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tiff" ContentType="image/tif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media/image30.jpg" ContentType="image/jpg"/>
  <Override PartName="/ppt/media/image35.jpg" ContentType="image/jpg"/>
  <Override PartName="/ppt/media/image36.jpg" ContentType="image/jpg"/>
  <Override PartName="/ppt/media/image37.jpg" ContentType="image/jpg"/>
  <Override PartName="/ppt/media/image38.jpg" ContentType="image/jpg"/>
  <Override PartName="/ppt/media/image39.jpg" ContentType="image/jpg"/>
  <Override PartName="/ppt/media/image40.jpg" ContentType="image/jpg"/>
  <Override PartName="/ppt/media/image41.jpg" ContentType="image/jpg"/>
  <Override PartName="/ppt/media/image42.jpg" ContentType="image/jpg"/>
  <Override PartName="/ppt/media/image43.jpg" ContentType="image/jpg"/>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1.xml" ContentType="application/vnd.openxmlformats-officedocument.themeOverride+xml"/>
  <Override PartName="/ppt/media/image71.jpg" ContentType="image/jpg"/>
  <Override PartName="/ppt/media/image89.jpg" ContentType="image/jpg"/>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sldIdLst>
    <p:sldId id="547" r:id="rId2"/>
    <p:sldId id="544" r:id="rId3"/>
    <p:sldId id="555" r:id="rId4"/>
    <p:sldId id="588" r:id="rId5"/>
    <p:sldId id="613" r:id="rId6"/>
    <p:sldId id="614" r:id="rId7"/>
    <p:sldId id="615" r:id="rId8"/>
    <p:sldId id="616" r:id="rId9"/>
    <p:sldId id="619" r:id="rId10"/>
    <p:sldId id="617" r:id="rId11"/>
    <p:sldId id="618" r:id="rId12"/>
    <p:sldId id="620" r:id="rId13"/>
    <p:sldId id="621" r:id="rId14"/>
    <p:sldId id="622" r:id="rId15"/>
    <p:sldId id="623" r:id="rId16"/>
    <p:sldId id="562" r:id="rId17"/>
    <p:sldId id="581" r:id="rId18"/>
    <p:sldId id="624" r:id="rId19"/>
    <p:sldId id="625" r:id="rId20"/>
    <p:sldId id="626" r:id="rId21"/>
    <p:sldId id="627" r:id="rId22"/>
    <p:sldId id="628" r:id="rId23"/>
    <p:sldId id="629" r:id="rId24"/>
    <p:sldId id="630" r:id="rId25"/>
    <p:sldId id="631" r:id="rId26"/>
    <p:sldId id="632" r:id="rId27"/>
    <p:sldId id="633" r:id="rId28"/>
    <p:sldId id="563" r:id="rId29"/>
    <p:sldId id="634" r:id="rId30"/>
    <p:sldId id="640" r:id="rId31"/>
    <p:sldId id="635" r:id="rId32"/>
    <p:sldId id="636" r:id="rId33"/>
    <p:sldId id="637" r:id="rId34"/>
    <p:sldId id="638" r:id="rId35"/>
    <p:sldId id="639" r:id="rId36"/>
    <p:sldId id="589" r:id="rId37"/>
    <p:sldId id="546" r:id="rId38"/>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F5F5"/>
    <a:srgbClr val="ECECEC"/>
    <a:srgbClr val="FBFBFB"/>
    <a:srgbClr val="FFFFFF"/>
    <a:srgbClr val="999999"/>
    <a:srgbClr val="FCEDED"/>
    <a:srgbClr val="FFDBDB"/>
    <a:srgbClr val="C9002C"/>
    <a:srgbClr val="DEDEDE"/>
    <a:srgbClr val="EFEFE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84E427A-3D55-4303-BF80-6455036E1DE7}" styleName="テーマ スタイル 1 - アクセント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939" autoAdjust="0"/>
    <p:restoredTop sz="95577" autoAdjust="0"/>
  </p:normalViewPr>
  <p:slideViewPr>
    <p:cSldViewPr snapToGrid="0">
      <p:cViewPr varScale="1">
        <p:scale>
          <a:sx n="232" d="100"/>
          <a:sy n="232" d="100"/>
        </p:scale>
        <p:origin x="2160" y="168"/>
      </p:cViewPr>
      <p:guideLst/>
    </p:cSldViewPr>
  </p:slideViewPr>
  <p:outlineViewPr>
    <p:cViewPr>
      <p:scale>
        <a:sx n="33" d="100"/>
        <a:sy n="33" d="100"/>
      </p:scale>
      <p:origin x="0" y="0"/>
    </p:cViewPr>
  </p:outlineViewPr>
  <p:notesTextViewPr>
    <p:cViewPr>
      <p:scale>
        <a:sx n="240" d="100"/>
        <a:sy n="24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charts/_rels/chart1.xml.rels><?xml version="1.0" encoding="UTF-8" standalone="yes"?>
<Relationships xmlns="http://schemas.openxmlformats.org/package/2006/relationships"><Relationship Id="rId3" Type="http://schemas.openxmlformats.org/officeDocument/2006/relationships/oleObject" Target="file:///C:\Users\keisnaka\Downloads\210528_&#33258;&#21205;&#36554;&#20445;&#38522;_&#12487;&#12514;&#12464;&#12521;.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keisnaka\Downloads\210528_&#33258;&#21205;&#36554;&#20445;&#38522;_&#12487;&#12514;&#12464;&#12521;.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______.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200" b="1" i="0" u="none" strike="noStrike" kern="1200" spc="0" baseline="0">
                <a:solidFill>
                  <a:schemeClr val="tx1">
                    <a:lumMod val="65000"/>
                    <a:lumOff val="35000"/>
                  </a:schemeClr>
                </a:solidFill>
                <a:latin typeface="+mn-lt"/>
                <a:ea typeface="+mn-ea"/>
                <a:cs typeface="+mn-cs"/>
              </a:defRPr>
            </a:pPr>
            <a:r>
              <a:rPr lang="ja-JP" sz="1200" b="1" dirty="0"/>
              <a:t>男女比</a:t>
            </a:r>
          </a:p>
        </c:rich>
      </c:tx>
      <c:layout>
        <c:manualLayout>
          <c:xMode val="edge"/>
          <c:yMode val="edge"/>
          <c:x val="0.40077469605591848"/>
          <c:y val="1.211088997876303E-2"/>
        </c:manualLayout>
      </c:layout>
      <c:overlay val="0"/>
      <c:spPr>
        <a:noFill/>
        <a:ln>
          <a:noFill/>
        </a:ln>
        <a:effectLst/>
      </c:spPr>
      <c:txPr>
        <a:bodyPr rot="0" spcFirstLastPara="1" vertOverflow="ellipsis" vert="horz" wrap="square" anchor="ctr" anchorCtr="1"/>
        <a:lstStyle/>
        <a:p>
          <a:pPr>
            <a:defRPr sz="1200" b="1" i="0" u="none" strike="noStrike" kern="1200" spc="0" baseline="0">
              <a:solidFill>
                <a:schemeClr val="tx1">
                  <a:lumMod val="65000"/>
                  <a:lumOff val="35000"/>
                </a:schemeClr>
              </a:solidFill>
              <a:latin typeface="+mn-lt"/>
              <a:ea typeface="+mn-ea"/>
              <a:cs typeface="+mn-cs"/>
            </a:defRPr>
          </a:pPr>
          <a:endParaRPr lang="ja-JP"/>
        </a:p>
      </c:txPr>
    </c:title>
    <c:autoTitleDeleted val="0"/>
    <c:plotArea>
      <c:layout>
        <c:manualLayout>
          <c:layoutTarget val="inner"/>
          <c:xMode val="edge"/>
          <c:yMode val="edge"/>
          <c:x val="0.14270971022943987"/>
          <c:y val="0.26436057970647697"/>
          <c:w val="0.85379615048118984"/>
          <c:h val="0.61660712201215206"/>
        </c:manualLayout>
      </c:layout>
      <c:barChart>
        <c:barDir val="bar"/>
        <c:grouping val="clustered"/>
        <c:varyColors val="0"/>
        <c:ser>
          <c:idx val="0"/>
          <c:order val="0"/>
          <c:spPr>
            <a:solidFill>
              <a:schemeClr val="accent1"/>
            </a:solidFill>
            <a:ln>
              <a:noFill/>
            </a:ln>
            <a:effectLst/>
          </c:spPr>
          <c:invertIfNegative val="0"/>
          <c:dPt>
            <c:idx val="0"/>
            <c:invertIfNegative val="0"/>
            <c:bubble3D val="0"/>
            <c:spPr>
              <a:solidFill>
                <a:schemeClr val="accent5"/>
              </a:solidFill>
              <a:ln>
                <a:noFill/>
              </a:ln>
              <a:effectLst/>
            </c:spPr>
            <c:extLst>
              <c:ext xmlns:c16="http://schemas.microsoft.com/office/drawing/2014/chart" uri="{C3380CC4-5D6E-409C-BE32-E72D297353CC}">
                <c16:uniqueId val="{00000002-A434-C14F-9B79-A2A7F305ED0A}"/>
              </c:ext>
            </c:extLst>
          </c:dPt>
          <c:dPt>
            <c:idx val="1"/>
            <c:invertIfNegative val="0"/>
            <c:bubble3D val="0"/>
            <c:spPr>
              <a:solidFill>
                <a:srgbClr val="FF66FF"/>
              </a:solidFill>
              <a:ln>
                <a:noFill/>
              </a:ln>
              <a:effectLst/>
            </c:spPr>
            <c:extLst>
              <c:ext xmlns:c16="http://schemas.microsoft.com/office/drawing/2014/chart" uri="{C3380CC4-5D6E-409C-BE32-E72D297353CC}">
                <c16:uniqueId val="{00000001-A434-C14F-9B79-A2A7F305ED0A}"/>
              </c:ext>
            </c:extLst>
          </c:dPt>
          <c:dLbls>
            <c:dLbl>
              <c:idx val="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A434-C14F-9B79-A2A7F305ED0A}"/>
                </c:ext>
              </c:extLst>
            </c:dLbl>
            <c:dLbl>
              <c:idx val="1"/>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A434-C14F-9B79-A2A7F305ED0A}"/>
                </c:ext>
              </c:extLst>
            </c:dLbl>
            <c:spPr>
              <a:noFill/>
              <a:ln>
                <a:noFill/>
              </a:ln>
              <a:effectLst/>
            </c:spPr>
            <c:txPr>
              <a:bodyPr rot="0" spcFirstLastPara="1" vertOverflow="ellipsis" vert="horz" wrap="square" anchor="ctr" anchorCtr="1"/>
              <a:lstStyle/>
              <a:p>
                <a:pPr>
                  <a:defRPr sz="900" b="1" i="0" u="none" strike="noStrike" kern="1200" baseline="0">
                    <a:solidFill>
                      <a:schemeClr val="tx1">
                        <a:lumMod val="75000"/>
                        <a:lumOff val="25000"/>
                      </a:schemeClr>
                    </a:solidFill>
                    <a:latin typeface="+mn-lt"/>
                    <a:ea typeface="+mn-ea"/>
                    <a:cs typeface="+mn-cs"/>
                  </a:defRPr>
                </a:pPr>
                <a:endParaRPr lang="ja-JP"/>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'[210528_自動車保険_デモグラ.xlsx]保険_デモグラ'!$E$6:$F$6</c:f>
              <c:strCache>
                <c:ptCount val="2"/>
                <c:pt idx="0">
                  <c:v>男性</c:v>
                </c:pt>
                <c:pt idx="1">
                  <c:v>女性</c:v>
                </c:pt>
              </c:strCache>
            </c:strRef>
          </c:cat>
          <c:val>
            <c:numRef>
              <c:f>'[210528_自動車保険_デモグラ.xlsx]保険_デモグラ'!$E$7:$F$7</c:f>
              <c:numCache>
                <c:formatCode>0%</c:formatCode>
                <c:ptCount val="2"/>
                <c:pt idx="0">
                  <c:v>0.62021908652060898</c:v>
                </c:pt>
                <c:pt idx="1">
                  <c:v>0.37978091347939102</c:v>
                </c:pt>
              </c:numCache>
            </c:numRef>
          </c:val>
          <c:extLst>
            <c:ext xmlns:c16="http://schemas.microsoft.com/office/drawing/2014/chart" uri="{C3380CC4-5D6E-409C-BE32-E72D297353CC}">
              <c16:uniqueId val="{00000003-A434-C14F-9B79-A2A7F305ED0A}"/>
            </c:ext>
          </c:extLst>
        </c:ser>
        <c:dLbls>
          <c:showLegendKey val="0"/>
          <c:showVal val="0"/>
          <c:showCatName val="0"/>
          <c:showSerName val="0"/>
          <c:showPercent val="0"/>
          <c:showBubbleSize val="0"/>
        </c:dLbls>
        <c:gapWidth val="182"/>
        <c:axId val="505385456"/>
        <c:axId val="505378896"/>
      </c:barChart>
      <c:catAx>
        <c:axId val="505385456"/>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mn-cs"/>
              </a:defRPr>
            </a:pPr>
            <a:endParaRPr lang="ja-JP"/>
          </a:p>
        </c:txPr>
        <c:crossAx val="505378896"/>
        <c:crosses val="autoZero"/>
        <c:auto val="1"/>
        <c:lblAlgn val="ctr"/>
        <c:lblOffset val="100"/>
        <c:noMultiLvlLbl val="0"/>
      </c:catAx>
      <c:valAx>
        <c:axId val="505378896"/>
        <c:scaling>
          <c:orientation val="minMax"/>
        </c:scaling>
        <c:delete val="1"/>
        <c:axPos val="t"/>
        <c:numFmt formatCode="0%" sourceLinked="1"/>
        <c:majorTickMark val="none"/>
        <c:minorTickMark val="none"/>
        <c:tickLblPos val="nextTo"/>
        <c:crossAx val="505385456"/>
        <c:crosses val="autoZero"/>
        <c:crossBetween val="between"/>
      </c:valAx>
      <c:spPr>
        <a:noFill/>
        <a:ln>
          <a:noFill/>
        </a:ln>
        <a:effectLst/>
      </c:spPr>
    </c:plotArea>
    <c:plotVisOnly val="1"/>
    <c:dispBlanksAs val="gap"/>
    <c:showDLblsOverMax val="0"/>
  </c:chart>
  <c:spPr>
    <a:noFill/>
    <a:ln>
      <a:noFill/>
    </a:ln>
    <a:effectLst/>
  </c:spPr>
  <c:txPr>
    <a:bodyPr/>
    <a:lstStyle/>
    <a:p>
      <a:pPr>
        <a:defRPr sz="900"/>
      </a:pPr>
      <a:endParaRPr lang="ja-JP"/>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200" b="1" i="0" u="none" strike="noStrike" kern="1200" spc="0" baseline="0">
                <a:solidFill>
                  <a:schemeClr val="tx1">
                    <a:lumMod val="65000"/>
                    <a:lumOff val="35000"/>
                  </a:schemeClr>
                </a:solidFill>
                <a:latin typeface="+mn-lt"/>
                <a:ea typeface="+mn-ea"/>
                <a:cs typeface="+mn-cs"/>
              </a:defRPr>
            </a:pPr>
            <a:r>
              <a:rPr lang="ja-JP" sz="1200" b="1" dirty="0"/>
              <a:t>年齢</a:t>
            </a:r>
          </a:p>
        </c:rich>
      </c:tx>
      <c:layout>
        <c:manualLayout>
          <c:xMode val="edge"/>
          <c:yMode val="edge"/>
          <c:x val="0.45765308735038401"/>
          <c:y val="5.0881180924164507E-2"/>
        </c:manualLayout>
      </c:layout>
      <c:overlay val="0"/>
      <c:spPr>
        <a:noFill/>
        <a:ln>
          <a:noFill/>
        </a:ln>
        <a:effectLst/>
      </c:spPr>
      <c:txPr>
        <a:bodyPr rot="0" spcFirstLastPara="1" vertOverflow="ellipsis" vert="horz" wrap="square" anchor="ctr" anchorCtr="1"/>
        <a:lstStyle/>
        <a:p>
          <a:pPr>
            <a:defRPr sz="1200" b="1" i="0" u="none" strike="noStrike" kern="1200" spc="0" baseline="0">
              <a:solidFill>
                <a:schemeClr val="tx1">
                  <a:lumMod val="65000"/>
                  <a:lumOff val="35000"/>
                </a:schemeClr>
              </a:solidFill>
              <a:latin typeface="+mn-lt"/>
              <a:ea typeface="+mn-ea"/>
              <a:cs typeface="+mn-cs"/>
            </a:defRPr>
          </a:pPr>
          <a:endParaRPr lang="ja-JP"/>
        </a:p>
      </c:txPr>
    </c:title>
    <c:autoTitleDeleted val="0"/>
    <c:plotArea>
      <c:layout>
        <c:manualLayout>
          <c:layoutTarget val="inner"/>
          <c:xMode val="edge"/>
          <c:yMode val="edge"/>
          <c:x val="0.12511016316454673"/>
          <c:y val="0.16506435664334121"/>
          <c:w val="0.84472855493995158"/>
          <c:h val="0.77323982537919522"/>
        </c:manualLayout>
      </c:layout>
      <c:barChart>
        <c:barDir val="bar"/>
        <c:grouping val="clustered"/>
        <c:varyColors val="0"/>
        <c:ser>
          <c:idx val="0"/>
          <c:order val="0"/>
          <c:spPr>
            <a:solidFill>
              <a:schemeClr val="accent6">
                <a:lumMod val="60000"/>
                <a:lumOff val="40000"/>
              </a:schemeClr>
            </a:solidFill>
            <a:ln>
              <a:noFill/>
            </a:ln>
            <a:effectLst/>
          </c:spPr>
          <c:invertIfNegative val="0"/>
          <c:dPt>
            <c:idx val="1"/>
            <c:invertIfNegative val="0"/>
            <c:bubble3D val="0"/>
            <c:spPr>
              <a:solidFill>
                <a:srgbClr val="92D050"/>
              </a:solidFill>
              <a:ln>
                <a:noFill/>
              </a:ln>
              <a:effectLst/>
            </c:spPr>
            <c:extLst>
              <c:ext xmlns:c16="http://schemas.microsoft.com/office/drawing/2014/chart" uri="{C3380CC4-5D6E-409C-BE32-E72D297353CC}">
                <c16:uniqueId val="{00000001-56E5-C542-B571-ABF16AAB4953}"/>
              </c:ext>
            </c:extLst>
          </c:dPt>
          <c:dPt>
            <c:idx val="2"/>
            <c:invertIfNegative val="0"/>
            <c:bubble3D val="0"/>
            <c:spPr>
              <a:solidFill>
                <a:srgbClr val="92D050"/>
              </a:solidFill>
              <a:ln>
                <a:noFill/>
              </a:ln>
              <a:effectLst/>
            </c:spPr>
            <c:extLst>
              <c:ext xmlns:c16="http://schemas.microsoft.com/office/drawing/2014/chart" uri="{C3380CC4-5D6E-409C-BE32-E72D297353CC}">
                <c16:uniqueId val="{00000002-56E5-C542-B571-ABF16AAB4953}"/>
              </c:ext>
            </c:extLst>
          </c:dPt>
          <c:dLbls>
            <c:spPr>
              <a:noFill/>
              <a:ln>
                <a:noFill/>
              </a:ln>
              <a:effectLst/>
            </c:spPr>
            <c:txPr>
              <a:bodyPr rot="0" spcFirstLastPara="1" vertOverflow="ellipsis" vert="horz" wrap="square" anchor="ctr" anchorCtr="1"/>
              <a:lstStyle/>
              <a:p>
                <a:pPr>
                  <a:defRPr sz="900" b="1" i="0" u="none" strike="noStrike" kern="1200" baseline="0">
                    <a:solidFill>
                      <a:schemeClr val="tx1">
                        <a:lumMod val="75000"/>
                        <a:lumOff val="25000"/>
                      </a:schemeClr>
                    </a:solidFill>
                    <a:latin typeface="+mn-lt"/>
                    <a:ea typeface="+mn-ea"/>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'[210528_自動車保険_デモグラ.xlsx]保険_デモグラ'!$G$6:$K$6</c:f>
              <c:strCache>
                <c:ptCount val="5"/>
                <c:pt idx="0">
                  <c:v>18-24</c:v>
                </c:pt>
                <c:pt idx="1">
                  <c:v>25-34</c:v>
                </c:pt>
                <c:pt idx="2">
                  <c:v>35-44</c:v>
                </c:pt>
                <c:pt idx="3">
                  <c:v>45-54</c:v>
                </c:pt>
                <c:pt idx="4">
                  <c:v>55-64</c:v>
                </c:pt>
              </c:strCache>
            </c:strRef>
          </c:cat>
          <c:val>
            <c:numRef>
              <c:f>'[210528_自動車保険_デモグラ.xlsx]保険_デモグラ'!$G$7:$K$7</c:f>
              <c:numCache>
                <c:formatCode>0%</c:formatCode>
                <c:ptCount val="5"/>
                <c:pt idx="0">
                  <c:v>#N/A</c:v>
                </c:pt>
                <c:pt idx="1">
                  <c:v>0.5435267857142857</c:v>
                </c:pt>
                <c:pt idx="2">
                  <c:v>0.4564732142857143</c:v>
                </c:pt>
                <c:pt idx="3">
                  <c:v>#N/A</c:v>
                </c:pt>
                <c:pt idx="4">
                  <c:v>#N/A</c:v>
                </c:pt>
              </c:numCache>
            </c:numRef>
          </c:val>
          <c:extLst>
            <c:ext xmlns:c16="http://schemas.microsoft.com/office/drawing/2014/chart" uri="{C3380CC4-5D6E-409C-BE32-E72D297353CC}">
              <c16:uniqueId val="{00000000-56E5-C542-B571-ABF16AAB4953}"/>
            </c:ext>
          </c:extLst>
        </c:ser>
        <c:dLbls>
          <c:showLegendKey val="0"/>
          <c:showVal val="0"/>
          <c:showCatName val="0"/>
          <c:showSerName val="0"/>
          <c:showPercent val="0"/>
          <c:showBubbleSize val="0"/>
        </c:dLbls>
        <c:gapWidth val="182"/>
        <c:axId val="375284192"/>
        <c:axId val="375284520"/>
      </c:barChart>
      <c:catAx>
        <c:axId val="375284192"/>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mn-cs"/>
              </a:defRPr>
            </a:pPr>
            <a:endParaRPr lang="ja-JP"/>
          </a:p>
        </c:txPr>
        <c:crossAx val="375284520"/>
        <c:crosses val="autoZero"/>
        <c:auto val="1"/>
        <c:lblAlgn val="ctr"/>
        <c:lblOffset val="100"/>
        <c:noMultiLvlLbl val="0"/>
      </c:catAx>
      <c:valAx>
        <c:axId val="375284520"/>
        <c:scaling>
          <c:orientation val="minMax"/>
        </c:scaling>
        <c:delete val="1"/>
        <c:axPos val="t"/>
        <c:numFmt formatCode="0%" sourceLinked="1"/>
        <c:majorTickMark val="none"/>
        <c:minorTickMark val="none"/>
        <c:tickLblPos val="nextTo"/>
        <c:crossAx val="375284192"/>
        <c:crosses val="autoZero"/>
        <c:crossBetween val="between"/>
      </c:valAx>
      <c:spPr>
        <a:noFill/>
        <a:ln>
          <a:noFill/>
        </a:ln>
        <a:effectLst/>
      </c:spPr>
    </c:plotArea>
    <c:plotVisOnly val="1"/>
    <c:dispBlanksAs val="gap"/>
    <c:showDLblsOverMax val="0"/>
  </c:chart>
  <c:spPr>
    <a:noFill/>
    <a:ln>
      <a:noFill/>
    </a:ln>
    <a:effectLst/>
  </c:spPr>
  <c:txPr>
    <a:bodyPr/>
    <a:lstStyle/>
    <a:p>
      <a:pPr>
        <a:defRPr sz="900"/>
      </a:pPr>
      <a:endParaRPr lang="ja-JP"/>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clustered"/>
        <c:varyColors val="0"/>
        <c:ser>
          <c:idx val="0"/>
          <c:order val="0"/>
          <c:spPr>
            <a:solidFill>
              <a:schemeClr val="accent3"/>
            </a:solidFill>
            <a:ln>
              <a:noFill/>
            </a:ln>
            <a:effectLst/>
          </c:spPr>
          <c:invertIfNegative val="0"/>
          <c:dPt>
            <c:idx val="4"/>
            <c:invertIfNegative val="0"/>
            <c:bubble3D val="0"/>
            <c:spPr>
              <a:solidFill>
                <a:srgbClr val="C00000"/>
              </a:solidFill>
              <a:ln>
                <a:noFill/>
              </a:ln>
              <a:effectLst/>
            </c:spPr>
            <c:extLst>
              <c:ext xmlns:c16="http://schemas.microsoft.com/office/drawing/2014/chart" uri="{C3380CC4-5D6E-409C-BE32-E72D297353CC}">
                <c16:uniqueId val="{00000001-6534-3A47-9997-8814F1CBD9A2}"/>
              </c:ext>
            </c:extLst>
          </c:dPt>
          <c:cat>
            <c:strRef>
              <c:f>Sheet1!$A$2:$A$6</c:f>
              <c:strCache>
                <c:ptCount val="5"/>
                <c:pt idx="0">
                  <c:v>LINE NEWS</c:v>
                </c:pt>
                <c:pt idx="1">
                  <c:v>SmartNews</c:v>
                </c:pt>
                <c:pt idx="2">
                  <c:v>日本経済新聞</c:v>
                </c:pt>
                <c:pt idx="3">
                  <c:v>NHK</c:v>
                </c:pt>
                <c:pt idx="4">
                  <c:v>Yahooニュース</c:v>
                </c:pt>
              </c:strCache>
            </c:strRef>
          </c:cat>
          <c:val>
            <c:numRef>
              <c:f>Sheet1!$B$2:$B$6</c:f>
              <c:numCache>
                <c:formatCode>0.00%</c:formatCode>
                <c:ptCount val="5"/>
                <c:pt idx="0">
                  <c:v>1.4999999999999999E-2</c:v>
                </c:pt>
                <c:pt idx="1">
                  <c:v>0.02</c:v>
                </c:pt>
                <c:pt idx="2">
                  <c:v>2.4E-2</c:v>
                </c:pt>
                <c:pt idx="3">
                  <c:v>0.23899999999999999</c:v>
                </c:pt>
                <c:pt idx="4">
                  <c:v>0.26600000000000001</c:v>
                </c:pt>
              </c:numCache>
            </c:numRef>
          </c:val>
          <c:extLst>
            <c:ext xmlns:c16="http://schemas.microsoft.com/office/drawing/2014/chart" uri="{C3380CC4-5D6E-409C-BE32-E72D297353CC}">
              <c16:uniqueId val="{00000002-6534-3A47-9997-8814F1CBD9A2}"/>
            </c:ext>
          </c:extLst>
        </c:ser>
        <c:dLbls>
          <c:showLegendKey val="0"/>
          <c:showVal val="0"/>
          <c:showCatName val="0"/>
          <c:showSerName val="0"/>
          <c:showPercent val="0"/>
          <c:showBubbleSize val="0"/>
        </c:dLbls>
        <c:gapWidth val="21"/>
        <c:axId val="327295440"/>
        <c:axId val="327295832"/>
      </c:barChart>
      <c:catAx>
        <c:axId val="327295440"/>
        <c:scaling>
          <c:orientation val="minMax"/>
        </c:scaling>
        <c:delete val="1"/>
        <c:axPos val="l"/>
        <c:numFmt formatCode="General" sourceLinked="1"/>
        <c:majorTickMark val="none"/>
        <c:minorTickMark val="none"/>
        <c:tickLblPos val="nextTo"/>
        <c:crossAx val="327295832"/>
        <c:crosses val="autoZero"/>
        <c:auto val="1"/>
        <c:lblAlgn val="ctr"/>
        <c:lblOffset val="100"/>
        <c:noMultiLvlLbl val="0"/>
      </c:catAx>
      <c:valAx>
        <c:axId val="327295832"/>
        <c:scaling>
          <c:orientation val="minMax"/>
        </c:scaling>
        <c:delete val="1"/>
        <c:axPos val="b"/>
        <c:numFmt formatCode="0.00%" sourceLinked="1"/>
        <c:majorTickMark val="none"/>
        <c:minorTickMark val="none"/>
        <c:tickLblPos val="nextTo"/>
        <c:crossAx val="32729544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ja-JP"/>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2024/1/25</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1/11</a:t>
            </a:r>
          </a:p>
          <a:p>
            <a:r>
              <a:rPr kumimoji="1" lang="ja-JP" altLang="en-US"/>
              <a:t>・ブラパネ</a:t>
            </a:r>
            <a:endParaRPr kumimoji="1" lang="en-US" altLang="ja-JP" dirty="0"/>
          </a:p>
          <a:p>
            <a:r>
              <a:rPr kumimoji="1" lang="ja-JP" altLang="en-US"/>
              <a:t>・</a:t>
            </a:r>
            <a:r>
              <a:rPr kumimoji="1" lang="en-US" altLang="ja-JP" dirty="0"/>
              <a:t>TPC</a:t>
            </a:r>
          </a:p>
          <a:p>
            <a:r>
              <a:rPr kumimoji="1" lang="ja-JP" altLang="en-US"/>
              <a:t>・</a:t>
            </a:r>
            <a:r>
              <a:rPr kumimoji="1" lang="en-US" altLang="ja-JP" dirty="0"/>
              <a:t>TPC</a:t>
            </a:r>
            <a:r>
              <a:rPr kumimoji="1" lang="ja-JP" altLang="en-US"/>
              <a:t>ライト　</a:t>
            </a:r>
            <a:endParaRPr kumimoji="1" lang="en-US" altLang="ja-JP" dirty="0"/>
          </a:p>
          <a:p>
            <a:r>
              <a:rPr kumimoji="1" lang="ja-JP" altLang="en-US"/>
              <a:t>・</a:t>
            </a:r>
            <a:r>
              <a:rPr kumimoji="1" lang="en-US" altLang="ja-JP" dirty="0"/>
              <a:t>TPI</a:t>
            </a:r>
          </a:p>
          <a:p>
            <a:endParaRPr kumimoji="1" lang="en-US" altLang="ja-JP"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a:t>
            </a:fld>
            <a:endParaRPr kumimoji="1" lang="ja-JP" altLang="en-US"/>
          </a:p>
        </p:txBody>
      </p:sp>
    </p:spTree>
    <p:extLst>
      <p:ext uri="{BB962C8B-B14F-4D97-AF65-F5344CB8AC3E}">
        <p14:creationId xmlns:p14="http://schemas.microsoft.com/office/powerpoint/2010/main" val="3627643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6</a:t>
            </a:fld>
            <a:endParaRPr kumimoji="1" lang="ja-JP" altLang="en-US"/>
          </a:p>
        </p:txBody>
      </p:sp>
    </p:spTree>
    <p:extLst>
      <p:ext uri="{BB962C8B-B14F-4D97-AF65-F5344CB8AC3E}">
        <p14:creationId xmlns:p14="http://schemas.microsoft.com/office/powerpoint/2010/main" val="15286739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34</a:t>
            </a:fld>
            <a:endParaRPr kumimoji="1" lang="ja-JP" altLang="en-US"/>
          </a:p>
        </p:txBody>
      </p:sp>
    </p:spTree>
    <p:extLst>
      <p:ext uri="{BB962C8B-B14F-4D97-AF65-F5344CB8AC3E}">
        <p14:creationId xmlns:p14="http://schemas.microsoft.com/office/powerpoint/2010/main" val="7891960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37</a:t>
            </a:fld>
            <a:endParaRPr kumimoji="1" lang="ja-JP" altLang="en-US"/>
          </a:p>
        </p:txBody>
      </p:sp>
    </p:spTree>
    <p:extLst>
      <p:ext uri="{BB962C8B-B14F-4D97-AF65-F5344CB8AC3E}">
        <p14:creationId xmlns:p14="http://schemas.microsoft.com/office/powerpoint/2010/main" val="30696358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0_基本マージン">
    <p:bg>
      <p:bgPr>
        <a:solidFill>
          <a:srgbClr val="F5F5F5"/>
        </a:solidFill>
        <a:effectLst/>
      </p:bgPr>
    </p:bg>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29" name="グループ化 28">
            <a:extLst>
              <a:ext uri="{FF2B5EF4-FFF2-40B4-BE49-F238E27FC236}">
                <a16:creationId xmlns:a16="http://schemas.microsoft.com/office/drawing/2014/main" id="{F0D6BBA8-8A01-34A0-5CD2-C615E8236D3A}"/>
              </a:ext>
            </a:extLst>
          </p:cNvPr>
          <p:cNvGrpSpPr/>
          <p:nvPr userDrawn="1"/>
        </p:nvGrpSpPr>
        <p:grpSpPr>
          <a:xfrm>
            <a:off x="-3" y="1090415"/>
            <a:ext cx="12192006" cy="5767585"/>
            <a:chOff x="-5" y="1077891"/>
            <a:chExt cx="12192006" cy="5767585"/>
          </a:xfrm>
        </p:grpSpPr>
        <p:sp>
          <p:nvSpPr>
            <p:cNvPr id="16" name="正方形/長方形 15">
              <a:extLst>
                <a:ext uri="{FF2B5EF4-FFF2-40B4-BE49-F238E27FC236}">
                  <a16:creationId xmlns:a16="http://schemas.microsoft.com/office/drawing/2014/main" id="{3917C7FE-F5B6-9F6C-700D-36B07737FE2B}"/>
                </a:ext>
              </a:extLst>
            </p:cNvPr>
            <p:cNvSpPr/>
            <p:nvPr userDrawn="1"/>
          </p:nvSpPr>
          <p:spPr>
            <a:xfrm>
              <a:off x="6251426" y="1268413"/>
              <a:ext cx="5461150" cy="5113337"/>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正方形/長方形 17">
              <a:extLst>
                <a:ext uri="{FF2B5EF4-FFF2-40B4-BE49-F238E27FC236}">
                  <a16:creationId xmlns:a16="http://schemas.microsoft.com/office/drawing/2014/main" id="{F20A70F4-BACA-E689-09A0-C99C9904FE71}"/>
                </a:ext>
              </a:extLst>
            </p:cNvPr>
            <p:cNvSpPr/>
            <p:nvPr userDrawn="1"/>
          </p:nvSpPr>
          <p:spPr>
            <a:xfrm>
              <a:off x="-2" y="1085476"/>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正方形/長方形 18">
              <a:extLst>
                <a:ext uri="{FF2B5EF4-FFF2-40B4-BE49-F238E27FC236}">
                  <a16:creationId xmlns:a16="http://schemas.microsoft.com/office/drawing/2014/main" id="{B2976912-29AF-55E8-C275-CAD3951E1FF1}"/>
                </a:ext>
              </a:extLst>
            </p:cNvPr>
            <p:cNvSpPr/>
            <p:nvPr userDrawn="1"/>
          </p:nvSpPr>
          <p:spPr>
            <a:xfrm>
              <a:off x="11724001" y="1077891"/>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正方形/長方形 19">
              <a:extLst>
                <a:ext uri="{FF2B5EF4-FFF2-40B4-BE49-F238E27FC236}">
                  <a16:creationId xmlns:a16="http://schemas.microsoft.com/office/drawing/2014/main" id="{2E3DD2D2-394E-A2CE-42A9-E29AA6BF1337}"/>
                </a:ext>
              </a:extLst>
            </p:cNvPr>
            <p:cNvSpPr/>
            <p:nvPr userDrawn="1"/>
          </p:nvSpPr>
          <p:spPr>
            <a:xfrm rot="5400000">
              <a:off x="5861997" y="515474"/>
              <a:ext cx="468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正方形/長方形 21">
              <a:extLst>
                <a:ext uri="{FF2B5EF4-FFF2-40B4-BE49-F238E27FC236}">
                  <a16:creationId xmlns:a16="http://schemas.microsoft.com/office/drawing/2014/main" id="{5E3FBD2F-1BE2-0AEF-DC52-DB1A697F9A6A}"/>
                </a:ext>
              </a:extLst>
            </p:cNvPr>
            <p:cNvSpPr/>
            <p:nvPr userDrawn="1"/>
          </p:nvSpPr>
          <p:spPr>
            <a:xfrm>
              <a:off x="490388" y="1268413"/>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正方形/長方形 22">
              <a:extLst>
                <a:ext uri="{FF2B5EF4-FFF2-40B4-BE49-F238E27FC236}">
                  <a16:creationId xmlns:a16="http://schemas.microsoft.com/office/drawing/2014/main" id="{700A6DA5-C379-0AF2-13E3-56CDD21B6D99}"/>
                </a:ext>
              </a:extLst>
            </p:cNvPr>
            <p:cNvSpPr/>
            <p:nvPr userDrawn="1"/>
          </p:nvSpPr>
          <p:spPr>
            <a:xfrm>
              <a:off x="490388" y="3969750"/>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正方形/長方形 23">
              <a:extLst>
                <a:ext uri="{FF2B5EF4-FFF2-40B4-BE49-F238E27FC236}">
                  <a16:creationId xmlns:a16="http://schemas.microsoft.com/office/drawing/2014/main" id="{A1CF8D7A-AF7E-2E75-896E-99FDB90F692F}"/>
                </a:ext>
              </a:extLst>
            </p:cNvPr>
            <p:cNvSpPr/>
            <p:nvPr userDrawn="1"/>
          </p:nvSpPr>
          <p:spPr>
            <a:xfrm>
              <a:off x="468001" y="3681081"/>
              <a:ext cx="11255998"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6" name="正方形/長方形 25">
              <a:extLst>
                <a:ext uri="{FF2B5EF4-FFF2-40B4-BE49-F238E27FC236}">
                  <a16:creationId xmlns:a16="http://schemas.microsoft.com/office/drawing/2014/main" id="{FF244EE0-A75B-FC1A-1CD1-7475664C9AEA}"/>
                </a:ext>
              </a:extLst>
            </p:cNvPr>
            <p:cNvSpPr/>
            <p:nvPr userDrawn="1"/>
          </p:nvSpPr>
          <p:spPr>
            <a:xfrm rot="5400000">
              <a:off x="3539333" y="3681085"/>
              <a:ext cx="5113336"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7" name="正方形/長方形 26">
              <a:extLst>
                <a:ext uri="{FF2B5EF4-FFF2-40B4-BE49-F238E27FC236}">
                  <a16:creationId xmlns:a16="http://schemas.microsoft.com/office/drawing/2014/main" id="{64A12911-A9DD-54D8-59CB-D04553D3C80F}"/>
                </a:ext>
              </a:extLst>
            </p:cNvPr>
            <p:cNvSpPr/>
            <p:nvPr userDrawn="1"/>
          </p:nvSpPr>
          <p:spPr>
            <a:xfrm rot="5400000">
              <a:off x="6006000" y="-4917928"/>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8" name="正方形/長方形 27">
              <a:extLst>
                <a:ext uri="{FF2B5EF4-FFF2-40B4-BE49-F238E27FC236}">
                  <a16:creationId xmlns:a16="http://schemas.microsoft.com/office/drawing/2014/main" id="{4E45C453-E253-6072-CC73-E4FF90E19CAD}"/>
                </a:ext>
              </a:extLst>
            </p:cNvPr>
            <p:cNvSpPr/>
            <p:nvPr userDrawn="1"/>
          </p:nvSpPr>
          <p:spPr>
            <a:xfrm rot="5400000">
              <a:off x="6006000" y="371474"/>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3" name="グループ化 32">
            <a:extLst>
              <a:ext uri="{FF2B5EF4-FFF2-40B4-BE49-F238E27FC236}">
                <a16:creationId xmlns:a16="http://schemas.microsoft.com/office/drawing/2014/main" id="{9D0A9303-42B5-0F91-1826-3EF2D92AB4DB}"/>
              </a:ext>
            </a:extLst>
          </p:cNvPr>
          <p:cNvGrpSpPr/>
          <p:nvPr userDrawn="1"/>
        </p:nvGrpSpPr>
        <p:grpSpPr>
          <a:xfrm>
            <a:off x="4925642" y="375664"/>
            <a:ext cx="822959" cy="386862"/>
            <a:chOff x="5064369" y="362573"/>
            <a:chExt cx="822959" cy="386862"/>
          </a:xfrm>
        </p:grpSpPr>
        <p:sp>
          <p:nvSpPr>
            <p:cNvPr id="32" name="角丸四角形 31">
              <a:extLst>
                <a:ext uri="{FF2B5EF4-FFF2-40B4-BE49-F238E27FC236}">
                  <a16:creationId xmlns:a16="http://schemas.microsoft.com/office/drawing/2014/main" id="{E7F6E914-9594-875F-C51B-29029C35EAD5}"/>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2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1" name="三角形 30">
              <a:extLst>
                <a:ext uri="{FF2B5EF4-FFF2-40B4-BE49-F238E27FC236}">
                  <a16:creationId xmlns:a16="http://schemas.microsoft.com/office/drawing/2014/main" id="{BC1B08ED-8C07-84D9-2CA4-80AC31F2A698}"/>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4" name="グループ化 33">
            <a:extLst>
              <a:ext uri="{FF2B5EF4-FFF2-40B4-BE49-F238E27FC236}">
                <a16:creationId xmlns:a16="http://schemas.microsoft.com/office/drawing/2014/main" id="{E4E88FD7-7C6D-153D-114D-F041F340A2BD}"/>
              </a:ext>
            </a:extLst>
          </p:cNvPr>
          <p:cNvGrpSpPr/>
          <p:nvPr userDrawn="1"/>
        </p:nvGrpSpPr>
        <p:grpSpPr>
          <a:xfrm>
            <a:off x="6450658" y="375664"/>
            <a:ext cx="822959" cy="386862"/>
            <a:chOff x="5064369" y="362573"/>
            <a:chExt cx="822959" cy="386862"/>
          </a:xfrm>
        </p:grpSpPr>
        <p:sp>
          <p:nvSpPr>
            <p:cNvPr id="37" name="角丸四角形 36">
              <a:extLst>
                <a:ext uri="{FF2B5EF4-FFF2-40B4-BE49-F238E27FC236}">
                  <a16:creationId xmlns:a16="http://schemas.microsoft.com/office/drawing/2014/main" id="{06790007-2E2B-CA29-F491-69A0DEE4F7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5" name="三角形 34">
              <a:extLst>
                <a:ext uri="{FF2B5EF4-FFF2-40B4-BE49-F238E27FC236}">
                  <a16:creationId xmlns:a16="http://schemas.microsoft.com/office/drawing/2014/main" id="{57098297-36E0-E352-8E75-2C41B4F03D69}"/>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8" name="グループ化 37">
            <a:extLst>
              <a:ext uri="{FF2B5EF4-FFF2-40B4-BE49-F238E27FC236}">
                <a16:creationId xmlns:a16="http://schemas.microsoft.com/office/drawing/2014/main" id="{AE5C2445-EF9C-FF2A-7329-75FC2DDC51AC}"/>
              </a:ext>
            </a:extLst>
          </p:cNvPr>
          <p:cNvGrpSpPr/>
          <p:nvPr userDrawn="1"/>
        </p:nvGrpSpPr>
        <p:grpSpPr>
          <a:xfrm>
            <a:off x="10223247" y="531446"/>
            <a:ext cx="822959" cy="386862"/>
            <a:chOff x="5064369" y="362573"/>
            <a:chExt cx="822959" cy="386862"/>
          </a:xfrm>
        </p:grpSpPr>
        <p:sp>
          <p:nvSpPr>
            <p:cNvPr id="40" name="角丸四角形 39">
              <a:extLst>
                <a:ext uri="{FF2B5EF4-FFF2-40B4-BE49-F238E27FC236}">
                  <a16:creationId xmlns:a16="http://schemas.microsoft.com/office/drawing/2014/main" id="{5B29EE95-66AC-6160-5E64-81418F8F90E7}"/>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9" name="三角形 38">
              <a:extLst>
                <a:ext uri="{FF2B5EF4-FFF2-40B4-BE49-F238E27FC236}">
                  <a16:creationId xmlns:a16="http://schemas.microsoft.com/office/drawing/2014/main" id="{C6F341DA-471A-206E-6D3E-0362CC5521B3}"/>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1" name="グループ化 40">
            <a:extLst>
              <a:ext uri="{FF2B5EF4-FFF2-40B4-BE49-F238E27FC236}">
                <a16:creationId xmlns:a16="http://schemas.microsoft.com/office/drawing/2014/main" id="{7720EC77-B710-CDAD-ABC9-6EA18D6D5F04}"/>
              </a:ext>
            </a:extLst>
          </p:cNvPr>
          <p:cNvGrpSpPr/>
          <p:nvPr userDrawn="1"/>
        </p:nvGrpSpPr>
        <p:grpSpPr>
          <a:xfrm>
            <a:off x="10223247" y="1449809"/>
            <a:ext cx="822959" cy="386862"/>
            <a:chOff x="5064369" y="362573"/>
            <a:chExt cx="822959" cy="386862"/>
          </a:xfrm>
        </p:grpSpPr>
        <p:sp>
          <p:nvSpPr>
            <p:cNvPr id="44" name="角丸四角形 43">
              <a:extLst>
                <a:ext uri="{FF2B5EF4-FFF2-40B4-BE49-F238E27FC236}">
                  <a16:creationId xmlns:a16="http://schemas.microsoft.com/office/drawing/2014/main" id="{D9EFAF54-17ED-0FED-EF46-D364B6D334E3}"/>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6.00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6" name="三角形 45">
              <a:extLst>
                <a:ext uri="{FF2B5EF4-FFF2-40B4-BE49-F238E27FC236}">
                  <a16:creationId xmlns:a16="http://schemas.microsoft.com/office/drawing/2014/main" id="{7B8C788E-5439-B3A9-0057-919EDCC8F6BB}"/>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7" name="グループ化 46">
            <a:extLst>
              <a:ext uri="{FF2B5EF4-FFF2-40B4-BE49-F238E27FC236}">
                <a16:creationId xmlns:a16="http://schemas.microsoft.com/office/drawing/2014/main" id="{C9DDA988-0F6F-8A83-69CB-3B3E2FCA47D1}"/>
              </a:ext>
            </a:extLst>
          </p:cNvPr>
          <p:cNvGrpSpPr/>
          <p:nvPr userDrawn="1"/>
        </p:nvGrpSpPr>
        <p:grpSpPr>
          <a:xfrm>
            <a:off x="10223247" y="3137545"/>
            <a:ext cx="822959" cy="386862"/>
            <a:chOff x="5064369" y="362573"/>
            <a:chExt cx="822959" cy="386862"/>
          </a:xfrm>
        </p:grpSpPr>
        <p:sp>
          <p:nvSpPr>
            <p:cNvPr id="48" name="角丸四角形 47">
              <a:extLst>
                <a:ext uri="{FF2B5EF4-FFF2-40B4-BE49-F238E27FC236}">
                  <a16:creationId xmlns:a16="http://schemas.microsoft.com/office/drawing/2014/main" id="{D0F6BF23-AA1D-9369-FFE7-6B1FD4A43A50}"/>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9" name="三角形 48">
              <a:extLst>
                <a:ext uri="{FF2B5EF4-FFF2-40B4-BE49-F238E27FC236}">
                  <a16:creationId xmlns:a16="http://schemas.microsoft.com/office/drawing/2014/main" id="{5CF4FA76-266D-976B-5B85-2D07980EC6CA}"/>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0" name="グループ化 49">
            <a:extLst>
              <a:ext uri="{FF2B5EF4-FFF2-40B4-BE49-F238E27FC236}">
                <a16:creationId xmlns:a16="http://schemas.microsoft.com/office/drawing/2014/main" id="{41A4F75F-5919-9A3D-D2F1-0FF07561D3FE}"/>
              </a:ext>
            </a:extLst>
          </p:cNvPr>
          <p:cNvGrpSpPr/>
          <p:nvPr userDrawn="1"/>
        </p:nvGrpSpPr>
        <p:grpSpPr>
          <a:xfrm>
            <a:off x="10223247" y="4164405"/>
            <a:ext cx="822959" cy="386862"/>
            <a:chOff x="5064369" y="362573"/>
            <a:chExt cx="822959" cy="386862"/>
          </a:xfrm>
        </p:grpSpPr>
        <p:sp>
          <p:nvSpPr>
            <p:cNvPr id="51" name="角丸四角形 50">
              <a:extLst>
                <a:ext uri="{FF2B5EF4-FFF2-40B4-BE49-F238E27FC236}">
                  <a16:creationId xmlns:a16="http://schemas.microsoft.com/office/drawing/2014/main" id="{6DA51CE7-1567-5641-B63F-67BDC353831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2" name="三角形 51">
              <a:extLst>
                <a:ext uri="{FF2B5EF4-FFF2-40B4-BE49-F238E27FC236}">
                  <a16:creationId xmlns:a16="http://schemas.microsoft.com/office/drawing/2014/main" id="{F08D42CC-5A4A-BE37-7130-A74D165E67C4}"/>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3" name="グループ化 52">
            <a:extLst>
              <a:ext uri="{FF2B5EF4-FFF2-40B4-BE49-F238E27FC236}">
                <a16:creationId xmlns:a16="http://schemas.microsoft.com/office/drawing/2014/main" id="{18D91BC5-6FD6-8E0D-CADF-AEA9664FF384}"/>
              </a:ext>
            </a:extLst>
          </p:cNvPr>
          <p:cNvGrpSpPr/>
          <p:nvPr userDrawn="1"/>
        </p:nvGrpSpPr>
        <p:grpSpPr>
          <a:xfrm>
            <a:off x="10223247" y="5799354"/>
            <a:ext cx="822959" cy="386862"/>
            <a:chOff x="5064369" y="362573"/>
            <a:chExt cx="822959" cy="386862"/>
          </a:xfrm>
        </p:grpSpPr>
        <p:sp>
          <p:nvSpPr>
            <p:cNvPr id="54" name="角丸四角形 53">
              <a:extLst>
                <a:ext uri="{FF2B5EF4-FFF2-40B4-BE49-F238E27FC236}">
                  <a16:creationId xmlns:a16="http://schemas.microsoft.com/office/drawing/2014/main" id="{60664AFF-1845-4B77-4066-C1F231607C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8.20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5" name="三角形 54">
              <a:extLst>
                <a:ext uri="{FF2B5EF4-FFF2-40B4-BE49-F238E27FC236}">
                  <a16:creationId xmlns:a16="http://schemas.microsoft.com/office/drawing/2014/main" id="{B916040D-5E8C-0F81-4E84-73CF02283BC3}"/>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6" name="グループ化 55">
            <a:extLst>
              <a:ext uri="{FF2B5EF4-FFF2-40B4-BE49-F238E27FC236}">
                <a16:creationId xmlns:a16="http://schemas.microsoft.com/office/drawing/2014/main" id="{67FC37F6-0A61-B6C9-4A39-20B68898C04E}"/>
              </a:ext>
            </a:extLst>
          </p:cNvPr>
          <p:cNvGrpSpPr/>
          <p:nvPr userDrawn="1"/>
        </p:nvGrpSpPr>
        <p:grpSpPr>
          <a:xfrm>
            <a:off x="10223247" y="6758287"/>
            <a:ext cx="822959" cy="386862"/>
            <a:chOff x="5064369" y="362573"/>
            <a:chExt cx="822959" cy="386862"/>
          </a:xfrm>
        </p:grpSpPr>
        <p:sp>
          <p:nvSpPr>
            <p:cNvPr id="57" name="角丸四角形 56">
              <a:extLst>
                <a:ext uri="{FF2B5EF4-FFF2-40B4-BE49-F238E27FC236}">
                  <a16:creationId xmlns:a16="http://schemas.microsoft.com/office/drawing/2014/main" id="{8276014A-EBDB-81B9-080A-EE099F23495A}"/>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8" name="三角形 57">
              <a:extLst>
                <a:ext uri="{FF2B5EF4-FFF2-40B4-BE49-F238E27FC236}">
                  <a16:creationId xmlns:a16="http://schemas.microsoft.com/office/drawing/2014/main" id="{EE521B40-4B50-615D-9F2A-545DE9978581}"/>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67" name="グループ化 66">
            <a:extLst>
              <a:ext uri="{FF2B5EF4-FFF2-40B4-BE49-F238E27FC236}">
                <a16:creationId xmlns:a16="http://schemas.microsoft.com/office/drawing/2014/main" id="{FB5925B0-538B-45F5-F8AF-567B6CD85E9F}"/>
              </a:ext>
            </a:extLst>
          </p:cNvPr>
          <p:cNvGrpSpPr/>
          <p:nvPr userDrawn="1"/>
        </p:nvGrpSpPr>
        <p:grpSpPr>
          <a:xfrm rot="5400000">
            <a:off x="5568486" y="2303290"/>
            <a:ext cx="1055028" cy="312257"/>
            <a:chOff x="2995112" y="3692937"/>
            <a:chExt cx="1055028" cy="312257"/>
          </a:xfrm>
        </p:grpSpPr>
        <p:sp>
          <p:nvSpPr>
            <p:cNvPr id="68" name="角丸四角形 67">
              <a:extLst>
                <a:ext uri="{FF2B5EF4-FFF2-40B4-BE49-F238E27FC236}">
                  <a16:creationId xmlns:a16="http://schemas.microsoft.com/office/drawing/2014/main" id="{15391E8F-DEDC-54D8-837D-7FBFE0231873}"/>
                </a:ext>
              </a:extLst>
            </p:cNvPr>
            <p:cNvSpPr/>
            <p:nvPr userDrawn="1"/>
          </p:nvSpPr>
          <p:spPr>
            <a:xfrm>
              <a:off x="2995112" y="3693136"/>
              <a:ext cx="1055028" cy="288000"/>
            </a:xfrm>
            <a:prstGeom prst="round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69" name="直線矢印コネクタ 68">
              <a:extLst>
                <a:ext uri="{FF2B5EF4-FFF2-40B4-BE49-F238E27FC236}">
                  <a16:creationId xmlns:a16="http://schemas.microsoft.com/office/drawing/2014/main" id="{50978B1C-ACFF-DA75-FDB6-85CA44BC92A0}"/>
                </a:ext>
              </a:extLst>
            </p:cNvPr>
            <p:cNvCxnSpPr/>
            <p:nvPr userDrawn="1"/>
          </p:nvCxnSpPr>
          <p:spPr>
            <a:xfrm>
              <a:off x="3220962" y="3692937"/>
              <a:ext cx="0" cy="312257"/>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0" name="グループ化 69">
            <a:extLst>
              <a:ext uri="{FF2B5EF4-FFF2-40B4-BE49-F238E27FC236}">
                <a16:creationId xmlns:a16="http://schemas.microsoft.com/office/drawing/2014/main" id="{853D32D3-DF7D-182F-635C-2493AA2EB37B}"/>
              </a:ext>
            </a:extLst>
          </p:cNvPr>
          <p:cNvGrpSpPr/>
          <p:nvPr userDrawn="1"/>
        </p:nvGrpSpPr>
        <p:grpSpPr>
          <a:xfrm>
            <a:off x="5608875" y="6389245"/>
            <a:ext cx="1055028" cy="468755"/>
            <a:chOff x="2995112" y="3692937"/>
            <a:chExt cx="1055028" cy="468755"/>
          </a:xfrm>
        </p:grpSpPr>
        <p:sp>
          <p:nvSpPr>
            <p:cNvPr id="71" name="角丸四角形 70">
              <a:extLst>
                <a:ext uri="{FF2B5EF4-FFF2-40B4-BE49-F238E27FC236}">
                  <a16:creationId xmlns:a16="http://schemas.microsoft.com/office/drawing/2014/main" id="{678FA65E-EF6B-BCF1-D89E-BC3F93A72B5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2" name="直線矢印コネクタ 71">
              <a:extLst>
                <a:ext uri="{FF2B5EF4-FFF2-40B4-BE49-F238E27FC236}">
                  <a16:creationId xmlns:a16="http://schemas.microsoft.com/office/drawing/2014/main" id="{DCE1F53B-5700-DC79-08CC-BECFC2F07CA6}"/>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4" name="グループ化 73">
            <a:extLst>
              <a:ext uri="{FF2B5EF4-FFF2-40B4-BE49-F238E27FC236}">
                <a16:creationId xmlns:a16="http://schemas.microsoft.com/office/drawing/2014/main" id="{344AD2A7-B173-D3E6-E14A-1B9B92E4BA9B}"/>
              </a:ext>
            </a:extLst>
          </p:cNvPr>
          <p:cNvGrpSpPr/>
          <p:nvPr userDrawn="1"/>
        </p:nvGrpSpPr>
        <p:grpSpPr>
          <a:xfrm>
            <a:off x="8428957" y="6389245"/>
            <a:ext cx="1055028" cy="193279"/>
            <a:chOff x="2995112" y="3692937"/>
            <a:chExt cx="1055028" cy="193279"/>
          </a:xfrm>
        </p:grpSpPr>
        <p:sp>
          <p:nvSpPr>
            <p:cNvPr id="75" name="角丸四角形 74">
              <a:extLst>
                <a:ext uri="{FF2B5EF4-FFF2-40B4-BE49-F238E27FC236}">
                  <a16:creationId xmlns:a16="http://schemas.microsoft.com/office/drawing/2014/main" id="{467C1274-BD9C-7971-5D41-8E3DAE8A5F3E}"/>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6" name="直線矢印コネクタ 75">
              <a:extLst>
                <a:ext uri="{FF2B5EF4-FFF2-40B4-BE49-F238E27FC236}">
                  <a16:creationId xmlns:a16="http://schemas.microsoft.com/office/drawing/2014/main" id="{52C0CF81-D0C2-7499-C19B-148351053D9E}"/>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8" name="グループ化 77">
            <a:extLst>
              <a:ext uri="{FF2B5EF4-FFF2-40B4-BE49-F238E27FC236}">
                <a16:creationId xmlns:a16="http://schemas.microsoft.com/office/drawing/2014/main" id="{C7DD9324-AD6F-F283-C06F-244E01D264C7}"/>
              </a:ext>
            </a:extLst>
          </p:cNvPr>
          <p:cNvGrpSpPr/>
          <p:nvPr userDrawn="1"/>
        </p:nvGrpSpPr>
        <p:grpSpPr>
          <a:xfrm>
            <a:off x="8417994" y="1090415"/>
            <a:ext cx="1055028" cy="193279"/>
            <a:chOff x="2995112" y="3692937"/>
            <a:chExt cx="1055028" cy="193279"/>
          </a:xfrm>
        </p:grpSpPr>
        <p:sp>
          <p:nvSpPr>
            <p:cNvPr id="79" name="角丸四角形 78">
              <a:extLst>
                <a:ext uri="{FF2B5EF4-FFF2-40B4-BE49-F238E27FC236}">
                  <a16:creationId xmlns:a16="http://schemas.microsoft.com/office/drawing/2014/main" id="{4AC0D25F-8DE3-5587-3E6B-20F318910919}"/>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0" name="直線矢印コネクタ 79">
              <a:extLst>
                <a:ext uri="{FF2B5EF4-FFF2-40B4-BE49-F238E27FC236}">
                  <a16:creationId xmlns:a16="http://schemas.microsoft.com/office/drawing/2014/main" id="{933610C0-2716-EE09-CAB6-0AB881087E51}"/>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1" name="グループ化 80">
            <a:extLst>
              <a:ext uri="{FF2B5EF4-FFF2-40B4-BE49-F238E27FC236}">
                <a16:creationId xmlns:a16="http://schemas.microsoft.com/office/drawing/2014/main" id="{F224F671-0317-9C33-2E68-D83D923EFBF0}"/>
              </a:ext>
            </a:extLst>
          </p:cNvPr>
          <p:cNvGrpSpPr/>
          <p:nvPr userDrawn="1"/>
        </p:nvGrpSpPr>
        <p:grpSpPr>
          <a:xfrm rot="5400000">
            <a:off x="11430108" y="3564900"/>
            <a:ext cx="1055028" cy="468755"/>
            <a:chOff x="2995112" y="3692937"/>
            <a:chExt cx="1055028" cy="468755"/>
          </a:xfrm>
        </p:grpSpPr>
        <p:sp>
          <p:nvSpPr>
            <p:cNvPr id="82" name="角丸四角形 81">
              <a:extLst>
                <a:ext uri="{FF2B5EF4-FFF2-40B4-BE49-F238E27FC236}">
                  <a16:creationId xmlns:a16="http://schemas.microsoft.com/office/drawing/2014/main" id="{5F12F996-8806-4530-AC95-E23C2AA4E1D5}"/>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3" name="直線矢印コネクタ 82">
              <a:extLst>
                <a:ext uri="{FF2B5EF4-FFF2-40B4-BE49-F238E27FC236}">
                  <a16:creationId xmlns:a16="http://schemas.microsoft.com/office/drawing/2014/main" id="{45DB2C76-4730-8760-6332-C43BF365EFE5}"/>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4" name="グループ化 83">
            <a:extLst>
              <a:ext uri="{FF2B5EF4-FFF2-40B4-BE49-F238E27FC236}">
                <a16:creationId xmlns:a16="http://schemas.microsoft.com/office/drawing/2014/main" id="{C0B6026E-2942-AE8D-6D0C-C17A8ECF7354}"/>
              </a:ext>
            </a:extLst>
          </p:cNvPr>
          <p:cNvGrpSpPr/>
          <p:nvPr userDrawn="1"/>
        </p:nvGrpSpPr>
        <p:grpSpPr>
          <a:xfrm rot="5400000">
            <a:off x="-293136" y="3564901"/>
            <a:ext cx="1055028" cy="468755"/>
            <a:chOff x="2995112" y="3692937"/>
            <a:chExt cx="1055028" cy="468755"/>
          </a:xfrm>
        </p:grpSpPr>
        <p:sp>
          <p:nvSpPr>
            <p:cNvPr id="85" name="角丸四角形 84">
              <a:extLst>
                <a:ext uri="{FF2B5EF4-FFF2-40B4-BE49-F238E27FC236}">
                  <a16:creationId xmlns:a16="http://schemas.microsoft.com/office/drawing/2014/main" id="{8EDDF429-C567-9705-572C-39258E2D941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6" name="直線矢印コネクタ 85">
              <a:extLst>
                <a:ext uri="{FF2B5EF4-FFF2-40B4-BE49-F238E27FC236}">
                  <a16:creationId xmlns:a16="http://schemas.microsoft.com/office/drawing/2014/main" id="{89349612-DF2A-31E5-8267-4B20775A8901}"/>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7" name="グループ化 86">
            <a:extLst>
              <a:ext uri="{FF2B5EF4-FFF2-40B4-BE49-F238E27FC236}">
                <a16:creationId xmlns:a16="http://schemas.microsoft.com/office/drawing/2014/main" id="{CFC17D08-D773-F4A0-6A5E-3069965B8E39}"/>
              </a:ext>
            </a:extLst>
          </p:cNvPr>
          <p:cNvGrpSpPr/>
          <p:nvPr userDrawn="1"/>
        </p:nvGrpSpPr>
        <p:grpSpPr>
          <a:xfrm>
            <a:off x="8417994" y="3691922"/>
            <a:ext cx="1055028" cy="288000"/>
            <a:chOff x="2995112" y="3646242"/>
            <a:chExt cx="1055028" cy="288000"/>
          </a:xfrm>
        </p:grpSpPr>
        <p:sp>
          <p:nvSpPr>
            <p:cNvPr id="88" name="角丸四角形 87">
              <a:extLst>
                <a:ext uri="{FF2B5EF4-FFF2-40B4-BE49-F238E27FC236}">
                  <a16:creationId xmlns:a16="http://schemas.microsoft.com/office/drawing/2014/main" id="{CAB6890F-9D69-DC91-DA6A-5C858DCFBE7E}"/>
                </a:ext>
              </a:extLst>
            </p:cNvPr>
            <p:cNvSpPr/>
            <p:nvPr userDrawn="1"/>
          </p:nvSpPr>
          <p:spPr>
            <a:xfrm>
              <a:off x="2995112" y="3646242"/>
              <a:ext cx="1055028" cy="288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9" name="直線矢印コネクタ 88">
              <a:extLst>
                <a:ext uri="{FF2B5EF4-FFF2-40B4-BE49-F238E27FC236}">
                  <a16:creationId xmlns:a16="http://schemas.microsoft.com/office/drawing/2014/main" id="{69EA4D75-55C7-A968-BE15-2BE0F7CB41FF}"/>
                </a:ext>
              </a:extLst>
            </p:cNvPr>
            <p:cNvCxnSpPr>
              <a:cxnSpLocks/>
            </p:cNvCxnSpPr>
            <p:nvPr userDrawn="1"/>
          </p:nvCxnSpPr>
          <p:spPr>
            <a:xfrm>
              <a:off x="3220962" y="3657767"/>
              <a:ext cx="0" cy="275813"/>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cxnSp>
        <p:nvCxnSpPr>
          <p:cNvPr id="93" name="直線コネクタ 92">
            <a:extLst>
              <a:ext uri="{FF2B5EF4-FFF2-40B4-BE49-F238E27FC236}">
                <a16:creationId xmlns:a16="http://schemas.microsoft.com/office/drawing/2014/main" id="{A8876699-2FD7-C4FB-37DB-8F28F7D4AF3D}"/>
              </a:ext>
            </a:extLst>
          </p:cNvPr>
          <p:cNvCxnSpPr>
            <a:cxnSpLocks/>
            <a:stCxn id="32" idx="3"/>
          </p:cNvCxnSpPr>
          <p:nvPr userDrawn="1"/>
        </p:nvCxnSpPr>
        <p:spPr>
          <a:xfrm>
            <a:off x="5748601"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411C72-9CFC-11A3-A34B-36F74128ED57}"/>
              </a:ext>
            </a:extLst>
          </p:cNvPr>
          <p:cNvCxnSpPr>
            <a:cxnSpLocks/>
          </p:cNvCxnSpPr>
          <p:nvPr userDrawn="1"/>
        </p:nvCxnSpPr>
        <p:spPr>
          <a:xfrm>
            <a:off x="6242587"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650C72A6-3D4A-F72F-163E-7E6F8F6CFD9A}"/>
              </a:ext>
            </a:extLst>
          </p:cNvPr>
          <p:cNvCxnSpPr>
            <a:cxnSpLocks/>
          </p:cNvCxnSpPr>
          <p:nvPr userDrawn="1"/>
        </p:nvCxnSpPr>
        <p:spPr>
          <a:xfrm rot="5400000">
            <a:off x="10540774" y="100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0" name="直線コネクタ 99">
            <a:extLst>
              <a:ext uri="{FF2B5EF4-FFF2-40B4-BE49-F238E27FC236}">
                <a16:creationId xmlns:a16="http://schemas.microsoft.com/office/drawing/2014/main" id="{6E3E6ECF-C241-905E-53B6-B996B159FA2F}"/>
              </a:ext>
            </a:extLst>
          </p:cNvPr>
          <p:cNvCxnSpPr>
            <a:cxnSpLocks/>
          </p:cNvCxnSpPr>
          <p:nvPr userDrawn="1"/>
        </p:nvCxnSpPr>
        <p:spPr>
          <a:xfrm rot="5400000">
            <a:off x="10540774" y="136394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1" name="直線コネクタ 100">
            <a:extLst>
              <a:ext uri="{FF2B5EF4-FFF2-40B4-BE49-F238E27FC236}">
                <a16:creationId xmlns:a16="http://schemas.microsoft.com/office/drawing/2014/main" id="{DCABD40F-8E29-ABBE-2E92-C0AD13DE1FBA}"/>
              </a:ext>
            </a:extLst>
          </p:cNvPr>
          <p:cNvCxnSpPr>
            <a:cxnSpLocks/>
          </p:cNvCxnSpPr>
          <p:nvPr userDrawn="1"/>
        </p:nvCxnSpPr>
        <p:spPr>
          <a:xfrm rot="5400000">
            <a:off x="10540774" y="361005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AF89D3CC-3BF7-3491-5CBD-E77C677F0035}"/>
              </a:ext>
            </a:extLst>
          </p:cNvPr>
          <p:cNvCxnSpPr>
            <a:cxnSpLocks/>
          </p:cNvCxnSpPr>
          <p:nvPr userDrawn="1"/>
        </p:nvCxnSpPr>
        <p:spPr>
          <a:xfrm rot="5400000">
            <a:off x="10540774" y="406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BB9F03E3-3A63-BD43-E04B-8D3E939F71AD}"/>
              </a:ext>
            </a:extLst>
          </p:cNvPr>
          <p:cNvCxnSpPr>
            <a:cxnSpLocks/>
          </p:cNvCxnSpPr>
          <p:nvPr userDrawn="1"/>
        </p:nvCxnSpPr>
        <p:spPr>
          <a:xfrm rot="5400000">
            <a:off x="10540774" y="62886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4" name="直線コネクタ 103">
            <a:extLst>
              <a:ext uri="{FF2B5EF4-FFF2-40B4-BE49-F238E27FC236}">
                <a16:creationId xmlns:a16="http://schemas.microsoft.com/office/drawing/2014/main" id="{9CEF71F1-D7D6-6348-1D88-A61C4B06383F}"/>
              </a:ext>
            </a:extLst>
          </p:cNvPr>
          <p:cNvCxnSpPr>
            <a:cxnSpLocks/>
          </p:cNvCxnSpPr>
          <p:nvPr userDrawn="1"/>
        </p:nvCxnSpPr>
        <p:spPr>
          <a:xfrm rot="5400000">
            <a:off x="10540774" y="6660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05" name="グループ化 104">
            <a:extLst>
              <a:ext uri="{FF2B5EF4-FFF2-40B4-BE49-F238E27FC236}">
                <a16:creationId xmlns:a16="http://schemas.microsoft.com/office/drawing/2014/main" id="{7FF96D99-978A-C962-B767-3E0FBF5654C7}"/>
              </a:ext>
            </a:extLst>
          </p:cNvPr>
          <p:cNvGrpSpPr/>
          <p:nvPr userDrawn="1"/>
        </p:nvGrpSpPr>
        <p:grpSpPr>
          <a:xfrm>
            <a:off x="673694" y="70872"/>
            <a:ext cx="822959" cy="386862"/>
            <a:chOff x="5064369" y="362573"/>
            <a:chExt cx="822959" cy="386862"/>
          </a:xfrm>
        </p:grpSpPr>
        <p:sp>
          <p:nvSpPr>
            <p:cNvPr id="106" name="角丸四角形 105">
              <a:extLst>
                <a:ext uri="{FF2B5EF4-FFF2-40B4-BE49-F238E27FC236}">
                  <a16:creationId xmlns:a16="http://schemas.microsoft.com/office/drawing/2014/main" id="{F1A757C9-DFAF-FF3A-B746-5E7454B2024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07" name="三角形 106">
              <a:extLst>
                <a:ext uri="{FF2B5EF4-FFF2-40B4-BE49-F238E27FC236}">
                  <a16:creationId xmlns:a16="http://schemas.microsoft.com/office/drawing/2014/main" id="{D3CDBE70-BBBC-E538-CEAF-A66AF8E171F4}"/>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cxnSp>
        <p:nvCxnSpPr>
          <p:cNvPr id="108" name="直線コネクタ 107">
            <a:extLst>
              <a:ext uri="{FF2B5EF4-FFF2-40B4-BE49-F238E27FC236}">
                <a16:creationId xmlns:a16="http://schemas.microsoft.com/office/drawing/2014/main" id="{E202A22D-7629-A6D7-0191-364F2536428A}"/>
              </a:ext>
            </a:extLst>
          </p:cNvPr>
          <p:cNvCxnSpPr>
            <a:cxnSpLocks/>
          </p:cNvCxnSpPr>
          <p:nvPr userDrawn="1"/>
        </p:nvCxnSpPr>
        <p:spPr>
          <a:xfrm>
            <a:off x="493694"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12" name="直線コネクタ 111">
            <a:extLst>
              <a:ext uri="{FF2B5EF4-FFF2-40B4-BE49-F238E27FC236}">
                <a16:creationId xmlns:a16="http://schemas.microsoft.com/office/drawing/2014/main" id="{530E4612-FC77-5C09-2931-C0EFB9263524}"/>
              </a:ext>
            </a:extLst>
          </p:cNvPr>
          <p:cNvCxnSpPr>
            <a:cxnSpLocks/>
          </p:cNvCxnSpPr>
          <p:nvPr userDrawn="1"/>
        </p:nvCxnSpPr>
        <p:spPr>
          <a:xfrm>
            <a:off x="11521912"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13" name="グループ化 112">
            <a:extLst>
              <a:ext uri="{FF2B5EF4-FFF2-40B4-BE49-F238E27FC236}">
                <a16:creationId xmlns:a16="http://schemas.microsoft.com/office/drawing/2014/main" id="{D5D9BB90-51EE-23BF-5F6F-E7AEB9DE8493}"/>
              </a:ext>
            </a:extLst>
          </p:cNvPr>
          <p:cNvGrpSpPr/>
          <p:nvPr userDrawn="1"/>
        </p:nvGrpSpPr>
        <p:grpSpPr>
          <a:xfrm>
            <a:off x="10706212" y="70872"/>
            <a:ext cx="822959" cy="386862"/>
            <a:chOff x="5064369" y="362573"/>
            <a:chExt cx="822959" cy="386862"/>
          </a:xfrm>
        </p:grpSpPr>
        <p:sp>
          <p:nvSpPr>
            <p:cNvPr id="114" name="角丸四角形 113">
              <a:extLst>
                <a:ext uri="{FF2B5EF4-FFF2-40B4-BE49-F238E27FC236}">
                  <a16:creationId xmlns:a16="http://schemas.microsoft.com/office/drawing/2014/main" id="{C8537784-AB00-E8B0-0ECC-C21610DA6958}"/>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15" name="三角形 114">
              <a:extLst>
                <a:ext uri="{FF2B5EF4-FFF2-40B4-BE49-F238E27FC236}">
                  <a16:creationId xmlns:a16="http://schemas.microsoft.com/office/drawing/2014/main" id="{658B9F04-5D2A-1186-143F-FA13810B9ECC}"/>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Tree>
    <p:extLst>
      <p:ext uri="{BB962C8B-B14F-4D97-AF65-F5344CB8AC3E}">
        <p14:creationId xmlns:p14="http://schemas.microsoft.com/office/powerpoint/2010/main" val="16738500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項目名なし">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フリーフォーム 12">
            <a:extLst>
              <a:ext uri="{FF2B5EF4-FFF2-40B4-BE49-F238E27FC236}">
                <a16:creationId xmlns:a16="http://schemas.microsoft.com/office/drawing/2014/main" id="{F5F12BA4-DCC4-6704-217A-FD328B5EA32C}"/>
              </a:ext>
            </a:extLst>
          </p:cNvPr>
          <p:cNvSpPr/>
          <p:nvPr userDrawn="1"/>
        </p:nvSpPr>
        <p:spPr>
          <a:xfrm>
            <a:off x="0" y="-5818"/>
            <a:ext cx="824215" cy="565422"/>
          </a:xfrm>
          <a:custGeom>
            <a:avLst/>
            <a:gdLst>
              <a:gd name="connsiteX0" fmla="*/ 0 w 824215"/>
              <a:gd name="connsiteY0" fmla="*/ 0 h 565422"/>
              <a:gd name="connsiteX1" fmla="*/ 824215 w 824215"/>
              <a:gd name="connsiteY1" fmla="*/ 0 h 565422"/>
              <a:gd name="connsiteX2" fmla="*/ 609454 w 824215"/>
              <a:gd name="connsiteY2" fmla="*/ 565422 h 565422"/>
              <a:gd name="connsiteX3" fmla="*/ 0 w 824215"/>
              <a:gd name="connsiteY3" fmla="*/ 565422 h 565422"/>
              <a:gd name="connsiteX4" fmla="*/ 0 w 824215"/>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15" h="565422">
                <a:moveTo>
                  <a:pt x="0" y="0"/>
                </a:moveTo>
                <a:lnTo>
                  <a:pt x="824215" y="0"/>
                </a:lnTo>
                <a:lnTo>
                  <a:pt x="609454"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008129"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6" name="図プレースホルダー 11">
            <a:extLst>
              <a:ext uri="{FF2B5EF4-FFF2-40B4-BE49-F238E27FC236}">
                <a16:creationId xmlns:a16="http://schemas.microsoft.com/office/drawing/2014/main" id="{2E810E5A-373F-DFA3-F96F-2BC69F537FD6}"/>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Tree>
    <p:extLst>
      <p:ext uri="{BB962C8B-B14F-4D97-AF65-F5344CB8AC3E}">
        <p14:creationId xmlns:p14="http://schemas.microsoft.com/office/powerpoint/2010/main" val="2117098235"/>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08_注意事項付きスライド">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3" name="正方形/長方形 2">
            <a:extLst>
              <a:ext uri="{FF2B5EF4-FFF2-40B4-BE49-F238E27FC236}">
                <a16:creationId xmlns:a16="http://schemas.microsoft.com/office/drawing/2014/main" id="{6313E818-687D-B150-054E-E9BB0DAD0FAC}"/>
              </a:ext>
            </a:extLst>
          </p:cNvPr>
          <p:cNvSpPr/>
          <p:nvPr userDrawn="1"/>
        </p:nvSpPr>
        <p:spPr>
          <a:xfrm>
            <a:off x="-600" y="5058000"/>
            <a:ext cx="12193200" cy="1800000"/>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sp>
        <p:nvSpPr>
          <p:cNvPr id="14" name="テキスト プレースホルダー 10">
            <a:extLst>
              <a:ext uri="{FF2B5EF4-FFF2-40B4-BE49-F238E27FC236}">
                <a16:creationId xmlns:a16="http://schemas.microsoft.com/office/drawing/2014/main" id="{01F9FAE0-1E4B-164B-56B0-0FB482908AA4}"/>
              </a:ext>
            </a:extLst>
          </p:cNvPr>
          <p:cNvSpPr>
            <a:spLocks noGrp="1"/>
          </p:cNvSpPr>
          <p:nvPr>
            <p:ph type="body" sz="quarter" idx="12" hasCustomPrompt="1"/>
          </p:nvPr>
        </p:nvSpPr>
        <p:spPr>
          <a:xfrm>
            <a:off x="2540339" y="5346000"/>
            <a:ext cx="9172235" cy="1224000"/>
          </a:xfrm>
          <a:prstGeom prst="rect">
            <a:avLst/>
          </a:prstGeom>
        </p:spPr>
        <p:txBody>
          <a:bodyPr wrap="square" lIns="0" tIns="0" rIns="0" bIns="0" anchor="ctr">
            <a:noAutofit/>
          </a:bodyPr>
          <a:lstStyle>
            <a:lvl1pPr marL="0" indent="0">
              <a:buNone/>
              <a:defRPr sz="1200" b="0" i="0">
                <a:solidFill>
                  <a:schemeClr val="accent3"/>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説明テキスト</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注意カラムの中</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：メイリオ</a:t>
            </a:r>
            <a:r>
              <a:rPr lang="en-US" altLang="ja-JP" sz="1200" dirty="0">
                <a:solidFill>
                  <a:schemeClr val="accent3"/>
                </a:solidFill>
                <a:latin typeface="Meiryo" panose="020B0604030504040204" pitchFamily="34" charset="-128"/>
                <a:ea typeface="Meiryo" panose="020B0604030504040204" pitchFamily="34" charset="-128"/>
              </a:rPr>
              <a:t> 12pt</a:t>
            </a:r>
          </a:p>
        </p:txBody>
      </p:sp>
      <p:sp>
        <p:nvSpPr>
          <p:cNvPr id="15" name="テキスト ボックス 14">
            <a:extLst>
              <a:ext uri="{FF2B5EF4-FFF2-40B4-BE49-F238E27FC236}">
                <a16:creationId xmlns:a16="http://schemas.microsoft.com/office/drawing/2014/main" id="{4AEB8C3B-65FD-0AB2-91C3-68C84F8042EB}"/>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6" name="テキスト プレースホルダー 10">
            <a:extLst>
              <a:ext uri="{FF2B5EF4-FFF2-40B4-BE49-F238E27FC236}">
                <a16:creationId xmlns:a16="http://schemas.microsoft.com/office/drawing/2014/main" id="{0EFA0394-5479-062B-A34A-49365D55E45D}"/>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8" name="図 7">
            <a:extLst>
              <a:ext uri="{FF2B5EF4-FFF2-40B4-BE49-F238E27FC236}">
                <a16:creationId xmlns:a16="http://schemas.microsoft.com/office/drawing/2014/main" id="{31778CC6-DE2F-B74F-3655-E6EAF6DD24E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pic>
        <p:nvPicPr>
          <p:cNvPr id="2" name="図 1">
            <a:extLst>
              <a:ext uri="{FF2B5EF4-FFF2-40B4-BE49-F238E27FC236}">
                <a16:creationId xmlns:a16="http://schemas.microsoft.com/office/drawing/2014/main" id="{5029F201-1931-5202-24E5-56A113B7664A}"/>
              </a:ext>
            </a:extLst>
          </p:cNvPr>
          <p:cNvPicPr>
            <a:picLocks noChangeAspect="1"/>
          </p:cNvPicPr>
          <p:nvPr userDrawn="1"/>
        </p:nvPicPr>
        <p:blipFill>
          <a:blip r:embed="rId3"/>
          <a:stretch>
            <a:fillRect/>
          </a:stretch>
        </p:blipFill>
        <p:spPr>
          <a:xfrm>
            <a:off x="1140288" y="5627076"/>
            <a:ext cx="794963" cy="662469"/>
          </a:xfrm>
          <a:prstGeom prst="rect">
            <a:avLst/>
          </a:prstGeom>
        </p:spPr>
      </p:pic>
      <p:sp>
        <p:nvSpPr>
          <p:cNvPr id="7" name="テキスト ボックス 6">
            <a:extLst>
              <a:ext uri="{FF2B5EF4-FFF2-40B4-BE49-F238E27FC236}">
                <a16:creationId xmlns:a16="http://schemas.microsoft.com/office/drawing/2014/main" id="{9DCCB1C4-F78B-21AC-408F-7492CE744A5D}"/>
              </a:ext>
            </a:extLst>
          </p:cNvPr>
          <p:cNvSpPr txBox="1"/>
          <p:nvPr userDrawn="1"/>
        </p:nvSpPr>
        <p:spPr>
          <a:xfrm>
            <a:off x="4854502" y="6615833"/>
            <a:ext cx="2478625" cy="123111"/>
          </a:xfrm>
          <a:prstGeom prst="rect">
            <a:avLst/>
          </a:prstGeom>
          <a:noFill/>
        </p:spPr>
        <p:txBody>
          <a:bodyPr wrap="square" lIns="0" tIns="0" rIns="0" bIns="0" rtlCol="0">
            <a:spAutoFit/>
          </a:bodyPr>
          <a:lstStyle/>
          <a:p>
            <a:pPr algn="ctr"/>
            <a:r>
              <a:rPr lang="en" altLang="ko-JP" sz="800" b="0" i="0" dirty="0">
                <a:solidFill>
                  <a:srgbClr val="AAAAAA"/>
                </a:solidFill>
                <a:effectLst/>
                <a:latin typeface="LINE Seed JP_OTF Regular" panose="02020500000000000000" pitchFamily="18" charset="-128"/>
                <a:ea typeface="LINE Seed JP_OTF Regular" panose="02020500000000000000" pitchFamily="18" charset="-128"/>
              </a:rPr>
              <a:t>© LY Corporation</a:t>
            </a:r>
            <a:endParaRPr lang="ko-JP" altLang="en-US" sz="800" b="0" i="0" dirty="0">
              <a:solidFill>
                <a:srgbClr val="AAAAAA"/>
              </a:solidFill>
              <a:latin typeface="LINE Seed JP_OTF Regular" panose="02020500000000000000" pitchFamily="18" charset="-128"/>
            </a:endParaRPr>
          </a:p>
        </p:txBody>
      </p:sp>
    </p:spTree>
    <p:extLst>
      <p:ext uri="{BB962C8B-B14F-4D97-AF65-F5344CB8AC3E}">
        <p14:creationId xmlns:p14="http://schemas.microsoft.com/office/powerpoint/2010/main" val="1885287807"/>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01_表紙">
    <p:spTree>
      <p:nvGrpSpPr>
        <p:cNvPr id="1" name=""/>
        <p:cNvGrpSpPr/>
        <p:nvPr/>
      </p:nvGrpSpPr>
      <p:grpSpPr>
        <a:xfrm>
          <a:off x="0" y="0"/>
          <a:ext cx="0" cy="0"/>
          <a:chOff x="0" y="0"/>
          <a:chExt cx="0" cy="0"/>
        </a:xfrm>
      </p:grpSpPr>
      <p:pic>
        <p:nvPicPr>
          <p:cNvPr id="9" name="図 8" descr="携帯電話を持っている手">
            <a:extLst>
              <a:ext uri="{FF2B5EF4-FFF2-40B4-BE49-F238E27FC236}">
                <a16:creationId xmlns:a16="http://schemas.microsoft.com/office/drawing/2014/main" id="{E1A82951-D2C1-06BE-77F1-67E0CB3B4A84}"/>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22386" r="5214" b="19355"/>
          <a:stretch/>
        </p:blipFill>
        <p:spPr>
          <a:xfrm>
            <a:off x="0" y="0"/>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1250018" y="6597235"/>
            <a:ext cx="772647" cy="123111"/>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latin typeface="Meiryo" panose="020B0604030504040204" pitchFamily="34" charset="-128"/>
                <a:ea typeface="Meiryo" panose="020B0604030504040204" pitchFamily="34" charset="-128"/>
              </a:rPr>
              <a:t>© Yahoo Japan</a:t>
            </a:r>
            <a:endParaRPr kumimoji="1" lang="ja-JP" altLang="en-US" sz="800" dirty="0">
              <a:solidFill>
                <a:schemeClr val="bg1"/>
              </a:solidFill>
              <a:latin typeface="Meiryo" panose="020B0604030504040204" pitchFamily="34" charset="-128"/>
              <a:ea typeface="Meiryo" panose="020B0604030504040204" pitchFamily="34" charset="-128"/>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147932" y="5471034"/>
            <a:ext cx="1662315" cy="215444"/>
          </a:xfrm>
          <a:prstGeom prst="rect">
            <a:avLst/>
          </a:prstGeom>
          <a:noFill/>
        </p:spPr>
        <p:txBody>
          <a:bodyPr wrap="none" lIns="0" tIns="0" rIns="0" bIns="0" rtlCol="0">
            <a:spAutoFit/>
          </a:bodyPr>
          <a:lstStyle/>
          <a:p>
            <a:pPr algn="r"/>
            <a:r>
              <a:rPr kumimoji="1" lang="en-US" altLang="ja-JP" sz="1400" b="0" i="0" spc="0" dirty="0">
                <a:solidFill>
                  <a:schemeClr val="bg1"/>
                </a:solidFill>
                <a:latin typeface="Yu Gothic Medium" panose="020B0400000000000000" pitchFamily="34" charset="-128"/>
                <a:ea typeface="Yu Gothic Medium" panose="020B0400000000000000" pitchFamily="34" charset="-128"/>
              </a:rPr>
              <a:t>LINE</a:t>
            </a: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4254165" y="1351250"/>
            <a:ext cx="1833164" cy="320400"/>
          </a:xfrm>
          <a:prstGeom prst="roundRect">
            <a:avLst>
              <a:gd name="adj" fmla="val 9836"/>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1282585" y="5721336"/>
            <a:ext cx="1160574" cy="215444"/>
          </a:xfrm>
          <a:prstGeom prst="rect">
            <a:avLst/>
          </a:prstGeom>
          <a:noFill/>
        </p:spPr>
        <p:txBody>
          <a:bodyPr wrap="non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2024/1/26</a:t>
            </a: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95788" y="4500818"/>
            <a:ext cx="4453035"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r>
              <a:rPr kumimoji="1" lang="en-US" altLang="ja-JP" sz="1400" b="1" i="0" spc="0" dirty="0">
                <a:solidFill>
                  <a:schemeClr val="accent6"/>
                </a:solidFill>
                <a:latin typeface="Meiryo" panose="020B0604030504040204" pitchFamily="34" charset="-128"/>
                <a:ea typeface="Meiryo" panose="020B0604030504040204" pitchFamily="34" charset="-128"/>
                <a:cs typeface="Segoe UI" panose="020B0502040204020203" pitchFamily="34" charset="0"/>
              </a:rPr>
              <a:t>Yahoo! JAPAN </a:t>
            </a:r>
            <a:r>
              <a:rPr kumimoji="1" lang="en-US" altLang="ja-JP" sz="1400" b="1" i="0" spc="0" dirty="0">
                <a:solidFill>
                  <a:schemeClr val="accent6"/>
                </a:solidFill>
                <a:latin typeface="Meiryo" panose="020B0604030504040204" pitchFamily="34" charset="-128"/>
                <a:ea typeface="Meiryo" panose="020B0604030504040204" pitchFamily="34" charset="-128"/>
                <a:cs typeface="Arial" panose="020B0604020202020204" pitchFamily="34" charset="0"/>
              </a:rPr>
              <a:t>ma</a:t>
            </a:r>
            <a:r>
              <a:rPr lang="en-US" altLang="ja-JP" sz="1400" b="1" spc="0" dirty="0">
                <a:solidFill>
                  <a:schemeClr val="accent6"/>
                </a:solidFill>
                <a:latin typeface="Meiryo" panose="020B0604030504040204" pitchFamily="34" charset="-128"/>
                <a:ea typeface="Meiryo" panose="020B0604030504040204" pitchFamily="34" charset="-128"/>
                <a:cs typeface="Arial" panose="020B0604020202020204" pitchFamily="34" charset="0"/>
              </a:rPr>
              <a:t>y! CAP ad</a:t>
            </a:r>
            <a:endParaRPr kumimoji="1" lang="en-US" altLang="ja-JP" sz="1400" b="1" i="0" spc="0" dirty="0">
              <a:solidFill>
                <a:schemeClr val="accent6"/>
              </a:solidFill>
              <a:latin typeface="Meiryo" panose="020B0604030504040204" pitchFamily="34" charset="-128"/>
              <a:ea typeface="Meiryo" panose="020B0604030504040204" pitchFamily="34" charset="-128"/>
              <a:cs typeface="Segoe UI" panose="020B0502040204020203" pitchFamily="34" charset="0"/>
            </a:endParaRPr>
          </a:p>
          <a:p>
            <a:pPr algn="ctr"/>
            <a:r>
              <a:rPr kumimoji="1" lang="ja-JP" altLang="en-US" sz="1400" b="1" i="0" spc="0">
                <a:solidFill>
                  <a:schemeClr val="accent6"/>
                </a:solidFill>
                <a:latin typeface="Meiryo" panose="020B0604030504040204" pitchFamily="34" charset="-128"/>
                <a:ea typeface="Meiryo" panose="020B0604030504040204" pitchFamily="34" charset="-128"/>
                <a:cs typeface="Segoe UI" panose="020B0502040204020203" pitchFamily="34" charset="0"/>
              </a:rPr>
              <a:t>レビュータイアップ広告</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2024</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4</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6</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400" b="1" i="0" dirty="0">
              <a:solidFill>
                <a:schemeClr val="accent6"/>
              </a:solidFill>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9578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1013280"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pic>
        <p:nvPicPr>
          <p:cNvPr id="7" name="図 6">
            <a:extLst>
              <a:ext uri="{FF2B5EF4-FFF2-40B4-BE49-F238E27FC236}">
                <a16:creationId xmlns:a16="http://schemas.microsoft.com/office/drawing/2014/main" id="{73F6ECC5-F1C1-A7E1-D555-1E951A7818D4}"/>
              </a:ext>
            </a:extLst>
          </p:cNvPr>
          <p:cNvPicPr>
            <a:picLocks noChangeAspect="1"/>
          </p:cNvPicPr>
          <p:nvPr userDrawn="1"/>
        </p:nvPicPr>
        <p:blipFill>
          <a:blip r:embed="rId3"/>
          <a:stretch>
            <a:fillRect/>
          </a:stretch>
        </p:blipFill>
        <p:spPr>
          <a:xfrm>
            <a:off x="957193" y="1041400"/>
            <a:ext cx="2183572" cy="379752"/>
          </a:xfrm>
          <a:prstGeom prst="rect">
            <a:avLst/>
          </a:prstGeom>
        </p:spPr>
      </p:pic>
    </p:spTree>
    <p:extLst>
      <p:ext uri="{BB962C8B-B14F-4D97-AF65-F5344CB8AC3E}">
        <p14:creationId xmlns:p14="http://schemas.microsoft.com/office/powerpoint/2010/main" val="5170973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02_目次_4項目">
    <p:bg>
      <p:bgPr>
        <a:solidFill>
          <a:srgbClr val="F3F3F3"/>
        </a:solidFill>
        <a:effectLst/>
      </p:bgPr>
    </p:bg>
    <p:spTree>
      <p:nvGrpSpPr>
        <p:cNvPr id="1" name=""/>
        <p:cNvGrpSpPr/>
        <p:nvPr/>
      </p:nvGrpSpPr>
      <p:grpSpPr>
        <a:xfrm>
          <a:off x="0" y="0"/>
          <a:ext cx="0" cy="0"/>
          <a:chOff x="0" y="0"/>
          <a:chExt cx="0" cy="0"/>
        </a:xfrm>
      </p:grpSpPr>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1019496" y="19719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1019496" y="28900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1019496" y="38081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89496" y="25119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89496" y="34300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905536" y="20619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905536" y="30165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905536" y="39409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pic>
        <p:nvPicPr>
          <p:cNvPr id="62" name="図 61" descr="携帯電話を持っている手&#10;&#10;自動的に生成された説明">
            <a:extLst>
              <a:ext uri="{FF2B5EF4-FFF2-40B4-BE49-F238E27FC236}">
                <a16:creationId xmlns:a16="http://schemas.microsoft.com/office/drawing/2014/main" id="{046665FC-415C-C428-C7DD-973E4E27FEB7}"/>
              </a:ext>
            </a:extLst>
          </p:cNvPr>
          <p:cNvPicPr>
            <a:picLocks noChangeAspect="1"/>
          </p:cNvPicPr>
          <p:nvPr userDrawn="1"/>
        </p:nvPicPr>
        <p:blipFill rotWithShape="1">
          <a:blip r:embed="rId3" cstate="screen">
            <a:alphaModFix/>
            <a:extLst>
              <a:ext uri="{28A0092B-C50C-407E-A947-70E740481C1C}">
                <a14:useLocalDpi xmlns:a14="http://schemas.microsoft.com/office/drawing/2010/main"/>
              </a:ext>
            </a:extLst>
          </a:blip>
          <a:srcRect t="-1"/>
          <a:stretch/>
        </p:blipFill>
        <p:spPr>
          <a:xfrm>
            <a:off x="9271000" y="0"/>
            <a:ext cx="2920999" cy="6858000"/>
          </a:xfrm>
          <a:prstGeom prst="rect">
            <a:avLst/>
          </a:prstGeom>
        </p:spPr>
      </p:pic>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1"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6359851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03_中表紙">
    <p:bg>
      <p:bgPr>
        <a:solidFill>
          <a:schemeClr val="accent6"/>
        </a:solidFill>
        <a:effectLst/>
      </p:bgPr>
    </p:bg>
    <p:spTree>
      <p:nvGrpSpPr>
        <p:cNvPr id="1" name=""/>
        <p:cNvGrpSpPr/>
        <p:nvPr/>
      </p:nvGrpSpPr>
      <p:grpSpPr>
        <a:xfrm>
          <a:off x="0" y="0"/>
          <a:ext cx="0" cy="0"/>
          <a:chOff x="0" y="0"/>
          <a:chExt cx="0" cy="0"/>
        </a:xfrm>
      </p:grpSpPr>
      <p:pic>
        <p:nvPicPr>
          <p:cNvPr id="6" name="図 5" descr="携帯電話を持っている手">
            <a:extLst>
              <a:ext uri="{FF2B5EF4-FFF2-40B4-BE49-F238E27FC236}">
                <a16:creationId xmlns:a16="http://schemas.microsoft.com/office/drawing/2014/main" id="{80AB9D2E-0193-8320-B8C2-601D43F01D16}"/>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22386" r="5214" b="19355"/>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accent6"/>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accent6"/>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
        <p:nvSpPr>
          <p:cNvPr id="7" name="テキスト ボックス 6">
            <a:extLst>
              <a:ext uri="{FF2B5EF4-FFF2-40B4-BE49-F238E27FC236}">
                <a16:creationId xmlns:a16="http://schemas.microsoft.com/office/drawing/2014/main" id="{DC865616-BB45-07FA-A3F2-8235CD7568B7}"/>
              </a:ext>
            </a:extLst>
          </p:cNvPr>
          <p:cNvSpPr txBox="1"/>
          <p:nvPr userDrawn="1"/>
        </p:nvSpPr>
        <p:spPr>
          <a:xfrm>
            <a:off x="2449791" y="6248454"/>
            <a:ext cx="1122423" cy="230832"/>
          </a:xfrm>
          <a:prstGeom prst="rect">
            <a:avLst/>
          </a:prstGeom>
          <a:noFill/>
        </p:spPr>
        <p:txBody>
          <a:bodyPr wrap="none" rtlCol="0">
            <a:spAutoFit/>
          </a:bodyPr>
          <a:lstStyle/>
          <a:p>
            <a:pPr algn="ctr"/>
            <a:r>
              <a:rPr lang="en" altLang="ko-JP" sz="900" b="0" i="0" dirty="0">
                <a:solidFill>
                  <a:schemeClr val="bg1"/>
                </a:solidFill>
                <a:effectLst/>
                <a:latin typeface="LINE Seed JP_OTF Regular" panose="02020500000000000000" pitchFamily="18" charset="-128"/>
                <a:ea typeface="LINE Seed JP_OTF Regular" panose="02020500000000000000" pitchFamily="18" charset="-128"/>
              </a:rPr>
              <a:t>© LY Corporation</a:t>
            </a:r>
            <a:endParaRPr lang="ko-JP" altLang="en-US" sz="900" b="0" i="0" dirty="0">
              <a:solidFill>
                <a:schemeClr val="bg1"/>
              </a:solidFill>
              <a:latin typeface="LINE Seed JP_OTF Regular" panose="02020500000000000000" pitchFamily="18" charset="-128"/>
            </a:endParaRPr>
          </a:p>
        </p:txBody>
      </p:sp>
    </p:spTree>
    <p:extLst>
      <p:ext uri="{BB962C8B-B14F-4D97-AF65-F5344CB8AC3E}">
        <p14:creationId xmlns:p14="http://schemas.microsoft.com/office/powerpoint/2010/main" val="706624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04_裏表紙">
    <p:spTree>
      <p:nvGrpSpPr>
        <p:cNvPr id="1" name=""/>
        <p:cNvGrpSpPr/>
        <p:nvPr/>
      </p:nvGrpSpPr>
      <p:grpSpPr>
        <a:xfrm>
          <a:off x="0" y="0"/>
          <a:ext cx="0" cy="0"/>
          <a:chOff x="0" y="0"/>
          <a:chExt cx="0" cy="0"/>
        </a:xfrm>
      </p:grpSpPr>
      <p:pic>
        <p:nvPicPr>
          <p:cNvPr id="4" name="図 3" descr="携帯電話を持っている手&#10;&#10;自動的に生成された説明">
            <a:extLst>
              <a:ext uri="{FF2B5EF4-FFF2-40B4-BE49-F238E27FC236}">
                <a16:creationId xmlns:a16="http://schemas.microsoft.com/office/drawing/2014/main" id="{07775E62-9E6F-8C06-07E3-A553CB6D3F3F}"/>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7936" t="9890" r="30" b="-10117"/>
          <a:stretch/>
        </p:blipFill>
        <p:spPr>
          <a:xfrm>
            <a:off x="0" y="0"/>
            <a:ext cx="12192000" cy="6858000"/>
          </a:xfrm>
          <a:prstGeom prst="rect">
            <a:avLst/>
          </a:prstGeom>
        </p:spPr>
      </p:pic>
      <p:sp>
        <p:nvSpPr>
          <p:cNvPr id="2" name="正方形/長方形 1">
            <a:extLst>
              <a:ext uri="{FF2B5EF4-FFF2-40B4-BE49-F238E27FC236}">
                <a16:creationId xmlns:a16="http://schemas.microsoft.com/office/drawing/2014/main" id="{FB2E2D59-92F6-7C0B-A644-AF7170B81752}"/>
              </a:ext>
            </a:extLst>
          </p:cNvPr>
          <p:cNvSpPr/>
          <p:nvPr userDrawn="1"/>
        </p:nvSpPr>
        <p:spPr>
          <a:xfrm flipV="1">
            <a:off x="-20531" y="3429000"/>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角丸四角形 8">
            <a:extLst>
              <a:ext uri="{FF2B5EF4-FFF2-40B4-BE49-F238E27FC236}">
                <a16:creationId xmlns:a16="http://schemas.microsoft.com/office/drawing/2014/main" id="{ED902A33-118E-B90B-C162-41CFFF44BCD9}"/>
              </a:ext>
            </a:extLst>
          </p:cNvPr>
          <p:cNvSpPr/>
          <p:nvPr userDrawn="1"/>
        </p:nvSpPr>
        <p:spPr>
          <a:xfrm>
            <a:off x="235107" y="226781"/>
            <a:ext cx="1833164" cy="3204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5220647"/>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
        <p:nvSpPr>
          <p:cNvPr id="5" name="テキスト ボックス 4">
            <a:extLst>
              <a:ext uri="{FF2B5EF4-FFF2-40B4-BE49-F238E27FC236}">
                <a16:creationId xmlns:a16="http://schemas.microsoft.com/office/drawing/2014/main" id="{7781FEBE-92A9-0293-89A4-31FD3B900BD7}"/>
              </a:ext>
            </a:extLst>
          </p:cNvPr>
          <p:cNvSpPr txBox="1"/>
          <p:nvPr userDrawn="1"/>
        </p:nvSpPr>
        <p:spPr>
          <a:xfrm>
            <a:off x="10943753" y="6444396"/>
            <a:ext cx="1122423" cy="230832"/>
          </a:xfrm>
          <a:prstGeom prst="rect">
            <a:avLst/>
          </a:prstGeom>
          <a:noFill/>
        </p:spPr>
        <p:txBody>
          <a:bodyPr wrap="none" rtlCol="0">
            <a:spAutoFit/>
          </a:bodyPr>
          <a:lstStyle/>
          <a:p>
            <a:pPr algn="r"/>
            <a:r>
              <a:rPr lang="en" altLang="ko-JP" sz="900" b="0" i="0" dirty="0">
                <a:solidFill>
                  <a:schemeClr val="bg1"/>
                </a:solidFill>
                <a:effectLst/>
                <a:latin typeface="LINE Seed JP_OTF Regular" panose="02020500000000000000" pitchFamily="18" charset="-128"/>
                <a:ea typeface="LINE Seed JP_OTF Regular" panose="02020500000000000000" pitchFamily="18" charset="-128"/>
              </a:rPr>
              <a:t>© LY Corporation</a:t>
            </a:r>
            <a:endParaRPr lang="ko-JP" altLang="en-US" sz="900" b="0" i="0" dirty="0">
              <a:solidFill>
                <a:schemeClr val="bg1"/>
              </a:solidFill>
              <a:latin typeface="LINE Seed JP_OTF Regular" panose="02020500000000000000" pitchFamily="18" charset="-128"/>
            </a:endParaRPr>
          </a:p>
        </p:txBody>
      </p:sp>
      <p:pic>
        <p:nvPicPr>
          <p:cNvPr id="6" name="図 5">
            <a:extLst>
              <a:ext uri="{FF2B5EF4-FFF2-40B4-BE49-F238E27FC236}">
                <a16:creationId xmlns:a16="http://schemas.microsoft.com/office/drawing/2014/main" id="{6486DAB8-8104-D16F-E58E-F4A5FD53187C}"/>
              </a:ext>
            </a:extLst>
          </p:cNvPr>
          <p:cNvPicPr>
            <a:picLocks noChangeAspect="1"/>
          </p:cNvPicPr>
          <p:nvPr userDrawn="1"/>
        </p:nvPicPr>
        <p:blipFill>
          <a:blip r:embed="rId3"/>
          <a:stretch>
            <a:fillRect/>
          </a:stretch>
        </p:blipFill>
        <p:spPr>
          <a:xfrm>
            <a:off x="4993948" y="4346303"/>
            <a:ext cx="2183572" cy="379752"/>
          </a:xfrm>
          <a:prstGeom prst="rect">
            <a:avLst/>
          </a:prstGeom>
        </p:spPr>
      </p:pic>
    </p:spTree>
    <p:extLst>
      <p:ext uri="{BB962C8B-B14F-4D97-AF65-F5344CB8AC3E}">
        <p14:creationId xmlns:p14="http://schemas.microsoft.com/office/powerpoint/2010/main" val="25048305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05_通常スライド_項目なし">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6" name="角丸四角形 5">
            <a:extLst>
              <a:ext uri="{FF2B5EF4-FFF2-40B4-BE49-F238E27FC236}">
                <a16:creationId xmlns:a16="http://schemas.microsoft.com/office/drawing/2014/main" id="{AD326A17-4006-DDD7-C227-FBC08460DB24}"/>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Tree>
    <p:extLst>
      <p:ext uri="{BB962C8B-B14F-4D97-AF65-F5344CB8AC3E}">
        <p14:creationId xmlns:p14="http://schemas.microsoft.com/office/powerpoint/2010/main" val="38153354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05_通常スライド_左端項目">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58717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 name="角丸四角形 3">
            <a:extLst>
              <a:ext uri="{FF2B5EF4-FFF2-40B4-BE49-F238E27FC236}">
                <a16:creationId xmlns:a16="http://schemas.microsoft.com/office/drawing/2014/main" id="{08FC968B-3FAE-B631-5EE8-C6DEFA047252}"/>
              </a:ext>
            </a:extLst>
          </p:cNvPr>
          <p:cNvSpPr/>
          <p:nvPr userDrawn="1"/>
        </p:nvSpPr>
        <p:spPr>
          <a:xfrm>
            <a:off x="9777355"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6" name="正方形/長方形 5">
            <a:extLst>
              <a:ext uri="{FF2B5EF4-FFF2-40B4-BE49-F238E27FC236}">
                <a16:creationId xmlns:a16="http://schemas.microsoft.com/office/drawing/2014/main" id="{8F51725A-3DC7-6C70-DC76-033D04DAA238}"/>
              </a:ext>
            </a:extLst>
          </p:cNvPr>
          <p:cNvSpPr/>
          <p:nvPr userDrawn="1"/>
        </p:nvSpPr>
        <p:spPr>
          <a:xfrm>
            <a:off x="11904000" y="0"/>
            <a:ext cx="288000" cy="6480000"/>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正方形/長方形 9">
            <a:extLst>
              <a:ext uri="{FF2B5EF4-FFF2-40B4-BE49-F238E27FC236}">
                <a16:creationId xmlns:a16="http://schemas.microsoft.com/office/drawing/2014/main" id="{84171B6E-F395-E58A-7921-08C02BE44E0A}"/>
              </a:ext>
            </a:extLst>
          </p:cNvPr>
          <p:cNvSpPr/>
          <p:nvPr userDrawn="1"/>
        </p:nvSpPr>
        <p:spPr>
          <a:xfrm>
            <a:off x="11904000" y="0"/>
            <a:ext cx="288000" cy="1080000"/>
          </a:xfrm>
          <a:prstGeom prst="rect">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縦書きテキスト プレースホルダー 18">
            <a:extLst>
              <a:ext uri="{FF2B5EF4-FFF2-40B4-BE49-F238E27FC236}">
                <a16:creationId xmlns:a16="http://schemas.microsoft.com/office/drawing/2014/main" id="{28888630-C369-C6FF-69E4-AB3AAE33EB75}"/>
              </a:ext>
            </a:extLst>
          </p:cNvPr>
          <p:cNvSpPr>
            <a:spLocks noGrp="1"/>
          </p:cNvSpPr>
          <p:nvPr>
            <p:ph type="body" orient="vert" sz="quarter" idx="11" hasCustomPrompt="1"/>
          </p:nvPr>
        </p:nvSpPr>
        <p:spPr>
          <a:xfrm>
            <a:off x="11916455" y="252000"/>
            <a:ext cx="263351" cy="828000"/>
          </a:xfrm>
          <a:prstGeom prst="rect">
            <a:avLst/>
          </a:prstGeom>
        </p:spPr>
        <p:txBody>
          <a:bodyPr vert="eaVert" lIns="0" tIns="0" rIns="0" bIns="0" anchor="ctr" anchorCtr="0"/>
          <a:lstStyle>
            <a:lvl1pPr>
              <a:defRPr sz="700" spc="-100" baseline="0">
                <a:solidFill>
                  <a:schemeClr val="bg1"/>
                </a:solidFill>
              </a:defRPr>
            </a:lvl1pPr>
          </a:lstStyle>
          <a:p>
            <a:pPr lvl="0"/>
            <a:r>
              <a:rPr kumimoji="1" lang="ja-JP" altLang="en-US"/>
              <a:t>タイトルタイトル</a:t>
            </a:r>
          </a:p>
        </p:txBody>
      </p:sp>
      <p:sp>
        <p:nvSpPr>
          <p:cNvPr id="20" name="テキスト ボックス 19">
            <a:extLst>
              <a:ext uri="{FF2B5EF4-FFF2-40B4-BE49-F238E27FC236}">
                <a16:creationId xmlns:a16="http://schemas.microsoft.com/office/drawing/2014/main" id="{A5AA6C74-26D5-4A51-2CBB-1F306D300C8F}"/>
              </a:ext>
            </a:extLst>
          </p:cNvPr>
          <p:cNvSpPr txBox="1"/>
          <p:nvPr userDrawn="1"/>
        </p:nvSpPr>
        <p:spPr>
          <a:xfrm>
            <a:off x="11960903" y="40896"/>
            <a:ext cx="174453" cy="161583"/>
          </a:xfrm>
          <a:prstGeom prst="rect">
            <a:avLst/>
          </a:prstGeom>
          <a:noFill/>
        </p:spPr>
        <p:txBody>
          <a:bodyPr wrap="square" lIns="0" tIns="0" rIns="0" bIns="0" rtlCol="0">
            <a:spAutoFit/>
          </a:bodyPr>
          <a:lstStyle/>
          <a:p>
            <a:pPr algn="ctr"/>
            <a:r>
              <a:rPr kumimoji="1" lang="en-US" altLang="ja-JP" sz="1050" b="1" i="1" spc="0" dirty="0">
                <a:solidFill>
                  <a:schemeClr val="bg1"/>
                </a:solidFill>
                <a:latin typeface="Segoe UI" panose="020B0502040204020203" pitchFamily="34" charset="0"/>
                <a:cs typeface="Segoe UI" panose="020B0502040204020203" pitchFamily="34" charset="0"/>
              </a:rPr>
              <a:t>01</a:t>
            </a:r>
            <a:endParaRPr kumimoji="1" lang="ja-JP" altLang="en-US" sz="1050" b="1" i="1" spc="0">
              <a:solidFill>
                <a:schemeClr val="bg1"/>
              </a:solidFill>
              <a:latin typeface="Segoe UI" panose="020B0502040204020203" pitchFamily="34" charset="0"/>
              <a:cs typeface="Segoe UI" panose="020B0502040204020203" pitchFamily="34" charset="0"/>
            </a:endParaRPr>
          </a:p>
        </p:txBody>
      </p:sp>
      <p:cxnSp>
        <p:nvCxnSpPr>
          <p:cNvPr id="22" name="直線コネクタ 21">
            <a:extLst>
              <a:ext uri="{FF2B5EF4-FFF2-40B4-BE49-F238E27FC236}">
                <a16:creationId xmlns:a16="http://schemas.microsoft.com/office/drawing/2014/main" id="{102E8B2E-BAEC-1CA8-E8B7-ED08E612AA17}"/>
              </a:ext>
            </a:extLst>
          </p:cNvPr>
          <p:cNvCxnSpPr>
            <a:cxnSpLocks/>
          </p:cNvCxnSpPr>
          <p:nvPr userDrawn="1"/>
        </p:nvCxnSpPr>
        <p:spPr>
          <a:xfrm>
            <a:off x="11700432" y="216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6F57FE0A-5594-70AA-094E-A9522BC39E28}"/>
              </a:ext>
            </a:extLst>
          </p:cNvPr>
          <p:cNvCxnSpPr>
            <a:cxnSpLocks/>
          </p:cNvCxnSpPr>
          <p:nvPr userDrawn="1"/>
        </p:nvCxnSpPr>
        <p:spPr>
          <a:xfrm>
            <a:off x="11784871" y="3240000"/>
            <a:ext cx="3949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B49E33BA-3428-8B19-295D-7D0D35D86B80}"/>
              </a:ext>
            </a:extLst>
          </p:cNvPr>
          <p:cNvCxnSpPr>
            <a:cxnSpLocks/>
          </p:cNvCxnSpPr>
          <p:nvPr userDrawn="1"/>
        </p:nvCxnSpPr>
        <p:spPr>
          <a:xfrm>
            <a:off x="11784871" y="43152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7C2F049D-887E-8674-2248-20C5D0674F69}"/>
              </a:ext>
            </a:extLst>
          </p:cNvPr>
          <p:cNvCxnSpPr>
            <a:cxnSpLocks/>
          </p:cNvCxnSpPr>
          <p:nvPr userDrawn="1"/>
        </p:nvCxnSpPr>
        <p:spPr>
          <a:xfrm>
            <a:off x="11784871" y="53947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線コネクタ 26">
            <a:extLst>
              <a:ext uri="{FF2B5EF4-FFF2-40B4-BE49-F238E27FC236}">
                <a16:creationId xmlns:a16="http://schemas.microsoft.com/office/drawing/2014/main" id="{E7C72838-3336-DFC9-40D0-C8032C0FA1F5}"/>
              </a:ext>
            </a:extLst>
          </p:cNvPr>
          <p:cNvCxnSpPr>
            <a:cxnSpLocks/>
          </p:cNvCxnSpPr>
          <p:nvPr userDrawn="1"/>
        </p:nvCxnSpPr>
        <p:spPr>
          <a:xfrm>
            <a:off x="11700432" y="108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縦書きテキスト プレースホルダー 18">
            <a:extLst>
              <a:ext uri="{FF2B5EF4-FFF2-40B4-BE49-F238E27FC236}">
                <a16:creationId xmlns:a16="http://schemas.microsoft.com/office/drawing/2014/main" id="{83744F5B-0867-FE93-5FB6-5447A58A66B4}"/>
              </a:ext>
            </a:extLst>
          </p:cNvPr>
          <p:cNvSpPr>
            <a:spLocks noGrp="1"/>
          </p:cNvSpPr>
          <p:nvPr>
            <p:ph type="body" orient="vert" sz="quarter" idx="12" hasCustomPrompt="1"/>
          </p:nvPr>
        </p:nvSpPr>
        <p:spPr>
          <a:xfrm>
            <a:off x="11916455" y="131880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0" name="テキスト ボックス 29">
            <a:extLst>
              <a:ext uri="{FF2B5EF4-FFF2-40B4-BE49-F238E27FC236}">
                <a16:creationId xmlns:a16="http://schemas.microsoft.com/office/drawing/2014/main" id="{663B12E9-92F9-D7C5-949C-9C747C5A24DF}"/>
              </a:ext>
            </a:extLst>
          </p:cNvPr>
          <p:cNvSpPr txBox="1"/>
          <p:nvPr userDrawn="1"/>
        </p:nvSpPr>
        <p:spPr>
          <a:xfrm>
            <a:off x="11960903" y="11324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02</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1" name="縦書きテキスト プレースホルダー 18">
            <a:extLst>
              <a:ext uri="{FF2B5EF4-FFF2-40B4-BE49-F238E27FC236}">
                <a16:creationId xmlns:a16="http://schemas.microsoft.com/office/drawing/2014/main" id="{432A2B23-6DFA-258B-DC91-DFA85D481B27}"/>
              </a:ext>
            </a:extLst>
          </p:cNvPr>
          <p:cNvSpPr>
            <a:spLocks noGrp="1"/>
          </p:cNvSpPr>
          <p:nvPr>
            <p:ph type="body" orient="vert" sz="quarter" idx="13" hasCustomPrompt="1"/>
          </p:nvPr>
        </p:nvSpPr>
        <p:spPr>
          <a:xfrm>
            <a:off x="11916455" y="24008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2" name="テキスト ボックス 31">
            <a:extLst>
              <a:ext uri="{FF2B5EF4-FFF2-40B4-BE49-F238E27FC236}">
                <a16:creationId xmlns:a16="http://schemas.microsoft.com/office/drawing/2014/main" id="{B2EEE918-81B1-DBBD-1659-972D75973EC8}"/>
              </a:ext>
            </a:extLst>
          </p:cNvPr>
          <p:cNvSpPr txBox="1"/>
          <p:nvPr userDrawn="1"/>
        </p:nvSpPr>
        <p:spPr>
          <a:xfrm>
            <a:off x="11960903" y="2199629"/>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03</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3" name="縦書きテキスト プレースホルダー 18">
            <a:extLst>
              <a:ext uri="{FF2B5EF4-FFF2-40B4-BE49-F238E27FC236}">
                <a16:creationId xmlns:a16="http://schemas.microsoft.com/office/drawing/2014/main" id="{CB711E38-84FC-52D9-3BB6-C7D650D7A32B}"/>
              </a:ext>
            </a:extLst>
          </p:cNvPr>
          <p:cNvSpPr>
            <a:spLocks noGrp="1"/>
          </p:cNvSpPr>
          <p:nvPr>
            <p:ph type="body" orient="vert" sz="quarter" idx="14" hasCustomPrompt="1"/>
          </p:nvPr>
        </p:nvSpPr>
        <p:spPr>
          <a:xfrm>
            <a:off x="11916455" y="348288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4" name="テキスト ボックス 33">
            <a:extLst>
              <a:ext uri="{FF2B5EF4-FFF2-40B4-BE49-F238E27FC236}">
                <a16:creationId xmlns:a16="http://schemas.microsoft.com/office/drawing/2014/main" id="{60B364F7-A693-CA94-45A3-7A39427C80F3}"/>
              </a:ext>
            </a:extLst>
          </p:cNvPr>
          <p:cNvSpPr txBox="1"/>
          <p:nvPr userDrawn="1"/>
        </p:nvSpPr>
        <p:spPr>
          <a:xfrm>
            <a:off x="11960903" y="3274895"/>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04</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5" name="縦書きテキスト プレースホルダー 18">
            <a:extLst>
              <a:ext uri="{FF2B5EF4-FFF2-40B4-BE49-F238E27FC236}">
                <a16:creationId xmlns:a16="http://schemas.microsoft.com/office/drawing/2014/main" id="{1D94D762-E280-A466-57B0-D80CC0713DF0}"/>
              </a:ext>
            </a:extLst>
          </p:cNvPr>
          <p:cNvSpPr>
            <a:spLocks noGrp="1"/>
          </p:cNvSpPr>
          <p:nvPr>
            <p:ph type="body" orient="vert" sz="quarter" idx="15" hasCustomPrompt="1"/>
          </p:nvPr>
        </p:nvSpPr>
        <p:spPr>
          <a:xfrm>
            <a:off x="11916455" y="45725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6" name="テキスト ボックス 35">
            <a:extLst>
              <a:ext uri="{FF2B5EF4-FFF2-40B4-BE49-F238E27FC236}">
                <a16:creationId xmlns:a16="http://schemas.microsoft.com/office/drawing/2014/main" id="{9360532E-02FC-7483-F99B-939D304B99B8}"/>
              </a:ext>
            </a:extLst>
          </p:cNvPr>
          <p:cNvSpPr txBox="1"/>
          <p:nvPr userDrawn="1"/>
        </p:nvSpPr>
        <p:spPr>
          <a:xfrm>
            <a:off x="11960903" y="436143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05</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7" name="縦書きテキスト プレースホルダー 18">
            <a:extLst>
              <a:ext uri="{FF2B5EF4-FFF2-40B4-BE49-F238E27FC236}">
                <a16:creationId xmlns:a16="http://schemas.microsoft.com/office/drawing/2014/main" id="{42E28A6B-C274-A00C-5D77-CB2BDF11CF45}"/>
              </a:ext>
            </a:extLst>
          </p:cNvPr>
          <p:cNvSpPr>
            <a:spLocks noGrp="1"/>
          </p:cNvSpPr>
          <p:nvPr>
            <p:ph type="body" orient="vert" sz="quarter" idx="16" hasCustomPrompt="1"/>
          </p:nvPr>
        </p:nvSpPr>
        <p:spPr>
          <a:xfrm>
            <a:off x="11916455" y="564696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8" name="テキスト ボックス 37">
            <a:extLst>
              <a:ext uri="{FF2B5EF4-FFF2-40B4-BE49-F238E27FC236}">
                <a16:creationId xmlns:a16="http://schemas.microsoft.com/office/drawing/2014/main" id="{79F92B0D-620A-C6C9-9827-E4FA661970C7}"/>
              </a:ext>
            </a:extLst>
          </p:cNvPr>
          <p:cNvSpPr txBox="1"/>
          <p:nvPr userDrawn="1"/>
        </p:nvSpPr>
        <p:spPr>
          <a:xfrm>
            <a:off x="11960903" y="54358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06</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2" name="テキスト プレースホルダー 10">
            <a:extLst>
              <a:ext uri="{FF2B5EF4-FFF2-40B4-BE49-F238E27FC236}">
                <a16:creationId xmlns:a16="http://schemas.microsoft.com/office/drawing/2014/main" id="{39696C65-2A92-9376-2F55-0B364C7CB36F}"/>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19116581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長">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3661548907"/>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短">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43028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600427" y="78666"/>
            <a:ext cx="431274" cy="410840"/>
          </a:xfrm>
          <a:prstGeom prst="rect">
            <a:avLst/>
          </a:prstGeom>
        </p:spPr>
        <p:txBody>
          <a:bodyPr lIns="0" tIns="36000" rIns="36000" bIns="0" anchor="ctr"/>
          <a:lstStyle>
            <a:lvl1pPr algn="ctr">
              <a:defRPr sz="900" spc="-150">
                <a:solidFill>
                  <a:schemeClr val="bg1"/>
                </a:solidFill>
              </a:defRPr>
            </a:lvl1pPr>
          </a:lstStyle>
          <a:p>
            <a:pPr lvl="0"/>
            <a:r>
              <a:rPr kumimoji="1" lang="ja-JP" altLang="en-US"/>
              <a:t>短いああ</a:t>
            </a:r>
            <a:endParaRPr kumimoji="1" lang="en-US" altLang="ja-JP" dirty="0"/>
          </a:p>
        </p:txBody>
      </p:sp>
    </p:spTree>
    <p:extLst>
      <p:ext uri="{BB962C8B-B14F-4D97-AF65-F5344CB8AC3E}">
        <p14:creationId xmlns:p14="http://schemas.microsoft.com/office/powerpoint/2010/main" val="22321352"/>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36576A88-AD2F-793D-5310-FC97A0C4F280}"/>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4" name="テキスト ボックス 3">
            <a:extLst>
              <a:ext uri="{FF2B5EF4-FFF2-40B4-BE49-F238E27FC236}">
                <a16:creationId xmlns:a16="http://schemas.microsoft.com/office/drawing/2014/main" id="{1A03671E-AA3A-B6AF-2E95-5E63EC1D57FD}"/>
              </a:ext>
            </a:extLst>
          </p:cNvPr>
          <p:cNvSpPr txBox="1"/>
          <p:nvPr userDrawn="1"/>
        </p:nvSpPr>
        <p:spPr>
          <a:xfrm>
            <a:off x="4854502" y="6615833"/>
            <a:ext cx="2478625" cy="123111"/>
          </a:xfrm>
          <a:prstGeom prst="rect">
            <a:avLst/>
          </a:prstGeom>
          <a:noFill/>
        </p:spPr>
        <p:txBody>
          <a:bodyPr wrap="square" lIns="0" tIns="0" rIns="0" bIns="0" rtlCol="0">
            <a:spAutoFit/>
          </a:bodyPr>
          <a:lstStyle/>
          <a:p>
            <a:pPr algn="ctr"/>
            <a:r>
              <a:rPr lang="en" altLang="ko-JP" sz="800" b="0" i="0" dirty="0">
                <a:solidFill>
                  <a:srgbClr val="AAAAAA"/>
                </a:solidFill>
                <a:effectLst/>
                <a:latin typeface="LINE Seed JP_OTF Regular" panose="02020500000000000000" pitchFamily="18" charset="-128"/>
                <a:ea typeface="LINE Seed JP_OTF Regular" panose="02020500000000000000" pitchFamily="18" charset="-128"/>
              </a:rPr>
              <a:t>© LY Corporation</a:t>
            </a:r>
            <a:endParaRPr lang="ko-JP" altLang="en-US" sz="800" b="0" i="0" dirty="0">
              <a:solidFill>
                <a:srgbClr val="AAAAAA"/>
              </a:solidFill>
              <a:latin typeface="LINE Seed JP_OTF Regular" panose="02020500000000000000" pitchFamily="18" charset="-128"/>
            </a:endParaRPr>
          </a:p>
        </p:txBody>
      </p:sp>
    </p:spTree>
  </p:cSld>
  <p:clrMap bg1="lt1" tx1="dk1" bg2="lt2" tx2="dk2" accent1="accent1" accent2="accent2" accent3="accent3" accent4="accent4" accent5="accent5" accent6="accent6" hlink="hlink" folHlink="folHlink"/>
  <p:sldLayoutIdLst>
    <p:sldLayoutId id="2147483792" r:id="rId1"/>
    <p:sldLayoutId id="2147483865" r:id="rId2"/>
    <p:sldLayoutId id="2147483853" r:id="rId3"/>
    <p:sldLayoutId id="2147483851" r:id="rId4"/>
    <p:sldLayoutId id="2147483852" r:id="rId5"/>
    <p:sldLayoutId id="2147483762" r:id="rId6"/>
    <p:sldLayoutId id="2147483782" r:id="rId7"/>
    <p:sldLayoutId id="2147483793" r:id="rId8"/>
    <p:sldLayoutId id="2147483867" r:id="rId9"/>
    <p:sldLayoutId id="2147483800" r:id="rId10"/>
    <p:sldLayoutId id="2147483794" r:id="rId11"/>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19" userDrawn="1">
          <p15:clr>
            <a:srgbClr val="F26B43"/>
          </p15:clr>
        </p15:guide>
        <p15:guide id="2" pos="3749" userDrawn="1">
          <p15:clr>
            <a:srgbClr val="F26B43"/>
          </p15:clr>
        </p15:guide>
        <p15:guide id="3" pos="302" userDrawn="1">
          <p15:clr>
            <a:srgbClr val="F26B43"/>
          </p15:clr>
        </p15:guide>
        <p15:guide id="4" pos="3931" userDrawn="1">
          <p15:clr>
            <a:srgbClr val="F26B43"/>
          </p15:clr>
        </p15:guide>
        <p15:guide id="5" pos="7378" userDrawn="1">
          <p15:clr>
            <a:srgbClr val="F26B43"/>
          </p15:clr>
        </p15:guide>
        <p15:guide id="6" orient="horz" pos="799" userDrawn="1">
          <p15:clr>
            <a:srgbClr val="F26B43"/>
          </p15:clr>
        </p15:guide>
        <p15:guide id="7" orient="horz" pos="2500" userDrawn="1">
          <p15:clr>
            <a:srgbClr val="F26B43"/>
          </p15:clr>
        </p15:guide>
        <p15:guide id="8" orient="horz" pos="4020" userDrawn="1">
          <p15:clr>
            <a:srgbClr val="F26B43"/>
          </p15:clr>
        </p15:guide>
        <p15:guide id="9" orient="horz" pos="686" userDrawn="1">
          <p15:clr>
            <a:srgbClr val="5ACBF0"/>
          </p15:clr>
        </p15:guide>
        <p15:guide id="10" orient="horz" pos="4133" userDrawn="1">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7.png"/><Relationship Id="rId1" Type="http://schemas.openxmlformats.org/officeDocument/2006/relationships/slideLayout" Target="../slideLayouts/slideLayout8.xml"/><Relationship Id="rId4" Type="http://schemas.openxmlformats.org/officeDocument/2006/relationships/image" Target="../media/image45.png"/></Relationships>
</file>

<file path=ppt/slides/_rels/slide1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7.png"/><Relationship Id="rId1" Type="http://schemas.openxmlformats.org/officeDocument/2006/relationships/slideLayout" Target="../slideLayouts/slideLayout8.xml"/><Relationship Id="rId5" Type="http://schemas.openxmlformats.org/officeDocument/2006/relationships/chart" Target="../charts/chart2.xml"/><Relationship Id="rId4" Type="http://schemas.openxmlformats.org/officeDocument/2006/relationships/chart" Target="../charts/chart1.xml"/></Relationships>
</file>

<file path=ppt/slides/_rels/slide12.xml.rels><?xml version="1.0" encoding="UTF-8" standalone="yes"?>
<Relationships xmlns="http://schemas.openxmlformats.org/package/2006/relationships"><Relationship Id="rId3" Type="http://schemas.openxmlformats.org/officeDocument/2006/relationships/image" Target="../media/image47.png"/><Relationship Id="rId7" Type="http://schemas.openxmlformats.org/officeDocument/2006/relationships/image" Target="../media/image50.png"/><Relationship Id="rId2" Type="http://schemas.openxmlformats.org/officeDocument/2006/relationships/image" Target="../media/image7.png"/><Relationship Id="rId1" Type="http://schemas.openxmlformats.org/officeDocument/2006/relationships/slideLayout" Target="../slideLayouts/slideLayout8.xml"/><Relationship Id="rId6" Type="http://schemas.openxmlformats.org/officeDocument/2006/relationships/chart" Target="../charts/chart3.xml"/><Relationship Id="rId5" Type="http://schemas.openxmlformats.org/officeDocument/2006/relationships/image" Target="../media/image49.png"/><Relationship Id="rId4" Type="http://schemas.openxmlformats.org/officeDocument/2006/relationships/image" Target="../media/image48.png"/></Relationships>
</file>

<file path=ppt/slides/_rels/slide13.xml.rels><?xml version="1.0" encoding="UTF-8" standalone="yes"?>
<Relationships xmlns="http://schemas.openxmlformats.org/package/2006/relationships"><Relationship Id="rId8" Type="http://schemas.openxmlformats.org/officeDocument/2006/relationships/image" Target="../media/image56.tiff"/><Relationship Id="rId13" Type="http://schemas.openxmlformats.org/officeDocument/2006/relationships/image" Target="../media/image61.emf"/><Relationship Id="rId3" Type="http://schemas.openxmlformats.org/officeDocument/2006/relationships/image" Target="../media/image51.tiff"/><Relationship Id="rId7" Type="http://schemas.openxmlformats.org/officeDocument/2006/relationships/image" Target="../media/image55.tiff"/><Relationship Id="rId12" Type="http://schemas.openxmlformats.org/officeDocument/2006/relationships/image" Target="../media/image60.tiff"/><Relationship Id="rId2" Type="http://schemas.openxmlformats.org/officeDocument/2006/relationships/image" Target="../media/image7.png"/><Relationship Id="rId1" Type="http://schemas.openxmlformats.org/officeDocument/2006/relationships/slideLayout" Target="../slideLayouts/slideLayout8.xml"/><Relationship Id="rId6" Type="http://schemas.openxmlformats.org/officeDocument/2006/relationships/image" Target="../media/image54.tiff"/><Relationship Id="rId11" Type="http://schemas.openxmlformats.org/officeDocument/2006/relationships/image" Target="../media/image59.tiff"/><Relationship Id="rId5" Type="http://schemas.openxmlformats.org/officeDocument/2006/relationships/image" Target="../media/image53.tiff"/><Relationship Id="rId15" Type="http://schemas.openxmlformats.org/officeDocument/2006/relationships/image" Target="../media/image63.tiff"/><Relationship Id="rId10" Type="http://schemas.openxmlformats.org/officeDocument/2006/relationships/image" Target="../media/image58.tiff"/><Relationship Id="rId4" Type="http://schemas.openxmlformats.org/officeDocument/2006/relationships/image" Target="../media/image52.tiff"/><Relationship Id="rId9" Type="http://schemas.openxmlformats.org/officeDocument/2006/relationships/image" Target="../media/image57.tiff"/><Relationship Id="rId14" Type="http://schemas.openxmlformats.org/officeDocument/2006/relationships/image" Target="../media/image62.tiff"/></Relationships>
</file>

<file path=ppt/slides/_rels/slide14.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7.png"/><Relationship Id="rId1" Type="http://schemas.openxmlformats.org/officeDocument/2006/relationships/slideLayout" Target="../slideLayouts/slideLayout8.xml"/><Relationship Id="rId5" Type="http://schemas.openxmlformats.org/officeDocument/2006/relationships/image" Target="../media/image66.png"/><Relationship Id="rId4" Type="http://schemas.openxmlformats.org/officeDocument/2006/relationships/image" Target="../media/image65.png"/></Relationships>
</file>

<file path=ppt/slides/_rels/slide15.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7.png"/><Relationship Id="rId1" Type="http://schemas.openxmlformats.org/officeDocument/2006/relationships/slideLayout" Target="../slideLayouts/slideLayout8.xml"/><Relationship Id="rId4" Type="http://schemas.openxmlformats.org/officeDocument/2006/relationships/image" Target="../media/image68.png"/></Relationships>
</file>

<file path=ppt/slides/_rels/slide16.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71.jpg"/><Relationship Id="rId2" Type="http://schemas.openxmlformats.org/officeDocument/2006/relationships/image" Target="../media/image70.png"/><Relationship Id="rId1" Type="http://schemas.openxmlformats.org/officeDocument/2006/relationships/slideLayout" Target="../slideLayouts/slideLayout8.xml"/><Relationship Id="rId6" Type="http://schemas.openxmlformats.org/officeDocument/2006/relationships/image" Target="../media/image74.png"/><Relationship Id="rId5" Type="http://schemas.openxmlformats.org/officeDocument/2006/relationships/image" Target="../media/image73.png"/><Relationship Id="rId4" Type="http://schemas.openxmlformats.org/officeDocument/2006/relationships/image" Target="../media/image72.png"/></Relationships>
</file>

<file path=ppt/slides/_rels/slide18.xml.rels><?xml version="1.0" encoding="UTF-8" standalone="yes"?>
<Relationships xmlns="http://schemas.openxmlformats.org/package/2006/relationships"><Relationship Id="rId3" Type="http://schemas.openxmlformats.org/officeDocument/2006/relationships/image" Target="../media/image75.png"/><Relationship Id="rId7" Type="http://schemas.openxmlformats.org/officeDocument/2006/relationships/image" Target="../media/image79.png"/><Relationship Id="rId2" Type="http://schemas.openxmlformats.org/officeDocument/2006/relationships/image" Target="../media/image70.png"/><Relationship Id="rId1" Type="http://schemas.openxmlformats.org/officeDocument/2006/relationships/slideLayout" Target="../slideLayouts/slideLayout8.xml"/><Relationship Id="rId6" Type="http://schemas.openxmlformats.org/officeDocument/2006/relationships/image" Target="../media/image78.png"/><Relationship Id="rId5" Type="http://schemas.openxmlformats.org/officeDocument/2006/relationships/image" Target="../media/image77.png"/><Relationship Id="rId4" Type="http://schemas.openxmlformats.org/officeDocument/2006/relationships/image" Target="../media/image76.png"/></Relationships>
</file>

<file path=ppt/slides/_rels/slide19.xml.rels><?xml version="1.0" encoding="UTF-8" standalone="yes"?>
<Relationships xmlns="http://schemas.openxmlformats.org/package/2006/relationships"><Relationship Id="rId8" Type="http://schemas.openxmlformats.org/officeDocument/2006/relationships/image" Target="../media/image85.png"/><Relationship Id="rId3" Type="http://schemas.openxmlformats.org/officeDocument/2006/relationships/image" Target="../media/image80.png"/><Relationship Id="rId7" Type="http://schemas.openxmlformats.org/officeDocument/2006/relationships/image" Target="../media/image84.png"/><Relationship Id="rId2" Type="http://schemas.openxmlformats.org/officeDocument/2006/relationships/image" Target="../media/image70.png"/><Relationship Id="rId1" Type="http://schemas.openxmlformats.org/officeDocument/2006/relationships/slideLayout" Target="../slideLayouts/slideLayout8.xml"/><Relationship Id="rId6" Type="http://schemas.openxmlformats.org/officeDocument/2006/relationships/image" Target="../media/image83.png"/><Relationship Id="rId5" Type="http://schemas.openxmlformats.org/officeDocument/2006/relationships/image" Target="../media/image82.png"/><Relationship Id="rId10" Type="http://schemas.openxmlformats.org/officeDocument/2006/relationships/image" Target="../media/image87.png"/><Relationship Id="rId4" Type="http://schemas.openxmlformats.org/officeDocument/2006/relationships/image" Target="../media/image81.png"/><Relationship Id="rId9" Type="http://schemas.openxmlformats.org/officeDocument/2006/relationships/image" Target="../media/image86.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70.png"/><Relationship Id="rId1" Type="http://schemas.openxmlformats.org/officeDocument/2006/relationships/slideLayout" Target="../slideLayouts/slideLayout8.xml"/><Relationship Id="rId6" Type="http://schemas.openxmlformats.org/officeDocument/2006/relationships/image" Target="../media/image91.png"/><Relationship Id="rId5" Type="http://schemas.openxmlformats.org/officeDocument/2006/relationships/image" Target="../media/image90.png"/><Relationship Id="rId4" Type="http://schemas.openxmlformats.org/officeDocument/2006/relationships/image" Target="../media/image89.jpg"/></Relationships>
</file>

<file path=ppt/slides/_rels/slide21.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image" Target="../media/image70.png"/><Relationship Id="rId1" Type="http://schemas.openxmlformats.org/officeDocument/2006/relationships/slideLayout" Target="../slideLayouts/slideLayout8.xml"/><Relationship Id="rId5" Type="http://schemas.openxmlformats.org/officeDocument/2006/relationships/image" Target="../media/image94.png"/><Relationship Id="rId4" Type="http://schemas.openxmlformats.org/officeDocument/2006/relationships/image" Target="../media/image93.png"/></Relationships>
</file>

<file path=ppt/slides/_rels/slide22.xml.rels><?xml version="1.0" encoding="UTF-8" standalone="yes"?>
<Relationships xmlns="http://schemas.openxmlformats.org/package/2006/relationships"><Relationship Id="rId8" Type="http://schemas.openxmlformats.org/officeDocument/2006/relationships/image" Target="../media/image100.png"/><Relationship Id="rId3" Type="http://schemas.openxmlformats.org/officeDocument/2006/relationships/image" Target="../media/image95.png"/><Relationship Id="rId7" Type="http://schemas.openxmlformats.org/officeDocument/2006/relationships/image" Target="../media/image99.png"/><Relationship Id="rId2" Type="http://schemas.openxmlformats.org/officeDocument/2006/relationships/image" Target="../media/image70.png"/><Relationship Id="rId1" Type="http://schemas.openxmlformats.org/officeDocument/2006/relationships/slideLayout" Target="../slideLayouts/slideLayout8.xml"/><Relationship Id="rId6" Type="http://schemas.openxmlformats.org/officeDocument/2006/relationships/image" Target="../media/image98.png"/><Relationship Id="rId5" Type="http://schemas.openxmlformats.org/officeDocument/2006/relationships/image" Target="../media/image97.png"/><Relationship Id="rId4" Type="http://schemas.openxmlformats.org/officeDocument/2006/relationships/image" Target="../media/image96.png"/></Relationships>
</file>

<file path=ppt/slides/_rels/slide23.xml.rels><?xml version="1.0" encoding="UTF-8" standalone="yes"?>
<Relationships xmlns="http://schemas.openxmlformats.org/package/2006/relationships"><Relationship Id="rId8" Type="http://schemas.openxmlformats.org/officeDocument/2006/relationships/image" Target="../media/image104.png"/><Relationship Id="rId3" Type="http://schemas.openxmlformats.org/officeDocument/2006/relationships/image" Target="../media/image101.png"/><Relationship Id="rId7" Type="http://schemas.openxmlformats.org/officeDocument/2006/relationships/image" Target="../media/image80.png"/><Relationship Id="rId12" Type="http://schemas.openxmlformats.org/officeDocument/2006/relationships/image" Target="../media/image106.jpeg"/><Relationship Id="rId2" Type="http://schemas.openxmlformats.org/officeDocument/2006/relationships/image" Target="../media/image70.png"/><Relationship Id="rId1" Type="http://schemas.openxmlformats.org/officeDocument/2006/relationships/slideLayout" Target="../slideLayouts/slideLayout8.xml"/><Relationship Id="rId6" Type="http://schemas.openxmlformats.org/officeDocument/2006/relationships/image" Target="../media/image103.jpeg"/><Relationship Id="rId11" Type="http://schemas.openxmlformats.org/officeDocument/2006/relationships/image" Target="../media/image84.png"/><Relationship Id="rId5" Type="http://schemas.openxmlformats.org/officeDocument/2006/relationships/image" Target="../media/image74.png"/><Relationship Id="rId10" Type="http://schemas.openxmlformats.org/officeDocument/2006/relationships/image" Target="../media/image83.png"/><Relationship Id="rId4" Type="http://schemas.openxmlformats.org/officeDocument/2006/relationships/image" Target="../media/image102.png"/><Relationship Id="rId9" Type="http://schemas.openxmlformats.org/officeDocument/2006/relationships/image" Target="../media/image105.png"/></Relationships>
</file>

<file path=ppt/slides/_rels/slide24.xml.rels><?xml version="1.0" encoding="UTF-8" standalone="yes"?>
<Relationships xmlns="http://schemas.openxmlformats.org/package/2006/relationships"><Relationship Id="rId8" Type="http://schemas.openxmlformats.org/officeDocument/2006/relationships/image" Target="../media/image74.png"/><Relationship Id="rId3" Type="http://schemas.openxmlformats.org/officeDocument/2006/relationships/image" Target="../media/image107.png"/><Relationship Id="rId7" Type="http://schemas.openxmlformats.org/officeDocument/2006/relationships/image" Target="../media/image73.png"/><Relationship Id="rId2" Type="http://schemas.openxmlformats.org/officeDocument/2006/relationships/image" Target="../media/image70.png"/><Relationship Id="rId1" Type="http://schemas.openxmlformats.org/officeDocument/2006/relationships/slideLayout" Target="../slideLayouts/slideLayout8.xml"/><Relationship Id="rId6" Type="http://schemas.openxmlformats.org/officeDocument/2006/relationships/image" Target="../media/image110.jpeg"/><Relationship Id="rId5" Type="http://schemas.openxmlformats.org/officeDocument/2006/relationships/image" Target="../media/image109.jpg"/><Relationship Id="rId10" Type="http://schemas.openxmlformats.org/officeDocument/2006/relationships/image" Target="../media/image112.jpeg"/><Relationship Id="rId4" Type="http://schemas.openxmlformats.org/officeDocument/2006/relationships/image" Target="../media/image108.png"/><Relationship Id="rId9" Type="http://schemas.openxmlformats.org/officeDocument/2006/relationships/image" Target="../media/image111.png"/></Relationships>
</file>

<file path=ppt/slides/_rels/slide25.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image" Target="../media/image70.png"/><Relationship Id="rId1" Type="http://schemas.openxmlformats.org/officeDocument/2006/relationships/slideLayout" Target="../slideLayouts/slideLayout8.xml"/><Relationship Id="rId4" Type="http://schemas.openxmlformats.org/officeDocument/2006/relationships/image" Target="../media/image108.png"/></Relationships>
</file>

<file path=ppt/slides/_rels/slide26.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image" Target="../media/image70.png"/><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image" Target="../media/image114.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115.pn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image" Target="../media/image115.png"/><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image" Target="../media/image115.png"/><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image" Target="../media/image115.png"/><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3" Type="http://schemas.openxmlformats.org/officeDocument/2006/relationships/hyperlink" Target="https://s.yimg.jp/dl/displayads-guarantee/application_advertisingServices.pdf" TargetMode="External"/><Relationship Id="rId2" Type="http://schemas.openxmlformats.org/officeDocument/2006/relationships/image" Target="../media/image115.png"/><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image" Target="../media/image115.png"/><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2" Type="http://schemas.openxmlformats.org/officeDocument/2006/relationships/image" Target="../media/image115.png"/><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8.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 Id="rId9" Type="http://schemas.openxmlformats.org/officeDocument/2006/relationships/image" Target="../media/image14.jpeg"/></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7.png"/><Relationship Id="rId1" Type="http://schemas.openxmlformats.org/officeDocument/2006/relationships/slideLayout" Target="../slideLayouts/slideLayout8.xml"/><Relationship Id="rId5" Type="http://schemas.openxmlformats.org/officeDocument/2006/relationships/image" Target="../media/image17.png"/><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7.png"/><Relationship Id="rId7" Type="http://schemas.openxmlformats.org/officeDocument/2006/relationships/image" Target="../media/image21.png"/><Relationship Id="rId12" Type="http://schemas.openxmlformats.org/officeDocument/2006/relationships/image" Target="../media/image26.jpg"/><Relationship Id="rId2" Type="http://schemas.openxmlformats.org/officeDocument/2006/relationships/notesSlide" Target="../notesSlides/notesSlide2.xml"/><Relationship Id="rId1" Type="http://schemas.openxmlformats.org/officeDocument/2006/relationships/slideLayout" Target="../slideLayouts/slideLayout8.xml"/><Relationship Id="rId6" Type="http://schemas.openxmlformats.org/officeDocument/2006/relationships/image" Target="../media/image20.png"/><Relationship Id="rId11" Type="http://schemas.openxmlformats.org/officeDocument/2006/relationships/image" Target="../media/image25.png"/><Relationship Id="rId5" Type="http://schemas.openxmlformats.org/officeDocument/2006/relationships/image" Target="../media/image19.jpeg"/><Relationship Id="rId10" Type="http://schemas.openxmlformats.org/officeDocument/2006/relationships/image" Target="../media/image24.png"/><Relationship Id="rId4" Type="http://schemas.openxmlformats.org/officeDocument/2006/relationships/image" Target="../media/image18.jpeg"/><Relationship Id="rId9" Type="http://schemas.openxmlformats.org/officeDocument/2006/relationships/image" Target="../media/image23.png"/></Relationships>
</file>

<file path=ppt/slides/_rels/slide7.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image" Target="../media/image7.png"/><Relationship Id="rId1" Type="http://schemas.openxmlformats.org/officeDocument/2006/relationships/slideLayout" Target="../slideLayouts/slideLayout8.xml"/><Relationship Id="rId6" Type="http://schemas.openxmlformats.org/officeDocument/2006/relationships/image" Target="../media/image30.jpg"/><Relationship Id="rId5" Type="http://schemas.openxmlformats.org/officeDocument/2006/relationships/image" Target="../media/image29.png"/><Relationship Id="rId4" Type="http://schemas.openxmlformats.org/officeDocument/2006/relationships/image" Target="../media/image28.png"/></Relationships>
</file>

<file path=ppt/slides/_rels/slide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7.png"/><Relationship Id="rId1" Type="http://schemas.openxmlformats.org/officeDocument/2006/relationships/slideLayout" Target="../slideLayouts/slideLayout8.xml"/><Relationship Id="rId5" Type="http://schemas.openxmlformats.org/officeDocument/2006/relationships/image" Target="../media/image34.png"/><Relationship Id="rId4" Type="http://schemas.openxmlformats.org/officeDocument/2006/relationships/image" Target="../media/image33.png"/></Relationships>
</file>

<file path=ppt/slides/_rels/slide9.xml.rels><?xml version="1.0" encoding="UTF-8" standalone="yes"?>
<Relationships xmlns="http://schemas.openxmlformats.org/package/2006/relationships"><Relationship Id="rId8" Type="http://schemas.openxmlformats.org/officeDocument/2006/relationships/image" Target="../media/image40.jpg"/><Relationship Id="rId3" Type="http://schemas.openxmlformats.org/officeDocument/2006/relationships/image" Target="../media/image35.jpg"/><Relationship Id="rId7" Type="http://schemas.openxmlformats.org/officeDocument/2006/relationships/image" Target="../media/image39.jpg"/><Relationship Id="rId2" Type="http://schemas.openxmlformats.org/officeDocument/2006/relationships/image" Target="../media/image7.png"/><Relationship Id="rId1" Type="http://schemas.openxmlformats.org/officeDocument/2006/relationships/slideLayout" Target="../slideLayouts/slideLayout8.xml"/><Relationship Id="rId6" Type="http://schemas.openxmlformats.org/officeDocument/2006/relationships/image" Target="../media/image38.jpg"/><Relationship Id="rId11" Type="http://schemas.openxmlformats.org/officeDocument/2006/relationships/image" Target="../media/image43.jpg"/><Relationship Id="rId5" Type="http://schemas.openxmlformats.org/officeDocument/2006/relationships/image" Target="../media/image37.jpg"/><Relationship Id="rId10" Type="http://schemas.openxmlformats.org/officeDocument/2006/relationships/image" Target="../media/image42.jpg"/><Relationship Id="rId4" Type="http://schemas.openxmlformats.org/officeDocument/2006/relationships/image" Target="../media/image36.jpg"/><Relationship Id="rId9" Type="http://schemas.openxmlformats.org/officeDocument/2006/relationships/image" Target="../media/image41.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11C4289-7C29-C9B5-8415-F032C2A14C2F}"/>
              </a:ext>
            </a:extLst>
          </p:cNvPr>
          <p:cNvSpPr>
            <a:spLocks noGrp="1"/>
          </p:cNvSpPr>
          <p:nvPr>
            <p:ph type="title"/>
          </p:nvPr>
        </p:nvSpPr>
        <p:spPr/>
        <p:txBody>
          <a:bodyPr/>
          <a:lstStyle/>
          <a:p>
            <a:r>
              <a:rPr kumimoji="1" lang="ja-JP" altLang="en-US" sz="2800"/>
              <a:t>ディスプレイ広告（予約型）</a:t>
            </a:r>
            <a:br>
              <a:rPr kumimoji="1" lang="en-US" altLang="ja-JP" sz="2800" dirty="0"/>
            </a:br>
            <a:r>
              <a:rPr kumimoji="1" lang="ja-JP" altLang="en-US" sz="2800"/>
              <a:t>商品資料</a:t>
            </a:r>
          </a:p>
        </p:txBody>
      </p:sp>
    </p:spTree>
    <p:extLst>
      <p:ext uri="{BB962C8B-B14F-4D97-AF65-F5344CB8AC3E}">
        <p14:creationId xmlns:p14="http://schemas.microsoft.com/office/powerpoint/2010/main" val="11140765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メディア概要</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lang="ja-JP" altLang="en-US" b="1">
                <a:latin typeface="+mn-ea"/>
              </a:rPr>
              <a:t>徹底比較コンテンツ例①</a:t>
            </a:r>
          </a:p>
        </p:txBody>
      </p:sp>
      <p:pic>
        <p:nvPicPr>
          <p:cNvPr id="9" name="図プレースホルダー 4" descr="アイコン&#10;&#10;自動的に生成された説明">
            <a:extLst>
              <a:ext uri="{FF2B5EF4-FFF2-40B4-BE49-F238E27FC236}">
                <a16:creationId xmlns:a16="http://schemas.microsoft.com/office/drawing/2014/main" id="{3CD49E66-C366-F54D-AFA3-98CC854EF142}"/>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a:xfrm>
            <a:off x="66675" y="12700"/>
            <a:ext cx="498475" cy="496888"/>
          </a:xfrm>
        </p:spPr>
      </p:pic>
      <p:sp>
        <p:nvSpPr>
          <p:cNvPr id="3" name="テキスト ボックス 2">
            <a:extLst>
              <a:ext uri="{FF2B5EF4-FFF2-40B4-BE49-F238E27FC236}">
                <a16:creationId xmlns:a16="http://schemas.microsoft.com/office/drawing/2014/main" id="{A2A41BA6-EAD3-E162-06DE-F01E4344CD37}"/>
              </a:ext>
            </a:extLst>
          </p:cNvPr>
          <p:cNvSpPr txBox="1"/>
          <p:nvPr/>
        </p:nvSpPr>
        <p:spPr>
          <a:xfrm>
            <a:off x="206829" y="802281"/>
            <a:ext cx="4325527" cy="369332"/>
          </a:xfrm>
          <a:prstGeom prst="rect">
            <a:avLst/>
          </a:prstGeom>
          <a:noFill/>
        </p:spPr>
        <p:txBody>
          <a:bodyPr wrap="square" rtlCol="0">
            <a:spAutoFit/>
          </a:bodyPr>
          <a:lstStyle/>
          <a:p>
            <a:r>
              <a:rPr lang="ja-JP" altLang="en-US" b="1" dirty="0"/>
              <a:t>■マスカラ記事</a:t>
            </a:r>
            <a:endParaRPr kumimoji="1" lang="ja-JP" altLang="en-US" b="1" dirty="0"/>
          </a:p>
        </p:txBody>
      </p:sp>
      <p:graphicFrame>
        <p:nvGraphicFramePr>
          <p:cNvPr id="6" name="表 5">
            <a:extLst>
              <a:ext uri="{FF2B5EF4-FFF2-40B4-BE49-F238E27FC236}">
                <a16:creationId xmlns:a16="http://schemas.microsoft.com/office/drawing/2014/main" id="{5239B756-2CB1-D63C-D3CA-62E7984D446E}"/>
              </a:ext>
            </a:extLst>
          </p:cNvPr>
          <p:cNvGraphicFramePr>
            <a:graphicFrameLocks noGrp="1"/>
          </p:cNvGraphicFramePr>
          <p:nvPr/>
        </p:nvGraphicFramePr>
        <p:xfrm>
          <a:off x="4326246" y="1137146"/>
          <a:ext cx="7424768" cy="3283965"/>
        </p:xfrm>
        <a:graphic>
          <a:graphicData uri="http://schemas.openxmlformats.org/drawingml/2006/table">
            <a:tbl>
              <a:tblPr firstRow="1" bandRow="1">
                <a:tableStyleId>{F5AB1C69-6EDB-4FF4-983F-18BD219EF322}</a:tableStyleId>
              </a:tblPr>
              <a:tblGrid>
                <a:gridCol w="2002912">
                  <a:extLst>
                    <a:ext uri="{9D8B030D-6E8A-4147-A177-3AD203B41FA5}">
                      <a16:colId xmlns:a16="http://schemas.microsoft.com/office/drawing/2014/main" val="3693549565"/>
                    </a:ext>
                  </a:extLst>
                </a:gridCol>
                <a:gridCol w="5421856">
                  <a:extLst>
                    <a:ext uri="{9D8B030D-6E8A-4147-A177-3AD203B41FA5}">
                      <a16:colId xmlns:a16="http://schemas.microsoft.com/office/drawing/2014/main" val="3483508616"/>
                    </a:ext>
                  </a:extLst>
                </a:gridCol>
              </a:tblGrid>
              <a:tr h="311789">
                <a:tc>
                  <a:txBody>
                    <a:bodyPr/>
                    <a:lstStyle/>
                    <a:p>
                      <a:pPr algn="ctr"/>
                      <a:r>
                        <a:rPr kumimoji="1" lang="ja-JP" altLang="en-US" sz="1600" dirty="0"/>
                        <a:t>項目</a:t>
                      </a:r>
                    </a:p>
                  </a:txBody>
                  <a:tcPr anchor="ctr"/>
                </a:tc>
                <a:tc>
                  <a:txBody>
                    <a:bodyPr/>
                    <a:lstStyle/>
                    <a:p>
                      <a:pPr algn="ctr"/>
                      <a:r>
                        <a:rPr kumimoji="1" lang="ja-JP" altLang="en-US" sz="1600" dirty="0">
                          <a:latin typeface="+mn-ea"/>
                          <a:ea typeface="+mn-ea"/>
                        </a:rPr>
                        <a:t>内容</a:t>
                      </a:r>
                    </a:p>
                  </a:txBody>
                  <a:tcPr anchor="ctr"/>
                </a:tc>
                <a:extLst>
                  <a:ext uri="{0D108BD9-81ED-4DB2-BD59-A6C34878D82A}">
                    <a16:rowId xmlns:a16="http://schemas.microsoft.com/office/drawing/2014/main" val="2193405683"/>
                  </a:ext>
                </a:extLst>
              </a:tr>
              <a:tr h="283445">
                <a:tc>
                  <a:txBody>
                    <a:bodyPr/>
                    <a:lstStyle/>
                    <a:p>
                      <a:r>
                        <a:rPr kumimoji="1" lang="ja-JP" altLang="en-US" sz="1400" dirty="0">
                          <a:latin typeface="+mn-ea"/>
                          <a:ea typeface="+mn-ea"/>
                        </a:rPr>
                        <a:t>タイトル</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0" i="0" kern="1200" dirty="0">
                          <a:solidFill>
                            <a:schemeClr val="dk1"/>
                          </a:solidFill>
                          <a:effectLst/>
                          <a:latin typeface="+mn-ea"/>
                          <a:ea typeface="+mn-ea"/>
                          <a:cs typeface="+mn-cs"/>
                        </a:rPr>
                        <a:t>【2021</a:t>
                      </a:r>
                      <a:r>
                        <a:rPr kumimoji="1" lang="ja-JP" altLang="en-US" sz="1400" b="0" i="0" kern="1200" dirty="0">
                          <a:solidFill>
                            <a:schemeClr val="dk1"/>
                          </a:solidFill>
                          <a:effectLst/>
                          <a:latin typeface="+mn-ea"/>
                          <a:ea typeface="+mn-ea"/>
                          <a:cs typeface="+mn-cs"/>
                        </a:rPr>
                        <a:t>年</a:t>
                      </a:r>
                      <a:r>
                        <a:rPr kumimoji="1" lang="en-US" altLang="ja-JP" sz="1400" b="0" i="0" kern="1200" dirty="0">
                          <a:solidFill>
                            <a:schemeClr val="dk1"/>
                          </a:solidFill>
                          <a:effectLst/>
                          <a:latin typeface="+mn-ea"/>
                          <a:ea typeface="+mn-ea"/>
                          <a:cs typeface="+mn-cs"/>
                        </a:rPr>
                        <a:t>】</a:t>
                      </a:r>
                      <a:r>
                        <a:rPr kumimoji="1" lang="ja-JP" altLang="en-US" sz="1400" b="0" i="0" kern="1200" dirty="0">
                          <a:solidFill>
                            <a:schemeClr val="dk1"/>
                          </a:solidFill>
                          <a:effectLst/>
                          <a:latin typeface="+mn-ea"/>
                          <a:ea typeface="+mn-ea"/>
                          <a:cs typeface="+mn-cs"/>
                        </a:rPr>
                        <a:t>マスカラのおすすめ人気ランキング</a:t>
                      </a:r>
                      <a:r>
                        <a:rPr kumimoji="1" lang="en-US" altLang="ja-JP" sz="1400" b="0" i="0" kern="1200" dirty="0">
                          <a:solidFill>
                            <a:schemeClr val="dk1"/>
                          </a:solidFill>
                          <a:effectLst/>
                          <a:latin typeface="+mn-ea"/>
                          <a:ea typeface="+mn-ea"/>
                          <a:cs typeface="+mn-cs"/>
                        </a:rPr>
                        <a:t>44</a:t>
                      </a:r>
                      <a:r>
                        <a:rPr kumimoji="1" lang="ja-JP" altLang="en-US" sz="1400" b="0" i="0" kern="1200" dirty="0">
                          <a:solidFill>
                            <a:schemeClr val="dk1"/>
                          </a:solidFill>
                          <a:effectLst/>
                          <a:latin typeface="+mn-ea"/>
                          <a:ea typeface="+mn-ea"/>
                          <a:cs typeface="+mn-cs"/>
                        </a:rPr>
                        <a:t>選</a:t>
                      </a:r>
                      <a:r>
                        <a:rPr kumimoji="1" lang="en-US" altLang="ja-JP" sz="1400" b="0" i="0" kern="1200" dirty="0">
                          <a:solidFill>
                            <a:schemeClr val="dk1"/>
                          </a:solidFill>
                          <a:effectLst/>
                          <a:latin typeface="+mn-ea"/>
                          <a:ea typeface="+mn-ea"/>
                          <a:cs typeface="+mn-cs"/>
                        </a:rPr>
                        <a:t>【</a:t>
                      </a:r>
                      <a:r>
                        <a:rPr kumimoji="1" lang="ja-JP" altLang="en-US" sz="1400" b="0" i="0" kern="1200" dirty="0">
                          <a:solidFill>
                            <a:schemeClr val="dk1"/>
                          </a:solidFill>
                          <a:effectLst/>
                          <a:latin typeface="+mn-ea"/>
                          <a:ea typeface="+mn-ea"/>
                          <a:cs typeface="+mn-cs"/>
                        </a:rPr>
                        <a:t>徹底比較</a:t>
                      </a:r>
                      <a:r>
                        <a:rPr kumimoji="1" lang="en-US" altLang="ja-JP" sz="1400" b="0" i="0" kern="1200" dirty="0">
                          <a:solidFill>
                            <a:schemeClr val="dk1"/>
                          </a:solidFill>
                          <a:effectLst/>
                          <a:latin typeface="+mn-ea"/>
                          <a:ea typeface="+mn-ea"/>
                          <a:cs typeface="+mn-cs"/>
                        </a:rPr>
                        <a:t>】</a:t>
                      </a:r>
                    </a:p>
                  </a:txBody>
                  <a:tcPr/>
                </a:tc>
                <a:extLst>
                  <a:ext uri="{0D108BD9-81ED-4DB2-BD59-A6C34878D82A}">
                    <a16:rowId xmlns:a16="http://schemas.microsoft.com/office/drawing/2014/main" val="2124357609"/>
                  </a:ext>
                </a:extLst>
              </a:tr>
              <a:tr h="283445">
                <a:tc>
                  <a:txBody>
                    <a:bodyPr/>
                    <a:lstStyle/>
                    <a:p>
                      <a:r>
                        <a:rPr kumimoji="1" lang="ja-JP" altLang="en-US" sz="1400" dirty="0">
                          <a:latin typeface="+mn-ea"/>
                          <a:ea typeface="+mn-ea"/>
                        </a:rPr>
                        <a:t>記事</a:t>
                      </a:r>
                      <a:r>
                        <a:rPr kumimoji="1" lang="en-US" altLang="ja-JP" sz="1400" dirty="0">
                          <a:latin typeface="+mn-ea"/>
                          <a:ea typeface="+mn-ea"/>
                        </a:rPr>
                        <a:t>URL</a:t>
                      </a:r>
                      <a:endParaRPr kumimoji="1" lang="ja-JP" altLang="en-US" sz="1400" dirty="0">
                        <a:latin typeface="+mn-ea"/>
                        <a:ea typeface="+mn-ea"/>
                      </a:endParaRPr>
                    </a:p>
                  </a:txBody>
                  <a:tcPr/>
                </a:tc>
                <a:tc>
                  <a:txBody>
                    <a:bodyPr/>
                    <a:lstStyle/>
                    <a:p>
                      <a:r>
                        <a:rPr kumimoji="1" lang="en-US" altLang="ja-JP" sz="1400" dirty="0">
                          <a:latin typeface="+mn-ea"/>
                          <a:ea typeface="+mn-ea"/>
                        </a:rPr>
                        <a:t>https://my-best.com/392</a:t>
                      </a:r>
                      <a:endParaRPr kumimoji="1" lang="ja-JP" altLang="en-US" sz="1400" dirty="0">
                        <a:latin typeface="+mn-ea"/>
                        <a:ea typeface="+mn-ea"/>
                      </a:endParaRPr>
                    </a:p>
                  </a:txBody>
                  <a:tcPr/>
                </a:tc>
                <a:extLst>
                  <a:ext uri="{0D108BD9-81ED-4DB2-BD59-A6C34878D82A}">
                    <a16:rowId xmlns:a16="http://schemas.microsoft.com/office/drawing/2014/main" val="2426257545"/>
                  </a:ext>
                </a:extLst>
              </a:tr>
              <a:tr h="439339">
                <a:tc>
                  <a:txBody>
                    <a:bodyPr/>
                    <a:lstStyle/>
                    <a:p>
                      <a:r>
                        <a:rPr kumimoji="1" lang="ja-JP" altLang="en-US" sz="1400" dirty="0">
                          <a:latin typeface="+mn-ea"/>
                          <a:ea typeface="+mn-ea"/>
                        </a:rPr>
                        <a:t>月間</a:t>
                      </a:r>
                      <a:r>
                        <a:rPr kumimoji="1" lang="en-US" altLang="ja-JP" sz="1400" dirty="0">
                          <a:latin typeface="+mn-ea"/>
                          <a:ea typeface="+mn-ea"/>
                        </a:rPr>
                        <a:t>PV</a:t>
                      </a:r>
                      <a:br>
                        <a:rPr kumimoji="1" lang="en-US" altLang="ja-JP" sz="1400" dirty="0">
                          <a:latin typeface="+mn-ea"/>
                          <a:ea typeface="+mn-ea"/>
                        </a:rPr>
                      </a:br>
                      <a:r>
                        <a:rPr kumimoji="1" lang="en-US" altLang="ja-JP" sz="1100" dirty="0">
                          <a:latin typeface="+mn-ea"/>
                          <a:ea typeface="+mn-ea"/>
                        </a:rPr>
                        <a:t>※2021</a:t>
                      </a:r>
                      <a:r>
                        <a:rPr kumimoji="1" lang="ja-JP" altLang="en-US" sz="1100" dirty="0">
                          <a:latin typeface="+mn-ea"/>
                          <a:ea typeface="+mn-ea"/>
                        </a:rPr>
                        <a:t>年</a:t>
                      </a:r>
                      <a:r>
                        <a:rPr kumimoji="1" lang="en-US" altLang="ja-JP" sz="1100" dirty="0">
                          <a:latin typeface="+mn-ea"/>
                          <a:ea typeface="+mn-ea"/>
                        </a:rPr>
                        <a:t>5</a:t>
                      </a:r>
                      <a:r>
                        <a:rPr kumimoji="1" lang="ja-JP" altLang="en-US" sz="1100" dirty="0">
                          <a:latin typeface="+mn-ea"/>
                          <a:ea typeface="+mn-ea"/>
                        </a:rPr>
                        <a:t>月</a:t>
                      </a:r>
                      <a:r>
                        <a:rPr kumimoji="1" lang="en-US" altLang="ja-JP" sz="1100" dirty="0">
                          <a:latin typeface="+mn-ea"/>
                          <a:ea typeface="+mn-ea"/>
                        </a:rPr>
                        <a:t>28</a:t>
                      </a:r>
                      <a:r>
                        <a:rPr kumimoji="1" lang="ja-JP" altLang="en-US" sz="1100" dirty="0">
                          <a:latin typeface="+mn-ea"/>
                          <a:ea typeface="+mn-ea"/>
                        </a:rPr>
                        <a:t>日時点</a:t>
                      </a:r>
                      <a:endParaRPr kumimoji="1" lang="ja-JP" altLang="en-US" sz="1400" dirty="0">
                        <a:latin typeface="+mn-ea"/>
                        <a:ea typeface="+mn-ea"/>
                      </a:endParaRPr>
                    </a:p>
                  </a:txBody>
                  <a:tcPr/>
                </a:tc>
                <a:tc>
                  <a:txBody>
                    <a:bodyPr/>
                    <a:lstStyle/>
                    <a:p>
                      <a:r>
                        <a:rPr kumimoji="1" lang="en-US" altLang="ja-JP" sz="1400" dirty="0">
                          <a:latin typeface="+mn-ea"/>
                          <a:ea typeface="+mn-ea"/>
                        </a:rPr>
                        <a:t>81,000PV</a:t>
                      </a:r>
                      <a:endParaRPr kumimoji="1" lang="ja-JP" altLang="en-US" sz="1400" dirty="0">
                        <a:latin typeface="+mn-ea"/>
                        <a:ea typeface="+mn-ea"/>
                      </a:endParaRPr>
                    </a:p>
                  </a:txBody>
                  <a:tcPr/>
                </a:tc>
                <a:extLst>
                  <a:ext uri="{0D108BD9-81ED-4DB2-BD59-A6C34878D82A}">
                    <a16:rowId xmlns:a16="http://schemas.microsoft.com/office/drawing/2014/main" val="1504555633"/>
                  </a:ext>
                </a:extLst>
              </a:tr>
              <a:tr h="277799">
                <a:tc>
                  <a:txBody>
                    <a:bodyPr/>
                    <a:lstStyle/>
                    <a:p>
                      <a:r>
                        <a:rPr kumimoji="1" lang="ja-JP" altLang="en-US" sz="1400" dirty="0">
                          <a:latin typeface="+mn-ea"/>
                          <a:ea typeface="+mn-ea"/>
                        </a:rPr>
                        <a:t>記事内</a:t>
                      </a:r>
                      <a:r>
                        <a:rPr kumimoji="1" lang="en-US" altLang="ja-JP" sz="1400" dirty="0">
                          <a:latin typeface="+mn-ea"/>
                          <a:ea typeface="+mn-ea"/>
                        </a:rPr>
                        <a:t>CTR</a:t>
                      </a:r>
                      <a:r>
                        <a:rPr kumimoji="1" lang="ja-JP" altLang="en-US" sz="1400" dirty="0">
                          <a:latin typeface="+mn-ea"/>
                          <a:ea typeface="+mn-ea"/>
                        </a:rPr>
                        <a:t>・</a:t>
                      </a:r>
                      <a:r>
                        <a:rPr kumimoji="1" lang="en-US" altLang="ja-JP" sz="1400" dirty="0">
                          <a:latin typeface="+mn-ea"/>
                          <a:ea typeface="+mn-ea"/>
                        </a:rPr>
                        <a:t>CVR</a:t>
                      </a:r>
                      <a:endParaRPr kumimoji="1" lang="ja-JP" altLang="en-US" sz="1400" dirty="0">
                        <a:latin typeface="+mn-ea"/>
                        <a:ea typeface="+mn-ea"/>
                      </a:endParaRPr>
                    </a:p>
                  </a:txBody>
                  <a:tcPr anchor="ctr"/>
                </a:tc>
                <a:tc>
                  <a:txBody>
                    <a:bodyPr/>
                    <a:lstStyle/>
                    <a:p>
                      <a:r>
                        <a:rPr kumimoji="1" lang="en-US" altLang="ja-JP" sz="1400" dirty="0">
                          <a:latin typeface="+mn-ea"/>
                          <a:ea typeface="+mn-ea"/>
                        </a:rPr>
                        <a:t>CTR</a:t>
                      </a:r>
                      <a:r>
                        <a:rPr kumimoji="1" lang="ja-JP" altLang="en-US" sz="1400" dirty="0">
                          <a:latin typeface="+mn-ea"/>
                          <a:ea typeface="+mn-ea"/>
                        </a:rPr>
                        <a:t>：</a:t>
                      </a:r>
                      <a:r>
                        <a:rPr kumimoji="1" lang="en-US" altLang="ja-JP" sz="1400" dirty="0">
                          <a:latin typeface="+mn-ea"/>
                          <a:ea typeface="+mn-ea"/>
                        </a:rPr>
                        <a:t>11%</a:t>
                      </a:r>
                      <a:r>
                        <a:rPr kumimoji="1" lang="ja-JP" altLang="en-US" sz="1400" dirty="0" err="1">
                          <a:latin typeface="+mn-ea"/>
                          <a:ea typeface="+mn-ea"/>
                        </a:rPr>
                        <a:t>、</a:t>
                      </a:r>
                      <a:r>
                        <a:rPr kumimoji="1" lang="en-US" altLang="ja-JP" sz="1400" dirty="0">
                          <a:latin typeface="+mn-ea"/>
                          <a:ea typeface="+mn-ea"/>
                        </a:rPr>
                        <a:t>CVR16.5%</a:t>
                      </a:r>
                      <a:endParaRPr kumimoji="1" lang="ja-JP" altLang="en-US" sz="1400" dirty="0">
                        <a:latin typeface="+mn-ea"/>
                        <a:ea typeface="+mn-ea"/>
                      </a:endParaRPr>
                    </a:p>
                  </a:txBody>
                  <a:tcPr/>
                </a:tc>
                <a:extLst>
                  <a:ext uri="{0D108BD9-81ED-4DB2-BD59-A6C34878D82A}">
                    <a16:rowId xmlns:a16="http://schemas.microsoft.com/office/drawing/2014/main" val="938638686"/>
                  </a:ext>
                </a:extLst>
              </a:tr>
              <a:tr h="403605">
                <a:tc>
                  <a:txBody>
                    <a:bodyPr/>
                    <a:lstStyle/>
                    <a:p>
                      <a:r>
                        <a:rPr kumimoji="1" lang="en-US" altLang="ja-JP" sz="1400" dirty="0" err="1">
                          <a:latin typeface="+mn-ea"/>
                          <a:ea typeface="+mn-ea"/>
                        </a:rPr>
                        <a:t>mybest</a:t>
                      </a:r>
                      <a:r>
                        <a:rPr kumimoji="1" lang="ja-JP" altLang="en-US" sz="1400" dirty="0">
                          <a:latin typeface="+mn-ea"/>
                          <a:ea typeface="+mn-ea"/>
                        </a:rPr>
                        <a:t>経由での売上</a:t>
                      </a:r>
                    </a:p>
                  </a:txBody>
                  <a:tcPr/>
                </a:tc>
                <a:tc>
                  <a:txBody>
                    <a:bodyPr/>
                    <a:lstStyle/>
                    <a:p>
                      <a:r>
                        <a:rPr kumimoji="1" lang="ja-JP" altLang="en-US" sz="1400" dirty="0">
                          <a:latin typeface="+mn-ea"/>
                          <a:ea typeface="+mn-ea"/>
                        </a:rPr>
                        <a:t>約</a:t>
                      </a:r>
                      <a:r>
                        <a:rPr kumimoji="1" lang="en-US" altLang="ja-JP" sz="1400" dirty="0">
                          <a:latin typeface="+mn-ea"/>
                          <a:ea typeface="+mn-ea"/>
                        </a:rPr>
                        <a:t>3,000,000</a:t>
                      </a:r>
                      <a:r>
                        <a:rPr kumimoji="1" lang="ja-JP" altLang="en-US" sz="1400" dirty="0">
                          <a:latin typeface="+mn-ea"/>
                          <a:ea typeface="+mn-ea"/>
                        </a:rPr>
                        <a:t>円</a:t>
                      </a:r>
                    </a:p>
                  </a:txBody>
                  <a:tcPr/>
                </a:tc>
                <a:extLst>
                  <a:ext uri="{0D108BD9-81ED-4DB2-BD59-A6C34878D82A}">
                    <a16:rowId xmlns:a16="http://schemas.microsoft.com/office/drawing/2014/main" val="2978394811"/>
                  </a:ext>
                </a:extLst>
              </a:tr>
              <a:tr h="878679">
                <a:tc>
                  <a:txBody>
                    <a:bodyPr/>
                    <a:lstStyle/>
                    <a:p>
                      <a:r>
                        <a:rPr kumimoji="1" lang="ja-JP" altLang="en-US" sz="1400" dirty="0">
                          <a:latin typeface="+mn-ea"/>
                          <a:ea typeface="+mn-ea"/>
                        </a:rPr>
                        <a:t>流入キーワード</a:t>
                      </a:r>
                      <a:endParaRPr kumimoji="1" lang="en-US" altLang="ja-JP" sz="1400" dirty="0">
                        <a:latin typeface="+mn-ea"/>
                        <a:ea typeface="+mn-ea"/>
                      </a:endParaRPr>
                    </a:p>
                    <a:p>
                      <a:r>
                        <a:rPr kumimoji="1" lang="ja-JP" altLang="en-US" sz="1400" dirty="0">
                          <a:latin typeface="+mn-ea"/>
                          <a:ea typeface="+mn-ea"/>
                        </a:rPr>
                        <a:t>（自然検索順位）</a:t>
                      </a:r>
                      <a:br>
                        <a:rPr kumimoji="1" lang="en-US" altLang="ja-JP" sz="1400" dirty="0">
                          <a:latin typeface="+mn-ea"/>
                          <a:ea typeface="+mn-ea"/>
                        </a:rPr>
                      </a:br>
                      <a:r>
                        <a:rPr kumimoji="1" lang="en-US" altLang="ja-JP" sz="1100" dirty="0">
                          <a:latin typeface="+mn-ea"/>
                          <a:ea typeface="+mn-ea"/>
                        </a:rPr>
                        <a:t>※2021</a:t>
                      </a:r>
                      <a:r>
                        <a:rPr kumimoji="1" lang="ja-JP" altLang="en-US" sz="1100" dirty="0">
                          <a:latin typeface="+mn-ea"/>
                          <a:ea typeface="+mn-ea"/>
                        </a:rPr>
                        <a:t>年</a:t>
                      </a:r>
                      <a:r>
                        <a:rPr kumimoji="1" lang="en-US" altLang="ja-JP" sz="1100" dirty="0">
                          <a:latin typeface="+mn-ea"/>
                          <a:ea typeface="+mn-ea"/>
                        </a:rPr>
                        <a:t>6</a:t>
                      </a:r>
                      <a:r>
                        <a:rPr kumimoji="1" lang="ja-JP" altLang="en-US" sz="1100" dirty="0">
                          <a:latin typeface="+mn-ea"/>
                          <a:ea typeface="+mn-ea"/>
                        </a:rPr>
                        <a:t>月</a:t>
                      </a:r>
                      <a:r>
                        <a:rPr kumimoji="1" lang="en-US" altLang="ja-JP" sz="1100" dirty="0">
                          <a:latin typeface="+mn-ea"/>
                          <a:ea typeface="+mn-ea"/>
                        </a:rPr>
                        <a:t>17</a:t>
                      </a:r>
                      <a:r>
                        <a:rPr kumimoji="1" lang="ja-JP" altLang="en-US" sz="1100" dirty="0">
                          <a:latin typeface="+mn-ea"/>
                          <a:ea typeface="+mn-ea"/>
                        </a:rPr>
                        <a:t>日時点</a:t>
                      </a:r>
                    </a:p>
                  </a:txBody>
                  <a:tcPr/>
                </a:tc>
                <a:tc>
                  <a:txBody>
                    <a:bodyPr/>
                    <a:lstStyle/>
                    <a:p>
                      <a:r>
                        <a:rPr kumimoji="1" lang="ja-JP" altLang="en-US" sz="1400" b="0" dirty="0">
                          <a:latin typeface="+mn-ea"/>
                          <a:ea typeface="+mn-ea"/>
                        </a:rPr>
                        <a:t>マスカラ ランキング（</a:t>
                      </a:r>
                      <a:r>
                        <a:rPr kumimoji="1" lang="en-US" altLang="ja-JP" sz="1400" b="0" dirty="0">
                          <a:latin typeface="+mn-ea"/>
                          <a:ea typeface="+mn-ea"/>
                        </a:rPr>
                        <a:t>2</a:t>
                      </a:r>
                      <a:r>
                        <a:rPr kumimoji="1" lang="ja-JP" altLang="en-US" sz="1400" b="0" dirty="0">
                          <a:latin typeface="+mn-ea"/>
                          <a:ea typeface="+mn-ea"/>
                        </a:rPr>
                        <a:t>位）</a:t>
                      </a:r>
                      <a:br>
                        <a:rPr kumimoji="1" lang="en-US" altLang="ja-JP" sz="1400" b="0" dirty="0">
                          <a:latin typeface="+mn-ea"/>
                          <a:ea typeface="+mn-ea"/>
                        </a:rPr>
                      </a:br>
                      <a:r>
                        <a:rPr kumimoji="1" lang="ja-JP" altLang="en-US" sz="1400" b="0" dirty="0">
                          <a:latin typeface="+mn-ea"/>
                          <a:ea typeface="+mn-ea"/>
                        </a:rPr>
                        <a:t>マスカラ おすすめ（</a:t>
                      </a:r>
                      <a:r>
                        <a:rPr kumimoji="1" lang="en-US" altLang="ja-JP" sz="1400" b="0" dirty="0">
                          <a:latin typeface="+mn-ea"/>
                          <a:ea typeface="+mn-ea"/>
                        </a:rPr>
                        <a:t>1</a:t>
                      </a:r>
                      <a:r>
                        <a:rPr kumimoji="1" lang="ja-JP" altLang="en-US" sz="1400" b="0" dirty="0">
                          <a:latin typeface="+mn-ea"/>
                          <a:ea typeface="+mn-ea"/>
                        </a:rPr>
                        <a:t>位）</a:t>
                      </a:r>
                      <a:endParaRPr kumimoji="1" lang="en-US" altLang="ja-JP" sz="1400" b="0" dirty="0">
                        <a:latin typeface="+mn-ea"/>
                        <a:ea typeface="+mn-ea"/>
                      </a:endParaRPr>
                    </a:p>
                    <a:p>
                      <a:r>
                        <a:rPr kumimoji="1" lang="ja-JP" altLang="en-US" sz="1400" b="0" dirty="0">
                          <a:latin typeface="+mn-ea"/>
                          <a:ea typeface="+mn-ea"/>
                        </a:rPr>
                        <a:t>マスカラ 人気（</a:t>
                      </a:r>
                      <a:r>
                        <a:rPr kumimoji="1" lang="en-US" altLang="ja-JP" sz="1400" b="0" dirty="0">
                          <a:latin typeface="+mn-ea"/>
                          <a:ea typeface="+mn-ea"/>
                        </a:rPr>
                        <a:t>1</a:t>
                      </a:r>
                      <a:r>
                        <a:rPr kumimoji="1" lang="ja-JP" altLang="en-US" sz="1400" b="0" dirty="0">
                          <a:latin typeface="+mn-ea"/>
                          <a:ea typeface="+mn-ea"/>
                        </a:rPr>
                        <a:t>位）</a:t>
                      </a:r>
                      <a:endParaRPr kumimoji="1" lang="en-US" altLang="ja-JP" sz="1400" b="0" dirty="0">
                        <a:latin typeface="+mn-ea"/>
                        <a:ea typeface="+mn-ea"/>
                      </a:endParaRPr>
                    </a:p>
                    <a:p>
                      <a:r>
                        <a:rPr kumimoji="1" lang="ja-JP" altLang="en-US" sz="1400" b="0" dirty="0">
                          <a:latin typeface="+mn-ea"/>
                          <a:ea typeface="+mn-ea"/>
                        </a:rPr>
                        <a:t>マスカラ（</a:t>
                      </a:r>
                      <a:r>
                        <a:rPr kumimoji="1" lang="en-US" altLang="ja-JP" sz="1400" b="0" dirty="0">
                          <a:latin typeface="+mn-ea"/>
                          <a:ea typeface="+mn-ea"/>
                        </a:rPr>
                        <a:t>4</a:t>
                      </a:r>
                      <a:r>
                        <a:rPr kumimoji="1" lang="ja-JP" altLang="en-US" sz="1400" b="0" dirty="0">
                          <a:latin typeface="+mn-ea"/>
                          <a:ea typeface="+mn-ea"/>
                        </a:rPr>
                        <a:t>位）</a:t>
                      </a:r>
                      <a:endParaRPr kumimoji="1" lang="en-US" altLang="ja-JP" sz="1400" b="0" dirty="0">
                        <a:latin typeface="+mn-ea"/>
                        <a:ea typeface="+mn-ea"/>
                      </a:endParaRPr>
                    </a:p>
                  </a:txBody>
                  <a:tcPr/>
                </a:tc>
                <a:extLst>
                  <a:ext uri="{0D108BD9-81ED-4DB2-BD59-A6C34878D82A}">
                    <a16:rowId xmlns:a16="http://schemas.microsoft.com/office/drawing/2014/main" val="384559297"/>
                  </a:ext>
                </a:extLst>
              </a:tr>
            </a:tbl>
          </a:graphicData>
        </a:graphic>
      </p:graphicFrame>
      <p:sp>
        <p:nvSpPr>
          <p:cNvPr id="7" name="テキスト ボックス 6">
            <a:extLst>
              <a:ext uri="{FF2B5EF4-FFF2-40B4-BE49-F238E27FC236}">
                <a16:creationId xmlns:a16="http://schemas.microsoft.com/office/drawing/2014/main" id="{C9DF42F1-9716-C97E-8131-A9F120ADF04D}"/>
              </a:ext>
            </a:extLst>
          </p:cNvPr>
          <p:cNvSpPr txBox="1"/>
          <p:nvPr/>
        </p:nvSpPr>
        <p:spPr>
          <a:xfrm>
            <a:off x="4221061" y="788827"/>
            <a:ext cx="4325527" cy="369332"/>
          </a:xfrm>
          <a:prstGeom prst="rect">
            <a:avLst/>
          </a:prstGeom>
          <a:noFill/>
        </p:spPr>
        <p:txBody>
          <a:bodyPr wrap="square" rtlCol="0">
            <a:spAutoFit/>
          </a:bodyPr>
          <a:lstStyle/>
          <a:p>
            <a:r>
              <a:rPr lang="ja-JP" altLang="en-US" b="1" dirty="0"/>
              <a:t>■記事詳細</a:t>
            </a:r>
            <a:endParaRPr kumimoji="1" lang="ja-JP" altLang="en-US" b="1" dirty="0"/>
          </a:p>
        </p:txBody>
      </p:sp>
      <p:sp>
        <p:nvSpPr>
          <p:cNvPr id="8" name="テキスト ボックス 7">
            <a:extLst>
              <a:ext uri="{FF2B5EF4-FFF2-40B4-BE49-F238E27FC236}">
                <a16:creationId xmlns:a16="http://schemas.microsoft.com/office/drawing/2014/main" id="{7C62F223-698D-7C4B-81BD-D85C6E75C736}"/>
              </a:ext>
            </a:extLst>
          </p:cNvPr>
          <p:cNvSpPr txBox="1"/>
          <p:nvPr/>
        </p:nvSpPr>
        <p:spPr>
          <a:xfrm>
            <a:off x="4266983" y="4344471"/>
            <a:ext cx="5152930" cy="369332"/>
          </a:xfrm>
          <a:prstGeom prst="rect">
            <a:avLst/>
          </a:prstGeom>
          <a:noFill/>
        </p:spPr>
        <p:txBody>
          <a:bodyPr wrap="square" rtlCol="0">
            <a:spAutoFit/>
          </a:bodyPr>
          <a:lstStyle/>
          <a:p>
            <a:r>
              <a:rPr lang="ja-JP" altLang="en-US" b="1" dirty="0"/>
              <a:t>■デモグラ属性</a:t>
            </a:r>
            <a:endParaRPr kumimoji="1" lang="ja-JP" altLang="en-US" b="1" dirty="0"/>
          </a:p>
        </p:txBody>
      </p:sp>
      <p:sp>
        <p:nvSpPr>
          <p:cNvPr id="10" name="テキスト ボックス 9">
            <a:extLst>
              <a:ext uri="{FF2B5EF4-FFF2-40B4-BE49-F238E27FC236}">
                <a16:creationId xmlns:a16="http://schemas.microsoft.com/office/drawing/2014/main" id="{B46463EE-F011-D42B-9E36-C995243C75E8}"/>
              </a:ext>
            </a:extLst>
          </p:cNvPr>
          <p:cNvSpPr txBox="1"/>
          <p:nvPr/>
        </p:nvSpPr>
        <p:spPr>
          <a:xfrm>
            <a:off x="4333547" y="6511912"/>
            <a:ext cx="7712148" cy="261610"/>
          </a:xfrm>
          <a:prstGeom prst="rect">
            <a:avLst/>
          </a:prstGeom>
          <a:noFill/>
        </p:spPr>
        <p:txBody>
          <a:bodyPr wrap="square" rtlCol="0">
            <a:spAutoFit/>
          </a:bodyPr>
          <a:lstStyle/>
          <a:p>
            <a:r>
              <a:rPr kumimoji="1" lang="en-US" altLang="ja-JP" sz="1050" dirty="0">
                <a:latin typeface="+mn-ea"/>
              </a:rPr>
              <a:t>※</a:t>
            </a:r>
            <a:r>
              <a:rPr kumimoji="1" lang="ja-JP" altLang="en-US" sz="1050" dirty="0">
                <a:latin typeface="+mn-ea"/>
              </a:rPr>
              <a:t>デモグラ情報は、</a:t>
            </a:r>
            <a:r>
              <a:rPr kumimoji="1" lang="en-US" altLang="ja-JP" sz="1050" dirty="0">
                <a:latin typeface="+mn-ea"/>
              </a:rPr>
              <a:t>Google</a:t>
            </a:r>
            <a:r>
              <a:rPr kumimoji="1" lang="ja-JP" altLang="en-US" sz="1050" dirty="0">
                <a:latin typeface="+mn-ea"/>
              </a:rPr>
              <a:t> </a:t>
            </a:r>
            <a:r>
              <a:rPr kumimoji="1" lang="en-US" altLang="ja-JP" sz="1050" dirty="0">
                <a:latin typeface="+mn-ea"/>
              </a:rPr>
              <a:t>Analytics</a:t>
            </a:r>
            <a:r>
              <a:rPr lang="ja-JP" altLang="en-US" sz="1050" dirty="0">
                <a:latin typeface="+mn-ea"/>
              </a:rPr>
              <a:t>のデータを参照しております（データ取得期間：</a:t>
            </a:r>
            <a:r>
              <a:rPr lang="en-US" altLang="ja-JP" sz="1050" dirty="0">
                <a:latin typeface="+mn-ea"/>
              </a:rPr>
              <a:t>2021/05/01</a:t>
            </a:r>
            <a:r>
              <a:rPr lang="ja-JP" altLang="en-US" sz="1050" dirty="0">
                <a:latin typeface="+mn-ea"/>
              </a:rPr>
              <a:t>∼</a:t>
            </a:r>
            <a:r>
              <a:rPr lang="en-US" altLang="ja-JP" sz="1050" dirty="0">
                <a:latin typeface="+mn-ea"/>
              </a:rPr>
              <a:t>2021/05/31</a:t>
            </a:r>
            <a:r>
              <a:rPr lang="ja-JP" altLang="en-US" sz="1050" dirty="0">
                <a:latin typeface="+mn-ea"/>
              </a:rPr>
              <a:t>）</a:t>
            </a:r>
            <a:endParaRPr kumimoji="1" lang="ja-JP" altLang="en-US" sz="1050" dirty="0">
              <a:latin typeface="+mn-ea"/>
            </a:endParaRPr>
          </a:p>
        </p:txBody>
      </p:sp>
      <p:pic>
        <p:nvPicPr>
          <p:cNvPr id="11" name="図 10">
            <a:extLst>
              <a:ext uri="{FF2B5EF4-FFF2-40B4-BE49-F238E27FC236}">
                <a16:creationId xmlns:a16="http://schemas.microsoft.com/office/drawing/2014/main" id="{678814A2-EC62-BA97-3A88-50E6940950C1}"/>
              </a:ext>
            </a:extLst>
          </p:cNvPr>
          <p:cNvPicPr>
            <a:picLocks noChangeAspect="1"/>
          </p:cNvPicPr>
          <p:nvPr/>
        </p:nvPicPr>
        <p:blipFill>
          <a:blip r:embed="rId3"/>
          <a:stretch>
            <a:fillRect/>
          </a:stretch>
        </p:blipFill>
        <p:spPr>
          <a:xfrm>
            <a:off x="300871" y="1138763"/>
            <a:ext cx="3516412" cy="551098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2" name="図 11">
            <a:extLst>
              <a:ext uri="{FF2B5EF4-FFF2-40B4-BE49-F238E27FC236}">
                <a16:creationId xmlns:a16="http://schemas.microsoft.com/office/drawing/2014/main" id="{DB154C8D-B44F-8214-4DCF-5EEAB0AEB564}"/>
              </a:ext>
            </a:extLst>
          </p:cNvPr>
          <p:cNvPicPr>
            <a:picLocks noChangeAspect="1"/>
          </p:cNvPicPr>
          <p:nvPr/>
        </p:nvPicPr>
        <p:blipFill>
          <a:blip r:embed="rId4"/>
          <a:stretch>
            <a:fillRect/>
          </a:stretch>
        </p:blipFill>
        <p:spPr>
          <a:xfrm>
            <a:off x="4309896" y="4649390"/>
            <a:ext cx="7034329" cy="1915527"/>
          </a:xfrm>
          <a:prstGeom prst="rect">
            <a:avLst/>
          </a:prstGeom>
        </p:spPr>
      </p:pic>
    </p:spTree>
    <p:extLst>
      <p:ext uri="{BB962C8B-B14F-4D97-AF65-F5344CB8AC3E}">
        <p14:creationId xmlns:p14="http://schemas.microsoft.com/office/powerpoint/2010/main" val="26284053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メディア概要</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lang="ja-JP" altLang="en-US" b="1">
                <a:latin typeface="+mn-ea"/>
              </a:rPr>
              <a:t>徹底比較コンテンツ例②</a:t>
            </a:r>
          </a:p>
        </p:txBody>
      </p:sp>
      <p:pic>
        <p:nvPicPr>
          <p:cNvPr id="9" name="図プレースホルダー 4" descr="アイコン&#10;&#10;自動的に生成された説明">
            <a:extLst>
              <a:ext uri="{FF2B5EF4-FFF2-40B4-BE49-F238E27FC236}">
                <a16:creationId xmlns:a16="http://schemas.microsoft.com/office/drawing/2014/main" id="{3CD49E66-C366-F54D-AFA3-98CC854EF142}"/>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a:xfrm>
            <a:off x="66675" y="12700"/>
            <a:ext cx="498475" cy="496888"/>
          </a:xfrm>
        </p:spPr>
      </p:pic>
      <p:sp>
        <p:nvSpPr>
          <p:cNvPr id="5" name="正方形/長方形 4">
            <a:extLst>
              <a:ext uri="{FF2B5EF4-FFF2-40B4-BE49-F238E27FC236}">
                <a16:creationId xmlns:a16="http://schemas.microsoft.com/office/drawing/2014/main" id="{BE879D9D-FDD7-E272-C7EC-4895B842ECD2}"/>
              </a:ext>
            </a:extLst>
          </p:cNvPr>
          <p:cNvSpPr/>
          <p:nvPr/>
        </p:nvSpPr>
        <p:spPr>
          <a:xfrm>
            <a:off x="166321" y="6276108"/>
            <a:ext cx="3415080" cy="4453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13" name="正方形/長方形 12">
            <a:extLst>
              <a:ext uri="{FF2B5EF4-FFF2-40B4-BE49-F238E27FC236}">
                <a16:creationId xmlns:a16="http://schemas.microsoft.com/office/drawing/2014/main" id="{F22EEE85-7287-1D03-2A3E-E9F2AD014DD0}"/>
              </a:ext>
            </a:extLst>
          </p:cNvPr>
          <p:cNvSpPr/>
          <p:nvPr/>
        </p:nvSpPr>
        <p:spPr>
          <a:xfrm>
            <a:off x="4326245" y="4363016"/>
            <a:ext cx="7492251" cy="191449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テキスト ボックス 13">
            <a:extLst>
              <a:ext uri="{FF2B5EF4-FFF2-40B4-BE49-F238E27FC236}">
                <a16:creationId xmlns:a16="http://schemas.microsoft.com/office/drawing/2014/main" id="{2C2886C1-A66D-C6C8-B9D8-A28C63625C31}"/>
              </a:ext>
            </a:extLst>
          </p:cNvPr>
          <p:cNvSpPr txBox="1"/>
          <p:nvPr/>
        </p:nvSpPr>
        <p:spPr>
          <a:xfrm>
            <a:off x="206829" y="818708"/>
            <a:ext cx="4325527" cy="369332"/>
          </a:xfrm>
          <a:prstGeom prst="rect">
            <a:avLst/>
          </a:prstGeom>
          <a:noFill/>
        </p:spPr>
        <p:txBody>
          <a:bodyPr wrap="square" rtlCol="0">
            <a:spAutoFit/>
          </a:bodyPr>
          <a:lstStyle/>
          <a:p>
            <a:r>
              <a:rPr lang="ja-JP" altLang="en-US" b="1" dirty="0"/>
              <a:t>■自動車保険記事</a:t>
            </a:r>
            <a:endParaRPr kumimoji="1" lang="ja-JP" altLang="en-US" b="1" dirty="0"/>
          </a:p>
        </p:txBody>
      </p:sp>
      <p:graphicFrame>
        <p:nvGraphicFramePr>
          <p:cNvPr id="15" name="表 14">
            <a:extLst>
              <a:ext uri="{FF2B5EF4-FFF2-40B4-BE49-F238E27FC236}">
                <a16:creationId xmlns:a16="http://schemas.microsoft.com/office/drawing/2014/main" id="{8D6DEAA3-A6F3-4AA6-50F8-06533CA3DF57}"/>
              </a:ext>
            </a:extLst>
          </p:cNvPr>
          <p:cNvGraphicFramePr>
            <a:graphicFrameLocks noGrp="1"/>
          </p:cNvGraphicFramePr>
          <p:nvPr>
            <p:extLst>
              <p:ext uri="{D42A27DB-BD31-4B8C-83A1-F6EECF244321}">
                <p14:modId xmlns:p14="http://schemas.microsoft.com/office/powerpoint/2010/main" val="796824801"/>
              </p:ext>
            </p:extLst>
          </p:nvPr>
        </p:nvGraphicFramePr>
        <p:xfrm>
          <a:off x="4326245" y="1219273"/>
          <a:ext cx="7492251" cy="2681563"/>
        </p:xfrm>
        <a:graphic>
          <a:graphicData uri="http://schemas.openxmlformats.org/drawingml/2006/table">
            <a:tbl>
              <a:tblPr firstRow="1" bandRow="1">
                <a:tableStyleId>{F5AB1C69-6EDB-4FF4-983F-18BD219EF322}</a:tableStyleId>
              </a:tblPr>
              <a:tblGrid>
                <a:gridCol w="1739095">
                  <a:extLst>
                    <a:ext uri="{9D8B030D-6E8A-4147-A177-3AD203B41FA5}">
                      <a16:colId xmlns:a16="http://schemas.microsoft.com/office/drawing/2014/main" val="3693549565"/>
                    </a:ext>
                  </a:extLst>
                </a:gridCol>
                <a:gridCol w="5753156">
                  <a:extLst>
                    <a:ext uri="{9D8B030D-6E8A-4147-A177-3AD203B41FA5}">
                      <a16:colId xmlns:a16="http://schemas.microsoft.com/office/drawing/2014/main" val="3483508616"/>
                    </a:ext>
                  </a:extLst>
                </a:gridCol>
              </a:tblGrid>
              <a:tr h="305639">
                <a:tc>
                  <a:txBody>
                    <a:bodyPr/>
                    <a:lstStyle/>
                    <a:p>
                      <a:pPr algn="ctr"/>
                      <a:r>
                        <a:rPr kumimoji="1" lang="ja-JP" altLang="en-US" sz="1600" dirty="0"/>
                        <a:t>項目</a:t>
                      </a:r>
                    </a:p>
                  </a:txBody>
                  <a:tcPr anchor="ctr"/>
                </a:tc>
                <a:tc>
                  <a:txBody>
                    <a:bodyPr/>
                    <a:lstStyle/>
                    <a:p>
                      <a:pPr algn="ctr"/>
                      <a:r>
                        <a:rPr kumimoji="1" lang="ja-JP" altLang="en-US" sz="1600" dirty="0">
                          <a:latin typeface="+mn-ea"/>
                          <a:ea typeface="+mn-ea"/>
                        </a:rPr>
                        <a:t>内容</a:t>
                      </a:r>
                    </a:p>
                  </a:txBody>
                  <a:tcPr anchor="ctr"/>
                </a:tc>
                <a:extLst>
                  <a:ext uri="{0D108BD9-81ED-4DB2-BD59-A6C34878D82A}">
                    <a16:rowId xmlns:a16="http://schemas.microsoft.com/office/drawing/2014/main" val="2193405683"/>
                  </a:ext>
                </a:extLst>
              </a:tr>
              <a:tr h="298696">
                <a:tc>
                  <a:txBody>
                    <a:bodyPr/>
                    <a:lstStyle/>
                    <a:p>
                      <a:r>
                        <a:rPr kumimoji="1" lang="ja-JP" altLang="en-US" sz="1400" dirty="0">
                          <a:latin typeface="+mn-ea"/>
                          <a:ea typeface="+mn-ea"/>
                        </a:rPr>
                        <a:t>タイトル</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0" i="0" kern="1200" dirty="0">
                          <a:solidFill>
                            <a:schemeClr val="dk1"/>
                          </a:solidFill>
                          <a:effectLst/>
                          <a:latin typeface="+mn-ea"/>
                          <a:ea typeface="+mn-ea"/>
                          <a:cs typeface="+mn-cs"/>
                        </a:rPr>
                        <a:t>【2021</a:t>
                      </a:r>
                      <a:r>
                        <a:rPr kumimoji="1" lang="ja-JP" altLang="en-US" sz="1400" b="0" i="0" kern="1200" dirty="0">
                          <a:solidFill>
                            <a:schemeClr val="dk1"/>
                          </a:solidFill>
                          <a:effectLst/>
                          <a:latin typeface="+mn-ea"/>
                          <a:ea typeface="+mn-ea"/>
                          <a:cs typeface="+mn-cs"/>
                        </a:rPr>
                        <a:t>年</a:t>
                      </a:r>
                      <a:r>
                        <a:rPr kumimoji="1" lang="en-US" altLang="ja-JP" sz="1400" b="0" i="0" kern="1200" dirty="0">
                          <a:solidFill>
                            <a:schemeClr val="dk1"/>
                          </a:solidFill>
                          <a:effectLst/>
                          <a:latin typeface="+mn-ea"/>
                          <a:ea typeface="+mn-ea"/>
                          <a:cs typeface="+mn-cs"/>
                        </a:rPr>
                        <a:t>】</a:t>
                      </a:r>
                      <a:r>
                        <a:rPr kumimoji="1" lang="ja-JP" altLang="en-US" sz="1400" b="0" i="0" kern="1200" dirty="0">
                          <a:solidFill>
                            <a:schemeClr val="dk1"/>
                          </a:solidFill>
                          <a:effectLst/>
                          <a:latin typeface="+mn-ea"/>
                          <a:ea typeface="+mn-ea"/>
                          <a:cs typeface="+mn-cs"/>
                        </a:rPr>
                        <a:t>自動車保険のおすすめ人気ランキング</a:t>
                      </a:r>
                      <a:r>
                        <a:rPr kumimoji="1" lang="en-US" altLang="ja-JP" sz="1400" b="0" i="0" kern="1200" dirty="0">
                          <a:solidFill>
                            <a:schemeClr val="dk1"/>
                          </a:solidFill>
                          <a:effectLst/>
                          <a:latin typeface="+mn-ea"/>
                          <a:ea typeface="+mn-ea"/>
                          <a:cs typeface="+mn-cs"/>
                        </a:rPr>
                        <a:t>16</a:t>
                      </a:r>
                      <a:r>
                        <a:rPr kumimoji="1" lang="ja-JP" altLang="en-US" sz="1400" b="0" i="0" kern="1200" dirty="0">
                          <a:solidFill>
                            <a:schemeClr val="dk1"/>
                          </a:solidFill>
                          <a:effectLst/>
                          <a:latin typeface="+mn-ea"/>
                          <a:ea typeface="+mn-ea"/>
                          <a:cs typeface="+mn-cs"/>
                        </a:rPr>
                        <a:t>選</a:t>
                      </a:r>
                      <a:r>
                        <a:rPr kumimoji="1" lang="en-US" altLang="ja-JP" sz="1400" b="0" i="0" kern="1200" dirty="0">
                          <a:solidFill>
                            <a:schemeClr val="dk1"/>
                          </a:solidFill>
                          <a:effectLst/>
                          <a:latin typeface="+mn-ea"/>
                          <a:ea typeface="+mn-ea"/>
                          <a:cs typeface="+mn-cs"/>
                        </a:rPr>
                        <a:t>【</a:t>
                      </a:r>
                      <a:r>
                        <a:rPr kumimoji="1" lang="ja-JP" altLang="en-US" sz="1400" b="0" i="0" kern="1200" dirty="0">
                          <a:solidFill>
                            <a:schemeClr val="dk1"/>
                          </a:solidFill>
                          <a:effectLst/>
                          <a:latin typeface="+mn-ea"/>
                          <a:ea typeface="+mn-ea"/>
                          <a:cs typeface="+mn-cs"/>
                        </a:rPr>
                        <a:t>徹底比較</a:t>
                      </a:r>
                      <a:r>
                        <a:rPr kumimoji="1" lang="en-US" altLang="ja-JP" sz="1400" b="0" i="0" kern="1200" dirty="0">
                          <a:solidFill>
                            <a:schemeClr val="dk1"/>
                          </a:solidFill>
                          <a:effectLst/>
                          <a:latin typeface="+mn-ea"/>
                          <a:ea typeface="+mn-ea"/>
                          <a:cs typeface="+mn-cs"/>
                        </a:rPr>
                        <a:t>】</a:t>
                      </a:r>
                    </a:p>
                  </a:txBody>
                  <a:tcPr/>
                </a:tc>
                <a:extLst>
                  <a:ext uri="{0D108BD9-81ED-4DB2-BD59-A6C34878D82A}">
                    <a16:rowId xmlns:a16="http://schemas.microsoft.com/office/drawing/2014/main" val="2124357609"/>
                  </a:ext>
                </a:extLst>
              </a:tr>
              <a:tr h="298696">
                <a:tc>
                  <a:txBody>
                    <a:bodyPr/>
                    <a:lstStyle/>
                    <a:p>
                      <a:r>
                        <a:rPr kumimoji="1" lang="ja-JP" altLang="en-US" sz="1400" dirty="0">
                          <a:latin typeface="+mn-ea"/>
                          <a:ea typeface="+mn-ea"/>
                        </a:rPr>
                        <a:t>記事</a:t>
                      </a:r>
                      <a:r>
                        <a:rPr kumimoji="1" lang="en-US" altLang="ja-JP" sz="1400" dirty="0">
                          <a:latin typeface="+mn-ea"/>
                          <a:ea typeface="+mn-ea"/>
                        </a:rPr>
                        <a:t>URL</a:t>
                      </a:r>
                      <a:endParaRPr kumimoji="1" lang="ja-JP" altLang="en-US" sz="1400" dirty="0">
                        <a:latin typeface="+mn-ea"/>
                        <a:ea typeface="+mn-ea"/>
                      </a:endParaRPr>
                    </a:p>
                  </a:txBody>
                  <a:tcPr/>
                </a:tc>
                <a:tc>
                  <a:txBody>
                    <a:bodyPr/>
                    <a:lstStyle/>
                    <a:p>
                      <a:r>
                        <a:rPr kumimoji="1" lang="en-US" altLang="ja-JP" sz="1400" dirty="0">
                          <a:latin typeface="+mn-ea"/>
                          <a:ea typeface="+mn-ea"/>
                        </a:rPr>
                        <a:t>https://my-best.com/4828</a:t>
                      </a:r>
                      <a:endParaRPr kumimoji="1" lang="ja-JP" altLang="en-US" sz="1400" dirty="0">
                        <a:latin typeface="+mn-ea"/>
                        <a:ea typeface="+mn-ea"/>
                      </a:endParaRPr>
                    </a:p>
                  </a:txBody>
                  <a:tcPr/>
                </a:tc>
                <a:extLst>
                  <a:ext uri="{0D108BD9-81ED-4DB2-BD59-A6C34878D82A}">
                    <a16:rowId xmlns:a16="http://schemas.microsoft.com/office/drawing/2014/main" val="2426257545"/>
                  </a:ext>
                </a:extLst>
              </a:tr>
              <a:tr h="434013">
                <a:tc>
                  <a:txBody>
                    <a:bodyPr/>
                    <a:lstStyle/>
                    <a:p>
                      <a:r>
                        <a:rPr kumimoji="1" lang="ja-JP" altLang="en-US" sz="1400" dirty="0">
                          <a:latin typeface="+mn-ea"/>
                          <a:ea typeface="+mn-ea"/>
                        </a:rPr>
                        <a:t>月間</a:t>
                      </a:r>
                      <a:r>
                        <a:rPr kumimoji="1" lang="en-US" altLang="ja-JP" sz="1400" dirty="0">
                          <a:latin typeface="+mn-ea"/>
                          <a:ea typeface="+mn-ea"/>
                        </a:rPr>
                        <a:t>PV</a:t>
                      </a:r>
                      <a:br>
                        <a:rPr kumimoji="1" lang="en-US" altLang="ja-JP" sz="1400" dirty="0">
                          <a:latin typeface="+mn-ea"/>
                          <a:ea typeface="+mn-ea"/>
                        </a:rPr>
                      </a:br>
                      <a:r>
                        <a:rPr kumimoji="1" lang="en-US" altLang="ja-JP" sz="1100" dirty="0">
                          <a:latin typeface="+mn-ea"/>
                          <a:ea typeface="+mn-ea"/>
                        </a:rPr>
                        <a:t>※2021</a:t>
                      </a:r>
                      <a:r>
                        <a:rPr kumimoji="1" lang="ja-JP" altLang="en-US" sz="1100" dirty="0">
                          <a:latin typeface="+mn-ea"/>
                          <a:ea typeface="+mn-ea"/>
                        </a:rPr>
                        <a:t>年</a:t>
                      </a:r>
                      <a:r>
                        <a:rPr kumimoji="1" lang="en-US" altLang="ja-JP" sz="1100" dirty="0">
                          <a:latin typeface="+mn-ea"/>
                          <a:ea typeface="+mn-ea"/>
                        </a:rPr>
                        <a:t>5</a:t>
                      </a:r>
                      <a:r>
                        <a:rPr kumimoji="1" lang="ja-JP" altLang="en-US" sz="1100" dirty="0">
                          <a:latin typeface="+mn-ea"/>
                          <a:ea typeface="+mn-ea"/>
                        </a:rPr>
                        <a:t>月</a:t>
                      </a:r>
                      <a:r>
                        <a:rPr kumimoji="1" lang="en-US" altLang="ja-JP" sz="1100" dirty="0">
                          <a:latin typeface="+mn-ea"/>
                          <a:ea typeface="+mn-ea"/>
                        </a:rPr>
                        <a:t>28</a:t>
                      </a:r>
                      <a:r>
                        <a:rPr kumimoji="1" lang="ja-JP" altLang="en-US" sz="1100" dirty="0">
                          <a:latin typeface="+mn-ea"/>
                          <a:ea typeface="+mn-ea"/>
                        </a:rPr>
                        <a:t>日時点</a:t>
                      </a:r>
                      <a:endParaRPr kumimoji="1" lang="ja-JP" altLang="en-US" sz="1400" dirty="0">
                        <a:latin typeface="+mn-ea"/>
                        <a:ea typeface="+mn-ea"/>
                      </a:endParaRPr>
                    </a:p>
                  </a:txBody>
                  <a:tcPr/>
                </a:tc>
                <a:tc>
                  <a:txBody>
                    <a:bodyPr/>
                    <a:lstStyle/>
                    <a:p>
                      <a:r>
                        <a:rPr kumimoji="1" lang="en-US" altLang="ja-JP" sz="1400" dirty="0">
                          <a:latin typeface="+mn-ea"/>
                          <a:ea typeface="+mn-ea"/>
                        </a:rPr>
                        <a:t>54,000PV</a:t>
                      </a:r>
                      <a:endParaRPr kumimoji="1" lang="ja-JP" altLang="en-US" sz="1400" dirty="0">
                        <a:latin typeface="+mn-ea"/>
                        <a:ea typeface="+mn-ea"/>
                      </a:endParaRPr>
                    </a:p>
                  </a:txBody>
                  <a:tcPr/>
                </a:tc>
                <a:extLst>
                  <a:ext uri="{0D108BD9-81ED-4DB2-BD59-A6C34878D82A}">
                    <a16:rowId xmlns:a16="http://schemas.microsoft.com/office/drawing/2014/main" val="1504555633"/>
                  </a:ext>
                </a:extLst>
              </a:tr>
              <a:tr h="31936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dirty="0">
                          <a:latin typeface="+mn-ea"/>
                          <a:ea typeface="+mn-ea"/>
                        </a:rPr>
                        <a:t>記事内</a:t>
                      </a:r>
                      <a:r>
                        <a:rPr kumimoji="1" lang="en-US" altLang="ja-JP" sz="1400" dirty="0">
                          <a:latin typeface="+mn-ea"/>
                          <a:ea typeface="+mn-ea"/>
                        </a:rPr>
                        <a:t>CTR</a:t>
                      </a:r>
                      <a:endParaRPr kumimoji="1" lang="ja-JP" altLang="en-US" sz="1400" dirty="0">
                        <a:latin typeface="+mn-ea"/>
                        <a:ea typeface="+mn-ea"/>
                      </a:endParaRPr>
                    </a:p>
                  </a:txBody>
                  <a:tcPr/>
                </a:tc>
                <a:tc>
                  <a:txBody>
                    <a:bodyPr/>
                    <a:lstStyle/>
                    <a:p>
                      <a:r>
                        <a:rPr kumimoji="1" lang="en-US" altLang="ja-JP" sz="1400" dirty="0">
                          <a:latin typeface="+mn-ea"/>
                          <a:ea typeface="+mn-ea"/>
                        </a:rPr>
                        <a:t>23.3%</a:t>
                      </a:r>
                      <a:endParaRPr kumimoji="1" lang="ja-JP" altLang="en-US" sz="1400" dirty="0">
                        <a:latin typeface="+mn-ea"/>
                        <a:ea typeface="+mn-ea"/>
                      </a:endParaRPr>
                    </a:p>
                  </a:txBody>
                  <a:tcPr/>
                </a:tc>
                <a:extLst>
                  <a:ext uri="{0D108BD9-81ED-4DB2-BD59-A6C34878D82A}">
                    <a16:rowId xmlns:a16="http://schemas.microsoft.com/office/drawing/2014/main" val="845153647"/>
                  </a:ext>
                </a:extLst>
              </a:tr>
              <a:tr h="920634">
                <a:tc>
                  <a:txBody>
                    <a:bodyPr/>
                    <a:lstStyle/>
                    <a:p>
                      <a:r>
                        <a:rPr kumimoji="1" lang="ja-JP" altLang="en-US" sz="1400" dirty="0">
                          <a:latin typeface="+mn-ea"/>
                          <a:ea typeface="+mn-ea"/>
                        </a:rPr>
                        <a:t>流入キーワード</a:t>
                      </a:r>
                      <a:endParaRPr kumimoji="1" lang="en-US" altLang="ja-JP" sz="1400" dirty="0">
                        <a:latin typeface="+mn-ea"/>
                        <a:ea typeface="+mn-ea"/>
                      </a:endParaRPr>
                    </a:p>
                    <a:p>
                      <a:r>
                        <a:rPr kumimoji="1" lang="ja-JP" altLang="en-US" sz="1400" dirty="0">
                          <a:latin typeface="+mn-ea"/>
                          <a:ea typeface="+mn-ea"/>
                        </a:rPr>
                        <a:t>（自然検索順位）</a:t>
                      </a:r>
                      <a:br>
                        <a:rPr kumimoji="1" lang="en-US" altLang="ja-JP" sz="1400" dirty="0">
                          <a:latin typeface="+mn-ea"/>
                          <a:ea typeface="+mn-ea"/>
                        </a:rPr>
                      </a:br>
                      <a:r>
                        <a:rPr kumimoji="1" lang="en-US" altLang="ja-JP" sz="1100" dirty="0">
                          <a:latin typeface="+mn-ea"/>
                          <a:ea typeface="+mn-ea"/>
                        </a:rPr>
                        <a:t>※2021</a:t>
                      </a:r>
                      <a:r>
                        <a:rPr kumimoji="1" lang="ja-JP" altLang="en-US" sz="1100" dirty="0">
                          <a:latin typeface="+mn-ea"/>
                          <a:ea typeface="+mn-ea"/>
                        </a:rPr>
                        <a:t>年</a:t>
                      </a:r>
                      <a:r>
                        <a:rPr kumimoji="1" lang="en-US" altLang="ja-JP" sz="1100" dirty="0">
                          <a:latin typeface="+mn-ea"/>
                          <a:ea typeface="+mn-ea"/>
                        </a:rPr>
                        <a:t>5</a:t>
                      </a:r>
                      <a:r>
                        <a:rPr kumimoji="1" lang="ja-JP" altLang="en-US" sz="1100" dirty="0">
                          <a:latin typeface="+mn-ea"/>
                          <a:ea typeface="+mn-ea"/>
                        </a:rPr>
                        <a:t>月</a:t>
                      </a:r>
                      <a:r>
                        <a:rPr kumimoji="1" lang="en-US" altLang="ja-JP" sz="1100" dirty="0">
                          <a:latin typeface="+mn-ea"/>
                          <a:ea typeface="+mn-ea"/>
                        </a:rPr>
                        <a:t>28</a:t>
                      </a:r>
                      <a:r>
                        <a:rPr kumimoji="1" lang="ja-JP" altLang="en-US" sz="1100" dirty="0">
                          <a:latin typeface="+mn-ea"/>
                          <a:ea typeface="+mn-ea"/>
                        </a:rPr>
                        <a:t>日時点</a:t>
                      </a:r>
                    </a:p>
                  </a:txBody>
                  <a:tcPr/>
                </a:tc>
                <a:tc>
                  <a:txBody>
                    <a:bodyPr/>
                    <a:lstStyle/>
                    <a:p>
                      <a:r>
                        <a:rPr kumimoji="1" lang="ja-JP" altLang="en-US" sz="1400" b="0" dirty="0">
                          <a:latin typeface="+mn-ea"/>
                          <a:ea typeface="+mn-ea"/>
                        </a:rPr>
                        <a:t>自動車保険 ランキング（</a:t>
                      </a:r>
                      <a:r>
                        <a:rPr kumimoji="1" lang="en-US" altLang="ja-JP" sz="1400" b="0" dirty="0">
                          <a:latin typeface="+mn-ea"/>
                          <a:ea typeface="+mn-ea"/>
                        </a:rPr>
                        <a:t>3</a:t>
                      </a:r>
                      <a:r>
                        <a:rPr kumimoji="1" lang="ja-JP" altLang="en-US" sz="1400" b="0" dirty="0">
                          <a:latin typeface="+mn-ea"/>
                          <a:ea typeface="+mn-ea"/>
                        </a:rPr>
                        <a:t>位）</a:t>
                      </a:r>
                      <a:br>
                        <a:rPr kumimoji="1" lang="en-US" altLang="ja-JP" sz="1400" b="0" dirty="0">
                          <a:latin typeface="+mn-ea"/>
                          <a:ea typeface="+mn-ea"/>
                        </a:rPr>
                      </a:br>
                      <a:r>
                        <a:rPr kumimoji="1" lang="ja-JP" altLang="en-US" sz="1400" b="0" dirty="0">
                          <a:latin typeface="+mn-ea"/>
                          <a:ea typeface="+mn-ea"/>
                        </a:rPr>
                        <a:t>自動車保険 おすすめ（</a:t>
                      </a:r>
                      <a:r>
                        <a:rPr kumimoji="1" lang="en-US" altLang="ja-JP" sz="1400" b="0" dirty="0">
                          <a:latin typeface="+mn-ea"/>
                          <a:ea typeface="+mn-ea"/>
                        </a:rPr>
                        <a:t>4</a:t>
                      </a:r>
                      <a:r>
                        <a:rPr kumimoji="1" lang="ja-JP" altLang="en-US" sz="1400" b="0" dirty="0">
                          <a:latin typeface="+mn-ea"/>
                          <a:ea typeface="+mn-ea"/>
                        </a:rPr>
                        <a:t>位）</a:t>
                      </a:r>
                      <a:endParaRPr kumimoji="1" lang="en-US" altLang="ja-JP" sz="1400" b="0" dirty="0">
                        <a:latin typeface="+mn-ea"/>
                        <a:ea typeface="+mn-ea"/>
                      </a:endParaRPr>
                    </a:p>
                    <a:p>
                      <a:r>
                        <a:rPr kumimoji="1" lang="ja-JP" altLang="en-US" sz="1400" b="0" dirty="0">
                          <a:latin typeface="+mn-ea"/>
                          <a:ea typeface="+mn-ea"/>
                        </a:rPr>
                        <a:t>自動車保険 比較表（</a:t>
                      </a:r>
                      <a:r>
                        <a:rPr kumimoji="1" lang="en-US" altLang="ja-JP" sz="1400" b="0" dirty="0">
                          <a:latin typeface="+mn-ea"/>
                          <a:ea typeface="+mn-ea"/>
                        </a:rPr>
                        <a:t>2</a:t>
                      </a:r>
                      <a:r>
                        <a:rPr kumimoji="1" lang="ja-JP" altLang="en-US" sz="1400" b="0" dirty="0">
                          <a:latin typeface="+mn-ea"/>
                          <a:ea typeface="+mn-ea"/>
                        </a:rPr>
                        <a:t>位）</a:t>
                      </a:r>
                      <a:endParaRPr kumimoji="1" lang="en-US" altLang="ja-JP" sz="1400" b="0" dirty="0">
                        <a:latin typeface="+mn-ea"/>
                        <a:ea typeface="+mn-ea"/>
                      </a:endParaRPr>
                    </a:p>
                    <a:p>
                      <a:r>
                        <a:rPr kumimoji="1" lang="ja-JP" altLang="en-US" sz="1400" b="0" dirty="0">
                          <a:latin typeface="+mn-ea"/>
                          <a:ea typeface="+mn-ea"/>
                        </a:rPr>
                        <a:t>自動車保険 比較（</a:t>
                      </a:r>
                      <a:r>
                        <a:rPr kumimoji="1" lang="en-US" altLang="ja-JP" sz="1400" b="0" dirty="0">
                          <a:latin typeface="+mn-ea"/>
                          <a:ea typeface="+mn-ea"/>
                        </a:rPr>
                        <a:t>6</a:t>
                      </a:r>
                      <a:r>
                        <a:rPr kumimoji="1" lang="ja-JP" altLang="en-US" sz="1400" b="0" dirty="0">
                          <a:latin typeface="+mn-ea"/>
                          <a:ea typeface="+mn-ea"/>
                        </a:rPr>
                        <a:t>位）</a:t>
                      </a:r>
                      <a:endParaRPr kumimoji="1" lang="en-US" altLang="ja-JP" sz="1400" b="0" dirty="0">
                        <a:latin typeface="+mn-ea"/>
                        <a:ea typeface="+mn-ea"/>
                      </a:endParaRPr>
                    </a:p>
                  </a:txBody>
                  <a:tcPr/>
                </a:tc>
                <a:extLst>
                  <a:ext uri="{0D108BD9-81ED-4DB2-BD59-A6C34878D82A}">
                    <a16:rowId xmlns:a16="http://schemas.microsoft.com/office/drawing/2014/main" val="384559297"/>
                  </a:ext>
                </a:extLst>
              </a:tr>
            </a:tbl>
          </a:graphicData>
        </a:graphic>
      </p:graphicFrame>
      <p:sp>
        <p:nvSpPr>
          <p:cNvPr id="16" name="テキスト ボックス 15">
            <a:extLst>
              <a:ext uri="{FF2B5EF4-FFF2-40B4-BE49-F238E27FC236}">
                <a16:creationId xmlns:a16="http://schemas.microsoft.com/office/drawing/2014/main" id="{4CA39D64-B86C-D825-2C96-019D18443EF8}"/>
              </a:ext>
            </a:extLst>
          </p:cNvPr>
          <p:cNvSpPr txBox="1"/>
          <p:nvPr/>
        </p:nvSpPr>
        <p:spPr>
          <a:xfrm>
            <a:off x="4221061" y="821679"/>
            <a:ext cx="4325527" cy="369332"/>
          </a:xfrm>
          <a:prstGeom prst="rect">
            <a:avLst/>
          </a:prstGeom>
          <a:noFill/>
        </p:spPr>
        <p:txBody>
          <a:bodyPr wrap="square" rtlCol="0">
            <a:spAutoFit/>
          </a:bodyPr>
          <a:lstStyle/>
          <a:p>
            <a:r>
              <a:rPr lang="ja-JP" altLang="en-US" b="1" dirty="0"/>
              <a:t>■記事詳細</a:t>
            </a:r>
            <a:endParaRPr kumimoji="1" lang="ja-JP" altLang="en-US" b="1" dirty="0"/>
          </a:p>
        </p:txBody>
      </p:sp>
      <p:sp>
        <p:nvSpPr>
          <p:cNvPr id="17" name="テキスト ボックス 16">
            <a:extLst>
              <a:ext uri="{FF2B5EF4-FFF2-40B4-BE49-F238E27FC236}">
                <a16:creationId xmlns:a16="http://schemas.microsoft.com/office/drawing/2014/main" id="{6B8F1850-E91B-DFDD-363D-740FA0347FDE}"/>
              </a:ext>
            </a:extLst>
          </p:cNvPr>
          <p:cNvSpPr txBox="1"/>
          <p:nvPr/>
        </p:nvSpPr>
        <p:spPr>
          <a:xfrm>
            <a:off x="4221061" y="3931578"/>
            <a:ext cx="5152930" cy="369332"/>
          </a:xfrm>
          <a:prstGeom prst="rect">
            <a:avLst/>
          </a:prstGeom>
          <a:noFill/>
        </p:spPr>
        <p:txBody>
          <a:bodyPr wrap="square" rtlCol="0">
            <a:spAutoFit/>
          </a:bodyPr>
          <a:lstStyle/>
          <a:p>
            <a:r>
              <a:rPr lang="ja-JP" altLang="en-US" b="1" dirty="0"/>
              <a:t>■デモグラ属性</a:t>
            </a:r>
            <a:endParaRPr kumimoji="1" lang="ja-JP" altLang="en-US" b="1" dirty="0"/>
          </a:p>
        </p:txBody>
      </p:sp>
      <p:pic>
        <p:nvPicPr>
          <p:cNvPr id="18" name="図 17">
            <a:extLst>
              <a:ext uri="{FF2B5EF4-FFF2-40B4-BE49-F238E27FC236}">
                <a16:creationId xmlns:a16="http://schemas.microsoft.com/office/drawing/2014/main" id="{43B8F368-E034-3616-6876-25F293B10DF6}"/>
              </a:ext>
            </a:extLst>
          </p:cNvPr>
          <p:cNvPicPr>
            <a:picLocks noChangeAspect="1"/>
          </p:cNvPicPr>
          <p:nvPr/>
        </p:nvPicPr>
        <p:blipFill>
          <a:blip r:embed="rId3"/>
          <a:stretch>
            <a:fillRect/>
          </a:stretch>
        </p:blipFill>
        <p:spPr>
          <a:xfrm>
            <a:off x="410712" y="1444345"/>
            <a:ext cx="3371333" cy="491618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aphicFrame>
        <p:nvGraphicFramePr>
          <p:cNvPr id="19" name="グラフ 18">
            <a:extLst>
              <a:ext uri="{FF2B5EF4-FFF2-40B4-BE49-F238E27FC236}">
                <a16:creationId xmlns:a16="http://schemas.microsoft.com/office/drawing/2014/main" id="{41F6B616-5DFF-BC23-85C0-F6EFEA13B4CA}"/>
              </a:ext>
            </a:extLst>
          </p:cNvPr>
          <p:cNvGraphicFramePr>
            <a:graphicFrameLocks/>
          </p:cNvGraphicFramePr>
          <p:nvPr>
            <p:extLst>
              <p:ext uri="{D42A27DB-BD31-4B8C-83A1-F6EECF244321}">
                <p14:modId xmlns:p14="http://schemas.microsoft.com/office/powerpoint/2010/main" val="3308572668"/>
              </p:ext>
            </p:extLst>
          </p:nvPr>
        </p:nvGraphicFramePr>
        <p:xfrm>
          <a:off x="4495168" y="4417225"/>
          <a:ext cx="2815814" cy="1048643"/>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0" name="グラフ 19">
            <a:extLst>
              <a:ext uri="{FF2B5EF4-FFF2-40B4-BE49-F238E27FC236}">
                <a16:creationId xmlns:a16="http://schemas.microsoft.com/office/drawing/2014/main" id="{E4242177-51FB-E228-96D5-7CA9E97FD2FC}"/>
              </a:ext>
            </a:extLst>
          </p:cNvPr>
          <p:cNvGraphicFramePr>
            <a:graphicFrameLocks/>
          </p:cNvGraphicFramePr>
          <p:nvPr>
            <p:extLst>
              <p:ext uri="{D42A27DB-BD31-4B8C-83A1-F6EECF244321}">
                <p14:modId xmlns:p14="http://schemas.microsoft.com/office/powerpoint/2010/main" val="1027661031"/>
              </p:ext>
            </p:extLst>
          </p:nvPr>
        </p:nvGraphicFramePr>
        <p:xfrm>
          <a:off x="7450466" y="4345584"/>
          <a:ext cx="4198665" cy="1996809"/>
        </p:xfrm>
        <a:graphic>
          <a:graphicData uri="http://schemas.openxmlformats.org/drawingml/2006/chart">
            <c:chart xmlns:c="http://schemas.openxmlformats.org/drawingml/2006/chart" xmlns:r="http://schemas.openxmlformats.org/officeDocument/2006/relationships" r:id="rId5"/>
          </a:graphicData>
        </a:graphic>
      </p:graphicFrame>
      <p:sp>
        <p:nvSpPr>
          <p:cNvPr id="21" name="テキスト ボックス 20">
            <a:extLst>
              <a:ext uri="{FF2B5EF4-FFF2-40B4-BE49-F238E27FC236}">
                <a16:creationId xmlns:a16="http://schemas.microsoft.com/office/drawing/2014/main" id="{7B781CD4-99A6-B0E6-BA30-F02056885E3D}"/>
              </a:ext>
            </a:extLst>
          </p:cNvPr>
          <p:cNvSpPr txBox="1"/>
          <p:nvPr/>
        </p:nvSpPr>
        <p:spPr>
          <a:xfrm>
            <a:off x="4221061" y="6360867"/>
            <a:ext cx="7712148" cy="261610"/>
          </a:xfrm>
          <a:prstGeom prst="rect">
            <a:avLst/>
          </a:prstGeom>
          <a:noFill/>
        </p:spPr>
        <p:txBody>
          <a:bodyPr wrap="square" rtlCol="0">
            <a:spAutoFit/>
          </a:bodyPr>
          <a:lstStyle/>
          <a:p>
            <a:r>
              <a:rPr kumimoji="1" lang="en-US" altLang="ja-JP" sz="1050" dirty="0">
                <a:latin typeface="+mn-ea"/>
              </a:rPr>
              <a:t>※</a:t>
            </a:r>
            <a:r>
              <a:rPr kumimoji="1" lang="ja-JP" altLang="en-US" sz="1050" dirty="0">
                <a:latin typeface="+mn-ea"/>
              </a:rPr>
              <a:t>デモグラ情報は、</a:t>
            </a:r>
            <a:r>
              <a:rPr kumimoji="1" lang="en-US" altLang="ja-JP" sz="1050" dirty="0">
                <a:latin typeface="+mn-ea"/>
              </a:rPr>
              <a:t>Google</a:t>
            </a:r>
            <a:r>
              <a:rPr kumimoji="1" lang="ja-JP" altLang="en-US" sz="1050" dirty="0">
                <a:latin typeface="+mn-ea"/>
              </a:rPr>
              <a:t> </a:t>
            </a:r>
            <a:r>
              <a:rPr kumimoji="1" lang="en-US" altLang="ja-JP" sz="1050" dirty="0">
                <a:latin typeface="+mn-ea"/>
              </a:rPr>
              <a:t>Analytics</a:t>
            </a:r>
            <a:r>
              <a:rPr lang="ja-JP" altLang="en-US" sz="1050" dirty="0">
                <a:latin typeface="+mn-ea"/>
              </a:rPr>
              <a:t>のデータを参照しております（データ取得期間：</a:t>
            </a:r>
            <a:r>
              <a:rPr lang="en-US" altLang="ja-JP" sz="1050" dirty="0">
                <a:latin typeface="+mn-ea"/>
              </a:rPr>
              <a:t>2021/04/01</a:t>
            </a:r>
            <a:r>
              <a:rPr lang="ja-JP" altLang="en-US" sz="1050" dirty="0">
                <a:latin typeface="+mn-ea"/>
              </a:rPr>
              <a:t>∼</a:t>
            </a:r>
            <a:r>
              <a:rPr lang="en-US" altLang="ja-JP" sz="1050" dirty="0">
                <a:latin typeface="+mn-ea"/>
              </a:rPr>
              <a:t>2021/04/31</a:t>
            </a:r>
            <a:r>
              <a:rPr lang="ja-JP" altLang="en-US" sz="1050" dirty="0">
                <a:latin typeface="+mn-ea"/>
              </a:rPr>
              <a:t>）</a:t>
            </a:r>
            <a:endParaRPr kumimoji="1" lang="ja-JP" altLang="en-US" sz="1050" dirty="0">
              <a:latin typeface="+mn-ea"/>
            </a:endParaRPr>
          </a:p>
        </p:txBody>
      </p:sp>
    </p:spTree>
    <p:extLst>
      <p:ext uri="{BB962C8B-B14F-4D97-AF65-F5344CB8AC3E}">
        <p14:creationId xmlns:p14="http://schemas.microsoft.com/office/powerpoint/2010/main" val="19844652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メディア概要</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lang="ja-JP" altLang="en-US" b="1" kern="100">
                <a:latin typeface="メイリオ" panose="020B0604030504040204" pitchFamily="50" charset="-128"/>
                <a:cs typeface="Times New Roman" panose="02020603050405020304" pitchFamily="18" charset="0"/>
              </a:rPr>
              <a:t>日本最大級のリーチ＆ニュースメディアとしての高い信頼性</a:t>
            </a:r>
            <a:endParaRPr lang="en-US" altLang="ja-JP" b="1" dirty="0">
              <a:latin typeface="メイリオ" panose="020B0604030504040204" pitchFamily="50" charset="-128"/>
              <a:ea typeface="メイリオ" panose="020B0604030504040204" pitchFamily="50" charset="-128"/>
            </a:endParaRPr>
          </a:p>
        </p:txBody>
      </p:sp>
      <p:pic>
        <p:nvPicPr>
          <p:cNvPr id="9" name="図プレースホルダー 4" descr="アイコン&#10;&#10;自動的に生成された説明">
            <a:extLst>
              <a:ext uri="{FF2B5EF4-FFF2-40B4-BE49-F238E27FC236}">
                <a16:creationId xmlns:a16="http://schemas.microsoft.com/office/drawing/2014/main" id="{3CD49E66-C366-F54D-AFA3-98CC854EF142}"/>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a:xfrm>
            <a:off x="66675" y="12700"/>
            <a:ext cx="498475" cy="496888"/>
          </a:xfrm>
        </p:spPr>
      </p:pic>
      <p:sp>
        <p:nvSpPr>
          <p:cNvPr id="3" name="object 7">
            <a:extLst>
              <a:ext uri="{FF2B5EF4-FFF2-40B4-BE49-F238E27FC236}">
                <a16:creationId xmlns:a16="http://schemas.microsoft.com/office/drawing/2014/main" id="{4DCA6B88-1FE3-A4B3-E5BB-965AFD021F6D}"/>
              </a:ext>
            </a:extLst>
          </p:cNvPr>
          <p:cNvSpPr/>
          <p:nvPr/>
        </p:nvSpPr>
        <p:spPr>
          <a:xfrm>
            <a:off x="3229975" y="2778472"/>
            <a:ext cx="1497330" cy="2760345"/>
          </a:xfrm>
          <a:custGeom>
            <a:avLst/>
            <a:gdLst/>
            <a:ahLst/>
            <a:cxnLst/>
            <a:rect l="l" t="t" r="r" b="b"/>
            <a:pathLst>
              <a:path w="1497330" h="2760345">
                <a:moveTo>
                  <a:pt x="0" y="0"/>
                </a:moveTo>
                <a:lnTo>
                  <a:pt x="1497249" y="0"/>
                </a:lnTo>
                <a:lnTo>
                  <a:pt x="1497249" y="2760099"/>
                </a:lnTo>
                <a:lnTo>
                  <a:pt x="0" y="2760099"/>
                </a:lnTo>
                <a:lnTo>
                  <a:pt x="0" y="0"/>
                </a:lnTo>
                <a:close/>
              </a:path>
            </a:pathLst>
          </a:custGeom>
          <a:ln w="9524">
            <a:solidFill>
              <a:srgbClr val="FFFFFF"/>
            </a:solidFill>
          </a:ln>
        </p:spPr>
        <p:txBody>
          <a:bodyPr wrap="square" lIns="0" tIns="0" rIns="0" bIns="0" rtlCol="0"/>
          <a:lstStyle/>
          <a:p>
            <a:endParaRPr/>
          </a:p>
        </p:txBody>
      </p:sp>
      <p:sp>
        <p:nvSpPr>
          <p:cNvPr id="6" name="正方形/長方形 5">
            <a:extLst>
              <a:ext uri="{FF2B5EF4-FFF2-40B4-BE49-F238E27FC236}">
                <a16:creationId xmlns:a16="http://schemas.microsoft.com/office/drawing/2014/main" id="{9B69276A-8125-5D56-261C-B8A3FA1BE3C7}"/>
              </a:ext>
            </a:extLst>
          </p:cNvPr>
          <p:cNvSpPr/>
          <p:nvPr/>
        </p:nvSpPr>
        <p:spPr>
          <a:xfrm>
            <a:off x="2935055" y="1890758"/>
            <a:ext cx="4070773" cy="410767"/>
          </a:xfrm>
          <a:prstGeom prst="rect">
            <a:avLst/>
          </a:prstGeom>
          <a:solidFill>
            <a:schemeClr val="bg1">
              <a:lumMod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kern="100" dirty="0">
                <a:latin typeface="メイリオ" panose="020B0604030504040204" pitchFamily="50" charset="-128"/>
                <a:ea typeface="メイリオ" panose="020B0604030504040204" pitchFamily="50" charset="-128"/>
                <a:cs typeface="Times New Roman" panose="02020603050405020304" pitchFamily="18" charset="0"/>
              </a:rPr>
              <a:t>リーチ規模</a:t>
            </a:r>
            <a:endParaRPr lang="en-US" altLang="ja-JP" kern="100" dirty="0">
              <a:latin typeface="メイリオ" panose="020B0604030504040204" pitchFamily="50" charset="-128"/>
              <a:ea typeface="メイリオ" panose="020B0604030504040204" pitchFamily="50" charset="-128"/>
              <a:cs typeface="Times New Roman" panose="02020603050405020304" pitchFamily="18" charset="0"/>
            </a:endParaRPr>
          </a:p>
        </p:txBody>
      </p:sp>
      <p:sp>
        <p:nvSpPr>
          <p:cNvPr id="7" name="正方形/長方形 6">
            <a:extLst>
              <a:ext uri="{FF2B5EF4-FFF2-40B4-BE49-F238E27FC236}">
                <a16:creationId xmlns:a16="http://schemas.microsoft.com/office/drawing/2014/main" id="{52E9173F-E0E0-8B84-DF3A-8A0EB96A7257}"/>
              </a:ext>
            </a:extLst>
          </p:cNvPr>
          <p:cNvSpPr/>
          <p:nvPr/>
        </p:nvSpPr>
        <p:spPr>
          <a:xfrm>
            <a:off x="3094229" y="2413018"/>
            <a:ext cx="3752426" cy="338554"/>
          </a:xfrm>
          <a:prstGeom prst="rect">
            <a:avLst/>
          </a:prstGeom>
        </p:spPr>
        <p:txBody>
          <a:bodyPr wrap="square">
            <a:spAutoFit/>
          </a:bodyPr>
          <a:lstStyle/>
          <a:p>
            <a:pPr algn="ctr"/>
            <a:r>
              <a:rPr lang="en-US" altLang="ja-JP" sz="1600" u="sng" dirty="0">
                <a:latin typeface="メイリオ" panose="020B0604030504040204" pitchFamily="50" charset="-128"/>
                <a:ea typeface="メイリオ" panose="020B0604030504040204" pitchFamily="50" charset="-128"/>
              </a:rPr>
              <a:t>MAU</a:t>
            </a:r>
            <a:r>
              <a:rPr lang="ja-JP" altLang="en-US" sz="1600" u="sng" dirty="0">
                <a:latin typeface="メイリオ" panose="020B0604030504040204" pitchFamily="50" charset="-128"/>
                <a:ea typeface="メイリオ" panose="020B0604030504040204" pitchFamily="50" charset="-128"/>
              </a:rPr>
              <a:t>数（月間アクティブユーザー）</a:t>
            </a:r>
            <a:r>
              <a:rPr lang="en-US" altLang="ja-JP" sz="800" u="sng" dirty="0">
                <a:latin typeface="メイリオ" panose="020B0604030504040204" pitchFamily="50" charset="-128"/>
                <a:ea typeface="メイリオ" panose="020B0604030504040204" pitchFamily="50" charset="-128"/>
              </a:rPr>
              <a:t>※</a:t>
            </a:r>
            <a:r>
              <a:rPr lang="ja-JP" altLang="en-US" sz="800" u="sng" dirty="0">
                <a:latin typeface="メイリオ" panose="020B0604030504040204" pitchFamily="50" charset="-128"/>
                <a:ea typeface="メイリオ" panose="020B0604030504040204" pitchFamily="50" charset="-128"/>
              </a:rPr>
              <a:t>１</a:t>
            </a:r>
            <a:endParaRPr lang="ja-JP" altLang="en-US" sz="1600" u="sng" dirty="0">
              <a:latin typeface="メイリオ" panose="020B0604030504040204" pitchFamily="50" charset="-128"/>
              <a:ea typeface="メイリオ" panose="020B0604030504040204" pitchFamily="50" charset="-128"/>
            </a:endParaRPr>
          </a:p>
        </p:txBody>
      </p:sp>
      <p:sp>
        <p:nvSpPr>
          <p:cNvPr id="8" name="正方形/長方形 7">
            <a:extLst>
              <a:ext uri="{FF2B5EF4-FFF2-40B4-BE49-F238E27FC236}">
                <a16:creationId xmlns:a16="http://schemas.microsoft.com/office/drawing/2014/main" id="{E3FF2006-A3C5-FDCB-EE0F-76C5A6D85590}"/>
              </a:ext>
            </a:extLst>
          </p:cNvPr>
          <p:cNvSpPr/>
          <p:nvPr/>
        </p:nvSpPr>
        <p:spPr>
          <a:xfrm>
            <a:off x="3569215" y="3961219"/>
            <a:ext cx="1138453" cy="307777"/>
          </a:xfrm>
          <a:prstGeom prst="rect">
            <a:avLst/>
          </a:prstGeom>
        </p:spPr>
        <p:txBody>
          <a:bodyPr wrap="none">
            <a:spAutoFit/>
          </a:bodyPr>
          <a:lstStyle/>
          <a:p>
            <a:r>
              <a:rPr lang="en-US" altLang="ja-JP" sz="1400" dirty="0">
                <a:latin typeface="メイリオ" panose="020B0604030504040204" pitchFamily="50" charset="-128"/>
                <a:ea typeface="メイリオ" panose="020B0604030504040204" pitchFamily="50" charset="-128"/>
              </a:rPr>
              <a:t>6,020</a:t>
            </a:r>
            <a:r>
              <a:rPr lang="ja-JP" altLang="en-US" sz="1400" dirty="0">
                <a:latin typeface="メイリオ" panose="020B0604030504040204" pitchFamily="50" charset="-128"/>
                <a:ea typeface="メイリオ" panose="020B0604030504040204" pitchFamily="50" charset="-128"/>
              </a:rPr>
              <a:t>万</a:t>
            </a:r>
            <a:r>
              <a:rPr lang="en-US" altLang="ja-JP" sz="1400" dirty="0">
                <a:latin typeface="メイリオ" panose="020B0604030504040204" pitchFamily="50" charset="-128"/>
                <a:ea typeface="メイリオ" panose="020B0604030504040204" pitchFamily="50" charset="-128"/>
              </a:rPr>
              <a:t>UU</a:t>
            </a:r>
            <a:endParaRPr lang="ja-JP" altLang="en-US" sz="1400" dirty="0">
              <a:latin typeface="メイリオ" panose="020B0604030504040204" pitchFamily="50" charset="-128"/>
              <a:ea typeface="メイリオ" panose="020B0604030504040204" pitchFamily="50" charset="-128"/>
            </a:endParaRPr>
          </a:p>
        </p:txBody>
      </p:sp>
      <p:pic>
        <p:nvPicPr>
          <p:cNvPr id="10" name="図 9">
            <a:extLst>
              <a:ext uri="{FF2B5EF4-FFF2-40B4-BE49-F238E27FC236}">
                <a16:creationId xmlns:a16="http://schemas.microsoft.com/office/drawing/2014/main" id="{6157AADE-5FC8-A34C-BE72-57ABD202E8C3}"/>
              </a:ext>
            </a:extLst>
          </p:cNvPr>
          <p:cNvPicPr>
            <a:picLocks noChangeAspect="1"/>
          </p:cNvPicPr>
          <p:nvPr/>
        </p:nvPicPr>
        <p:blipFill>
          <a:blip r:embed="rId3"/>
          <a:stretch>
            <a:fillRect/>
          </a:stretch>
        </p:blipFill>
        <p:spPr>
          <a:xfrm>
            <a:off x="3327181" y="4835812"/>
            <a:ext cx="3176574" cy="1545957"/>
          </a:xfrm>
          <a:prstGeom prst="rect">
            <a:avLst/>
          </a:prstGeom>
        </p:spPr>
      </p:pic>
      <p:pic>
        <p:nvPicPr>
          <p:cNvPr id="11" name="図 10">
            <a:extLst>
              <a:ext uri="{FF2B5EF4-FFF2-40B4-BE49-F238E27FC236}">
                <a16:creationId xmlns:a16="http://schemas.microsoft.com/office/drawing/2014/main" id="{D371391D-7C81-F58E-4414-93DE5955D2E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85717" y="3037123"/>
            <a:ext cx="505451" cy="871467"/>
          </a:xfrm>
          <a:prstGeom prst="rect">
            <a:avLst/>
          </a:prstGeom>
        </p:spPr>
      </p:pic>
      <p:pic>
        <p:nvPicPr>
          <p:cNvPr id="12" name="図 11">
            <a:extLst>
              <a:ext uri="{FF2B5EF4-FFF2-40B4-BE49-F238E27FC236}">
                <a16:creationId xmlns:a16="http://schemas.microsoft.com/office/drawing/2014/main" id="{1E5D096A-E3B3-D238-EEF9-7A2DAE49885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312424" y="3025033"/>
            <a:ext cx="883557" cy="883557"/>
          </a:xfrm>
          <a:prstGeom prst="rect">
            <a:avLst/>
          </a:prstGeom>
        </p:spPr>
      </p:pic>
      <p:sp>
        <p:nvSpPr>
          <p:cNvPr id="22" name="正方形/長方形 21">
            <a:extLst>
              <a:ext uri="{FF2B5EF4-FFF2-40B4-BE49-F238E27FC236}">
                <a16:creationId xmlns:a16="http://schemas.microsoft.com/office/drawing/2014/main" id="{5EE9516B-5973-CB29-8B95-E2F31FE67B7A}"/>
              </a:ext>
            </a:extLst>
          </p:cNvPr>
          <p:cNvSpPr/>
          <p:nvPr/>
        </p:nvSpPr>
        <p:spPr>
          <a:xfrm>
            <a:off x="5184974" y="3950408"/>
            <a:ext cx="1138453" cy="307777"/>
          </a:xfrm>
          <a:prstGeom prst="rect">
            <a:avLst/>
          </a:prstGeom>
        </p:spPr>
        <p:txBody>
          <a:bodyPr wrap="none">
            <a:spAutoFit/>
          </a:bodyPr>
          <a:lstStyle/>
          <a:p>
            <a:r>
              <a:rPr lang="en-US" altLang="ja-JP" sz="1400" dirty="0">
                <a:latin typeface="メイリオ" panose="020B0604030504040204" pitchFamily="50" charset="-128"/>
                <a:ea typeface="メイリオ" panose="020B0604030504040204" pitchFamily="50" charset="-128"/>
              </a:rPr>
              <a:t>3,900</a:t>
            </a:r>
            <a:r>
              <a:rPr lang="ja-JP" altLang="en-US" sz="1400" dirty="0">
                <a:latin typeface="メイリオ" panose="020B0604030504040204" pitchFamily="50" charset="-128"/>
                <a:ea typeface="メイリオ" panose="020B0604030504040204" pitchFamily="50" charset="-128"/>
              </a:rPr>
              <a:t>万</a:t>
            </a:r>
            <a:r>
              <a:rPr lang="en-US" altLang="ja-JP" sz="1400" dirty="0">
                <a:latin typeface="メイリオ" panose="020B0604030504040204" pitchFamily="50" charset="-128"/>
                <a:ea typeface="メイリオ" panose="020B0604030504040204" pitchFamily="50" charset="-128"/>
              </a:rPr>
              <a:t>UU</a:t>
            </a:r>
            <a:endParaRPr lang="ja-JP" altLang="en-US" sz="1400" dirty="0">
              <a:latin typeface="メイリオ" panose="020B0604030504040204" pitchFamily="50" charset="-128"/>
              <a:ea typeface="メイリオ" panose="020B0604030504040204" pitchFamily="50" charset="-128"/>
            </a:endParaRPr>
          </a:p>
        </p:txBody>
      </p:sp>
      <p:sp>
        <p:nvSpPr>
          <p:cNvPr id="23" name="正方形/長方形 22">
            <a:extLst>
              <a:ext uri="{FF2B5EF4-FFF2-40B4-BE49-F238E27FC236}">
                <a16:creationId xmlns:a16="http://schemas.microsoft.com/office/drawing/2014/main" id="{21FAEA75-F926-3E11-251D-B5AE76E84354}"/>
              </a:ext>
            </a:extLst>
          </p:cNvPr>
          <p:cNvSpPr/>
          <p:nvPr/>
        </p:nvSpPr>
        <p:spPr>
          <a:xfrm>
            <a:off x="3486105" y="2759801"/>
            <a:ext cx="1334930" cy="276999"/>
          </a:xfrm>
          <a:prstGeom prst="rect">
            <a:avLst/>
          </a:prstGeom>
        </p:spPr>
        <p:txBody>
          <a:bodyPr wrap="square">
            <a:spAutoFit/>
          </a:bodyPr>
          <a:lstStyle/>
          <a:p>
            <a:r>
              <a:rPr lang="ja-JP" altLang="en-US" sz="1200" dirty="0">
                <a:latin typeface="メイリオ" panose="020B0604030504040204" pitchFamily="50" charset="-128"/>
                <a:ea typeface="メイリオ" panose="020B0604030504040204" pitchFamily="50" charset="-128"/>
              </a:rPr>
              <a:t>スマートフォン</a:t>
            </a:r>
          </a:p>
        </p:txBody>
      </p:sp>
      <p:sp>
        <p:nvSpPr>
          <p:cNvPr id="24" name="正方形/長方形 23">
            <a:extLst>
              <a:ext uri="{FF2B5EF4-FFF2-40B4-BE49-F238E27FC236}">
                <a16:creationId xmlns:a16="http://schemas.microsoft.com/office/drawing/2014/main" id="{E9455B5B-D58E-4117-E33B-EA3B7BD0856F}"/>
              </a:ext>
            </a:extLst>
          </p:cNvPr>
          <p:cNvSpPr/>
          <p:nvPr/>
        </p:nvSpPr>
        <p:spPr>
          <a:xfrm>
            <a:off x="5086736" y="2760124"/>
            <a:ext cx="1334930" cy="276999"/>
          </a:xfrm>
          <a:prstGeom prst="rect">
            <a:avLst/>
          </a:prstGeom>
        </p:spPr>
        <p:txBody>
          <a:bodyPr wrap="square">
            <a:spAutoFit/>
          </a:bodyPr>
          <a:lstStyle/>
          <a:p>
            <a:pPr algn="ctr"/>
            <a:r>
              <a:rPr lang="en-US" altLang="ja-JP" sz="1200" dirty="0">
                <a:latin typeface="メイリオ" panose="020B0604030504040204" pitchFamily="50" charset="-128"/>
                <a:ea typeface="メイリオ" panose="020B0604030504040204" pitchFamily="50" charset="-128"/>
              </a:rPr>
              <a:t>PC</a:t>
            </a:r>
            <a:endParaRPr lang="ja-JP" altLang="en-US" sz="1200" dirty="0">
              <a:latin typeface="メイリオ" panose="020B0604030504040204" pitchFamily="50" charset="-128"/>
              <a:ea typeface="メイリオ" panose="020B0604030504040204" pitchFamily="50" charset="-128"/>
            </a:endParaRPr>
          </a:p>
        </p:txBody>
      </p:sp>
      <p:sp>
        <p:nvSpPr>
          <p:cNvPr id="25" name="正方形/長方形 24">
            <a:extLst>
              <a:ext uri="{FF2B5EF4-FFF2-40B4-BE49-F238E27FC236}">
                <a16:creationId xmlns:a16="http://schemas.microsoft.com/office/drawing/2014/main" id="{1091A21A-C094-D3E2-DB5A-DB89D31B57B8}"/>
              </a:ext>
            </a:extLst>
          </p:cNvPr>
          <p:cNvSpPr/>
          <p:nvPr/>
        </p:nvSpPr>
        <p:spPr>
          <a:xfrm>
            <a:off x="3093503" y="4494784"/>
            <a:ext cx="3752426" cy="338554"/>
          </a:xfrm>
          <a:prstGeom prst="rect">
            <a:avLst/>
          </a:prstGeom>
        </p:spPr>
        <p:txBody>
          <a:bodyPr wrap="square">
            <a:spAutoFit/>
          </a:bodyPr>
          <a:lstStyle/>
          <a:p>
            <a:pPr algn="ctr"/>
            <a:r>
              <a:rPr lang="ja-JP" altLang="en-US" sz="1600" u="sng" dirty="0">
                <a:latin typeface="メイリオ" panose="020B0604030504040204" pitchFamily="50" charset="-128"/>
                <a:ea typeface="メイリオ" panose="020B0604030504040204" pitchFamily="50" charset="-128"/>
              </a:rPr>
              <a:t>メディア規模比較</a:t>
            </a:r>
            <a:r>
              <a:rPr lang="ja-JP" altLang="en-US" sz="1200" u="sng" dirty="0">
                <a:latin typeface="メイリオ" panose="020B0604030504040204" pitchFamily="50" charset="-128"/>
                <a:ea typeface="メイリオ" panose="020B0604030504040204" pitchFamily="50" charset="-128"/>
              </a:rPr>
              <a:t>（スマホ・</a:t>
            </a:r>
            <a:r>
              <a:rPr lang="en-US" altLang="ja-JP" sz="1200" u="sng" dirty="0">
                <a:latin typeface="メイリオ" panose="020B0604030504040204" pitchFamily="50" charset="-128"/>
                <a:ea typeface="メイリオ" panose="020B0604030504040204" pitchFamily="50" charset="-128"/>
              </a:rPr>
              <a:t>PC</a:t>
            </a:r>
            <a:r>
              <a:rPr lang="ja-JP" altLang="en-US" sz="1200" u="sng" dirty="0">
                <a:latin typeface="メイリオ" panose="020B0604030504040204" pitchFamily="50" charset="-128"/>
                <a:ea typeface="メイリオ" panose="020B0604030504040204" pitchFamily="50" charset="-128"/>
              </a:rPr>
              <a:t>合算）</a:t>
            </a:r>
            <a:r>
              <a:rPr lang="en-US" altLang="ja-JP" sz="1600" u="sng" dirty="0">
                <a:latin typeface="メイリオ" panose="020B0604030504040204" pitchFamily="50" charset="-128"/>
                <a:ea typeface="メイリオ" panose="020B0604030504040204" pitchFamily="50" charset="-128"/>
              </a:rPr>
              <a:t> </a:t>
            </a:r>
            <a:r>
              <a:rPr lang="en-US" altLang="ja-JP" sz="800" u="sng" dirty="0">
                <a:latin typeface="メイリオ" panose="020B0604030504040204" pitchFamily="50" charset="-128"/>
                <a:ea typeface="メイリオ" panose="020B0604030504040204" pitchFamily="50" charset="-128"/>
              </a:rPr>
              <a:t>※2</a:t>
            </a:r>
            <a:endParaRPr lang="ja-JP" altLang="en-US" sz="800" u="sng" dirty="0">
              <a:latin typeface="メイリオ" panose="020B0604030504040204" pitchFamily="50" charset="-128"/>
              <a:ea typeface="メイリオ" panose="020B0604030504040204" pitchFamily="50" charset="-128"/>
            </a:endParaRPr>
          </a:p>
        </p:txBody>
      </p:sp>
      <p:sp>
        <p:nvSpPr>
          <p:cNvPr id="26" name="正方形/長方形 25">
            <a:extLst>
              <a:ext uri="{FF2B5EF4-FFF2-40B4-BE49-F238E27FC236}">
                <a16:creationId xmlns:a16="http://schemas.microsoft.com/office/drawing/2014/main" id="{30CACDD0-3526-A9B1-DA36-D5EC424A849F}"/>
              </a:ext>
            </a:extLst>
          </p:cNvPr>
          <p:cNvSpPr/>
          <p:nvPr/>
        </p:nvSpPr>
        <p:spPr>
          <a:xfrm>
            <a:off x="7456256" y="1890758"/>
            <a:ext cx="4226560" cy="410767"/>
          </a:xfrm>
          <a:prstGeom prst="rect">
            <a:avLst/>
          </a:prstGeom>
          <a:solidFill>
            <a:schemeClr val="bg1">
              <a:lumMod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kern="100" dirty="0">
                <a:latin typeface="メイリオ" panose="020B0604030504040204" pitchFamily="50" charset="-128"/>
                <a:ea typeface="メイリオ" panose="020B0604030504040204" pitchFamily="50" charset="-128"/>
                <a:cs typeface="Times New Roman" panose="02020603050405020304" pitchFamily="18" charset="0"/>
              </a:rPr>
              <a:t>ニュースメディア媒体比較</a:t>
            </a:r>
            <a:endParaRPr lang="en-US" altLang="ja-JP" kern="100" dirty="0">
              <a:latin typeface="メイリオ" panose="020B0604030504040204" pitchFamily="50" charset="-128"/>
              <a:ea typeface="メイリオ" panose="020B0604030504040204" pitchFamily="50" charset="-128"/>
              <a:cs typeface="Times New Roman" panose="02020603050405020304" pitchFamily="18" charset="0"/>
            </a:endParaRPr>
          </a:p>
        </p:txBody>
      </p:sp>
      <p:graphicFrame>
        <p:nvGraphicFramePr>
          <p:cNvPr id="27" name="グラフ 26">
            <a:extLst>
              <a:ext uri="{FF2B5EF4-FFF2-40B4-BE49-F238E27FC236}">
                <a16:creationId xmlns:a16="http://schemas.microsoft.com/office/drawing/2014/main" id="{5505E872-90B1-13BC-E2B5-22D948052E63}"/>
              </a:ext>
            </a:extLst>
          </p:cNvPr>
          <p:cNvGraphicFramePr>
            <a:graphicFrameLocks/>
          </p:cNvGraphicFramePr>
          <p:nvPr>
            <p:extLst>
              <p:ext uri="{D42A27DB-BD31-4B8C-83A1-F6EECF244321}">
                <p14:modId xmlns:p14="http://schemas.microsoft.com/office/powerpoint/2010/main" val="3168466465"/>
              </p:ext>
            </p:extLst>
          </p:nvPr>
        </p:nvGraphicFramePr>
        <p:xfrm>
          <a:off x="7418215" y="2751571"/>
          <a:ext cx="4518794" cy="2470765"/>
        </p:xfrm>
        <a:graphic>
          <a:graphicData uri="http://schemas.openxmlformats.org/drawingml/2006/chart">
            <c:chart xmlns:c="http://schemas.openxmlformats.org/drawingml/2006/chart" xmlns:r="http://schemas.openxmlformats.org/officeDocument/2006/relationships" r:id="rId6"/>
          </a:graphicData>
        </a:graphic>
      </p:graphicFrame>
      <p:sp>
        <p:nvSpPr>
          <p:cNvPr id="28" name="正方形/長方形 27">
            <a:extLst>
              <a:ext uri="{FF2B5EF4-FFF2-40B4-BE49-F238E27FC236}">
                <a16:creationId xmlns:a16="http://schemas.microsoft.com/office/drawing/2014/main" id="{8A187740-65AF-C3E2-C187-3A1E5C6E4857}"/>
              </a:ext>
            </a:extLst>
          </p:cNvPr>
          <p:cNvSpPr/>
          <p:nvPr/>
        </p:nvSpPr>
        <p:spPr>
          <a:xfrm>
            <a:off x="7433344" y="2373195"/>
            <a:ext cx="4625390" cy="461665"/>
          </a:xfrm>
          <a:prstGeom prst="rect">
            <a:avLst/>
          </a:prstGeom>
        </p:spPr>
        <p:txBody>
          <a:bodyPr wrap="square">
            <a:spAutoFit/>
          </a:bodyPr>
          <a:lstStyle/>
          <a:p>
            <a:r>
              <a:rPr lang="en-US" altLang="ja-JP" sz="1200" dirty="0">
                <a:latin typeface="メイリオ" panose="020B0604030504040204" pitchFamily="50" charset="-128"/>
                <a:ea typeface="メイリオ" panose="020B0604030504040204" pitchFamily="50" charset="-128"/>
              </a:rPr>
              <a:t>Q.</a:t>
            </a:r>
            <a:r>
              <a:rPr lang="ja-JP" altLang="en-US" sz="1200" dirty="0">
                <a:latin typeface="メイリオ" panose="020B0604030504040204" pitchFamily="50" charset="-128"/>
                <a:ea typeface="メイリオ" panose="020B0604030504040204" pitchFamily="50" charset="-128"/>
              </a:rPr>
              <a:t>「ニュース」といえば、あなたは真っ先にどの企業やサービス、媒体を思い浮かべますか。（単一回答）</a:t>
            </a:r>
            <a:r>
              <a:rPr lang="en-US" altLang="ja-JP" sz="700" dirty="0">
                <a:latin typeface="メイリオ" panose="020B0604030504040204" pitchFamily="50" charset="-128"/>
                <a:ea typeface="メイリオ" panose="020B0604030504040204" pitchFamily="50" charset="-128"/>
              </a:rPr>
              <a:t>※3</a:t>
            </a:r>
            <a:endParaRPr lang="ja-JP" altLang="en-US" sz="1200" dirty="0">
              <a:latin typeface="メイリオ" panose="020B0604030504040204" pitchFamily="50" charset="-128"/>
              <a:ea typeface="メイリオ" panose="020B0604030504040204" pitchFamily="50" charset="-128"/>
            </a:endParaRPr>
          </a:p>
        </p:txBody>
      </p:sp>
      <p:sp>
        <p:nvSpPr>
          <p:cNvPr id="29" name="テキスト ボックス 28">
            <a:extLst>
              <a:ext uri="{FF2B5EF4-FFF2-40B4-BE49-F238E27FC236}">
                <a16:creationId xmlns:a16="http://schemas.microsoft.com/office/drawing/2014/main" id="{B1B5DFFE-AFEB-6A5D-26C0-5C00B58E8744}"/>
              </a:ext>
            </a:extLst>
          </p:cNvPr>
          <p:cNvSpPr txBox="1"/>
          <p:nvPr/>
        </p:nvSpPr>
        <p:spPr>
          <a:xfrm>
            <a:off x="7545587" y="2940635"/>
            <a:ext cx="3644968" cy="338554"/>
          </a:xfrm>
          <a:prstGeom prst="rect">
            <a:avLst/>
          </a:prstGeom>
          <a:noFill/>
        </p:spPr>
        <p:txBody>
          <a:bodyPr wrap="square" rtlCol="0">
            <a:spAutoFit/>
          </a:bodyPr>
          <a:lstStyle/>
          <a:p>
            <a:r>
              <a:rPr kumimoji="1" lang="en-US" altLang="ja-JP" sz="1600" dirty="0">
                <a:solidFill>
                  <a:schemeClr val="bg1"/>
                </a:solidFill>
                <a:latin typeface="メイリオ" panose="020B0604030504040204" pitchFamily="50" charset="-128"/>
                <a:ea typeface="メイリオ" panose="020B0604030504040204" pitchFamily="50" charset="-128"/>
              </a:rPr>
              <a:t>Yahoo!</a:t>
            </a:r>
            <a:endParaRPr kumimoji="1" lang="ja-JP" altLang="en-US" sz="1600" dirty="0">
              <a:solidFill>
                <a:schemeClr val="bg1"/>
              </a:solidFill>
              <a:latin typeface="メイリオ" panose="020B0604030504040204" pitchFamily="50" charset="-128"/>
              <a:ea typeface="メイリオ" panose="020B0604030504040204" pitchFamily="50" charset="-128"/>
            </a:endParaRPr>
          </a:p>
        </p:txBody>
      </p:sp>
      <p:sp>
        <p:nvSpPr>
          <p:cNvPr id="30" name="テキスト ボックス 29">
            <a:extLst>
              <a:ext uri="{FF2B5EF4-FFF2-40B4-BE49-F238E27FC236}">
                <a16:creationId xmlns:a16="http://schemas.microsoft.com/office/drawing/2014/main" id="{31987B55-D0F2-825F-CF2A-C8D023198B72}"/>
              </a:ext>
            </a:extLst>
          </p:cNvPr>
          <p:cNvSpPr txBox="1"/>
          <p:nvPr/>
        </p:nvSpPr>
        <p:spPr>
          <a:xfrm>
            <a:off x="7545587" y="3367630"/>
            <a:ext cx="3644968" cy="338554"/>
          </a:xfrm>
          <a:prstGeom prst="rect">
            <a:avLst/>
          </a:prstGeom>
          <a:noFill/>
        </p:spPr>
        <p:txBody>
          <a:bodyPr wrap="square" rtlCol="0">
            <a:spAutoFit/>
          </a:bodyPr>
          <a:lstStyle/>
          <a:p>
            <a:r>
              <a:rPr lang="ja-JP" altLang="en-US" sz="1600" dirty="0">
                <a:solidFill>
                  <a:schemeClr val="bg1"/>
                </a:solidFill>
                <a:latin typeface="メイリオ" panose="020B0604030504040204" pitchFamily="50" charset="-128"/>
                <a:ea typeface="メイリオ" panose="020B0604030504040204" pitchFamily="50" charset="-128"/>
              </a:rPr>
              <a:t>テレビ媒体</a:t>
            </a:r>
            <a:r>
              <a:rPr lang="en-US" altLang="ja-JP" sz="1600" dirty="0">
                <a:solidFill>
                  <a:schemeClr val="bg1"/>
                </a:solidFill>
                <a:latin typeface="メイリオ" panose="020B0604030504040204" pitchFamily="50" charset="-128"/>
                <a:ea typeface="メイリオ" panose="020B0604030504040204" pitchFamily="50" charset="-128"/>
              </a:rPr>
              <a:t>A</a:t>
            </a:r>
            <a:endParaRPr kumimoji="1" lang="ja-JP" altLang="en-US" sz="1600" dirty="0">
              <a:solidFill>
                <a:schemeClr val="bg1"/>
              </a:solidFill>
              <a:latin typeface="メイリオ" panose="020B0604030504040204" pitchFamily="50" charset="-128"/>
              <a:ea typeface="メイリオ" panose="020B0604030504040204" pitchFamily="50" charset="-128"/>
            </a:endParaRPr>
          </a:p>
        </p:txBody>
      </p:sp>
      <p:sp>
        <p:nvSpPr>
          <p:cNvPr id="31" name="テキスト ボックス 30">
            <a:extLst>
              <a:ext uri="{FF2B5EF4-FFF2-40B4-BE49-F238E27FC236}">
                <a16:creationId xmlns:a16="http://schemas.microsoft.com/office/drawing/2014/main" id="{1FC46273-89E0-6137-F222-FC436F1C42B1}"/>
              </a:ext>
            </a:extLst>
          </p:cNvPr>
          <p:cNvSpPr txBox="1"/>
          <p:nvPr/>
        </p:nvSpPr>
        <p:spPr>
          <a:xfrm>
            <a:off x="7910067" y="3794625"/>
            <a:ext cx="3280487" cy="338554"/>
          </a:xfrm>
          <a:prstGeom prst="rect">
            <a:avLst/>
          </a:prstGeom>
          <a:noFill/>
        </p:spPr>
        <p:txBody>
          <a:bodyPr wrap="square" rtlCol="0">
            <a:spAutoFit/>
          </a:bodyPr>
          <a:lstStyle/>
          <a:p>
            <a:r>
              <a:rPr lang="ja-JP" altLang="en-US" sz="1600" dirty="0">
                <a:latin typeface="メイリオ" panose="020B0604030504040204" pitchFamily="50" charset="-128"/>
                <a:ea typeface="メイリオ" panose="020B0604030504040204" pitchFamily="50" charset="-128"/>
              </a:rPr>
              <a:t>新聞媒体Ａ</a:t>
            </a:r>
          </a:p>
        </p:txBody>
      </p:sp>
      <p:sp>
        <p:nvSpPr>
          <p:cNvPr id="32" name="テキスト ボックス 31">
            <a:extLst>
              <a:ext uri="{FF2B5EF4-FFF2-40B4-BE49-F238E27FC236}">
                <a16:creationId xmlns:a16="http://schemas.microsoft.com/office/drawing/2014/main" id="{1CBD9E37-8171-9317-C597-970A66936084}"/>
              </a:ext>
            </a:extLst>
          </p:cNvPr>
          <p:cNvSpPr txBox="1"/>
          <p:nvPr/>
        </p:nvSpPr>
        <p:spPr>
          <a:xfrm>
            <a:off x="7884666" y="4244671"/>
            <a:ext cx="3280487" cy="338554"/>
          </a:xfrm>
          <a:prstGeom prst="rect">
            <a:avLst/>
          </a:prstGeom>
          <a:noFill/>
        </p:spPr>
        <p:txBody>
          <a:bodyPr wrap="square" rtlCol="0">
            <a:spAutoFit/>
          </a:bodyPr>
          <a:lstStyle/>
          <a:p>
            <a:r>
              <a:rPr lang="ja-JP" altLang="en-US" sz="1600" dirty="0">
                <a:latin typeface="メイリオ" panose="020B0604030504040204" pitchFamily="50" charset="-128"/>
                <a:ea typeface="メイリオ" panose="020B0604030504040204" pitchFamily="50" charset="-128"/>
              </a:rPr>
              <a:t>ニュースアプリＡ</a:t>
            </a:r>
          </a:p>
        </p:txBody>
      </p:sp>
      <p:sp>
        <p:nvSpPr>
          <p:cNvPr id="33" name="テキスト ボックス 32">
            <a:extLst>
              <a:ext uri="{FF2B5EF4-FFF2-40B4-BE49-F238E27FC236}">
                <a16:creationId xmlns:a16="http://schemas.microsoft.com/office/drawing/2014/main" id="{10CE9F15-985D-7B76-FE79-74FCFCDAA2E6}"/>
              </a:ext>
            </a:extLst>
          </p:cNvPr>
          <p:cNvSpPr txBox="1"/>
          <p:nvPr/>
        </p:nvSpPr>
        <p:spPr>
          <a:xfrm>
            <a:off x="7816930" y="4694717"/>
            <a:ext cx="3280487" cy="338554"/>
          </a:xfrm>
          <a:prstGeom prst="rect">
            <a:avLst/>
          </a:prstGeom>
          <a:noFill/>
        </p:spPr>
        <p:txBody>
          <a:bodyPr wrap="square" rtlCol="0">
            <a:spAutoFit/>
          </a:bodyPr>
          <a:lstStyle/>
          <a:p>
            <a:r>
              <a:rPr lang="ja-JP" altLang="en-US" sz="1600" dirty="0">
                <a:latin typeface="メイリオ" panose="020B0604030504040204" pitchFamily="50" charset="-128"/>
                <a:ea typeface="メイリオ" panose="020B0604030504040204" pitchFamily="50" charset="-128"/>
              </a:rPr>
              <a:t>ニュースアプリ</a:t>
            </a:r>
            <a:r>
              <a:rPr lang="en-US" altLang="ja-JP" sz="1600" dirty="0">
                <a:latin typeface="メイリオ" panose="020B0604030504040204" pitchFamily="50" charset="-128"/>
                <a:ea typeface="メイリオ" panose="020B0604030504040204" pitchFamily="50" charset="-128"/>
              </a:rPr>
              <a:t>B</a:t>
            </a:r>
            <a:endParaRPr lang="ja-JP" altLang="en-US" sz="1600" dirty="0">
              <a:latin typeface="メイリオ" panose="020B0604030504040204" pitchFamily="50" charset="-128"/>
              <a:ea typeface="メイリオ" panose="020B0604030504040204" pitchFamily="50" charset="-128"/>
            </a:endParaRPr>
          </a:p>
        </p:txBody>
      </p:sp>
      <p:sp>
        <p:nvSpPr>
          <p:cNvPr id="34" name="テキスト ボックス 33">
            <a:extLst>
              <a:ext uri="{FF2B5EF4-FFF2-40B4-BE49-F238E27FC236}">
                <a16:creationId xmlns:a16="http://schemas.microsoft.com/office/drawing/2014/main" id="{835E1A2B-85EE-9D76-9558-2DF59F862A0E}"/>
              </a:ext>
            </a:extLst>
          </p:cNvPr>
          <p:cNvSpPr txBox="1"/>
          <p:nvPr/>
        </p:nvSpPr>
        <p:spPr>
          <a:xfrm>
            <a:off x="7128783" y="5571758"/>
            <a:ext cx="4982454" cy="634020"/>
          </a:xfrm>
          <a:prstGeom prst="rect">
            <a:avLst/>
          </a:prstGeom>
          <a:noFill/>
        </p:spPr>
        <p:txBody>
          <a:bodyPr wrap="non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ja-JP" sz="800" dirty="0">
                <a:latin typeface="メイリオ" panose="020B0604030504040204" pitchFamily="50" charset="-128"/>
                <a:ea typeface="メイリオ" panose="020B0604030504040204" pitchFamily="50" charset="-128"/>
              </a:rPr>
              <a:t>※1</a:t>
            </a:r>
            <a:r>
              <a:rPr lang="ja-JP" altLang="en-US" sz="800" dirty="0">
                <a:latin typeface="メイリオ" panose="020B0604030504040204" pitchFamily="50" charset="-128"/>
                <a:ea typeface="メイリオ" panose="020B0604030504040204" pitchFamily="50" charset="-128"/>
              </a:rPr>
              <a:t>　「</a:t>
            </a:r>
            <a:r>
              <a:rPr lang="en-US" altLang="ja-JP" sz="800" dirty="0">
                <a:latin typeface="メイリオ" panose="020B0604030504040204" pitchFamily="50" charset="-128"/>
                <a:ea typeface="メイリオ" panose="020B0604030504040204" pitchFamily="50" charset="-128"/>
              </a:rPr>
              <a:t>Nielsen </a:t>
            </a:r>
            <a:r>
              <a:rPr lang="en-US" altLang="ja-JP" sz="800" dirty="0" err="1">
                <a:latin typeface="メイリオ" panose="020B0604030504040204" pitchFamily="50" charset="-128"/>
                <a:ea typeface="メイリオ" panose="020B0604030504040204" pitchFamily="50" charset="-128"/>
              </a:rPr>
              <a:t>NetView</a:t>
            </a:r>
            <a:r>
              <a:rPr lang="ja-JP" altLang="en-US" sz="800" dirty="0">
                <a:latin typeface="メイリオ" panose="020B0604030504040204" pitchFamily="50" charset="-128"/>
                <a:ea typeface="メイリオ" panose="020B0604030504040204" pitchFamily="50" charset="-128"/>
              </a:rPr>
              <a:t>」「</a:t>
            </a:r>
            <a:r>
              <a:rPr lang="en-US" altLang="ja-JP" sz="800" dirty="0">
                <a:latin typeface="メイリオ" panose="020B0604030504040204" pitchFamily="50" charset="-128"/>
                <a:ea typeface="メイリオ" panose="020B0604030504040204" pitchFamily="50" charset="-128"/>
              </a:rPr>
              <a:t>Nielsen Mobile </a:t>
            </a:r>
            <a:r>
              <a:rPr lang="en-US" altLang="ja-JP" sz="800" dirty="0" err="1">
                <a:latin typeface="メイリオ" panose="020B0604030504040204" pitchFamily="50" charset="-128"/>
                <a:ea typeface="メイリオ" panose="020B0604030504040204" pitchFamily="50" charset="-128"/>
              </a:rPr>
              <a:t>NetView</a:t>
            </a:r>
            <a:r>
              <a:rPr lang="ja-JP" altLang="en-US" sz="800" dirty="0">
                <a:latin typeface="メイリオ" panose="020B0604030504040204" pitchFamily="50" charset="-128"/>
                <a:ea typeface="メイリオ" panose="020B0604030504040204" pitchFamily="50" charset="-128"/>
              </a:rPr>
              <a:t>」 </a:t>
            </a:r>
            <a:r>
              <a:rPr lang="en-US" altLang="ja-JP" sz="800" dirty="0">
                <a:latin typeface="メイリオ" panose="020B0604030504040204" pitchFamily="50" charset="-128"/>
                <a:ea typeface="メイリオ" panose="020B0604030504040204" pitchFamily="50" charset="-128"/>
              </a:rPr>
              <a:t>2018</a:t>
            </a:r>
            <a:r>
              <a:rPr lang="ja-JP" altLang="en-US" sz="800" dirty="0">
                <a:latin typeface="メイリオ" panose="020B0604030504040204" pitchFamily="50" charset="-128"/>
                <a:ea typeface="メイリオ" panose="020B0604030504040204" pitchFamily="50" charset="-128"/>
              </a:rPr>
              <a:t>年</a:t>
            </a:r>
            <a:r>
              <a:rPr lang="en-US" altLang="ja-JP" sz="800" dirty="0">
                <a:latin typeface="メイリオ" panose="020B0604030504040204" pitchFamily="50" charset="-128"/>
                <a:ea typeface="メイリオ" panose="020B0604030504040204" pitchFamily="50" charset="-128"/>
              </a:rPr>
              <a:t>1</a:t>
            </a:r>
            <a:r>
              <a:rPr lang="ja-JP" altLang="en-US" sz="800" dirty="0">
                <a:latin typeface="メイリオ" panose="020B0604030504040204" pitchFamily="50" charset="-128"/>
                <a:ea typeface="メイリオ" panose="020B0604030504040204" pitchFamily="50" charset="-128"/>
              </a:rPr>
              <a:t>月</a:t>
            </a:r>
            <a:endParaRPr lang="en-US" altLang="ja-JP" sz="800" dirty="0">
              <a:latin typeface="メイリオ" panose="020B0604030504040204" pitchFamily="50" charset="-128"/>
              <a:ea typeface="メイリオ" panose="020B0604030504040204" pitchFamily="50" charset="-128"/>
            </a:endParaRPr>
          </a:p>
          <a:p>
            <a:pPr lvl="0" defTabSz="848839">
              <a:lnSpc>
                <a:spcPct val="120000"/>
              </a:lnSpc>
              <a:defRPr/>
            </a:pPr>
            <a:r>
              <a:rPr lang="en-US" altLang="ja-JP" sz="800" dirty="0">
                <a:latin typeface="メイリオ" panose="020B0604030504040204" pitchFamily="50" charset="-128"/>
                <a:ea typeface="メイリオ" panose="020B0604030504040204" pitchFamily="50" charset="-128"/>
              </a:rPr>
              <a:t>※2</a:t>
            </a:r>
            <a:r>
              <a:rPr lang="ja-JP" altLang="en-US" sz="800" dirty="0">
                <a:latin typeface="メイリオ" panose="020B0604030504040204" pitchFamily="50" charset="-128"/>
                <a:ea typeface="メイリオ" panose="020B0604030504040204" pitchFamily="50" charset="-128"/>
              </a:rPr>
              <a:t>　「</a:t>
            </a:r>
            <a:r>
              <a:rPr lang="en-US" altLang="ja-JP" sz="800" dirty="0">
                <a:latin typeface="メイリオ" panose="020B0604030504040204" pitchFamily="50" charset="-128"/>
                <a:ea typeface="メイリオ" panose="020B0604030504040204" pitchFamily="50" charset="-128"/>
                <a:cs typeface="メイリオ" panose="020B0604030504040204" pitchFamily="50" charset="-128"/>
              </a:rPr>
              <a:t>Nielsen Digital Content Ratings</a:t>
            </a:r>
            <a:r>
              <a:rPr lang="ja-JP" altLang="en-US" sz="800" dirty="0">
                <a:latin typeface="メイリオ" panose="020B0604030504040204" pitchFamily="50" charset="-128"/>
                <a:ea typeface="メイリオ" panose="020B0604030504040204" pitchFamily="50" charset="-128"/>
                <a:cs typeface="メイリオ" panose="020B0604030504040204" pitchFamily="50" charset="-128"/>
              </a:rPr>
              <a:t>」</a:t>
            </a:r>
            <a:endParaRPr lang="en-US" altLang="ja-JP" sz="800" dirty="0">
              <a:latin typeface="メイリオ" panose="020B0604030504040204" pitchFamily="50" charset="-128"/>
              <a:ea typeface="メイリオ" panose="020B0604030504040204" pitchFamily="50" charset="-128"/>
              <a:cs typeface="メイリオ" panose="020B0604030504040204" pitchFamily="50" charset="-128"/>
            </a:endParaRPr>
          </a:p>
          <a:p>
            <a:pPr lvl="0" defTabSz="848839">
              <a:lnSpc>
                <a:spcPct val="120000"/>
              </a:lnSpc>
              <a:defRPr/>
            </a:pPr>
            <a:r>
              <a:rPr lang="ja-JP" altLang="en-US" sz="800" dirty="0">
                <a:latin typeface="メイリオ" panose="020B0604030504040204" pitchFamily="50" charset="-128"/>
                <a:ea typeface="メイリオ" panose="020B0604030504040204" pitchFamily="50" charset="-128"/>
                <a:cs typeface="メイリオ" panose="020B0604030504040204" pitchFamily="50" charset="-128"/>
              </a:rPr>
              <a:t>　　　リーチは日本の</a:t>
            </a:r>
            <a:r>
              <a:rPr lang="en-US" altLang="ja-JP" sz="800" dirty="0">
                <a:latin typeface="メイリオ" panose="020B0604030504040204" pitchFamily="50" charset="-128"/>
                <a:ea typeface="メイリオ" panose="020B0604030504040204" pitchFamily="50" charset="-128"/>
                <a:cs typeface="メイリオ" panose="020B0604030504040204" pitchFamily="50" charset="-128"/>
              </a:rPr>
              <a:t>2</a:t>
            </a:r>
            <a:r>
              <a:rPr lang="ja-JP" altLang="en-US" sz="800" dirty="0">
                <a:latin typeface="メイリオ" panose="020B0604030504040204" pitchFamily="50" charset="-128"/>
                <a:ea typeface="メイリオ" panose="020B0604030504040204" pitchFamily="50" charset="-128"/>
                <a:cs typeface="メイリオ" panose="020B0604030504040204" pitchFamily="50" charset="-128"/>
              </a:rPr>
              <a:t>歳以上の人口をベースに算出・</a:t>
            </a:r>
            <a:r>
              <a:rPr lang="en-US" altLang="ja-JP" sz="800" dirty="0">
                <a:latin typeface="メイリオ" panose="020B0604030504040204" pitchFamily="50" charset="-128"/>
                <a:ea typeface="メイリオ" panose="020B0604030504040204" pitchFamily="50" charset="-128"/>
                <a:cs typeface="メイリオ" panose="020B0604030504040204" pitchFamily="50" charset="-128"/>
              </a:rPr>
              <a:t>PC</a:t>
            </a:r>
            <a:r>
              <a:rPr lang="ja-JP" altLang="en-US" sz="800" dirty="0">
                <a:latin typeface="メイリオ" panose="020B0604030504040204" pitchFamily="50" charset="-128"/>
                <a:ea typeface="メイリオ" panose="020B0604030504040204" pitchFamily="50" charset="-128"/>
                <a:cs typeface="メイリオ" panose="020B0604030504040204" pitchFamily="50" charset="-128"/>
              </a:rPr>
              <a:t>は</a:t>
            </a:r>
            <a:r>
              <a:rPr lang="en-US" altLang="ja-JP" sz="800" dirty="0">
                <a:latin typeface="メイリオ" panose="020B0604030504040204" pitchFamily="50" charset="-128"/>
                <a:ea typeface="メイリオ" panose="020B0604030504040204" pitchFamily="50" charset="-128"/>
                <a:cs typeface="メイリオ" panose="020B0604030504040204" pitchFamily="50" charset="-128"/>
              </a:rPr>
              <a:t>2</a:t>
            </a:r>
            <a:r>
              <a:rPr lang="ja-JP" altLang="en-US" sz="800" dirty="0">
                <a:latin typeface="メイリオ" panose="020B0604030504040204" pitchFamily="50" charset="-128"/>
                <a:ea typeface="メイリオ" panose="020B0604030504040204" pitchFamily="50" charset="-128"/>
                <a:cs typeface="メイリオ" panose="020B0604030504040204" pitchFamily="50" charset="-128"/>
              </a:rPr>
              <a:t>歳以上、スマートフォンは</a:t>
            </a:r>
            <a:r>
              <a:rPr lang="en-US" altLang="ja-JP" sz="800" dirty="0">
                <a:latin typeface="メイリオ" panose="020B0604030504040204" pitchFamily="50" charset="-128"/>
                <a:ea typeface="メイリオ" panose="020B0604030504040204" pitchFamily="50" charset="-128"/>
                <a:cs typeface="メイリオ" panose="020B0604030504040204" pitchFamily="50" charset="-128"/>
              </a:rPr>
              <a:t>18</a:t>
            </a:r>
            <a:r>
              <a:rPr lang="ja-JP" altLang="en-US" sz="800" dirty="0">
                <a:latin typeface="メイリオ" panose="020B0604030504040204" pitchFamily="50" charset="-128"/>
                <a:ea typeface="メイリオ" panose="020B0604030504040204" pitchFamily="50" charset="-128"/>
                <a:cs typeface="メイリオ" panose="020B0604030504040204" pitchFamily="50" charset="-128"/>
              </a:rPr>
              <a:t>歳以上の男女</a:t>
            </a:r>
            <a:endParaRPr lang="en-US" altLang="ja-JP" sz="800" dirty="0">
              <a:latin typeface="メイリオ" panose="020B0604030504040204" pitchFamily="50" charset="-128"/>
              <a:ea typeface="メイリオ" panose="020B0604030504040204" pitchFamily="50" charset="-128"/>
            </a:endParaRPr>
          </a:p>
          <a:p>
            <a:r>
              <a:rPr kumimoji="1" lang="en-US" altLang="ja-JP" sz="800" dirty="0">
                <a:latin typeface="メイリオ" panose="020B0604030504040204" pitchFamily="50" charset="-128"/>
                <a:ea typeface="メイリオ" panose="020B0604030504040204" pitchFamily="50" charset="-128"/>
              </a:rPr>
              <a:t>※3</a:t>
            </a:r>
            <a:r>
              <a:rPr kumimoji="1" lang="ja-JP" altLang="en-US" sz="800" dirty="0">
                <a:latin typeface="メイリオ" panose="020B0604030504040204" pitchFamily="50" charset="-128"/>
                <a:ea typeface="メイリオ" panose="020B0604030504040204" pitchFamily="50" charset="-128"/>
              </a:rPr>
              <a:t>　</a:t>
            </a:r>
            <a:r>
              <a:rPr kumimoji="1" lang="en-US" altLang="ja-JP" sz="800" dirty="0">
                <a:latin typeface="メイリオ" panose="020B0604030504040204" pitchFamily="50" charset="-128"/>
                <a:ea typeface="メイリオ" panose="020B0604030504040204" pitchFamily="50" charset="-128"/>
              </a:rPr>
              <a:t>Yahoo! JAPAN </a:t>
            </a:r>
            <a:r>
              <a:rPr kumimoji="1" lang="ja-JP" altLang="en-US" sz="800" dirty="0">
                <a:latin typeface="メイリオ" panose="020B0604030504040204" pitchFamily="50" charset="-128"/>
                <a:ea typeface="メイリオ" panose="020B0604030504040204" pitchFamily="50" charset="-128"/>
              </a:rPr>
              <a:t>自社調べ</a:t>
            </a:r>
            <a:r>
              <a:rPr kumimoji="1" lang="en-US" altLang="ja-JP" sz="800" dirty="0">
                <a:latin typeface="メイリオ" panose="020B0604030504040204" pitchFamily="50" charset="-128"/>
                <a:ea typeface="メイリオ" panose="020B0604030504040204" pitchFamily="50" charset="-128"/>
              </a:rPr>
              <a:t>(2017</a:t>
            </a:r>
            <a:r>
              <a:rPr kumimoji="1" lang="ja-JP" altLang="en-US" sz="800" dirty="0">
                <a:latin typeface="メイリオ" panose="020B0604030504040204" pitchFamily="50" charset="-128"/>
                <a:ea typeface="メイリオ" panose="020B0604030504040204" pitchFamily="50" charset="-128"/>
              </a:rPr>
              <a:t>年</a:t>
            </a:r>
            <a:r>
              <a:rPr lang="en-US" altLang="ja-JP" sz="800" dirty="0">
                <a:latin typeface="メイリオ" panose="020B0604030504040204" pitchFamily="50" charset="-128"/>
                <a:ea typeface="メイリオ" panose="020B0604030504040204" pitchFamily="50" charset="-128"/>
              </a:rPr>
              <a:t>1</a:t>
            </a:r>
            <a:r>
              <a:rPr kumimoji="1" lang="ja-JP" altLang="en-US" sz="800" dirty="0">
                <a:latin typeface="メイリオ" panose="020B0604030504040204" pitchFamily="50" charset="-128"/>
                <a:ea typeface="メイリオ" panose="020B0604030504040204" pitchFamily="50" charset="-128"/>
              </a:rPr>
              <a:t>月</a:t>
            </a:r>
            <a:r>
              <a:rPr kumimoji="1" lang="en-US" altLang="ja-JP" sz="800" dirty="0">
                <a:latin typeface="メイリオ" panose="020B0604030504040204" pitchFamily="50" charset="-128"/>
                <a:ea typeface="メイリオ" panose="020B0604030504040204" pitchFamily="50" charset="-128"/>
              </a:rPr>
              <a:t>)</a:t>
            </a:r>
            <a:endParaRPr kumimoji="1" lang="ja-JP" altLang="en-US" sz="800" dirty="0">
              <a:latin typeface="メイリオ" panose="020B0604030504040204" pitchFamily="50" charset="-128"/>
              <a:ea typeface="メイリオ" panose="020B0604030504040204" pitchFamily="50" charset="-128"/>
            </a:endParaRPr>
          </a:p>
        </p:txBody>
      </p:sp>
      <p:sp>
        <p:nvSpPr>
          <p:cNvPr id="35" name="正方形/長方形 34">
            <a:extLst>
              <a:ext uri="{FF2B5EF4-FFF2-40B4-BE49-F238E27FC236}">
                <a16:creationId xmlns:a16="http://schemas.microsoft.com/office/drawing/2014/main" id="{6A6B81D9-F362-1642-24B0-DDC7EF28EFB7}"/>
              </a:ext>
            </a:extLst>
          </p:cNvPr>
          <p:cNvSpPr/>
          <p:nvPr/>
        </p:nvSpPr>
        <p:spPr>
          <a:xfrm>
            <a:off x="273657" y="860884"/>
            <a:ext cx="11409159" cy="707886"/>
          </a:xfrm>
          <a:prstGeom prst="rect">
            <a:avLst/>
          </a:prstGeom>
        </p:spPr>
        <p:txBody>
          <a:bodyPr wrap="square">
            <a:spAutoFit/>
          </a:bodyPr>
          <a:lstStyle/>
          <a:p>
            <a:pPr algn="ctr"/>
            <a:r>
              <a:rPr lang="ja-JP" altLang="en-US" sz="2000" kern="100" dirty="0">
                <a:solidFill>
                  <a:srgbClr val="FD1B36"/>
                </a:solidFill>
                <a:latin typeface="Meiryo" panose="020B0604030504040204" pitchFamily="34" charset="-128"/>
                <a:ea typeface="Meiryo" panose="020B0604030504040204" pitchFamily="34" charset="-128"/>
                <a:cs typeface="Times New Roman" panose="02020603050405020304" pitchFamily="18" charset="0"/>
              </a:rPr>
              <a:t>国内最大級のリーチ規模と、ニュースメディアとしての高い信頼性</a:t>
            </a:r>
            <a:r>
              <a:rPr lang="ja-JP" altLang="en-US" sz="2000" kern="100" dirty="0">
                <a:latin typeface="Meiryo" panose="020B0604030504040204" pitchFamily="34" charset="-128"/>
                <a:ea typeface="Meiryo" panose="020B0604030504040204" pitchFamily="34" charset="-128"/>
                <a:cs typeface="Times New Roman" panose="02020603050405020304" pitchFamily="18" charset="0"/>
              </a:rPr>
              <a:t>を併せ持つ</a:t>
            </a:r>
            <a:endParaRPr lang="en-US" altLang="ja-JP" sz="2000" kern="100" dirty="0">
              <a:latin typeface="Meiryo" panose="020B0604030504040204" pitchFamily="34" charset="-128"/>
              <a:ea typeface="Meiryo" panose="020B0604030504040204" pitchFamily="34" charset="-128"/>
              <a:cs typeface="Times New Roman" panose="02020603050405020304" pitchFamily="18" charset="0"/>
            </a:endParaRPr>
          </a:p>
          <a:p>
            <a:pPr algn="ctr"/>
            <a:r>
              <a:rPr lang="en-US" altLang="ja-JP" sz="2000" kern="100" dirty="0">
                <a:latin typeface="Meiryo" panose="020B0604030504040204" pitchFamily="34" charset="-128"/>
                <a:ea typeface="Meiryo" panose="020B0604030504040204" pitchFamily="34" charset="-128"/>
                <a:cs typeface="Times New Roman" panose="02020603050405020304" pitchFamily="18" charset="0"/>
              </a:rPr>
              <a:t>Yahoo! JAPAN</a:t>
            </a:r>
            <a:r>
              <a:rPr lang="ja-JP" altLang="en-US" sz="2000" kern="100" dirty="0">
                <a:latin typeface="Meiryo" panose="020B0604030504040204" pitchFamily="34" charset="-128"/>
                <a:ea typeface="Meiryo" panose="020B0604030504040204" pitchFamily="34" charset="-128"/>
                <a:cs typeface="Times New Roman" panose="02020603050405020304" pitchFamily="18" charset="0"/>
              </a:rPr>
              <a:t>よりレビュー記事への誘導を掛けることで、より高い購買促進が期待できます</a:t>
            </a:r>
            <a:endParaRPr lang="en-US" altLang="ja-JP" sz="2000" kern="100" dirty="0">
              <a:latin typeface="Meiryo" panose="020B0604030504040204" pitchFamily="34" charset="-128"/>
              <a:ea typeface="Meiryo" panose="020B0604030504040204" pitchFamily="34" charset="-128"/>
              <a:cs typeface="Times New Roman" panose="02020603050405020304" pitchFamily="18" charset="0"/>
            </a:endParaRPr>
          </a:p>
        </p:txBody>
      </p:sp>
      <p:pic>
        <p:nvPicPr>
          <p:cNvPr id="36" name="図 35">
            <a:extLst>
              <a:ext uri="{FF2B5EF4-FFF2-40B4-BE49-F238E27FC236}">
                <a16:creationId xmlns:a16="http://schemas.microsoft.com/office/drawing/2014/main" id="{9CA7E528-CE70-04F4-2FDE-B747DA8D23A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60050" y="1859726"/>
            <a:ext cx="2305385" cy="4648154"/>
          </a:xfrm>
          <a:prstGeom prst="rect">
            <a:avLst/>
          </a:prstGeom>
        </p:spPr>
      </p:pic>
    </p:spTree>
    <p:extLst>
      <p:ext uri="{BB962C8B-B14F-4D97-AF65-F5344CB8AC3E}">
        <p14:creationId xmlns:p14="http://schemas.microsoft.com/office/powerpoint/2010/main" val="19746347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メディア概要</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lang="ja-JP" altLang="en-US" b="1" kern="100">
                <a:latin typeface="メイリオ" panose="020B0604030504040204" pitchFamily="50" charset="-128"/>
                <a:cs typeface="Times New Roman" panose="02020603050405020304" pitchFamily="18" charset="0"/>
              </a:rPr>
              <a:t>日本最大級のメディア規模</a:t>
            </a:r>
          </a:p>
        </p:txBody>
      </p:sp>
      <p:pic>
        <p:nvPicPr>
          <p:cNvPr id="9" name="図プレースホルダー 4" descr="アイコン&#10;&#10;自動的に生成された説明">
            <a:extLst>
              <a:ext uri="{FF2B5EF4-FFF2-40B4-BE49-F238E27FC236}">
                <a16:creationId xmlns:a16="http://schemas.microsoft.com/office/drawing/2014/main" id="{3CD49E66-C366-F54D-AFA3-98CC854EF142}"/>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a:xfrm>
            <a:off x="66675" y="12700"/>
            <a:ext cx="498475" cy="496888"/>
          </a:xfrm>
        </p:spPr>
      </p:pic>
      <p:sp>
        <p:nvSpPr>
          <p:cNvPr id="5" name="正方形/長方形 4">
            <a:extLst>
              <a:ext uri="{FF2B5EF4-FFF2-40B4-BE49-F238E27FC236}">
                <a16:creationId xmlns:a16="http://schemas.microsoft.com/office/drawing/2014/main" id="{394DBE57-805B-7899-84E5-C2AEA6D871C5}"/>
              </a:ext>
            </a:extLst>
          </p:cNvPr>
          <p:cNvSpPr/>
          <p:nvPr/>
        </p:nvSpPr>
        <p:spPr>
          <a:xfrm>
            <a:off x="473421" y="836712"/>
            <a:ext cx="11284805" cy="579005"/>
          </a:xfrm>
          <a:prstGeom prst="rect">
            <a:avLst/>
          </a:prstGeom>
        </p:spPr>
        <p:txBody>
          <a:bodyPr wrap="square">
            <a:spAutoFit/>
          </a:bodyPr>
          <a:lstStyle/>
          <a:p>
            <a:pPr algn="ctr">
              <a:lnSpc>
                <a:spcPct val="150000"/>
              </a:lnSpc>
            </a:pPr>
            <a:r>
              <a:rPr lang="ja-JP" altLang="en-US" sz="2300" kern="6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質量ともに充実したサービスと幅広いユーザー。</a:t>
            </a:r>
            <a:endParaRPr lang="en-US" altLang="ja-JP" sz="2300" kern="600" dirty="0">
              <a:solidFill>
                <a:srgbClr val="000000"/>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6" name="正方形/長方形 5">
            <a:extLst>
              <a:ext uri="{FF2B5EF4-FFF2-40B4-BE49-F238E27FC236}">
                <a16:creationId xmlns:a16="http://schemas.microsoft.com/office/drawing/2014/main" id="{2F6779DA-B59D-9AB2-5895-954A8DB0A5ED}"/>
              </a:ext>
            </a:extLst>
          </p:cNvPr>
          <p:cNvSpPr/>
          <p:nvPr/>
        </p:nvSpPr>
        <p:spPr>
          <a:xfrm>
            <a:off x="797130" y="1409194"/>
            <a:ext cx="10922464" cy="618118"/>
          </a:xfrm>
          <a:prstGeom prst="rect">
            <a:avLst/>
          </a:prstGeom>
        </p:spPr>
        <p:txBody>
          <a:bodyPr wrap="square">
            <a:spAutoFit/>
          </a:bodyPr>
          <a:lstStyle/>
          <a:p>
            <a:pPr>
              <a:lnSpc>
                <a:spcPts val="1880"/>
              </a:lnSpc>
              <a:spcAft>
                <a:spcPts val="300"/>
              </a:spcAft>
            </a:pPr>
            <a:r>
              <a:rPr lang="ja-JP" altLang="en-US" sz="14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スマートフォン決済から検索、地図、知恵袋などバラエティに富んだサービス群は</a:t>
            </a:r>
            <a:r>
              <a:rPr lang="en-US" altLang="ja-JP" sz="14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100</a:t>
            </a:r>
            <a:r>
              <a:rPr lang="ja-JP" altLang="en-US" sz="1400">
                <a:solidFill>
                  <a:srgbClr val="000000"/>
                </a:solidFill>
                <a:latin typeface="Meiryo" panose="020B0604030504040204" pitchFamily="34" charset="-128"/>
                <a:ea typeface="Meiryo" panose="020B0604030504040204" pitchFamily="34" charset="-128"/>
                <a:cs typeface="メイリオ" panose="020B0604030504040204" pitchFamily="50" charset="-128"/>
              </a:rPr>
              <a:t>以上。</a:t>
            </a:r>
            <a:endParaRPr lang="en-US" altLang="ja-JP" sz="1400" dirty="0">
              <a:solidFill>
                <a:srgbClr val="000000"/>
              </a:solidFill>
              <a:latin typeface="Meiryo" panose="020B0604030504040204" pitchFamily="34" charset="-128"/>
              <a:ea typeface="Meiryo" panose="020B0604030504040204" pitchFamily="34" charset="-128"/>
              <a:cs typeface="メイリオ" panose="020B0604030504040204" pitchFamily="50" charset="-128"/>
            </a:endParaRPr>
          </a:p>
          <a:p>
            <a:pPr>
              <a:lnSpc>
                <a:spcPts val="1880"/>
              </a:lnSpc>
              <a:spcAft>
                <a:spcPts val="300"/>
              </a:spcAft>
            </a:pPr>
            <a:r>
              <a:rPr lang="ja-JP" altLang="en-US" sz="1400">
                <a:solidFill>
                  <a:srgbClr val="000000"/>
                </a:solidFill>
                <a:latin typeface="Meiryo" panose="020B0604030504040204" pitchFamily="34" charset="-128"/>
                <a:ea typeface="Meiryo" panose="020B0604030504040204" pitchFamily="34" charset="-128"/>
                <a:cs typeface="メイリオ" panose="020B0604030504040204" pitchFamily="50" charset="-128"/>
              </a:rPr>
              <a:t>さらに</a:t>
            </a:r>
            <a:r>
              <a:rPr lang="ja-JP" altLang="en-US" sz="14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月間ページビュー数は約</a:t>
            </a:r>
            <a:r>
              <a:rPr lang="en-US" altLang="ja-JP" sz="14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810</a:t>
            </a:r>
            <a:r>
              <a:rPr lang="ja-JP" altLang="en-US" sz="14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億と、日本最大級のメディア規模を誇ります。</a:t>
            </a:r>
            <a:endParaRPr lang="en-US" altLang="ja-JP" sz="1400" dirty="0">
              <a:solidFill>
                <a:srgbClr val="000000"/>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7" name="正方形/長方形 21">
            <a:extLst>
              <a:ext uri="{FF2B5EF4-FFF2-40B4-BE49-F238E27FC236}">
                <a16:creationId xmlns:a16="http://schemas.microsoft.com/office/drawing/2014/main" id="{66538989-535F-F80A-27F3-6A9E46B46508}"/>
              </a:ext>
            </a:extLst>
          </p:cNvPr>
          <p:cNvSpPr/>
          <p:nvPr/>
        </p:nvSpPr>
        <p:spPr>
          <a:xfrm>
            <a:off x="7896200" y="2313703"/>
            <a:ext cx="3436105" cy="540000"/>
          </a:xfrm>
          <a:prstGeom prst="rect">
            <a:avLst/>
          </a:prstGeom>
          <a:solidFill>
            <a:srgbClr val="545454">
              <a:lumMod val="20000"/>
              <a:lumOff val="80000"/>
            </a:srgbClr>
          </a:solidFill>
          <a:ln w="12700" cap="flat" cmpd="sng" algn="ctr">
            <a:noFill/>
            <a:prstDash val="solid"/>
            <a:miter lim="800000"/>
          </a:ln>
          <a:effectLst/>
        </p:spPr>
        <p:txBody>
          <a:bodyPr lIns="137160" tIns="91440" bIns="73152" rtlCol="0" anchor="b"/>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400" b="1"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月間ページビュー</a:t>
            </a:r>
            <a:endParaRPr kumimoji="0" lang="ja-JP" altLang="en-US" sz="24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8" name="図 7">
            <a:extLst>
              <a:ext uri="{FF2B5EF4-FFF2-40B4-BE49-F238E27FC236}">
                <a16:creationId xmlns:a16="http://schemas.microsoft.com/office/drawing/2014/main" id="{BDCCAB7F-7219-E3DA-4362-C65527876588}"/>
              </a:ext>
            </a:extLst>
          </p:cNvPr>
          <p:cNvPicPr>
            <a:picLocks noChangeAspect="1"/>
          </p:cNvPicPr>
          <p:nvPr/>
        </p:nvPicPr>
        <p:blipFill>
          <a:blip r:embed="rId3"/>
          <a:stretch>
            <a:fillRect/>
          </a:stretch>
        </p:blipFill>
        <p:spPr>
          <a:xfrm>
            <a:off x="5071886" y="3453122"/>
            <a:ext cx="753277" cy="753277"/>
          </a:xfrm>
          <a:prstGeom prst="rect">
            <a:avLst/>
          </a:prstGeom>
        </p:spPr>
      </p:pic>
      <p:pic>
        <p:nvPicPr>
          <p:cNvPr id="10" name="図 9">
            <a:extLst>
              <a:ext uri="{FF2B5EF4-FFF2-40B4-BE49-F238E27FC236}">
                <a16:creationId xmlns:a16="http://schemas.microsoft.com/office/drawing/2014/main" id="{25AF8F3C-3F4C-1672-C242-687DC2B00950}"/>
              </a:ext>
            </a:extLst>
          </p:cNvPr>
          <p:cNvPicPr>
            <a:picLocks noChangeAspect="1"/>
          </p:cNvPicPr>
          <p:nvPr/>
        </p:nvPicPr>
        <p:blipFill>
          <a:blip r:embed="rId4"/>
          <a:stretch>
            <a:fillRect/>
          </a:stretch>
        </p:blipFill>
        <p:spPr>
          <a:xfrm>
            <a:off x="1851266" y="4714033"/>
            <a:ext cx="753277" cy="753277"/>
          </a:xfrm>
          <a:prstGeom prst="rect">
            <a:avLst/>
          </a:prstGeom>
        </p:spPr>
      </p:pic>
      <p:pic>
        <p:nvPicPr>
          <p:cNvPr id="11" name="図 10">
            <a:extLst>
              <a:ext uri="{FF2B5EF4-FFF2-40B4-BE49-F238E27FC236}">
                <a16:creationId xmlns:a16="http://schemas.microsoft.com/office/drawing/2014/main" id="{D7F28F93-82EA-6D5D-1AC6-FB65A38F9E6D}"/>
              </a:ext>
            </a:extLst>
          </p:cNvPr>
          <p:cNvPicPr>
            <a:picLocks noChangeAspect="1"/>
          </p:cNvPicPr>
          <p:nvPr/>
        </p:nvPicPr>
        <p:blipFill>
          <a:blip r:embed="rId5"/>
          <a:stretch>
            <a:fillRect/>
          </a:stretch>
        </p:blipFill>
        <p:spPr>
          <a:xfrm>
            <a:off x="6313715" y="4110269"/>
            <a:ext cx="753277" cy="753277"/>
          </a:xfrm>
          <a:prstGeom prst="rect">
            <a:avLst/>
          </a:prstGeom>
        </p:spPr>
      </p:pic>
      <p:pic>
        <p:nvPicPr>
          <p:cNvPr id="12" name="図 11">
            <a:extLst>
              <a:ext uri="{FF2B5EF4-FFF2-40B4-BE49-F238E27FC236}">
                <a16:creationId xmlns:a16="http://schemas.microsoft.com/office/drawing/2014/main" id="{E6F8FF22-102A-27D2-E4AC-D67B2E8AA922}"/>
              </a:ext>
            </a:extLst>
          </p:cNvPr>
          <p:cNvPicPr>
            <a:picLocks noChangeAspect="1"/>
          </p:cNvPicPr>
          <p:nvPr/>
        </p:nvPicPr>
        <p:blipFill>
          <a:blip r:embed="rId6"/>
          <a:stretch>
            <a:fillRect/>
          </a:stretch>
        </p:blipFill>
        <p:spPr>
          <a:xfrm>
            <a:off x="695400" y="2792786"/>
            <a:ext cx="753277" cy="753277"/>
          </a:xfrm>
          <a:prstGeom prst="rect">
            <a:avLst/>
          </a:prstGeom>
        </p:spPr>
      </p:pic>
      <p:pic>
        <p:nvPicPr>
          <p:cNvPr id="13" name="図 12">
            <a:extLst>
              <a:ext uri="{FF2B5EF4-FFF2-40B4-BE49-F238E27FC236}">
                <a16:creationId xmlns:a16="http://schemas.microsoft.com/office/drawing/2014/main" id="{C1F2BD15-80B9-A21B-B607-B90AE6B17348}"/>
              </a:ext>
            </a:extLst>
          </p:cNvPr>
          <p:cNvPicPr>
            <a:picLocks noChangeAspect="1"/>
          </p:cNvPicPr>
          <p:nvPr/>
        </p:nvPicPr>
        <p:blipFill>
          <a:blip r:embed="rId7"/>
          <a:stretch>
            <a:fillRect/>
          </a:stretch>
        </p:blipFill>
        <p:spPr>
          <a:xfrm>
            <a:off x="623392" y="4077072"/>
            <a:ext cx="753277" cy="753277"/>
          </a:xfrm>
          <a:prstGeom prst="rect">
            <a:avLst/>
          </a:prstGeom>
        </p:spPr>
      </p:pic>
      <p:pic>
        <p:nvPicPr>
          <p:cNvPr id="14" name="図 13">
            <a:extLst>
              <a:ext uri="{FF2B5EF4-FFF2-40B4-BE49-F238E27FC236}">
                <a16:creationId xmlns:a16="http://schemas.microsoft.com/office/drawing/2014/main" id="{4AEDE46B-B2E3-845E-53AE-0EBA08D5BCE3}"/>
              </a:ext>
            </a:extLst>
          </p:cNvPr>
          <p:cNvPicPr>
            <a:picLocks noChangeAspect="1"/>
          </p:cNvPicPr>
          <p:nvPr/>
        </p:nvPicPr>
        <p:blipFill>
          <a:blip r:embed="rId8"/>
          <a:stretch>
            <a:fillRect/>
          </a:stretch>
        </p:blipFill>
        <p:spPr>
          <a:xfrm>
            <a:off x="1850836" y="3456255"/>
            <a:ext cx="753277" cy="753277"/>
          </a:xfrm>
          <a:prstGeom prst="rect">
            <a:avLst/>
          </a:prstGeom>
        </p:spPr>
      </p:pic>
      <p:pic>
        <p:nvPicPr>
          <p:cNvPr id="15" name="図 14">
            <a:extLst>
              <a:ext uri="{FF2B5EF4-FFF2-40B4-BE49-F238E27FC236}">
                <a16:creationId xmlns:a16="http://schemas.microsoft.com/office/drawing/2014/main" id="{621E2A3C-ABD9-5C08-4472-0A05D70A1B1C}"/>
              </a:ext>
            </a:extLst>
          </p:cNvPr>
          <p:cNvPicPr>
            <a:picLocks noChangeAspect="1"/>
          </p:cNvPicPr>
          <p:nvPr/>
        </p:nvPicPr>
        <p:blipFill>
          <a:blip r:embed="rId9"/>
          <a:stretch>
            <a:fillRect/>
          </a:stretch>
        </p:blipFill>
        <p:spPr>
          <a:xfrm>
            <a:off x="6350835" y="2780928"/>
            <a:ext cx="753277" cy="753277"/>
          </a:xfrm>
          <a:prstGeom prst="rect">
            <a:avLst/>
          </a:prstGeom>
        </p:spPr>
      </p:pic>
      <p:pic>
        <p:nvPicPr>
          <p:cNvPr id="16" name="図 15">
            <a:extLst>
              <a:ext uri="{FF2B5EF4-FFF2-40B4-BE49-F238E27FC236}">
                <a16:creationId xmlns:a16="http://schemas.microsoft.com/office/drawing/2014/main" id="{33507CE7-E604-8FB0-8396-54D506CDA713}"/>
              </a:ext>
            </a:extLst>
          </p:cNvPr>
          <p:cNvPicPr>
            <a:picLocks noChangeAspect="1"/>
          </p:cNvPicPr>
          <p:nvPr/>
        </p:nvPicPr>
        <p:blipFill>
          <a:blip r:embed="rId10"/>
          <a:stretch>
            <a:fillRect/>
          </a:stretch>
        </p:blipFill>
        <p:spPr>
          <a:xfrm>
            <a:off x="623392" y="5301208"/>
            <a:ext cx="753277" cy="753277"/>
          </a:xfrm>
          <a:prstGeom prst="rect">
            <a:avLst/>
          </a:prstGeom>
        </p:spPr>
      </p:pic>
      <p:pic>
        <p:nvPicPr>
          <p:cNvPr id="17" name="図 16">
            <a:extLst>
              <a:ext uri="{FF2B5EF4-FFF2-40B4-BE49-F238E27FC236}">
                <a16:creationId xmlns:a16="http://schemas.microsoft.com/office/drawing/2014/main" id="{440F578E-C77B-F53D-7C4C-744EE0446ABB}"/>
              </a:ext>
            </a:extLst>
          </p:cNvPr>
          <p:cNvPicPr>
            <a:picLocks noChangeAspect="1"/>
          </p:cNvPicPr>
          <p:nvPr/>
        </p:nvPicPr>
        <p:blipFill>
          <a:blip r:embed="rId11"/>
          <a:stretch>
            <a:fillRect/>
          </a:stretch>
        </p:blipFill>
        <p:spPr>
          <a:xfrm>
            <a:off x="5104390" y="4853000"/>
            <a:ext cx="753277" cy="753277"/>
          </a:xfrm>
          <a:prstGeom prst="rect">
            <a:avLst/>
          </a:prstGeom>
        </p:spPr>
      </p:pic>
      <p:pic>
        <p:nvPicPr>
          <p:cNvPr id="18" name="図 17">
            <a:extLst>
              <a:ext uri="{FF2B5EF4-FFF2-40B4-BE49-F238E27FC236}">
                <a16:creationId xmlns:a16="http://schemas.microsoft.com/office/drawing/2014/main" id="{8136D0D4-D5E6-5E61-528E-C01728A904B7}"/>
              </a:ext>
            </a:extLst>
          </p:cNvPr>
          <p:cNvPicPr>
            <a:picLocks noChangeAspect="1"/>
          </p:cNvPicPr>
          <p:nvPr/>
        </p:nvPicPr>
        <p:blipFill>
          <a:blip r:embed="rId12"/>
          <a:stretch>
            <a:fillRect/>
          </a:stretch>
        </p:blipFill>
        <p:spPr>
          <a:xfrm>
            <a:off x="6312024" y="5373216"/>
            <a:ext cx="753277" cy="753277"/>
          </a:xfrm>
          <a:prstGeom prst="rect">
            <a:avLst/>
          </a:prstGeom>
        </p:spPr>
      </p:pic>
      <p:sp>
        <p:nvSpPr>
          <p:cNvPr id="19" name="テキスト ボックス 18">
            <a:extLst>
              <a:ext uri="{FF2B5EF4-FFF2-40B4-BE49-F238E27FC236}">
                <a16:creationId xmlns:a16="http://schemas.microsoft.com/office/drawing/2014/main" id="{99FAC6A5-B568-1626-3AB3-2FD8742FD205}"/>
              </a:ext>
            </a:extLst>
          </p:cNvPr>
          <p:cNvSpPr txBox="1"/>
          <p:nvPr/>
        </p:nvSpPr>
        <p:spPr>
          <a:xfrm>
            <a:off x="1703512" y="2176988"/>
            <a:ext cx="4574306" cy="1107996"/>
          </a:xfrm>
          <a:prstGeom prst="rect">
            <a:avLst/>
          </a:prstGeom>
          <a:noFill/>
        </p:spPr>
        <p:txBody>
          <a:bodyPr wrap="square" rtlCol="0">
            <a:spAutoFit/>
          </a:bodyPr>
          <a:lstStyle/>
          <a:p>
            <a:r>
              <a:rPr lang="en-US" altLang="ja-JP" sz="6600" b="1" dirty="0">
                <a:solidFill>
                  <a:srgbClr val="C9002C"/>
                </a:solidFill>
                <a:latin typeface="メイリオ"/>
                <a:ea typeface="メイリオ"/>
              </a:rPr>
              <a:t>100</a:t>
            </a:r>
            <a:r>
              <a:rPr lang="ja-JP" altLang="en-US" sz="2800" dirty="0">
                <a:solidFill>
                  <a:srgbClr val="C9002C"/>
                </a:solidFill>
                <a:latin typeface="メイリオ"/>
                <a:ea typeface="メイリオ"/>
              </a:rPr>
              <a:t>以上のサービス</a:t>
            </a:r>
          </a:p>
        </p:txBody>
      </p:sp>
      <p:sp>
        <p:nvSpPr>
          <p:cNvPr id="20" name="テキスト ボックス 19">
            <a:extLst>
              <a:ext uri="{FF2B5EF4-FFF2-40B4-BE49-F238E27FC236}">
                <a16:creationId xmlns:a16="http://schemas.microsoft.com/office/drawing/2014/main" id="{A672C656-7E16-7D0F-64CB-57FD43EC192C}"/>
              </a:ext>
            </a:extLst>
          </p:cNvPr>
          <p:cNvSpPr txBox="1"/>
          <p:nvPr/>
        </p:nvSpPr>
        <p:spPr>
          <a:xfrm>
            <a:off x="7852908" y="3212976"/>
            <a:ext cx="3499676" cy="1446550"/>
          </a:xfrm>
          <a:prstGeom prst="rect">
            <a:avLst/>
          </a:prstGeom>
          <a:noFill/>
        </p:spPr>
        <p:txBody>
          <a:bodyPr wrap="none" rtlCol="0">
            <a:spAutoFit/>
          </a:bodyPr>
          <a:lstStyle/>
          <a:p>
            <a:r>
              <a:rPr lang="ja-JP" altLang="en-US" sz="3200" dirty="0">
                <a:solidFill>
                  <a:srgbClr val="C9002C"/>
                </a:solidFill>
                <a:latin typeface="メイリオ"/>
                <a:ea typeface="メイリオ"/>
              </a:rPr>
              <a:t>約</a:t>
            </a:r>
            <a:r>
              <a:rPr lang="en-US" altLang="ja-JP" sz="8800" b="1" dirty="0">
                <a:solidFill>
                  <a:srgbClr val="C9002C"/>
                </a:solidFill>
                <a:latin typeface="メイリオ"/>
                <a:ea typeface="メイリオ"/>
              </a:rPr>
              <a:t>810</a:t>
            </a:r>
            <a:r>
              <a:rPr lang="ja-JP" altLang="en-US" sz="4800" dirty="0">
                <a:solidFill>
                  <a:srgbClr val="C9002C"/>
                </a:solidFill>
                <a:latin typeface="メイリオ"/>
                <a:ea typeface="メイリオ"/>
              </a:rPr>
              <a:t>億</a:t>
            </a:r>
          </a:p>
        </p:txBody>
      </p:sp>
      <p:pic>
        <p:nvPicPr>
          <p:cNvPr id="21" name="図 20">
            <a:extLst>
              <a:ext uri="{FF2B5EF4-FFF2-40B4-BE49-F238E27FC236}">
                <a16:creationId xmlns:a16="http://schemas.microsoft.com/office/drawing/2014/main" id="{F6318FBE-D41B-2C67-DE06-10B603988468}"/>
              </a:ext>
            </a:extLst>
          </p:cNvPr>
          <p:cNvPicPr>
            <a:picLocks noChangeAspect="1"/>
          </p:cNvPicPr>
          <p:nvPr/>
        </p:nvPicPr>
        <p:blipFill>
          <a:blip r:embed="rId13"/>
          <a:stretch>
            <a:fillRect/>
          </a:stretch>
        </p:blipFill>
        <p:spPr>
          <a:xfrm>
            <a:off x="3071664" y="3196776"/>
            <a:ext cx="1629796" cy="3112543"/>
          </a:xfrm>
          <a:prstGeom prst="rect">
            <a:avLst/>
          </a:prstGeom>
        </p:spPr>
      </p:pic>
      <p:pic>
        <p:nvPicPr>
          <p:cNvPr id="22" name="図 21">
            <a:extLst>
              <a:ext uri="{FF2B5EF4-FFF2-40B4-BE49-F238E27FC236}">
                <a16:creationId xmlns:a16="http://schemas.microsoft.com/office/drawing/2014/main" id="{1A15F7A5-5407-912D-A3A6-EA537A280749}"/>
              </a:ext>
            </a:extLst>
          </p:cNvPr>
          <p:cNvPicPr>
            <a:picLocks noChangeAspect="1"/>
          </p:cNvPicPr>
          <p:nvPr/>
        </p:nvPicPr>
        <p:blipFill>
          <a:blip r:embed="rId14">
            <a:alphaModFix amt="35000"/>
          </a:blip>
          <a:stretch>
            <a:fillRect/>
          </a:stretch>
        </p:blipFill>
        <p:spPr>
          <a:xfrm>
            <a:off x="9577419" y="4592512"/>
            <a:ext cx="1555655" cy="1555655"/>
          </a:xfrm>
          <a:prstGeom prst="rect">
            <a:avLst/>
          </a:prstGeom>
        </p:spPr>
      </p:pic>
      <p:pic>
        <p:nvPicPr>
          <p:cNvPr id="23" name="図 22">
            <a:extLst>
              <a:ext uri="{FF2B5EF4-FFF2-40B4-BE49-F238E27FC236}">
                <a16:creationId xmlns:a16="http://schemas.microsoft.com/office/drawing/2014/main" id="{7485BDA2-5ECB-5C6D-C0BC-5A87AABED8A7}"/>
              </a:ext>
            </a:extLst>
          </p:cNvPr>
          <p:cNvPicPr>
            <a:picLocks noChangeAspect="1"/>
          </p:cNvPicPr>
          <p:nvPr/>
        </p:nvPicPr>
        <p:blipFill>
          <a:blip r:embed="rId15">
            <a:alphaModFix amt="35000"/>
          </a:blip>
          <a:stretch>
            <a:fillRect/>
          </a:stretch>
        </p:blipFill>
        <p:spPr>
          <a:xfrm>
            <a:off x="7752184" y="4597237"/>
            <a:ext cx="1596322" cy="1596322"/>
          </a:xfrm>
          <a:prstGeom prst="rect">
            <a:avLst/>
          </a:prstGeom>
        </p:spPr>
      </p:pic>
      <p:sp>
        <p:nvSpPr>
          <p:cNvPr id="25" name="テキスト ボックス 31">
            <a:extLst>
              <a:ext uri="{FF2B5EF4-FFF2-40B4-BE49-F238E27FC236}">
                <a16:creationId xmlns:a16="http://schemas.microsoft.com/office/drawing/2014/main" id="{9C935A1A-37BE-4D29-1490-9F634AAAD2A7}"/>
              </a:ext>
            </a:extLst>
          </p:cNvPr>
          <p:cNvSpPr txBox="1">
            <a:spLocks noChangeArrowheads="1"/>
          </p:cNvSpPr>
          <p:nvPr/>
        </p:nvSpPr>
        <p:spPr bwMode="auto">
          <a:xfrm>
            <a:off x="153543" y="6554413"/>
            <a:ext cx="3134145" cy="222369"/>
          </a:xfrm>
          <a:prstGeom prst="rect">
            <a:avLst/>
          </a:prstGeom>
          <a:noFill/>
          <a:ln w="9525">
            <a:noFill/>
            <a:miter lim="800000"/>
            <a:headEnd/>
            <a:tailEnd/>
          </a:ln>
        </p:spPr>
        <p:txBody>
          <a:bodyPr wrap="square" lIns="98298" tIns="49149" rIns="98298" bIns="49149">
            <a:spAutoFit/>
          </a:bodyPr>
          <a:lstStyle/>
          <a:p>
            <a:r>
              <a:rPr kumimoji="0" lang="en-US" altLang="ja-JP" sz="800" dirty="0">
                <a:solidFill>
                  <a:srgbClr val="454958"/>
                </a:solidFill>
                <a:latin typeface="メイリオ" pitchFamily="50" charset="-128"/>
                <a:ea typeface="メイリオ" pitchFamily="50" charset="-128"/>
                <a:cs typeface="メイリオ" pitchFamily="50" charset="-128"/>
                <a:sym typeface="ヒラギノ角ゴ ProN W6"/>
              </a:rPr>
              <a:t>※</a:t>
            </a:r>
            <a:r>
              <a:rPr kumimoji="0" lang="ja-JP" altLang="en-US" sz="800" dirty="0">
                <a:solidFill>
                  <a:srgbClr val="454958"/>
                </a:solidFill>
                <a:latin typeface="メイリオ" pitchFamily="50" charset="-128"/>
                <a:ea typeface="メイリオ" pitchFamily="50" charset="-128"/>
                <a:cs typeface="メイリオ" pitchFamily="50" charset="-128"/>
                <a:sym typeface="ヒラギノ角ゴ ProN W6"/>
              </a:rPr>
              <a:t>出典：</a:t>
            </a:r>
            <a:r>
              <a:rPr kumimoji="0" lang="en-US" altLang="ja-JP" sz="800" dirty="0">
                <a:solidFill>
                  <a:srgbClr val="454958"/>
                </a:solidFill>
                <a:latin typeface="メイリオ" pitchFamily="50" charset="-128"/>
                <a:ea typeface="メイリオ" pitchFamily="50" charset="-128"/>
                <a:cs typeface="メイリオ" pitchFamily="50" charset="-128"/>
                <a:sym typeface="ヒラギノ角ゴ ProN W6"/>
              </a:rPr>
              <a:t>Yahoo! JAPAN</a:t>
            </a:r>
            <a:r>
              <a:rPr kumimoji="0" lang="ja-JP" altLang="en-US" sz="800" dirty="0">
                <a:solidFill>
                  <a:srgbClr val="454958"/>
                </a:solidFill>
                <a:latin typeface="メイリオ" pitchFamily="50" charset="-128"/>
                <a:ea typeface="メイリオ" pitchFamily="50" charset="-128"/>
                <a:cs typeface="メイリオ" pitchFamily="50" charset="-128"/>
                <a:sym typeface="ヒラギノ角ゴ ProN W6"/>
              </a:rPr>
              <a:t>自社調査（</a:t>
            </a:r>
            <a:r>
              <a:rPr kumimoji="0" lang="en-US" altLang="ja-JP" sz="800" dirty="0">
                <a:solidFill>
                  <a:srgbClr val="454958"/>
                </a:solidFill>
                <a:latin typeface="メイリオ" pitchFamily="50" charset="-128"/>
                <a:ea typeface="メイリオ" pitchFamily="50" charset="-128"/>
                <a:cs typeface="メイリオ" pitchFamily="50" charset="-128"/>
                <a:sym typeface="ヒラギノ角ゴ ProN W6"/>
              </a:rPr>
              <a:t>2021</a:t>
            </a:r>
            <a:r>
              <a:rPr kumimoji="0" lang="ja-JP" altLang="en-US" sz="800" dirty="0">
                <a:solidFill>
                  <a:srgbClr val="454958"/>
                </a:solidFill>
                <a:latin typeface="メイリオ" pitchFamily="50" charset="-128"/>
                <a:ea typeface="メイリオ" pitchFamily="50" charset="-128"/>
                <a:cs typeface="メイリオ" pitchFamily="50" charset="-128"/>
                <a:sym typeface="ヒラギノ角ゴ ProN W6"/>
              </a:rPr>
              <a:t>年</a:t>
            </a:r>
            <a:r>
              <a:rPr kumimoji="0" lang="en-US" altLang="ja-JP" sz="800" dirty="0">
                <a:solidFill>
                  <a:srgbClr val="454958"/>
                </a:solidFill>
                <a:latin typeface="メイリオ" pitchFamily="50" charset="-128"/>
                <a:ea typeface="メイリオ" pitchFamily="50" charset="-128"/>
                <a:cs typeface="メイリオ" pitchFamily="50" charset="-128"/>
                <a:sym typeface="ヒラギノ角ゴ ProN W6"/>
              </a:rPr>
              <a:t>3</a:t>
            </a:r>
            <a:r>
              <a:rPr kumimoji="0" lang="ja-JP" altLang="en-US" sz="800" dirty="0">
                <a:solidFill>
                  <a:srgbClr val="454958"/>
                </a:solidFill>
                <a:latin typeface="メイリオ" pitchFamily="50" charset="-128"/>
                <a:ea typeface="メイリオ" pitchFamily="50" charset="-128"/>
                <a:cs typeface="メイリオ" pitchFamily="50" charset="-128"/>
                <a:sym typeface="ヒラギノ角ゴ ProN W6"/>
              </a:rPr>
              <a:t>月）</a:t>
            </a:r>
          </a:p>
        </p:txBody>
      </p:sp>
    </p:spTree>
    <p:extLst>
      <p:ext uri="{BB962C8B-B14F-4D97-AF65-F5344CB8AC3E}">
        <p14:creationId xmlns:p14="http://schemas.microsoft.com/office/powerpoint/2010/main" val="6250760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メディア概要</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lang="ja-JP" altLang="en-US" b="1" kern="100">
                <a:latin typeface="メイリオ" panose="020B0604030504040204" pitchFamily="50" charset="-128"/>
                <a:cs typeface="Times New Roman" panose="02020603050405020304" pitchFamily="18" charset="0"/>
              </a:rPr>
              <a:t>圧倒的リーチ力で日本をカバー</a:t>
            </a:r>
          </a:p>
        </p:txBody>
      </p:sp>
      <p:pic>
        <p:nvPicPr>
          <p:cNvPr id="9" name="図プレースホルダー 4" descr="アイコン&#10;&#10;自動的に生成された説明">
            <a:extLst>
              <a:ext uri="{FF2B5EF4-FFF2-40B4-BE49-F238E27FC236}">
                <a16:creationId xmlns:a16="http://schemas.microsoft.com/office/drawing/2014/main" id="{3CD49E66-C366-F54D-AFA3-98CC854EF142}"/>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a:xfrm>
            <a:off x="66675" y="12700"/>
            <a:ext cx="498475" cy="496888"/>
          </a:xfrm>
        </p:spPr>
      </p:pic>
      <p:sp>
        <p:nvSpPr>
          <p:cNvPr id="3" name="正方形/長方形 2">
            <a:extLst>
              <a:ext uri="{FF2B5EF4-FFF2-40B4-BE49-F238E27FC236}">
                <a16:creationId xmlns:a16="http://schemas.microsoft.com/office/drawing/2014/main" id="{AF00166C-F6CC-D955-311D-C3F6CAAA4559}"/>
              </a:ext>
            </a:extLst>
          </p:cNvPr>
          <p:cNvSpPr/>
          <p:nvPr/>
        </p:nvSpPr>
        <p:spPr>
          <a:xfrm>
            <a:off x="166321" y="6276108"/>
            <a:ext cx="3415080" cy="4453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B0400000000000000" pitchFamily="50" charset="-128"/>
              <a:ea typeface="游ゴシック" panose="020B0400000000000000" pitchFamily="50" charset="-128"/>
              <a:cs typeface="+mn-cs"/>
            </a:endParaRPr>
          </a:p>
        </p:txBody>
      </p:sp>
      <p:sp>
        <p:nvSpPr>
          <p:cNvPr id="5" name="正方形/長方形 4">
            <a:extLst>
              <a:ext uri="{FF2B5EF4-FFF2-40B4-BE49-F238E27FC236}">
                <a16:creationId xmlns:a16="http://schemas.microsoft.com/office/drawing/2014/main" id="{C8D33F30-2CB5-5602-D367-B74750AEB714}"/>
              </a:ext>
            </a:extLst>
          </p:cNvPr>
          <p:cNvSpPr/>
          <p:nvPr/>
        </p:nvSpPr>
        <p:spPr>
          <a:xfrm>
            <a:off x="143314" y="836712"/>
            <a:ext cx="11890139" cy="557845"/>
          </a:xfrm>
          <a:prstGeom prst="rect">
            <a:avLst/>
          </a:prstGeom>
        </p:spPr>
        <p:txBody>
          <a:bodyPr wrap="square">
            <a:spAutoFit/>
          </a:bodyPr>
          <a:lstStyle/>
          <a:p>
            <a:pPr algn="ctr">
              <a:lnSpc>
                <a:spcPct val="150000"/>
              </a:lnSpc>
            </a:pPr>
            <a:r>
              <a:rPr lang="ja-JP" altLang="en-US" sz="2200" kern="6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スマートフォンで約</a:t>
            </a:r>
            <a:r>
              <a:rPr lang="en-US" altLang="ja-JP" sz="2200" kern="6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8</a:t>
            </a:r>
            <a:r>
              <a:rPr lang="ja-JP" altLang="en-US" sz="2200" kern="6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割、パソコンで約</a:t>
            </a:r>
            <a:r>
              <a:rPr lang="en-US" altLang="ja-JP" sz="2200" kern="6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6</a:t>
            </a:r>
            <a:r>
              <a:rPr lang="ja-JP" altLang="en-US" sz="2200" kern="6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割に届く。</a:t>
            </a:r>
          </a:p>
        </p:txBody>
      </p:sp>
      <p:sp>
        <p:nvSpPr>
          <p:cNvPr id="6" name="正方形/長方形 5">
            <a:extLst>
              <a:ext uri="{FF2B5EF4-FFF2-40B4-BE49-F238E27FC236}">
                <a16:creationId xmlns:a16="http://schemas.microsoft.com/office/drawing/2014/main" id="{492EEBE4-11DA-9FDE-2320-52A63C3A51B7}"/>
              </a:ext>
            </a:extLst>
          </p:cNvPr>
          <p:cNvSpPr/>
          <p:nvPr/>
        </p:nvSpPr>
        <p:spPr>
          <a:xfrm>
            <a:off x="797130" y="1409194"/>
            <a:ext cx="10922464" cy="579646"/>
          </a:xfrm>
          <a:prstGeom prst="rect">
            <a:avLst/>
          </a:prstGeom>
        </p:spPr>
        <p:txBody>
          <a:bodyPr wrap="square">
            <a:spAutoFit/>
          </a:bodyPr>
          <a:lstStyle/>
          <a:p>
            <a:pPr>
              <a:lnSpc>
                <a:spcPts val="1880"/>
              </a:lnSpc>
              <a:spcAft>
                <a:spcPts val="300"/>
              </a:spcAft>
            </a:pPr>
            <a:r>
              <a:rPr lang="ja-JP" altLang="en-US" sz="14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日本のネットユーザーのうち、スマートフォンで約</a:t>
            </a:r>
            <a:r>
              <a:rPr lang="en-US" altLang="ja-JP" sz="14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8</a:t>
            </a:r>
            <a:r>
              <a:rPr lang="ja-JP" altLang="en-US" sz="14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割、パソコンでは約</a:t>
            </a:r>
            <a:r>
              <a:rPr lang="en-US" altLang="ja-JP" sz="14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6</a:t>
            </a:r>
            <a:r>
              <a:rPr lang="ja-JP" altLang="en-US" sz="14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割にリーチ。月間アクティブユーザー数はスマートフォンで</a:t>
            </a:r>
            <a:r>
              <a:rPr lang="ja-JP" altLang="en-US" sz="1400">
                <a:solidFill>
                  <a:srgbClr val="000000"/>
                </a:solidFill>
                <a:latin typeface="Meiryo" panose="020B0604030504040204" pitchFamily="34" charset="-128"/>
                <a:ea typeface="Meiryo" panose="020B0604030504040204" pitchFamily="34" charset="-128"/>
                <a:cs typeface="メイリオ" panose="020B0604030504040204" pitchFamily="50" charset="-128"/>
              </a:rPr>
              <a:t>約</a:t>
            </a:r>
            <a:r>
              <a:rPr lang="en-US" altLang="ja-JP" sz="14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7,000</a:t>
            </a:r>
            <a:r>
              <a:rPr lang="ja-JP" altLang="en-US" sz="14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万人、パソコンは</a:t>
            </a:r>
            <a:r>
              <a:rPr lang="ja-JP" altLang="en-US" sz="1400">
                <a:solidFill>
                  <a:srgbClr val="000000"/>
                </a:solidFill>
                <a:latin typeface="Meiryo" panose="020B0604030504040204" pitchFamily="34" charset="-128"/>
                <a:ea typeface="Meiryo" panose="020B0604030504040204" pitchFamily="34" charset="-128"/>
                <a:cs typeface="メイリオ" panose="020B0604030504040204" pitchFamily="50" charset="-128"/>
              </a:rPr>
              <a:t>約</a:t>
            </a:r>
            <a:r>
              <a:rPr lang="en-US" altLang="ja-JP" sz="14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2,000</a:t>
            </a:r>
            <a:r>
              <a:rPr lang="ja-JP" altLang="en-US" sz="14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万人と、多くの人に利用されています。</a:t>
            </a:r>
          </a:p>
        </p:txBody>
      </p:sp>
      <p:sp>
        <p:nvSpPr>
          <p:cNvPr id="7" name="正方形/長方形 6">
            <a:extLst>
              <a:ext uri="{FF2B5EF4-FFF2-40B4-BE49-F238E27FC236}">
                <a16:creationId xmlns:a16="http://schemas.microsoft.com/office/drawing/2014/main" id="{EE582A70-E1FA-8F99-9031-65B20961645E}"/>
              </a:ext>
            </a:extLst>
          </p:cNvPr>
          <p:cNvSpPr/>
          <p:nvPr/>
        </p:nvSpPr>
        <p:spPr>
          <a:xfrm>
            <a:off x="143314" y="1988725"/>
            <a:ext cx="5883057" cy="3998397"/>
          </a:xfrm>
          <a:prstGeom prst="rect">
            <a:avLst/>
          </a:prstGeom>
          <a:solidFill>
            <a:srgbClr val="F5F5F5"/>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grpSp>
        <p:nvGrpSpPr>
          <p:cNvPr id="8" name="Group 117">
            <a:extLst>
              <a:ext uri="{FF2B5EF4-FFF2-40B4-BE49-F238E27FC236}">
                <a16:creationId xmlns:a16="http://schemas.microsoft.com/office/drawing/2014/main" id="{5CB5AB5E-ADA0-F14F-EEC0-3EDD9B895974}"/>
              </a:ext>
            </a:extLst>
          </p:cNvPr>
          <p:cNvGrpSpPr/>
          <p:nvPr/>
        </p:nvGrpSpPr>
        <p:grpSpPr>
          <a:xfrm>
            <a:off x="1573282" y="2569186"/>
            <a:ext cx="3314734" cy="1911308"/>
            <a:chOff x="908063" y="2790399"/>
            <a:chExt cx="4268536" cy="2461280"/>
          </a:xfrm>
        </p:grpSpPr>
        <p:pic>
          <p:nvPicPr>
            <p:cNvPr id="10" name="Picture 2" descr="\\yjfs.corp.yahoo.co.jp\doc\mktg-template\icon(New)\06_3_人（ピクトグラム）\151_男性_赤.png">
              <a:extLst>
                <a:ext uri="{FF2B5EF4-FFF2-40B4-BE49-F238E27FC236}">
                  <a16:creationId xmlns:a16="http://schemas.microsoft.com/office/drawing/2014/main" id="{10DF0CA4-F8BD-9140-B928-7C48F178399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908495"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1" name="Picture 2" descr="\\yjfs.corp.yahoo.co.jp\doc\mktg-template\icon(New)\06_3_人（ピクトグラム）\151_男性_赤.png">
              <a:extLst>
                <a:ext uri="{FF2B5EF4-FFF2-40B4-BE49-F238E27FC236}">
                  <a16:creationId xmlns:a16="http://schemas.microsoft.com/office/drawing/2014/main" id="{9A2E717C-5D51-4659-6DBE-3B0C7A5C647A}"/>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126936"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2" name="Picture 2" descr="\\yjfs.corp.yahoo.co.jp\doc\mktg-template\icon(New)\06_3_人（ピクトグラム）\151_男性_赤.png">
              <a:extLst>
                <a:ext uri="{FF2B5EF4-FFF2-40B4-BE49-F238E27FC236}">
                  <a16:creationId xmlns:a16="http://schemas.microsoft.com/office/drawing/2014/main" id="{F3ED4A3D-C165-3C46-81D5-F527554FF3FA}"/>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324753"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3" name="Picture 2" descr="\\yjfs.corp.yahoo.co.jp\doc\mktg-template\icon(New)\06_3_人（ピクトグラム）\151_男性_赤.png">
              <a:extLst>
                <a:ext uri="{FF2B5EF4-FFF2-40B4-BE49-F238E27FC236}">
                  <a16:creationId xmlns:a16="http://schemas.microsoft.com/office/drawing/2014/main" id="{86A89292-4E62-6906-21AC-70126BE9FE24}"/>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543194"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4" name="Picture 2" descr="\\yjfs.corp.yahoo.co.jp\doc\mktg-template\icon(New)\06_3_人（ピクトグラム）\151_男性_赤.png">
              <a:extLst>
                <a:ext uri="{FF2B5EF4-FFF2-40B4-BE49-F238E27FC236}">
                  <a16:creationId xmlns:a16="http://schemas.microsoft.com/office/drawing/2014/main" id="{5952C007-61D8-220F-C07D-9B2909CA3ACB}"/>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765451"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5" name="Picture 2" descr="\\yjfs.corp.yahoo.co.jp\doc\mktg-template\icon(New)\06_3_人（ピクトグラム）\151_男性_赤.png">
              <a:extLst>
                <a:ext uri="{FF2B5EF4-FFF2-40B4-BE49-F238E27FC236}">
                  <a16:creationId xmlns:a16="http://schemas.microsoft.com/office/drawing/2014/main" id="{47967CE3-364A-1716-F70B-048554ED2BDC}"/>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983892"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6" name="Picture 2" descr="\\yjfs.corp.yahoo.co.jp\doc\mktg-template\icon(New)\06_3_人（ピクトグラム）\151_男性_赤.png">
              <a:extLst>
                <a:ext uri="{FF2B5EF4-FFF2-40B4-BE49-F238E27FC236}">
                  <a16:creationId xmlns:a16="http://schemas.microsoft.com/office/drawing/2014/main" id="{61061056-DCCD-C78F-666A-3C61C63414E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181708"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7" name="Picture 2" descr="\\yjfs.corp.yahoo.co.jp\doc\mktg-template\icon(New)\06_3_人（ピクトグラム）\151_男性_赤.png">
              <a:extLst>
                <a:ext uri="{FF2B5EF4-FFF2-40B4-BE49-F238E27FC236}">
                  <a16:creationId xmlns:a16="http://schemas.microsoft.com/office/drawing/2014/main" id="{64D7554D-22BE-D982-7A35-479B5867F541}"/>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400149"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8" name="Picture 2" descr="\\yjfs.corp.yahoo.co.jp\doc\mktg-template\icon(New)\06_3_人（ピクトグラム）\151_男性_赤.png">
              <a:extLst>
                <a:ext uri="{FF2B5EF4-FFF2-40B4-BE49-F238E27FC236}">
                  <a16:creationId xmlns:a16="http://schemas.microsoft.com/office/drawing/2014/main" id="{D0DEEB72-050D-C767-62CC-C78C8BD3F309}"/>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621608"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9" name="Picture 2" descr="\\yjfs.corp.yahoo.co.jp\doc\mktg-template\icon(New)\06_3_人（ピクトグラム）\151_男性_赤.png">
              <a:extLst>
                <a:ext uri="{FF2B5EF4-FFF2-40B4-BE49-F238E27FC236}">
                  <a16:creationId xmlns:a16="http://schemas.microsoft.com/office/drawing/2014/main" id="{FCE3322E-07FD-EC1C-1E5B-B2E786FF2B8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840048"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0" name="Picture 2" descr="\\yjfs.corp.yahoo.co.jp\doc\mktg-template\icon(New)\06_3_人（ピクトグラム）\151_男性_赤.png">
              <a:extLst>
                <a:ext uri="{FF2B5EF4-FFF2-40B4-BE49-F238E27FC236}">
                  <a16:creationId xmlns:a16="http://schemas.microsoft.com/office/drawing/2014/main" id="{9FF97CD1-A501-A1AC-20FE-8C01CA4CC818}"/>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037864"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1" name="Picture 2" descr="\\yjfs.corp.yahoo.co.jp\doc\mktg-template\icon(New)\06_3_人（ピクトグラム）\151_男性_赤.png">
              <a:extLst>
                <a:ext uri="{FF2B5EF4-FFF2-40B4-BE49-F238E27FC236}">
                  <a16:creationId xmlns:a16="http://schemas.microsoft.com/office/drawing/2014/main" id="{E533C167-1621-FA5B-E920-6398D102EB79}"/>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256305"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2" name="Picture 2" descr="\\yjfs.corp.yahoo.co.jp\doc\mktg-template\icon(New)\06_3_人（ピクトグラム）\151_男性_赤.png">
              <a:extLst>
                <a:ext uri="{FF2B5EF4-FFF2-40B4-BE49-F238E27FC236}">
                  <a16:creationId xmlns:a16="http://schemas.microsoft.com/office/drawing/2014/main" id="{83C18959-F73F-E517-D0C9-FB8D4278AB5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478562"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3" name="Picture 2" descr="\\yjfs.corp.yahoo.co.jp\doc\mktg-template\icon(New)\06_3_人（ピクトグラム）\151_男性_赤.png">
              <a:extLst>
                <a:ext uri="{FF2B5EF4-FFF2-40B4-BE49-F238E27FC236}">
                  <a16:creationId xmlns:a16="http://schemas.microsoft.com/office/drawing/2014/main" id="{717651F3-8A08-AF78-9CDC-09C561CD45EA}"/>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697003"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4" name="Picture 2" descr="\\yjfs.corp.yahoo.co.jp\doc\mktg-template\icon(New)\06_3_人（ピクトグラム）\151_男性_赤.png">
              <a:extLst>
                <a:ext uri="{FF2B5EF4-FFF2-40B4-BE49-F238E27FC236}">
                  <a16:creationId xmlns:a16="http://schemas.microsoft.com/office/drawing/2014/main" id="{ABD47C12-4505-E82C-31BF-FA72A61E1ED4}"/>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894820"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5" name="Picture 2" descr="\\yjfs.corp.yahoo.co.jp\doc\mktg-template\icon(New)\06_3_人（ピクトグラム）\151_男性_赤.png">
              <a:extLst>
                <a:ext uri="{FF2B5EF4-FFF2-40B4-BE49-F238E27FC236}">
                  <a16:creationId xmlns:a16="http://schemas.microsoft.com/office/drawing/2014/main" id="{AF820436-22F1-07BD-1E82-9B290EDD992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113261"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6" name="Picture 3" descr="\\yjfs.corp.yahoo.co.jp\doc\mktg-template\icon(New)\06_3_人（ピクトグラム）\151_男性_灰2.png">
              <a:extLst>
                <a:ext uri="{FF2B5EF4-FFF2-40B4-BE49-F238E27FC236}">
                  <a16:creationId xmlns:a16="http://schemas.microsoft.com/office/drawing/2014/main" id="{F4EEE8BE-FD94-DB8F-1255-C9ED1A5048BB}"/>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763848"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7" name="Picture 3" descr="\\yjfs.corp.yahoo.co.jp\doc\mktg-template\icon(New)\06_3_人（ピクトグラム）\151_男性_灰2.png">
              <a:extLst>
                <a:ext uri="{FF2B5EF4-FFF2-40B4-BE49-F238E27FC236}">
                  <a16:creationId xmlns:a16="http://schemas.microsoft.com/office/drawing/2014/main" id="{1B46A128-5E2B-89BC-946A-9973D4764763}"/>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982289"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8" name="Picture 2" descr="\\yjfs.corp.yahoo.co.jp\doc\mktg-template\icon(New)\06_3_人（ピクトグラム）\151_男性_赤.png">
              <a:extLst>
                <a:ext uri="{FF2B5EF4-FFF2-40B4-BE49-F238E27FC236}">
                  <a16:creationId xmlns:a16="http://schemas.microsoft.com/office/drawing/2014/main" id="{7603078E-EA8F-6B72-3A1A-01ADD086EE8F}"/>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908495"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9" name="Picture 2" descr="\\yjfs.corp.yahoo.co.jp\doc\mktg-template\icon(New)\06_3_人（ピクトグラム）\151_男性_赤.png">
              <a:extLst>
                <a:ext uri="{FF2B5EF4-FFF2-40B4-BE49-F238E27FC236}">
                  <a16:creationId xmlns:a16="http://schemas.microsoft.com/office/drawing/2014/main" id="{C6244ADF-DBDA-6946-18EF-8C79C28D4A5C}"/>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126936"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0" name="Picture 2" descr="\\yjfs.corp.yahoo.co.jp\doc\mktg-template\icon(New)\06_3_人（ピクトグラム）\151_男性_赤.png">
              <a:extLst>
                <a:ext uri="{FF2B5EF4-FFF2-40B4-BE49-F238E27FC236}">
                  <a16:creationId xmlns:a16="http://schemas.microsoft.com/office/drawing/2014/main" id="{7B260AA6-EE40-7C38-5FD9-42C403C2B6A5}"/>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324753"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1" name="Picture 2" descr="\\yjfs.corp.yahoo.co.jp\doc\mktg-template\icon(New)\06_3_人（ピクトグラム）\151_男性_赤.png">
              <a:extLst>
                <a:ext uri="{FF2B5EF4-FFF2-40B4-BE49-F238E27FC236}">
                  <a16:creationId xmlns:a16="http://schemas.microsoft.com/office/drawing/2014/main" id="{B83395CC-8239-13C6-AD19-3C55A750162E}"/>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543194"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2" name="Picture 2" descr="\\yjfs.corp.yahoo.co.jp\doc\mktg-template\icon(New)\06_3_人（ピクトグラム）\151_男性_赤.png">
              <a:extLst>
                <a:ext uri="{FF2B5EF4-FFF2-40B4-BE49-F238E27FC236}">
                  <a16:creationId xmlns:a16="http://schemas.microsoft.com/office/drawing/2014/main" id="{87E78F0A-646E-7F19-07A7-EEAF71BB97C4}"/>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765451"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3" name="Picture 2" descr="\\yjfs.corp.yahoo.co.jp\doc\mktg-template\icon(New)\06_3_人（ピクトグラム）\151_男性_赤.png">
              <a:extLst>
                <a:ext uri="{FF2B5EF4-FFF2-40B4-BE49-F238E27FC236}">
                  <a16:creationId xmlns:a16="http://schemas.microsoft.com/office/drawing/2014/main" id="{32B04B4E-DBDF-0A9A-FB59-0CE53B04016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983892"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4" name="Picture 2" descr="\\yjfs.corp.yahoo.co.jp\doc\mktg-template\icon(New)\06_3_人（ピクトグラム）\151_男性_赤.png">
              <a:extLst>
                <a:ext uri="{FF2B5EF4-FFF2-40B4-BE49-F238E27FC236}">
                  <a16:creationId xmlns:a16="http://schemas.microsoft.com/office/drawing/2014/main" id="{D98F75D5-4AFD-F840-3FA7-F4724C566129}"/>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181708"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5" name="Picture 2" descr="\\yjfs.corp.yahoo.co.jp\doc\mktg-template\icon(New)\06_3_人（ピクトグラム）\151_男性_赤.png">
              <a:extLst>
                <a:ext uri="{FF2B5EF4-FFF2-40B4-BE49-F238E27FC236}">
                  <a16:creationId xmlns:a16="http://schemas.microsoft.com/office/drawing/2014/main" id="{73A136EC-351B-C5BF-7A6F-D80A7F63A84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400149"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6" name="Picture 2" descr="\\yjfs.corp.yahoo.co.jp\doc\mktg-template\icon(New)\06_3_人（ピクトグラム）\151_男性_赤.png">
              <a:extLst>
                <a:ext uri="{FF2B5EF4-FFF2-40B4-BE49-F238E27FC236}">
                  <a16:creationId xmlns:a16="http://schemas.microsoft.com/office/drawing/2014/main" id="{4AD4D6AB-1354-F9A0-F3D4-408AD1869111}"/>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621608"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7" name="Picture 2" descr="\\yjfs.corp.yahoo.co.jp\doc\mktg-template\icon(New)\06_3_人（ピクトグラム）\151_男性_赤.png">
              <a:extLst>
                <a:ext uri="{FF2B5EF4-FFF2-40B4-BE49-F238E27FC236}">
                  <a16:creationId xmlns:a16="http://schemas.microsoft.com/office/drawing/2014/main" id="{1FA34B42-B94C-D0B7-31FA-924B59E22FC8}"/>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840048"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8" name="Picture 2" descr="\\yjfs.corp.yahoo.co.jp\doc\mktg-template\icon(New)\06_3_人（ピクトグラム）\151_男性_赤.png">
              <a:extLst>
                <a:ext uri="{FF2B5EF4-FFF2-40B4-BE49-F238E27FC236}">
                  <a16:creationId xmlns:a16="http://schemas.microsoft.com/office/drawing/2014/main" id="{4E161F7A-FFCC-0B51-D9C1-9EE4843BDD2F}"/>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037864"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9" name="Picture 2" descr="\\yjfs.corp.yahoo.co.jp\doc\mktg-template\icon(New)\06_3_人（ピクトグラム）\151_男性_赤.png">
              <a:extLst>
                <a:ext uri="{FF2B5EF4-FFF2-40B4-BE49-F238E27FC236}">
                  <a16:creationId xmlns:a16="http://schemas.microsoft.com/office/drawing/2014/main" id="{A46EC909-1247-22D8-995B-C8FC1D97CDEC}"/>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256305"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0" name="Picture 2" descr="\\yjfs.corp.yahoo.co.jp\doc\mktg-template\icon(New)\06_3_人（ピクトグラム）\151_男性_赤.png">
              <a:extLst>
                <a:ext uri="{FF2B5EF4-FFF2-40B4-BE49-F238E27FC236}">
                  <a16:creationId xmlns:a16="http://schemas.microsoft.com/office/drawing/2014/main" id="{0B022C04-B1CD-87A1-653F-6DABECD01F73}"/>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478562"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1" name="Picture 2" descr="\\yjfs.corp.yahoo.co.jp\doc\mktg-template\icon(New)\06_3_人（ピクトグラム）\151_男性_赤.png">
              <a:extLst>
                <a:ext uri="{FF2B5EF4-FFF2-40B4-BE49-F238E27FC236}">
                  <a16:creationId xmlns:a16="http://schemas.microsoft.com/office/drawing/2014/main" id="{05D20D1E-E9F5-1ABD-6BE7-D78004A5B3B8}"/>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697003"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2" name="Picture 2" descr="\\yjfs.corp.yahoo.co.jp\doc\mktg-template\icon(New)\06_3_人（ピクトグラム）\151_男性_赤.png">
              <a:extLst>
                <a:ext uri="{FF2B5EF4-FFF2-40B4-BE49-F238E27FC236}">
                  <a16:creationId xmlns:a16="http://schemas.microsoft.com/office/drawing/2014/main" id="{15E6356F-CD3D-7EAA-93CE-3AB889C23DF3}"/>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894820"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3" name="Picture 2" descr="\\yjfs.corp.yahoo.co.jp\doc\mktg-template\icon(New)\06_3_人（ピクトグラム）\151_男性_赤.png">
              <a:extLst>
                <a:ext uri="{FF2B5EF4-FFF2-40B4-BE49-F238E27FC236}">
                  <a16:creationId xmlns:a16="http://schemas.microsoft.com/office/drawing/2014/main" id="{34CB4153-8F4C-CA32-14D0-AC89E3844D62}"/>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113261"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4" name="Picture 3" descr="\\yjfs.corp.yahoo.co.jp\doc\mktg-template\icon(New)\06_3_人（ピクトグラム）\151_男性_灰2.png">
              <a:extLst>
                <a:ext uri="{FF2B5EF4-FFF2-40B4-BE49-F238E27FC236}">
                  <a16:creationId xmlns:a16="http://schemas.microsoft.com/office/drawing/2014/main" id="{24C9213D-CE80-D851-2D20-AF51BAD444C1}"/>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763848"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5" name="Picture 3" descr="\\yjfs.corp.yahoo.co.jp\doc\mktg-template\icon(New)\06_3_人（ピクトグラム）\151_男性_灰2.png">
              <a:extLst>
                <a:ext uri="{FF2B5EF4-FFF2-40B4-BE49-F238E27FC236}">
                  <a16:creationId xmlns:a16="http://schemas.microsoft.com/office/drawing/2014/main" id="{BA9E77F9-8367-BE42-BF34-C3BDF4A5100D}"/>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982289"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6" name="Picture 2" descr="\\yjfs.corp.yahoo.co.jp\doc\mktg-template\icon(New)\06_3_人（ピクトグラム）\151_男性_赤.png">
              <a:extLst>
                <a:ext uri="{FF2B5EF4-FFF2-40B4-BE49-F238E27FC236}">
                  <a16:creationId xmlns:a16="http://schemas.microsoft.com/office/drawing/2014/main" id="{EAF68117-AC1E-708E-BA3B-FD3961BA4AC4}"/>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908495"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7" name="Picture 2" descr="\\yjfs.corp.yahoo.co.jp\doc\mktg-template\icon(New)\06_3_人（ピクトグラム）\151_男性_赤.png">
              <a:extLst>
                <a:ext uri="{FF2B5EF4-FFF2-40B4-BE49-F238E27FC236}">
                  <a16:creationId xmlns:a16="http://schemas.microsoft.com/office/drawing/2014/main" id="{682C234C-2722-D578-8C7A-BF16E8CF2631}"/>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126936"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8" name="Picture 2" descr="\\yjfs.corp.yahoo.co.jp\doc\mktg-template\icon(New)\06_3_人（ピクトグラム）\151_男性_赤.png">
              <a:extLst>
                <a:ext uri="{FF2B5EF4-FFF2-40B4-BE49-F238E27FC236}">
                  <a16:creationId xmlns:a16="http://schemas.microsoft.com/office/drawing/2014/main" id="{A5211C29-E90A-EF03-230D-6B0BFABFBA71}"/>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324753"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9" name="Picture 2" descr="\\yjfs.corp.yahoo.co.jp\doc\mktg-template\icon(New)\06_3_人（ピクトグラム）\151_男性_赤.png">
              <a:extLst>
                <a:ext uri="{FF2B5EF4-FFF2-40B4-BE49-F238E27FC236}">
                  <a16:creationId xmlns:a16="http://schemas.microsoft.com/office/drawing/2014/main" id="{6E619919-33AC-57B4-329A-7C4700834CCF}"/>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543194"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50" name="Picture 2" descr="\\yjfs.corp.yahoo.co.jp\doc\mktg-template\icon(New)\06_3_人（ピクトグラム）\151_男性_赤.png">
              <a:extLst>
                <a:ext uri="{FF2B5EF4-FFF2-40B4-BE49-F238E27FC236}">
                  <a16:creationId xmlns:a16="http://schemas.microsoft.com/office/drawing/2014/main" id="{A3280076-DE67-36C9-5663-EA492F2FC1FF}"/>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765451"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51" name="Picture 2" descr="\\yjfs.corp.yahoo.co.jp\doc\mktg-template\icon(New)\06_3_人（ピクトグラム）\151_男性_赤.png">
              <a:extLst>
                <a:ext uri="{FF2B5EF4-FFF2-40B4-BE49-F238E27FC236}">
                  <a16:creationId xmlns:a16="http://schemas.microsoft.com/office/drawing/2014/main" id="{04D1BBC5-1A21-39A0-F928-FE007B009F97}"/>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983892"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52" name="Picture 2" descr="\\yjfs.corp.yahoo.co.jp\doc\mktg-template\icon(New)\06_3_人（ピクトグラム）\151_男性_赤.png">
              <a:extLst>
                <a:ext uri="{FF2B5EF4-FFF2-40B4-BE49-F238E27FC236}">
                  <a16:creationId xmlns:a16="http://schemas.microsoft.com/office/drawing/2014/main" id="{1C9D4F22-226F-5B57-BFB9-8FEE01701F3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181708"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53" name="Picture 2" descr="\\yjfs.corp.yahoo.co.jp\doc\mktg-template\icon(New)\06_3_人（ピクトグラム）\151_男性_赤.png">
              <a:extLst>
                <a:ext uri="{FF2B5EF4-FFF2-40B4-BE49-F238E27FC236}">
                  <a16:creationId xmlns:a16="http://schemas.microsoft.com/office/drawing/2014/main" id="{6CB48A05-9AE6-3140-838B-ADF218E9F7DA}"/>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400149"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54" name="Picture 2" descr="\\yjfs.corp.yahoo.co.jp\doc\mktg-template\icon(New)\06_3_人（ピクトグラム）\151_男性_赤.png">
              <a:extLst>
                <a:ext uri="{FF2B5EF4-FFF2-40B4-BE49-F238E27FC236}">
                  <a16:creationId xmlns:a16="http://schemas.microsoft.com/office/drawing/2014/main" id="{3D77AB18-8ECB-7335-5B64-A16B242DE4DB}"/>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621608"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55" name="Picture 2" descr="\\yjfs.corp.yahoo.co.jp\doc\mktg-template\icon(New)\06_3_人（ピクトグラム）\151_男性_赤.png">
              <a:extLst>
                <a:ext uri="{FF2B5EF4-FFF2-40B4-BE49-F238E27FC236}">
                  <a16:creationId xmlns:a16="http://schemas.microsoft.com/office/drawing/2014/main" id="{7F20457A-CB70-333A-BC3C-2173F16B9F13}"/>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840048"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56" name="Picture 2" descr="\\yjfs.corp.yahoo.co.jp\doc\mktg-template\icon(New)\06_3_人（ピクトグラム）\151_男性_赤.png">
              <a:extLst>
                <a:ext uri="{FF2B5EF4-FFF2-40B4-BE49-F238E27FC236}">
                  <a16:creationId xmlns:a16="http://schemas.microsoft.com/office/drawing/2014/main" id="{1F1943D5-7F87-516E-37E3-FBDA95F6EFF4}"/>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037864"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57" name="Picture 2" descr="\\yjfs.corp.yahoo.co.jp\doc\mktg-template\icon(New)\06_3_人（ピクトグラム）\151_男性_赤.png">
              <a:extLst>
                <a:ext uri="{FF2B5EF4-FFF2-40B4-BE49-F238E27FC236}">
                  <a16:creationId xmlns:a16="http://schemas.microsoft.com/office/drawing/2014/main" id="{9A499607-C9A9-6A39-80CF-D66CA9CDEBF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256305"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58" name="Picture 2" descr="\\yjfs.corp.yahoo.co.jp\doc\mktg-template\icon(New)\06_3_人（ピクトグラム）\151_男性_赤.png">
              <a:extLst>
                <a:ext uri="{FF2B5EF4-FFF2-40B4-BE49-F238E27FC236}">
                  <a16:creationId xmlns:a16="http://schemas.microsoft.com/office/drawing/2014/main" id="{8175FE81-502C-B94D-DCD3-74D975E98F9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478562"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59" name="Picture 2" descr="\\yjfs.corp.yahoo.co.jp\doc\mktg-template\icon(New)\06_3_人（ピクトグラム）\151_男性_赤.png">
              <a:extLst>
                <a:ext uri="{FF2B5EF4-FFF2-40B4-BE49-F238E27FC236}">
                  <a16:creationId xmlns:a16="http://schemas.microsoft.com/office/drawing/2014/main" id="{36FFE068-A5FB-831B-26DF-953E1D698994}"/>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697003"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60" name="Picture 2" descr="\\yjfs.corp.yahoo.co.jp\doc\mktg-template\icon(New)\06_3_人（ピクトグラム）\151_男性_赤.png">
              <a:extLst>
                <a:ext uri="{FF2B5EF4-FFF2-40B4-BE49-F238E27FC236}">
                  <a16:creationId xmlns:a16="http://schemas.microsoft.com/office/drawing/2014/main" id="{37F13297-7DFC-9D08-1E82-6B57358118E9}"/>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894820"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61" name="Picture 2" descr="\\yjfs.corp.yahoo.co.jp\doc\mktg-template\icon(New)\06_3_人（ピクトグラム）\151_男性_赤.png">
              <a:extLst>
                <a:ext uri="{FF2B5EF4-FFF2-40B4-BE49-F238E27FC236}">
                  <a16:creationId xmlns:a16="http://schemas.microsoft.com/office/drawing/2014/main" id="{432040C0-00BB-E5BC-883B-57826073AEE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113261"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62" name="Picture 3" descr="\\yjfs.corp.yahoo.co.jp\doc\mktg-template\icon(New)\06_3_人（ピクトグラム）\151_男性_灰2.png">
              <a:extLst>
                <a:ext uri="{FF2B5EF4-FFF2-40B4-BE49-F238E27FC236}">
                  <a16:creationId xmlns:a16="http://schemas.microsoft.com/office/drawing/2014/main" id="{4766D2D7-1A53-7398-B37D-76A8F7534347}"/>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763848"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63" name="Picture 3" descr="\\yjfs.corp.yahoo.co.jp\doc\mktg-template\icon(New)\06_3_人（ピクトグラム）\151_男性_灰2.png">
              <a:extLst>
                <a:ext uri="{FF2B5EF4-FFF2-40B4-BE49-F238E27FC236}">
                  <a16:creationId xmlns:a16="http://schemas.microsoft.com/office/drawing/2014/main" id="{E6BFFBB6-3AFF-776C-A682-986BF21EC8AA}"/>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982289"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64" name="Picture 2" descr="\\yjfs.corp.yahoo.co.jp\doc\mktg-template\icon(New)\06_3_人（ピクトグラム）\151_男性_赤.png">
              <a:extLst>
                <a:ext uri="{FF2B5EF4-FFF2-40B4-BE49-F238E27FC236}">
                  <a16:creationId xmlns:a16="http://schemas.microsoft.com/office/drawing/2014/main" id="{0931E2A4-C9C4-7762-E125-5B34CF59A865}"/>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908495"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65" name="Picture 2" descr="\\yjfs.corp.yahoo.co.jp\doc\mktg-template\icon(New)\06_3_人（ピクトグラム）\151_男性_赤.png">
              <a:extLst>
                <a:ext uri="{FF2B5EF4-FFF2-40B4-BE49-F238E27FC236}">
                  <a16:creationId xmlns:a16="http://schemas.microsoft.com/office/drawing/2014/main" id="{73806595-0E49-D053-D20B-7564154C40E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126936"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66" name="Picture 2" descr="\\yjfs.corp.yahoo.co.jp\doc\mktg-template\icon(New)\06_3_人（ピクトグラム）\151_男性_赤.png">
              <a:extLst>
                <a:ext uri="{FF2B5EF4-FFF2-40B4-BE49-F238E27FC236}">
                  <a16:creationId xmlns:a16="http://schemas.microsoft.com/office/drawing/2014/main" id="{7B71964F-1DB3-5CB5-F67C-E5EA87509641}"/>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324753"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67" name="Picture 2" descr="\\yjfs.corp.yahoo.co.jp\doc\mktg-template\icon(New)\06_3_人（ピクトグラム）\151_男性_赤.png">
              <a:extLst>
                <a:ext uri="{FF2B5EF4-FFF2-40B4-BE49-F238E27FC236}">
                  <a16:creationId xmlns:a16="http://schemas.microsoft.com/office/drawing/2014/main" id="{A38410C4-06E2-D775-D6DD-DA697887B329}"/>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543194"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68" name="Picture 2" descr="\\yjfs.corp.yahoo.co.jp\doc\mktg-template\icon(New)\06_3_人（ピクトグラム）\151_男性_赤.png">
              <a:extLst>
                <a:ext uri="{FF2B5EF4-FFF2-40B4-BE49-F238E27FC236}">
                  <a16:creationId xmlns:a16="http://schemas.microsoft.com/office/drawing/2014/main" id="{6FDCA15C-CC05-38E2-0A93-723057C013CA}"/>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765451"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69" name="Picture 2" descr="\\yjfs.corp.yahoo.co.jp\doc\mktg-template\icon(New)\06_3_人（ピクトグラム）\151_男性_赤.png">
              <a:extLst>
                <a:ext uri="{FF2B5EF4-FFF2-40B4-BE49-F238E27FC236}">
                  <a16:creationId xmlns:a16="http://schemas.microsoft.com/office/drawing/2014/main" id="{19B980F7-1EAD-DEA8-E384-6B2DD33B5BD8}"/>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983892"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70" name="Picture 2" descr="\\yjfs.corp.yahoo.co.jp\doc\mktg-template\icon(New)\06_3_人（ピクトグラム）\151_男性_赤.png">
              <a:extLst>
                <a:ext uri="{FF2B5EF4-FFF2-40B4-BE49-F238E27FC236}">
                  <a16:creationId xmlns:a16="http://schemas.microsoft.com/office/drawing/2014/main" id="{477140C6-E150-BC94-D5F2-2A605501FC6B}"/>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181708"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71" name="Picture 2" descr="\\yjfs.corp.yahoo.co.jp\doc\mktg-template\icon(New)\06_3_人（ピクトグラム）\151_男性_赤.png">
              <a:extLst>
                <a:ext uri="{FF2B5EF4-FFF2-40B4-BE49-F238E27FC236}">
                  <a16:creationId xmlns:a16="http://schemas.microsoft.com/office/drawing/2014/main" id="{63C6001F-3A68-AD79-B7CB-E4380263D62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400149"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72" name="Picture 2" descr="\\yjfs.corp.yahoo.co.jp\doc\mktg-template\icon(New)\06_3_人（ピクトグラム）\151_男性_赤.png">
              <a:extLst>
                <a:ext uri="{FF2B5EF4-FFF2-40B4-BE49-F238E27FC236}">
                  <a16:creationId xmlns:a16="http://schemas.microsoft.com/office/drawing/2014/main" id="{70DB221C-54BD-A9B9-D277-26097D2FA784}"/>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621608"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73" name="Picture 2" descr="\\yjfs.corp.yahoo.co.jp\doc\mktg-template\icon(New)\06_3_人（ピクトグラム）\151_男性_赤.png">
              <a:extLst>
                <a:ext uri="{FF2B5EF4-FFF2-40B4-BE49-F238E27FC236}">
                  <a16:creationId xmlns:a16="http://schemas.microsoft.com/office/drawing/2014/main" id="{CF9A294D-2100-483E-1EA2-A6213A5CF908}"/>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840048"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74" name="Picture 2" descr="\\yjfs.corp.yahoo.co.jp\doc\mktg-template\icon(New)\06_3_人（ピクトグラム）\151_男性_赤.png">
              <a:extLst>
                <a:ext uri="{FF2B5EF4-FFF2-40B4-BE49-F238E27FC236}">
                  <a16:creationId xmlns:a16="http://schemas.microsoft.com/office/drawing/2014/main" id="{C55E8E55-AB36-FE1A-D6DB-3023E9903932}"/>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037864"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75" name="Picture 2" descr="\\yjfs.corp.yahoo.co.jp\doc\mktg-template\icon(New)\06_3_人（ピクトグラム）\151_男性_赤.png">
              <a:extLst>
                <a:ext uri="{FF2B5EF4-FFF2-40B4-BE49-F238E27FC236}">
                  <a16:creationId xmlns:a16="http://schemas.microsoft.com/office/drawing/2014/main" id="{8DEC707D-27F9-8F51-23AC-00BC43E9309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256305"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76" name="Picture 2" descr="\\yjfs.corp.yahoo.co.jp\doc\mktg-template\icon(New)\06_3_人（ピクトグラム）\151_男性_赤.png">
              <a:extLst>
                <a:ext uri="{FF2B5EF4-FFF2-40B4-BE49-F238E27FC236}">
                  <a16:creationId xmlns:a16="http://schemas.microsoft.com/office/drawing/2014/main" id="{E8701C71-B289-BE5C-C1A5-F00B5CB8B56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478562"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77" name="Picture 2" descr="\\yjfs.corp.yahoo.co.jp\doc\mktg-template\icon(New)\06_3_人（ピクトグラム）\151_男性_赤.png">
              <a:extLst>
                <a:ext uri="{FF2B5EF4-FFF2-40B4-BE49-F238E27FC236}">
                  <a16:creationId xmlns:a16="http://schemas.microsoft.com/office/drawing/2014/main" id="{A180CB36-C884-F1EB-BF44-FE3F53C879CE}"/>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697003"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78" name="Picture 2" descr="\\yjfs.corp.yahoo.co.jp\doc\mktg-template\icon(New)\06_3_人（ピクトグラム）\151_男性_赤.png">
              <a:extLst>
                <a:ext uri="{FF2B5EF4-FFF2-40B4-BE49-F238E27FC236}">
                  <a16:creationId xmlns:a16="http://schemas.microsoft.com/office/drawing/2014/main" id="{2392EA39-A4CE-FA05-C78A-3A6E8D1983B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894820"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79" name="Picture 2" descr="\\yjfs.corp.yahoo.co.jp\doc\mktg-template\icon(New)\06_3_人（ピクトグラム）\151_男性_赤.png">
              <a:extLst>
                <a:ext uri="{FF2B5EF4-FFF2-40B4-BE49-F238E27FC236}">
                  <a16:creationId xmlns:a16="http://schemas.microsoft.com/office/drawing/2014/main" id="{661FB354-7D03-8880-002B-8EE7E5760A9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113261"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80" name="Picture 3" descr="\\yjfs.corp.yahoo.co.jp\doc\mktg-template\icon(New)\06_3_人（ピクトグラム）\151_男性_灰2.png">
              <a:extLst>
                <a:ext uri="{FF2B5EF4-FFF2-40B4-BE49-F238E27FC236}">
                  <a16:creationId xmlns:a16="http://schemas.microsoft.com/office/drawing/2014/main" id="{37960224-5E5B-3535-BD50-42A37A6C13BA}"/>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763848"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81" name="Picture 3" descr="\\yjfs.corp.yahoo.co.jp\doc\mktg-template\icon(New)\06_3_人（ピクトグラム）\151_男性_灰2.png">
              <a:extLst>
                <a:ext uri="{FF2B5EF4-FFF2-40B4-BE49-F238E27FC236}">
                  <a16:creationId xmlns:a16="http://schemas.microsoft.com/office/drawing/2014/main" id="{E62FD9B1-522B-FE72-89F6-235DB9798008}"/>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982289"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82" name="Picture 2" descr="\\yjfs.corp.yahoo.co.jp\doc\mktg-template\icon(New)\06_3_人（ピクトグラム）\151_男性_赤.png">
              <a:extLst>
                <a:ext uri="{FF2B5EF4-FFF2-40B4-BE49-F238E27FC236}">
                  <a16:creationId xmlns:a16="http://schemas.microsoft.com/office/drawing/2014/main" id="{C1C230D3-6360-5697-81A8-A8024916D12B}"/>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908063"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83" name="Picture 2" descr="\\yjfs.corp.yahoo.co.jp\doc\mktg-template\icon(New)\06_3_人（ピクトグラム）\151_男性_赤.png">
              <a:extLst>
                <a:ext uri="{FF2B5EF4-FFF2-40B4-BE49-F238E27FC236}">
                  <a16:creationId xmlns:a16="http://schemas.microsoft.com/office/drawing/2014/main" id="{AB5FD95D-F37F-46C7-F361-BB95FF17A4F3}"/>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126504"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84" name="Picture 2" descr="\\yjfs.corp.yahoo.co.jp\doc\mktg-template\icon(New)\06_3_人（ピクトグラム）\151_男性_赤.png">
              <a:extLst>
                <a:ext uri="{FF2B5EF4-FFF2-40B4-BE49-F238E27FC236}">
                  <a16:creationId xmlns:a16="http://schemas.microsoft.com/office/drawing/2014/main" id="{0416545A-4D29-20FF-7641-C85E17531AB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324320"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85" name="Picture 2" descr="\\yjfs.corp.yahoo.co.jp\doc\mktg-template\icon(New)\06_3_人（ピクトグラム）\151_男性_赤.png">
              <a:extLst>
                <a:ext uri="{FF2B5EF4-FFF2-40B4-BE49-F238E27FC236}">
                  <a16:creationId xmlns:a16="http://schemas.microsoft.com/office/drawing/2014/main" id="{1A8429C0-6633-0DF3-E6F7-3C99A9A59B0A}"/>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542760"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86" name="Picture 2" descr="\\yjfs.corp.yahoo.co.jp\doc\mktg-template\icon(New)\06_3_人（ピクトグラム）\151_男性_赤.png">
              <a:extLst>
                <a:ext uri="{FF2B5EF4-FFF2-40B4-BE49-F238E27FC236}">
                  <a16:creationId xmlns:a16="http://schemas.microsoft.com/office/drawing/2014/main" id="{7088F111-40B2-A056-3CCD-CFF3D20021CB}"/>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765019"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87" name="Picture 2" descr="\\yjfs.corp.yahoo.co.jp\doc\mktg-template\icon(New)\06_3_人（ピクトグラム）\151_男性_赤.png">
              <a:extLst>
                <a:ext uri="{FF2B5EF4-FFF2-40B4-BE49-F238E27FC236}">
                  <a16:creationId xmlns:a16="http://schemas.microsoft.com/office/drawing/2014/main" id="{E5DA5AE8-3A56-3582-781F-46C9FB8D0732}"/>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983460"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88" name="Picture 2" descr="\\yjfs.corp.yahoo.co.jp\doc\mktg-template\icon(New)\06_3_人（ピクトグラム）\151_男性_赤.png">
              <a:extLst>
                <a:ext uri="{FF2B5EF4-FFF2-40B4-BE49-F238E27FC236}">
                  <a16:creationId xmlns:a16="http://schemas.microsoft.com/office/drawing/2014/main" id="{2593A30D-376F-29FF-8CF5-F0AE2202E093}"/>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181276"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89" name="Picture 2" descr="\\yjfs.corp.yahoo.co.jp\doc\mktg-template\icon(New)\06_3_人（ピクトグラム）\151_男性_赤.png">
              <a:extLst>
                <a:ext uri="{FF2B5EF4-FFF2-40B4-BE49-F238E27FC236}">
                  <a16:creationId xmlns:a16="http://schemas.microsoft.com/office/drawing/2014/main" id="{18BA6ACB-1968-9640-F57E-6A91B3B210FC}"/>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399717"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90" name="Picture 2" descr="\\yjfs.corp.yahoo.co.jp\doc\mktg-template\icon(New)\06_3_人（ピクトグラム）\151_男性_赤.png">
              <a:extLst>
                <a:ext uri="{FF2B5EF4-FFF2-40B4-BE49-F238E27FC236}">
                  <a16:creationId xmlns:a16="http://schemas.microsoft.com/office/drawing/2014/main" id="{161FDE5A-03A4-4DD8-96E3-327E01660732}"/>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621174"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91" name="Picture 2" descr="\\yjfs.corp.yahoo.co.jp\doc\mktg-template\icon(New)\06_3_人（ピクトグラム）\151_男性_赤.png">
              <a:extLst>
                <a:ext uri="{FF2B5EF4-FFF2-40B4-BE49-F238E27FC236}">
                  <a16:creationId xmlns:a16="http://schemas.microsoft.com/office/drawing/2014/main" id="{E09259B8-9246-5A27-5331-204CADD620F8}"/>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839615"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92" name="Picture 2" descr="\\yjfs.corp.yahoo.co.jp\doc\mktg-template\icon(New)\06_3_人（ピクトグラム）\151_男性_赤.png">
              <a:extLst>
                <a:ext uri="{FF2B5EF4-FFF2-40B4-BE49-F238E27FC236}">
                  <a16:creationId xmlns:a16="http://schemas.microsoft.com/office/drawing/2014/main" id="{2B4562D7-1822-D49C-3468-570FF271895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037432"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93" name="Picture 2" descr="\\yjfs.corp.yahoo.co.jp\doc\mktg-template\icon(New)\06_3_人（ピクトグラム）\151_男性_赤.png">
              <a:extLst>
                <a:ext uri="{FF2B5EF4-FFF2-40B4-BE49-F238E27FC236}">
                  <a16:creationId xmlns:a16="http://schemas.microsoft.com/office/drawing/2014/main" id="{2CFC2C20-7EB5-7F49-8714-E2DE9AAC0611}"/>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255873"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94" name="Picture 2" descr="\\yjfs.corp.yahoo.co.jp\doc\mktg-template\icon(New)\06_3_人（ピクトグラム）\151_男性_赤.png">
              <a:extLst>
                <a:ext uri="{FF2B5EF4-FFF2-40B4-BE49-F238E27FC236}">
                  <a16:creationId xmlns:a16="http://schemas.microsoft.com/office/drawing/2014/main" id="{E7380C94-9C0D-30C2-6375-A6CFE017F92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478130"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95" name="Picture 2" descr="\\yjfs.corp.yahoo.co.jp\doc\mktg-template\icon(New)\06_3_人（ピクトグラム）\151_男性_赤.png">
              <a:extLst>
                <a:ext uri="{FF2B5EF4-FFF2-40B4-BE49-F238E27FC236}">
                  <a16:creationId xmlns:a16="http://schemas.microsoft.com/office/drawing/2014/main" id="{0BAD707F-1460-4B25-EB9E-1C9E540CA9BE}"/>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696571"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96" name="Picture 2" descr="\\yjfs.corp.yahoo.co.jp\doc\mktg-template\icon(New)\06_3_人（ピクトグラム）\151_男性_赤.png">
              <a:extLst>
                <a:ext uri="{FF2B5EF4-FFF2-40B4-BE49-F238E27FC236}">
                  <a16:creationId xmlns:a16="http://schemas.microsoft.com/office/drawing/2014/main" id="{F438FB5F-3B7C-AFB7-9D12-6F83D2899EF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894388"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97" name="Picture 2" descr="\\yjfs.corp.yahoo.co.jp\doc\mktg-template\icon(New)\06_3_人（ピクトグラム）\151_男性_赤.png">
              <a:extLst>
                <a:ext uri="{FF2B5EF4-FFF2-40B4-BE49-F238E27FC236}">
                  <a16:creationId xmlns:a16="http://schemas.microsoft.com/office/drawing/2014/main" id="{2772E7DE-DC86-B812-D3BA-CCC0A079570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112829"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98" name="Picture 3" descr="\\yjfs.corp.yahoo.co.jp\doc\mktg-template\icon(New)\06_3_人（ピクトグラム）\151_男性_灰2.png">
              <a:extLst>
                <a:ext uri="{FF2B5EF4-FFF2-40B4-BE49-F238E27FC236}">
                  <a16:creationId xmlns:a16="http://schemas.microsoft.com/office/drawing/2014/main" id="{DBAA1970-BBDD-CF6C-D44B-A4F5DA6E8D31}"/>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981857"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99" name="Picture 2" descr="\\yjfs.corp.yahoo.co.jp\doc\mktg-template\icon(New)\06_3_人（ピクトグラム）\151_男性_赤.png">
              <a:extLst>
                <a:ext uri="{FF2B5EF4-FFF2-40B4-BE49-F238E27FC236}">
                  <a16:creationId xmlns:a16="http://schemas.microsoft.com/office/drawing/2014/main" id="{E44104DE-F146-DAE2-7101-552DBCFF0C1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328839"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00" name="Picture 2" descr="\\yjfs.corp.yahoo.co.jp\doc\mktg-template\icon(New)\06_3_人（ピクトグラム）\151_男性_赤.png">
              <a:extLst>
                <a:ext uri="{FF2B5EF4-FFF2-40B4-BE49-F238E27FC236}">
                  <a16:creationId xmlns:a16="http://schemas.microsoft.com/office/drawing/2014/main" id="{65A9A3A8-AF76-0EC5-BC1E-E52B00A0154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547280"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01" name="Picture 2" descr="\\yjfs.corp.yahoo.co.jp\doc\mktg-template\icon(New)\06_3_人（ピクトグラム）\151_男性_赤.png">
              <a:extLst>
                <a:ext uri="{FF2B5EF4-FFF2-40B4-BE49-F238E27FC236}">
                  <a16:creationId xmlns:a16="http://schemas.microsoft.com/office/drawing/2014/main" id="{66F990C3-7DC3-140E-1CAC-C00E5E1767B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328839"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02" name="Picture 2" descr="\\yjfs.corp.yahoo.co.jp\doc\mktg-template\icon(New)\06_3_人（ピクトグラム）\151_男性_赤.png">
              <a:extLst>
                <a:ext uri="{FF2B5EF4-FFF2-40B4-BE49-F238E27FC236}">
                  <a16:creationId xmlns:a16="http://schemas.microsoft.com/office/drawing/2014/main" id="{B255A4E3-467C-FB95-86E9-9ED69FA71A0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547280"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03" name="Picture 2" descr="\\yjfs.corp.yahoo.co.jp\doc\mktg-template\icon(New)\06_3_人（ピクトグラム）\151_男性_赤.png">
              <a:extLst>
                <a:ext uri="{FF2B5EF4-FFF2-40B4-BE49-F238E27FC236}">
                  <a16:creationId xmlns:a16="http://schemas.microsoft.com/office/drawing/2014/main" id="{138D3F4F-8F02-BB0A-6CA0-4BF3B74DF3E1}"/>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328839"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04" name="Picture 2" descr="\\yjfs.corp.yahoo.co.jp\doc\mktg-template\icon(New)\06_3_人（ピクトグラム）\151_男性_赤.png">
              <a:extLst>
                <a:ext uri="{FF2B5EF4-FFF2-40B4-BE49-F238E27FC236}">
                  <a16:creationId xmlns:a16="http://schemas.microsoft.com/office/drawing/2014/main" id="{8AC5E3C2-D950-7C23-CF8C-BFD9FB5B66EA}"/>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547280"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05" name="Picture 2" descr="\\yjfs.corp.yahoo.co.jp\doc\mktg-template\icon(New)\06_3_人（ピクトグラム）\151_男性_赤.png">
              <a:extLst>
                <a:ext uri="{FF2B5EF4-FFF2-40B4-BE49-F238E27FC236}">
                  <a16:creationId xmlns:a16="http://schemas.microsoft.com/office/drawing/2014/main" id="{26EE5FB9-BE33-DD50-4421-E95D3C4DDAA4}"/>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328839"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06" name="Picture 2" descr="\\yjfs.corp.yahoo.co.jp\doc\mktg-template\icon(New)\06_3_人（ピクトグラム）\151_男性_赤.png">
              <a:extLst>
                <a:ext uri="{FF2B5EF4-FFF2-40B4-BE49-F238E27FC236}">
                  <a16:creationId xmlns:a16="http://schemas.microsoft.com/office/drawing/2014/main" id="{BFF7D31B-AD57-B1D7-4EE6-756CF10A1834}"/>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547280"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07" name="Picture 2" descr="\\yjfs.corp.yahoo.co.jp\doc\mktg-template\icon(New)\06_3_人（ピクトグラム）\151_男性_赤.png">
              <a:extLst>
                <a:ext uri="{FF2B5EF4-FFF2-40B4-BE49-F238E27FC236}">
                  <a16:creationId xmlns:a16="http://schemas.microsoft.com/office/drawing/2014/main" id="{F830E27D-E041-AF6F-DED2-737B73440ED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328407"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08" name="Picture 2" descr="\\yjfs.corp.yahoo.co.jp\doc\mktg-template\icon(New)\06_3_人（ピクトグラム）\151_男性_赤.png">
              <a:extLst>
                <a:ext uri="{FF2B5EF4-FFF2-40B4-BE49-F238E27FC236}">
                  <a16:creationId xmlns:a16="http://schemas.microsoft.com/office/drawing/2014/main" id="{22CD9BD9-C083-A279-BEDC-A9D8BBD4A52C}"/>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546848"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09" name="Picture 3" descr="\\yjfs.corp.yahoo.co.jp\doc\mktg-template\icon(New)\06_3_人（ピクトグラム）\151_男性_灰2.png">
              <a:extLst>
                <a:ext uri="{FF2B5EF4-FFF2-40B4-BE49-F238E27FC236}">
                  <a16:creationId xmlns:a16="http://schemas.microsoft.com/office/drawing/2014/main" id="{17AEE3AA-6A70-B931-43E5-0BAE6B9AD934}"/>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763847" y="4798288"/>
              <a:ext cx="197384" cy="445019"/>
            </a:xfrm>
            <a:prstGeom prst="rect">
              <a:avLst/>
            </a:prstGeom>
            <a:extLst>
              <a:ext uri="{909E8E84-426E-40DD-AFC4-6F175D3DCCD1}">
                <a14:hiddenFill xmlns:a14="http://schemas.microsoft.com/office/drawing/2010/main">
                  <a:solidFill>
                    <a:srgbClr val="FFFFFF"/>
                  </a:solidFill>
                </a14:hiddenFill>
              </a:ext>
            </a:extLst>
          </p:spPr>
        </p:pic>
      </p:grpSp>
      <p:sp>
        <p:nvSpPr>
          <p:cNvPr id="110" name="正方形/長方形 557">
            <a:extLst>
              <a:ext uri="{FF2B5EF4-FFF2-40B4-BE49-F238E27FC236}">
                <a16:creationId xmlns:a16="http://schemas.microsoft.com/office/drawing/2014/main" id="{6B61C082-B8DE-6B22-E681-EFFB9A04E0EC}"/>
              </a:ext>
            </a:extLst>
          </p:cNvPr>
          <p:cNvSpPr/>
          <p:nvPr/>
        </p:nvSpPr>
        <p:spPr>
          <a:xfrm>
            <a:off x="47239" y="4661944"/>
            <a:ext cx="5884738" cy="276999"/>
          </a:xfrm>
          <a:prstGeom prst="rect">
            <a:avLst/>
          </a:prstGeom>
        </p:spPr>
        <p:txBody>
          <a:bodyPr wrap="square">
            <a:spAutoFit/>
          </a:bodyPr>
          <a:lstStyle/>
          <a:p>
            <a:pPr algn="ctr">
              <a:lnSpc>
                <a:spcPct val="120000"/>
              </a:lnSpc>
              <a:defRPr/>
            </a:pPr>
            <a:r>
              <a:rPr lang="ja-JP" altLang="en-US" sz="10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日本のスマートフォンユーザー</a:t>
            </a:r>
            <a:r>
              <a:rPr lang="ja-JP" altLang="en-US" sz="100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a:t>
            </a:r>
            <a:r>
              <a:rPr kumimoji="0" lang="en-US" altLang="ja-JP" sz="10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sym typeface="ヒラギノ角ゴ Pro W6"/>
              </a:rPr>
              <a:t>8,200</a:t>
            </a:r>
            <a:r>
              <a:rPr kumimoji="0" lang="ja-JP" altLang="en-US" sz="10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sym typeface="ヒラギノ角ゴ Pro W6"/>
              </a:rPr>
              <a:t>万人</a:t>
            </a:r>
            <a:r>
              <a:rPr kumimoji="0" lang="en-US" altLang="ja-JP" sz="1000" baseline="300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sym typeface="ヒラギノ角ゴ Pro W6"/>
              </a:rPr>
              <a:t>※</a:t>
            </a:r>
            <a:r>
              <a:rPr kumimoji="0" lang="ja-JP" altLang="en-US" sz="10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sym typeface="ヒラギノ角ゴ Pro W6"/>
              </a:rPr>
              <a:t>）のうちの</a:t>
            </a:r>
            <a:r>
              <a:rPr kumimoji="0" lang="en-US" altLang="ja-JP" sz="10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sym typeface="ヒラギノ角ゴ Pro W6"/>
              </a:rPr>
              <a:t>Yahoo! JAPAN</a:t>
            </a:r>
            <a:r>
              <a:rPr kumimoji="0" lang="ja-JP" altLang="en-US" sz="10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sym typeface="ヒラギノ角ゴ Pro W6"/>
              </a:rPr>
              <a:t>アクティブリーチ率</a:t>
            </a:r>
            <a:endParaRPr kumimoji="0" lang="en-US" altLang="ja-JP" sz="10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sym typeface="ヒラギノ角ゴ Pro W6"/>
            </a:endParaRPr>
          </a:p>
        </p:txBody>
      </p:sp>
      <p:sp>
        <p:nvSpPr>
          <p:cNvPr id="111" name="タイトル 1">
            <a:extLst>
              <a:ext uri="{FF2B5EF4-FFF2-40B4-BE49-F238E27FC236}">
                <a16:creationId xmlns:a16="http://schemas.microsoft.com/office/drawing/2014/main" id="{7117FDC9-9616-0307-F4EC-0069E093293A}"/>
              </a:ext>
            </a:extLst>
          </p:cNvPr>
          <p:cNvSpPr txBox="1">
            <a:spLocks/>
          </p:cNvSpPr>
          <p:nvPr/>
        </p:nvSpPr>
        <p:spPr>
          <a:xfrm>
            <a:off x="255336" y="5469640"/>
            <a:ext cx="2822979" cy="523220"/>
          </a:xfrm>
          <a:prstGeom prst="rect">
            <a:avLst/>
          </a:prstGeom>
        </p:spPr>
        <p:txBody>
          <a:bodyPr vert="horz" wrap="square" lIns="91440" tIns="45720" rIns="91440" bIns="45720" rtlCol="0" anchor="ctr">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defRPr/>
            </a:pPr>
            <a:r>
              <a:rPr lang="en-US" altLang="ja-JP" sz="28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600</a:t>
            </a:r>
            <a:r>
              <a:rPr lang="ja-JP" altLang="en-US" sz="16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億</a:t>
            </a:r>
            <a:r>
              <a:rPr lang="en-US" altLang="ja-JP" sz="16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PV</a:t>
            </a:r>
          </a:p>
        </p:txBody>
      </p:sp>
      <p:sp>
        <p:nvSpPr>
          <p:cNvPr id="112" name="正方形/長方形 21">
            <a:extLst>
              <a:ext uri="{FF2B5EF4-FFF2-40B4-BE49-F238E27FC236}">
                <a16:creationId xmlns:a16="http://schemas.microsoft.com/office/drawing/2014/main" id="{8A4BEF4D-A55C-4B66-2E3E-75339BCBA134}"/>
              </a:ext>
            </a:extLst>
          </p:cNvPr>
          <p:cNvSpPr/>
          <p:nvPr/>
        </p:nvSpPr>
        <p:spPr>
          <a:xfrm>
            <a:off x="227664" y="4995548"/>
            <a:ext cx="2808000" cy="467797"/>
          </a:xfrm>
          <a:prstGeom prst="rect">
            <a:avLst/>
          </a:prstGeom>
          <a:solidFill>
            <a:srgbClr val="545454">
              <a:lumMod val="20000"/>
              <a:lumOff val="80000"/>
            </a:srgbClr>
          </a:solidFill>
          <a:ln w="12700" cap="flat" cmpd="sng" algn="ctr">
            <a:noFill/>
            <a:prstDash val="solid"/>
            <a:miter lim="800000"/>
          </a:ln>
          <a:effectLst/>
        </p:spPr>
        <p:txBody>
          <a:bodyPr lIns="137160" tIns="91440" bIns="73152" rtlCol="0" anchor="b"/>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PV</a:t>
            </a:r>
            <a:r>
              <a:rPr kumimoji="0" lang="ja-JP" altLang="en-US" sz="1200" b="1"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数（月間平均ページビュー）</a:t>
            </a:r>
            <a:endParaRPr kumimoji="0" lang="ja-JP" altLang="en-US" sz="12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13" name="正方形/長方形 21">
            <a:extLst>
              <a:ext uri="{FF2B5EF4-FFF2-40B4-BE49-F238E27FC236}">
                <a16:creationId xmlns:a16="http://schemas.microsoft.com/office/drawing/2014/main" id="{14AF27C1-7725-EC19-1AD3-E2E2B6E3D2B9}"/>
              </a:ext>
            </a:extLst>
          </p:cNvPr>
          <p:cNvSpPr/>
          <p:nvPr/>
        </p:nvSpPr>
        <p:spPr>
          <a:xfrm>
            <a:off x="3107984" y="5004615"/>
            <a:ext cx="2808000" cy="467797"/>
          </a:xfrm>
          <a:prstGeom prst="rect">
            <a:avLst/>
          </a:prstGeom>
          <a:solidFill>
            <a:srgbClr val="545454">
              <a:lumMod val="20000"/>
              <a:lumOff val="80000"/>
            </a:srgbClr>
          </a:solidFill>
          <a:ln w="12700" cap="flat" cmpd="sng" algn="ctr">
            <a:noFill/>
            <a:prstDash val="solid"/>
            <a:miter lim="800000"/>
          </a:ln>
          <a:effectLst/>
        </p:spPr>
        <p:txBody>
          <a:bodyPr lIns="137160" tIns="91440" bIns="73152" rtlCol="0" anchor="b"/>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MAU</a:t>
            </a:r>
            <a:r>
              <a:rPr kumimoji="0" lang="ja-JP" altLang="en-US" sz="1200" b="1"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数</a:t>
            </a:r>
            <a:endParaRPr kumimoji="0" lang="en-US" altLang="ja-JP" sz="12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a:t>
            </a:r>
            <a:r>
              <a:rPr kumimoji="0" lang="ja-JP" altLang="en-US" sz="12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月間アクティブユーザー）</a:t>
            </a:r>
          </a:p>
        </p:txBody>
      </p:sp>
      <p:sp>
        <p:nvSpPr>
          <p:cNvPr id="114" name="タイトル 1">
            <a:extLst>
              <a:ext uri="{FF2B5EF4-FFF2-40B4-BE49-F238E27FC236}">
                <a16:creationId xmlns:a16="http://schemas.microsoft.com/office/drawing/2014/main" id="{0B946A64-67A8-2755-AE2A-8C78FFD3B061}"/>
              </a:ext>
            </a:extLst>
          </p:cNvPr>
          <p:cNvSpPr txBox="1">
            <a:spLocks/>
          </p:cNvSpPr>
          <p:nvPr/>
        </p:nvSpPr>
        <p:spPr>
          <a:xfrm>
            <a:off x="3140853" y="5445224"/>
            <a:ext cx="2822979" cy="523220"/>
          </a:xfrm>
          <a:prstGeom prst="rect">
            <a:avLst/>
          </a:prstGeom>
        </p:spPr>
        <p:txBody>
          <a:bodyPr vert="horz" wrap="square" lIns="91440" tIns="45720" rIns="91440" bIns="45720" rtlCol="0" anchor="ctr">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defRPr/>
            </a:pPr>
            <a:r>
              <a:rPr lang="en-US" altLang="ja-JP" sz="28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7000</a:t>
            </a:r>
            <a:r>
              <a:rPr lang="ja-JP" altLang="en-US" sz="20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万</a:t>
            </a:r>
            <a:r>
              <a:rPr lang="en-US" altLang="ja-JP" sz="16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UU</a:t>
            </a:r>
          </a:p>
        </p:txBody>
      </p:sp>
      <p:sp>
        <p:nvSpPr>
          <p:cNvPr id="115" name="正方形/長方形 114">
            <a:extLst>
              <a:ext uri="{FF2B5EF4-FFF2-40B4-BE49-F238E27FC236}">
                <a16:creationId xmlns:a16="http://schemas.microsoft.com/office/drawing/2014/main" id="{A9012714-C76E-DBB2-F6B6-33F0A0D58193}"/>
              </a:ext>
            </a:extLst>
          </p:cNvPr>
          <p:cNvSpPr/>
          <p:nvPr/>
        </p:nvSpPr>
        <p:spPr>
          <a:xfrm>
            <a:off x="6150396" y="1988725"/>
            <a:ext cx="5883057" cy="3998397"/>
          </a:xfrm>
          <a:prstGeom prst="rect">
            <a:avLst/>
          </a:prstGeom>
          <a:solidFill>
            <a:srgbClr val="F5F5F5"/>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grpSp>
        <p:nvGrpSpPr>
          <p:cNvPr id="116" name="Group 117">
            <a:extLst>
              <a:ext uri="{FF2B5EF4-FFF2-40B4-BE49-F238E27FC236}">
                <a16:creationId xmlns:a16="http://schemas.microsoft.com/office/drawing/2014/main" id="{D776C083-9919-F6D0-DA8C-0021EF7EBC17}"/>
              </a:ext>
            </a:extLst>
          </p:cNvPr>
          <p:cNvGrpSpPr/>
          <p:nvPr/>
        </p:nvGrpSpPr>
        <p:grpSpPr>
          <a:xfrm>
            <a:off x="7549946" y="2569186"/>
            <a:ext cx="3314734" cy="1911308"/>
            <a:chOff x="908063" y="2790399"/>
            <a:chExt cx="4268536" cy="2461280"/>
          </a:xfrm>
        </p:grpSpPr>
        <p:pic>
          <p:nvPicPr>
            <p:cNvPr id="117" name="Picture 2" descr="\\yjfs.corp.yahoo.co.jp\doc\mktg-template\icon(New)\06_3_人（ピクトグラム）\151_男性_赤.png">
              <a:extLst>
                <a:ext uri="{FF2B5EF4-FFF2-40B4-BE49-F238E27FC236}">
                  <a16:creationId xmlns:a16="http://schemas.microsoft.com/office/drawing/2014/main" id="{B7B38301-E553-815C-141C-852AD102E05A}"/>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908495"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18" name="Picture 2" descr="\\yjfs.corp.yahoo.co.jp\doc\mktg-template\icon(New)\06_3_人（ピクトグラム）\151_男性_赤.png">
              <a:extLst>
                <a:ext uri="{FF2B5EF4-FFF2-40B4-BE49-F238E27FC236}">
                  <a16:creationId xmlns:a16="http://schemas.microsoft.com/office/drawing/2014/main" id="{FD387B34-1DFC-CB6A-D883-B5C03B0D59C3}"/>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126936"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19" name="Picture 2" descr="\\yjfs.corp.yahoo.co.jp\doc\mktg-template\icon(New)\06_3_人（ピクトグラム）\151_男性_赤.png">
              <a:extLst>
                <a:ext uri="{FF2B5EF4-FFF2-40B4-BE49-F238E27FC236}">
                  <a16:creationId xmlns:a16="http://schemas.microsoft.com/office/drawing/2014/main" id="{35D1EA86-934F-F341-EDE0-CAF3EDEDE00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324753"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20" name="Picture 2" descr="\\yjfs.corp.yahoo.co.jp\doc\mktg-template\icon(New)\06_3_人（ピクトグラム）\151_男性_赤.png">
              <a:extLst>
                <a:ext uri="{FF2B5EF4-FFF2-40B4-BE49-F238E27FC236}">
                  <a16:creationId xmlns:a16="http://schemas.microsoft.com/office/drawing/2014/main" id="{C92B3CE1-E416-2FF9-32F1-53EB9AB1ACF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543194"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21" name="Picture 2" descr="\\yjfs.corp.yahoo.co.jp\doc\mktg-template\icon(New)\06_3_人（ピクトグラム）\151_男性_赤.png">
              <a:extLst>
                <a:ext uri="{FF2B5EF4-FFF2-40B4-BE49-F238E27FC236}">
                  <a16:creationId xmlns:a16="http://schemas.microsoft.com/office/drawing/2014/main" id="{608B0375-E3F6-5A11-6983-D3538D9D1B8B}"/>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765451"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22" name="Picture 2" descr="\\yjfs.corp.yahoo.co.jp\doc\mktg-template\icon(New)\06_3_人（ピクトグラム）\151_男性_赤.png">
              <a:extLst>
                <a:ext uri="{FF2B5EF4-FFF2-40B4-BE49-F238E27FC236}">
                  <a16:creationId xmlns:a16="http://schemas.microsoft.com/office/drawing/2014/main" id="{C7055E77-EB4B-697D-A197-D9CC0399FC2C}"/>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983892"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23" name="Picture 2" descr="\\yjfs.corp.yahoo.co.jp\doc\mktg-template\icon(New)\06_3_人（ピクトグラム）\151_男性_赤.png">
              <a:extLst>
                <a:ext uri="{FF2B5EF4-FFF2-40B4-BE49-F238E27FC236}">
                  <a16:creationId xmlns:a16="http://schemas.microsoft.com/office/drawing/2014/main" id="{E1FD374D-A8B2-303D-1137-330E224C30D4}"/>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181708"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24" name="Picture 2" descr="\\yjfs.corp.yahoo.co.jp\doc\mktg-template\icon(New)\06_3_人（ピクトグラム）\151_男性_赤.png">
              <a:extLst>
                <a:ext uri="{FF2B5EF4-FFF2-40B4-BE49-F238E27FC236}">
                  <a16:creationId xmlns:a16="http://schemas.microsoft.com/office/drawing/2014/main" id="{D4434AB0-AC86-7803-1481-BDC75DBE001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400149"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25" name="Picture 2" descr="\\yjfs.corp.yahoo.co.jp\doc\mktg-template\icon(New)\06_3_人（ピクトグラム）\151_男性_赤.png">
              <a:extLst>
                <a:ext uri="{FF2B5EF4-FFF2-40B4-BE49-F238E27FC236}">
                  <a16:creationId xmlns:a16="http://schemas.microsoft.com/office/drawing/2014/main" id="{B21333EF-1BE5-2FE7-34F1-46B0386F8CEC}"/>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621608"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26" name="Picture 2" descr="\\yjfs.corp.yahoo.co.jp\doc\mktg-template\icon(New)\06_3_人（ピクトグラム）\151_男性_赤.png">
              <a:extLst>
                <a:ext uri="{FF2B5EF4-FFF2-40B4-BE49-F238E27FC236}">
                  <a16:creationId xmlns:a16="http://schemas.microsoft.com/office/drawing/2014/main" id="{FD22C953-4668-E5F5-0B9A-B855F68125E5}"/>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840048"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27" name="Picture 2" descr="\\yjfs.corp.yahoo.co.jp\doc\mktg-template\icon(New)\06_3_人（ピクトグラム）\151_男性_赤.png">
              <a:extLst>
                <a:ext uri="{FF2B5EF4-FFF2-40B4-BE49-F238E27FC236}">
                  <a16:creationId xmlns:a16="http://schemas.microsoft.com/office/drawing/2014/main" id="{FD1DD186-A101-C5AC-EEA4-D04EE28E8CC9}"/>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037864"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28" name="Picture 2" descr="\\yjfs.corp.yahoo.co.jp\doc\mktg-template\icon(New)\06_3_人（ピクトグラム）\151_男性_赤.png">
              <a:extLst>
                <a:ext uri="{FF2B5EF4-FFF2-40B4-BE49-F238E27FC236}">
                  <a16:creationId xmlns:a16="http://schemas.microsoft.com/office/drawing/2014/main" id="{FE8DFC35-277F-C670-D763-CA22BD9FC857}"/>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256305"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29" name="Picture 2" descr="\\yjfs.corp.yahoo.co.jp\doc\mktg-template\icon(New)\06_3_人（ピクトグラム）\151_男性_赤.png">
              <a:extLst>
                <a:ext uri="{FF2B5EF4-FFF2-40B4-BE49-F238E27FC236}">
                  <a16:creationId xmlns:a16="http://schemas.microsoft.com/office/drawing/2014/main" id="{C341AA39-5C99-9A98-BFF2-5B8719AF417F}"/>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478562"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30" name="Picture 2" descr="\\yjfs.corp.yahoo.co.jp\doc\mktg-template\icon(New)\06_3_人（ピクトグラム）\151_男性_赤.png">
              <a:extLst>
                <a:ext uri="{FF2B5EF4-FFF2-40B4-BE49-F238E27FC236}">
                  <a16:creationId xmlns:a16="http://schemas.microsoft.com/office/drawing/2014/main" id="{364AF656-CF6C-1E23-8393-BB6427517B81}"/>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697003"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31" name="Picture 2" descr="\\yjfs.corp.yahoo.co.jp\doc\mktg-template\icon(New)\06_3_人（ピクトグラム）\151_男性_赤.png">
              <a:extLst>
                <a:ext uri="{FF2B5EF4-FFF2-40B4-BE49-F238E27FC236}">
                  <a16:creationId xmlns:a16="http://schemas.microsoft.com/office/drawing/2014/main" id="{EBF617D1-4677-498A-4C4F-9285D898D8B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894820"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32" name="Picture 2" descr="\\yjfs.corp.yahoo.co.jp\doc\mktg-template\icon(New)\06_3_人（ピクトグラム）\151_男性_赤.png">
              <a:extLst>
                <a:ext uri="{FF2B5EF4-FFF2-40B4-BE49-F238E27FC236}">
                  <a16:creationId xmlns:a16="http://schemas.microsoft.com/office/drawing/2014/main" id="{12C60B76-42E5-5A5D-E9E5-410965A3AAF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113261"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33" name="Picture 3" descr="\\yjfs.corp.yahoo.co.jp\doc\mktg-template\icon(New)\06_3_人（ピクトグラム）\151_男性_灰2.png">
              <a:extLst>
                <a:ext uri="{FF2B5EF4-FFF2-40B4-BE49-F238E27FC236}">
                  <a16:creationId xmlns:a16="http://schemas.microsoft.com/office/drawing/2014/main" id="{0429C932-1013-17FF-D942-17C0AFEF39D9}"/>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763848"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34" name="Picture 3" descr="\\yjfs.corp.yahoo.co.jp\doc\mktg-template\icon(New)\06_3_人（ピクトグラム）\151_男性_灰2.png">
              <a:extLst>
                <a:ext uri="{FF2B5EF4-FFF2-40B4-BE49-F238E27FC236}">
                  <a16:creationId xmlns:a16="http://schemas.microsoft.com/office/drawing/2014/main" id="{3DF74A99-DF7E-26D2-78F5-B27E91676929}"/>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982289"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35" name="Picture 2" descr="\\yjfs.corp.yahoo.co.jp\doc\mktg-template\icon(New)\06_3_人（ピクトグラム）\151_男性_赤.png">
              <a:extLst>
                <a:ext uri="{FF2B5EF4-FFF2-40B4-BE49-F238E27FC236}">
                  <a16:creationId xmlns:a16="http://schemas.microsoft.com/office/drawing/2014/main" id="{91283852-43C1-5596-C6C1-700E1C90434E}"/>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908495"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36" name="Picture 2" descr="\\yjfs.corp.yahoo.co.jp\doc\mktg-template\icon(New)\06_3_人（ピクトグラム）\151_男性_赤.png">
              <a:extLst>
                <a:ext uri="{FF2B5EF4-FFF2-40B4-BE49-F238E27FC236}">
                  <a16:creationId xmlns:a16="http://schemas.microsoft.com/office/drawing/2014/main" id="{A8CF9330-CDE8-F289-067A-AE4324440E5B}"/>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126936"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37" name="Picture 2" descr="\\yjfs.corp.yahoo.co.jp\doc\mktg-template\icon(New)\06_3_人（ピクトグラム）\151_男性_赤.png">
              <a:extLst>
                <a:ext uri="{FF2B5EF4-FFF2-40B4-BE49-F238E27FC236}">
                  <a16:creationId xmlns:a16="http://schemas.microsoft.com/office/drawing/2014/main" id="{8E3519EF-5F8A-FD91-53ED-552BE558CBA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324753"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38" name="Picture 2" descr="\\yjfs.corp.yahoo.co.jp\doc\mktg-template\icon(New)\06_3_人（ピクトグラム）\151_男性_赤.png">
              <a:extLst>
                <a:ext uri="{FF2B5EF4-FFF2-40B4-BE49-F238E27FC236}">
                  <a16:creationId xmlns:a16="http://schemas.microsoft.com/office/drawing/2014/main" id="{6AD6D05F-3360-70B7-80C1-11E7889502F7}"/>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543194"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39" name="Picture 2" descr="\\yjfs.corp.yahoo.co.jp\doc\mktg-template\icon(New)\06_3_人（ピクトグラム）\151_男性_赤.png">
              <a:extLst>
                <a:ext uri="{FF2B5EF4-FFF2-40B4-BE49-F238E27FC236}">
                  <a16:creationId xmlns:a16="http://schemas.microsoft.com/office/drawing/2014/main" id="{069D5745-9CB8-DA2E-F328-2B229AAF33A5}"/>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765451"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40" name="Picture 2" descr="\\yjfs.corp.yahoo.co.jp\doc\mktg-template\icon(New)\06_3_人（ピクトグラム）\151_男性_赤.png">
              <a:extLst>
                <a:ext uri="{FF2B5EF4-FFF2-40B4-BE49-F238E27FC236}">
                  <a16:creationId xmlns:a16="http://schemas.microsoft.com/office/drawing/2014/main" id="{AA235651-6F3F-B77E-DC63-508CC8D6A615}"/>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983892"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41" name="Picture 2" descr="\\yjfs.corp.yahoo.co.jp\doc\mktg-template\icon(New)\06_3_人（ピクトグラム）\151_男性_赤.png">
              <a:extLst>
                <a:ext uri="{FF2B5EF4-FFF2-40B4-BE49-F238E27FC236}">
                  <a16:creationId xmlns:a16="http://schemas.microsoft.com/office/drawing/2014/main" id="{093C4F31-6B1A-3E04-178E-2B273482C1C1}"/>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181708"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42" name="Picture 2" descr="\\yjfs.corp.yahoo.co.jp\doc\mktg-template\icon(New)\06_3_人（ピクトグラム）\151_男性_赤.png">
              <a:extLst>
                <a:ext uri="{FF2B5EF4-FFF2-40B4-BE49-F238E27FC236}">
                  <a16:creationId xmlns:a16="http://schemas.microsoft.com/office/drawing/2014/main" id="{EED3E716-2BFE-1CAE-78E4-00A470EBCBB4}"/>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400149"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43" name="Picture 2" descr="\\yjfs.corp.yahoo.co.jp\doc\mktg-template\icon(New)\06_3_人（ピクトグラム）\151_男性_赤.png">
              <a:extLst>
                <a:ext uri="{FF2B5EF4-FFF2-40B4-BE49-F238E27FC236}">
                  <a16:creationId xmlns:a16="http://schemas.microsoft.com/office/drawing/2014/main" id="{615D1E3B-5B7D-E4DE-8A58-0E5B59332899}"/>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621608"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44" name="Picture 2" descr="\\yjfs.corp.yahoo.co.jp\doc\mktg-template\icon(New)\06_3_人（ピクトグラム）\151_男性_赤.png">
              <a:extLst>
                <a:ext uri="{FF2B5EF4-FFF2-40B4-BE49-F238E27FC236}">
                  <a16:creationId xmlns:a16="http://schemas.microsoft.com/office/drawing/2014/main" id="{8CBF76FB-803B-70B5-C710-871A25277804}"/>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840048"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45" name="Picture 2" descr="\\yjfs.corp.yahoo.co.jp\doc\mktg-template\icon(New)\06_3_人（ピクトグラム）\151_男性_赤.png">
              <a:extLst>
                <a:ext uri="{FF2B5EF4-FFF2-40B4-BE49-F238E27FC236}">
                  <a16:creationId xmlns:a16="http://schemas.microsoft.com/office/drawing/2014/main" id="{0397247E-528E-AE6D-25EA-3C9E0A9C7EDB}"/>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037864"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46" name="Picture 2" descr="\\yjfs.corp.yahoo.co.jp\doc\mktg-template\icon(New)\06_3_人（ピクトグラム）\151_男性_赤.png">
              <a:extLst>
                <a:ext uri="{FF2B5EF4-FFF2-40B4-BE49-F238E27FC236}">
                  <a16:creationId xmlns:a16="http://schemas.microsoft.com/office/drawing/2014/main" id="{785F602B-822B-56E7-C73E-4A424A9B7E58}"/>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256305"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47" name="Picture 2" descr="\\yjfs.corp.yahoo.co.jp\doc\mktg-template\icon(New)\06_3_人（ピクトグラム）\151_男性_赤.png">
              <a:extLst>
                <a:ext uri="{FF2B5EF4-FFF2-40B4-BE49-F238E27FC236}">
                  <a16:creationId xmlns:a16="http://schemas.microsoft.com/office/drawing/2014/main" id="{9E6326B0-C065-D9CA-9D4D-D1D8B6B0E9D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478562"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48" name="Picture 2" descr="\\yjfs.corp.yahoo.co.jp\doc\mktg-template\icon(New)\06_3_人（ピクトグラム）\151_男性_赤.png">
              <a:extLst>
                <a:ext uri="{FF2B5EF4-FFF2-40B4-BE49-F238E27FC236}">
                  <a16:creationId xmlns:a16="http://schemas.microsoft.com/office/drawing/2014/main" id="{7DB971A5-CF50-B6B5-D2BD-66AB3A69B451}"/>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697003"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49" name="Picture 2" descr="\\yjfs.corp.yahoo.co.jp\doc\mktg-template\icon(New)\06_3_人（ピクトグラム）\151_男性_赤.png">
              <a:extLst>
                <a:ext uri="{FF2B5EF4-FFF2-40B4-BE49-F238E27FC236}">
                  <a16:creationId xmlns:a16="http://schemas.microsoft.com/office/drawing/2014/main" id="{AB951C27-F764-4811-970C-589FA64115FC}"/>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894820"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50" name="Picture 2" descr="\\yjfs.corp.yahoo.co.jp\doc\mktg-template\icon(New)\06_3_人（ピクトグラム）\151_男性_赤.png">
              <a:extLst>
                <a:ext uri="{FF2B5EF4-FFF2-40B4-BE49-F238E27FC236}">
                  <a16:creationId xmlns:a16="http://schemas.microsoft.com/office/drawing/2014/main" id="{2195C966-9100-C02C-79A5-9EDA10596F5B}"/>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113261"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51" name="Picture 3" descr="\\yjfs.corp.yahoo.co.jp\doc\mktg-template\icon(New)\06_3_人（ピクトグラム）\151_男性_灰2.png">
              <a:extLst>
                <a:ext uri="{FF2B5EF4-FFF2-40B4-BE49-F238E27FC236}">
                  <a16:creationId xmlns:a16="http://schemas.microsoft.com/office/drawing/2014/main" id="{99DD558A-C8C0-B30C-3447-306F8883C155}"/>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763848"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52" name="Picture 3" descr="\\yjfs.corp.yahoo.co.jp\doc\mktg-template\icon(New)\06_3_人（ピクトグラム）\151_男性_灰2.png">
              <a:extLst>
                <a:ext uri="{FF2B5EF4-FFF2-40B4-BE49-F238E27FC236}">
                  <a16:creationId xmlns:a16="http://schemas.microsoft.com/office/drawing/2014/main" id="{A6C80E6B-5BB7-07C3-8143-6BCBCE5D3EC6}"/>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982289"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53" name="Picture 2" descr="\\yjfs.corp.yahoo.co.jp\doc\mktg-template\icon(New)\06_3_人（ピクトグラム）\151_男性_赤.png">
              <a:extLst>
                <a:ext uri="{FF2B5EF4-FFF2-40B4-BE49-F238E27FC236}">
                  <a16:creationId xmlns:a16="http://schemas.microsoft.com/office/drawing/2014/main" id="{38217DE3-70CB-4C59-04B1-F4C60589AE2F}"/>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908495"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54" name="Picture 2" descr="\\yjfs.corp.yahoo.co.jp\doc\mktg-template\icon(New)\06_3_人（ピクトグラム）\151_男性_赤.png">
              <a:extLst>
                <a:ext uri="{FF2B5EF4-FFF2-40B4-BE49-F238E27FC236}">
                  <a16:creationId xmlns:a16="http://schemas.microsoft.com/office/drawing/2014/main" id="{FA97A7C8-4A17-C3FD-FFE9-DA8A5114AC5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126936"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55" name="Picture 2" descr="\\yjfs.corp.yahoo.co.jp\doc\mktg-template\icon(New)\06_3_人（ピクトグラム）\151_男性_赤.png">
              <a:extLst>
                <a:ext uri="{FF2B5EF4-FFF2-40B4-BE49-F238E27FC236}">
                  <a16:creationId xmlns:a16="http://schemas.microsoft.com/office/drawing/2014/main" id="{A685BE52-2342-3A7C-C614-D45475381DA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324753"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56" name="Picture 2" descr="\\yjfs.corp.yahoo.co.jp\doc\mktg-template\icon(New)\06_3_人（ピクトグラム）\151_男性_赤.png">
              <a:extLst>
                <a:ext uri="{FF2B5EF4-FFF2-40B4-BE49-F238E27FC236}">
                  <a16:creationId xmlns:a16="http://schemas.microsoft.com/office/drawing/2014/main" id="{E65C90BC-1F6C-9ECE-98DD-80C450340CE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543194"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57" name="Picture 2" descr="\\yjfs.corp.yahoo.co.jp\doc\mktg-template\icon(New)\06_3_人（ピクトグラム）\151_男性_赤.png">
              <a:extLst>
                <a:ext uri="{FF2B5EF4-FFF2-40B4-BE49-F238E27FC236}">
                  <a16:creationId xmlns:a16="http://schemas.microsoft.com/office/drawing/2014/main" id="{4140567F-BC40-78FB-5FC1-7D606AE4A7B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765451"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58" name="Picture 2" descr="\\yjfs.corp.yahoo.co.jp\doc\mktg-template\icon(New)\06_3_人（ピクトグラム）\151_男性_赤.png">
              <a:extLst>
                <a:ext uri="{FF2B5EF4-FFF2-40B4-BE49-F238E27FC236}">
                  <a16:creationId xmlns:a16="http://schemas.microsoft.com/office/drawing/2014/main" id="{410DC2E0-27AD-810B-7F7A-D36C96CAE59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983892"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59" name="Picture 2" descr="\\yjfs.corp.yahoo.co.jp\doc\mktg-template\icon(New)\06_3_人（ピクトグラム）\151_男性_赤.png">
              <a:extLst>
                <a:ext uri="{FF2B5EF4-FFF2-40B4-BE49-F238E27FC236}">
                  <a16:creationId xmlns:a16="http://schemas.microsoft.com/office/drawing/2014/main" id="{D3F400D3-23D1-526E-474D-87505ADA7081}"/>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181708"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60" name="Picture 2" descr="\\yjfs.corp.yahoo.co.jp\doc\mktg-template\icon(New)\06_3_人（ピクトグラム）\151_男性_赤.png">
              <a:extLst>
                <a:ext uri="{FF2B5EF4-FFF2-40B4-BE49-F238E27FC236}">
                  <a16:creationId xmlns:a16="http://schemas.microsoft.com/office/drawing/2014/main" id="{EF6862CE-80A7-B932-DABD-647CD2A6269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400149"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61" name="Picture 2" descr="\\yjfs.corp.yahoo.co.jp\doc\mktg-template\icon(New)\06_3_人（ピクトグラム）\151_男性_赤.png">
              <a:extLst>
                <a:ext uri="{FF2B5EF4-FFF2-40B4-BE49-F238E27FC236}">
                  <a16:creationId xmlns:a16="http://schemas.microsoft.com/office/drawing/2014/main" id="{30B89F7B-ACE4-2B26-380E-426FC06E702F}"/>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621608"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62" name="Picture 2" descr="\\yjfs.corp.yahoo.co.jp\doc\mktg-template\icon(New)\06_3_人（ピクトグラム）\151_男性_赤.png">
              <a:extLst>
                <a:ext uri="{FF2B5EF4-FFF2-40B4-BE49-F238E27FC236}">
                  <a16:creationId xmlns:a16="http://schemas.microsoft.com/office/drawing/2014/main" id="{5D97E1B7-CC8F-EF5D-1B3B-F7FF133806D4}"/>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840048"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63" name="Picture 2" descr="\\yjfs.corp.yahoo.co.jp\doc\mktg-template\icon(New)\06_3_人（ピクトグラム）\151_男性_赤.png">
              <a:extLst>
                <a:ext uri="{FF2B5EF4-FFF2-40B4-BE49-F238E27FC236}">
                  <a16:creationId xmlns:a16="http://schemas.microsoft.com/office/drawing/2014/main" id="{9BED227B-7CA3-ABD1-08ED-57A45FE0004E}"/>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037864"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64" name="Picture 2" descr="\\yjfs.corp.yahoo.co.jp\doc\mktg-template\icon(New)\06_3_人（ピクトグラム）\151_男性_赤.png">
              <a:extLst>
                <a:ext uri="{FF2B5EF4-FFF2-40B4-BE49-F238E27FC236}">
                  <a16:creationId xmlns:a16="http://schemas.microsoft.com/office/drawing/2014/main" id="{CAB08F62-DF74-19D5-94EB-3B0EFF3450BC}"/>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256305"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65" name="Picture 2" descr="\\yjfs.corp.yahoo.co.jp\doc\mktg-template\icon(New)\06_3_人（ピクトグラム）\151_男性_赤.png">
              <a:extLst>
                <a:ext uri="{FF2B5EF4-FFF2-40B4-BE49-F238E27FC236}">
                  <a16:creationId xmlns:a16="http://schemas.microsoft.com/office/drawing/2014/main" id="{D5CA7AAE-1819-7D0D-6237-4B8673D5030A}"/>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478562"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66" name="Picture 2" descr="\\yjfs.corp.yahoo.co.jp\doc\mktg-template\icon(New)\06_3_人（ピクトグラム）\151_男性_赤.png">
              <a:extLst>
                <a:ext uri="{FF2B5EF4-FFF2-40B4-BE49-F238E27FC236}">
                  <a16:creationId xmlns:a16="http://schemas.microsoft.com/office/drawing/2014/main" id="{0B24CBFB-5231-1A35-364C-86E7022A98A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697003"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67" name="Picture 2" descr="\\yjfs.corp.yahoo.co.jp\doc\mktg-template\icon(New)\06_3_人（ピクトグラム）\151_男性_赤.png">
              <a:extLst>
                <a:ext uri="{FF2B5EF4-FFF2-40B4-BE49-F238E27FC236}">
                  <a16:creationId xmlns:a16="http://schemas.microsoft.com/office/drawing/2014/main" id="{5B4126F6-DD05-57BA-662A-43F47AC31AF9}"/>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894820"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68" name="Picture 2" descr="\\yjfs.corp.yahoo.co.jp\doc\mktg-template\icon(New)\06_3_人（ピクトグラム）\151_男性_赤.png">
              <a:extLst>
                <a:ext uri="{FF2B5EF4-FFF2-40B4-BE49-F238E27FC236}">
                  <a16:creationId xmlns:a16="http://schemas.microsoft.com/office/drawing/2014/main" id="{7E2AC4B0-1DE2-4089-C2CB-2949D0F41415}"/>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113261"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69" name="Picture 3" descr="\\yjfs.corp.yahoo.co.jp\doc\mktg-template\icon(New)\06_3_人（ピクトグラム）\151_男性_灰2.png">
              <a:extLst>
                <a:ext uri="{FF2B5EF4-FFF2-40B4-BE49-F238E27FC236}">
                  <a16:creationId xmlns:a16="http://schemas.microsoft.com/office/drawing/2014/main" id="{31410420-2DD7-6433-CD00-1EDAAAAE3BE7}"/>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763848"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70" name="Picture 3" descr="\\yjfs.corp.yahoo.co.jp\doc\mktg-template\icon(New)\06_3_人（ピクトグラム）\151_男性_灰2.png">
              <a:extLst>
                <a:ext uri="{FF2B5EF4-FFF2-40B4-BE49-F238E27FC236}">
                  <a16:creationId xmlns:a16="http://schemas.microsoft.com/office/drawing/2014/main" id="{C79C78E6-C9A6-4614-A343-2D848B00AA7B}"/>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982289"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71" name="Picture 2" descr="\\yjfs.corp.yahoo.co.jp\doc\mktg-template\icon(New)\06_3_人（ピクトグラム）\151_男性_赤.png">
              <a:extLst>
                <a:ext uri="{FF2B5EF4-FFF2-40B4-BE49-F238E27FC236}">
                  <a16:creationId xmlns:a16="http://schemas.microsoft.com/office/drawing/2014/main" id="{139BED82-78C2-C504-B261-96F40517EFB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908495"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72" name="Picture 2" descr="\\yjfs.corp.yahoo.co.jp\doc\mktg-template\icon(New)\06_3_人（ピクトグラム）\151_男性_赤.png">
              <a:extLst>
                <a:ext uri="{FF2B5EF4-FFF2-40B4-BE49-F238E27FC236}">
                  <a16:creationId xmlns:a16="http://schemas.microsoft.com/office/drawing/2014/main" id="{82DB72A5-4754-69BD-638F-3D4F7D8C49E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126936"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73" name="Picture 2" descr="\\yjfs.corp.yahoo.co.jp\doc\mktg-template\icon(New)\06_3_人（ピクトグラム）\151_男性_赤.png">
              <a:extLst>
                <a:ext uri="{FF2B5EF4-FFF2-40B4-BE49-F238E27FC236}">
                  <a16:creationId xmlns:a16="http://schemas.microsoft.com/office/drawing/2014/main" id="{B8B29829-0471-1B7A-BC77-971573EE832F}"/>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324753"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74" name="Picture 2" descr="\\yjfs.corp.yahoo.co.jp\doc\mktg-template\icon(New)\06_3_人（ピクトグラム）\151_男性_赤.png">
              <a:extLst>
                <a:ext uri="{FF2B5EF4-FFF2-40B4-BE49-F238E27FC236}">
                  <a16:creationId xmlns:a16="http://schemas.microsoft.com/office/drawing/2014/main" id="{B4924A42-6A82-6FE6-5411-D2397F9E7967}"/>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543194"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75" name="Picture 2" descr="\\yjfs.corp.yahoo.co.jp\doc\mktg-template\icon(New)\06_3_人（ピクトグラム）\151_男性_赤.png">
              <a:extLst>
                <a:ext uri="{FF2B5EF4-FFF2-40B4-BE49-F238E27FC236}">
                  <a16:creationId xmlns:a16="http://schemas.microsoft.com/office/drawing/2014/main" id="{B67FABEA-1D08-E2C1-5D04-C1CEA4CA4038}"/>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765451"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76" name="Picture 2" descr="\\yjfs.corp.yahoo.co.jp\doc\mktg-template\icon(New)\06_3_人（ピクトグラム）\151_男性_赤.png">
              <a:extLst>
                <a:ext uri="{FF2B5EF4-FFF2-40B4-BE49-F238E27FC236}">
                  <a16:creationId xmlns:a16="http://schemas.microsoft.com/office/drawing/2014/main" id="{1554B6F7-5938-8389-F785-18FBD5C63FAC}"/>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983892"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77" name="Picture 2" descr="\\yjfs.corp.yahoo.co.jp\doc\mktg-template\icon(New)\06_3_人（ピクトグラム）\151_男性_赤.png">
              <a:extLst>
                <a:ext uri="{FF2B5EF4-FFF2-40B4-BE49-F238E27FC236}">
                  <a16:creationId xmlns:a16="http://schemas.microsoft.com/office/drawing/2014/main" id="{28A9ACE9-0AFD-813F-0926-D2EBF831C304}"/>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181708"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78" name="Picture 2" descr="\\yjfs.corp.yahoo.co.jp\doc\mktg-template\icon(New)\06_3_人（ピクトグラム）\151_男性_赤.png">
              <a:extLst>
                <a:ext uri="{FF2B5EF4-FFF2-40B4-BE49-F238E27FC236}">
                  <a16:creationId xmlns:a16="http://schemas.microsoft.com/office/drawing/2014/main" id="{783B5A5B-44BC-803C-144E-2868FD747DBE}"/>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400149"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79" name="Picture 2" descr="\\yjfs.corp.yahoo.co.jp\doc\mktg-template\icon(New)\06_3_人（ピクトグラム）\151_男性_赤.png">
              <a:extLst>
                <a:ext uri="{FF2B5EF4-FFF2-40B4-BE49-F238E27FC236}">
                  <a16:creationId xmlns:a16="http://schemas.microsoft.com/office/drawing/2014/main" id="{158DBCC7-F731-48BC-4130-E971527631A4}"/>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621608"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80" name="Picture 2" descr="\\yjfs.corp.yahoo.co.jp\doc\mktg-template\icon(New)\06_3_人（ピクトグラム）\151_男性_赤.png">
              <a:extLst>
                <a:ext uri="{FF2B5EF4-FFF2-40B4-BE49-F238E27FC236}">
                  <a16:creationId xmlns:a16="http://schemas.microsoft.com/office/drawing/2014/main" id="{F62DBDD6-2498-E68F-4203-F01512D293FE}"/>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840048"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81" name="Picture 2" descr="\\yjfs.corp.yahoo.co.jp\doc\mktg-template\icon(New)\06_3_人（ピクトグラム）\151_男性_赤.png">
              <a:extLst>
                <a:ext uri="{FF2B5EF4-FFF2-40B4-BE49-F238E27FC236}">
                  <a16:creationId xmlns:a16="http://schemas.microsoft.com/office/drawing/2014/main" id="{F16541A2-FE11-77BD-3DE5-DD4206B0D155}"/>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037864"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82" name="Picture 2" descr="\\yjfs.corp.yahoo.co.jp\doc\mktg-template\icon(New)\06_3_人（ピクトグラム）\151_男性_赤.png">
              <a:extLst>
                <a:ext uri="{FF2B5EF4-FFF2-40B4-BE49-F238E27FC236}">
                  <a16:creationId xmlns:a16="http://schemas.microsoft.com/office/drawing/2014/main" id="{C07D6F2C-E708-D012-650E-F5A0DBA20497}"/>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256305"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83" name="Picture 2" descr="\\yjfs.corp.yahoo.co.jp\doc\mktg-template\icon(New)\06_3_人（ピクトグラム）\151_男性_赤.png">
              <a:extLst>
                <a:ext uri="{FF2B5EF4-FFF2-40B4-BE49-F238E27FC236}">
                  <a16:creationId xmlns:a16="http://schemas.microsoft.com/office/drawing/2014/main" id="{9FCF8568-E829-E5E6-2895-F8FA05CBD12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478562"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84" name="Picture 2" descr="\\yjfs.corp.yahoo.co.jp\doc\mktg-template\icon(New)\06_3_人（ピクトグラム）\151_男性_赤.png">
              <a:extLst>
                <a:ext uri="{FF2B5EF4-FFF2-40B4-BE49-F238E27FC236}">
                  <a16:creationId xmlns:a16="http://schemas.microsoft.com/office/drawing/2014/main" id="{124FD462-42F2-ADB4-38C1-58AF79AB849F}"/>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697003"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85" name="Picture 2" descr="\\yjfs.corp.yahoo.co.jp\doc\mktg-template\icon(New)\06_3_人（ピクトグラム）\151_男性_赤.png">
              <a:extLst>
                <a:ext uri="{FF2B5EF4-FFF2-40B4-BE49-F238E27FC236}">
                  <a16:creationId xmlns:a16="http://schemas.microsoft.com/office/drawing/2014/main" id="{8238FB48-A17E-D10D-C450-CEE5A71A1AF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894820"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86" name="Picture 2" descr="\\yjfs.corp.yahoo.co.jp\doc\mktg-template\icon(New)\06_3_人（ピクトグラム）\151_男性_赤.png">
              <a:extLst>
                <a:ext uri="{FF2B5EF4-FFF2-40B4-BE49-F238E27FC236}">
                  <a16:creationId xmlns:a16="http://schemas.microsoft.com/office/drawing/2014/main" id="{8D4810F8-232C-47C5-3975-C5F0E56C8EB3}"/>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113261"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87" name="Picture 3" descr="\\yjfs.corp.yahoo.co.jp\doc\mktg-template\icon(New)\06_3_人（ピクトグラム）\151_男性_灰2.png">
              <a:extLst>
                <a:ext uri="{FF2B5EF4-FFF2-40B4-BE49-F238E27FC236}">
                  <a16:creationId xmlns:a16="http://schemas.microsoft.com/office/drawing/2014/main" id="{91313761-B3B7-3E68-862A-8F85C47A017B}"/>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763848"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88" name="Picture 3" descr="\\yjfs.corp.yahoo.co.jp\doc\mktg-template\icon(New)\06_3_人（ピクトグラム）\151_男性_灰2.png">
              <a:extLst>
                <a:ext uri="{FF2B5EF4-FFF2-40B4-BE49-F238E27FC236}">
                  <a16:creationId xmlns:a16="http://schemas.microsoft.com/office/drawing/2014/main" id="{36339E49-A43A-C0C7-D8A1-C57A659ADC18}"/>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982289"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89" name="Picture 2" descr="\\yjfs.corp.yahoo.co.jp\doc\mktg-template\icon(New)\06_3_人（ピクトグラム）\151_男性_赤.png">
              <a:extLst>
                <a:ext uri="{FF2B5EF4-FFF2-40B4-BE49-F238E27FC236}">
                  <a16:creationId xmlns:a16="http://schemas.microsoft.com/office/drawing/2014/main" id="{1B2685F2-B6CC-0E14-56A6-F8869C28C68B}"/>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908063"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90" name="Picture 2" descr="\\yjfs.corp.yahoo.co.jp\doc\mktg-template\icon(New)\06_3_人（ピクトグラム）\151_男性_赤.png">
              <a:extLst>
                <a:ext uri="{FF2B5EF4-FFF2-40B4-BE49-F238E27FC236}">
                  <a16:creationId xmlns:a16="http://schemas.microsoft.com/office/drawing/2014/main" id="{BC81AF81-B157-E7CA-4617-18674DB67E85}"/>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126504"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91" name="Picture 2" descr="\\yjfs.corp.yahoo.co.jp\doc\mktg-template\icon(New)\06_3_人（ピクトグラム）\151_男性_赤.png">
              <a:extLst>
                <a:ext uri="{FF2B5EF4-FFF2-40B4-BE49-F238E27FC236}">
                  <a16:creationId xmlns:a16="http://schemas.microsoft.com/office/drawing/2014/main" id="{83BAED7A-02CA-5356-8543-58489035E1DC}"/>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324320"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92" name="Picture 2" descr="\\yjfs.corp.yahoo.co.jp\doc\mktg-template\icon(New)\06_3_人（ピクトグラム）\151_男性_赤.png">
              <a:extLst>
                <a:ext uri="{FF2B5EF4-FFF2-40B4-BE49-F238E27FC236}">
                  <a16:creationId xmlns:a16="http://schemas.microsoft.com/office/drawing/2014/main" id="{A522C0AD-2B04-89D3-939D-31E8911E7FD5}"/>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542760"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93" name="Picture 2" descr="\\yjfs.corp.yahoo.co.jp\doc\mktg-template\icon(New)\06_3_人（ピクトグラム）\151_男性_赤.png">
              <a:extLst>
                <a:ext uri="{FF2B5EF4-FFF2-40B4-BE49-F238E27FC236}">
                  <a16:creationId xmlns:a16="http://schemas.microsoft.com/office/drawing/2014/main" id="{46B58719-8BE6-FCCF-D8AE-4B0AF74FAD6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765019"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94" name="Picture 2" descr="\\yjfs.corp.yahoo.co.jp\doc\mktg-template\icon(New)\06_3_人（ピクトグラム）\151_男性_赤.png">
              <a:extLst>
                <a:ext uri="{FF2B5EF4-FFF2-40B4-BE49-F238E27FC236}">
                  <a16:creationId xmlns:a16="http://schemas.microsoft.com/office/drawing/2014/main" id="{5017EF54-4FF6-B9C8-E542-56F06D924AE4}"/>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983460"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95" name="Picture 2" descr="\\yjfs.corp.yahoo.co.jp\doc\mktg-template\icon(New)\06_3_人（ピクトグラム）\151_男性_赤.png">
              <a:extLst>
                <a:ext uri="{FF2B5EF4-FFF2-40B4-BE49-F238E27FC236}">
                  <a16:creationId xmlns:a16="http://schemas.microsoft.com/office/drawing/2014/main" id="{04818A23-BFBD-CF82-027F-E8760AAF8B9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181276"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96" name="Picture 2" descr="\\yjfs.corp.yahoo.co.jp\doc\mktg-template\icon(New)\06_3_人（ピクトグラム）\151_男性_赤.png">
              <a:extLst>
                <a:ext uri="{FF2B5EF4-FFF2-40B4-BE49-F238E27FC236}">
                  <a16:creationId xmlns:a16="http://schemas.microsoft.com/office/drawing/2014/main" id="{7C4B1C5D-BDF8-98C9-75A1-E6BF7466D8F7}"/>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399717"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97" name="Picture 2" descr="\\yjfs.corp.yahoo.co.jp\doc\mktg-template\icon(New)\06_3_人（ピクトグラム）\151_男性_赤.png">
              <a:extLst>
                <a:ext uri="{FF2B5EF4-FFF2-40B4-BE49-F238E27FC236}">
                  <a16:creationId xmlns:a16="http://schemas.microsoft.com/office/drawing/2014/main" id="{82D3F50C-1BE6-E9F8-F60A-D06799624841}"/>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621174"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98" name="Picture 2" descr="\\yjfs.corp.yahoo.co.jp\doc\mktg-template\icon(New)\06_3_人（ピクトグラム）\151_男性_赤.png">
              <a:extLst>
                <a:ext uri="{FF2B5EF4-FFF2-40B4-BE49-F238E27FC236}">
                  <a16:creationId xmlns:a16="http://schemas.microsoft.com/office/drawing/2014/main" id="{A232270F-EEEB-D9D7-E199-ADC58EF5DEF9}"/>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839615"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99" name="Picture 2" descr="\\yjfs.corp.yahoo.co.jp\doc\mktg-template\icon(New)\06_3_人（ピクトグラム）\151_男性_赤.png">
              <a:extLst>
                <a:ext uri="{FF2B5EF4-FFF2-40B4-BE49-F238E27FC236}">
                  <a16:creationId xmlns:a16="http://schemas.microsoft.com/office/drawing/2014/main" id="{D3A1C8C2-200F-EC0D-AC18-703C6C5533FC}"/>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037432"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00" name="Picture 2" descr="\\yjfs.corp.yahoo.co.jp\doc\mktg-template\icon(New)\06_3_人（ピクトグラム）\151_男性_赤.png">
              <a:extLst>
                <a:ext uri="{FF2B5EF4-FFF2-40B4-BE49-F238E27FC236}">
                  <a16:creationId xmlns:a16="http://schemas.microsoft.com/office/drawing/2014/main" id="{790905C9-DF6A-56F6-C099-42B292C3ADBC}"/>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255873"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01" name="Picture 2" descr="\\yjfs.corp.yahoo.co.jp\doc\mktg-template\icon(New)\06_3_人（ピクトグラム）\151_男性_赤.png">
              <a:extLst>
                <a:ext uri="{FF2B5EF4-FFF2-40B4-BE49-F238E27FC236}">
                  <a16:creationId xmlns:a16="http://schemas.microsoft.com/office/drawing/2014/main" id="{1CB0CE98-C26B-9EEF-B363-DEEDB6E383D7}"/>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478130"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02" name="Picture 2" descr="\\yjfs.corp.yahoo.co.jp\doc\mktg-template\icon(New)\06_3_人（ピクトグラム）\151_男性_赤.png">
              <a:extLst>
                <a:ext uri="{FF2B5EF4-FFF2-40B4-BE49-F238E27FC236}">
                  <a16:creationId xmlns:a16="http://schemas.microsoft.com/office/drawing/2014/main" id="{70364D70-2780-2DB4-60DF-C56121CBB493}"/>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696571"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03" name="Picture 2" descr="\\yjfs.corp.yahoo.co.jp\doc\mktg-template\icon(New)\06_3_人（ピクトグラム）\151_男性_赤.png">
              <a:extLst>
                <a:ext uri="{FF2B5EF4-FFF2-40B4-BE49-F238E27FC236}">
                  <a16:creationId xmlns:a16="http://schemas.microsoft.com/office/drawing/2014/main" id="{6E6E369E-44B7-2EEC-DA4C-E48F2608D5C9}"/>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894388"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04" name="Picture 2" descr="\\yjfs.corp.yahoo.co.jp\doc\mktg-template\icon(New)\06_3_人（ピクトグラム）\151_男性_赤.png">
              <a:extLst>
                <a:ext uri="{FF2B5EF4-FFF2-40B4-BE49-F238E27FC236}">
                  <a16:creationId xmlns:a16="http://schemas.microsoft.com/office/drawing/2014/main" id="{863A68E0-4473-BD59-93EF-C9E7AD764DD1}"/>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112829"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05" name="Picture 3" descr="\\yjfs.corp.yahoo.co.jp\doc\mktg-template\icon(New)\06_3_人（ピクトグラム）\151_男性_灰2.png">
              <a:extLst>
                <a:ext uri="{FF2B5EF4-FFF2-40B4-BE49-F238E27FC236}">
                  <a16:creationId xmlns:a16="http://schemas.microsoft.com/office/drawing/2014/main" id="{F6A5D2FE-3A0D-721C-BA2C-36BD78A05687}"/>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981857"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06" name="Picture 2" descr="\\yjfs.corp.yahoo.co.jp\doc\mktg-template\icon(New)\06_3_人（ピクトグラム）\151_男性_赤.png">
              <a:extLst>
                <a:ext uri="{FF2B5EF4-FFF2-40B4-BE49-F238E27FC236}">
                  <a16:creationId xmlns:a16="http://schemas.microsoft.com/office/drawing/2014/main" id="{5D42068A-B33A-BBEA-92FC-9825CEC63E3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328839"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07" name="Picture 2" descr="\\yjfs.corp.yahoo.co.jp\doc\mktg-template\icon(New)\06_3_人（ピクトグラム）\151_男性_赤.png">
              <a:extLst>
                <a:ext uri="{FF2B5EF4-FFF2-40B4-BE49-F238E27FC236}">
                  <a16:creationId xmlns:a16="http://schemas.microsoft.com/office/drawing/2014/main" id="{7531203F-7A76-6982-262C-521A986543C3}"/>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547280"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08" name="Picture 2" descr="\\yjfs.corp.yahoo.co.jp\doc\mktg-template\icon(New)\06_3_人（ピクトグラム）\151_男性_赤.png">
              <a:extLst>
                <a:ext uri="{FF2B5EF4-FFF2-40B4-BE49-F238E27FC236}">
                  <a16:creationId xmlns:a16="http://schemas.microsoft.com/office/drawing/2014/main" id="{730C6EB2-07CE-5FB1-2A00-E4AB58CF6F5B}"/>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328839"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09" name="Picture 2" descr="\\yjfs.corp.yahoo.co.jp\doc\mktg-template\icon(New)\06_3_人（ピクトグラム）\151_男性_赤.png">
              <a:extLst>
                <a:ext uri="{FF2B5EF4-FFF2-40B4-BE49-F238E27FC236}">
                  <a16:creationId xmlns:a16="http://schemas.microsoft.com/office/drawing/2014/main" id="{FD8528E4-078A-8F63-79EC-DC8C9F7EE79E}"/>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547280"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10" name="Picture 2" descr="\\yjfs.corp.yahoo.co.jp\doc\mktg-template\icon(New)\06_3_人（ピクトグラム）\151_男性_赤.png">
              <a:extLst>
                <a:ext uri="{FF2B5EF4-FFF2-40B4-BE49-F238E27FC236}">
                  <a16:creationId xmlns:a16="http://schemas.microsoft.com/office/drawing/2014/main" id="{578B68DF-F19F-31AB-1216-A9F6B97A689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328839"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11" name="Picture 2" descr="\\yjfs.corp.yahoo.co.jp\doc\mktg-template\icon(New)\06_3_人（ピクトグラム）\151_男性_赤.png">
              <a:extLst>
                <a:ext uri="{FF2B5EF4-FFF2-40B4-BE49-F238E27FC236}">
                  <a16:creationId xmlns:a16="http://schemas.microsoft.com/office/drawing/2014/main" id="{4B9FDB76-CB97-4B2E-3A22-E00057570C99}"/>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547280"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12" name="Picture 2" descr="\\yjfs.corp.yahoo.co.jp\doc\mktg-template\icon(New)\06_3_人（ピクトグラム）\151_男性_赤.png">
              <a:extLst>
                <a:ext uri="{FF2B5EF4-FFF2-40B4-BE49-F238E27FC236}">
                  <a16:creationId xmlns:a16="http://schemas.microsoft.com/office/drawing/2014/main" id="{64AAE97E-EE76-01AB-FD39-C024F6DF8E38}"/>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328839"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13" name="Picture 2" descr="\\yjfs.corp.yahoo.co.jp\doc\mktg-template\icon(New)\06_3_人（ピクトグラム）\151_男性_赤.png">
              <a:extLst>
                <a:ext uri="{FF2B5EF4-FFF2-40B4-BE49-F238E27FC236}">
                  <a16:creationId xmlns:a16="http://schemas.microsoft.com/office/drawing/2014/main" id="{1B10420F-6519-22DC-BA40-8146143CC53A}"/>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547280"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14" name="Picture 2" descr="\\yjfs.corp.yahoo.co.jp\doc\mktg-template\icon(New)\06_3_人（ピクトグラム）\151_男性_赤.png">
              <a:extLst>
                <a:ext uri="{FF2B5EF4-FFF2-40B4-BE49-F238E27FC236}">
                  <a16:creationId xmlns:a16="http://schemas.microsoft.com/office/drawing/2014/main" id="{E84B766C-747E-99EA-4156-A73A1684318F}"/>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328407"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15" name="Picture 2" descr="\\yjfs.corp.yahoo.co.jp\doc\mktg-template\icon(New)\06_3_人（ピクトグラム）\151_男性_赤.png">
              <a:extLst>
                <a:ext uri="{FF2B5EF4-FFF2-40B4-BE49-F238E27FC236}">
                  <a16:creationId xmlns:a16="http://schemas.microsoft.com/office/drawing/2014/main" id="{D7BC75DA-B8E3-2DBE-F315-391DA19C4F98}"/>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546848"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16" name="Picture 3" descr="\\yjfs.corp.yahoo.co.jp\doc\mktg-template\icon(New)\06_3_人（ピクトグラム）\151_男性_灰2.png">
              <a:extLst>
                <a:ext uri="{FF2B5EF4-FFF2-40B4-BE49-F238E27FC236}">
                  <a16:creationId xmlns:a16="http://schemas.microsoft.com/office/drawing/2014/main" id="{5221AE2C-EE5C-117C-4713-F31DCEBE07C2}"/>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763847" y="4798288"/>
              <a:ext cx="197384" cy="445019"/>
            </a:xfrm>
            <a:prstGeom prst="rect">
              <a:avLst/>
            </a:prstGeom>
            <a:extLst>
              <a:ext uri="{909E8E84-426E-40DD-AFC4-6F175D3DCCD1}">
                <a14:hiddenFill xmlns:a14="http://schemas.microsoft.com/office/drawing/2010/main">
                  <a:solidFill>
                    <a:srgbClr val="FFFFFF"/>
                  </a:solidFill>
                </a14:hiddenFill>
              </a:ext>
            </a:extLst>
          </p:spPr>
        </p:pic>
      </p:grpSp>
      <p:sp>
        <p:nvSpPr>
          <p:cNvPr id="217" name="正方形/長方形 232">
            <a:extLst>
              <a:ext uri="{FF2B5EF4-FFF2-40B4-BE49-F238E27FC236}">
                <a16:creationId xmlns:a16="http://schemas.microsoft.com/office/drawing/2014/main" id="{21528184-F0D5-70F4-EDDA-F30B77AC73D3}"/>
              </a:ext>
            </a:extLst>
          </p:cNvPr>
          <p:cNvSpPr/>
          <p:nvPr/>
        </p:nvSpPr>
        <p:spPr>
          <a:xfrm>
            <a:off x="7278066" y="2430895"/>
            <a:ext cx="3858494" cy="2187891"/>
          </a:xfrm>
          <a:prstGeom prst="rect">
            <a:avLst/>
          </a:prstGeom>
          <a:solidFill>
            <a:srgbClr val="FFFFFF">
              <a:alpha val="68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18" name="正方形/長方形 557">
            <a:extLst>
              <a:ext uri="{FF2B5EF4-FFF2-40B4-BE49-F238E27FC236}">
                <a16:creationId xmlns:a16="http://schemas.microsoft.com/office/drawing/2014/main" id="{E6DEA918-A203-E1F2-5386-9DB098BD9310}"/>
              </a:ext>
            </a:extLst>
          </p:cNvPr>
          <p:cNvSpPr/>
          <p:nvPr/>
        </p:nvSpPr>
        <p:spPr>
          <a:xfrm>
            <a:off x="6054321" y="4661944"/>
            <a:ext cx="5884738" cy="276999"/>
          </a:xfrm>
          <a:prstGeom prst="rect">
            <a:avLst/>
          </a:prstGeom>
        </p:spPr>
        <p:txBody>
          <a:bodyPr wrap="square">
            <a:spAutoFit/>
          </a:bodyPr>
          <a:lstStyle/>
          <a:p>
            <a:pPr algn="ctr">
              <a:lnSpc>
                <a:spcPct val="120000"/>
              </a:lnSpc>
              <a:defRPr/>
            </a:pPr>
            <a:r>
              <a:rPr lang="ja-JP" altLang="en-US" sz="10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日本のパソコンユーザー</a:t>
            </a:r>
            <a:r>
              <a:rPr lang="ja-JP" altLang="en-US" sz="100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0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3,200</a:t>
            </a:r>
            <a:r>
              <a:rPr lang="ja-JP" altLang="en-US" sz="10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万人</a:t>
            </a:r>
            <a:r>
              <a:rPr lang="en-US" altLang="ja-JP" sz="10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0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）のうちの</a:t>
            </a:r>
            <a:r>
              <a:rPr lang="en" altLang="ja-JP" sz="10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Yahoo! JAPAN</a:t>
            </a:r>
            <a:r>
              <a:rPr lang="ja-JP" altLang="en-US" sz="10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アクティブリーチ率</a:t>
            </a:r>
            <a:endParaRPr kumimoji="0" lang="en-US" altLang="ja-JP" sz="10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sym typeface="ヒラギノ角ゴ Pro W6"/>
            </a:endParaRPr>
          </a:p>
        </p:txBody>
      </p:sp>
      <p:sp>
        <p:nvSpPr>
          <p:cNvPr id="219" name="タイトル 1">
            <a:extLst>
              <a:ext uri="{FF2B5EF4-FFF2-40B4-BE49-F238E27FC236}">
                <a16:creationId xmlns:a16="http://schemas.microsoft.com/office/drawing/2014/main" id="{A73929F5-E8EC-9562-4C47-9E40541835D2}"/>
              </a:ext>
            </a:extLst>
          </p:cNvPr>
          <p:cNvSpPr txBox="1">
            <a:spLocks/>
          </p:cNvSpPr>
          <p:nvPr/>
        </p:nvSpPr>
        <p:spPr>
          <a:xfrm>
            <a:off x="6262418" y="5469640"/>
            <a:ext cx="2822979" cy="523220"/>
          </a:xfrm>
          <a:prstGeom prst="rect">
            <a:avLst/>
          </a:prstGeom>
        </p:spPr>
        <p:txBody>
          <a:bodyPr vert="horz" wrap="square" lIns="91440" tIns="45720" rIns="91440" bIns="45720" rtlCol="0" anchor="ctr">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defRPr/>
            </a:pPr>
            <a:r>
              <a:rPr lang="en-US" altLang="ja-JP" sz="28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210</a:t>
            </a:r>
            <a:r>
              <a:rPr lang="ja-JP" altLang="en-US" sz="16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億</a:t>
            </a:r>
            <a:r>
              <a:rPr lang="en-US" altLang="ja-JP" sz="16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PV</a:t>
            </a:r>
          </a:p>
        </p:txBody>
      </p:sp>
      <p:sp>
        <p:nvSpPr>
          <p:cNvPr id="220" name="正方形/長方形 21">
            <a:extLst>
              <a:ext uri="{FF2B5EF4-FFF2-40B4-BE49-F238E27FC236}">
                <a16:creationId xmlns:a16="http://schemas.microsoft.com/office/drawing/2014/main" id="{4E2F3815-4A2B-6486-27DF-0627EB0B7473}"/>
              </a:ext>
            </a:extLst>
          </p:cNvPr>
          <p:cNvSpPr/>
          <p:nvPr/>
        </p:nvSpPr>
        <p:spPr>
          <a:xfrm>
            <a:off x="6234746" y="4995548"/>
            <a:ext cx="2808000" cy="467797"/>
          </a:xfrm>
          <a:prstGeom prst="rect">
            <a:avLst/>
          </a:prstGeom>
          <a:solidFill>
            <a:srgbClr val="545454">
              <a:lumMod val="20000"/>
              <a:lumOff val="80000"/>
            </a:srgbClr>
          </a:solidFill>
          <a:ln w="12700" cap="flat" cmpd="sng" algn="ctr">
            <a:noFill/>
            <a:prstDash val="solid"/>
            <a:miter lim="800000"/>
          </a:ln>
          <a:effectLst/>
        </p:spPr>
        <p:txBody>
          <a:bodyPr lIns="137160" tIns="91440" bIns="73152" rtlCol="0" anchor="b"/>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PV</a:t>
            </a:r>
            <a:r>
              <a:rPr kumimoji="0" lang="ja-JP" altLang="en-US" sz="1200" b="1"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数（月間平均ページビュー）</a:t>
            </a:r>
            <a:endParaRPr kumimoji="0" lang="ja-JP" altLang="en-US" sz="12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21" name="正方形/長方形 21">
            <a:extLst>
              <a:ext uri="{FF2B5EF4-FFF2-40B4-BE49-F238E27FC236}">
                <a16:creationId xmlns:a16="http://schemas.microsoft.com/office/drawing/2014/main" id="{2C90CF28-3D41-2719-4250-F3D50A8BF53A}"/>
              </a:ext>
            </a:extLst>
          </p:cNvPr>
          <p:cNvSpPr/>
          <p:nvPr/>
        </p:nvSpPr>
        <p:spPr>
          <a:xfrm>
            <a:off x="9115066" y="5004615"/>
            <a:ext cx="2808000" cy="467797"/>
          </a:xfrm>
          <a:prstGeom prst="rect">
            <a:avLst/>
          </a:prstGeom>
          <a:solidFill>
            <a:srgbClr val="545454">
              <a:lumMod val="20000"/>
              <a:lumOff val="80000"/>
            </a:srgbClr>
          </a:solidFill>
          <a:ln w="12700" cap="flat" cmpd="sng" algn="ctr">
            <a:noFill/>
            <a:prstDash val="solid"/>
            <a:miter lim="800000"/>
          </a:ln>
          <a:effectLst/>
        </p:spPr>
        <p:txBody>
          <a:bodyPr lIns="137160" tIns="91440" bIns="73152" rtlCol="0" anchor="b"/>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MAU</a:t>
            </a:r>
            <a:r>
              <a:rPr kumimoji="0" lang="ja-JP" altLang="en-US" sz="1200" b="1"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数</a:t>
            </a:r>
            <a:endParaRPr kumimoji="0" lang="en-US" altLang="ja-JP" sz="12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a:t>
            </a:r>
            <a:r>
              <a:rPr kumimoji="0" lang="ja-JP" altLang="en-US" sz="12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月間アクティブユーザー）</a:t>
            </a:r>
          </a:p>
        </p:txBody>
      </p:sp>
      <p:sp>
        <p:nvSpPr>
          <p:cNvPr id="222" name="タイトル 1">
            <a:extLst>
              <a:ext uri="{FF2B5EF4-FFF2-40B4-BE49-F238E27FC236}">
                <a16:creationId xmlns:a16="http://schemas.microsoft.com/office/drawing/2014/main" id="{8B0AA061-1B93-F3E8-21E7-109E00A8EF50}"/>
              </a:ext>
            </a:extLst>
          </p:cNvPr>
          <p:cNvSpPr txBox="1">
            <a:spLocks/>
          </p:cNvSpPr>
          <p:nvPr/>
        </p:nvSpPr>
        <p:spPr>
          <a:xfrm>
            <a:off x="9147935" y="5445224"/>
            <a:ext cx="2822979" cy="523220"/>
          </a:xfrm>
          <a:prstGeom prst="rect">
            <a:avLst/>
          </a:prstGeom>
        </p:spPr>
        <p:txBody>
          <a:bodyPr vert="horz" wrap="square" lIns="91440" tIns="45720" rIns="91440" bIns="45720" rtlCol="0" anchor="ctr">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defRPr/>
            </a:pPr>
            <a:r>
              <a:rPr lang="en-US" altLang="ja-JP" sz="28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2000</a:t>
            </a:r>
            <a:r>
              <a:rPr lang="ja-JP" altLang="en-US" sz="20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万</a:t>
            </a:r>
            <a:r>
              <a:rPr lang="en-US" altLang="ja-JP" sz="16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UU</a:t>
            </a:r>
          </a:p>
        </p:txBody>
      </p:sp>
      <p:sp>
        <p:nvSpPr>
          <p:cNvPr id="223" name="Freeform 24">
            <a:extLst>
              <a:ext uri="{FF2B5EF4-FFF2-40B4-BE49-F238E27FC236}">
                <a16:creationId xmlns:a16="http://schemas.microsoft.com/office/drawing/2014/main" id="{ED12892C-30E8-A6D8-5524-D3A0FD928B46}"/>
              </a:ext>
            </a:extLst>
          </p:cNvPr>
          <p:cNvSpPr>
            <a:spLocks noChangeArrowheads="1"/>
          </p:cNvSpPr>
          <p:nvPr/>
        </p:nvSpPr>
        <p:spPr bwMode="auto">
          <a:xfrm>
            <a:off x="560477" y="2109481"/>
            <a:ext cx="350947" cy="606975"/>
          </a:xfrm>
          <a:custGeom>
            <a:avLst/>
            <a:gdLst>
              <a:gd name="T0" fmla="*/ 1127 w 1241"/>
              <a:gd name="T1" fmla="*/ 0 h 2144"/>
              <a:gd name="T2" fmla="*/ 112 w 1241"/>
              <a:gd name="T3" fmla="*/ 0 h 2144"/>
              <a:gd name="T4" fmla="*/ 0 w 1241"/>
              <a:gd name="T5" fmla="*/ 113 h 2144"/>
              <a:gd name="T6" fmla="*/ 0 w 1241"/>
              <a:gd name="T7" fmla="*/ 2030 h 2144"/>
              <a:gd name="T8" fmla="*/ 112 w 1241"/>
              <a:gd name="T9" fmla="*/ 2143 h 2144"/>
              <a:gd name="T10" fmla="*/ 1127 w 1241"/>
              <a:gd name="T11" fmla="*/ 2143 h 2144"/>
              <a:gd name="T12" fmla="*/ 1240 w 1241"/>
              <a:gd name="T13" fmla="*/ 2030 h 2144"/>
              <a:gd name="T14" fmla="*/ 1240 w 1241"/>
              <a:gd name="T15" fmla="*/ 113 h 2144"/>
              <a:gd name="T16" fmla="*/ 1127 w 1241"/>
              <a:gd name="T17" fmla="*/ 0 h 2144"/>
              <a:gd name="T18" fmla="*/ 620 w 1241"/>
              <a:gd name="T19" fmla="*/ 2058 h 2144"/>
              <a:gd name="T20" fmla="*/ 536 w 1241"/>
              <a:gd name="T21" fmla="*/ 1974 h 2144"/>
              <a:gd name="T22" fmla="*/ 620 w 1241"/>
              <a:gd name="T23" fmla="*/ 1889 h 2144"/>
              <a:gd name="T24" fmla="*/ 704 w 1241"/>
              <a:gd name="T25" fmla="*/ 1974 h 2144"/>
              <a:gd name="T26" fmla="*/ 620 w 1241"/>
              <a:gd name="T27" fmla="*/ 2058 h 2144"/>
              <a:gd name="T28" fmla="*/ 1127 w 1241"/>
              <a:gd name="T29" fmla="*/ 1805 h 2144"/>
              <a:gd name="T30" fmla="*/ 112 w 1241"/>
              <a:gd name="T31" fmla="*/ 1805 h 2144"/>
              <a:gd name="T32" fmla="*/ 112 w 1241"/>
              <a:gd name="T33" fmla="*/ 169 h 2144"/>
              <a:gd name="T34" fmla="*/ 1127 w 1241"/>
              <a:gd name="T35" fmla="*/ 169 h 2144"/>
              <a:gd name="T36" fmla="*/ 1127 w 1241"/>
              <a:gd name="T37" fmla="*/ 1805 h 2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41" h="2144">
                <a:moveTo>
                  <a:pt x="1127" y="0"/>
                </a:moveTo>
                <a:lnTo>
                  <a:pt x="112" y="0"/>
                </a:lnTo>
                <a:cubicBezTo>
                  <a:pt x="50" y="0"/>
                  <a:pt x="0" y="51"/>
                  <a:pt x="0" y="113"/>
                </a:cubicBezTo>
                <a:lnTo>
                  <a:pt x="0" y="2030"/>
                </a:lnTo>
                <a:cubicBezTo>
                  <a:pt x="0" y="2092"/>
                  <a:pt x="50" y="2143"/>
                  <a:pt x="112" y="2143"/>
                </a:cubicBezTo>
                <a:lnTo>
                  <a:pt x="1127" y="2143"/>
                </a:lnTo>
                <a:cubicBezTo>
                  <a:pt x="1189" y="2143"/>
                  <a:pt x="1240" y="2092"/>
                  <a:pt x="1240" y="2030"/>
                </a:cubicBezTo>
                <a:lnTo>
                  <a:pt x="1240" y="113"/>
                </a:lnTo>
                <a:cubicBezTo>
                  <a:pt x="1240" y="51"/>
                  <a:pt x="1189" y="0"/>
                  <a:pt x="1127" y="0"/>
                </a:cubicBezTo>
                <a:close/>
                <a:moveTo>
                  <a:pt x="620" y="2058"/>
                </a:moveTo>
                <a:cubicBezTo>
                  <a:pt x="572" y="2058"/>
                  <a:pt x="536" y="2022"/>
                  <a:pt x="536" y="1974"/>
                </a:cubicBezTo>
                <a:cubicBezTo>
                  <a:pt x="536" y="1926"/>
                  <a:pt x="572" y="1889"/>
                  <a:pt x="620" y="1889"/>
                </a:cubicBezTo>
                <a:cubicBezTo>
                  <a:pt x="667" y="1889"/>
                  <a:pt x="704" y="1926"/>
                  <a:pt x="704" y="1974"/>
                </a:cubicBezTo>
                <a:cubicBezTo>
                  <a:pt x="704" y="2022"/>
                  <a:pt x="667" y="2058"/>
                  <a:pt x="620" y="2058"/>
                </a:cubicBezTo>
                <a:close/>
                <a:moveTo>
                  <a:pt x="1127" y="1805"/>
                </a:moveTo>
                <a:lnTo>
                  <a:pt x="112" y="1805"/>
                </a:lnTo>
                <a:lnTo>
                  <a:pt x="112" y="169"/>
                </a:lnTo>
                <a:lnTo>
                  <a:pt x="1127" y="169"/>
                </a:lnTo>
                <a:lnTo>
                  <a:pt x="1127" y="1805"/>
                </a:lnTo>
                <a:close/>
              </a:path>
            </a:pathLst>
          </a:custGeom>
          <a:solidFill>
            <a:srgbClr val="000000">
              <a:lumMod val="85000"/>
              <a:lumOff val="15000"/>
            </a:srgbClr>
          </a:solidFill>
          <a:ln w="9525" cap="flat">
            <a:noFill/>
            <a:bevel/>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メイリオ"/>
              <a:ea typeface="メイリオ"/>
            </a:endParaRPr>
          </a:p>
        </p:txBody>
      </p:sp>
      <p:grpSp>
        <p:nvGrpSpPr>
          <p:cNvPr id="224" name="Group 17">
            <a:extLst>
              <a:ext uri="{FF2B5EF4-FFF2-40B4-BE49-F238E27FC236}">
                <a16:creationId xmlns:a16="http://schemas.microsoft.com/office/drawing/2014/main" id="{8BDBFD73-F261-B320-B2E9-F37F80CC7803}"/>
              </a:ext>
            </a:extLst>
          </p:cNvPr>
          <p:cNvGrpSpPr>
            <a:grpSpLocks/>
          </p:cNvGrpSpPr>
          <p:nvPr/>
        </p:nvGrpSpPr>
        <p:grpSpPr bwMode="auto">
          <a:xfrm>
            <a:off x="6402378" y="2132856"/>
            <a:ext cx="629726" cy="497288"/>
            <a:chOff x="2206" y="1402"/>
            <a:chExt cx="485" cy="383"/>
          </a:xfrm>
        </p:grpSpPr>
        <p:sp>
          <p:nvSpPr>
            <p:cNvPr id="225" name="Freeform 18">
              <a:extLst>
                <a:ext uri="{FF2B5EF4-FFF2-40B4-BE49-F238E27FC236}">
                  <a16:creationId xmlns:a16="http://schemas.microsoft.com/office/drawing/2014/main" id="{5E436FC0-241E-676D-5790-9B0032AAFA8C}"/>
                </a:ext>
              </a:extLst>
            </p:cNvPr>
            <p:cNvSpPr>
              <a:spLocks noChangeArrowheads="1"/>
            </p:cNvSpPr>
            <p:nvPr/>
          </p:nvSpPr>
          <p:spPr bwMode="auto">
            <a:xfrm>
              <a:off x="2206" y="1402"/>
              <a:ext cx="485" cy="319"/>
            </a:xfrm>
            <a:custGeom>
              <a:avLst/>
              <a:gdLst>
                <a:gd name="T0" fmla="*/ 2030 w 2144"/>
                <a:gd name="T1" fmla="*/ 0 h 1410"/>
                <a:gd name="T2" fmla="*/ 113 w 2144"/>
                <a:gd name="T3" fmla="*/ 0 h 1410"/>
                <a:gd name="T4" fmla="*/ 0 w 2144"/>
                <a:gd name="T5" fmla="*/ 113 h 1410"/>
                <a:gd name="T6" fmla="*/ 0 w 2144"/>
                <a:gd name="T7" fmla="*/ 1297 h 1410"/>
                <a:gd name="T8" fmla="*/ 113 w 2144"/>
                <a:gd name="T9" fmla="*/ 1409 h 1410"/>
                <a:gd name="T10" fmla="*/ 2030 w 2144"/>
                <a:gd name="T11" fmla="*/ 1409 h 1410"/>
                <a:gd name="T12" fmla="*/ 2143 w 2144"/>
                <a:gd name="T13" fmla="*/ 1297 h 1410"/>
                <a:gd name="T14" fmla="*/ 2143 w 2144"/>
                <a:gd name="T15" fmla="*/ 113 h 1410"/>
                <a:gd name="T16" fmla="*/ 2030 w 2144"/>
                <a:gd name="T17" fmla="*/ 0 h 1410"/>
                <a:gd name="T18" fmla="*/ 2030 w 2144"/>
                <a:gd name="T19" fmla="*/ 1297 h 1410"/>
                <a:gd name="T20" fmla="*/ 113 w 2144"/>
                <a:gd name="T21" fmla="*/ 1297 h 1410"/>
                <a:gd name="T22" fmla="*/ 113 w 2144"/>
                <a:gd name="T23" fmla="*/ 113 h 1410"/>
                <a:gd name="T24" fmla="*/ 2030 w 2144"/>
                <a:gd name="T25" fmla="*/ 113 h 1410"/>
                <a:gd name="T26" fmla="*/ 2030 w 2144"/>
                <a:gd name="T27" fmla="*/ 1297 h 1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44" h="1410">
                  <a:moveTo>
                    <a:pt x="2030" y="0"/>
                  </a:moveTo>
                  <a:lnTo>
                    <a:pt x="113" y="0"/>
                  </a:lnTo>
                  <a:cubicBezTo>
                    <a:pt x="51" y="0"/>
                    <a:pt x="0" y="51"/>
                    <a:pt x="0" y="113"/>
                  </a:cubicBezTo>
                  <a:lnTo>
                    <a:pt x="0" y="1297"/>
                  </a:lnTo>
                  <a:cubicBezTo>
                    <a:pt x="0" y="1359"/>
                    <a:pt x="51" y="1409"/>
                    <a:pt x="113" y="1409"/>
                  </a:cubicBezTo>
                  <a:lnTo>
                    <a:pt x="2030" y="1409"/>
                  </a:lnTo>
                  <a:cubicBezTo>
                    <a:pt x="2092" y="1409"/>
                    <a:pt x="2143" y="1359"/>
                    <a:pt x="2143" y="1297"/>
                  </a:cubicBezTo>
                  <a:lnTo>
                    <a:pt x="2143" y="113"/>
                  </a:lnTo>
                  <a:cubicBezTo>
                    <a:pt x="2143" y="51"/>
                    <a:pt x="2092" y="0"/>
                    <a:pt x="2030" y="0"/>
                  </a:cubicBezTo>
                  <a:close/>
                  <a:moveTo>
                    <a:pt x="2030" y="1297"/>
                  </a:moveTo>
                  <a:lnTo>
                    <a:pt x="113" y="1297"/>
                  </a:lnTo>
                  <a:lnTo>
                    <a:pt x="113" y="113"/>
                  </a:lnTo>
                  <a:lnTo>
                    <a:pt x="2030" y="113"/>
                  </a:lnTo>
                  <a:lnTo>
                    <a:pt x="2030" y="1297"/>
                  </a:lnTo>
                  <a:close/>
                </a:path>
              </a:pathLst>
            </a:custGeom>
            <a:solidFill>
              <a:srgbClr val="000000">
                <a:lumMod val="85000"/>
                <a:lumOff val="15000"/>
              </a:srgbClr>
            </a:solidFill>
            <a:ln w="9525" cap="flat">
              <a:noFill/>
              <a:bevel/>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メイリオ"/>
                <a:ea typeface="メイリオ"/>
              </a:endParaRPr>
            </a:p>
          </p:txBody>
        </p:sp>
        <p:sp>
          <p:nvSpPr>
            <p:cNvPr id="226" name="Freeform 19">
              <a:extLst>
                <a:ext uri="{FF2B5EF4-FFF2-40B4-BE49-F238E27FC236}">
                  <a16:creationId xmlns:a16="http://schemas.microsoft.com/office/drawing/2014/main" id="{8CED1DDC-6ABD-6532-828F-6691D3E94749}"/>
                </a:ext>
              </a:extLst>
            </p:cNvPr>
            <p:cNvSpPr>
              <a:spLocks noChangeArrowheads="1"/>
            </p:cNvSpPr>
            <p:nvPr/>
          </p:nvSpPr>
          <p:spPr bwMode="auto">
            <a:xfrm>
              <a:off x="2327" y="1747"/>
              <a:ext cx="243" cy="38"/>
            </a:xfrm>
            <a:custGeom>
              <a:avLst/>
              <a:gdLst>
                <a:gd name="T0" fmla="*/ 877 w 1078"/>
                <a:gd name="T1" fmla="*/ 0 h 171"/>
                <a:gd name="T2" fmla="*/ 200 w 1078"/>
                <a:gd name="T3" fmla="*/ 0 h 171"/>
                <a:gd name="T4" fmla="*/ 31 w 1078"/>
                <a:gd name="T5" fmla="*/ 85 h 171"/>
                <a:gd name="T6" fmla="*/ 88 w 1078"/>
                <a:gd name="T7" fmla="*/ 170 h 171"/>
                <a:gd name="T8" fmla="*/ 989 w 1078"/>
                <a:gd name="T9" fmla="*/ 170 h 171"/>
                <a:gd name="T10" fmla="*/ 1046 w 1078"/>
                <a:gd name="T11" fmla="*/ 85 h 171"/>
                <a:gd name="T12" fmla="*/ 877 w 1078"/>
                <a:gd name="T13" fmla="*/ 0 h 171"/>
              </a:gdLst>
              <a:ahLst/>
              <a:cxnLst>
                <a:cxn ang="0">
                  <a:pos x="T0" y="T1"/>
                </a:cxn>
                <a:cxn ang="0">
                  <a:pos x="T2" y="T3"/>
                </a:cxn>
                <a:cxn ang="0">
                  <a:pos x="T4" y="T5"/>
                </a:cxn>
                <a:cxn ang="0">
                  <a:pos x="T6" y="T7"/>
                </a:cxn>
                <a:cxn ang="0">
                  <a:pos x="T8" y="T9"/>
                </a:cxn>
                <a:cxn ang="0">
                  <a:pos x="T10" y="T11"/>
                </a:cxn>
                <a:cxn ang="0">
                  <a:pos x="T12" y="T13"/>
                </a:cxn>
              </a:cxnLst>
              <a:rect l="0" t="0" r="r" b="b"/>
              <a:pathLst>
                <a:path w="1078" h="171">
                  <a:moveTo>
                    <a:pt x="877" y="0"/>
                  </a:moveTo>
                  <a:lnTo>
                    <a:pt x="200" y="0"/>
                  </a:lnTo>
                  <a:cubicBezTo>
                    <a:pt x="138" y="0"/>
                    <a:pt x="62" y="37"/>
                    <a:pt x="31" y="85"/>
                  </a:cubicBezTo>
                  <a:cubicBezTo>
                    <a:pt x="0" y="133"/>
                    <a:pt x="26" y="170"/>
                    <a:pt x="88" y="170"/>
                  </a:cubicBezTo>
                  <a:lnTo>
                    <a:pt x="989" y="170"/>
                  </a:lnTo>
                  <a:cubicBezTo>
                    <a:pt x="1051" y="170"/>
                    <a:pt x="1077" y="133"/>
                    <a:pt x="1046" y="85"/>
                  </a:cubicBezTo>
                  <a:cubicBezTo>
                    <a:pt x="1015" y="37"/>
                    <a:pt x="939" y="0"/>
                    <a:pt x="877" y="0"/>
                  </a:cubicBezTo>
                </a:path>
              </a:pathLst>
            </a:custGeom>
            <a:solidFill>
              <a:srgbClr val="000000">
                <a:lumMod val="85000"/>
                <a:lumOff val="15000"/>
              </a:srgbClr>
            </a:solidFill>
            <a:ln w="9525" cap="flat">
              <a:noFill/>
              <a:bevel/>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メイリオ"/>
                <a:ea typeface="メイリオ"/>
              </a:endParaRPr>
            </a:p>
          </p:txBody>
        </p:sp>
      </p:grpSp>
      <p:sp>
        <p:nvSpPr>
          <p:cNvPr id="227" name="Text Box 21">
            <a:extLst>
              <a:ext uri="{FF2B5EF4-FFF2-40B4-BE49-F238E27FC236}">
                <a16:creationId xmlns:a16="http://schemas.microsoft.com/office/drawing/2014/main" id="{A953D119-68F1-5901-3F10-D6096125CB64}"/>
              </a:ext>
            </a:extLst>
          </p:cNvPr>
          <p:cNvSpPr txBox="1">
            <a:spLocks noChangeArrowheads="1"/>
          </p:cNvSpPr>
          <p:nvPr/>
        </p:nvSpPr>
        <p:spPr bwMode="auto">
          <a:xfrm>
            <a:off x="209377" y="6081225"/>
            <a:ext cx="9163762" cy="732151"/>
          </a:xfrm>
          <a:prstGeom prst="rect">
            <a:avLst/>
          </a:prstGeom>
          <a:noFill/>
          <a:ln w="9525">
            <a:noFill/>
            <a:miter lim="800000"/>
            <a:headEnd/>
            <a:tailEnd/>
          </a:ln>
          <a:effectLst/>
        </p:spPr>
        <p:txBody>
          <a:bodyPr wrap="square" lIns="84989" tIns="42495" rIns="84989" bIns="42495" anchor="t">
            <a:spAutoFit/>
          </a:bodyPr>
          <a:lstStyle/>
          <a:p>
            <a:pPr defTabSz="848839">
              <a:lnSpc>
                <a:spcPct val="120000"/>
              </a:lnSpc>
              <a:defRPr/>
            </a:pP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出典：</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PV</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数：</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Yahoo! JAPAN</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自社調査、データの対象期間：</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2020</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7</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12</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月平均（タブレット、従来型携帯電話除く）</a:t>
            </a:r>
            <a:endPar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endParaRPr>
          </a:p>
          <a:p>
            <a:pPr defTabSz="848839">
              <a:lnSpc>
                <a:spcPct val="120000"/>
              </a:lnSpc>
              <a:defRPr/>
            </a:pP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Nielsen </a:t>
            </a:r>
            <a:r>
              <a:rPr lang="en-US" altLang="ja-JP" sz="700" dirty="0" err="1">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NetView</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/Mobile </a:t>
            </a:r>
            <a:r>
              <a:rPr lang="en-US" altLang="ja-JP" sz="700" dirty="0" err="1">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NetView</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 Custom Data Feed</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」を元に</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Yahoo! JAPAN</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が独自に作成</a:t>
            </a:r>
          </a:p>
          <a:p>
            <a:pPr defTabSz="848839">
              <a:lnSpc>
                <a:spcPct val="120000"/>
              </a:lnSpc>
              <a:defRPr/>
            </a:pP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Nielsen </a:t>
            </a:r>
            <a:r>
              <a:rPr lang="en-US" altLang="ja-JP" sz="700" dirty="0" err="1">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NetView</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2020</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7</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12</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月平均（</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Yahoo! JAPAN</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（ブランドレベル）で集計、家庭からの</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PC</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によるアクセス、インターネットアプリは含まない</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但し、日本の</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PC</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ユーザー数 はインターネットアプリ 含む）</a:t>
            </a:r>
            <a:endPar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endParaRPr>
          </a:p>
          <a:p>
            <a:pPr defTabSz="848839">
              <a:lnSpc>
                <a:spcPct val="120000"/>
              </a:lnSpc>
              <a:defRPr/>
            </a:pP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Nielsen </a:t>
            </a:r>
            <a:r>
              <a:rPr lang="en-US" altLang="ja-JP" sz="700" dirty="0" err="1">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MobileNetView</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2020</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7</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12</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月平均（</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Yahoo! JAPAN</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（ブランドレベル）で集計、スマートフォンからのアクセス（アプリの利用を含む））</a:t>
            </a:r>
            <a:endPar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endParaRPr>
          </a:p>
          <a:p>
            <a:pPr defTabSz="848839">
              <a:lnSpc>
                <a:spcPct val="120000"/>
              </a:lnSpc>
              <a:defRPr/>
            </a:pP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有効数字上</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2</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桁または上</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3</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桁目切り上げで算出</a:t>
            </a:r>
          </a:p>
        </p:txBody>
      </p:sp>
      <p:grpSp>
        <p:nvGrpSpPr>
          <p:cNvPr id="228" name="グループ化 227">
            <a:extLst>
              <a:ext uri="{FF2B5EF4-FFF2-40B4-BE49-F238E27FC236}">
                <a16:creationId xmlns:a16="http://schemas.microsoft.com/office/drawing/2014/main" id="{C41459F1-6433-EB46-FB85-9E2406CDFDE7}"/>
              </a:ext>
            </a:extLst>
          </p:cNvPr>
          <p:cNvGrpSpPr/>
          <p:nvPr/>
        </p:nvGrpSpPr>
        <p:grpSpPr>
          <a:xfrm>
            <a:off x="1301402" y="2430895"/>
            <a:ext cx="3858494" cy="2187891"/>
            <a:chOff x="1301402" y="2430895"/>
            <a:chExt cx="3858494" cy="2187891"/>
          </a:xfrm>
        </p:grpSpPr>
        <p:sp>
          <p:nvSpPr>
            <p:cNvPr id="229" name="正方形/長方形 232">
              <a:extLst>
                <a:ext uri="{FF2B5EF4-FFF2-40B4-BE49-F238E27FC236}">
                  <a16:creationId xmlns:a16="http://schemas.microsoft.com/office/drawing/2014/main" id="{BBC6E0A2-C0ED-20B6-50F2-8E7C41034DED}"/>
                </a:ext>
              </a:extLst>
            </p:cNvPr>
            <p:cNvSpPr/>
            <p:nvPr/>
          </p:nvSpPr>
          <p:spPr>
            <a:xfrm>
              <a:off x="1301402" y="2430895"/>
              <a:ext cx="3858494" cy="2187891"/>
            </a:xfrm>
            <a:prstGeom prst="rect">
              <a:avLst/>
            </a:prstGeom>
            <a:solidFill>
              <a:srgbClr val="FFFFFF">
                <a:alpha val="68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230" name="図 229">
              <a:extLst>
                <a:ext uri="{FF2B5EF4-FFF2-40B4-BE49-F238E27FC236}">
                  <a16:creationId xmlns:a16="http://schemas.microsoft.com/office/drawing/2014/main" id="{0FD4F879-AF82-C748-77E1-3C11EEFA519A}"/>
                </a:ext>
              </a:extLst>
            </p:cNvPr>
            <p:cNvPicPr>
              <a:picLocks noChangeAspect="1"/>
            </p:cNvPicPr>
            <p:nvPr/>
          </p:nvPicPr>
          <p:blipFill rotWithShape="1">
            <a:blip r:embed="rId5"/>
            <a:srcRect l="42956" r="-1109" b="39815"/>
            <a:stretch/>
          </p:blipFill>
          <p:spPr>
            <a:xfrm>
              <a:off x="4367808" y="2524646"/>
              <a:ext cx="216024" cy="1192386"/>
            </a:xfrm>
            <a:prstGeom prst="rect">
              <a:avLst/>
            </a:prstGeom>
          </p:spPr>
        </p:pic>
      </p:grpSp>
      <p:sp>
        <p:nvSpPr>
          <p:cNvPr id="231" name="テキスト ボックス 661">
            <a:extLst>
              <a:ext uri="{FF2B5EF4-FFF2-40B4-BE49-F238E27FC236}">
                <a16:creationId xmlns:a16="http://schemas.microsoft.com/office/drawing/2014/main" id="{C26E23BA-5F52-7427-2F69-B865E7102EB1}"/>
              </a:ext>
            </a:extLst>
          </p:cNvPr>
          <p:cNvSpPr txBox="1"/>
          <p:nvPr/>
        </p:nvSpPr>
        <p:spPr>
          <a:xfrm>
            <a:off x="1776938" y="2790694"/>
            <a:ext cx="3058851" cy="1938992"/>
          </a:xfrm>
          <a:prstGeom prst="rect">
            <a:avLst/>
          </a:prstGeom>
          <a:noFill/>
          <a:effectLst>
            <a:glow rad="12700">
              <a:srgbClr val="F5F5F5">
                <a:alpha val="79000"/>
              </a:srgbClr>
            </a:glow>
          </a:effectLst>
        </p:spPr>
        <p:txBody>
          <a:bodyPr wrap="square" rtlCol="0">
            <a:spAutoFit/>
          </a:bodyPr>
          <a:lstStyle/>
          <a:p>
            <a:pPr>
              <a:defRPr/>
            </a:pPr>
            <a:r>
              <a:rPr kumimoji="0" lang="en-US" altLang="ja-JP" sz="12000" b="1" kern="0" dirty="0">
                <a:ln w="38100">
                  <a:solidFill>
                    <a:srgbClr val="FFFFFF"/>
                  </a:solidFill>
                </a:ln>
                <a:solidFill>
                  <a:srgbClr val="C9002C"/>
                </a:solidFill>
                <a:latin typeface="メイリオ" panose="020B0604030504040204" pitchFamily="50" charset="-128"/>
                <a:ea typeface="メイリオ" panose="020B0604030504040204" pitchFamily="50" charset="-128"/>
                <a:cs typeface="メイリオ" panose="020B0604030504040204" pitchFamily="50" charset="-128"/>
              </a:rPr>
              <a:t>85</a:t>
            </a:r>
            <a:r>
              <a:rPr kumimoji="0" lang="en-US" altLang="ja-JP" sz="5400" b="1" kern="0" dirty="0">
                <a:ln w="12700">
                  <a:solidFill>
                    <a:srgbClr val="FFFFFF"/>
                  </a:solidFill>
                </a:ln>
                <a:solidFill>
                  <a:srgbClr val="C9002C"/>
                </a:solidFill>
                <a:latin typeface="メイリオ" panose="020B0604030504040204" pitchFamily="50" charset="-128"/>
                <a:ea typeface="メイリオ" panose="020B0604030504040204" pitchFamily="50" charset="-128"/>
                <a:cs typeface="メイリオ" panose="020B0604030504040204" pitchFamily="50" charset="-128"/>
              </a:rPr>
              <a:t>%</a:t>
            </a:r>
            <a:endParaRPr kumimoji="0" lang="ja-JP" altLang="en-US" sz="6000" b="1" kern="0" dirty="0">
              <a:ln w="12700">
                <a:solidFill>
                  <a:srgbClr val="FFFFFF"/>
                </a:solidFill>
              </a:ln>
              <a:solidFill>
                <a:srgbClr val="C9002C"/>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232" name="図 231">
            <a:extLst>
              <a:ext uri="{FF2B5EF4-FFF2-40B4-BE49-F238E27FC236}">
                <a16:creationId xmlns:a16="http://schemas.microsoft.com/office/drawing/2014/main" id="{3E85D953-8130-162C-9E01-B8F6DD955048}"/>
              </a:ext>
            </a:extLst>
          </p:cNvPr>
          <p:cNvPicPr>
            <a:picLocks noChangeAspect="1"/>
          </p:cNvPicPr>
          <p:nvPr/>
        </p:nvPicPr>
        <p:blipFill rotWithShape="1">
          <a:blip r:embed="rId5"/>
          <a:srcRect l="-13174" r="-1110" b="-666"/>
          <a:stretch/>
        </p:blipFill>
        <p:spPr>
          <a:xfrm>
            <a:off x="10136212" y="2525390"/>
            <a:ext cx="424538" cy="1994395"/>
          </a:xfrm>
          <a:prstGeom prst="rect">
            <a:avLst/>
          </a:prstGeom>
        </p:spPr>
      </p:pic>
      <p:pic>
        <p:nvPicPr>
          <p:cNvPr id="233" name="図 232">
            <a:extLst>
              <a:ext uri="{FF2B5EF4-FFF2-40B4-BE49-F238E27FC236}">
                <a16:creationId xmlns:a16="http://schemas.microsoft.com/office/drawing/2014/main" id="{3D6CACA7-F633-E6A1-3E67-76FBE512FFC6}"/>
              </a:ext>
            </a:extLst>
          </p:cNvPr>
          <p:cNvPicPr>
            <a:picLocks noChangeAspect="1"/>
          </p:cNvPicPr>
          <p:nvPr/>
        </p:nvPicPr>
        <p:blipFill rotWithShape="1">
          <a:blip r:embed="rId5"/>
          <a:srcRect l="-13173" r="5494" b="-666"/>
          <a:stretch/>
        </p:blipFill>
        <p:spPr>
          <a:xfrm>
            <a:off x="9806012" y="2519040"/>
            <a:ext cx="400004" cy="1994395"/>
          </a:xfrm>
          <a:prstGeom prst="rect">
            <a:avLst/>
          </a:prstGeom>
        </p:spPr>
      </p:pic>
      <p:pic>
        <p:nvPicPr>
          <p:cNvPr id="234" name="図 233">
            <a:extLst>
              <a:ext uri="{FF2B5EF4-FFF2-40B4-BE49-F238E27FC236}">
                <a16:creationId xmlns:a16="http://schemas.microsoft.com/office/drawing/2014/main" id="{6A9A5E53-5E0A-33CC-D085-C8AEAC34C230}"/>
              </a:ext>
            </a:extLst>
          </p:cNvPr>
          <p:cNvPicPr>
            <a:picLocks noChangeAspect="1"/>
          </p:cNvPicPr>
          <p:nvPr/>
        </p:nvPicPr>
        <p:blipFill rotWithShape="1">
          <a:blip r:embed="rId5"/>
          <a:srcRect l="44499" t="-2" r="-2653" b="-445"/>
          <a:stretch/>
        </p:blipFill>
        <p:spPr>
          <a:xfrm>
            <a:off x="9696400" y="2519040"/>
            <a:ext cx="216024" cy="1990079"/>
          </a:xfrm>
          <a:prstGeom prst="rect">
            <a:avLst/>
          </a:prstGeom>
        </p:spPr>
      </p:pic>
      <p:sp>
        <p:nvSpPr>
          <p:cNvPr id="235" name="テキスト ボックス 661">
            <a:extLst>
              <a:ext uri="{FF2B5EF4-FFF2-40B4-BE49-F238E27FC236}">
                <a16:creationId xmlns:a16="http://schemas.microsoft.com/office/drawing/2014/main" id="{ABBBA6CD-9538-C0AA-6E92-90D055C338EC}"/>
              </a:ext>
            </a:extLst>
          </p:cNvPr>
          <p:cNvSpPr txBox="1"/>
          <p:nvPr/>
        </p:nvSpPr>
        <p:spPr>
          <a:xfrm>
            <a:off x="7717669" y="2801630"/>
            <a:ext cx="3058851" cy="1938992"/>
          </a:xfrm>
          <a:prstGeom prst="rect">
            <a:avLst/>
          </a:prstGeom>
          <a:noFill/>
          <a:effectLst>
            <a:glow rad="12700">
              <a:srgbClr val="F5F5F5">
                <a:alpha val="79000"/>
              </a:srgbClr>
            </a:glow>
          </a:effectLst>
        </p:spPr>
        <p:txBody>
          <a:bodyPr wrap="none" rtlCol="0">
            <a:spAutoFit/>
          </a:bodyPr>
          <a:lstStyle/>
          <a:p>
            <a:pPr>
              <a:defRPr/>
            </a:pPr>
            <a:r>
              <a:rPr kumimoji="0" lang="en-US" altLang="ja-JP" sz="12000" b="1" kern="0" dirty="0">
                <a:ln w="38100">
                  <a:solidFill>
                    <a:srgbClr val="FFFFFF"/>
                  </a:solidFill>
                </a:ln>
                <a:solidFill>
                  <a:srgbClr val="C9002C"/>
                </a:solidFill>
                <a:latin typeface="メイリオ" panose="020B0604030504040204" pitchFamily="50" charset="-128"/>
                <a:ea typeface="メイリオ" panose="020B0604030504040204" pitchFamily="50" charset="-128"/>
                <a:cs typeface="メイリオ" panose="020B0604030504040204" pitchFamily="50" charset="-128"/>
              </a:rPr>
              <a:t>61</a:t>
            </a:r>
            <a:r>
              <a:rPr kumimoji="0" lang="en-US" altLang="ja-JP" sz="5400" b="1" kern="0" dirty="0">
                <a:ln w="12700">
                  <a:solidFill>
                    <a:srgbClr val="FFFFFF"/>
                  </a:solidFill>
                </a:ln>
                <a:solidFill>
                  <a:srgbClr val="C9002C"/>
                </a:solidFill>
                <a:latin typeface="メイリオ" panose="020B0604030504040204" pitchFamily="50" charset="-128"/>
                <a:ea typeface="メイリオ" panose="020B0604030504040204" pitchFamily="50" charset="-128"/>
                <a:cs typeface="メイリオ" panose="020B0604030504040204" pitchFamily="50" charset="-128"/>
              </a:rPr>
              <a:t>%</a:t>
            </a:r>
            <a:endParaRPr kumimoji="0" lang="ja-JP" altLang="en-US" sz="6000" b="1" kern="0" dirty="0">
              <a:ln w="12700">
                <a:solidFill>
                  <a:srgbClr val="FFFFFF"/>
                </a:solidFill>
              </a:ln>
              <a:solidFill>
                <a:srgbClr val="C9002C"/>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236" name="図 235">
            <a:extLst>
              <a:ext uri="{FF2B5EF4-FFF2-40B4-BE49-F238E27FC236}">
                <a16:creationId xmlns:a16="http://schemas.microsoft.com/office/drawing/2014/main" id="{2E2BFDBD-C536-216A-CB95-C366D2DB93A9}"/>
              </a:ext>
            </a:extLst>
          </p:cNvPr>
          <p:cNvPicPr>
            <a:picLocks noChangeAspect="1"/>
          </p:cNvPicPr>
          <p:nvPr/>
        </p:nvPicPr>
        <p:blipFill rotWithShape="1">
          <a:blip r:embed="rId5"/>
          <a:srcRect l="44498" t="-2" r="-395" b="79938"/>
          <a:stretch/>
        </p:blipFill>
        <p:spPr>
          <a:xfrm>
            <a:off x="9526558" y="2523745"/>
            <a:ext cx="207640" cy="397520"/>
          </a:xfrm>
          <a:prstGeom prst="rect">
            <a:avLst/>
          </a:prstGeom>
        </p:spPr>
      </p:pic>
    </p:spTree>
    <p:extLst>
      <p:ext uri="{BB962C8B-B14F-4D97-AF65-F5344CB8AC3E}">
        <p14:creationId xmlns:p14="http://schemas.microsoft.com/office/powerpoint/2010/main" val="6500934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メディア概要</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lang="ja-JP" altLang="en-US" b="1" kern="100">
                <a:latin typeface="メイリオ" panose="020B0604030504040204" pitchFamily="50" charset="-128"/>
                <a:cs typeface="Times New Roman" panose="02020603050405020304" pitchFamily="18" charset="0"/>
              </a:rPr>
              <a:t>さまざまなライフシーンで利用される</a:t>
            </a:r>
          </a:p>
        </p:txBody>
      </p:sp>
      <p:pic>
        <p:nvPicPr>
          <p:cNvPr id="9" name="図プレースホルダー 4" descr="アイコン&#10;&#10;自動的に生成された説明">
            <a:extLst>
              <a:ext uri="{FF2B5EF4-FFF2-40B4-BE49-F238E27FC236}">
                <a16:creationId xmlns:a16="http://schemas.microsoft.com/office/drawing/2014/main" id="{3CD49E66-C366-F54D-AFA3-98CC854EF142}"/>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a:xfrm>
            <a:off x="66675" y="12700"/>
            <a:ext cx="498475" cy="496888"/>
          </a:xfrm>
        </p:spPr>
      </p:pic>
      <p:pic>
        <p:nvPicPr>
          <p:cNvPr id="3" name="図 2">
            <a:extLst>
              <a:ext uri="{FF2B5EF4-FFF2-40B4-BE49-F238E27FC236}">
                <a16:creationId xmlns:a16="http://schemas.microsoft.com/office/drawing/2014/main" id="{DF189C43-E547-B036-A051-2E37244041D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97424" y="3356992"/>
            <a:ext cx="3882351" cy="2880000"/>
          </a:xfrm>
          <a:prstGeom prst="rect">
            <a:avLst/>
          </a:prstGeom>
          <a:ln w="50800">
            <a:solidFill>
              <a:srgbClr val="FFFFFF">
                <a:lumMod val="85000"/>
              </a:srgbClr>
            </a:solidFill>
          </a:ln>
        </p:spPr>
      </p:pic>
      <p:pic>
        <p:nvPicPr>
          <p:cNvPr id="5" name="図 4">
            <a:extLst>
              <a:ext uri="{FF2B5EF4-FFF2-40B4-BE49-F238E27FC236}">
                <a16:creationId xmlns:a16="http://schemas.microsoft.com/office/drawing/2014/main" id="{1B15B190-8428-98BF-D9C8-B90C8A83F9E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12222" y="3356992"/>
            <a:ext cx="3882356" cy="2880000"/>
          </a:xfrm>
          <a:prstGeom prst="rect">
            <a:avLst/>
          </a:prstGeom>
          <a:ln w="50800">
            <a:solidFill>
              <a:srgbClr val="FFFFFF">
                <a:lumMod val="85000"/>
              </a:srgbClr>
            </a:solidFill>
          </a:ln>
        </p:spPr>
      </p:pic>
      <p:sp>
        <p:nvSpPr>
          <p:cNvPr id="6" name="正方形/長方形 5">
            <a:extLst>
              <a:ext uri="{FF2B5EF4-FFF2-40B4-BE49-F238E27FC236}">
                <a16:creationId xmlns:a16="http://schemas.microsoft.com/office/drawing/2014/main" id="{C0BE4110-B3C4-F46E-EC70-8F3E6EB52331}"/>
              </a:ext>
            </a:extLst>
          </p:cNvPr>
          <p:cNvSpPr/>
          <p:nvPr/>
        </p:nvSpPr>
        <p:spPr>
          <a:xfrm>
            <a:off x="473421" y="836712"/>
            <a:ext cx="11284805" cy="579005"/>
          </a:xfrm>
          <a:prstGeom prst="rect">
            <a:avLst/>
          </a:prstGeom>
        </p:spPr>
        <p:txBody>
          <a:bodyPr wrap="square">
            <a:spAutoFit/>
          </a:bodyPr>
          <a:lstStyle/>
          <a:p>
            <a:pPr algn="ctr">
              <a:lnSpc>
                <a:spcPct val="150000"/>
              </a:lnSpc>
            </a:pPr>
            <a:r>
              <a:rPr lang="ja-JP" altLang="en-US" sz="2300" kern="6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いつでもどこでも使いたい。</a:t>
            </a:r>
            <a:endParaRPr lang="en-US" altLang="ja-JP" sz="2300" kern="6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7" name="正方形/長方形 6">
            <a:extLst>
              <a:ext uri="{FF2B5EF4-FFF2-40B4-BE49-F238E27FC236}">
                <a16:creationId xmlns:a16="http://schemas.microsoft.com/office/drawing/2014/main" id="{666FE2BD-71BB-2973-24E8-753FC0FFE51B}"/>
              </a:ext>
            </a:extLst>
          </p:cNvPr>
          <p:cNvSpPr/>
          <p:nvPr/>
        </p:nvSpPr>
        <p:spPr>
          <a:xfrm>
            <a:off x="797130" y="1442730"/>
            <a:ext cx="10922464" cy="618118"/>
          </a:xfrm>
          <a:prstGeom prst="rect">
            <a:avLst/>
          </a:prstGeom>
        </p:spPr>
        <p:txBody>
          <a:bodyPr wrap="square">
            <a:spAutoFit/>
          </a:bodyPr>
          <a:lstStyle/>
          <a:p>
            <a:pPr>
              <a:lnSpc>
                <a:spcPts val="1880"/>
              </a:lnSpc>
              <a:spcAft>
                <a:spcPts val="300"/>
              </a:spcAft>
            </a:pPr>
            <a:r>
              <a:rPr lang="ja-JP" altLang="en-US" sz="14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多種多様なユーザーが利用している</a:t>
            </a:r>
            <a:r>
              <a:rPr lang="en-US" altLang="ja-JP" sz="14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Yahoo! JAPAN</a:t>
            </a:r>
            <a:r>
              <a:rPr lang="ja-JP" altLang="en-US" sz="1400" dirty="0" err="1">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4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ユーザーにはサービスの数だけ、使う理由があります。</a:t>
            </a:r>
            <a:endParaRPr lang="en-US" altLang="ja-JP" sz="14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endParaRPr>
          </a:p>
          <a:p>
            <a:pPr>
              <a:lnSpc>
                <a:spcPts val="1880"/>
              </a:lnSpc>
              <a:spcAft>
                <a:spcPts val="300"/>
              </a:spcAft>
            </a:pPr>
            <a:r>
              <a:rPr lang="ja-JP" altLang="en-US" sz="14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多様なユーザーニーズに対応するためバーティカルなサービスを用意、日本をもっと便利にします。</a:t>
            </a:r>
            <a:endParaRPr lang="en-US" altLang="ja-JP" sz="14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8" name="Text Box 21">
            <a:extLst>
              <a:ext uri="{FF2B5EF4-FFF2-40B4-BE49-F238E27FC236}">
                <a16:creationId xmlns:a16="http://schemas.microsoft.com/office/drawing/2014/main" id="{3C2A6F75-42BC-BD8B-5E5B-EE63958D2632}"/>
              </a:ext>
            </a:extLst>
          </p:cNvPr>
          <p:cNvSpPr txBox="1">
            <a:spLocks noChangeArrowheads="1"/>
          </p:cNvSpPr>
          <p:nvPr/>
        </p:nvSpPr>
        <p:spPr bwMode="auto">
          <a:xfrm>
            <a:off x="9192344" y="6297947"/>
            <a:ext cx="2736304" cy="233553"/>
          </a:xfrm>
          <a:prstGeom prst="rect">
            <a:avLst/>
          </a:prstGeom>
          <a:noFill/>
          <a:ln w="9525">
            <a:noFill/>
            <a:miter lim="800000"/>
            <a:headEnd/>
            <a:tailEnd/>
          </a:ln>
          <a:effectLst/>
        </p:spPr>
        <p:txBody>
          <a:bodyPr wrap="square" lIns="84989" tIns="42495" rIns="84989" bIns="42495">
            <a:spAutoFit/>
          </a:bodyPr>
          <a:lstStyle/>
          <a:p>
            <a:pPr defTabSz="848839">
              <a:lnSpc>
                <a:spcPct val="120000"/>
              </a:lnSpc>
              <a:defRPr/>
            </a:pPr>
            <a:r>
              <a:rPr lang="en-US" altLang="ja-JP" sz="8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8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出典：</a:t>
            </a:r>
            <a:r>
              <a:rPr lang="en-US" altLang="ja-JP" sz="8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Yahoo! JAPAN </a:t>
            </a:r>
            <a:r>
              <a:rPr lang="ja-JP" altLang="en-US" sz="8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自主調査（</a:t>
            </a:r>
            <a:r>
              <a:rPr lang="en-US" altLang="ja-JP" sz="8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2018</a:t>
            </a:r>
            <a:r>
              <a:rPr lang="ja-JP" altLang="en-US" sz="8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8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4</a:t>
            </a:r>
            <a:r>
              <a:rPr lang="ja-JP" altLang="en-US" sz="8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月） </a:t>
            </a:r>
            <a:endParaRPr kumimoji="0" lang="en-US" altLang="ja-JP" sz="8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sym typeface="ヒラギノ角ゴ Pro W3" charset="0"/>
            </a:endParaRPr>
          </a:p>
        </p:txBody>
      </p:sp>
      <p:sp>
        <p:nvSpPr>
          <p:cNvPr id="10" name="角丸四角形吹き出し 9">
            <a:extLst>
              <a:ext uri="{FF2B5EF4-FFF2-40B4-BE49-F238E27FC236}">
                <a16:creationId xmlns:a16="http://schemas.microsoft.com/office/drawing/2014/main" id="{48559C9B-59CA-91EF-BA4E-64D817B4828C}"/>
              </a:ext>
            </a:extLst>
          </p:cNvPr>
          <p:cNvSpPr/>
          <p:nvPr/>
        </p:nvSpPr>
        <p:spPr>
          <a:xfrm>
            <a:off x="228224" y="3296772"/>
            <a:ext cx="2187345" cy="792088"/>
          </a:xfrm>
          <a:prstGeom prst="wedgeRoundRectCallout">
            <a:avLst>
              <a:gd name="adj1" fmla="val 52460"/>
              <a:gd name="adj2" fmla="val 86433"/>
              <a:gd name="adj3" fmla="val 16667"/>
            </a:avLst>
          </a:prstGeom>
          <a:solidFill>
            <a:srgbClr val="CCCCCC">
              <a:lumMod val="50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勤務時間前にニュースを見て、時間つぶしに。</a:t>
            </a:r>
            <a:endParaRPr kumimoji="0" lang="en-US" altLang="ja-JP" sz="1400" b="0"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1" name="角丸四角形吹き出し 10">
            <a:extLst>
              <a:ext uri="{FF2B5EF4-FFF2-40B4-BE49-F238E27FC236}">
                <a16:creationId xmlns:a16="http://schemas.microsoft.com/office/drawing/2014/main" id="{3195A5ED-DF2A-6CD6-E487-013A819D2CA1}"/>
              </a:ext>
            </a:extLst>
          </p:cNvPr>
          <p:cNvSpPr/>
          <p:nvPr/>
        </p:nvSpPr>
        <p:spPr>
          <a:xfrm>
            <a:off x="2353056" y="2357060"/>
            <a:ext cx="3310896" cy="792088"/>
          </a:xfrm>
          <a:prstGeom prst="wedgeRoundRectCallout">
            <a:avLst>
              <a:gd name="adj1" fmla="val 40793"/>
              <a:gd name="adj2" fmla="val 82209"/>
              <a:gd name="adj3" fmla="val 16667"/>
            </a:avLst>
          </a:prstGeom>
          <a:solidFill>
            <a:srgbClr val="CCCCCC">
              <a:lumMod val="50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都内へ出かける時に早いルートを検索、スムーズに移動。</a:t>
            </a:r>
            <a:endParaRPr kumimoji="0" lang="en-US" altLang="ja-JP" sz="1400" b="0"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2" name="角丸四角形吹き出し 11">
            <a:extLst>
              <a:ext uri="{FF2B5EF4-FFF2-40B4-BE49-F238E27FC236}">
                <a16:creationId xmlns:a16="http://schemas.microsoft.com/office/drawing/2014/main" id="{4AF0D4FB-831B-FFFD-ED14-F4B0479F2C87}"/>
              </a:ext>
            </a:extLst>
          </p:cNvPr>
          <p:cNvSpPr/>
          <p:nvPr/>
        </p:nvSpPr>
        <p:spPr>
          <a:xfrm>
            <a:off x="6888088" y="2330590"/>
            <a:ext cx="3384376" cy="792088"/>
          </a:xfrm>
          <a:prstGeom prst="wedgeRoundRectCallout">
            <a:avLst>
              <a:gd name="adj1" fmla="val -36756"/>
              <a:gd name="adj2" fmla="val 83617"/>
              <a:gd name="adj3" fmla="val 16667"/>
            </a:avLst>
          </a:prstGeom>
          <a:solidFill>
            <a:srgbClr val="CCCCCC">
              <a:lumMod val="50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欲しい服を予約するのに見つけやすい。購入～予約には欠かせない。</a:t>
            </a:r>
            <a:endParaRPr kumimoji="0" lang="en-US" altLang="ja-JP" sz="1400" b="0"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3" name="角丸四角形吹き出し 12">
            <a:extLst>
              <a:ext uri="{FF2B5EF4-FFF2-40B4-BE49-F238E27FC236}">
                <a16:creationId xmlns:a16="http://schemas.microsoft.com/office/drawing/2014/main" id="{7237399B-85C9-913F-8C4D-72B5BF6202E1}"/>
              </a:ext>
            </a:extLst>
          </p:cNvPr>
          <p:cNvSpPr/>
          <p:nvPr/>
        </p:nvSpPr>
        <p:spPr>
          <a:xfrm>
            <a:off x="9384218" y="3281391"/>
            <a:ext cx="2616439" cy="792088"/>
          </a:xfrm>
          <a:prstGeom prst="wedgeRoundRectCallout">
            <a:avLst>
              <a:gd name="adj1" fmla="val -42991"/>
              <a:gd name="adj2" fmla="val 80801"/>
              <a:gd name="adj3" fmla="val 16667"/>
            </a:avLst>
          </a:prstGeom>
          <a:solidFill>
            <a:srgbClr val="CCCCCC">
              <a:lumMod val="50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ja-JP" altLang="en-US" sz="1400" b="0" i="0" u="none" strike="noStrike" kern="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色んな商品を検索。</a:t>
            </a:r>
            <a:endParaRPr kumimoji="0" lang="en-US" altLang="ja-JP" sz="1400" b="0"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defTabSz="914400" eaLnBrk="1" fontAlgn="auto" latinLnBrk="0" hangingPunct="1">
              <a:lnSpc>
                <a:spcPct val="120000"/>
              </a:lnSpc>
              <a:spcBef>
                <a:spcPts val="0"/>
              </a:spcBef>
              <a:spcAft>
                <a:spcPts val="0"/>
              </a:spcAft>
              <a:buClrTx/>
              <a:buSzTx/>
              <a:buFontTx/>
              <a:buNone/>
              <a:tabLst/>
              <a:defRPr/>
            </a:pPr>
            <a:r>
              <a:rPr kumimoji="0" lang="ja-JP" altLang="en-US" sz="1400" b="0" i="0" u="none" strike="noStrike" kern="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欲しいものに必ず出会える！</a:t>
            </a:r>
            <a:endParaRPr kumimoji="0" lang="ja-JP" altLang="en-US" sz="1400" b="0"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4" name="角丸四角形吹き出し 13">
            <a:extLst>
              <a:ext uri="{FF2B5EF4-FFF2-40B4-BE49-F238E27FC236}">
                <a16:creationId xmlns:a16="http://schemas.microsoft.com/office/drawing/2014/main" id="{6BDDA536-B6B7-71B2-EA13-E72AC40B9B95}"/>
              </a:ext>
            </a:extLst>
          </p:cNvPr>
          <p:cNvSpPr/>
          <p:nvPr/>
        </p:nvSpPr>
        <p:spPr>
          <a:xfrm>
            <a:off x="9266516" y="4789966"/>
            <a:ext cx="2734142" cy="792088"/>
          </a:xfrm>
          <a:prstGeom prst="wedgeRoundRectCallout">
            <a:avLst>
              <a:gd name="adj1" fmla="val -41043"/>
              <a:gd name="adj2" fmla="val 83617"/>
              <a:gd name="adj3" fmla="val 16667"/>
            </a:avLst>
          </a:prstGeom>
          <a:solidFill>
            <a:srgbClr val="CCCCCC">
              <a:lumMod val="50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雨雲レーダーを見て部屋干しに。洗濯物がぬれずに済んだ。</a:t>
            </a:r>
            <a:endParaRPr kumimoji="0" lang="en-US" altLang="ja-JP" sz="1400" b="0"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角丸四角形吹き出し 14">
            <a:extLst>
              <a:ext uri="{FF2B5EF4-FFF2-40B4-BE49-F238E27FC236}">
                <a16:creationId xmlns:a16="http://schemas.microsoft.com/office/drawing/2014/main" id="{FA576CA5-17F1-37AB-02C9-CCC23CD50E9E}"/>
              </a:ext>
            </a:extLst>
          </p:cNvPr>
          <p:cNvSpPr/>
          <p:nvPr/>
        </p:nvSpPr>
        <p:spPr>
          <a:xfrm>
            <a:off x="228224" y="4796031"/>
            <a:ext cx="2771432" cy="792088"/>
          </a:xfrm>
          <a:prstGeom prst="wedgeRoundRectCallout">
            <a:avLst>
              <a:gd name="adj1" fmla="val 41182"/>
              <a:gd name="adj2" fmla="val 82209"/>
              <a:gd name="adj3" fmla="val 16667"/>
            </a:avLst>
          </a:prstGeom>
          <a:solidFill>
            <a:srgbClr val="CCCCCC">
              <a:lumMod val="50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最近</a:t>
            </a:r>
            <a:r>
              <a:rPr kumimoji="0" lang="en-US" altLang="ja-JP" sz="1400" b="0"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SNS</a:t>
            </a:r>
            <a:r>
              <a:rPr kumimoji="0" lang="ja-JP" altLang="en-US" sz="1400" b="0"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で流行っているものが分かるので重宝。</a:t>
            </a:r>
          </a:p>
        </p:txBody>
      </p:sp>
    </p:spTree>
    <p:extLst>
      <p:ext uri="{BB962C8B-B14F-4D97-AF65-F5344CB8AC3E}">
        <p14:creationId xmlns:p14="http://schemas.microsoft.com/office/powerpoint/2010/main" val="10480098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E0F36301-1EB5-314E-543A-A99A65196839}"/>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sp>
        <p:nvSpPr>
          <p:cNvPr id="4" name="テキスト プレースホルダー 3">
            <a:extLst>
              <a:ext uri="{FF2B5EF4-FFF2-40B4-BE49-F238E27FC236}">
                <a16:creationId xmlns:a16="http://schemas.microsoft.com/office/drawing/2014/main" id="{43104796-9D20-25FA-E9D2-23CA45B096DE}"/>
              </a:ext>
            </a:extLst>
          </p:cNvPr>
          <p:cNvSpPr>
            <a:spLocks noGrp="1"/>
          </p:cNvSpPr>
          <p:nvPr>
            <p:ph type="body" sz="quarter" idx="18"/>
          </p:nvPr>
        </p:nvSpPr>
        <p:spPr/>
        <p:txBody>
          <a:bodyPr/>
          <a:lstStyle/>
          <a:p>
            <a:r>
              <a:rPr kumimoji="1" lang="en-US" altLang="ja-JP" dirty="0"/>
              <a:t>02</a:t>
            </a:r>
            <a:endParaRPr kumimoji="1" lang="ja-JP" altLang="en-US"/>
          </a:p>
        </p:txBody>
      </p:sp>
      <p:sp>
        <p:nvSpPr>
          <p:cNvPr id="5" name="テキスト プレースホルダー 4">
            <a:extLst>
              <a:ext uri="{FF2B5EF4-FFF2-40B4-BE49-F238E27FC236}">
                <a16:creationId xmlns:a16="http://schemas.microsoft.com/office/drawing/2014/main" id="{E2F377F4-A9F1-75E1-65B7-6F68AEF81AA0}"/>
              </a:ext>
            </a:extLst>
          </p:cNvPr>
          <p:cNvSpPr>
            <a:spLocks noGrp="1"/>
          </p:cNvSpPr>
          <p:nvPr>
            <p:ph type="body" sz="quarter" idx="19"/>
          </p:nvPr>
        </p:nvSpPr>
        <p:spPr/>
        <p:txBody>
          <a:bodyPr/>
          <a:lstStyle/>
          <a:p>
            <a:r>
              <a:rPr lang="ja-JP" altLang="en-US"/>
              <a:t>商品スペック</a:t>
            </a:r>
            <a:endParaRPr kumimoji="1" lang="ja-JP" altLang="en-US"/>
          </a:p>
        </p:txBody>
      </p:sp>
      <p:pic>
        <p:nvPicPr>
          <p:cNvPr id="10" name="図プレースホルダー 7" descr="アイコン&#10;&#10;自動的に生成された説明">
            <a:extLst>
              <a:ext uri="{FF2B5EF4-FFF2-40B4-BE49-F238E27FC236}">
                <a16:creationId xmlns:a16="http://schemas.microsoft.com/office/drawing/2014/main" id="{D844EDE2-CCA7-DE4D-B177-7B0CD4C79244}"/>
              </a:ext>
            </a:extLst>
          </p:cNvPr>
          <p:cNvPicPr>
            <a:picLocks noGrp="1" noChangeAspect="1"/>
          </p:cNvPicPr>
          <p:nvPr>
            <p:ph type="pic" sz="quarter" idx="15"/>
          </p:nvPr>
        </p:nvPicPr>
        <p:blipFill>
          <a:blip r:embed="rId2" cstate="screen">
            <a:extLst>
              <a:ext uri="{28A0092B-C50C-407E-A947-70E740481C1C}">
                <a14:useLocalDpi xmlns:a14="http://schemas.microsoft.com/office/drawing/2010/main"/>
              </a:ext>
            </a:extLst>
          </a:blip>
          <a:srcRect t="3804" b="3804"/>
          <a:stretch>
            <a:fillRect/>
          </a:stretch>
        </p:blipFill>
        <p:spPr/>
      </p:pic>
    </p:spTree>
    <p:extLst>
      <p:ext uri="{BB962C8B-B14F-4D97-AF65-F5344CB8AC3E}">
        <p14:creationId xmlns:p14="http://schemas.microsoft.com/office/powerpoint/2010/main" val="213548867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pPr algn="l"/>
            <a:r>
              <a:rPr lang="en-US" altLang="ja-JP" b="1" dirty="0">
                <a:latin typeface="+mn-ea"/>
              </a:rPr>
              <a:t>may! CAP ad</a:t>
            </a:r>
            <a:r>
              <a:rPr lang="ja-JP" altLang="en-US" b="1">
                <a:latin typeface="+mn-ea"/>
              </a:rPr>
              <a:t>（レビュータイアップ広告）</a:t>
            </a:r>
            <a:endParaRPr lang="ja-JP" altLang="en-US" b="1" dirty="0">
              <a:latin typeface="+mn-ea"/>
            </a:endParaRPr>
          </a:p>
        </p:txBody>
      </p:sp>
      <p:pic>
        <p:nvPicPr>
          <p:cNvPr id="7" name="図プレースホルダー 7" descr="アイコン&#10;&#10;自動的に生成された説明">
            <a:extLst>
              <a:ext uri="{FF2B5EF4-FFF2-40B4-BE49-F238E27FC236}">
                <a16:creationId xmlns:a16="http://schemas.microsoft.com/office/drawing/2014/main" id="{52CEC401-BE16-E146-A581-F4B4C6447EA1}"/>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3" name="正方形/長方形 2">
            <a:extLst>
              <a:ext uri="{FF2B5EF4-FFF2-40B4-BE49-F238E27FC236}">
                <a16:creationId xmlns:a16="http://schemas.microsoft.com/office/drawing/2014/main" id="{67FB4100-0E9D-81C4-89FF-686D6665A953}"/>
              </a:ext>
            </a:extLst>
          </p:cNvPr>
          <p:cNvSpPr/>
          <p:nvPr/>
        </p:nvSpPr>
        <p:spPr>
          <a:xfrm>
            <a:off x="294071" y="833840"/>
            <a:ext cx="11751624" cy="923330"/>
          </a:xfrm>
          <a:prstGeom prst="rect">
            <a:avLst/>
          </a:prstGeom>
        </p:spPr>
        <p:txBody>
          <a:bodyPr wrap="square">
            <a:spAutoFit/>
          </a:bodyPr>
          <a:lstStyle/>
          <a:p>
            <a:r>
              <a:rPr lang="ja-JP" altLang="en-US" dirty="0">
                <a:latin typeface="+mn-ea"/>
              </a:rPr>
              <a:t>豊富な検証記事実績を誇る「</a:t>
            </a:r>
            <a:r>
              <a:rPr lang="en-US" altLang="ja-JP" dirty="0" err="1">
                <a:latin typeface="+mn-ea"/>
              </a:rPr>
              <a:t>mybest</a:t>
            </a:r>
            <a:r>
              <a:rPr lang="ja-JP" altLang="en-US" dirty="0">
                <a:latin typeface="+mn-ea"/>
              </a:rPr>
              <a:t>」が商品レビュー記事を作成</a:t>
            </a:r>
            <a:endParaRPr lang="en-US" altLang="ja-JP" dirty="0">
              <a:latin typeface="+mn-ea"/>
            </a:endParaRPr>
          </a:p>
          <a:p>
            <a:r>
              <a:rPr lang="ja-JP" altLang="en-US" dirty="0">
                <a:latin typeface="+mn-ea"/>
              </a:rPr>
              <a:t>作成した記事を対象ユーザーへ広告配信し、商品理解・購買を促します</a:t>
            </a:r>
            <a:endParaRPr lang="en-US" altLang="ja-JP" dirty="0">
              <a:latin typeface="+mn-ea"/>
            </a:endParaRPr>
          </a:p>
          <a:p>
            <a:r>
              <a:rPr lang="ja-JP" altLang="en-US" dirty="0">
                <a:latin typeface="+mn-ea"/>
              </a:rPr>
              <a:t>広告配信メニューは、以下①∼③より自由にプランニングいただけます</a:t>
            </a:r>
            <a:endParaRPr lang="en-US" altLang="ja-JP" dirty="0">
              <a:latin typeface="+mn-ea"/>
            </a:endParaRPr>
          </a:p>
        </p:txBody>
      </p:sp>
      <p:sp>
        <p:nvSpPr>
          <p:cNvPr id="5" name="正方形/長方形 4">
            <a:extLst>
              <a:ext uri="{FF2B5EF4-FFF2-40B4-BE49-F238E27FC236}">
                <a16:creationId xmlns:a16="http://schemas.microsoft.com/office/drawing/2014/main" id="{5880297A-4CBE-9289-8F9E-13D2F99A3C07}"/>
              </a:ext>
            </a:extLst>
          </p:cNvPr>
          <p:cNvSpPr/>
          <p:nvPr/>
        </p:nvSpPr>
        <p:spPr>
          <a:xfrm>
            <a:off x="9573850" y="2622700"/>
            <a:ext cx="2236409" cy="357010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6" name="正方形/長方形 5">
            <a:extLst>
              <a:ext uri="{FF2B5EF4-FFF2-40B4-BE49-F238E27FC236}">
                <a16:creationId xmlns:a16="http://schemas.microsoft.com/office/drawing/2014/main" id="{E38686B7-0F4A-6380-FAAE-5C2673D00FD4}"/>
              </a:ext>
            </a:extLst>
          </p:cNvPr>
          <p:cNvSpPr/>
          <p:nvPr/>
        </p:nvSpPr>
        <p:spPr>
          <a:xfrm>
            <a:off x="7271549" y="2622700"/>
            <a:ext cx="2236409" cy="357010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9" name="正方形/長方形 8">
            <a:extLst>
              <a:ext uri="{FF2B5EF4-FFF2-40B4-BE49-F238E27FC236}">
                <a16:creationId xmlns:a16="http://schemas.microsoft.com/office/drawing/2014/main" id="{E193F982-FC4D-95E0-A117-761F102B5C1A}"/>
              </a:ext>
            </a:extLst>
          </p:cNvPr>
          <p:cNvSpPr/>
          <p:nvPr/>
        </p:nvSpPr>
        <p:spPr>
          <a:xfrm>
            <a:off x="4969248" y="2622701"/>
            <a:ext cx="2236409" cy="357010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10" name="正方形/長方形 9">
            <a:extLst>
              <a:ext uri="{FF2B5EF4-FFF2-40B4-BE49-F238E27FC236}">
                <a16:creationId xmlns:a16="http://schemas.microsoft.com/office/drawing/2014/main" id="{655B4F01-D21D-9DAC-76EA-0B23495089F9}"/>
              </a:ext>
            </a:extLst>
          </p:cNvPr>
          <p:cNvSpPr/>
          <p:nvPr/>
        </p:nvSpPr>
        <p:spPr>
          <a:xfrm>
            <a:off x="148382" y="5866709"/>
            <a:ext cx="3415080" cy="4453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11" name="object 7">
            <a:extLst>
              <a:ext uri="{FF2B5EF4-FFF2-40B4-BE49-F238E27FC236}">
                <a16:creationId xmlns:a16="http://schemas.microsoft.com/office/drawing/2014/main" id="{FBC78403-0FF4-87E8-6D21-3456691845DB}"/>
              </a:ext>
            </a:extLst>
          </p:cNvPr>
          <p:cNvSpPr/>
          <p:nvPr/>
        </p:nvSpPr>
        <p:spPr>
          <a:xfrm>
            <a:off x="3212036" y="2539308"/>
            <a:ext cx="1497330" cy="2760345"/>
          </a:xfrm>
          <a:custGeom>
            <a:avLst/>
            <a:gdLst/>
            <a:ahLst/>
            <a:cxnLst/>
            <a:rect l="l" t="t" r="r" b="b"/>
            <a:pathLst>
              <a:path w="1497330" h="2760345">
                <a:moveTo>
                  <a:pt x="0" y="0"/>
                </a:moveTo>
                <a:lnTo>
                  <a:pt x="1497249" y="0"/>
                </a:lnTo>
                <a:lnTo>
                  <a:pt x="1497249" y="2760099"/>
                </a:lnTo>
                <a:lnTo>
                  <a:pt x="0" y="2760099"/>
                </a:lnTo>
                <a:lnTo>
                  <a:pt x="0" y="0"/>
                </a:lnTo>
                <a:close/>
              </a:path>
            </a:pathLst>
          </a:custGeom>
          <a:ln w="9524">
            <a:solidFill>
              <a:srgbClr val="FFFFFF"/>
            </a:solidFill>
          </a:ln>
        </p:spPr>
        <p:txBody>
          <a:bodyPr wrap="square" lIns="0" tIns="0" rIns="0" bIns="0" rtlCol="0"/>
          <a:lstStyle/>
          <a:p>
            <a:endParaRPr>
              <a:latin typeface="+mn-ea"/>
            </a:endParaRPr>
          </a:p>
        </p:txBody>
      </p:sp>
      <p:sp>
        <p:nvSpPr>
          <p:cNvPr id="12" name="正方形/長方形 11">
            <a:extLst>
              <a:ext uri="{FF2B5EF4-FFF2-40B4-BE49-F238E27FC236}">
                <a16:creationId xmlns:a16="http://schemas.microsoft.com/office/drawing/2014/main" id="{358F140F-6F23-386B-4121-C2987DF3E1DB}"/>
              </a:ext>
            </a:extLst>
          </p:cNvPr>
          <p:cNvSpPr/>
          <p:nvPr/>
        </p:nvSpPr>
        <p:spPr>
          <a:xfrm>
            <a:off x="236764" y="2626376"/>
            <a:ext cx="4613284" cy="356643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13" name="正方形/長方形 12">
            <a:extLst>
              <a:ext uri="{FF2B5EF4-FFF2-40B4-BE49-F238E27FC236}">
                <a16:creationId xmlns:a16="http://schemas.microsoft.com/office/drawing/2014/main" id="{98D5A195-840B-12DD-C31D-CA89FD3139FE}"/>
              </a:ext>
            </a:extLst>
          </p:cNvPr>
          <p:cNvSpPr/>
          <p:nvPr/>
        </p:nvSpPr>
        <p:spPr>
          <a:xfrm>
            <a:off x="239347" y="2160918"/>
            <a:ext cx="4631361" cy="356477"/>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latin typeface="+mn-ea"/>
                <a:cs typeface="メイリオ" panose="020B0604030504040204" pitchFamily="50" charset="-128"/>
              </a:rPr>
              <a:t>レビュータイアップ記事</a:t>
            </a:r>
            <a:endParaRPr lang="en-US" altLang="ja-JP" b="1" dirty="0">
              <a:latin typeface="+mn-ea"/>
              <a:cs typeface="メイリオ" panose="020B0604030504040204" pitchFamily="50" charset="-128"/>
            </a:endParaRPr>
          </a:p>
        </p:txBody>
      </p:sp>
      <p:sp>
        <p:nvSpPr>
          <p:cNvPr id="14" name="正方形/長方形 13">
            <a:extLst>
              <a:ext uri="{FF2B5EF4-FFF2-40B4-BE49-F238E27FC236}">
                <a16:creationId xmlns:a16="http://schemas.microsoft.com/office/drawing/2014/main" id="{D20F4843-FEDF-AA62-EAFB-9E597DF90560}"/>
              </a:ext>
            </a:extLst>
          </p:cNvPr>
          <p:cNvSpPr/>
          <p:nvPr/>
        </p:nvSpPr>
        <p:spPr>
          <a:xfrm>
            <a:off x="5005730" y="2164691"/>
            <a:ext cx="6835866" cy="356477"/>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latin typeface="+mn-ea"/>
                <a:cs typeface="メイリオ" panose="020B0604030504040204" pitchFamily="50" charset="-128"/>
              </a:rPr>
              <a:t>広告配信メニュー</a:t>
            </a:r>
            <a:endParaRPr lang="en-US" altLang="ja-JP" b="1" dirty="0">
              <a:latin typeface="+mn-ea"/>
              <a:cs typeface="メイリオ" panose="020B0604030504040204" pitchFamily="50" charset="-128"/>
            </a:endParaRPr>
          </a:p>
        </p:txBody>
      </p:sp>
      <p:sp>
        <p:nvSpPr>
          <p:cNvPr id="15" name="正方形/長方形 14">
            <a:extLst>
              <a:ext uri="{FF2B5EF4-FFF2-40B4-BE49-F238E27FC236}">
                <a16:creationId xmlns:a16="http://schemas.microsoft.com/office/drawing/2014/main" id="{698E345B-B646-7BDB-ACAB-D485E92D4E95}"/>
              </a:ext>
            </a:extLst>
          </p:cNvPr>
          <p:cNvSpPr/>
          <p:nvPr/>
        </p:nvSpPr>
        <p:spPr>
          <a:xfrm>
            <a:off x="5015983" y="2688287"/>
            <a:ext cx="2208648" cy="584775"/>
          </a:xfrm>
          <a:prstGeom prst="rect">
            <a:avLst/>
          </a:prstGeom>
        </p:spPr>
        <p:txBody>
          <a:bodyPr wrap="square">
            <a:spAutoFit/>
          </a:bodyPr>
          <a:lstStyle/>
          <a:p>
            <a:pPr algn="ctr"/>
            <a:r>
              <a:rPr lang="ja-JP" altLang="en-US" sz="1600" dirty="0">
                <a:latin typeface="+mn-ea"/>
              </a:rPr>
              <a:t>①</a:t>
            </a:r>
            <a:r>
              <a:rPr lang="en-US" altLang="ja-JP" sz="1600" dirty="0">
                <a:latin typeface="+mn-ea"/>
              </a:rPr>
              <a:t>Yahoo!</a:t>
            </a:r>
            <a:r>
              <a:rPr lang="ja-JP" altLang="en-US" sz="1600" dirty="0">
                <a:latin typeface="+mn-ea"/>
              </a:rPr>
              <a:t>広告</a:t>
            </a:r>
            <a:endParaRPr lang="en-US" altLang="ja-JP" sz="1600" dirty="0">
              <a:latin typeface="+mn-ea"/>
            </a:endParaRPr>
          </a:p>
          <a:p>
            <a:pPr algn="ctr"/>
            <a:r>
              <a:rPr lang="en-US" altLang="ja-JP" sz="1600" dirty="0">
                <a:latin typeface="+mn-ea"/>
              </a:rPr>
              <a:t>(</a:t>
            </a:r>
            <a:r>
              <a:rPr lang="ja-JP" altLang="en-US" sz="1600" dirty="0">
                <a:latin typeface="+mn-ea"/>
              </a:rPr>
              <a:t>検索広告</a:t>
            </a:r>
            <a:r>
              <a:rPr lang="en-US" altLang="ja-JP" sz="1600" dirty="0">
                <a:latin typeface="+mn-ea"/>
              </a:rPr>
              <a:t>)</a:t>
            </a:r>
          </a:p>
        </p:txBody>
      </p:sp>
      <p:sp>
        <p:nvSpPr>
          <p:cNvPr id="16" name="正方形/長方形 15">
            <a:extLst>
              <a:ext uri="{FF2B5EF4-FFF2-40B4-BE49-F238E27FC236}">
                <a16:creationId xmlns:a16="http://schemas.microsoft.com/office/drawing/2014/main" id="{A949363F-3527-DFFF-758A-58E0EAC61487}"/>
              </a:ext>
            </a:extLst>
          </p:cNvPr>
          <p:cNvSpPr/>
          <p:nvPr/>
        </p:nvSpPr>
        <p:spPr>
          <a:xfrm>
            <a:off x="234378" y="5698037"/>
            <a:ext cx="4615670" cy="369332"/>
          </a:xfrm>
          <a:prstGeom prst="rect">
            <a:avLst/>
          </a:prstGeom>
        </p:spPr>
        <p:txBody>
          <a:bodyPr wrap="square">
            <a:spAutoFit/>
          </a:bodyPr>
          <a:lstStyle/>
          <a:p>
            <a:pPr algn="ctr"/>
            <a:r>
              <a:rPr lang="en-US" altLang="ja-JP" dirty="0">
                <a:latin typeface="+mn-ea"/>
              </a:rPr>
              <a:t>100</a:t>
            </a:r>
            <a:r>
              <a:rPr lang="ja-JP" altLang="en-US" dirty="0">
                <a:latin typeface="+mn-ea"/>
              </a:rPr>
              <a:t>万円／</a:t>
            </a:r>
            <a:r>
              <a:rPr lang="en-US" altLang="ja-JP" dirty="0">
                <a:latin typeface="+mn-ea"/>
              </a:rPr>
              <a:t>2</a:t>
            </a:r>
            <a:r>
              <a:rPr lang="ja-JP" altLang="en-US" dirty="0">
                <a:latin typeface="+mn-ea"/>
              </a:rPr>
              <a:t>ヶ月掲載</a:t>
            </a:r>
            <a:endParaRPr lang="en-US" altLang="ja-JP" dirty="0">
              <a:latin typeface="+mn-ea"/>
            </a:endParaRPr>
          </a:p>
        </p:txBody>
      </p:sp>
      <p:sp>
        <p:nvSpPr>
          <p:cNvPr id="17" name="正方形/長方形 16">
            <a:extLst>
              <a:ext uri="{FF2B5EF4-FFF2-40B4-BE49-F238E27FC236}">
                <a16:creationId xmlns:a16="http://schemas.microsoft.com/office/drawing/2014/main" id="{F872C6AB-0190-52FA-EE39-849EC2CEEE61}"/>
              </a:ext>
            </a:extLst>
          </p:cNvPr>
          <p:cNvSpPr/>
          <p:nvPr/>
        </p:nvSpPr>
        <p:spPr>
          <a:xfrm>
            <a:off x="7077559" y="2688629"/>
            <a:ext cx="2569407" cy="584775"/>
          </a:xfrm>
          <a:prstGeom prst="rect">
            <a:avLst/>
          </a:prstGeom>
        </p:spPr>
        <p:txBody>
          <a:bodyPr wrap="square">
            <a:spAutoFit/>
          </a:bodyPr>
          <a:lstStyle/>
          <a:p>
            <a:pPr algn="ctr"/>
            <a:r>
              <a:rPr lang="ja-JP" altLang="en-US" sz="1600" dirty="0">
                <a:latin typeface="+mn-ea"/>
              </a:rPr>
              <a:t>②</a:t>
            </a:r>
            <a:r>
              <a:rPr lang="en-US" altLang="ja-JP" sz="1600" dirty="0">
                <a:latin typeface="+mn-ea"/>
              </a:rPr>
              <a:t>Yahoo!</a:t>
            </a:r>
            <a:r>
              <a:rPr lang="ja-JP" altLang="en-US" sz="1600" dirty="0">
                <a:latin typeface="+mn-ea"/>
              </a:rPr>
              <a:t>広告</a:t>
            </a:r>
            <a:endParaRPr lang="en-US" altLang="ja-JP" sz="1600" dirty="0">
              <a:latin typeface="+mn-ea"/>
            </a:endParaRPr>
          </a:p>
          <a:p>
            <a:pPr algn="ctr"/>
            <a:r>
              <a:rPr lang="ja-JP" altLang="en-US" sz="1600" dirty="0">
                <a:latin typeface="+mn-ea"/>
              </a:rPr>
              <a:t>（ディスプレイ広告）</a:t>
            </a:r>
            <a:endParaRPr lang="en-US" altLang="ja-JP" sz="1600" dirty="0">
              <a:latin typeface="+mn-ea"/>
            </a:endParaRPr>
          </a:p>
        </p:txBody>
      </p:sp>
      <p:sp>
        <p:nvSpPr>
          <p:cNvPr id="18" name="正方形/長方形 17">
            <a:extLst>
              <a:ext uri="{FF2B5EF4-FFF2-40B4-BE49-F238E27FC236}">
                <a16:creationId xmlns:a16="http://schemas.microsoft.com/office/drawing/2014/main" id="{3406D55D-5716-EBC0-A21C-8DF8B3E3D201}"/>
              </a:ext>
            </a:extLst>
          </p:cNvPr>
          <p:cNvSpPr/>
          <p:nvPr/>
        </p:nvSpPr>
        <p:spPr>
          <a:xfrm>
            <a:off x="755869" y="2648786"/>
            <a:ext cx="3701764" cy="584775"/>
          </a:xfrm>
          <a:prstGeom prst="rect">
            <a:avLst/>
          </a:prstGeom>
        </p:spPr>
        <p:txBody>
          <a:bodyPr wrap="square">
            <a:spAutoFit/>
          </a:bodyPr>
          <a:lstStyle/>
          <a:p>
            <a:pPr algn="ctr"/>
            <a:r>
              <a:rPr lang="en-US" altLang="ja-JP" sz="1600" dirty="0" err="1">
                <a:latin typeface="+mn-ea"/>
              </a:rPr>
              <a:t>mybest</a:t>
            </a:r>
            <a:r>
              <a:rPr lang="ja-JP" altLang="en-US" sz="1600" dirty="0">
                <a:latin typeface="+mn-ea"/>
              </a:rPr>
              <a:t>ドメイン内に</a:t>
            </a:r>
            <a:endParaRPr lang="en-US" altLang="ja-JP" sz="1600" dirty="0">
              <a:latin typeface="+mn-ea"/>
            </a:endParaRPr>
          </a:p>
          <a:p>
            <a:pPr algn="ctr"/>
            <a:r>
              <a:rPr lang="ja-JP" altLang="en-US" sz="1600" dirty="0">
                <a:latin typeface="+mn-ea"/>
              </a:rPr>
              <a:t>商品レビュー記事を作成</a:t>
            </a:r>
          </a:p>
        </p:txBody>
      </p:sp>
      <p:sp>
        <p:nvSpPr>
          <p:cNvPr id="19" name="正方形/長方形 18">
            <a:extLst>
              <a:ext uri="{FF2B5EF4-FFF2-40B4-BE49-F238E27FC236}">
                <a16:creationId xmlns:a16="http://schemas.microsoft.com/office/drawing/2014/main" id="{8E6F8D28-1B2B-B376-ACBB-C212E7EF53D2}"/>
              </a:ext>
            </a:extLst>
          </p:cNvPr>
          <p:cNvSpPr/>
          <p:nvPr/>
        </p:nvSpPr>
        <p:spPr>
          <a:xfrm>
            <a:off x="9447958" y="2684042"/>
            <a:ext cx="2483045" cy="584775"/>
          </a:xfrm>
          <a:prstGeom prst="rect">
            <a:avLst/>
          </a:prstGeom>
        </p:spPr>
        <p:txBody>
          <a:bodyPr wrap="square">
            <a:spAutoFit/>
          </a:bodyPr>
          <a:lstStyle/>
          <a:p>
            <a:pPr algn="ctr"/>
            <a:r>
              <a:rPr lang="ja-JP" altLang="en-US" sz="1600" dirty="0">
                <a:latin typeface="+mn-ea"/>
              </a:rPr>
              <a:t>③</a:t>
            </a:r>
            <a:r>
              <a:rPr lang="en-US" altLang="ja-JP" sz="1600" dirty="0" err="1">
                <a:latin typeface="+mn-ea"/>
              </a:rPr>
              <a:t>mybest</a:t>
            </a:r>
            <a:r>
              <a:rPr lang="ja-JP" altLang="en-US" sz="1600" dirty="0">
                <a:latin typeface="+mn-ea"/>
              </a:rPr>
              <a:t>広告</a:t>
            </a:r>
            <a:endParaRPr lang="en-US" altLang="ja-JP" sz="1600" dirty="0">
              <a:latin typeface="+mn-ea"/>
            </a:endParaRPr>
          </a:p>
          <a:p>
            <a:pPr algn="ctr"/>
            <a:r>
              <a:rPr lang="ja-JP" altLang="en-US" sz="1600" dirty="0">
                <a:latin typeface="+mn-ea"/>
              </a:rPr>
              <a:t>（指定記事からの誘導）</a:t>
            </a:r>
            <a:endParaRPr lang="en-US" altLang="ja-JP" sz="1600" dirty="0">
              <a:latin typeface="+mn-ea"/>
            </a:endParaRPr>
          </a:p>
        </p:txBody>
      </p:sp>
      <p:sp>
        <p:nvSpPr>
          <p:cNvPr id="20" name="object 8">
            <a:extLst>
              <a:ext uri="{FF2B5EF4-FFF2-40B4-BE49-F238E27FC236}">
                <a16:creationId xmlns:a16="http://schemas.microsoft.com/office/drawing/2014/main" id="{2D669E92-0007-1D87-FCEE-86B13E090F1F}"/>
              </a:ext>
            </a:extLst>
          </p:cNvPr>
          <p:cNvSpPr/>
          <p:nvPr/>
        </p:nvSpPr>
        <p:spPr>
          <a:xfrm>
            <a:off x="9821613" y="3402639"/>
            <a:ext cx="1735736" cy="1828993"/>
          </a:xfrm>
          <a:prstGeom prst="rect">
            <a:avLst/>
          </a:prstGeom>
          <a:blipFill>
            <a:blip r:embed="rId3" cstate="print"/>
            <a:stretch>
              <a:fillRect/>
            </a:stretch>
          </a:blipFill>
        </p:spPr>
        <p:txBody>
          <a:bodyPr wrap="square" lIns="0" tIns="0" rIns="0" bIns="0" rtlCol="0"/>
          <a:lstStyle/>
          <a:p>
            <a:endParaRPr/>
          </a:p>
        </p:txBody>
      </p:sp>
      <p:sp>
        <p:nvSpPr>
          <p:cNvPr id="21" name="正方形/長方形 20">
            <a:extLst>
              <a:ext uri="{FF2B5EF4-FFF2-40B4-BE49-F238E27FC236}">
                <a16:creationId xmlns:a16="http://schemas.microsoft.com/office/drawing/2014/main" id="{AA3726F1-71FE-4613-55BC-C9A12AA4DD4A}"/>
              </a:ext>
            </a:extLst>
          </p:cNvPr>
          <p:cNvSpPr/>
          <p:nvPr/>
        </p:nvSpPr>
        <p:spPr>
          <a:xfrm>
            <a:off x="9894554" y="4649829"/>
            <a:ext cx="1125075" cy="467101"/>
          </a:xfrm>
          <a:prstGeom prst="rect">
            <a:avLst/>
          </a:prstGeom>
          <a:solidFill>
            <a:srgbClr val="0070C0"/>
          </a:solidFill>
          <a:ln w="28575">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solidFill>
                  <a:schemeClr val="bg1"/>
                </a:solidFill>
              </a:rPr>
              <a:t>誘導</a:t>
            </a:r>
            <a:endParaRPr kumimoji="1" lang="ja-JP" altLang="en-US" b="1" dirty="0">
              <a:solidFill>
                <a:schemeClr val="bg1"/>
              </a:solidFill>
            </a:endParaRPr>
          </a:p>
        </p:txBody>
      </p:sp>
      <p:sp>
        <p:nvSpPr>
          <p:cNvPr id="22" name="正方形/長方形 21">
            <a:extLst>
              <a:ext uri="{FF2B5EF4-FFF2-40B4-BE49-F238E27FC236}">
                <a16:creationId xmlns:a16="http://schemas.microsoft.com/office/drawing/2014/main" id="{9B536AA0-EF1E-92F9-4E65-E2459267F590}"/>
              </a:ext>
            </a:extLst>
          </p:cNvPr>
          <p:cNvSpPr/>
          <p:nvPr/>
        </p:nvSpPr>
        <p:spPr>
          <a:xfrm>
            <a:off x="11019629" y="3565669"/>
            <a:ext cx="537719" cy="860495"/>
          </a:xfrm>
          <a:prstGeom prst="rect">
            <a:avLst/>
          </a:prstGeom>
          <a:solidFill>
            <a:srgbClr val="0070C0"/>
          </a:solidFill>
          <a:ln w="28575">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solidFill>
                  <a:schemeClr val="bg1"/>
                </a:solidFill>
              </a:rPr>
              <a:t>誘導</a:t>
            </a:r>
            <a:endParaRPr kumimoji="1" lang="ja-JP" altLang="en-US" b="1" dirty="0">
              <a:solidFill>
                <a:schemeClr val="bg1"/>
              </a:solidFill>
            </a:endParaRPr>
          </a:p>
        </p:txBody>
      </p:sp>
      <p:sp>
        <p:nvSpPr>
          <p:cNvPr id="23" name="正方形/長方形 22">
            <a:extLst>
              <a:ext uri="{FF2B5EF4-FFF2-40B4-BE49-F238E27FC236}">
                <a16:creationId xmlns:a16="http://schemas.microsoft.com/office/drawing/2014/main" id="{EB3040FA-2DA1-14D7-351B-E0F2A483F4BD}"/>
              </a:ext>
            </a:extLst>
          </p:cNvPr>
          <p:cNvSpPr/>
          <p:nvPr/>
        </p:nvSpPr>
        <p:spPr>
          <a:xfrm>
            <a:off x="9757745" y="5256162"/>
            <a:ext cx="1261884" cy="276999"/>
          </a:xfrm>
          <a:prstGeom prst="rect">
            <a:avLst/>
          </a:prstGeom>
        </p:spPr>
        <p:txBody>
          <a:bodyPr wrap="none">
            <a:spAutoFit/>
          </a:bodyPr>
          <a:lstStyle/>
          <a:p>
            <a:r>
              <a:rPr lang="en-US" altLang="ja-JP" sz="1200" dirty="0">
                <a:latin typeface="+mn-ea"/>
              </a:rPr>
              <a:t>※</a:t>
            </a:r>
            <a:r>
              <a:rPr lang="ja-JP" altLang="en-US" sz="1200" dirty="0">
                <a:latin typeface="+mn-ea"/>
              </a:rPr>
              <a:t>都度見積もり</a:t>
            </a:r>
          </a:p>
        </p:txBody>
      </p:sp>
      <p:sp>
        <p:nvSpPr>
          <p:cNvPr id="24" name="正方形/長方形 23">
            <a:extLst>
              <a:ext uri="{FF2B5EF4-FFF2-40B4-BE49-F238E27FC236}">
                <a16:creationId xmlns:a16="http://schemas.microsoft.com/office/drawing/2014/main" id="{2B850DC1-C584-0D39-E92B-6495ED95C43C}"/>
              </a:ext>
            </a:extLst>
          </p:cNvPr>
          <p:cNvSpPr/>
          <p:nvPr/>
        </p:nvSpPr>
        <p:spPr>
          <a:xfrm>
            <a:off x="239347" y="1765722"/>
            <a:ext cx="11590380" cy="31832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latin typeface="+mn-ea"/>
                <a:cs typeface="メイリオ" panose="020B0604030504040204" pitchFamily="50" charset="-128"/>
              </a:rPr>
              <a:t>パッケージ価格</a:t>
            </a:r>
            <a:r>
              <a:rPr lang="en-US" altLang="ja-JP" b="1" dirty="0">
                <a:latin typeface="+mn-ea"/>
                <a:cs typeface="メイリオ" panose="020B0604030504040204" pitchFamily="50" charset="-128"/>
              </a:rPr>
              <a:t>	250</a:t>
            </a:r>
            <a:r>
              <a:rPr lang="ja-JP" altLang="en-US" b="1" dirty="0">
                <a:latin typeface="+mn-ea"/>
                <a:cs typeface="メイリオ" panose="020B0604030504040204" pitchFamily="50" charset="-128"/>
              </a:rPr>
              <a:t>万円～</a:t>
            </a:r>
            <a:endParaRPr lang="en-US" altLang="ja-JP" b="1" dirty="0">
              <a:latin typeface="+mn-ea"/>
              <a:cs typeface="メイリオ" panose="020B0604030504040204" pitchFamily="50" charset="-128"/>
            </a:endParaRPr>
          </a:p>
        </p:txBody>
      </p:sp>
      <p:sp>
        <p:nvSpPr>
          <p:cNvPr id="25" name="テキスト ボックス 24">
            <a:extLst>
              <a:ext uri="{FF2B5EF4-FFF2-40B4-BE49-F238E27FC236}">
                <a16:creationId xmlns:a16="http://schemas.microsoft.com/office/drawing/2014/main" id="{C46751A5-6482-F997-E0E0-EA620E17354A}"/>
              </a:ext>
            </a:extLst>
          </p:cNvPr>
          <p:cNvSpPr txBox="1"/>
          <p:nvPr/>
        </p:nvSpPr>
        <p:spPr>
          <a:xfrm>
            <a:off x="123989" y="6353788"/>
            <a:ext cx="10094259" cy="253916"/>
          </a:xfrm>
          <a:prstGeom prst="rect">
            <a:avLst/>
          </a:prstGeom>
          <a:noFill/>
        </p:spPr>
        <p:txBody>
          <a:bodyPr wrap="square" rtlCol="0">
            <a:spAutoFit/>
          </a:bodyPr>
          <a:lstStyle/>
          <a:p>
            <a:r>
              <a:rPr lang="en-US" altLang="ja-JP" sz="1050" dirty="0">
                <a:latin typeface="+mn-ea"/>
              </a:rPr>
              <a:t>※</a:t>
            </a:r>
            <a:r>
              <a:rPr lang="ja-JP" altLang="en-US" sz="1050" dirty="0">
                <a:latin typeface="+mn-ea"/>
              </a:rPr>
              <a:t>公開から</a:t>
            </a:r>
            <a:r>
              <a:rPr lang="en-US" altLang="ja-JP" sz="1050" dirty="0">
                <a:latin typeface="+mn-ea"/>
              </a:rPr>
              <a:t>3</a:t>
            </a:r>
            <a:r>
              <a:rPr lang="ja-JP" altLang="en-US" sz="1050" dirty="0">
                <a:latin typeface="+mn-ea"/>
              </a:rPr>
              <a:t>ヶ月以上</a:t>
            </a:r>
            <a:r>
              <a:rPr lang="en-US" altLang="ja-JP" sz="1050" dirty="0" err="1">
                <a:latin typeface="+mn-ea"/>
              </a:rPr>
              <a:t>mybest</a:t>
            </a:r>
            <a:r>
              <a:rPr lang="ja-JP" altLang="en-US" sz="1050" dirty="0">
                <a:latin typeface="+mn-ea"/>
              </a:rPr>
              <a:t>ドメイン内に掲載を希望される場合は、マイベスト社との直接契約が必要となり、別途ホスティング費用（約</a:t>
            </a:r>
            <a:r>
              <a:rPr lang="en-US" altLang="ja-JP" sz="1050" dirty="0">
                <a:latin typeface="+mn-ea"/>
              </a:rPr>
              <a:t>10</a:t>
            </a:r>
            <a:r>
              <a:rPr lang="ja-JP" altLang="en-US" sz="1050" dirty="0">
                <a:latin typeface="+mn-ea"/>
              </a:rPr>
              <a:t>万円</a:t>
            </a:r>
            <a:r>
              <a:rPr lang="en-US" altLang="ja-JP" sz="1050" dirty="0">
                <a:latin typeface="+mn-ea"/>
              </a:rPr>
              <a:t>/</a:t>
            </a:r>
            <a:r>
              <a:rPr lang="ja-JP" altLang="en-US" sz="1050" dirty="0">
                <a:latin typeface="+mn-ea"/>
              </a:rPr>
              <a:t>月）が発生します。</a:t>
            </a:r>
            <a:endParaRPr kumimoji="1" lang="en-US" altLang="ja-JP" sz="1050" dirty="0">
              <a:latin typeface="+mn-ea"/>
            </a:endParaRPr>
          </a:p>
        </p:txBody>
      </p:sp>
      <p:pic>
        <p:nvPicPr>
          <p:cNvPr id="26" name="図 25">
            <a:extLst>
              <a:ext uri="{FF2B5EF4-FFF2-40B4-BE49-F238E27FC236}">
                <a16:creationId xmlns:a16="http://schemas.microsoft.com/office/drawing/2014/main" id="{2984C40E-6A65-CBB9-03FE-99447FB03291}"/>
              </a:ext>
            </a:extLst>
          </p:cNvPr>
          <p:cNvPicPr>
            <a:picLocks noChangeAspect="1"/>
          </p:cNvPicPr>
          <p:nvPr/>
        </p:nvPicPr>
        <p:blipFill>
          <a:blip r:embed="rId4"/>
          <a:stretch>
            <a:fillRect/>
          </a:stretch>
        </p:blipFill>
        <p:spPr>
          <a:xfrm>
            <a:off x="1636819" y="3432753"/>
            <a:ext cx="1939864" cy="2163002"/>
          </a:xfrm>
          <a:prstGeom prst="rect">
            <a:avLst/>
          </a:prstGeom>
        </p:spPr>
      </p:pic>
      <p:pic>
        <p:nvPicPr>
          <p:cNvPr id="27" name="図 26">
            <a:extLst>
              <a:ext uri="{FF2B5EF4-FFF2-40B4-BE49-F238E27FC236}">
                <a16:creationId xmlns:a16="http://schemas.microsoft.com/office/drawing/2014/main" id="{93B0FA08-8F65-330C-5542-D412A4746E14}"/>
              </a:ext>
            </a:extLst>
          </p:cNvPr>
          <p:cNvPicPr>
            <a:picLocks noChangeAspect="1"/>
          </p:cNvPicPr>
          <p:nvPr/>
        </p:nvPicPr>
        <p:blipFill>
          <a:blip r:embed="rId5"/>
          <a:stretch>
            <a:fillRect/>
          </a:stretch>
        </p:blipFill>
        <p:spPr>
          <a:xfrm>
            <a:off x="5301017" y="3779685"/>
            <a:ext cx="1547679" cy="1517258"/>
          </a:xfrm>
          <a:prstGeom prst="rect">
            <a:avLst/>
          </a:prstGeom>
        </p:spPr>
      </p:pic>
      <p:pic>
        <p:nvPicPr>
          <p:cNvPr id="28" name="図 27">
            <a:extLst>
              <a:ext uri="{FF2B5EF4-FFF2-40B4-BE49-F238E27FC236}">
                <a16:creationId xmlns:a16="http://schemas.microsoft.com/office/drawing/2014/main" id="{D2DAE8DF-CCF5-0DF1-DD4B-9227B2660041}"/>
              </a:ext>
            </a:extLst>
          </p:cNvPr>
          <p:cNvPicPr>
            <a:picLocks noChangeAspect="1"/>
          </p:cNvPicPr>
          <p:nvPr/>
        </p:nvPicPr>
        <p:blipFill>
          <a:blip r:embed="rId6"/>
          <a:stretch>
            <a:fillRect/>
          </a:stretch>
        </p:blipFill>
        <p:spPr>
          <a:xfrm>
            <a:off x="7547805" y="3780027"/>
            <a:ext cx="1674355" cy="1526044"/>
          </a:xfrm>
          <a:prstGeom prst="rect">
            <a:avLst/>
          </a:prstGeom>
        </p:spPr>
      </p:pic>
      <p:sp>
        <p:nvSpPr>
          <p:cNvPr id="29" name="正方形/長方形 28">
            <a:extLst>
              <a:ext uri="{FF2B5EF4-FFF2-40B4-BE49-F238E27FC236}">
                <a16:creationId xmlns:a16="http://schemas.microsoft.com/office/drawing/2014/main" id="{AFFF95E7-1E41-2760-EF99-72B21B85C0A9}"/>
              </a:ext>
            </a:extLst>
          </p:cNvPr>
          <p:cNvSpPr/>
          <p:nvPr/>
        </p:nvSpPr>
        <p:spPr>
          <a:xfrm>
            <a:off x="5015983" y="5741480"/>
            <a:ext cx="6734582" cy="369332"/>
          </a:xfrm>
          <a:prstGeom prst="rect">
            <a:avLst/>
          </a:prstGeom>
          <a:solidFill>
            <a:schemeClr val="bg1">
              <a:lumMod val="75000"/>
            </a:schemeClr>
          </a:solidFill>
        </p:spPr>
        <p:txBody>
          <a:bodyPr wrap="square">
            <a:spAutoFit/>
          </a:bodyPr>
          <a:lstStyle/>
          <a:p>
            <a:pPr algn="ctr"/>
            <a:r>
              <a:rPr lang="en-US" altLang="ja-JP" dirty="0">
                <a:latin typeface="+mn-ea"/>
              </a:rPr>
              <a:t>150</a:t>
            </a:r>
            <a:r>
              <a:rPr lang="ja-JP" altLang="en-US" dirty="0">
                <a:latin typeface="+mn-ea"/>
              </a:rPr>
              <a:t>万円～</a:t>
            </a:r>
            <a:endParaRPr lang="en-US" altLang="ja-JP" dirty="0">
              <a:latin typeface="+mn-ea"/>
            </a:endParaRPr>
          </a:p>
        </p:txBody>
      </p:sp>
    </p:spTree>
    <p:extLst>
      <p:ext uri="{BB962C8B-B14F-4D97-AF65-F5344CB8AC3E}">
        <p14:creationId xmlns:p14="http://schemas.microsoft.com/office/powerpoint/2010/main" val="76174028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pPr algn="l"/>
            <a:r>
              <a:rPr lang="en-US" altLang="ja-JP" b="1" dirty="0">
                <a:solidFill>
                  <a:srgbClr val="212121"/>
                </a:solidFill>
                <a:latin typeface="+mn-ea"/>
              </a:rPr>
              <a:t>may! CAP ad</a:t>
            </a:r>
            <a:r>
              <a:rPr lang="ja-JP" altLang="en-US" b="1">
                <a:solidFill>
                  <a:srgbClr val="212121"/>
                </a:solidFill>
                <a:latin typeface="+mn-ea"/>
              </a:rPr>
              <a:t>（レビュータイアップ広告）記事構成</a:t>
            </a:r>
            <a:endParaRPr lang="ja-JP" altLang="en-US" b="1" dirty="0">
              <a:solidFill>
                <a:srgbClr val="212121"/>
              </a:solidFill>
              <a:highlight>
                <a:srgbClr val="FFB9B9"/>
              </a:highlight>
              <a:latin typeface="+mn-ea"/>
            </a:endParaRPr>
          </a:p>
        </p:txBody>
      </p:sp>
      <p:pic>
        <p:nvPicPr>
          <p:cNvPr id="7" name="図プレースホルダー 7" descr="アイコン&#10;&#10;自動的に生成された説明">
            <a:extLst>
              <a:ext uri="{FF2B5EF4-FFF2-40B4-BE49-F238E27FC236}">
                <a16:creationId xmlns:a16="http://schemas.microsoft.com/office/drawing/2014/main" id="{52CEC401-BE16-E146-A581-F4B4C6447EA1}"/>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3" name="正方形/長方形 2">
            <a:extLst>
              <a:ext uri="{FF2B5EF4-FFF2-40B4-BE49-F238E27FC236}">
                <a16:creationId xmlns:a16="http://schemas.microsoft.com/office/drawing/2014/main" id="{C54184D7-178F-8259-8B42-00589DD6CBC9}"/>
              </a:ext>
            </a:extLst>
          </p:cNvPr>
          <p:cNvSpPr/>
          <p:nvPr/>
        </p:nvSpPr>
        <p:spPr>
          <a:xfrm>
            <a:off x="5039908" y="1706482"/>
            <a:ext cx="2278296" cy="46985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5" name="正方形/長方形 4">
            <a:extLst>
              <a:ext uri="{FF2B5EF4-FFF2-40B4-BE49-F238E27FC236}">
                <a16:creationId xmlns:a16="http://schemas.microsoft.com/office/drawing/2014/main" id="{87BE27ED-8371-2FB4-3F2A-D52617891C60}"/>
              </a:ext>
            </a:extLst>
          </p:cNvPr>
          <p:cNvSpPr/>
          <p:nvPr/>
        </p:nvSpPr>
        <p:spPr>
          <a:xfrm>
            <a:off x="2636147" y="1709993"/>
            <a:ext cx="2278296" cy="469859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6" name="正方形/長方形 5">
            <a:extLst>
              <a:ext uri="{FF2B5EF4-FFF2-40B4-BE49-F238E27FC236}">
                <a16:creationId xmlns:a16="http://schemas.microsoft.com/office/drawing/2014/main" id="{0D3E5EAE-0D19-FEDA-549C-0629FFEE24BE}"/>
              </a:ext>
            </a:extLst>
          </p:cNvPr>
          <p:cNvSpPr/>
          <p:nvPr/>
        </p:nvSpPr>
        <p:spPr>
          <a:xfrm>
            <a:off x="170019" y="1709995"/>
            <a:ext cx="2278296" cy="469859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8" name="正方形/長方形 7">
            <a:extLst>
              <a:ext uri="{FF2B5EF4-FFF2-40B4-BE49-F238E27FC236}">
                <a16:creationId xmlns:a16="http://schemas.microsoft.com/office/drawing/2014/main" id="{416427CF-DDDC-F594-010F-33F3DDEFE8F4}"/>
              </a:ext>
            </a:extLst>
          </p:cNvPr>
          <p:cNvSpPr/>
          <p:nvPr/>
        </p:nvSpPr>
        <p:spPr>
          <a:xfrm>
            <a:off x="160508" y="1464653"/>
            <a:ext cx="2285953" cy="347472"/>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a:t>商品紹介</a:t>
            </a:r>
          </a:p>
        </p:txBody>
      </p:sp>
      <p:sp>
        <p:nvSpPr>
          <p:cNvPr id="9" name="テキスト ボックス 8">
            <a:extLst>
              <a:ext uri="{FF2B5EF4-FFF2-40B4-BE49-F238E27FC236}">
                <a16:creationId xmlns:a16="http://schemas.microsoft.com/office/drawing/2014/main" id="{BAD195A3-B963-BD27-DD1C-753331FE2E17}"/>
              </a:ext>
            </a:extLst>
          </p:cNvPr>
          <p:cNvSpPr txBox="1"/>
          <p:nvPr/>
        </p:nvSpPr>
        <p:spPr>
          <a:xfrm>
            <a:off x="194493" y="1837440"/>
            <a:ext cx="2776674" cy="338554"/>
          </a:xfrm>
          <a:prstGeom prst="rect">
            <a:avLst/>
          </a:prstGeom>
          <a:noFill/>
        </p:spPr>
        <p:txBody>
          <a:bodyPr wrap="square" rtlCol="0">
            <a:spAutoFit/>
          </a:bodyPr>
          <a:lstStyle/>
          <a:p>
            <a:r>
              <a:rPr lang="ja-JP" altLang="en-US" sz="1600">
                <a:latin typeface="+mn-ea"/>
              </a:rPr>
              <a:t>商品の説明</a:t>
            </a:r>
            <a:endParaRPr kumimoji="1" lang="en-US" altLang="ja-JP" sz="1600" dirty="0">
              <a:latin typeface="+mn-ea"/>
            </a:endParaRPr>
          </a:p>
        </p:txBody>
      </p:sp>
      <p:sp>
        <p:nvSpPr>
          <p:cNvPr id="10" name="正方形/長方形 9">
            <a:extLst>
              <a:ext uri="{FF2B5EF4-FFF2-40B4-BE49-F238E27FC236}">
                <a16:creationId xmlns:a16="http://schemas.microsoft.com/office/drawing/2014/main" id="{99D5FEB0-3D87-6314-DB73-FCB63E7C4A69}"/>
              </a:ext>
            </a:extLst>
          </p:cNvPr>
          <p:cNvSpPr/>
          <p:nvPr/>
        </p:nvSpPr>
        <p:spPr>
          <a:xfrm>
            <a:off x="2645627" y="1460897"/>
            <a:ext cx="2270662" cy="347472"/>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a:t>口コミ・悩みの提示</a:t>
            </a:r>
          </a:p>
        </p:txBody>
      </p:sp>
      <p:sp>
        <p:nvSpPr>
          <p:cNvPr id="11" name="テキスト ボックス 10">
            <a:extLst>
              <a:ext uri="{FF2B5EF4-FFF2-40B4-BE49-F238E27FC236}">
                <a16:creationId xmlns:a16="http://schemas.microsoft.com/office/drawing/2014/main" id="{8700EA2A-FD45-A577-C8EB-7BD784ED1CCA}"/>
              </a:ext>
            </a:extLst>
          </p:cNvPr>
          <p:cNvSpPr txBox="1"/>
          <p:nvPr/>
        </p:nvSpPr>
        <p:spPr>
          <a:xfrm>
            <a:off x="2627759" y="1833965"/>
            <a:ext cx="2398675" cy="584775"/>
          </a:xfrm>
          <a:prstGeom prst="rect">
            <a:avLst/>
          </a:prstGeom>
          <a:noFill/>
        </p:spPr>
        <p:txBody>
          <a:bodyPr wrap="square" rtlCol="0">
            <a:spAutoFit/>
          </a:bodyPr>
          <a:lstStyle/>
          <a:p>
            <a:r>
              <a:rPr kumimoji="1" lang="ja-JP" altLang="en-US" sz="1600" dirty="0">
                <a:latin typeface="+mn-ea"/>
              </a:rPr>
              <a:t>口コミや商品選択時の悩みを紹介</a:t>
            </a:r>
            <a:endParaRPr kumimoji="1" lang="en-US" altLang="ja-JP" sz="1600" dirty="0">
              <a:latin typeface="+mn-ea"/>
            </a:endParaRPr>
          </a:p>
        </p:txBody>
      </p:sp>
      <p:sp>
        <p:nvSpPr>
          <p:cNvPr id="12" name="正方形/長方形 11">
            <a:extLst>
              <a:ext uri="{FF2B5EF4-FFF2-40B4-BE49-F238E27FC236}">
                <a16:creationId xmlns:a16="http://schemas.microsoft.com/office/drawing/2014/main" id="{5746E62E-49FC-88AC-FA75-B8D563C276F0}"/>
              </a:ext>
            </a:extLst>
          </p:cNvPr>
          <p:cNvSpPr/>
          <p:nvPr/>
        </p:nvSpPr>
        <p:spPr>
          <a:xfrm>
            <a:off x="5039907" y="1460504"/>
            <a:ext cx="2275599" cy="347472"/>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a:t>取材</a:t>
            </a:r>
            <a:endParaRPr kumimoji="1" lang="ja-JP" altLang="en-US" b="1" dirty="0"/>
          </a:p>
        </p:txBody>
      </p:sp>
      <p:sp>
        <p:nvSpPr>
          <p:cNvPr id="13" name="テキスト ボックス 12">
            <a:extLst>
              <a:ext uri="{FF2B5EF4-FFF2-40B4-BE49-F238E27FC236}">
                <a16:creationId xmlns:a16="http://schemas.microsoft.com/office/drawing/2014/main" id="{1388C7A0-A5E1-FA44-C98C-AE8C21899D6D}"/>
              </a:ext>
            </a:extLst>
          </p:cNvPr>
          <p:cNvSpPr txBox="1"/>
          <p:nvPr/>
        </p:nvSpPr>
        <p:spPr>
          <a:xfrm>
            <a:off x="5039907" y="1817735"/>
            <a:ext cx="2260292" cy="584775"/>
          </a:xfrm>
          <a:prstGeom prst="rect">
            <a:avLst/>
          </a:prstGeom>
          <a:noFill/>
        </p:spPr>
        <p:txBody>
          <a:bodyPr wrap="square" rtlCol="0">
            <a:spAutoFit/>
          </a:bodyPr>
          <a:lstStyle/>
          <a:p>
            <a:r>
              <a:rPr lang="ja-JP" altLang="en-US" sz="1600" dirty="0">
                <a:latin typeface="+mn-ea"/>
              </a:rPr>
              <a:t>悩みへのアドバイスや</a:t>
            </a:r>
            <a:endParaRPr lang="en-US" altLang="ja-JP" sz="1600" dirty="0">
              <a:latin typeface="+mn-ea"/>
            </a:endParaRPr>
          </a:p>
          <a:p>
            <a:r>
              <a:rPr lang="ja-JP" altLang="en-US" sz="1600" dirty="0">
                <a:latin typeface="+mn-ea"/>
              </a:rPr>
              <a:t>口コミの真偽を取材</a:t>
            </a:r>
            <a:endParaRPr lang="en-US" altLang="ja-JP" sz="1600" dirty="0">
              <a:latin typeface="+mn-ea"/>
            </a:endParaRPr>
          </a:p>
        </p:txBody>
      </p:sp>
      <p:sp>
        <p:nvSpPr>
          <p:cNvPr id="14" name="テキスト ボックス 13">
            <a:extLst>
              <a:ext uri="{FF2B5EF4-FFF2-40B4-BE49-F238E27FC236}">
                <a16:creationId xmlns:a16="http://schemas.microsoft.com/office/drawing/2014/main" id="{4DD785FB-43B4-836B-986F-7D9861EEF9CC}"/>
              </a:ext>
            </a:extLst>
          </p:cNvPr>
          <p:cNvSpPr txBox="1"/>
          <p:nvPr/>
        </p:nvSpPr>
        <p:spPr>
          <a:xfrm>
            <a:off x="146305" y="6403110"/>
            <a:ext cx="10976093" cy="400110"/>
          </a:xfrm>
          <a:prstGeom prst="rect">
            <a:avLst/>
          </a:prstGeom>
          <a:noFill/>
        </p:spPr>
        <p:txBody>
          <a:bodyPr wrap="square" rtlCol="0">
            <a:spAutoFit/>
          </a:bodyPr>
          <a:lstStyle/>
          <a:p>
            <a:r>
              <a:rPr kumimoji="1" lang="en-US" altLang="ja-JP" sz="1000" dirty="0">
                <a:latin typeface="+mn-ea"/>
              </a:rPr>
              <a:t>※</a:t>
            </a:r>
            <a:r>
              <a:rPr kumimoji="1" lang="ja-JP" altLang="en-US" sz="1000" dirty="0">
                <a:latin typeface="+mn-ea"/>
              </a:rPr>
              <a:t>記事には</a:t>
            </a:r>
            <a:r>
              <a:rPr kumimoji="1" lang="en-US" altLang="ja-JP" sz="1000" dirty="0">
                <a:latin typeface="+mn-ea"/>
              </a:rPr>
              <a:t>PR</a:t>
            </a:r>
            <a:r>
              <a:rPr kumimoji="1" lang="ja-JP" altLang="en-US" sz="1000" dirty="0">
                <a:latin typeface="+mn-ea"/>
              </a:rPr>
              <a:t>表記が入ります</a:t>
            </a:r>
            <a:endParaRPr kumimoji="1" lang="en-US" altLang="ja-JP" sz="1000" dirty="0">
              <a:latin typeface="+mn-ea"/>
            </a:endParaRPr>
          </a:p>
          <a:p>
            <a:r>
              <a:rPr lang="en-US" altLang="ja-JP" sz="1000" b="1" dirty="0">
                <a:solidFill>
                  <a:srgbClr val="C00000"/>
                </a:solidFill>
                <a:latin typeface="+mn-ea"/>
              </a:rPr>
              <a:t>※</a:t>
            </a:r>
            <a:r>
              <a:rPr lang="ja-JP" altLang="en-US" sz="1000" b="1" dirty="0">
                <a:solidFill>
                  <a:srgbClr val="C00000"/>
                </a:solidFill>
                <a:latin typeface="+mn-ea"/>
              </a:rPr>
              <a:t>すでに</a:t>
            </a:r>
            <a:r>
              <a:rPr lang="en-US" altLang="ja-JP" sz="1000" b="1" dirty="0" err="1">
                <a:solidFill>
                  <a:srgbClr val="C00000"/>
                </a:solidFill>
                <a:latin typeface="+mn-ea"/>
              </a:rPr>
              <a:t>mybest</a:t>
            </a:r>
            <a:r>
              <a:rPr lang="ja-JP" altLang="en-US" sz="1000" b="1" dirty="0">
                <a:solidFill>
                  <a:srgbClr val="C00000"/>
                </a:solidFill>
                <a:latin typeface="+mn-ea"/>
              </a:rPr>
              <a:t>内に編集記事として商品紹介記事がある場合がございます。その場合は作成をお受けできない場合があります。詳細はお問い合わせをお願いします。</a:t>
            </a:r>
            <a:endParaRPr lang="en-US" altLang="ja-JP" sz="1000" b="1" dirty="0">
              <a:solidFill>
                <a:srgbClr val="C00000"/>
              </a:solidFill>
              <a:latin typeface="+mn-ea"/>
            </a:endParaRPr>
          </a:p>
        </p:txBody>
      </p:sp>
      <p:sp>
        <p:nvSpPr>
          <p:cNvPr id="15" name="右矢印 14">
            <a:extLst>
              <a:ext uri="{FF2B5EF4-FFF2-40B4-BE49-F238E27FC236}">
                <a16:creationId xmlns:a16="http://schemas.microsoft.com/office/drawing/2014/main" id="{DA77BE21-C7C4-56EF-9C90-B391B18F02EB}"/>
              </a:ext>
            </a:extLst>
          </p:cNvPr>
          <p:cNvSpPr/>
          <p:nvPr/>
        </p:nvSpPr>
        <p:spPr>
          <a:xfrm>
            <a:off x="2431221" y="2412270"/>
            <a:ext cx="267349" cy="274126"/>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正方形/長方形 15">
            <a:extLst>
              <a:ext uri="{FF2B5EF4-FFF2-40B4-BE49-F238E27FC236}">
                <a16:creationId xmlns:a16="http://schemas.microsoft.com/office/drawing/2014/main" id="{9CC41C7F-B492-49E6-F261-50124D1662CA}"/>
              </a:ext>
            </a:extLst>
          </p:cNvPr>
          <p:cNvSpPr/>
          <p:nvPr/>
        </p:nvSpPr>
        <p:spPr>
          <a:xfrm>
            <a:off x="294071" y="826376"/>
            <a:ext cx="11751624" cy="646331"/>
          </a:xfrm>
          <a:prstGeom prst="rect">
            <a:avLst/>
          </a:prstGeom>
        </p:spPr>
        <p:txBody>
          <a:bodyPr wrap="square">
            <a:spAutoFit/>
          </a:bodyPr>
          <a:lstStyle/>
          <a:p>
            <a:r>
              <a:rPr lang="en-US" altLang="ja-JP" dirty="0">
                <a:latin typeface="Meiryo" panose="020B0604030504040204" pitchFamily="34" charset="-128"/>
                <a:ea typeface="Meiryo" panose="020B0604030504040204" pitchFamily="34" charset="-128"/>
              </a:rPr>
              <a:t>Web</a:t>
            </a:r>
            <a:r>
              <a:rPr lang="ja-JP" altLang="en-US" dirty="0">
                <a:latin typeface="Meiryo" panose="020B0604030504040204" pitchFamily="34" charset="-128"/>
                <a:ea typeface="Meiryo" panose="020B0604030504040204" pitchFamily="34" charset="-128"/>
              </a:rPr>
              <a:t>上にある口コミや、商品選択時の悩みを、メーカーに取材・</a:t>
            </a:r>
            <a:r>
              <a:rPr lang="en-US" altLang="ja-JP" dirty="0" err="1">
                <a:latin typeface="Meiryo" panose="020B0604030504040204" pitchFamily="34" charset="-128"/>
                <a:ea typeface="Meiryo" panose="020B0604030504040204" pitchFamily="34" charset="-128"/>
              </a:rPr>
              <a:t>mybest</a:t>
            </a:r>
            <a:r>
              <a:rPr lang="ja-JP" altLang="en-US" dirty="0">
                <a:latin typeface="Meiryo" panose="020B0604030504040204" pitchFamily="34" charset="-128"/>
                <a:ea typeface="Meiryo" panose="020B0604030504040204" pitchFamily="34" charset="-128"/>
              </a:rPr>
              <a:t>でレビューを実施します。</a:t>
            </a:r>
            <a:endParaRPr lang="en-US" altLang="ja-JP" dirty="0">
              <a:latin typeface="Meiryo" panose="020B0604030504040204" pitchFamily="34" charset="-128"/>
              <a:ea typeface="Meiryo" panose="020B0604030504040204" pitchFamily="34" charset="-128"/>
            </a:endParaRPr>
          </a:p>
          <a:p>
            <a:r>
              <a:rPr lang="ja-JP" altLang="en-US" dirty="0">
                <a:latin typeface="Meiryo" panose="020B0604030504040204" pitchFamily="34" charset="-128"/>
                <a:ea typeface="Meiryo" panose="020B0604030504040204" pitchFamily="34" charset="-128"/>
              </a:rPr>
              <a:t>ユーザーが商品購入前に気になる点を、記事を通して払しょくし、購買へと繋げます。</a:t>
            </a:r>
            <a:endParaRPr lang="en-US" altLang="ja-JP" dirty="0">
              <a:latin typeface="Meiryo" panose="020B0604030504040204" pitchFamily="34" charset="-128"/>
              <a:ea typeface="Meiryo" panose="020B0604030504040204" pitchFamily="34" charset="-128"/>
            </a:endParaRPr>
          </a:p>
        </p:txBody>
      </p:sp>
      <p:sp>
        <p:nvSpPr>
          <p:cNvPr id="17" name="正方形/長方形 16">
            <a:extLst>
              <a:ext uri="{FF2B5EF4-FFF2-40B4-BE49-F238E27FC236}">
                <a16:creationId xmlns:a16="http://schemas.microsoft.com/office/drawing/2014/main" id="{C521DDFC-C0DD-31E3-1645-E978BD6FAD3A}"/>
              </a:ext>
            </a:extLst>
          </p:cNvPr>
          <p:cNvSpPr/>
          <p:nvPr/>
        </p:nvSpPr>
        <p:spPr>
          <a:xfrm>
            <a:off x="7437279" y="1706482"/>
            <a:ext cx="2278296" cy="46985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18" name="正方形/長方形 17">
            <a:extLst>
              <a:ext uri="{FF2B5EF4-FFF2-40B4-BE49-F238E27FC236}">
                <a16:creationId xmlns:a16="http://schemas.microsoft.com/office/drawing/2014/main" id="{6CA291CA-EB32-9FC8-DADF-62BE86DFDC2D}"/>
              </a:ext>
            </a:extLst>
          </p:cNvPr>
          <p:cNvSpPr/>
          <p:nvPr/>
        </p:nvSpPr>
        <p:spPr>
          <a:xfrm>
            <a:off x="7437278" y="1460504"/>
            <a:ext cx="2275599" cy="347472"/>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t>レビュー</a:t>
            </a:r>
            <a:endParaRPr kumimoji="1" lang="ja-JP" altLang="en-US" b="1" dirty="0"/>
          </a:p>
        </p:txBody>
      </p:sp>
      <p:sp>
        <p:nvSpPr>
          <p:cNvPr id="19" name="テキスト ボックス 18">
            <a:extLst>
              <a:ext uri="{FF2B5EF4-FFF2-40B4-BE49-F238E27FC236}">
                <a16:creationId xmlns:a16="http://schemas.microsoft.com/office/drawing/2014/main" id="{4885CB77-38DB-62B2-5ECE-D6B50B064B13}"/>
              </a:ext>
            </a:extLst>
          </p:cNvPr>
          <p:cNvSpPr txBox="1"/>
          <p:nvPr/>
        </p:nvSpPr>
        <p:spPr>
          <a:xfrm>
            <a:off x="7425926" y="1830454"/>
            <a:ext cx="3246608" cy="584775"/>
          </a:xfrm>
          <a:prstGeom prst="rect">
            <a:avLst/>
          </a:prstGeom>
          <a:noFill/>
        </p:spPr>
        <p:txBody>
          <a:bodyPr wrap="square" rtlCol="0">
            <a:spAutoFit/>
          </a:bodyPr>
          <a:lstStyle/>
          <a:p>
            <a:r>
              <a:rPr kumimoji="1" lang="ja-JP" altLang="en-US" sz="1600" dirty="0">
                <a:latin typeface="+mn-ea"/>
              </a:rPr>
              <a:t>商品を実際に使用し、</a:t>
            </a:r>
            <a:endParaRPr kumimoji="1" lang="en-US" altLang="ja-JP" sz="1600" dirty="0">
              <a:latin typeface="+mn-ea"/>
            </a:endParaRPr>
          </a:p>
          <a:p>
            <a:r>
              <a:rPr lang="ja-JP" altLang="en-US" sz="1600" dirty="0">
                <a:latin typeface="+mn-ea"/>
              </a:rPr>
              <a:t>レビュー</a:t>
            </a:r>
            <a:endParaRPr kumimoji="1" lang="en-US" altLang="ja-JP" sz="1600" dirty="0">
              <a:latin typeface="+mn-ea"/>
            </a:endParaRPr>
          </a:p>
        </p:txBody>
      </p:sp>
      <p:sp>
        <p:nvSpPr>
          <p:cNvPr id="20" name="正方形/長方形 19">
            <a:extLst>
              <a:ext uri="{FF2B5EF4-FFF2-40B4-BE49-F238E27FC236}">
                <a16:creationId xmlns:a16="http://schemas.microsoft.com/office/drawing/2014/main" id="{8D470AC1-F65B-CB79-C15E-B670672DCE1F}"/>
              </a:ext>
            </a:extLst>
          </p:cNvPr>
          <p:cNvSpPr/>
          <p:nvPr/>
        </p:nvSpPr>
        <p:spPr>
          <a:xfrm>
            <a:off x="9841302" y="1680040"/>
            <a:ext cx="2278296" cy="46985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21" name="正方形/長方形 20">
            <a:extLst>
              <a:ext uri="{FF2B5EF4-FFF2-40B4-BE49-F238E27FC236}">
                <a16:creationId xmlns:a16="http://schemas.microsoft.com/office/drawing/2014/main" id="{632650F3-C5B6-F471-24AA-2EB2D243DFDF}"/>
              </a:ext>
            </a:extLst>
          </p:cNvPr>
          <p:cNvSpPr/>
          <p:nvPr/>
        </p:nvSpPr>
        <p:spPr>
          <a:xfrm>
            <a:off x="9841301" y="1434062"/>
            <a:ext cx="2275599" cy="347472"/>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a:t>オファー</a:t>
            </a:r>
            <a:endParaRPr kumimoji="1" lang="ja-JP" altLang="en-US" b="1" dirty="0"/>
          </a:p>
        </p:txBody>
      </p:sp>
      <p:sp>
        <p:nvSpPr>
          <p:cNvPr id="22" name="テキスト ボックス 21">
            <a:extLst>
              <a:ext uri="{FF2B5EF4-FFF2-40B4-BE49-F238E27FC236}">
                <a16:creationId xmlns:a16="http://schemas.microsoft.com/office/drawing/2014/main" id="{3DB9C7C4-3848-6297-281D-C52E3E387B8F}"/>
              </a:ext>
            </a:extLst>
          </p:cNvPr>
          <p:cNvSpPr txBox="1"/>
          <p:nvPr/>
        </p:nvSpPr>
        <p:spPr>
          <a:xfrm>
            <a:off x="9841301" y="1781534"/>
            <a:ext cx="2278297" cy="338554"/>
          </a:xfrm>
          <a:prstGeom prst="rect">
            <a:avLst/>
          </a:prstGeom>
          <a:noFill/>
        </p:spPr>
        <p:txBody>
          <a:bodyPr wrap="square" rtlCol="0">
            <a:spAutoFit/>
          </a:bodyPr>
          <a:lstStyle/>
          <a:p>
            <a:r>
              <a:rPr lang="ja-JP" altLang="en-US" sz="1600">
                <a:latin typeface="+mn-ea"/>
              </a:rPr>
              <a:t>お得</a:t>
            </a:r>
            <a:r>
              <a:rPr lang="ja-JP" altLang="en-US" sz="1600" dirty="0">
                <a:latin typeface="+mn-ea"/>
              </a:rPr>
              <a:t>な買い方を紹介</a:t>
            </a:r>
            <a:endParaRPr kumimoji="1" lang="en-US" altLang="ja-JP" sz="1600" dirty="0">
              <a:latin typeface="+mn-ea"/>
            </a:endParaRPr>
          </a:p>
        </p:txBody>
      </p:sp>
      <p:pic>
        <p:nvPicPr>
          <p:cNvPr id="23" name="図 22" descr="グラフィカル ユーザー インターフェイス, テキスト, アプリケーション&#10;&#10;自動的に生成された説明">
            <a:extLst>
              <a:ext uri="{FF2B5EF4-FFF2-40B4-BE49-F238E27FC236}">
                <a16:creationId xmlns:a16="http://schemas.microsoft.com/office/drawing/2014/main" id="{99854621-8DF0-9EE8-BA8F-A747137897F7}"/>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9922209" y="2688151"/>
            <a:ext cx="2142037" cy="3619006"/>
          </a:xfrm>
          <a:prstGeom prst="rect">
            <a:avLst/>
          </a:prstGeom>
        </p:spPr>
      </p:pic>
      <p:pic>
        <p:nvPicPr>
          <p:cNvPr id="24" name="図 23" descr="グラフィカル ユーザー インターフェイス, テキスト, Web サイト&#10;&#10;自動的に生成された説明">
            <a:extLst>
              <a:ext uri="{FF2B5EF4-FFF2-40B4-BE49-F238E27FC236}">
                <a16:creationId xmlns:a16="http://schemas.microsoft.com/office/drawing/2014/main" id="{021B3755-4E8B-97BC-C9D0-3682F6D38578}"/>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7511128" y="2714593"/>
            <a:ext cx="2137719" cy="3619006"/>
          </a:xfrm>
          <a:prstGeom prst="rect">
            <a:avLst/>
          </a:prstGeom>
        </p:spPr>
      </p:pic>
      <p:pic>
        <p:nvPicPr>
          <p:cNvPr id="25" name="図 24" descr="グラフィカル ユーザー インターフェイス, テキスト, アプリケーション&#10;&#10;自動的に生成された説明">
            <a:extLst>
              <a:ext uri="{FF2B5EF4-FFF2-40B4-BE49-F238E27FC236}">
                <a16:creationId xmlns:a16="http://schemas.microsoft.com/office/drawing/2014/main" id="{593F8451-69EA-1EBC-E2CE-3CD823F7A0CA}"/>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5116444" y="2694696"/>
            <a:ext cx="2142037" cy="3619006"/>
          </a:xfrm>
          <a:prstGeom prst="rect">
            <a:avLst/>
          </a:prstGeom>
        </p:spPr>
      </p:pic>
      <p:pic>
        <p:nvPicPr>
          <p:cNvPr id="26" name="図 25" descr="テキスト, 手紙&#10;&#10;自動的に生成された説明">
            <a:extLst>
              <a:ext uri="{FF2B5EF4-FFF2-40B4-BE49-F238E27FC236}">
                <a16:creationId xmlns:a16="http://schemas.microsoft.com/office/drawing/2014/main" id="{8588C6E9-F3A8-EA8B-07C4-B290CF5559AD}"/>
              </a:ext>
            </a:extLst>
          </p:cNvPr>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233682" y="2697857"/>
            <a:ext cx="2144596" cy="3619006"/>
          </a:xfrm>
          <a:prstGeom prst="rect">
            <a:avLst/>
          </a:prstGeom>
        </p:spPr>
      </p:pic>
      <p:sp>
        <p:nvSpPr>
          <p:cNvPr id="27" name="右矢印 26">
            <a:extLst>
              <a:ext uri="{FF2B5EF4-FFF2-40B4-BE49-F238E27FC236}">
                <a16:creationId xmlns:a16="http://schemas.microsoft.com/office/drawing/2014/main" id="{551B1204-D04A-F73C-CE10-82E114BE119A}"/>
              </a:ext>
            </a:extLst>
          </p:cNvPr>
          <p:cNvSpPr/>
          <p:nvPr/>
        </p:nvSpPr>
        <p:spPr>
          <a:xfrm>
            <a:off x="4834436" y="2412270"/>
            <a:ext cx="267349" cy="274126"/>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右矢印 27">
            <a:extLst>
              <a:ext uri="{FF2B5EF4-FFF2-40B4-BE49-F238E27FC236}">
                <a16:creationId xmlns:a16="http://schemas.microsoft.com/office/drawing/2014/main" id="{B629521F-FD5C-BE82-B05B-565CBEE3913D}"/>
              </a:ext>
            </a:extLst>
          </p:cNvPr>
          <p:cNvSpPr/>
          <p:nvPr/>
        </p:nvSpPr>
        <p:spPr>
          <a:xfrm>
            <a:off x="7292251" y="2412270"/>
            <a:ext cx="267349" cy="274126"/>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右矢印 28">
            <a:extLst>
              <a:ext uri="{FF2B5EF4-FFF2-40B4-BE49-F238E27FC236}">
                <a16:creationId xmlns:a16="http://schemas.microsoft.com/office/drawing/2014/main" id="{DA3C1BDC-8BD0-9282-DFBB-0E75266CE303}"/>
              </a:ext>
            </a:extLst>
          </p:cNvPr>
          <p:cNvSpPr/>
          <p:nvPr/>
        </p:nvSpPr>
        <p:spPr>
          <a:xfrm>
            <a:off x="9700975" y="2412270"/>
            <a:ext cx="267349" cy="274126"/>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0" name="図 29" descr="グラフィカル ユーザー インターフェイス, テキスト&#10;&#10;自動的に生成された説明">
            <a:extLst>
              <a:ext uri="{FF2B5EF4-FFF2-40B4-BE49-F238E27FC236}">
                <a16:creationId xmlns:a16="http://schemas.microsoft.com/office/drawing/2014/main" id="{B93FD8E4-DCED-88C8-ADEC-6307E806ACBA}"/>
              </a:ext>
            </a:extLst>
          </p:cNvPr>
          <p:cNvPicPr>
            <a:picLocks noChangeAspect="1"/>
          </p:cNvPicPr>
          <p:nvPr/>
        </p:nvPicPr>
        <p:blipFill>
          <a:blip r:embed="rId7" cstate="hqprint">
            <a:extLst>
              <a:ext uri="{28A0092B-C50C-407E-A947-70E740481C1C}">
                <a14:useLocalDpi xmlns:a14="http://schemas.microsoft.com/office/drawing/2010/main" val="0"/>
              </a:ext>
            </a:extLst>
          </a:blip>
          <a:stretch>
            <a:fillRect/>
          </a:stretch>
        </p:blipFill>
        <p:spPr>
          <a:xfrm>
            <a:off x="2704700" y="2725322"/>
            <a:ext cx="2147368" cy="3628013"/>
          </a:xfrm>
          <a:prstGeom prst="rect">
            <a:avLst/>
          </a:prstGeom>
        </p:spPr>
      </p:pic>
    </p:spTree>
    <p:extLst>
      <p:ext uri="{BB962C8B-B14F-4D97-AF65-F5344CB8AC3E}">
        <p14:creationId xmlns:p14="http://schemas.microsoft.com/office/powerpoint/2010/main" val="38807341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pPr algn="l"/>
            <a:r>
              <a:rPr lang="ja-JP" altLang="en-US" b="1">
                <a:solidFill>
                  <a:srgbClr val="212121"/>
                </a:solidFill>
                <a:latin typeface="+mn-ea"/>
              </a:rPr>
              <a:t>レビュータイアップ広告 選ばれる</a:t>
            </a:r>
            <a:r>
              <a:rPr lang="en-US" altLang="ja-JP" b="1" dirty="0">
                <a:solidFill>
                  <a:srgbClr val="212121"/>
                </a:solidFill>
                <a:latin typeface="+mn-ea"/>
              </a:rPr>
              <a:t>3</a:t>
            </a:r>
            <a:r>
              <a:rPr lang="ja-JP" altLang="en-US" b="1">
                <a:solidFill>
                  <a:srgbClr val="212121"/>
                </a:solidFill>
                <a:latin typeface="+mn-ea"/>
              </a:rPr>
              <a:t>つのポイント</a:t>
            </a:r>
            <a:endParaRPr lang="ja-JP" altLang="en-US" b="1" dirty="0">
              <a:solidFill>
                <a:srgbClr val="212121"/>
              </a:solidFill>
              <a:latin typeface="+mn-ea"/>
            </a:endParaRPr>
          </a:p>
        </p:txBody>
      </p:sp>
      <p:pic>
        <p:nvPicPr>
          <p:cNvPr id="7" name="図プレースホルダー 7" descr="アイコン&#10;&#10;自動的に生成された説明">
            <a:extLst>
              <a:ext uri="{FF2B5EF4-FFF2-40B4-BE49-F238E27FC236}">
                <a16:creationId xmlns:a16="http://schemas.microsoft.com/office/drawing/2014/main" id="{52CEC401-BE16-E146-A581-F4B4C6447EA1}"/>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3" name="正方形/長方形 2">
            <a:extLst>
              <a:ext uri="{FF2B5EF4-FFF2-40B4-BE49-F238E27FC236}">
                <a16:creationId xmlns:a16="http://schemas.microsoft.com/office/drawing/2014/main" id="{B8A3386B-35B2-3800-27AC-B2C9D4742719}"/>
              </a:ext>
            </a:extLst>
          </p:cNvPr>
          <p:cNvSpPr/>
          <p:nvPr/>
        </p:nvSpPr>
        <p:spPr>
          <a:xfrm>
            <a:off x="423235" y="1230826"/>
            <a:ext cx="3584963" cy="578393"/>
          </a:xfrm>
          <a:prstGeom prst="rect">
            <a:avLst/>
          </a:prstGeom>
          <a:solidFill>
            <a:srgbClr val="FD4153">
              <a:alpha val="4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solidFill>
                  <a:schemeClr val="bg1"/>
                </a:solidFill>
              </a:rPr>
              <a:t>①第三者視点での</a:t>
            </a:r>
            <a:endParaRPr lang="en-US" altLang="ja-JP" b="1" dirty="0">
              <a:solidFill>
                <a:schemeClr val="bg1"/>
              </a:solidFill>
            </a:endParaRPr>
          </a:p>
          <a:p>
            <a:pPr algn="ctr"/>
            <a:r>
              <a:rPr lang="ja-JP" altLang="en-US" b="1" dirty="0">
                <a:solidFill>
                  <a:schemeClr val="bg1"/>
                </a:solidFill>
              </a:rPr>
              <a:t>レビューによる理解促進</a:t>
            </a:r>
            <a:endParaRPr lang="en-US" altLang="ja-JP" b="1" dirty="0">
              <a:solidFill>
                <a:schemeClr val="bg1"/>
              </a:solidFill>
            </a:endParaRPr>
          </a:p>
        </p:txBody>
      </p:sp>
      <p:sp>
        <p:nvSpPr>
          <p:cNvPr id="5" name="正方形/長方形 4">
            <a:extLst>
              <a:ext uri="{FF2B5EF4-FFF2-40B4-BE49-F238E27FC236}">
                <a16:creationId xmlns:a16="http://schemas.microsoft.com/office/drawing/2014/main" id="{056E96EB-4A47-1775-628B-7600527B7170}"/>
              </a:ext>
            </a:extLst>
          </p:cNvPr>
          <p:cNvSpPr/>
          <p:nvPr/>
        </p:nvSpPr>
        <p:spPr>
          <a:xfrm>
            <a:off x="416914" y="1815104"/>
            <a:ext cx="3591283" cy="4616776"/>
          </a:xfrm>
          <a:prstGeom prst="rect">
            <a:avLst/>
          </a:prstGeom>
          <a:solidFill>
            <a:srgbClr val="FFB9B9">
              <a:alpha val="34000"/>
            </a:srgb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pic>
        <p:nvPicPr>
          <p:cNvPr id="6" name="図 5">
            <a:extLst>
              <a:ext uri="{FF2B5EF4-FFF2-40B4-BE49-F238E27FC236}">
                <a16:creationId xmlns:a16="http://schemas.microsoft.com/office/drawing/2014/main" id="{B8FDDC5F-AD05-7A0E-29D0-CE6DE20460EC}"/>
              </a:ext>
            </a:extLst>
          </p:cNvPr>
          <p:cNvPicPr>
            <a:picLocks noChangeAspect="1"/>
          </p:cNvPicPr>
          <p:nvPr/>
        </p:nvPicPr>
        <p:blipFill>
          <a:blip r:embed="rId3"/>
          <a:stretch>
            <a:fillRect/>
          </a:stretch>
        </p:blipFill>
        <p:spPr>
          <a:xfrm>
            <a:off x="1248912" y="2723126"/>
            <a:ext cx="2088311" cy="3577689"/>
          </a:xfrm>
          <a:prstGeom prst="rect">
            <a:avLst/>
          </a:prstGeom>
        </p:spPr>
      </p:pic>
      <p:sp>
        <p:nvSpPr>
          <p:cNvPr id="8" name="テキスト ボックス 7">
            <a:extLst>
              <a:ext uri="{FF2B5EF4-FFF2-40B4-BE49-F238E27FC236}">
                <a16:creationId xmlns:a16="http://schemas.microsoft.com/office/drawing/2014/main" id="{E0F79A2D-F6B7-D5DA-9073-2816D70EC33E}"/>
              </a:ext>
            </a:extLst>
          </p:cNvPr>
          <p:cNvSpPr txBox="1"/>
          <p:nvPr/>
        </p:nvSpPr>
        <p:spPr>
          <a:xfrm>
            <a:off x="416913" y="1906621"/>
            <a:ext cx="3581142" cy="523220"/>
          </a:xfrm>
          <a:prstGeom prst="rect">
            <a:avLst/>
          </a:prstGeom>
          <a:noFill/>
        </p:spPr>
        <p:txBody>
          <a:bodyPr wrap="square" rtlCol="0">
            <a:spAutoFit/>
          </a:bodyPr>
          <a:lstStyle/>
          <a:p>
            <a:pPr algn="ctr"/>
            <a:r>
              <a:rPr lang="ja-JP" altLang="en-US" sz="1400" dirty="0">
                <a:latin typeface="+mn-ea"/>
              </a:rPr>
              <a:t>豊富な検証実績を誇る</a:t>
            </a:r>
            <a:r>
              <a:rPr lang="en-US" altLang="ja-JP" sz="1400" dirty="0" err="1">
                <a:latin typeface="+mn-ea"/>
              </a:rPr>
              <a:t>mybest</a:t>
            </a:r>
            <a:r>
              <a:rPr lang="ja-JP" altLang="en-US" sz="1400" dirty="0">
                <a:latin typeface="+mn-ea"/>
              </a:rPr>
              <a:t>が</a:t>
            </a:r>
            <a:endParaRPr lang="en-US" altLang="ja-JP" sz="1400" dirty="0">
              <a:latin typeface="+mn-ea"/>
            </a:endParaRPr>
          </a:p>
          <a:p>
            <a:pPr algn="ctr"/>
            <a:r>
              <a:rPr lang="ja-JP" altLang="en-US" sz="1400" dirty="0">
                <a:latin typeface="+mn-ea"/>
              </a:rPr>
              <a:t>実際に対象商品を利用しレビュー</a:t>
            </a:r>
            <a:endParaRPr lang="en-US" altLang="ja-JP" sz="1400" dirty="0">
              <a:latin typeface="+mn-ea"/>
            </a:endParaRPr>
          </a:p>
        </p:txBody>
      </p:sp>
      <p:sp>
        <p:nvSpPr>
          <p:cNvPr id="9" name="正方形/長方形 8">
            <a:extLst>
              <a:ext uri="{FF2B5EF4-FFF2-40B4-BE49-F238E27FC236}">
                <a16:creationId xmlns:a16="http://schemas.microsoft.com/office/drawing/2014/main" id="{126FC2A2-3E5D-44AE-2564-330515BFD9A0}"/>
              </a:ext>
            </a:extLst>
          </p:cNvPr>
          <p:cNvSpPr/>
          <p:nvPr/>
        </p:nvSpPr>
        <p:spPr>
          <a:xfrm>
            <a:off x="4367303" y="1230826"/>
            <a:ext cx="3581142" cy="612489"/>
          </a:xfrm>
          <a:prstGeom prst="rect">
            <a:avLst/>
          </a:prstGeom>
          <a:solidFill>
            <a:srgbClr val="0070C0">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solidFill>
                  <a:schemeClr val="bg1"/>
                </a:solidFill>
              </a:rPr>
              <a:t>②高い</a:t>
            </a:r>
            <a:r>
              <a:rPr lang="en-US" altLang="ja-JP" b="1" dirty="0">
                <a:solidFill>
                  <a:schemeClr val="bg1"/>
                </a:solidFill>
              </a:rPr>
              <a:t>SEO</a:t>
            </a:r>
            <a:r>
              <a:rPr lang="ja-JP" altLang="en-US" b="1" dirty="0">
                <a:solidFill>
                  <a:schemeClr val="bg1"/>
                </a:solidFill>
              </a:rPr>
              <a:t>効果</a:t>
            </a:r>
            <a:endParaRPr lang="en-US" altLang="ja-JP" b="1" dirty="0">
              <a:solidFill>
                <a:schemeClr val="bg1"/>
              </a:solidFill>
            </a:endParaRPr>
          </a:p>
        </p:txBody>
      </p:sp>
      <p:sp>
        <p:nvSpPr>
          <p:cNvPr id="10" name="正方形/長方形 9">
            <a:extLst>
              <a:ext uri="{FF2B5EF4-FFF2-40B4-BE49-F238E27FC236}">
                <a16:creationId xmlns:a16="http://schemas.microsoft.com/office/drawing/2014/main" id="{6162A2E2-319D-AF6F-4E79-8293618426FC}"/>
              </a:ext>
            </a:extLst>
          </p:cNvPr>
          <p:cNvSpPr/>
          <p:nvPr/>
        </p:nvSpPr>
        <p:spPr>
          <a:xfrm>
            <a:off x="4367303" y="1829219"/>
            <a:ext cx="3581141" cy="461610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pic>
        <p:nvPicPr>
          <p:cNvPr id="11" name="図 10">
            <a:extLst>
              <a:ext uri="{FF2B5EF4-FFF2-40B4-BE49-F238E27FC236}">
                <a16:creationId xmlns:a16="http://schemas.microsoft.com/office/drawing/2014/main" id="{74CC370D-98A6-44CF-3C2A-5E3D99893BBD}"/>
              </a:ext>
            </a:extLst>
          </p:cNvPr>
          <p:cNvPicPr>
            <a:picLocks noChangeAspect="1"/>
          </p:cNvPicPr>
          <p:nvPr/>
        </p:nvPicPr>
        <p:blipFill>
          <a:blip r:embed="rId4"/>
          <a:stretch>
            <a:fillRect/>
          </a:stretch>
        </p:blipFill>
        <p:spPr>
          <a:xfrm>
            <a:off x="5090488" y="2736574"/>
            <a:ext cx="2178423" cy="3538826"/>
          </a:xfrm>
          <a:prstGeom prst="rect">
            <a:avLst/>
          </a:prstGeom>
        </p:spPr>
      </p:pic>
      <p:sp>
        <p:nvSpPr>
          <p:cNvPr id="12" name="正方形/長方形 11">
            <a:extLst>
              <a:ext uri="{FF2B5EF4-FFF2-40B4-BE49-F238E27FC236}">
                <a16:creationId xmlns:a16="http://schemas.microsoft.com/office/drawing/2014/main" id="{D3046F93-50B2-7AEF-D6B1-EE28AACEF9E8}"/>
              </a:ext>
            </a:extLst>
          </p:cNvPr>
          <p:cNvSpPr/>
          <p:nvPr/>
        </p:nvSpPr>
        <p:spPr>
          <a:xfrm>
            <a:off x="5073678" y="5648204"/>
            <a:ext cx="2178423" cy="629807"/>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ボックス 12">
            <a:extLst>
              <a:ext uri="{FF2B5EF4-FFF2-40B4-BE49-F238E27FC236}">
                <a16:creationId xmlns:a16="http://schemas.microsoft.com/office/drawing/2014/main" id="{D4118990-D76D-D310-1A61-2F24FF679176}"/>
              </a:ext>
            </a:extLst>
          </p:cNvPr>
          <p:cNvSpPr txBox="1"/>
          <p:nvPr/>
        </p:nvSpPr>
        <p:spPr>
          <a:xfrm>
            <a:off x="4367303" y="1920069"/>
            <a:ext cx="3581142" cy="738664"/>
          </a:xfrm>
          <a:prstGeom prst="rect">
            <a:avLst/>
          </a:prstGeom>
          <a:noFill/>
        </p:spPr>
        <p:txBody>
          <a:bodyPr wrap="square" rtlCol="0">
            <a:spAutoFit/>
          </a:bodyPr>
          <a:lstStyle/>
          <a:p>
            <a:pPr algn="ctr"/>
            <a:r>
              <a:rPr kumimoji="1" lang="ja-JP" altLang="en-US" sz="1400" dirty="0">
                <a:latin typeface="+mn-ea"/>
              </a:rPr>
              <a:t>「○○ 口コミ（評判）」</a:t>
            </a:r>
            <a:r>
              <a:rPr lang="ja-JP" altLang="en-US" sz="1400" dirty="0">
                <a:latin typeface="+mn-ea"/>
              </a:rPr>
              <a:t>で上位表示実績</a:t>
            </a:r>
            <a:endParaRPr lang="en-US" altLang="ja-JP" sz="1400" dirty="0">
              <a:latin typeface="+mn-ea"/>
            </a:endParaRPr>
          </a:p>
          <a:p>
            <a:pPr algn="ctr"/>
            <a:r>
              <a:rPr kumimoji="1" lang="en-US" altLang="ja-JP" sz="1400" b="1" dirty="0">
                <a:latin typeface="+mn-ea"/>
              </a:rPr>
              <a:t>1</a:t>
            </a:r>
            <a:r>
              <a:rPr kumimoji="1" lang="ja-JP" altLang="en-US" sz="1400" b="1" dirty="0">
                <a:latin typeface="+mn-ea"/>
              </a:rPr>
              <a:t>位：</a:t>
            </a:r>
            <a:r>
              <a:rPr lang="en-US" altLang="ja-JP" sz="1400" b="1" dirty="0">
                <a:latin typeface="+mn-ea"/>
              </a:rPr>
              <a:t>30</a:t>
            </a:r>
            <a:r>
              <a:rPr kumimoji="1" lang="en-US" altLang="ja-JP" sz="1400" b="1" dirty="0">
                <a:latin typeface="+mn-ea"/>
              </a:rPr>
              <a:t>%</a:t>
            </a:r>
            <a:r>
              <a:rPr kumimoji="1" lang="ja-JP" altLang="en-US" sz="1400" dirty="0">
                <a:latin typeface="+mn-ea"/>
              </a:rPr>
              <a:t>　、</a:t>
            </a:r>
            <a:r>
              <a:rPr kumimoji="1" lang="en-US" altLang="ja-JP" sz="1400" b="1" dirty="0">
                <a:latin typeface="+mn-ea"/>
              </a:rPr>
              <a:t>3</a:t>
            </a:r>
            <a:r>
              <a:rPr kumimoji="1" lang="ja-JP" altLang="en-US" sz="1400" b="1" dirty="0">
                <a:latin typeface="+mn-ea"/>
              </a:rPr>
              <a:t>位以内：</a:t>
            </a:r>
            <a:r>
              <a:rPr lang="en-US" altLang="ja-JP" sz="1400" b="1" dirty="0">
                <a:latin typeface="+mn-ea"/>
              </a:rPr>
              <a:t>82</a:t>
            </a:r>
            <a:r>
              <a:rPr kumimoji="1" lang="en-US" altLang="ja-JP" sz="1400" b="1" dirty="0">
                <a:latin typeface="+mn-ea"/>
              </a:rPr>
              <a:t>%</a:t>
            </a:r>
          </a:p>
          <a:p>
            <a:pPr algn="ctr"/>
            <a:r>
              <a:rPr lang="en-US" altLang="ja-JP" sz="1400" b="1" dirty="0">
                <a:latin typeface="+mn-ea"/>
              </a:rPr>
              <a:t>1</a:t>
            </a:r>
            <a:r>
              <a:rPr lang="ja-JP" altLang="en-US" sz="1400" b="1" dirty="0">
                <a:latin typeface="+mn-ea"/>
              </a:rPr>
              <a:t>ページ以内：</a:t>
            </a:r>
            <a:r>
              <a:rPr lang="en-US" altLang="ja-JP" sz="1400" b="1" dirty="0">
                <a:latin typeface="+mn-ea"/>
              </a:rPr>
              <a:t>97%</a:t>
            </a:r>
            <a:endParaRPr kumimoji="1" lang="en-US" altLang="ja-JP" sz="1400" b="1" dirty="0">
              <a:latin typeface="+mn-ea"/>
            </a:endParaRPr>
          </a:p>
        </p:txBody>
      </p:sp>
      <p:sp>
        <p:nvSpPr>
          <p:cNvPr id="14" name="正方形/長方形 13">
            <a:extLst>
              <a:ext uri="{FF2B5EF4-FFF2-40B4-BE49-F238E27FC236}">
                <a16:creationId xmlns:a16="http://schemas.microsoft.com/office/drawing/2014/main" id="{F0B78BE5-7907-72C0-C425-06C8BB9F7647}"/>
              </a:ext>
            </a:extLst>
          </p:cNvPr>
          <p:cNvSpPr/>
          <p:nvPr/>
        </p:nvSpPr>
        <p:spPr>
          <a:xfrm>
            <a:off x="8323384" y="1820016"/>
            <a:ext cx="3506619" cy="46026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15" name="正方形/長方形 14">
            <a:extLst>
              <a:ext uri="{FF2B5EF4-FFF2-40B4-BE49-F238E27FC236}">
                <a16:creationId xmlns:a16="http://schemas.microsoft.com/office/drawing/2014/main" id="{95A8F493-A9A8-A34D-FD3D-F830DED374EA}"/>
              </a:ext>
            </a:extLst>
          </p:cNvPr>
          <p:cNvSpPr/>
          <p:nvPr/>
        </p:nvSpPr>
        <p:spPr>
          <a:xfrm>
            <a:off x="8323384" y="1228347"/>
            <a:ext cx="3506620" cy="580872"/>
          </a:xfrm>
          <a:prstGeom prst="rect">
            <a:avLst/>
          </a:prstGeom>
          <a:solidFill>
            <a:srgbClr val="0070C0">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solidFill>
                  <a:schemeClr val="bg1"/>
                </a:solidFill>
              </a:rPr>
              <a:t>③購買を促す</a:t>
            </a:r>
            <a:endParaRPr lang="en-US" altLang="ja-JP" b="1" dirty="0">
              <a:solidFill>
                <a:schemeClr val="bg1"/>
              </a:solidFill>
            </a:endParaRPr>
          </a:p>
        </p:txBody>
      </p:sp>
      <p:pic>
        <p:nvPicPr>
          <p:cNvPr id="16" name="図 15">
            <a:extLst>
              <a:ext uri="{FF2B5EF4-FFF2-40B4-BE49-F238E27FC236}">
                <a16:creationId xmlns:a16="http://schemas.microsoft.com/office/drawing/2014/main" id="{A1D1D08F-E04B-D561-994C-3F1481C4BCCE}"/>
              </a:ext>
            </a:extLst>
          </p:cNvPr>
          <p:cNvPicPr>
            <a:picLocks noChangeAspect="1"/>
          </p:cNvPicPr>
          <p:nvPr/>
        </p:nvPicPr>
        <p:blipFill>
          <a:blip r:embed="rId5"/>
          <a:stretch>
            <a:fillRect/>
          </a:stretch>
        </p:blipFill>
        <p:spPr>
          <a:xfrm>
            <a:off x="10523622" y="3209693"/>
            <a:ext cx="1016698" cy="974395"/>
          </a:xfrm>
          <a:prstGeom prst="rect">
            <a:avLst/>
          </a:prstGeom>
        </p:spPr>
      </p:pic>
      <p:pic>
        <p:nvPicPr>
          <p:cNvPr id="17" name="図 16">
            <a:extLst>
              <a:ext uri="{FF2B5EF4-FFF2-40B4-BE49-F238E27FC236}">
                <a16:creationId xmlns:a16="http://schemas.microsoft.com/office/drawing/2014/main" id="{003D59AF-3FAE-A29A-54F2-AFA37AF3AB01}"/>
              </a:ext>
            </a:extLst>
          </p:cNvPr>
          <p:cNvPicPr>
            <a:picLocks noChangeAspect="1"/>
          </p:cNvPicPr>
          <p:nvPr/>
        </p:nvPicPr>
        <p:blipFill rotWithShape="1">
          <a:blip r:embed="rId6"/>
          <a:srcRect t="22405" b="22690"/>
          <a:stretch/>
        </p:blipFill>
        <p:spPr>
          <a:xfrm>
            <a:off x="10523621" y="4433344"/>
            <a:ext cx="443150" cy="238272"/>
          </a:xfrm>
          <a:prstGeom prst="rect">
            <a:avLst/>
          </a:prstGeom>
        </p:spPr>
      </p:pic>
      <p:pic>
        <p:nvPicPr>
          <p:cNvPr id="18" name="図 17">
            <a:extLst>
              <a:ext uri="{FF2B5EF4-FFF2-40B4-BE49-F238E27FC236}">
                <a16:creationId xmlns:a16="http://schemas.microsoft.com/office/drawing/2014/main" id="{A40C8CFB-200D-A69A-F7ED-8C51DDBBF3B8}"/>
              </a:ext>
            </a:extLst>
          </p:cNvPr>
          <p:cNvPicPr>
            <a:picLocks noChangeAspect="1"/>
          </p:cNvPicPr>
          <p:nvPr/>
        </p:nvPicPr>
        <p:blipFill>
          <a:blip r:embed="rId7"/>
          <a:stretch>
            <a:fillRect/>
          </a:stretch>
        </p:blipFill>
        <p:spPr>
          <a:xfrm>
            <a:off x="11085455" y="4436781"/>
            <a:ext cx="384222" cy="133367"/>
          </a:xfrm>
          <a:prstGeom prst="rect">
            <a:avLst/>
          </a:prstGeom>
        </p:spPr>
      </p:pic>
      <p:pic>
        <p:nvPicPr>
          <p:cNvPr id="19" name="図 18">
            <a:extLst>
              <a:ext uri="{FF2B5EF4-FFF2-40B4-BE49-F238E27FC236}">
                <a16:creationId xmlns:a16="http://schemas.microsoft.com/office/drawing/2014/main" id="{4A925D85-AB92-ADDB-42B9-74BBDAF6FCB7}"/>
              </a:ext>
            </a:extLst>
          </p:cNvPr>
          <p:cNvPicPr>
            <a:picLocks noChangeAspect="1"/>
          </p:cNvPicPr>
          <p:nvPr/>
        </p:nvPicPr>
        <p:blipFill>
          <a:blip r:embed="rId8"/>
          <a:stretch>
            <a:fillRect/>
          </a:stretch>
        </p:blipFill>
        <p:spPr>
          <a:xfrm>
            <a:off x="10523622" y="4719387"/>
            <a:ext cx="1022662" cy="681775"/>
          </a:xfrm>
          <a:prstGeom prst="rect">
            <a:avLst/>
          </a:prstGeom>
        </p:spPr>
      </p:pic>
      <p:pic>
        <p:nvPicPr>
          <p:cNvPr id="20" name="図 19">
            <a:extLst>
              <a:ext uri="{FF2B5EF4-FFF2-40B4-BE49-F238E27FC236}">
                <a16:creationId xmlns:a16="http://schemas.microsoft.com/office/drawing/2014/main" id="{565ADA4F-D69F-F60E-E204-3EC2C663A3DC}"/>
              </a:ext>
            </a:extLst>
          </p:cNvPr>
          <p:cNvPicPr>
            <a:picLocks noChangeAspect="1"/>
          </p:cNvPicPr>
          <p:nvPr/>
        </p:nvPicPr>
        <p:blipFill>
          <a:blip r:embed="rId9" cstate="hqprint">
            <a:extLst>
              <a:ext uri="{28A0092B-C50C-407E-A947-70E740481C1C}">
                <a14:useLocalDpi xmlns:a14="http://schemas.microsoft.com/office/drawing/2010/main" val="0"/>
              </a:ext>
            </a:extLst>
          </a:blip>
          <a:stretch>
            <a:fillRect/>
          </a:stretch>
        </p:blipFill>
        <p:spPr>
          <a:xfrm>
            <a:off x="10523622" y="4231859"/>
            <a:ext cx="1004465" cy="153714"/>
          </a:xfrm>
          <a:prstGeom prst="rect">
            <a:avLst/>
          </a:prstGeom>
        </p:spPr>
      </p:pic>
      <p:sp>
        <p:nvSpPr>
          <p:cNvPr id="21" name="正方形/長方形 20">
            <a:extLst>
              <a:ext uri="{FF2B5EF4-FFF2-40B4-BE49-F238E27FC236}">
                <a16:creationId xmlns:a16="http://schemas.microsoft.com/office/drawing/2014/main" id="{4E1DA1D2-1ADE-CCB9-EB0A-D132D25F17B1}"/>
              </a:ext>
            </a:extLst>
          </p:cNvPr>
          <p:cNvSpPr/>
          <p:nvPr/>
        </p:nvSpPr>
        <p:spPr>
          <a:xfrm>
            <a:off x="10427250" y="3098683"/>
            <a:ext cx="1216959" cy="2407023"/>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2" name="図 21">
            <a:extLst>
              <a:ext uri="{FF2B5EF4-FFF2-40B4-BE49-F238E27FC236}">
                <a16:creationId xmlns:a16="http://schemas.microsoft.com/office/drawing/2014/main" id="{710F250D-53CD-E310-83FE-7162E8EDCDEC}"/>
              </a:ext>
            </a:extLst>
          </p:cNvPr>
          <p:cNvPicPr>
            <a:picLocks noChangeAspect="1"/>
          </p:cNvPicPr>
          <p:nvPr/>
        </p:nvPicPr>
        <p:blipFill>
          <a:blip r:embed="rId10"/>
          <a:stretch>
            <a:fillRect/>
          </a:stretch>
        </p:blipFill>
        <p:spPr>
          <a:xfrm>
            <a:off x="8578856" y="3224617"/>
            <a:ext cx="1415791" cy="2014484"/>
          </a:xfrm>
          <a:prstGeom prst="rect">
            <a:avLst/>
          </a:prstGeom>
        </p:spPr>
      </p:pic>
      <p:sp>
        <p:nvSpPr>
          <p:cNvPr id="23" name="右矢印 22">
            <a:extLst>
              <a:ext uri="{FF2B5EF4-FFF2-40B4-BE49-F238E27FC236}">
                <a16:creationId xmlns:a16="http://schemas.microsoft.com/office/drawing/2014/main" id="{A459A7BA-4648-2161-A8B3-0D32529BE916}"/>
              </a:ext>
            </a:extLst>
          </p:cNvPr>
          <p:cNvSpPr/>
          <p:nvPr/>
        </p:nvSpPr>
        <p:spPr>
          <a:xfrm>
            <a:off x="10026954" y="4084561"/>
            <a:ext cx="364438" cy="348783"/>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正方形/長方形 23">
            <a:extLst>
              <a:ext uri="{FF2B5EF4-FFF2-40B4-BE49-F238E27FC236}">
                <a16:creationId xmlns:a16="http://schemas.microsoft.com/office/drawing/2014/main" id="{B6A81A38-92C5-B0B6-C142-AF498B87091B}"/>
              </a:ext>
            </a:extLst>
          </p:cNvPr>
          <p:cNvSpPr/>
          <p:nvPr/>
        </p:nvSpPr>
        <p:spPr>
          <a:xfrm>
            <a:off x="423235" y="844217"/>
            <a:ext cx="3574820" cy="347472"/>
          </a:xfrm>
          <a:prstGeom prst="rect">
            <a:avLst/>
          </a:prstGeom>
          <a:solidFill>
            <a:srgbClr val="FD4153">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t>コンテンツとしての価値</a:t>
            </a:r>
            <a:endParaRPr lang="en-US" altLang="ja-JP" b="1" dirty="0"/>
          </a:p>
        </p:txBody>
      </p:sp>
      <p:sp>
        <p:nvSpPr>
          <p:cNvPr id="25" name="正方形/長方形 24">
            <a:extLst>
              <a:ext uri="{FF2B5EF4-FFF2-40B4-BE49-F238E27FC236}">
                <a16:creationId xmlns:a16="http://schemas.microsoft.com/office/drawing/2014/main" id="{7D490FFB-4C3D-3960-CE41-8C4F697DAF0D}"/>
              </a:ext>
            </a:extLst>
          </p:cNvPr>
          <p:cNvSpPr/>
          <p:nvPr/>
        </p:nvSpPr>
        <p:spPr>
          <a:xfrm>
            <a:off x="4373624" y="844217"/>
            <a:ext cx="7456379" cy="347472"/>
          </a:xfrm>
          <a:prstGeom prst="rect">
            <a:avLst/>
          </a:prstGeom>
          <a:solidFill>
            <a:srgbClr val="0070C0">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t>広告効果としての価値</a:t>
            </a:r>
            <a:endParaRPr lang="en-US" altLang="ja-JP" b="1" dirty="0"/>
          </a:p>
        </p:txBody>
      </p:sp>
      <p:sp>
        <p:nvSpPr>
          <p:cNvPr id="26" name="テキスト ボックス 25">
            <a:extLst>
              <a:ext uri="{FF2B5EF4-FFF2-40B4-BE49-F238E27FC236}">
                <a16:creationId xmlns:a16="http://schemas.microsoft.com/office/drawing/2014/main" id="{28645962-0564-58A7-B1C5-D2E374046DAA}"/>
              </a:ext>
            </a:extLst>
          </p:cNvPr>
          <p:cNvSpPr txBox="1"/>
          <p:nvPr/>
        </p:nvSpPr>
        <p:spPr>
          <a:xfrm>
            <a:off x="8286122" y="2016133"/>
            <a:ext cx="3581142" cy="523220"/>
          </a:xfrm>
          <a:prstGeom prst="rect">
            <a:avLst/>
          </a:prstGeom>
          <a:noFill/>
        </p:spPr>
        <p:txBody>
          <a:bodyPr wrap="square" rtlCol="0">
            <a:spAutoFit/>
          </a:bodyPr>
          <a:lstStyle/>
          <a:p>
            <a:pPr algn="ctr"/>
            <a:r>
              <a:rPr lang="ja-JP" altLang="en-US" sz="1400" dirty="0">
                <a:latin typeface="+mn-ea"/>
              </a:rPr>
              <a:t>購買意欲の高い</a:t>
            </a:r>
            <a:r>
              <a:rPr lang="en-US" altLang="ja-JP" sz="1400" dirty="0" err="1">
                <a:latin typeface="+mn-ea"/>
              </a:rPr>
              <a:t>mybest</a:t>
            </a:r>
            <a:r>
              <a:rPr lang="ja-JP" altLang="en-US" sz="1400" dirty="0">
                <a:latin typeface="+mn-ea"/>
              </a:rPr>
              <a:t>訪問ユーザーへ</a:t>
            </a:r>
            <a:endParaRPr lang="en-US" altLang="ja-JP" sz="1400" dirty="0">
              <a:latin typeface="+mn-ea"/>
            </a:endParaRPr>
          </a:p>
          <a:p>
            <a:pPr algn="ctr"/>
            <a:r>
              <a:rPr lang="ja-JP" altLang="en-US" sz="1400" dirty="0">
                <a:latin typeface="+mn-ea"/>
              </a:rPr>
              <a:t>対象商品の訴求を行い購買へ促す</a:t>
            </a:r>
            <a:endParaRPr lang="en-US" altLang="ja-JP" sz="1400" dirty="0">
              <a:latin typeface="+mn-ea"/>
            </a:endParaRPr>
          </a:p>
        </p:txBody>
      </p:sp>
    </p:spTree>
    <p:extLst>
      <p:ext uri="{BB962C8B-B14F-4D97-AF65-F5344CB8AC3E}">
        <p14:creationId xmlns:p14="http://schemas.microsoft.com/office/powerpoint/2010/main" val="12974882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2840DEE3-8D38-18A4-38B7-A7FDE9FD0057}"/>
              </a:ext>
            </a:extLst>
          </p:cNvPr>
          <p:cNvSpPr>
            <a:spLocks noGrp="1"/>
          </p:cNvSpPr>
          <p:nvPr>
            <p:ph type="body" sz="quarter" idx="14"/>
          </p:nvPr>
        </p:nvSpPr>
        <p:spPr/>
        <p:txBody>
          <a:bodyPr>
            <a:normAutofit lnSpcReduction="10000"/>
          </a:bodyPr>
          <a:lstStyle/>
          <a:p>
            <a:r>
              <a:rPr kumimoji="1" lang="ja-JP" altLang="en-US"/>
              <a:t>メディア概要</a:t>
            </a:r>
          </a:p>
        </p:txBody>
      </p:sp>
      <p:sp>
        <p:nvSpPr>
          <p:cNvPr id="3" name="テキスト プレースホルダー 2">
            <a:extLst>
              <a:ext uri="{FF2B5EF4-FFF2-40B4-BE49-F238E27FC236}">
                <a16:creationId xmlns:a16="http://schemas.microsoft.com/office/drawing/2014/main" id="{5492E196-7000-DB77-3BC6-2821F81CBC53}"/>
              </a:ext>
            </a:extLst>
          </p:cNvPr>
          <p:cNvSpPr>
            <a:spLocks noGrp="1"/>
          </p:cNvSpPr>
          <p:nvPr>
            <p:ph type="body" sz="quarter" idx="15"/>
          </p:nvPr>
        </p:nvSpPr>
        <p:spPr/>
        <p:txBody>
          <a:bodyPr>
            <a:normAutofit lnSpcReduction="10000"/>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D4C4C4FF-B721-12F6-4DB4-9B918B869C68}"/>
              </a:ext>
            </a:extLst>
          </p:cNvPr>
          <p:cNvSpPr>
            <a:spLocks noGrp="1"/>
          </p:cNvSpPr>
          <p:nvPr>
            <p:ph type="body" sz="quarter" idx="16"/>
          </p:nvPr>
        </p:nvSpPr>
        <p:spPr/>
        <p:txBody>
          <a:bodyPr>
            <a:normAutofit lnSpcReduction="10000"/>
          </a:bodyPr>
          <a:lstStyle/>
          <a:p>
            <a:r>
              <a:rPr kumimoji="1" lang="ja-JP" altLang="en-US"/>
              <a:t>その他・注意事項</a:t>
            </a:r>
          </a:p>
        </p:txBody>
      </p:sp>
      <p:sp>
        <p:nvSpPr>
          <p:cNvPr id="5" name="テキスト プレースホルダー 4">
            <a:extLst>
              <a:ext uri="{FF2B5EF4-FFF2-40B4-BE49-F238E27FC236}">
                <a16:creationId xmlns:a16="http://schemas.microsoft.com/office/drawing/2014/main" id="{A1058CEC-9824-4149-E54E-467BFEC806C9}"/>
              </a:ext>
            </a:extLst>
          </p:cNvPr>
          <p:cNvSpPr>
            <a:spLocks noGrp="1"/>
          </p:cNvSpPr>
          <p:nvPr>
            <p:ph type="body" sz="quarter" idx="4294967295"/>
          </p:nvPr>
        </p:nvSpPr>
        <p:spPr>
          <a:xfrm>
            <a:off x="1905536" y="4835278"/>
            <a:ext cx="5414600" cy="360040"/>
          </a:xfrm>
          <a:prstGeom prst="rect">
            <a:avLst/>
          </a:prstGeom>
        </p:spPr>
        <p:txBody>
          <a:bodyPr>
            <a:normAutofit fontScale="85000" lnSpcReduction="20000"/>
          </a:bodyPr>
          <a:lstStyle/>
          <a:p>
            <a:r>
              <a:rPr kumimoji="1" lang="en-US" altLang="ja-JP" dirty="0"/>
              <a:t>Appendix</a:t>
            </a:r>
            <a:endParaRPr kumimoji="1" lang="ja-JP" altLang="en-US"/>
          </a:p>
        </p:txBody>
      </p:sp>
    </p:spTree>
    <p:extLst>
      <p:ext uri="{BB962C8B-B14F-4D97-AF65-F5344CB8AC3E}">
        <p14:creationId xmlns:p14="http://schemas.microsoft.com/office/powerpoint/2010/main" val="19399697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pPr algn="l"/>
            <a:r>
              <a:rPr lang="en-US" altLang="ja-JP" b="1" dirty="0" err="1">
                <a:latin typeface="+mn-ea"/>
              </a:rPr>
              <a:t>mybest</a:t>
            </a:r>
            <a:r>
              <a:rPr lang="ja-JP" altLang="en-US" b="1">
                <a:latin typeface="+mn-ea"/>
              </a:rPr>
              <a:t>広告① ミニタイアップ枠掲載</a:t>
            </a:r>
            <a:endParaRPr lang="ja-JP" altLang="en-US" b="1" dirty="0">
              <a:latin typeface="+mn-ea"/>
            </a:endParaRPr>
          </a:p>
        </p:txBody>
      </p:sp>
      <p:pic>
        <p:nvPicPr>
          <p:cNvPr id="7" name="図プレースホルダー 7" descr="アイコン&#10;&#10;自動的に生成された説明">
            <a:extLst>
              <a:ext uri="{FF2B5EF4-FFF2-40B4-BE49-F238E27FC236}">
                <a16:creationId xmlns:a16="http://schemas.microsoft.com/office/drawing/2014/main" id="{52CEC401-BE16-E146-A581-F4B4C6447EA1}"/>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3" name="正方形/長方形 2">
            <a:extLst>
              <a:ext uri="{FF2B5EF4-FFF2-40B4-BE49-F238E27FC236}">
                <a16:creationId xmlns:a16="http://schemas.microsoft.com/office/drawing/2014/main" id="{E4584EFD-6E11-25EF-9AA8-12360668A987}"/>
              </a:ext>
            </a:extLst>
          </p:cNvPr>
          <p:cNvSpPr/>
          <p:nvPr/>
        </p:nvSpPr>
        <p:spPr>
          <a:xfrm>
            <a:off x="257773" y="889124"/>
            <a:ext cx="11828814" cy="923330"/>
          </a:xfrm>
          <a:prstGeom prst="rect">
            <a:avLst/>
          </a:prstGeom>
        </p:spPr>
        <p:txBody>
          <a:bodyPr wrap="square">
            <a:spAutoFit/>
          </a:bodyPr>
          <a:lstStyle/>
          <a:p>
            <a:r>
              <a:rPr lang="ja-JP" altLang="en-US" dirty="0">
                <a:latin typeface="Meiryo" panose="020B0604030504040204" pitchFamily="34" charset="-128"/>
                <a:ea typeface="Meiryo" panose="020B0604030504040204" pitchFamily="34" charset="-128"/>
              </a:rPr>
              <a:t>「○○ おすすめ」等のワードの流入が多く、購買意欲の高いユーザーが集まる</a:t>
            </a:r>
            <a:r>
              <a:rPr lang="en-US" altLang="ja-JP" dirty="0" err="1">
                <a:latin typeface="Meiryo" panose="020B0604030504040204" pitchFamily="34" charset="-128"/>
                <a:ea typeface="Meiryo" panose="020B0604030504040204" pitchFamily="34" charset="-128"/>
              </a:rPr>
              <a:t>mybest</a:t>
            </a:r>
            <a:r>
              <a:rPr lang="ja-JP" altLang="en-US" dirty="0">
                <a:latin typeface="Meiryo" panose="020B0604030504040204" pitchFamily="34" charset="-128"/>
                <a:ea typeface="Meiryo" panose="020B0604030504040204" pitchFamily="34" charset="-128"/>
              </a:rPr>
              <a:t>編集記事内の</a:t>
            </a:r>
            <a:endParaRPr lang="en-US" altLang="ja-JP" dirty="0">
              <a:latin typeface="Meiryo" panose="020B0604030504040204" pitchFamily="34" charset="-128"/>
              <a:ea typeface="Meiryo" panose="020B0604030504040204" pitchFamily="34" charset="-128"/>
            </a:endParaRPr>
          </a:p>
          <a:p>
            <a:r>
              <a:rPr lang="ja-JP" altLang="en-US" dirty="0">
                <a:latin typeface="Meiryo" panose="020B0604030504040204" pitchFamily="34" charset="-128"/>
                <a:ea typeface="Meiryo" panose="020B0604030504040204" pitchFamily="34" charset="-128"/>
              </a:rPr>
              <a:t>ミニタイアップ枠にて、対象商品の紹介を行うことが可能です。記事にマッチした商品を紹介し、</a:t>
            </a:r>
            <a:endParaRPr lang="en-US" altLang="ja-JP" dirty="0">
              <a:latin typeface="Meiryo" panose="020B0604030504040204" pitchFamily="34" charset="-128"/>
              <a:ea typeface="Meiryo" panose="020B0604030504040204" pitchFamily="34" charset="-128"/>
            </a:endParaRPr>
          </a:p>
          <a:p>
            <a:r>
              <a:rPr lang="ja-JP" altLang="en-US" dirty="0">
                <a:latin typeface="Meiryo" panose="020B0604030504040204" pitchFamily="34" charset="-128"/>
                <a:ea typeface="Meiryo" panose="020B0604030504040204" pitchFamily="34" charset="-128"/>
              </a:rPr>
              <a:t>商品理解を深めるとともに、指定ページ・レビュー記事へ誘導を促すことができます</a:t>
            </a:r>
          </a:p>
        </p:txBody>
      </p:sp>
      <p:sp>
        <p:nvSpPr>
          <p:cNvPr id="5" name="正方形/長方形 4">
            <a:extLst>
              <a:ext uri="{FF2B5EF4-FFF2-40B4-BE49-F238E27FC236}">
                <a16:creationId xmlns:a16="http://schemas.microsoft.com/office/drawing/2014/main" id="{62C9D772-7CC7-C514-8BD2-EB3EB3A29A83}"/>
              </a:ext>
            </a:extLst>
          </p:cNvPr>
          <p:cNvSpPr/>
          <p:nvPr/>
        </p:nvSpPr>
        <p:spPr>
          <a:xfrm>
            <a:off x="583142" y="1931753"/>
            <a:ext cx="4499077" cy="3614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solidFill>
                  <a:schemeClr val="tx1"/>
                </a:solidFill>
                <a:latin typeface="+mn-ea"/>
              </a:rPr>
              <a:t>ミニタイアップ枠掲載</a:t>
            </a:r>
            <a:endParaRPr kumimoji="1" lang="ja-JP" altLang="en-US" b="1" dirty="0">
              <a:solidFill>
                <a:schemeClr val="tx1"/>
              </a:solidFill>
              <a:latin typeface="+mn-ea"/>
            </a:endParaRPr>
          </a:p>
        </p:txBody>
      </p:sp>
      <p:pic>
        <p:nvPicPr>
          <p:cNvPr id="6" name="図 5">
            <a:extLst>
              <a:ext uri="{FF2B5EF4-FFF2-40B4-BE49-F238E27FC236}">
                <a16:creationId xmlns:a16="http://schemas.microsoft.com/office/drawing/2014/main" id="{5500AEF3-3D4F-AB8F-7EC2-DB67293DE854}"/>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730064" y="2803822"/>
            <a:ext cx="1500566" cy="3028142"/>
          </a:xfrm>
          <a:prstGeom prst="rect">
            <a:avLst/>
          </a:prstGeom>
        </p:spPr>
      </p:pic>
      <p:sp>
        <p:nvSpPr>
          <p:cNvPr id="8" name="object 6">
            <a:extLst>
              <a:ext uri="{FF2B5EF4-FFF2-40B4-BE49-F238E27FC236}">
                <a16:creationId xmlns:a16="http://schemas.microsoft.com/office/drawing/2014/main" id="{C60A20C3-1D17-BFFA-8E6C-0C975A2B3AC6}"/>
              </a:ext>
            </a:extLst>
          </p:cNvPr>
          <p:cNvSpPr/>
          <p:nvPr/>
        </p:nvSpPr>
        <p:spPr>
          <a:xfrm>
            <a:off x="840932" y="3402113"/>
            <a:ext cx="1272457" cy="1870672"/>
          </a:xfrm>
          <a:prstGeom prst="rect">
            <a:avLst/>
          </a:prstGeom>
          <a:blipFill>
            <a:blip r:embed="rId4" cstate="print"/>
            <a:stretch>
              <a:fillRect/>
            </a:stretch>
          </a:blipFill>
        </p:spPr>
        <p:txBody>
          <a:bodyPr wrap="square" lIns="0" tIns="0" rIns="0" bIns="0" rtlCol="0"/>
          <a:lstStyle/>
          <a:p>
            <a:endParaRPr>
              <a:latin typeface="+mn-ea"/>
            </a:endParaRPr>
          </a:p>
        </p:txBody>
      </p:sp>
      <p:sp>
        <p:nvSpPr>
          <p:cNvPr id="9" name="正方形/長方形 8">
            <a:extLst>
              <a:ext uri="{FF2B5EF4-FFF2-40B4-BE49-F238E27FC236}">
                <a16:creationId xmlns:a16="http://schemas.microsoft.com/office/drawing/2014/main" id="{2FB79122-6D7F-825C-24A7-29E882DE9ABE}"/>
              </a:ext>
            </a:extLst>
          </p:cNvPr>
          <p:cNvSpPr/>
          <p:nvPr/>
        </p:nvSpPr>
        <p:spPr>
          <a:xfrm>
            <a:off x="867731" y="3874353"/>
            <a:ext cx="1204093" cy="1398431"/>
          </a:xfrm>
          <a:prstGeom prst="rect">
            <a:avLst/>
          </a:prstGeom>
          <a:solidFill>
            <a:srgbClr val="FFB9B9">
              <a:alpha val="98000"/>
            </a:srgbClr>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b="1" dirty="0">
                <a:solidFill>
                  <a:schemeClr val="bg1"/>
                </a:solidFill>
                <a:latin typeface="+mn-ea"/>
              </a:rPr>
              <a:t>ミニ</a:t>
            </a:r>
            <a:endParaRPr lang="en-US" altLang="ja-JP" sz="1600" b="1" dirty="0">
              <a:solidFill>
                <a:schemeClr val="bg1"/>
              </a:solidFill>
              <a:latin typeface="+mn-ea"/>
            </a:endParaRPr>
          </a:p>
          <a:p>
            <a:pPr algn="ctr"/>
            <a:r>
              <a:rPr lang="ja-JP" altLang="en-US" sz="1600" b="1" dirty="0">
                <a:solidFill>
                  <a:schemeClr val="bg1"/>
                </a:solidFill>
                <a:latin typeface="+mn-ea"/>
              </a:rPr>
              <a:t>タイアップ</a:t>
            </a:r>
            <a:endParaRPr kumimoji="1" lang="ja-JP" altLang="en-US" sz="1600" b="1" dirty="0">
              <a:solidFill>
                <a:schemeClr val="bg1"/>
              </a:solidFill>
              <a:latin typeface="+mn-ea"/>
            </a:endParaRPr>
          </a:p>
        </p:txBody>
      </p:sp>
      <p:pic>
        <p:nvPicPr>
          <p:cNvPr id="10" name="図 9">
            <a:extLst>
              <a:ext uri="{FF2B5EF4-FFF2-40B4-BE49-F238E27FC236}">
                <a16:creationId xmlns:a16="http://schemas.microsoft.com/office/drawing/2014/main" id="{A29B8498-AFEC-544E-93A7-7F3CC1124A7E}"/>
              </a:ext>
            </a:extLst>
          </p:cNvPr>
          <p:cNvPicPr>
            <a:picLocks noChangeAspect="1"/>
          </p:cNvPicPr>
          <p:nvPr/>
        </p:nvPicPr>
        <p:blipFill>
          <a:blip r:embed="rId5"/>
          <a:stretch>
            <a:fillRect/>
          </a:stretch>
        </p:blipFill>
        <p:spPr>
          <a:xfrm>
            <a:off x="3149414" y="2371661"/>
            <a:ext cx="1798232" cy="1448790"/>
          </a:xfrm>
          <a:prstGeom prst="rect">
            <a:avLst/>
          </a:prstGeom>
        </p:spPr>
      </p:pic>
      <p:pic>
        <p:nvPicPr>
          <p:cNvPr id="11" name="図 10">
            <a:extLst>
              <a:ext uri="{FF2B5EF4-FFF2-40B4-BE49-F238E27FC236}">
                <a16:creationId xmlns:a16="http://schemas.microsoft.com/office/drawing/2014/main" id="{4DAD6BD1-6502-28E3-4D22-3AD829898163}"/>
              </a:ext>
            </a:extLst>
          </p:cNvPr>
          <p:cNvPicPr>
            <a:picLocks noChangeAspect="1"/>
          </p:cNvPicPr>
          <p:nvPr/>
        </p:nvPicPr>
        <p:blipFill>
          <a:blip r:embed="rId6"/>
          <a:stretch>
            <a:fillRect/>
          </a:stretch>
        </p:blipFill>
        <p:spPr>
          <a:xfrm>
            <a:off x="3149414" y="5006338"/>
            <a:ext cx="1815242" cy="1623603"/>
          </a:xfrm>
          <a:prstGeom prst="rect">
            <a:avLst/>
          </a:prstGeom>
        </p:spPr>
      </p:pic>
      <p:sp>
        <p:nvSpPr>
          <p:cNvPr id="12" name="正方形/長方形 11">
            <a:extLst>
              <a:ext uri="{FF2B5EF4-FFF2-40B4-BE49-F238E27FC236}">
                <a16:creationId xmlns:a16="http://schemas.microsoft.com/office/drawing/2014/main" id="{5E11FBC5-DAC0-1136-B982-F38D77CB43F6}"/>
              </a:ext>
            </a:extLst>
          </p:cNvPr>
          <p:cNvSpPr/>
          <p:nvPr/>
        </p:nvSpPr>
        <p:spPr>
          <a:xfrm>
            <a:off x="3186513" y="3772480"/>
            <a:ext cx="1724033" cy="1233858"/>
          </a:xfrm>
          <a:prstGeom prst="rect">
            <a:avLst/>
          </a:prstGeom>
          <a:solidFill>
            <a:srgbClr val="FFB9B9">
              <a:alpha val="75000"/>
            </a:srgbClr>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800" b="1" dirty="0">
                <a:solidFill>
                  <a:schemeClr val="bg1"/>
                </a:solidFill>
                <a:latin typeface="+mn-ea"/>
              </a:rPr>
              <a:t>ミニ</a:t>
            </a:r>
            <a:endParaRPr lang="en-US" altLang="ja-JP" sz="1800" b="1" dirty="0">
              <a:solidFill>
                <a:schemeClr val="bg1"/>
              </a:solidFill>
              <a:latin typeface="+mn-ea"/>
            </a:endParaRPr>
          </a:p>
          <a:p>
            <a:pPr algn="ctr"/>
            <a:r>
              <a:rPr lang="ja-JP" altLang="en-US" sz="1800" b="1" dirty="0">
                <a:solidFill>
                  <a:schemeClr val="bg1"/>
                </a:solidFill>
                <a:latin typeface="+mn-ea"/>
              </a:rPr>
              <a:t>タイアップ</a:t>
            </a:r>
            <a:endParaRPr kumimoji="1" lang="ja-JP" altLang="en-US" sz="1800" b="1" dirty="0">
              <a:solidFill>
                <a:schemeClr val="bg1"/>
              </a:solidFill>
              <a:latin typeface="+mn-ea"/>
            </a:endParaRPr>
          </a:p>
        </p:txBody>
      </p:sp>
      <p:cxnSp>
        <p:nvCxnSpPr>
          <p:cNvPr id="13" name="直線コネクタ 12">
            <a:extLst>
              <a:ext uri="{FF2B5EF4-FFF2-40B4-BE49-F238E27FC236}">
                <a16:creationId xmlns:a16="http://schemas.microsoft.com/office/drawing/2014/main" id="{3BA70EBB-AC75-0D57-24E7-3B500A62E9AC}"/>
              </a:ext>
            </a:extLst>
          </p:cNvPr>
          <p:cNvCxnSpPr/>
          <p:nvPr/>
        </p:nvCxnSpPr>
        <p:spPr>
          <a:xfrm flipV="1">
            <a:off x="2071824" y="3772481"/>
            <a:ext cx="1114689" cy="101872"/>
          </a:xfrm>
          <a:prstGeom prst="line">
            <a:avLst/>
          </a:prstGeom>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97E1BE97-B56A-3FEF-33FF-133E6D076101}"/>
              </a:ext>
            </a:extLst>
          </p:cNvPr>
          <p:cNvCxnSpPr/>
          <p:nvPr/>
        </p:nvCxnSpPr>
        <p:spPr>
          <a:xfrm flipV="1">
            <a:off x="2071824" y="5006340"/>
            <a:ext cx="1114689" cy="214930"/>
          </a:xfrm>
          <a:prstGeom prst="line">
            <a:avLst/>
          </a:prstGeom>
        </p:spPr>
        <p:style>
          <a:lnRef idx="1">
            <a:schemeClr val="dk1"/>
          </a:lnRef>
          <a:fillRef idx="0">
            <a:schemeClr val="dk1"/>
          </a:fillRef>
          <a:effectRef idx="0">
            <a:schemeClr val="dk1"/>
          </a:effectRef>
          <a:fontRef idx="minor">
            <a:schemeClr val="tx1"/>
          </a:fontRef>
        </p:style>
      </p:cxnSp>
      <p:graphicFrame>
        <p:nvGraphicFramePr>
          <p:cNvPr id="15" name="表 14">
            <a:extLst>
              <a:ext uri="{FF2B5EF4-FFF2-40B4-BE49-F238E27FC236}">
                <a16:creationId xmlns:a16="http://schemas.microsoft.com/office/drawing/2014/main" id="{AF7E69E7-DFD0-32B3-CCA0-E3D0C26DABDD}"/>
              </a:ext>
            </a:extLst>
          </p:cNvPr>
          <p:cNvGraphicFramePr>
            <a:graphicFrameLocks noGrp="1"/>
          </p:cNvGraphicFramePr>
          <p:nvPr>
            <p:extLst>
              <p:ext uri="{D42A27DB-BD31-4B8C-83A1-F6EECF244321}">
                <p14:modId xmlns:p14="http://schemas.microsoft.com/office/powerpoint/2010/main" val="522952534"/>
              </p:ext>
            </p:extLst>
          </p:nvPr>
        </p:nvGraphicFramePr>
        <p:xfrm>
          <a:off x="5581840" y="1917931"/>
          <a:ext cx="5901599" cy="3558339"/>
        </p:xfrm>
        <a:graphic>
          <a:graphicData uri="http://schemas.openxmlformats.org/drawingml/2006/table">
            <a:tbl>
              <a:tblPr firstRow="1" bandRow="1">
                <a:tableStyleId>{F5AB1C69-6EDB-4FF4-983F-18BD219EF322}</a:tableStyleId>
              </a:tblPr>
              <a:tblGrid>
                <a:gridCol w="1971959">
                  <a:extLst>
                    <a:ext uri="{9D8B030D-6E8A-4147-A177-3AD203B41FA5}">
                      <a16:colId xmlns:a16="http://schemas.microsoft.com/office/drawing/2014/main" val="3693549565"/>
                    </a:ext>
                  </a:extLst>
                </a:gridCol>
                <a:gridCol w="3929640">
                  <a:extLst>
                    <a:ext uri="{9D8B030D-6E8A-4147-A177-3AD203B41FA5}">
                      <a16:colId xmlns:a16="http://schemas.microsoft.com/office/drawing/2014/main" val="3483508616"/>
                    </a:ext>
                  </a:extLst>
                </a:gridCol>
              </a:tblGrid>
              <a:tr h="374148">
                <a:tc>
                  <a:txBody>
                    <a:bodyPr/>
                    <a:lstStyle/>
                    <a:p>
                      <a:pPr algn="ctr"/>
                      <a:r>
                        <a:rPr kumimoji="1" lang="ja-JP" altLang="en-US" dirty="0"/>
                        <a:t>項目</a:t>
                      </a:r>
                    </a:p>
                  </a:txBody>
                  <a:tcPr/>
                </a:tc>
                <a:tc>
                  <a:txBody>
                    <a:bodyPr/>
                    <a:lstStyle/>
                    <a:p>
                      <a:pPr algn="ctr"/>
                      <a:r>
                        <a:rPr kumimoji="1" lang="ja-JP" altLang="en-US" sz="1600" dirty="0">
                          <a:latin typeface="+mn-ea"/>
                          <a:ea typeface="+mn-ea"/>
                        </a:rPr>
                        <a:t>内容</a:t>
                      </a:r>
                    </a:p>
                  </a:txBody>
                  <a:tcPr anchor="ctr"/>
                </a:tc>
                <a:extLst>
                  <a:ext uri="{0D108BD9-81ED-4DB2-BD59-A6C34878D82A}">
                    <a16:rowId xmlns:a16="http://schemas.microsoft.com/office/drawing/2014/main" val="2193405683"/>
                  </a:ext>
                </a:extLst>
              </a:tr>
              <a:tr h="342969">
                <a:tc>
                  <a:txBody>
                    <a:bodyPr/>
                    <a:lstStyle/>
                    <a:p>
                      <a:r>
                        <a:rPr kumimoji="1" lang="ja-JP" altLang="en-US" sz="1600" dirty="0">
                          <a:latin typeface="+mn-ea"/>
                          <a:ea typeface="+mn-ea"/>
                        </a:rPr>
                        <a:t>配信数</a:t>
                      </a:r>
                    </a:p>
                  </a:txBody>
                  <a:tcPr/>
                </a:tc>
                <a:tc>
                  <a:txBody>
                    <a:bodyPr/>
                    <a:lstStyle/>
                    <a:p>
                      <a:r>
                        <a:rPr kumimoji="1" lang="ja-JP" altLang="en-US" sz="1600" dirty="0">
                          <a:latin typeface="+mn-ea"/>
                          <a:ea typeface="+mn-ea"/>
                        </a:rPr>
                        <a:t>対象記事ごとに別途お見積り</a:t>
                      </a:r>
                    </a:p>
                  </a:txBody>
                  <a:tcPr/>
                </a:tc>
                <a:extLst>
                  <a:ext uri="{0D108BD9-81ED-4DB2-BD59-A6C34878D82A}">
                    <a16:rowId xmlns:a16="http://schemas.microsoft.com/office/drawing/2014/main" val="3637577833"/>
                  </a:ext>
                </a:extLst>
              </a:tr>
              <a:tr h="342969">
                <a:tc>
                  <a:txBody>
                    <a:bodyPr/>
                    <a:lstStyle/>
                    <a:p>
                      <a:r>
                        <a:rPr kumimoji="1" lang="ja-JP" altLang="en-US" sz="1600" dirty="0">
                          <a:latin typeface="+mn-ea"/>
                          <a:ea typeface="+mn-ea"/>
                        </a:rPr>
                        <a:t>料金</a:t>
                      </a:r>
                    </a:p>
                  </a:txBody>
                  <a:tcPr/>
                </a:tc>
                <a:tc>
                  <a:txBody>
                    <a:bodyPr/>
                    <a:lstStyle/>
                    <a:p>
                      <a:r>
                        <a:rPr kumimoji="1" lang="ja-JP" altLang="en-US" sz="1600" dirty="0">
                          <a:latin typeface="+mn-ea"/>
                          <a:ea typeface="+mn-ea"/>
                        </a:rPr>
                        <a:t>対象記事ごとに別途お見積り</a:t>
                      </a:r>
                    </a:p>
                  </a:txBody>
                  <a:tcPr/>
                </a:tc>
                <a:extLst>
                  <a:ext uri="{0D108BD9-81ED-4DB2-BD59-A6C34878D82A}">
                    <a16:rowId xmlns:a16="http://schemas.microsoft.com/office/drawing/2014/main" val="2426257545"/>
                  </a:ext>
                </a:extLst>
              </a:tr>
              <a:tr h="342969">
                <a:tc>
                  <a:txBody>
                    <a:bodyPr/>
                    <a:lstStyle/>
                    <a:p>
                      <a:r>
                        <a:rPr kumimoji="1" lang="ja-JP" altLang="en-US" sz="1600" dirty="0">
                          <a:latin typeface="+mn-ea"/>
                          <a:ea typeface="+mn-ea"/>
                        </a:rPr>
                        <a:t>掲載期間</a:t>
                      </a:r>
                    </a:p>
                  </a:txBody>
                  <a:tcPr/>
                </a:tc>
                <a:tc>
                  <a:txBody>
                    <a:bodyPr/>
                    <a:lstStyle/>
                    <a:p>
                      <a:r>
                        <a:rPr kumimoji="1" lang="en-US" altLang="ja-JP" sz="1600" dirty="0">
                          <a:latin typeface="+mn-ea"/>
                          <a:ea typeface="+mn-ea"/>
                        </a:rPr>
                        <a:t>1</a:t>
                      </a:r>
                      <a:r>
                        <a:rPr kumimoji="1" lang="ja-JP" altLang="en-US" sz="1600" dirty="0">
                          <a:latin typeface="+mn-ea"/>
                          <a:ea typeface="+mn-ea"/>
                        </a:rPr>
                        <a:t>ヶ月単位（掲載期間保証）</a:t>
                      </a:r>
                    </a:p>
                  </a:txBody>
                  <a:tcPr/>
                </a:tc>
                <a:extLst>
                  <a:ext uri="{0D108BD9-81ED-4DB2-BD59-A6C34878D82A}">
                    <a16:rowId xmlns:a16="http://schemas.microsoft.com/office/drawing/2014/main" val="1504555633"/>
                  </a:ext>
                </a:extLst>
              </a:tr>
              <a:tr h="349515">
                <a:tc>
                  <a:txBody>
                    <a:bodyPr/>
                    <a:lstStyle/>
                    <a:p>
                      <a:r>
                        <a:rPr kumimoji="1" lang="ja-JP" altLang="en-US" sz="1600" dirty="0">
                          <a:latin typeface="+mn-ea"/>
                          <a:ea typeface="+mn-ea"/>
                        </a:rPr>
                        <a:t>掲載位置</a:t>
                      </a:r>
                    </a:p>
                  </a:txBody>
                  <a:tcPr/>
                </a:tc>
                <a:tc>
                  <a:txBody>
                    <a:bodyPr/>
                    <a:lstStyle/>
                    <a:p>
                      <a:r>
                        <a:rPr kumimoji="1" lang="ja-JP" altLang="en-US" sz="1600" dirty="0">
                          <a:latin typeface="+mn-ea"/>
                          <a:ea typeface="+mn-ea"/>
                        </a:rPr>
                        <a:t>各記事内ランキング上段箇所</a:t>
                      </a:r>
                    </a:p>
                  </a:txBody>
                  <a:tcPr/>
                </a:tc>
                <a:extLst>
                  <a:ext uri="{0D108BD9-81ED-4DB2-BD59-A6C34878D82A}">
                    <a16:rowId xmlns:a16="http://schemas.microsoft.com/office/drawing/2014/main" val="3449088122"/>
                  </a:ext>
                </a:extLst>
              </a:tr>
              <a:tr h="841832">
                <a:tc>
                  <a:txBody>
                    <a:bodyPr/>
                    <a:lstStyle/>
                    <a:p>
                      <a:r>
                        <a:rPr kumimoji="1" lang="ja-JP" altLang="en-US" sz="1600" dirty="0">
                          <a:latin typeface="+mn-ea"/>
                          <a:ea typeface="+mn-ea"/>
                        </a:rPr>
                        <a:t>ミニタイアップ枠掲載内容</a:t>
                      </a:r>
                    </a:p>
                  </a:txBody>
                  <a:tcPr/>
                </a:tc>
                <a:tc>
                  <a:txBody>
                    <a:bodyPr/>
                    <a:lstStyle/>
                    <a:p>
                      <a:r>
                        <a:rPr kumimoji="1" lang="ja-JP" altLang="en-US" sz="1600" dirty="0">
                          <a:latin typeface="+mn-ea"/>
                          <a:ea typeface="+mn-ea"/>
                        </a:rPr>
                        <a:t>①紹介文：</a:t>
                      </a:r>
                      <a:r>
                        <a:rPr kumimoji="1" lang="en-US" altLang="ja-JP" sz="1600" dirty="0">
                          <a:latin typeface="+mn-ea"/>
                          <a:ea typeface="+mn-ea"/>
                        </a:rPr>
                        <a:t>300</a:t>
                      </a:r>
                      <a:r>
                        <a:rPr kumimoji="1" lang="ja-JP" altLang="en-US" sz="1600" dirty="0">
                          <a:latin typeface="+mn-ea"/>
                          <a:ea typeface="+mn-ea"/>
                        </a:rPr>
                        <a:t>～</a:t>
                      </a:r>
                      <a:r>
                        <a:rPr kumimoji="1" lang="en-US" altLang="ja-JP" sz="1600" dirty="0">
                          <a:latin typeface="+mn-ea"/>
                          <a:ea typeface="+mn-ea"/>
                        </a:rPr>
                        <a:t>500</a:t>
                      </a:r>
                      <a:r>
                        <a:rPr kumimoji="1" lang="ja-JP" altLang="en-US" sz="1600" dirty="0">
                          <a:latin typeface="+mn-ea"/>
                          <a:ea typeface="+mn-ea"/>
                        </a:rPr>
                        <a:t>文字程度</a:t>
                      </a:r>
                      <a:endParaRPr kumimoji="1" lang="en-US" altLang="ja-JP" sz="1600" dirty="0">
                        <a:latin typeface="+mn-ea"/>
                        <a:ea typeface="+mn-ea"/>
                      </a:endParaRPr>
                    </a:p>
                    <a:p>
                      <a:r>
                        <a:rPr kumimoji="1" lang="ja-JP" altLang="en-US" sz="1600" dirty="0">
                          <a:latin typeface="+mn-ea"/>
                          <a:ea typeface="+mn-ea"/>
                        </a:rPr>
                        <a:t>②画像：</a:t>
                      </a:r>
                      <a:r>
                        <a:rPr kumimoji="1" lang="en-US" altLang="ja-JP" sz="1600" dirty="0">
                          <a:latin typeface="+mn-ea"/>
                          <a:ea typeface="+mn-ea"/>
                        </a:rPr>
                        <a:t>2</a:t>
                      </a:r>
                      <a:r>
                        <a:rPr kumimoji="1" lang="ja-JP" altLang="en-US" sz="1600" dirty="0">
                          <a:latin typeface="+mn-ea"/>
                          <a:ea typeface="+mn-ea"/>
                        </a:rPr>
                        <a:t>枚</a:t>
                      </a:r>
                      <a:endParaRPr kumimoji="1" lang="en-US" altLang="ja-JP" sz="1600" dirty="0">
                        <a:latin typeface="+mn-ea"/>
                        <a:ea typeface="+mn-ea"/>
                      </a:endParaRPr>
                    </a:p>
                    <a:p>
                      <a:r>
                        <a:rPr kumimoji="1" lang="en-US" altLang="ja-JP" sz="1600" dirty="0">
                          <a:latin typeface="+mn-ea"/>
                          <a:ea typeface="+mn-ea"/>
                        </a:rPr>
                        <a:t>※</a:t>
                      </a:r>
                      <a:r>
                        <a:rPr kumimoji="1" lang="ja-JP" altLang="en-US" sz="1600" dirty="0">
                          <a:latin typeface="+mn-ea"/>
                          <a:ea typeface="+mn-ea"/>
                        </a:rPr>
                        <a:t>指定ページ・作成したレビュー記事へのリンクを設置いたします。</a:t>
                      </a:r>
                    </a:p>
                  </a:txBody>
                  <a:tcPr/>
                </a:tc>
                <a:extLst>
                  <a:ext uri="{0D108BD9-81ED-4DB2-BD59-A6C34878D82A}">
                    <a16:rowId xmlns:a16="http://schemas.microsoft.com/office/drawing/2014/main" val="384559297"/>
                  </a:ext>
                </a:extLst>
              </a:tr>
              <a:tr h="342969">
                <a:tc>
                  <a:txBody>
                    <a:bodyPr/>
                    <a:lstStyle/>
                    <a:p>
                      <a:r>
                        <a:rPr kumimoji="1" lang="ja-JP" altLang="en-US" sz="1600" dirty="0">
                          <a:latin typeface="+mn-ea"/>
                          <a:ea typeface="+mn-ea"/>
                        </a:rPr>
                        <a:t>枠数</a:t>
                      </a:r>
                    </a:p>
                  </a:txBody>
                  <a:tcPr/>
                </a:tc>
                <a:tc>
                  <a:txBody>
                    <a:bodyPr/>
                    <a:lstStyle/>
                    <a:p>
                      <a:r>
                        <a:rPr kumimoji="1" lang="en-US" altLang="ja-JP" sz="1600" dirty="0">
                          <a:latin typeface="+mn-ea"/>
                          <a:ea typeface="+mn-ea"/>
                        </a:rPr>
                        <a:t>1</a:t>
                      </a:r>
                      <a:r>
                        <a:rPr kumimoji="1" lang="ja-JP" altLang="en-US" sz="1600" dirty="0">
                          <a:latin typeface="+mn-ea"/>
                          <a:ea typeface="+mn-ea"/>
                        </a:rPr>
                        <a:t>記事</a:t>
                      </a:r>
                      <a:r>
                        <a:rPr kumimoji="1" lang="en-US" altLang="ja-JP" sz="1600" dirty="0">
                          <a:latin typeface="+mn-ea"/>
                          <a:ea typeface="+mn-ea"/>
                        </a:rPr>
                        <a:t>1</a:t>
                      </a:r>
                      <a:r>
                        <a:rPr kumimoji="1" lang="ja-JP" altLang="en-US" sz="1600" dirty="0">
                          <a:latin typeface="+mn-ea"/>
                          <a:ea typeface="+mn-ea"/>
                        </a:rPr>
                        <a:t>枠</a:t>
                      </a:r>
                    </a:p>
                  </a:txBody>
                  <a:tcPr/>
                </a:tc>
                <a:extLst>
                  <a:ext uri="{0D108BD9-81ED-4DB2-BD59-A6C34878D82A}">
                    <a16:rowId xmlns:a16="http://schemas.microsoft.com/office/drawing/2014/main" val="919601263"/>
                  </a:ext>
                </a:extLst>
              </a:tr>
              <a:tr h="396000">
                <a:tc>
                  <a:txBody>
                    <a:bodyPr/>
                    <a:lstStyle/>
                    <a:p>
                      <a:r>
                        <a:rPr kumimoji="1" lang="ja-JP" altLang="en-US" sz="1600" dirty="0">
                          <a:latin typeface="+mn-ea"/>
                          <a:ea typeface="+mn-ea"/>
                        </a:rPr>
                        <a:t>デバイス</a:t>
                      </a:r>
                    </a:p>
                  </a:txBody>
                  <a:tcPr/>
                </a:tc>
                <a:tc>
                  <a:txBody>
                    <a:bodyPr/>
                    <a:lstStyle/>
                    <a:p>
                      <a:r>
                        <a:rPr kumimoji="1" lang="ja-JP" altLang="en-US" sz="1600" dirty="0">
                          <a:latin typeface="+mn-ea"/>
                          <a:ea typeface="+mn-ea"/>
                        </a:rPr>
                        <a:t>スマートフォン・</a:t>
                      </a:r>
                      <a:r>
                        <a:rPr kumimoji="1" lang="en-US" altLang="ja-JP" sz="1600" dirty="0">
                          <a:latin typeface="+mn-ea"/>
                          <a:ea typeface="+mn-ea"/>
                        </a:rPr>
                        <a:t>PC</a:t>
                      </a:r>
                      <a:r>
                        <a:rPr kumimoji="1" lang="ja-JP" altLang="en-US" sz="1600" dirty="0">
                          <a:latin typeface="+mn-ea"/>
                          <a:ea typeface="+mn-ea"/>
                        </a:rPr>
                        <a:t>両方</a:t>
                      </a:r>
                    </a:p>
                  </a:txBody>
                  <a:tcPr/>
                </a:tc>
                <a:extLst>
                  <a:ext uri="{0D108BD9-81ED-4DB2-BD59-A6C34878D82A}">
                    <a16:rowId xmlns:a16="http://schemas.microsoft.com/office/drawing/2014/main" val="976323928"/>
                  </a:ext>
                </a:extLst>
              </a:tr>
            </a:tbl>
          </a:graphicData>
        </a:graphic>
      </p:graphicFrame>
    </p:spTree>
    <p:extLst>
      <p:ext uri="{BB962C8B-B14F-4D97-AF65-F5344CB8AC3E}">
        <p14:creationId xmlns:p14="http://schemas.microsoft.com/office/powerpoint/2010/main" val="25754502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pPr algn="l"/>
            <a:r>
              <a:rPr lang="en-US" altLang="ja-JP" b="1" dirty="0" err="1">
                <a:latin typeface="+mn-ea"/>
              </a:rPr>
              <a:t>mybest</a:t>
            </a:r>
            <a:r>
              <a:rPr lang="ja-JP" altLang="en-US" b="1">
                <a:latin typeface="+mn-ea"/>
              </a:rPr>
              <a:t>広告② バナー枠掲載</a:t>
            </a:r>
            <a:endParaRPr lang="ja-JP" altLang="en-US" b="1" dirty="0">
              <a:latin typeface="+mn-ea"/>
            </a:endParaRPr>
          </a:p>
        </p:txBody>
      </p:sp>
      <p:pic>
        <p:nvPicPr>
          <p:cNvPr id="7" name="図プレースホルダー 7" descr="アイコン&#10;&#10;自動的に生成された説明">
            <a:extLst>
              <a:ext uri="{FF2B5EF4-FFF2-40B4-BE49-F238E27FC236}">
                <a16:creationId xmlns:a16="http://schemas.microsoft.com/office/drawing/2014/main" id="{52CEC401-BE16-E146-A581-F4B4C6447EA1}"/>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3" name="正方形/長方形 2">
            <a:extLst>
              <a:ext uri="{FF2B5EF4-FFF2-40B4-BE49-F238E27FC236}">
                <a16:creationId xmlns:a16="http://schemas.microsoft.com/office/drawing/2014/main" id="{62C308E1-1D49-9938-17DD-E025042A80C3}"/>
              </a:ext>
            </a:extLst>
          </p:cNvPr>
          <p:cNvSpPr/>
          <p:nvPr/>
        </p:nvSpPr>
        <p:spPr>
          <a:xfrm>
            <a:off x="224921" y="900221"/>
            <a:ext cx="11613661" cy="646331"/>
          </a:xfrm>
          <a:prstGeom prst="rect">
            <a:avLst/>
          </a:prstGeom>
        </p:spPr>
        <p:txBody>
          <a:bodyPr wrap="square">
            <a:spAutoFit/>
          </a:bodyPr>
          <a:lstStyle/>
          <a:p>
            <a:r>
              <a:rPr lang="ja-JP" altLang="en-US" dirty="0">
                <a:latin typeface="Meiryo" panose="020B0604030504040204" pitchFamily="34" charset="-128"/>
                <a:ea typeface="Meiryo" panose="020B0604030504040204" pitchFamily="34" charset="-128"/>
              </a:rPr>
              <a:t>指定編集記事へのバナー掲載商品もご用意しております。スマートフォン・</a:t>
            </a:r>
            <a:r>
              <a:rPr lang="en-US" altLang="ja-JP" dirty="0">
                <a:latin typeface="Meiryo" panose="020B0604030504040204" pitchFamily="34" charset="-128"/>
                <a:ea typeface="Meiryo" panose="020B0604030504040204" pitchFamily="34" charset="-128"/>
              </a:rPr>
              <a:t>PC</a:t>
            </a:r>
            <a:r>
              <a:rPr lang="ja-JP" altLang="en-US" dirty="0">
                <a:latin typeface="Meiryo" panose="020B0604030504040204" pitchFamily="34" charset="-128"/>
                <a:ea typeface="Meiryo" panose="020B0604030504040204" pitchFamily="34" charset="-128"/>
              </a:rPr>
              <a:t>でご希望の</a:t>
            </a:r>
            <a:r>
              <a:rPr lang="en-US" altLang="ja-JP" dirty="0">
                <a:latin typeface="Meiryo" panose="020B0604030504040204" pitchFamily="34" charset="-128"/>
                <a:ea typeface="Meiryo" panose="020B0604030504040204" pitchFamily="34" charset="-128"/>
              </a:rPr>
              <a:t>3</a:t>
            </a:r>
            <a:r>
              <a:rPr lang="ja-JP" altLang="en-US">
                <a:latin typeface="Meiryo" panose="020B0604030504040204" pitchFamily="34" charset="-128"/>
                <a:ea typeface="Meiryo" panose="020B0604030504040204" pitchFamily="34" charset="-128"/>
              </a:rPr>
              <a:t>枠を選択</a:t>
            </a:r>
            <a:r>
              <a:rPr lang="ja-JP" altLang="en-US" dirty="0">
                <a:latin typeface="Meiryo" panose="020B0604030504040204" pitchFamily="34" charset="-128"/>
                <a:ea typeface="Meiryo" panose="020B0604030504040204" pitchFamily="34" charset="-128"/>
              </a:rPr>
              <a:t>可能</a:t>
            </a:r>
            <a:r>
              <a:rPr lang="ja-JP" altLang="en-US">
                <a:latin typeface="Meiryo" panose="020B0604030504040204" pitchFamily="34" charset="-128"/>
                <a:ea typeface="Meiryo" panose="020B0604030504040204" pitchFamily="34" charset="-128"/>
              </a:rPr>
              <a:t>です。</a:t>
            </a:r>
            <a:endParaRPr lang="en-US" altLang="ja-JP" dirty="0">
              <a:latin typeface="Meiryo" panose="020B0604030504040204" pitchFamily="34" charset="-128"/>
              <a:ea typeface="Meiryo" panose="020B0604030504040204" pitchFamily="34" charset="-128"/>
            </a:endParaRPr>
          </a:p>
          <a:p>
            <a:r>
              <a:rPr lang="en-US" altLang="ja-JP" dirty="0">
                <a:latin typeface="Meiryo" panose="020B0604030504040204" pitchFamily="34" charset="-128"/>
                <a:ea typeface="Meiryo" panose="020B0604030504040204" pitchFamily="34" charset="-128"/>
              </a:rPr>
              <a:t>※</a:t>
            </a:r>
            <a:r>
              <a:rPr lang="ja-JP" altLang="en-US" dirty="0">
                <a:latin typeface="Meiryo" panose="020B0604030504040204" pitchFamily="34" charset="-128"/>
                <a:ea typeface="Meiryo" panose="020B0604030504040204" pitchFamily="34" charset="-128"/>
              </a:rPr>
              <a:t>スマートフォン・</a:t>
            </a:r>
            <a:r>
              <a:rPr lang="en-US" altLang="ja-JP" dirty="0">
                <a:latin typeface="Meiryo" panose="020B0604030504040204" pitchFamily="34" charset="-128"/>
                <a:ea typeface="Meiryo" panose="020B0604030504040204" pitchFamily="34" charset="-128"/>
              </a:rPr>
              <a:t>PC</a:t>
            </a:r>
            <a:r>
              <a:rPr lang="ja-JP" altLang="en-US" dirty="0" err="1">
                <a:latin typeface="Meiryo" panose="020B0604030504040204" pitchFamily="34" charset="-128"/>
                <a:ea typeface="Meiryo" panose="020B0604030504040204" pitchFamily="34" charset="-128"/>
              </a:rPr>
              <a:t>、</a:t>
            </a:r>
            <a:r>
              <a:rPr lang="ja-JP" altLang="en-US" dirty="0">
                <a:latin typeface="Meiryo" panose="020B0604030504040204" pitchFamily="34" charset="-128"/>
                <a:ea typeface="Meiryo" panose="020B0604030504040204" pitchFamily="34" charset="-128"/>
              </a:rPr>
              <a:t>各</a:t>
            </a:r>
            <a:r>
              <a:rPr lang="en-US" altLang="ja-JP" dirty="0">
                <a:latin typeface="Meiryo" panose="020B0604030504040204" pitchFamily="34" charset="-128"/>
                <a:ea typeface="Meiryo" panose="020B0604030504040204" pitchFamily="34" charset="-128"/>
              </a:rPr>
              <a:t>1</a:t>
            </a:r>
            <a:r>
              <a:rPr lang="ja-JP" altLang="en-US" dirty="0">
                <a:latin typeface="Meiryo" panose="020B0604030504040204" pitchFamily="34" charset="-128"/>
                <a:ea typeface="Meiryo" panose="020B0604030504040204" pitchFamily="34" charset="-128"/>
              </a:rPr>
              <a:t>枠は掲載必須です</a:t>
            </a:r>
          </a:p>
        </p:txBody>
      </p:sp>
      <p:sp>
        <p:nvSpPr>
          <p:cNvPr id="5" name="正方形/長方形 4">
            <a:extLst>
              <a:ext uri="{FF2B5EF4-FFF2-40B4-BE49-F238E27FC236}">
                <a16:creationId xmlns:a16="http://schemas.microsoft.com/office/drawing/2014/main" id="{19B98E70-33A4-6A08-27C9-26B413B2DAE2}"/>
              </a:ext>
            </a:extLst>
          </p:cNvPr>
          <p:cNvSpPr/>
          <p:nvPr/>
        </p:nvSpPr>
        <p:spPr>
          <a:xfrm>
            <a:off x="583142" y="1920601"/>
            <a:ext cx="4499077" cy="3614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solidFill>
                  <a:schemeClr val="tx1"/>
                </a:solidFill>
                <a:latin typeface="+mn-ea"/>
              </a:rPr>
              <a:t>バナー枠掲載</a:t>
            </a:r>
            <a:endParaRPr kumimoji="1" lang="ja-JP" altLang="en-US" b="1" dirty="0">
              <a:solidFill>
                <a:schemeClr val="tx1"/>
              </a:solidFill>
              <a:latin typeface="+mn-ea"/>
            </a:endParaRPr>
          </a:p>
        </p:txBody>
      </p:sp>
      <p:graphicFrame>
        <p:nvGraphicFramePr>
          <p:cNvPr id="6" name="表 5">
            <a:extLst>
              <a:ext uri="{FF2B5EF4-FFF2-40B4-BE49-F238E27FC236}">
                <a16:creationId xmlns:a16="http://schemas.microsoft.com/office/drawing/2014/main" id="{2BDC6C6E-6C64-CD61-A599-0F3FBD2E3C06}"/>
              </a:ext>
            </a:extLst>
          </p:cNvPr>
          <p:cNvGraphicFramePr>
            <a:graphicFrameLocks noGrp="1"/>
          </p:cNvGraphicFramePr>
          <p:nvPr>
            <p:extLst>
              <p:ext uri="{D42A27DB-BD31-4B8C-83A1-F6EECF244321}">
                <p14:modId xmlns:p14="http://schemas.microsoft.com/office/powerpoint/2010/main" val="4031693114"/>
              </p:ext>
            </p:extLst>
          </p:nvPr>
        </p:nvGraphicFramePr>
        <p:xfrm>
          <a:off x="5581840" y="1906779"/>
          <a:ext cx="5901599" cy="4267935"/>
        </p:xfrm>
        <a:graphic>
          <a:graphicData uri="http://schemas.openxmlformats.org/drawingml/2006/table">
            <a:tbl>
              <a:tblPr firstRow="1" bandRow="1">
                <a:tableStyleId>{F5AB1C69-6EDB-4FF4-983F-18BD219EF322}</a:tableStyleId>
              </a:tblPr>
              <a:tblGrid>
                <a:gridCol w="1971959">
                  <a:extLst>
                    <a:ext uri="{9D8B030D-6E8A-4147-A177-3AD203B41FA5}">
                      <a16:colId xmlns:a16="http://schemas.microsoft.com/office/drawing/2014/main" val="3693549565"/>
                    </a:ext>
                  </a:extLst>
                </a:gridCol>
                <a:gridCol w="3929640">
                  <a:extLst>
                    <a:ext uri="{9D8B030D-6E8A-4147-A177-3AD203B41FA5}">
                      <a16:colId xmlns:a16="http://schemas.microsoft.com/office/drawing/2014/main" val="3483508616"/>
                    </a:ext>
                  </a:extLst>
                </a:gridCol>
              </a:tblGrid>
              <a:tr h="374148">
                <a:tc>
                  <a:txBody>
                    <a:bodyPr/>
                    <a:lstStyle/>
                    <a:p>
                      <a:pPr algn="ctr"/>
                      <a:r>
                        <a:rPr kumimoji="1" lang="ja-JP" altLang="en-US" dirty="0"/>
                        <a:t>項目</a:t>
                      </a:r>
                    </a:p>
                  </a:txBody>
                  <a:tcPr/>
                </a:tc>
                <a:tc>
                  <a:txBody>
                    <a:bodyPr/>
                    <a:lstStyle/>
                    <a:p>
                      <a:pPr algn="ctr"/>
                      <a:r>
                        <a:rPr kumimoji="1" lang="ja-JP" altLang="en-US" sz="1600" dirty="0">
                          <a:latin typeface="+mn-ea"/>
                          <a:ea typeface="+mn-ea"/>
                        </a:rPr>
                        <a:t>内容</a:t>
                      </a:r>
                    </a:p>
                  </a:txBody>
                  <a:tcPr anchor="ctr"/>
                </a:tc>
                <a:extLst>
                  <a:ext uri="{0D108BD9-81ED-4DB2-BD59-A6C34878D82A}">
                    <a16:rowId xmlns:a16="http://schemas.microsoft.com/office/drawing/2014/main" val="2193405683"/>
                  </a:ext>
                </a:extLst>
              </a:tr>
              <a:tr h="342969">
                <a:tc>
                  <a:txBody>
                    <a:bodyPr/>
                    <a:lstStyle/>
                    <a:p>
                      <a:r>
                        <a:rPr kumimoji="1" lang="ja-JP" altLang="en-US" sz="1600" dirty="0">
                          <a:latin typeface="+mn-ea"/>
                          <a:ea typeface="+mn-ea"/>
                        </a:rPr>
                        <a:t>配信数</a:t>
                      </a:r>
                    </a:p>
                  </a:txBody>
                  <a:tcPr/>
                </a:tc>
                <a:tc>
                  <a:txBody>
                    <a:bodyPr/>
                    <a:lstStyle/>
                    <a:p>
                      <a:r>
                        <a:rPr kumimoji="1" lang="ja-JP" altLang="en-US" sz="1600" dirty="0">
                          <a:latin typeface="+mn-ea"/>
                          <a:ea typeface="+mn-ea"/>
                        </a:rPr>
                        <a:t>対象記事ごとに別途お見積り</a:t>
                      </a:r>
                    </a:p>
                  </a:txBody>
                  <a:tcPr/>
                </a:tc>
                <a:extLst>
                  <a:ext uri="{0D108BD9-81ED-4DB2-BD59-A6C34878D82A}">
                    <a16:rowId xmlns:a16="http://schemas.microsoft.com/office/drawing/2014/main" val="3637577833"/>
                  </a:ext>
                </a:extLst>
              </a:tr>
              <a:tr h="342969">
                <a:tc>
                  <a:txBody>
                    <a:bodyPr/>
                    <a:lstStyle/>
                    <a:p>
                      <a:r>
                        <a:rPr kumimoji="1" lang="ja-JP" altLang="en-US" sz="1600" dirty="0">
                          <a:latin typeface="+mn-ea"/>
                          <a:ea typeface="+mn-ea"/>
                        </a:rPr>
                        <a:t>料金</a:t>
                      </a:r>
                    </a:p>
                  </a:txBody>
                  <a:tcPr/>
                </a:tc>
                <a:tc>
                  <a:txBody>
                    <a:bodyPr/>
                    <a:lstStyle/>
                    <a:p>
                      <a:r>
                        <a:rPr kumimoji="1" lang="ja-JP" altLang="en-US" sz="1600" dirty="0">
                          <a:latin typeface="+mn-ea"/>
                          <a:ea typeface="+mn-ea"/>
                        </a:rPr>
                        <a:t>対象記事ごとに別途お見積り</a:t>
                      </a:r>
                    </a:p>
                  </a:txBody>
                  <a:tcPr/>
                </a:tc>
                <a:extLst>
                  <a:ext uri="{0D108BD9-81ED-4DB2-BD59-A6C34878D82A}">
                    <a16:rowId xmlns:a16="http://schemas.microsoft.com/office/drawing/2014/main" val="2426257545"/>
                  </a:ext>
                </a:extLst>
              </a:tr>
              <a:tr h="342969">
                <a:tc>
                  <a:txBody>
                    <a:bodyPr/>
                    <a:lstStyle/>
                    <a:p>
                      <a:r>
                        <a:rPr kumimoji="1" lang="ja-JP" altLang="en-US" sz="1600" dirty="0">
                          <a:latin typeface="+mn-ea"/>
                          <a:ea typeface="+mn-ea"/>
                        </a:rPr>
                        <a:t>掲載期間</a:t>
                      </a:r>
                    </a:p>
                  </a:txBody>
                  <a:tcPr/>
                </a:tc>
                <a:tc>
                  <a:txBody>
                    <a:bodyPr/>
                    <a:lstStyle/>
                    <a:p>
                      <a:r>
                        <a:rPr kumimoji="1" lang="en-US" altLang="ja-JP" sz="1600" dirty="0">
                          <a:latin typeface="+mn-ea"/>
                          <a:ea typeface="+mn-ea"/>
                        </a:rPr>
                        <a:t>1</a:t>
                      </a:r>
                      <a:r>
                        <a:rPr kumimoji="1" lang="ja-JP" altLang="en-US" sz="1600" dirty="0">
                          <a:latin typeface="+mn-ea"/>
                          <a:ea typeface="+mn-ea"/>
                        </a:rPr>
                        <a:t>ヶ月単位（掲載期間保証）</a:t>
                      </a:r>
                    </a:p>
                  </a:txBody>
                  <a:tcPr/>
                </a:tc>
                <a:extLst>
                  <a:ext uri="{0D108BD9-81ED-4DB2-BD59-A6C34878D82A}">
                    <a16:rowId xmlns:a16="http://schemas.microsoft.com/office/drawing/2014/main" val="1504555633"/>
                  </a:ext>
                </a:extLst>
              </a:tr>
              <a:tr h="349515">
                <a:tc>
                  <a:txBody>
                    <a:bodyPr/>
                    <a:lstStyle/>
                    <a:p>
                      <a:r>
                        <a:rPr kumimoji="1" lang="ja-JP" altLang="en-US" sz="1600" dirty="0">
                          <a:latin typeface="+mn-ea"/>
                          <a:ea typeface="+mn-ea"/>
                        </a:rPr>
                        <a:t>掲載位置</a:t>
                      </a:r>
                    </a:p>
                  </a:txBody>
                  <a:tcPr/>
                </a:tc>
                <a:tc>
                  <a:txBody>
                    <a:bodyPr/>
                    <a:lstStyle/>
                    <a:p>
                      <a:r>
                        <a:rPr kumimoji="1" lang="ja-JP" altLang="en-US" sz="1600" dirty="0">
                          <a:latin typeface="+mn-ea"/>
                          <a:ea typeface="+mn-ea"/>
                        </a:rPr>
                        <a:t>スマートフォン：全</a:t>
                      </a:r>
                      <a:r>
                        <a:rPr kumimoji="1" lang="en-US" altLang="ja-JP" sz="1600" dirty="0">
                          <a:latin typeface="+mn-ea"/>
                          <a:ea typeface="+mn-ea"/>
                        </a:rPr>
                        <a:t>3</a:t>
                      </a:r>
                      <a:r>
                        <a:rPr kumimoji="1" lang="ja-JP" altLang="en-US" sz="1600" dirty="0">
                          <a:latin typeface="+mn-ea"/>
                          <a:ea typeface="+mn-ea"/>
                        </a:rPr>
                        <a:t>枠</a:t>
                      </a:r>
                      <a:endParaRPr kumimoji="1" lang="en-US" altLang="ja-JP" sz="1600" dirty="0">
                        <a:latin typeface="+mn-ea"/>
                        <a:ea typeface="+mn-ea"/>
                      </a:endParaRPr>
                    </a:p>
                    <a:p>
                      <a:r>
                        <a:rPr kumimoji="1" lang="en-US" altLang="ja-JP" sz="1600" dirty="0">
                          <a:latin typeface="+mn-ea"/>
                          <a:ea typeface="+mn-ea"/>
                        </a:rPr>
                        <a:t>PC</a:t>
                      </a:r>
                      <a:r>
                        <a:rPr kumimoji="1" lang="ja-JP" altLang="en-US" sz="1600" dirty="0">
                          <a:latin typeface="+mn-ea"/>
                          <a:ea typeface="+mn-ea"/>
                        </a:rPr>
                        <a:t>：全</a:t>
                      </a:r>
                      <a:r>
                        <a:rPr kumimoji="1" lang="en-US" altLang="ja-JP" sz="1600" dirty="0">
                          <a:latin typeface="+mn-ea"/>
                          <a:ea typeface="+mn-ea"/>
                        </a:rPr>
                        <a:t>7</a:t>
                      </a:r>
                      <a:r>
                        <a:rPr kumimoji="1" lang="ja-JP" altLang="en-US" sz="1600" dirty="0">
                          <a:latin typeface="+mn-ea"/>
                          <a:ea typeface="+mn-ea"/>
                        </a:rPr>
                        <a:t>枠</a:t>
                      </a:r>
                      <a:endParaRPr kumimoji="1" lang="en-US" altLang="ja-JP" sz="1600" dirty="0">
                        <a:latin typeface="+mn-ea"/>
                        <a:ea typeface="+mn-ea"/>
                      </a:endParaRPr>
                    </a:p>
                    <a:p>
                      <a:r>
                        <a:rPr kumimoji="1" lang="en-US" altLang="ja-JP" sz="1600" dirty="0">
                          <a:latin typeface="+mn-ea"/>
                          <a:ea typeface="+mn-ea"/>
                        </a:rPr>
                        <a:t>※</a:t>
                      </a:r>
                      <a:r>
                        <a:rPr kumimoji="1" lang="ja-JP" altLang="en-US" sz="1600" dirty="0">
                          <a:latin typeface="+mn-ea"/>
                          <a:ea typeface="+mn-ea"/>
                        </a:rPr>
                        <a:t>次ページで掲載枠提示</a:t>
                      </a:r>
                    </a:p>
                  </a:txBody>
                  <a:tcPr/>
                </a:tc>
                <a:extLst>
                  <a:ext uri="{0D108BD9-81ED-4DB2-BD59-A6C34878D82A}">
                    <a16:rowId xmlns:a16="http://schemas.microsoft.com/office/drawing/2014/main" val="3449088122"/>
                  </a:ext>
                </a:extLst>
              </a:tr>
              <a:tr h="841832">
                <a:tc>
                  <a:txBody>
                    <a:bodyPr/>
                    <a:lstStyle/>
                    <a:p>
                      <a:r>
                        <a:rPr kumimoji="1" lang="ja-JP" altLang="en-US" sz="1600" dirty="0">
                          <a:latin typeface="+mn-ea"/>
                          <a:ea typeface="+mn-ea"/>
                        </a:rPr>
                        <a:t>バナー枠掲載内容</a:t>
                      </a:r>
                    </a:p>
                  </a:txBody>
                  <a:tcPr/>
                </a:tc>
                <a:tc>
                  <a:txBody>
                    <a:bodyPr/>
                    <a:lstStyle/>
                    <a:p>
                      <a:r>
                        <a:rPr kumimoji="1" lang="en-US" altLang="ja-JP" sz="1600" dirty="0">
                          <a:latin typeface="+mn-ea"/>
                          <a:ea typeface="+mn-ea"/>
                        </a:rPr>
                        <a:t>SP</a:t>
                      </a:r>
                      <a:r>
                        <a:rPr kumimoji="1" lang="ja-JP" altLang="en-US" sz="1600" dirty="0">
                          <a:latin typeface="+mn-ea"/>
                          <a:ea typeface="+mn-ea"/>
                        </a:rPr>
                        <a:t>サイズ：</a:t>
                      </a:r>
                      <a:r>
                        <a:rPr kumimoji="1" lang="en-US" altLang="ja-JP" sz="1600" dirty="0">
                          <a:latin typeface="+mn-ea"/>
                          <a:ea typeface="+mn-ea"/>
                        </a:rPr>
                        <a:t>900×750</a:t>
                      </a:r>
                    </a:p>
                    <a:p>
                      <a:r>
                        <a:rPr kumimoji="1" lang="en-US" altLang="ja-JP" sz="1600" dirty="0">
                          <a:latin typeface="+mn-ea"/>
                          <a:ea typeface="+mn-ea"/>
                        </a:rPr>
                        <a:t>PC</a:t>
                      </a:r>
                      <a:r>
                        <a:rPr kumimoji="1" lang="ja-JP" altLang="en-US" sz="1600" dirty="0">
                          <a:latin typeface="+mn-ea"/>
                          <a:ea typeface="+mn-ea"/>
                        </a:rPr>
                        <a:t>サイズ：</a:t>
                      </a:r>
                      <a:r>
                        <a:rPr kumimoji="1" lang="en-US" altLang="ja-JP" sz="1600" dirty="0">
                          <a:latin typeface="+mn-ea"/>
                          <a:ea typeface="+mn-ea"/>
                        </a:rPr>
                        <a:t>900×750</a:t>
                      </a:r>
                    </a:p>
                    <a:p>
                      <a:r>
                        <a:rPr kumimoji="1" lang="ja-JP" altLang="en-US" sz="1600" baseline="0" dirty="0">
                          <a:latin typeface="+mn-ea"/>
                          <a:ea typeface="+mn-ea"/>
                        </a:rPr>
                        <a:t> </a:t>
                      </a:r>
                      <a:r>
                        <a:rPr kumimoji="1" lang="ja-JP" altLang="en-US" sz="1600" dirty="0">
                          <a:latin typeface="+mn-ea"/>
                          <a:ea typeface="+mn-ea"/>
                        </a:rPr>
                        <a:t>　　　　　</a:t>
                      </a:r>
                      <a:r>
                        <a:rPr kumimoji="1" lang="en-US" altLang="ja-JP" sz="1600" spc="190" dirty="0">
                          <a:solidFill>
                            <a:schemeClr val="tx1"/>
                          </a:solidFill>
                          <a:latin typeface="+mn-ea"/>
                          <a:ea typeface="+mn-ea"/>
                        </a:rPr>
                        <a:t>9</a:t>
                      </a:r>
                      <a:r>
                        <a:rPr lang="en-US" altLang="ja-JP" sz="1600" spc="190" dirty="0">
                          <a:solidFill>
                            <a:schemeClr val="tx1"/>
                          </a:solidFill>
                          <a:latin typeface="+mn-ea"/>
                          <a:ea typeface="+mn-ea"/>
                          <a:cs typeface="游ゴシック"/>
                        </a:rPr>
                        <a:t>00</a:t>
                      </a:r>
                      <a:r>
                        <a:rPr lang="en-US" altLang="ja-JP" sz="1600" dirty="0">
                          <a:solidFill>
                            <a:schemeClr val="tx1"/>
                          </a:solidFill>
                          <a:latin typeface="+mn-ea"/>
                          <a:ea typeface="+mn-ea"/>
                          <a:cs typeface="游ゴシック"/>
                        </a:rPr>
                        <a:t>×</a:t>
                      </a:r>
                      <a:r>
                        <a:rPr lang="en-US" altLang="ja-JP" sz="1600" spc="215" dirty="0">
                          <a:solidFill>
                            <a:schemeClr val="tx1"/>
                          </a:solidFill>
                          <a:latin typeface="+mn-ea"/>
                          <a:ea typeface="+mn-ea"/>
                          <a:cs typeface="游ゴシック"/>
                        </a:rPr>
                        <a:t>1800</a:t>
                      </a:r>
                      <a:endParaRPr kumimoji="1" lang="en-US" altLang="ja-JP" sz="1600" dirty="0">
                        <a:solidFill>
                          <a:schemeClr val="tx1"/>
                        </a:solidFill>
                        <a:latin typeface="+mn-ea"/>
                        <a:ea typeface="+mn-ea"/>
                      </a:endParaRPr>
                    </a:p>
                    <a:p>
                      <a:r>
                        <a:rPr kumimoji="1" lang="ja-JP" altLang="en-US" sz="1600" dirty="0">
                          <a:latin typeface="+mn-ea"/>
                          <a:ea typeface="+mn-ea"/>
                        </a:rPr>
                        <a:t>ファイル形式：</a:t>
                      </a:r>
                      <a:r>
                        <a:rPr kumimoji="1" lang="en-US" altLang="ja-JP" sz="1600" dirty="0">
                          <a:latin typeface="+mn-ea"/>
                          <a:ea typeface="+mn-ea"/>
                        </a:rPr>
                        <a:t>JPEG,PNG</a:t>
                      </a:r>
                    </a:p>
                  </a:txBody>
                  <a:tcPr/>
                </a:tc>
                <a:extLst>
                  <a:ext uri="{0D108BD9-81ED-4DB2-BD59-A6C34878D82A}">
                    <a16:rowId xmlns:a16="http://schemas.microsoft.com/office/drawing/2014/main" val="384559297"/>
                  </a:ext>
                </a:extLst>
              </a:tr>
              <a:tr h="342969">
                <a:tc>
                  <a:txBody>
                    <a:bodyPr/>
                    <a:lstStyle/>
                    <a:p>
                      <a:r>
                        <a:rPr kumimoji="1" lang="ja-JP" altLang="en-US" sz="1600" dirty="0">
                          <a:latin typeface="+mn-ea"/>
                          <a:ea typeface="+mn-ea"/>
                        </a:rPr>
                        <a:t>掲載可能枠数</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600" dirty="0">
                          <a:latin typeface="+mn-ea"/>
                          <a:ea typeface="+mn-ea"/>
                        </a:rPr>
                        <a:t>1</a:t>
                      </a:r>
                      <a:r>
                        <a:rPr kumimoji="1" lang="ja-JP" altLang="en-US" sz="1600" dirty="0">
                          <a:latin typeface="+mn-ea"/>
                          <a:ea typeface="+mn-ea"/>
                        </a:rPr>
                        <a:t>記事</a:t>
                      </a:r>
                      <a:r>
                        <a:rPr kumimoji="1" lang="en-US" altLang="ja-JP" sz="1600" dirty="0">
                          <a:latin typeface="+mn-ea"/>
                          <a:ea typeface="+mn-ea"/>
                        </a:rPr>
                        <a:t>3</a:t>
                      </a:r>
                      <a:r>
                        <a:rPr kumimoji="1" lang="ja-JP" altLang="en-US" sz="1600" dirty="0">
                          <a:latin typeface="+mn-ea"/>
                          <a:ea typeface="+mn-ea"/>
                        </a:rPr>
                        <a:t>枠掲載</a:t>
                      </a:r>
                      <a:br>
                        <a:rPr kumimoji="1" lang="en-US" altLang="ja-JP" sz="1600" dirty="0">
                          <a:latin typeface="+mn-ea"/>
                          <a:ea typeface="+mn-ea"/>
                        </a:rPr>
                      </a:br>
                      <a:r>
                        <a:rPr kumimoji="1" lang="ja-JP" altLang="en-US" sz="1600" dirty="0">
                          <a:latin typeface="+mn-ea"/>
                          <a:ea typeface="+mn-ea"/>
                        </a:rPr>
                        <a:t>（</a:t>
                      </a:r>
                      <a:r>
                        <a:rPr kumimoji="1" lang="en-US" altLang="ja-JP" sz="1600" dirty="0">
                          <a:latin typeface="+mn-ea"/>
                          <a:ea typeface="+mn-ea"/>
                        </a:rPr>
                        <a:t>SP/PC</a:t>
                      </a:r>
                      <a:r>
                        <a:rPr kumimoji="1" lang="ja-JP" altLang="en-US" sz="1600" dirty="0">
                          <a:latin typeface="+mn-ea"/>
                          <a:ea typeface="+mn-ea"/>
                        </a:rPr>
                        <a:t>各</a:t>
                      </a:r>
                      <a:r>
                        <a:rPr kumimoji="1" lang="en-US" altLang="ja-JP" sz="1600" dirty="0">
                          <a:latin typeface="+mn-ea"/>
                          <a:ea typeface="+mn-ea"/>
                        </a:rPr>
                        <a:t>1</a:t>
                      </a:r>
                      <a:r>
                        <a:rPr kumimoji="1" lang="ja-JP" altLang="en-US" sz="1600" dirty="0">
                          <a:latin typeface="+mn-ea"/>
                          <a:ea typeface="+mn-ea"/>
                        </a:rPr>
                        <a:t>枠は必須）</a:t>
                      </a:r>
                    </a:p>
                  </a:txBody>
                  <a:tcPr/>
                </a:tc>
                <a:extLst>
                  <a:ext uri="{0D108BD9-81ED-4DB2-BD59-A6C34878D82A}">
                    <a16:rowId xmlns:a16="http://schemas.microsoft.com/office/drawing/2014/main" val="919601263"/>
                  </a:ext>
                </a:extLst>
              </a:tr>
              <a:tr h="396000">
                <a:tc>
                  <a:txBody>
                    <a:bodyPr/>
                    <a:lstStyle/>
                    <a:p>
                      <a:r>
                        <a:rPr kumimoji="1" lang="ja-JP" altLang="en-US" sz="1600" dirty="0">
                          <a:latin typeface="+mn-ea"/>
                          <a:ea typeface="+mn-ea"/>
                        </a:rPr>
                        <a:t>デバイス</a:t>
                      </a:r>
                    </a:p>
                  </a:txBody>
                  <a:tcPr/>
                </a:tc>
                <a:tc>
                  <a:txBody>
                    <a:bodyPr/>
                    <a:lstStyle/>
                    <a:p>
                      <a:r>
                        <a:rPr kumimoji="1" lang="ja-JP" altLang="en-US" sz="1600" dirty="0">
                          <a:latin typeface="+mn-ea"/>
                          <a:ea typeface="+mn-ea"/>
                        </a:rPr>
                        <a:t>スマートフォン・</a:t>
                      </a:r>
                      <a:r>
                        <a:rPr kumimoji="1" lang="en-US" altLang="ja-JP" sz="1600" dirty="0">
                          <a:latin typeface="+mn-ea"/>
                          <a:ea typeface="+mn-ea"/>
                        </a:rPr>
                        <a:t>PC</a:t>
                      </a:r>
                      <a:r>
                        <a:rPr kumimoji="1" lang="ja-JP" altLang="en-US" sz="1600" dirty="0">
                          <a:latin typeface="+mn-ea"/>
                          <a:ea typeface="+mn-ea"/>
                        </a:rPr>
                        <a:t>両方</a:t>
                      </a:r>
                      <a:endParaRPr kumimoji="1" lang="en-US" altLang="ja-JP" sz="1600" dirty="0">
                        <a:latin typeface="+mn-ea"/>
                        <a:ea typeface="+mn-ea"/>
                      </a:endParaRPr>
                    </a:p>
                  </a:txBody>
                  <a:tcPr/>
                </a:tc>
                <a:extLst>
                  <a:ext uri="{0D108BD9-81ED-4DB2-BD59-A6C34878D82A}">
                    <a16:rowId xmlns:a16="http://schemas.microsoft.com/office/drawing/2014/main" val="976323928"/>
                  </a:ext>
                </a:extLst>
              </a:tr>
            </a:tbl>
          </a:graphicData>
        </a:graphic>
      </p:graphicFrame>
      <p:pic>
        <p:nvPicPr>
          <p:cNvPr id="8" name="図 7">
            <a:extLst>
              <a:ext uri="{FF2B5EF4-FFF2-40B4-BE49-F238E27FC236}">
                <a16:creationId xmlns:a16="http://schemas.microsoft.com/office/drawing/2014/main" id="{77702510-FBAE-8BF9-F13D-63897208CA68}"/>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816975" y="2881036"/>
            <a:ext cx="1503548" cy="3034160"/>
          </a:xfrm>
          <a:prstGeom prst="rect">
            <a:avLst/>
          </a:prstGeom>
        </p:spPr>
      </p:pic>
      <p:sp>
        <p:nvSpPr>
          <p:cNvPr id="9" name="object 10">
            <a:extLst>
              <a:ext uri="{FF2B5EF4-FFF2-40B4-BE49-F238E27FC236}">
                <a16:creationId xmlns:a16="http://schemas.microsoft.com/office/drawing/2014/main" id="{404A5ED5-4050-55DF-F6E9-D35898822D03}"/>
              </a:ext>
            </a:extLst>
          </p:cNvPr>
          <p:cNvSpPr/>
          <p:nvPr/>
        </p:nvSpPr>
        <p:spPr>
          <a:xfrm>
            <a:off x="904826" y="3472447"/>
            <a:ext cx="1319822" cy="1905989"/>
          </a:xfrm>
          <a:prstGeom prst="rect">
            <a:avLst/>
          </a:prstGeom>
          <a:blipFill>
            <a:blip r:embed="rId4"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0" name="正方形/長方形 9">
            <a:extLst>
              <a:ext uri="{FF2B5EF4-FFF2-40B4-BE49-F238E27FC236}">
                <a16:creationId xmlns:a16="http://schemas.microsoft.com/office/drawing/2014/main" id="{EE5B6734-AFC7-4C7D-82B9-88ADFE1E0E6D}"/>
              </a:ext>
            </a:extLst>
          </p:cNvPr>
          <p:cNvSpPr/>
          <p:nvPr/>
        </p:nvSpPr>
        <p:spPr>
          <a:xfrm>
            <a:off x="904826" y="4425441"/>
            <a:ext cx="1319822" cy="952995"/>
          </a:xfrm>
          <a:prstGeom prst="rect">
            <a:avLst/>
          </a:prstGeom>
          <a:solidFill>
            <a:srgbClr val="FD566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100" b="1" dirty="0">
                <a:solidFill>
                  <a:schemeClr val="tx1"/>
                </a:solidFill>
                <a:latin typeface="+mn-ea"/>
              </a:rPr>
              <a:t>掲載枠</a:t>
            </a:r>
            <a:endParaRPr lang="en-US" altLang="ja-JP" sz="1100" b="1" dirty="0">
              <a:solidFill>
                <a:schemeClr val="tx1"/>
              </a:solidFill>
              <a:latin typeface="+mn-ea"/>
            </a:endParaRPr>
          </a:p>
        </p:txBody>
      </p:sp>
      <p:pic>
        <p:nvPicPr>
          <p:cNvPr id="11" name="図 10">
            <a:extLst>
              <a:ext uri="{FF2B5EF4-FFF2-40B4-BE49-F238E27FC236}">
                <a16:creationId xmlns:a16="http://schemas.microsoft.com/office/drawing/2014/main" id="{27385206-4A9F-C5D5-6AF4-C5EFBE2997D4}"/>
              </a:ext>
            </a:extLst>
          </p:cNvPr>
          <p:cNvPicPr>
            <a:picLocks noChangeAspect="1"/>
          </p:cNvPicPr>
          <p:nvPr/>
        </p:nvPicPr>
        <p:blipFill>
          <a:blip r:embed="rId5"/>
          <a:stretch>
            <a:fillRect/>
          </a:stretch>
        </p:blipFill>
        <p:spPr>
          <a:xfrm>
            <a:off x="2724268" y="2881036"/>
            <a:ext cx="2357952" cy="2650865"/>
          </a:xfrm>
          <a:prstGeom prst="rect">
            <a:avLst/>
          </a:prstGeom>
          <a:ln>
            <a:solidFill>
              <a:schemeClr val="bg1">
                <a:lumMod val="95000"/>
              </a:schemeClr>
            </a:solidFill>
          </a:ln>
        </p:spPr>
      </p:pic>
      <p:sp>
        <p:nvSpPr>
          <p:cNvPr id="12" name="正方形/長方形 11">
            <a:extLst>
              <a:ext uri="{FF2B5EF4-FFF2-40B4-BE49-F238E27FC236}">
                <a16:creationId xmlns:a16="http://schemas.microsoft.com/office/drawing/2014/main" id="{BCC6385B-65E3-2E6D-EBD5-5103A1F48380}"/>
              </a:ext>
            </a:extLst>
          </p:cNvPr>
          <p:cNvSpPr/>
          <p:nvPr/>
        </p:nvSpPr>
        <p:spPr>
          <a:xfrm>
            <a:off x="583142" y="2356174"/>
            <a:ext cx="1934427" cy="33194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a:solidFill>
                  <a:schemeClr val="tx1"/>
                </a:solidFill>
                <a:latin typeface="+mn-ea"/>
              </a:rPr>
              <a:t>スマートフォン</a:t>
            </a:r>
          </a:p>
        </p:txBody>
      </p:sp>
      <p:sp>
        <p:nvSpPr>
          <p:cNvPr id="13" name="正方形/長方形 12">
            <a:extLst>
              <a:ext uri="{FF2B5EF4-FFF2-40B4-BE49-F238E27FC236}">
                <a16:creationId xmlns:a16="http://schemas.microsoft.com/office/drawing/2014/main" id="{C17AE4BD-1B7A-93C8-2043-74B71B7308FE}"/>
              </a:ext>
            </a:extLst>
          </p:cNvPr>
          <p:cNvSpPr/>
          <p:nvPr/>
        </p:nvSpPr>
        <p:spPr>
          <a:xfrm>
            <a:off x="2743200" y="2352933"/>
            <a:ext cx="2339019" cy="33194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b="1" dirty="0">
                <a:solidFill>
                  <a:schemeClr val="tx1"/>
                </a:solidFill>
                <a:latin typeface="+mn-ea"/>
              </a:rPr>
              <a:t>PC</a:t>
            </a:r>
            <a:endParaRPr kumimoji="1" lang="ja-JP" altLang="en-US" b="1" dirty="0">
              <a:solidFill>
                <a:schemeClr val="tx1"/>
              </a:solidFill>
              <a:latin typeface="+mn-ea"/>
            </a:endParaRPr>
          </a:p>
        </p:txBody>
      </p:sp>
    </p:spTree>
    <p:extLst>
      <p:ext uri="{BB962C8B-B14F-4D97-AF65-F5344CB8AC3E}">
        <p14:creationId xmlns:p14="http://schemas.microsoft.com/office/powerpoint/2010/main" val="24285969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pPr algn="l"/>
            <a:r>
              <a:rPr lang="ja-JP" altLang="en-US" b="1">
                <a:latin typeface="+mn-ea"/>
              </a:rPr>
              <a:t>掲載可能バナー枠 一覧</a:t>
            </a:r>
            <a:endParaRPr lang="ja-JP" altLang="en-US" b="1" dirty="0">
              <a:latin typeface="+mn-ea"/>
            </a:endParaRPr>
          </a:p>
        </p:txBody>
      </p:sp>
      <p:pic>
        <p:nvPicPr>
          <p:cNvPr id="7" name="図プレースホルダー 7" descr="アイコン&#10;&#10;自動的に生成された説明">
            <a:extLst>
              <a:ext uri="{FF2B5EF4-FFF2-40B4-BE49-F238E27FC236}">
                <a16:creationId xmlns:a16="http://schemas.microsoft.com/office/drawing/2014/main" id="{52CEC401-BE16-E146-A581-F4B4C6447EA1}"/>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pic>
        <p:nvPicPr>
          <p:cNvPr id="3" name="図 2">
            <a:extLst>
              <a:ext uri="{FF2B5EF4-FFF2-40B4-BE49-F238E27FC236}">
                <a16:creationId xmlns:a16="http://schemas.microsoft.com/office/drawing/2014/main" id="{F3FF2E3D-66C4-DBF1-2610-E9CFC6ED97A5}"/>
              </a:ext>
            </a:extLst>
          </p:cNvPr>
          <p:cNvPicPr>
            <a:picLocks noChangeAspect="1"/>
          </p:cNvPicPr>
          <p:nvPr/>
        </p:nvPicPr>
        <p:blipFill>
          <a:blip r:embed="rId3"/>
          <a:stretch>
            <a:fillRect/>
          </a:stretch>
        </p:blipFill>
        <p:spPr>
          <a:xfrm>
            <a:off x="8293560" y="1756339"/>
            <a:ext cx="1577362" cy="4458151"/>
          </a:xfrm>
          <a:prstGeom prst="rect">
            <a:avLst/>
          </a:prstGeom>
          <a:ln>
            <a:solidFill>
              <a:schemeClr val="bg1">
                <a:lumMod val="75000"/>
              </a:schemeClr>
            </a:solidFill>
          </a:ln>
        </p:spPr>
      </p:pic>
      <p:sp>
        <p:nvSpPr>
          <p:cNvPr id="6" name="正方形/長方形 5">
            <a:extLst>
              <a:ext uri="{FF2B5EF4-FFF2-40B4-BE49-F238E27FC236}">
                <a16:creationId xmlns:a16="http://schemas.microsoft.com/office/drawing/2014/main" id="{70EB19CE-86D1-3026-01CC-FA22FD40F3BB}"/>
              </a:ext>
            </a:extLst>
          </p:cNvPr>
          <p:cNvSpPr/>
          <p:nvPr/>
        </p:nvSpPr>
        <p:spPr>
          <a:xfrm>
            <a:off x="398627" y="838251"/>
            <a:ext cx="5563012" cy="36933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a:solidFill>
                  <a:schemeClr val="tx1"/>
                </a:solidFill>
              </a:rPr>
              <a:t>スマートフォン</a:t>
            </a:r>
            <a:r>
              <a:rPr lang="ja-JP" altLang="en-US" b="1" dirty="0">
                <a:solidFill>
                  <a:schemeClr val="tx1"/>
                </a:solidFill>
              </a:rPr>
              <a:t>（全</a:t>
            </a:r>
            <a:r>
              <a:rPr lang="en-US" altLang="ja-JP" b="1" dirty="0">
                <a:solidFill>
                  <a:schemeClr val="tx1"/>
                </a:solidFill>
              </a:rPr>
              <a:t>3</a:t>
            </a:r>
            <a:r>
              <a:rPr lang="ja-JP" altLang="en-US" b="1" dirty="0">
                <a:solidFill>
                  <a:schemeClr val="tx1"/>
                </a:solidFill>
              </a:rPr>
              <a:t>枠）</a:t>
            </a:r>
            <a:endParaRPr kumimoji="1" lang="en-US" altLang="ja-JP" b="1" dirty="0">
              <a:solidFill>
                <a:schemeClr val="tx1"/>
              </a:solidFill>
            </a:endParaRPr>
          </a:p>
        </p:txBody>
      </p:sp>
      <p:sp>
        <p:nvSpPr>
          <p:cNvPr id="8" name="正方形/長方形 7">
            <a:extLst>
              <a:ext uri="{FF2B5EF4-FFF2-40B4-BE49-F238E27FC236}">
                <a16:creationId xmlns:a16="http://schemas.microsoft.com/office/drawing/2014/main" id="{BA68AB2B-9876-B0F3-C547-7D949B434E88}"/>
              </a:ext>
            </a:extLst>
          </p:cNvPr>
          <p:cNvSpPr/>
          <p:nvPr/>
        </p:nvSpPr>
        <p:spPr>
          <a:xfrm>
            <a:off x="6073688" y="831452"/>
            <a:ext cx="5563012" cy="36933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b="1" dirty="0">
                <a:solidFill>
                  <a:schemeClr val="tx1"/>
                </a:solidFill>
              </a:rPr>
              <a:t>PC</a:t>
            </a:r>
            <a:r>
              <a:rPr lang="ja-JP" altLang="en-US" b="1" dirty="0">
                <a:solidFill>
                  <a:schemeClr val="tx1"/>
                </a:solidFill>
              </a:rPr>
              <a:t>（全</a:t>
            </a:r>
            <a:r>
              <a:rPr lang="en-US" altLang="ja-JP" b="1" dirty="0">
                <a:solidFill>
                  <a:schemeClr val="tx1"/>
                </a:solidFill>
              </a:rPr>
              <a:t>7</a:t>
            </a:r>
            <a:r>
              <a:rPr lang="ja-JP" altLang="en-US" b="1" dirty="0">
                <a:solidFill>
                  <a:schemeClr val="tx1"/>
                </a:solidFill>
              </a:rPr>
              <a:t>枠）</a:t>
            </a:r>
            <a:endParaRPr kumimoji="1" lang="ja-JP" altLang="en-US" b="1" dirty="0">
              <a:solidFill>
                <a:schemeClr val="tx1"/>
              </a:solidFill>
            </a:endParaRPr>
          </a:p>
        </p:txBody>
      </p:sp>
      <p:pic>
        <p:nvPicPr>
          <p:cNvPr id="9" name="図 8">
            <a:extLst>
              <a:ext uri="{FF2B5EF4-FFF2-40B4-BE49-F238E27FC236}">
                <a16:creationId xmlns:a16="http://schemas.microsoft.com/office/drawing/2014/main" id="{8F74DB08-82FE-52A6-9167-A15913858EE1}"/>
              </a:ext>
            </a:extLst>
          </p:cNvPr>
          <p:cNvPicPr>
            <a:picLocks noChangeAspect="1"/>
          </p:cNvPicPr>
          <p:nvPr/>
        </p:nvPicPr>
        <p:blipFill>
          <a:blip r:embed="rId4"/>
          <a:stretch>
            <a:fillRect/>
          </a:stretch>
        </p:blipFill>
        <p:spPr>
          <a:xfrm>
            <a:off x="9996906" y="1756339"/>
            <a:ext cx="1639794" cy="4458151"/>
          </a:xfrm>
          <a:prstGeom prst="rect">
            <a:avLst/>
          </a:prstGeom>
          <a:ln>
            <a:solidFill>
              <a:schemeClr val="bg1">
                <a:lumMod val="75000"/>
              </a:schemeClr>
            </a:solidFill>
          </a:ln>
        </p:spPr>
      </p:pic>
      <p:pic>
        <p:nvPicPr>
          <p:cNvPr id="10" name="図 9">
            <a:extLst>
              <a:ext uri="{FF2B5EF4-FFF2-40B4-BE49-F238E27FC236}">
                <a16:creationId xmlns:a16="http://schemas.microsoft.com/office/drawing/2014/main" id="{AF7DED39-62CA-60B8-61A9-EBC1537CCEFC}"/>
              </a:ext>
            </a:extLst>
          </p:cNvPr>
          <p:cNvPicPr>
            <a:picLocks noChangeAspect="1"/>
          </p:cNvPicPr>
          <p:nvPr/>
        </p:nvPicPr>
        <p:blipFill>
          <a:blip r:embed="rId5"/>
          <a:stretch>
            <a:fillRect/>
          </a:stretch>
        </p:blipFill>
        <p:spPr>
          <a:xfrm>
            <a:off x="6073688" y="1756339"/>
            <a:ext cx="2117442" cy="4458151"/>
          </a:xfrm>
          <a:prstGeom prst="rect">
            <a:avLst/>
          </a:prstGeom>
          <a:ln>
            <a:solidFill>
              <a:schemeClr val="bg1">
                <a:lumMod val="75000"/>
              </a:schemeClr>
            </a:solidFill>
          </a:ln>
        </p:spPr>
      </p:pic>
      <p:sp>
        <p:nvSpPr>
          <p:cNvPr id="11" name="正方形/長方形 10">
            <a:extLst>
              <a:ext uri="{FF2B5EF4-FFF2-40B4-BE49-F238E27FC236}">
                <a16:creationId xmlns:a16="http://schemas.microsoft.com/office/drawing/2014/main" id="{5BB69579-5D8E-9B73-0C7B-B52905B809A5}"/>
              </a:ext>
            </a:extLst>
          </p:cNvPr>
          <p:cNvSpPr/>
          <p:nvPr/>
        </p:nvSpPr>
        <p:spPr>
          <a:xfrm>
            <a:off x="7532257" y="1782958"/>
            <a:ext cx="658874" cy="1249717"/>
          </a:xfrm>
          <a:prstGeom prst="rect">
            <a:avLst/>
          </a:prstGeom>
          <a:solidFill>
            <a:srgbClr val="FD415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100" b="1" dirty="0">
                <a:solidFill>
                  <a:schemeClr val="tx1"/>
                </a:solidFill>
                <a:latin typeface="游ゴシック" panose="020B0400000000000000" pitchFamily="50" charset="-128"/>
                <a:ea typeface="游ゴシック" panose="020B0400000000000000" pitchFamily="50" charset="-128"/>
              </a:rPr>
              <a:t>掲載枠</a:t>
            </a:r>
            <a:endParaRPr lang="en-US" altLang="ja-JP" sz="1100" b="1" dirty="0">
              <a:solidFill>
                <a:schemeClr val="tx1"/>
              </a:solidFill>
              <a:latin typeface="游ゴシック" panose="020B0400000000000000" pitchFamily="50" charset="-128"/>
              <a:ea typeface="游ゴシック" panose="020B0400000000000000" pitchFamily="50" charset="-128"/>
            </a:endParaRPr>
          </a:p>
          <a:p>
            <a:pPr algn="ctr"/>
            <a:r>
              <a:rPr lang="en-US" altLang="ja-JP" sz="1100" b="1" dirty="0">
                <a:solidFill>
                  <a:schemeClr val="tx1"/>
                </a:solidFill>
                <a:latin typeface="游ゴシック" panose="020B0400000000000000" pitchFamily="50" charset="-128"/>
                <a:ea typeface="游ゴシック" panose="020B0400000000000000" pitchFamily="50" charset="-128"/>
              </a:rPr>
              <a:t>PC</a:t>
            </a:r>
            <a:r>
              <a:rPr lang="ja-JP" altLang="en-US" sz="1100" b="1" dirty="0">
                <a:solidFill>
                  <a:schemeClr val="tx1"/>
                </a:solidFill>
                <a:latin typeface="游ゴシック" panose="020B0400000000000000" pitchFamily="50" charset="-128"/>
                <a:ea typeface="游ゴシック" panose="020B0400000000000000" pitchFamily="50" charset="-128"/>
              </a:rPr>
              <a:t>⑦</a:t>
            </a:r>
            <a:endParaRPr lang="en-US" altLang="ja-JP" sz="1100" b="1" dirty="0">
              <a:solidFill>
                <a:schemeClr val="tx1"/>
              </a:solidFill>
              <a:latin typeface="游ゴシック" panose="020B0400000000000000" pitchFamily="50" charset="-128"/>
              <a:ea typeface="游ゴシック" panose="020B0400000000000000" pitchFamily="50" charset="-128"/>
            </a:endParaRPr>
          </a:p>
        </p:txBody>
      </p:sp>
      <p:sp>
        <p:nvSpPr>
          <p:cNvPr id="12" name="正方形/長方形 11">
            <a:extLst>
              <a:ext uri="{FF2B5EF4-FFF2-40B4-BE49-F238E27FC236}">
                <a16:creationId xmlns:a16="http://schemas.microsoft.com/office/drawing/2014/main" id="{44C6581D-FA8A-EA4A-E41C-D957D77E0FB8}"/>
              </a:ext>
            </a:extLst>
          </p:cNvPr>
          <p:cNvSpPr/>
          <p:nvPr/>
        </p:nvSpPr>
        <p:spPr>
          <a:xfrm>
            <a:off x="6120802" y="5604425"/>
            <a:ext cx="658874" cy="565615"/>
          </a:xfrm>
          <a:prstGeom prst="rect">
            <a:avLst/>
          </a:prstGeom>
          <a:solidFill>
            <a:srgbClr val="FD415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100" b="1" dirty="0">
                <a:solidFill>
                  <a:schemeClr val="tx1"/>
                </a:solidFill>
                <a:latin typeface="游ゴシック" panose="020B0400000000000000" pitchFamily="50" charset="-128"/>
                <a:ea typeface="游ゴシック" panose="020B0400000000000000" pitchFamily="50" charset="-128"/>
              </a:rPr>
              <a:t>掲載枠</a:t>
            </a:r>
            <a:endParaRPr lang="en-US" altLang="ja-JP" sz="1100" b="1" dirty="0">
              <a:solidFill>
                <a:schemeClr val="tx1"/>
              </a:solidFill>
              <a:latin typeface="游ゴシック" panose="020B0400000000000000" pitchFamily="50" charset="-128"/>
              <a:ea typeface="游ゴシック" panose="020B0400000000000000" pitchFamily="50" charset="-128"/>
            </a:endParaRPr>
          </a:p>
          <a:p>
            <a:pPr algn="ctr"/>
            <a:r>
              <a:rPr lang="en-US" altLang="ja-JP" sz="1100" b="1" dirty="0">
                <a:solidFill>
                  <a:schemeClr val="tx1"/>
                </a:solidFill>
                <a:latin typeface="游ゴシック" panose="020B0400000000000000" pitchFamily="50" charset="-128"/>
                <a:ea typeface="游ゴシック" panose="020B0400000000000000" pitchFamily="50" charset="-128"/>
              </a:rPr>
              <a:t>PC</a:t>
            </a:r>
            <a:r>
              <a:rPr lang="ja-JP" altLang="en-US" sz="1100" b="1" dirty="0">
                <a:solidFill>
                  <a:schemeClr val="tx1"/>
                </a:solidFill>
                <a:latin typeface="游ゴシック" panose="020B0400000000000000" pitchFamily="50" charset="-128"/>
                <a:ea typeface="游ゴシック" panose="020B0400000000000000" pitchFamily="50" charset="-128"/>
              </a:rPr>
              <a:t>①</a:t>
            </a:r>
            <a:endParaRPr lang="en-US" altLang="ja-JP" sz="1100" b="1" dirty="0">
              <a:solidFill>
                <a:schemeClr val="tx1"/>
              </a:solidFill>
              <a:latin typeface="游ゴシック" panose="020B0400000000000000" pitchFamily="50" charset="-128"/>
              <a:ea typeface="游ゴシック" panose="020B0400000000000000" pitchFamily="50" charset="-128"/>
            </a:endParaRPr>
          </a:p>
        </p:txBody>
      </p:sp>
      <p:sp>
        <p:nvSpPr>
          <p:cNvPr id="13" name="正方形/長方形 12">
            <a:extLst>
              <a:ext uri="{FF2B5EF4-FFF2-40B4-BE49-F238E27FC236}">
                <a16:creationId xmlns:a16="http://schemas.microsoft.com/office/drawing/2014/main" id="{8AADDA86-D927-09BB-530F-6E22C8AD2091}"/>
              </a:ext>
            </a:extLst>
          </p:cNvPr>
          <p:cNvSpPr/>
          <p:nvPr/>
        </p:nvSpPr>
        <p:spPr>
          <a:xfrm>
            <a:off x="6821693" y="5604425"/>
            <a:ext cx="658874" cy="565615"/>
          </a:xfrm>
          <a:prstGeom prst="rect">
            <a:avLst/>
          </a:prstGeom>
          <a:solidFill>
            <a:srgbClr val="FD415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100" b="1" dirty="0">
                <a:solidFill>
                  <a:schemeClr val="tx1"/>
                </a:solidFill>
                <a:latin typeface="游ゴシック" panose="020B0400000000000000" pitchFamily="50" charset="-128"/>
                <a:ea typeface="游ゴシック" panose="020B0400000000000000" pitchFamily="50" charset="-128"/>
              </a:rPr>
              <a:t>掲載枠</a:t>
            </a:r>
            <a:endParaRPr lang="en-US" altLang="ja-JP" sz="1100" b="1" dirty="0">
              <a:solidFill>
                <a:schemeClr val="tx1"/>
              </a:solidFill>
              <a:latin typeface="游ゴシック" panose="020B0400000000000000" pitchFamily="50" charset="-128"/>
              <a:ea typeface="游ゴシック" panose="020B0400000000000000" pitchFamily="50" charset="-128"/>
            </a:endParaRPr>
          </a:p>
          <a:p>
            <a:pPr algn="ctr"/>
            <a:r>
              <a:rPr lang="en-US" altLang="ja-JP" sz="1100" b="1" dirty="0">
                <a:solidFill>
                  <a:schemeClr val="tx1"/>
                </a:solidFill>
                <a:latin typeface="游ゴシック" panose="020B0400000000000000" pitchFamily="50" charset="-128"/>
                <a:ea typeface="游ゴシック" panose="020B0400000000000000" pitchFamily="50" charset="-128"/>
              </a:rPr>
              <a:t>PC</a:t>
            </a:r>
            <a:r>
              <a:rPr lang="ja-JP" altLang="en-US" sz="1100" b="1" dirty="0">
                <a:solidFill>
                  <a:schemeClr val="tx1"/>
                </a:solidFill>
                <a:latin typeface="游ゴシック" panose="020B0400000000000000" pitchFamily="50" charset="-128"/>
                <a:ea typeface="游ゴシック" panose="020B0400000000000000" pitchFamily="50" charset="-128"/>
              </a:rPr>
              <a:t>②</a:t>
            </a:r>
            <a:endParaRPr lang="en-US" altLang="ja-JP" sz="1100" b="1" dirty="0">
              <a:solidFill>
                <a:schemeClr val="tx1"/>
              </a:solidFill>
              <a:latin typeface="游ゴシック" panose="020B0400000000000000" pitchFamily="50" charset="-128"/>
              <a:ea typeface="游ゴシック" panose="020B0400000000000000" pitchFamily="50" charset="-128"/>
            </a:endParaRPr>
          </a:p>
        </p:txBody>
      </p:sp>
      <p:sp>
        <p:nvSpPr>
          <p:cNvPr id="14" name="正方形/長方形 13">
            <a:extLst>
              <a:ext uri="{FF2B5EF4-FFF2-40B4-BE49-F238E27FC236}">
                <a16:creationId xmlns:a16="http://schemas.microsoft.com/office/drawing/2014/main" id="{450CA37C-6551-7D85-2B37-6C929B887511}"/>
              </a:ext>
            </a:extLst>
          </p:cNvPr>
          <p:cNvSpPr/>
          <p:nvPr/>
        </p:nvSpPr>
        <p:spPr>
          <a:xfrm>
            <a:off x="10045102" y="5588782"/>
            <a:ext cx="705448" cy="565615"/>
          </a:xfrm>
          <a:prstGeom prst="rect">
            <a:avLst/>
          </a:prstGeom>
          <a:solidFill>
            <a:srgbClr val="FD415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100" b="1" dirty="0">
                <a:solidFill>
                  <a:schemeClr val="tx1"/>
                </a:solidFill>
                <a:latin typeface="游ゴシック" panose="020B0400000000000000" pitchFamily="50" charset="-128"/>
                <a:ea typeface="游ゴシック" panose="020B0400000000000000" pitchFamily="50" charset="-128"/>
              </a:rPr>
              <a:t>掲載枠</a:t>
            </a:r>
            <a:endParaRPr lang="en-US" altLang="ja-JP" sz="1100" b="1" dirty="0">
              <a:solidFill>
                <a:schemeClr val="tx1"/>
              </a:solidFill>
              <a:latin typeface="游ゴシック" panose="020B0400000000000000" pitchFamily="50" charset="-128"/>
              <a:ea typeface="游ゴシック" panose="020B0400000000000000" pitchFamily="50" charset="-128"/>
            </a:endParaRPr>
          </a:p>
          <a:p>
            <a:pPr algn="ctr"/>
            <a:r>
              <a:rPr lang="en-US" altLang="ja-JP" sz="1100" b="1" dirty="0">
                <a:solidFill>
                  <a:schemeClr val="tx1"/>
                </a:solidFill>
                <a:latin typeface="游ゴシック" panose="020B0400000000000000" pitchFamily="50" charset="-128"/>
                <a:ea typeface="游ゴシック" panose="020B0400000000000000" pitchFamily="50" charset="-128"/>
              </a:rPr>
              <a:t>PC</a:t>
            </a:r>
            <a:r>
              <a:rPr lang="ja-JP" altLang="en-US" sz="1100" b="1" dirty="0">
                <a:solidFill>
                  <a:schemeClr val="tx1"/>
                </a:solidFill>
                <a:latin typeface="游ゴシック" panose="020B0400000000000000" pitchFamily="50" charset="-128"/>
                <a:ea typeface="游ゴシック" panose="020B0400000000000000" pitchFamily="50" charset="-128"/>
              </a:rPr>
              <a:t>⑤</a:t>
            </a:r>
            <a:endParaRPr lang="en-US" altLang="ja-JP" sz="1100" b="1" dirty="0">
              <a:solidFill>
                <a:schemeClr val="tx1"/>
              </a:solidFill>
              <a:latin typeface="游ゴシック" panose="020B0400000000000000" pitchFamily="50" charset="-128"/>
              <a:ea typeface="游ゴシック" panose="020B0400000000000000" pitchFamily="50" charset="-128"/>
            </a:endParaRPr>
          </a:p>
        </p:txBody>
      </p:sp>
      <p:sp>
        <p:nvSpPr>
          <p:cNvPr id="15" name="正方形/長方形 14">
            <a:extLst>
              <a:ext uri="{FF2B5EF4-FFF2-40B4-BE49-F238E27FC236}">
                <a16:creationId xmlns:a16="http://schemas.microsoft.com/office/drawing/2014/main" id="{D48AAC08-576E-6816-AAAF-20A2D2822B13}"/>
              </a:ext>
            </a:extLst>
          </p:cNvPr>
          <p:cNvSpPr/>
          <p:nvPr/>
        </p:nvSpPr>
        <p:spPr>
          <a:xfrm>
            <a:off x="10805268" y="5588782"/>
            <a:ext cx="705448" cy="565615"/>
          </a:xfrm>
          <a:prstGeom prst="rect">
            <a:avLst/>
          </a:prstGeom>
          <a:solidFill>
            <a:srgbClr val="FD415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100" b="1" dirty="0">
                <a:solidFill>
                  <a:schemeClr val="tx1"/>
                </a:solidFill>
                <a:latin typeface="游ゴシック" panose="020B0400000000000000" pitchFamily="50" charset="-128"/>
                <a:ea typeface="游ゴシック" panose="020B0400000000000000" pitchFamily="50" charset="-128"/>
              </a:rPr>
              <a:t>掲載枠</a:t>
            </a:r>
            <a:endParaRPr lang="en-US" altLang="ja-JP" sz="1100" b="1" dirty="0">
              <a:solidFill>
                <a:schemeClr val="tx1"/>
              </a:solidFill>
              <a:latin typeface="游ゴシック" panose="020B0400000000000000" pitchFamily="50" charset="-128"/>
              <a:ea typeface="游ゴシック" panose="020B0400000000000000" pitchFamily="50" charset="-128"/>
            </a:endParaRPr>
          </a:p>
          <a:p>
            <a:pPr algn="ctr"/>
            <a:r>
              <a:rPr lang="en-US" altLang="ja-JP" sz="1100" b="1" dirty="0">
                <a:solidFill>
                  <a:schemeClr val="tx1"/>
                </a:solidFill>
                <a:latin typeface="游ゴシック" panose="020B0400000000000000" pitchFamily="50" charset="-128"/>
                <a:ea typeface="游ゴシック" panose="020B0400000000000000" pitchFamily="50" charset="-128"/>
              </a:rPr>
              <a:t>PC</a:t>
            </a:r>
            <a:r>
              <a:rPr lang="ja-JP" altLang="en-US" sz="1100" b="1" dirty="0">
                <a:solidFill>
                  <a:schemeClr val="tx1"/>
                </a:solidFill>
                <a:latin typeface="游ゴシック" panose="020B0400000000000000" pitchFamily="50" charset="-128"/>
                <a:ea typeface="游ゴシック" panose="020B0400000000000000" pitchFamily="50" charset="-128"/>
              </a:rPr>
              <a:t>⑥</a:t>
            </a:r>
            <a:endParaRPr lang="en-US" altLang="ja-JP" sz="1100" b="1" dirty="0">
              <a:solidFill>
                <a:schemeClr val="tx1"/>
              </a:solidFill>
              <a:latin typeface="游ゴシック" panose="020B0400000000000000" pitchFamily="50" charset="-128"/>
              <a:ea typeface="游ゴシック" panose="020B0400000000000000" pitchFamily="50" charset="-128"/>
            </a:endParaRPr>
          </a:p>
        </p:txBody>
      </p:sp>
      <p:sp>
        <p:nvSpPr>
          <p:cNvPr id="16" name="正方形/長方形 15">
            <a:extLst>
              <a:ext uri="{FF2B5EF4-FFF2-40B4-BE49-F238E27FC236}">
                <a16:creationId xmlns:a16="http://schemas.microsoft.com/office/drawing/2014/main" id="{01204544-0F29-D1B1-171F-69F3A46F1FE9}"/>
              </a:ext>
            </a:extLst>
          </p:cNvPr>
          <p:cNvSpPr/>
          <p:nvPr/>
        </p:nvSpPr>
        <p:spPr>
          <a:xfrm>
            <a:off x="8351486" y="3544082"/>
            <a:ext cx="705448" cy="565615"/>
          </a:xfrm>
          <a:prstGeom prst="rect">
            <a:avLst/>
          </a:prstGeom>
          <a:solidFill>
            <a:srgbClr val="FD415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100" b="1" dirty="0">
                <a:solidFill>
                  <a:schemeClr val="tx1"/>
                </a:solidFill>
                <a:latin typeface="游ゴシック" panose="020B0400000000000000" pitchFamily="50" charset="-128"/>
                <a:ea typeface="游ゴシック" panose="020B0400000000000000" pitchFamily="50" charset="-128"/>
              </a:rPr>
              <a:t>掲載枠</a:t>
            </a:r>
            <a:endParaRPr lang="en-US" altLang="ja-JP" sz="1100" b="1" dirty="0">
              <a:solidFill>
                <a:schemeClr val="tx1"/>
              </a:solidFill>
              <a:latin typeface="游ゴシック" panose="020B0400000000000000" pitchFamily="50" charset="-128"/>
              <a:ea typeface="游ゴシック" panose="020B0400000000000000" pitchFamily="50" charset="-128"/>
            </a:endParaRPr>
          </a:p>
          <a:p>
            <a:pPr algn="ctr"/>
            <a:r>
              <a:rPr lang="en-US" altLang="ja-JP" sz="1100" b="1" dirty="0">
                <a:solidFill>
                  <a:schemeClr val="tx1"/>
                </a:solidFill>
                <a:latin typeface="游ゴシック" panose="020B0400000000000000" pitchFamily="50" charset="-128"/>
                <a:ea typeface="游ゴシック" panose="020B0400000000000000" pitchFamily="50" charset="-128"/>
              </a:rPr>
              <a:t>PC</a:t>
            </a:r>
            <a:r>
              <a:rPr lang="ja-JP" altLang="en-US" sz="1100" b="1" dirty="0">
                <a:solidFill>
                  <a:schemeClr val="tx1"/>
                </a:solidFill>
                <a:latin typeface="游ゴシック" panose="020B0400000000000000" pitchFamily="50" charset="-128"/>
                <a:ea typeface="游ゴシック" panose="020B0400000000000000" pitchFamily="50" charset="-128"/>
              </a:rPr>
              <a:t>③</a:t>
            </a:r>
            <a:endParaRPr lang="en-US" altLang="ja-JP" sz="1100" b="1" dirty="0">
              <a:solidFill>
                <a:schemeClr val="tx1"/>
              </a:solidFill>
              <a:latin typeface="游ゴシック" panose="020B0400000000000000" pitchFamily="50" charset="-128"/>
              <a:ea typeface="游ゴシック" panose="020B0400000000000000" pitchFamily="50" charset="-128"/>
            </a:endParaRPr>
          </a:p>
        </p:txBody>
      </p:sp>
      <p:sp>
        <p:nvSpPr>
          <p:cNvPr id="17" name="正方形/長方形 16">
            <a:extLst>
              <a:ext uri="{FF2B5EF4-FFF2-40B4-BE49-F238E27FC236}">
                <a16:creationId xmlns:a16="http://schemas.microsoft.com/office/drawing/2014/main" id="{8482BBAA-0D7C-9067-7D90-030C3C11A8FD}"/>
              </a:ext>
            </a:extLst>
          </p:cNvPr>
          <p:cNvSpPr/>
          <p:nvPr/>
        </p:nvSpPr>
        <p:spPr>
          <a:xfrm>
            <a:off x="9073552" y="3544082"/>
            <a:ext cx="705448" cy="565615"/>
          </a:xfrm>
          <a:prstGeom prst="rect">
            <a:avLst/>
          </a:prstGeom>
          <a:solidFill>
            <a:srgbClr val="FD415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100" b="1" dirty="0">
                <a:solidFill>
                  <a:schemeClr val="tx1"/>
                </a:solidFill>
                <a:latin typeface="游ゴシック" panose="020B0400000000000000" pitchFamily="50" charset="-128"/>
                <a:ea typeface="游ゴシック" panose="020B0400000000000000" pitchFamily="50" charset="-128"/>
              </a:rPr>
              <a:t>掲載枠</a:t>
            </a:r>
            <a:endParaRPr lang="en-US" altLang="ja-JP" sz="1100" b="1" dirty="0">
              <a:solidFill>
                <a:schemeClr val="tx1"/>
              </a:solidFill>
              <a:latin typeface="游ゴシック" panose="020B0400000000000000" pitchFamily="50" charset="-128"/>
              <a:ea typeface="游ゴシック" panose="020B0400000000000000" pitchFamily="50" charset="-128"/>
            </a:endParaRPr>
          </a:p>
          <a:p>
            <a:pPr algn="ctr"/>
            <a:r>
              <a:rPr lang="en-US" altLang="ja-JP" sz="1100" b="1" dirty="0">
                <a:solidFill>
                  <a:schemeClr val="tx1"/>
                </a:solidFill>
                <a:latin typeface="游ゴシック" panose="020B0400000000000000" pitchFamily="50" charset="-128"/>
                <a:ea typeface="游ゴシック" panose="020B0400000000000000" pitchFamily="50" charset="-128"/>
              </a:rPr>
              <a:t>PC</a:t>
            </a:r>
            <a:r>
              <a:rPr lang="ja-JP" altLang="en-US" sz="1100" b="1" dirty="0">
                <a:solidFill>
                  <a:schemeClr val="tx1"/>
                </a:solidFill>
                <a:latin typeface="游ゴシック" panose="020B0400000000000000" pitchFamily="50" charset="-128"/>
                <a:ea typeface="游ゴシック" panose="020B0400000000000000" pitchFamily="50" charset="-128"/>
              </a:rPr>
              <a:t>④</a:t>
            </a:r>
            <a:endParaRPr lang="en-US" altLang="ja-JP" sz="1100" b="1" dirty="0">
              <a:solidFill>
                <a:schemeClr val="tx1"/>
              </a:solidFill>
              <a:latin typeface="游ゴシック" panose="020B0400000000000000" pitchFamily="50" charset="-128"/>
              <a:ea typeface="游ゴシック" panose="020B0400000000000000" pitchFamily="50" charset="-128"/>
            </a:endParaRPr>
          </a:p>
        </p:txBody>
      </p:sp>
      <p:sp>
        <p:nvSpPr>
          <p:cNvPr id="18" name="正方形/長方形 17">
            <a:extLst>
              <a:ext uri="{FF2B5EF4-FFF2-40B4-BE49-F238E27FC236}">
                <a16:creationId xmlns:a16="http://schemas.microsoft.com/office/drawing/2014/main" id="{B5C73F68-CC2A-0203-6694-E16A3D5AA611}"/>
              </a:ext>
            </a:extLst>
          </p:cNvPr>
          <p:cNvSpPr/>
          <p:nvPr/>
        </p:nvSpPr>
        <p:spPr>
          <a:xfrm>
            <a:off x="5961639" y="1395511"/>
            <a:ext cx="2331921" cy="307777"/>
          </a:xfrm>
          <a:prstGeom prst="rect">
            <a:avLst/>
          </a:prstGeom>
        </p:spPr>
        <p:txBody>
          <a:bodyPr wrap="square">
            <a:spAutoFit/>
          </a:bodyPr>
          <a:lstStyle/>
          <a:p>
            <a:pPr algn="ctr"/>
            <a:r>
              <a:rPr lang="ja-JP" altLang="en-US" sz="1400" b="1" dirty="0"/>
              <a:t>リード文下・サイドバナー</a:t>
            </a:r>
          </a:p>
        </p:txBody>
      </p:sp>
      <p:sp>
        <p:nvSpPr>
          <p:cNvPr id="19" name="正方形/長方形 18">
            <a:extLst>
              <a:ext uri="{FF2B5EF4-FFF2-40B4-BE49-F238E27FC236}">
                <a16:creationId xmlns:a16="http://schemas.microsoft.com/office/drawing/2014/main" id="{F7F7B2AB-8511-0DCB-82C5-8ED2822A93F9}"/>
              </a:ext>
            </a:extLst>
          </p:cNvPr>
          <p:cNvSpPr/>
          <p:nvPr/>
        </p:nvSpPr>
        <p:spPr>
          <a:xfrm>
            <a:off x="8284870" y="1396787"/>
            <a:ext cx="1577364" cy="307777"/>
          </a:xfrm>
          <a:prstGeom prst="rect">
            <a:avLst/>
          </a:prstGeom>
        </p:spPr>
        <p:txBody>
          <a:bodyPr wrap="square">
            <a:spAutoFit/>
          </a:bodyPr>
          <a:lstStyle/>
          <a:p>
            <a:pPr algn="ctr"/>
            <a:r>
              <a:rPr lang="ja-JP" altLang="en-US" sz="1400" b="1" dirty="0"/>
              <a:t>ランキング上部</a:t>
            </a:r>
          </a:p>
        </p:txBody>
      </p:sp>
      <p:sp>
        <p:nvSpPr>
          <p:cNvPr id="20" name="正方形/長方形 19">
            <a:extLst>
              <a:ext uri="{FF2B5EF4-FFF2-40B4-BE49-F238E27FC236}">
                <a16:creationId xmlns:a16="http://schemas.microsoft.com/office/drawing/2014/main" id="{A362A699-97F1-95E0-DC66-53AC14BFE03B}"/>
              </a:ext>
            </a:extLst>
          </p:cNvPr>
          <p:cNvSpPr/>
          <p:nvPr/>
        </p:nvSpPr>
        <p:spPr>
          <a:xfrm>
            <a:off x="9996905" y="1402305"/>
            <a:ext cx="1639795" cy="307777"/>
          </a:xfrm>
          <a:prstGeom prst="rect">
            <a:avLst/>
          </a:prstGeom>
        </p:spPr>
        <p:txBody>
          <a:bodyPr wrap="square">
            <a:spAutoFit/>
          </a:bodyPr>
          <a:lstStyle/>
          <a:p>
            <a:pPr algn="ctr"/>
            <a:r>
              <a:rPr lang="ja-JP" altLang="en-US" sz="1400" b="1" dirty="0"/>
              <a:t>記事末</a:t>
            </a:r>
          </a:p>
        </p:txBody>
      </p:sp>
      <p:pic>
        <p:nvPicPr>
          <p:cNvPr id="21" name="図 20">
            <a:extLst>
              <a:ext uri="{FF2B5EF4-FFF2-40B4-BE49-F238E27FC236}">
                <a16:creationId xmlns:a16="http://schemas.microsoft.com/office/drawing/2014/main" id="{C1F93911-C335-9D5D-7218-12FA90F1B42F}"/>
              </a:ext>
            </a:extLst>
          </p:cNvPr>
          <p:cNvPicPr>
            <a:picLocks noChangeAspect="1"/>
          </p:cNvPicPr>
          <p:nvPr/>
        </p:nvPicPr>
        <p:blipFill>
          <a:blip r:embed="rId6"/>
          <a:stretch>
            <a:fillRect/>
          </a:stretch>
        </p:blipFill>
        <p:spPr>
          <a:xfrm>
            <a:off x="990047" y="1805536"/>
            <a:ext cx="822945" cy="4932362"/>
          </a:xfrm>
          <a:prstGeom prst="rect">
            <a:avLst/>
          </a:prstGeom>
          <a:ln>
            <a:solidFill>
              <a:schemeClr val="bg1">
                <a:lumMod val="75000"/>
              </a:schemeClr>
            </a:solidFill>
          </a:ln>
        </p:spPr>
      </p:pic>
      <p:pic>
        <p:nvPicPr>
          <p:cNvPr id="22" name="図 21">
            <a:extLst>
              <a:ext uri="{FF2B5EF4-FFF2-40B4-BE49-F238E27FC236}">
                <a16:creationId xmlns:a16="http://schemas.microsoft.com/office/drawing/2014/main" id="{A30A4146-9EE5-B4AA-25F4-806D61F026A3}"/>
              </a:ext>
            </a:extLst>
          </p:cNvPr>
          <p:cNvPicPr>
            <a:picLocks noChangeAspect="1"/>
          </p:cNvPicPr>
          <p:nvPr/>
        </p:nvPicPr>
        <p:blipFill>
          <a:blip r:embed="rId7"/>
          <a:stretch>
            <a:fillRect/>
          </a:stretch>
        </p:blipFill>
        <p:spPr>
          <a:xfrm>
            <a:off x="2660884" y="1846216"/>
            <a:ext cx="886214" cy="4077672"/>
          </a:xfrm>
          <a:prstGeom prst="rect">
            <a:avLst/>
          </a:prstGeom>
          <a:ln>
            <a:solidFill>
              <a:schemeClr val="bg1">
                <a:lumMod val="75000"/>
              </a:schemeClr>
            </a:solidFill>
          </a:ln>
        </p:spPr>
      </p:pic>
      <p:pic>
        <p:nvPicPr>
          <p:cNvPr id="23" name="図 22">
            <a:extLst>
              <a:ext uri="{FF2B5EF4-FFF2-40B4-BE49-F238E27FC236}">
                <a16:creationId xmlns:a16="http://schemas.microsoft.com/office/drawing/2014/main" id="{2430E181-A737-9210-4462-D6391B5B30E2}"/>
              </a:ext>
            </a:extLst>
          </p:cNvPr>
          <p:cNvPicPr>
            <a:picLocks noChangeAspect="1"/>
          </p:cNvPicPr>
          <p:nvPr/>
        </p:nvPicPr>
        <p:blipFill>
          <a:blip r:embed="rId8"/>
          <a:stretch>
            <a:fillRect/>
          </a:stretch>
        </p:blipFill>
        <p:spPr>
          <a:xfrm>
            <a:off x="4151296" y="1835333"/>
            <a:ext cx="1072408" cy="4088556"/>
          </a:xfrm>
          <a:prstGeom prst="rect">
            <a:avLst/>
          </a:prstGeom>
          <a:ln>
            <a:solidFill>
              <a:schemeClr val="bg1">
                <a:lumMod val="75000"/>
              </a:schemeClr>
            </a:solidFill>
          </a:ln>
        </p:spPr>
      </p:pic>
      <p:sp>
        <p:nvSpPr>
          <p:cNvPr id="24" name="正方形/長方形 23">
            <a:extLst>
              <a:ext uri="{FF2B5EF4-FFF2-40B4-BE49-F238E27FC236}">
                <a16:creationId xmlns:a16="http://schemas.microsoft.com/office/drawing/2014/main" id="{14F707C1-78BC-39A0-9438-A042A235E808}"/>
              </a:ext>
            </a:extLst>
          </p:cNvPr>
          <p:cNvSpPr/>
          <p:nvPr/>
        </p:nvSpPr>
        <p:spPr>
          <a:xfrm>
            <a:off x="988673" y="5923889"/>
            <a:ext cx="835074" cy="752948"/>
          </a:xfrm>
          <a:prstGeom prst="rect">
            <a:avLst/>
          </a:prstGeom>
          <a:solidFill>
            <a:srgbClr val="FD415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100" b="1" dirty="0">
                <a:solidFill>
                  <a:schemeClr val="tx1"/>
                </a:solidFill>
                <a:latin typeface="游ゴシック" panose="020B0400000000000000" pitchFamily="50" charset="-128"/>
                <a:ea typeface="游ゴシック" panose="020B0400000000000000" pitchFamily="50" charset="-128"/>
              </a:rPr>
              <a:t>掲載枠</a:t>
            </a:r>
            <a:endParaRPr lang="en-US" altLang="ja-JP" sz="1100" b="1" dirty="0">
              <a:solidFill>
                <a:schemeClr val="tx1"/>
              </a:solidFill>
              <a:latin typeface="游ゴシック" panose="020B0400000000000000" pitchFamily="50" charset="-128"/>
              <a:ea typeface="游ゴシック" panose="020B0400000000000000" pitchFamily="50" charset="-128"/>
            </a:endParaRPr>
          </a:p>
          <a:p>
            <a:pPr algn="ctr"/>
            <a:r>
              <a:rPr lang="en-US" altLang="ja-JP" sz="1100" b="1" dirty="0">
                <a:solidFill>
                  <a:schemeClr val="tx1"/>
                </a:solidFill>
                <a:latin typeface="游ゴシック" panose="020B0400000000000000" pitchFamily="50" charset="-128"/>
                <a:ea typeface="游ゴシック" panose="020B0400000000000000" pitchFamily="50" charset="-128"/>
              </a:rPr>
              <a:t>SP</a:t>
            </a:r>
            <a:r>
              <a:rPr lang="ja-JP" altLang="en-US" sz="1100" b="1" dirty="0">
                <a:solidFill>
                  <a:schemeClr val="tx1"/>
                </a:solidFill>
                <a:latin typeface="游ゴシック" panose="020B0400000000000000" pitchFamily="50" charset="-128"/>
                <a:ea typeface="游ゴシック" panose="020B0400000000000000" pitchFamily="50" charset="-128"/>
              </a:rPr>
              <a:t>①</a:t>
            </a:r>
            <a:endParaRPr lang="en-US" altLang="ja-JP" sz="1100" b="1" dirty="0">
              <a:solidFill>
                <a:schemeClr val="tx1"/>
              </a:solidFill>
              <a:latin typeface="游ゴシック" panose="020B0400000000000000" pitchFamily="50" charset="-128"/>
              <a:ea typeface="游ゴシック" panose="020B0400000000000000" pitchFamily="50" charset="-128"/>
            </a:endParaRPr>
          </a:p>
        </p:txBody>
      </p:sp>
      <p:sp>
        <p:nvSpPr>
          <p:cNvPr id="25" name="正方形/長方形 24">
            <a:extLst>
              <a:ext uri="{FF2B5EF4-FFF2-40B4-BE49-F238E27FC236}">
                <a16:creationId xmlns:a16="http://schemas.microsoft.com/office/drawing/2014/main" id="{16EB4FCA-3DF9-589D-1E82-ABA4180BAE52}"/>
              </a:ext>
            </a:extLst>
          </p:cNvPr>
          <p:cNvSpPr/>
          <p:nvPr/>
        </p:nvSpPr>
        <p:spPr>
          <a:xfrm>
            <a:off x="2636718" y="2259670"/>
            <a:ext cx="899598" cy="793750"/>
          </a:xfrm>
          <a:prstGeom prst="rect">
            <a:avLst/>
          </a:prstGeom>
          <a:solidFill>
            <a:srgbClr val="FD415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100" b="1" dirty="0">
                <a:solidFill>
                  <a:schemeClr val="tx1"/>
                </a:solidFill>
                <a:latin typeface="游ゴシック" panose="020B0400000000000000" pitchFamily="50" charset="-128"/>
                <a:ea typeface="游ゴシック" panose="020B0400000000000000" pitchFamily="50" charset="-128"/>
              </a:rPr>
              <a:t>掲載枠</a:t>
            </a:r>
            <a:endParaRPr lang="en-US" altLang="ja-JP" sz="1100" b="1" dirty="0">
              <a:solidFill>
                <a:schemeClr val="tx1"/>
              </a:solidFill>
              <a:latin typeface="游ゴシック" panose="020B0400000000000000" pitchFamily="50" charset="-128"/>
              <a:ea typeface="游ゴシック" panose="020B0400000000000000" pitchFamily="50" charset="-128"/>
            </a:endParaRPr>
          </a:p>
          <a:p>
            <a:pPr algn="ctr"/>
            <a:r>
              <a:rPr lang="en-US" altLang="ja-JP" sz="1100" b="1" dirty="0">
                <a:solidFill>
                  <a:schemeClr val="tx1"/>
                </a:solidFill>
                <a:latin typeface="游ゴシック" panose="020B0400000000000000" pitchFamily="50" charset="-128"/>
                <a:ea typeface="游ゴシック" panose="020B0400000000000000" pitchFamily="50" charset="-128"/>
              </a:rPr>
              <a:t>SP</a:t>
            </a:r>
            <a:r>
              <a:rPr lang="ja-JP" altLang="en-US" sz="1100" b="1" dirty="0">
                <a:solidFill>
                  <a:schemeClr val="tx1"/>
                </a:solidFill>
                <a:latin typeface="游ゴシック" panose="020B0400000000000000" pitchFamily="50" charset="-128"/>
                <a:ea typeface="游ゴシック" panose="020B0400000000000000" pitchFamily="50" charset="-128"/>
              </a:rPr>
              <a:t>②</a:t>
            </a:r>
            <a:endParaRPr lang="en-US" altLang="ja-JP" sz="1100" b="1" dirty="0">
              <a:solidFill>
                <a:schemeClr val="tx1"/>
              </a:solidFill>
              <a:latin typeface="游ゴシック" panose="020B0400000000000000" pitchFamily="50" charset="-128"/>
              <a:ea typeface="游ゴシック" panose="020B0400000000000000" pitchFamily="50" charset="-128"/>
            </a:endParaRPr>
          </a:p>
        </p:txBody>
      </p:sp>
      <p:sp>
        <p:nvSpPr>
          <p:cNvPr id="26" name="正方形/長方形 25">
            <a:extLst>
              <a:ext uri="{FF2B5EF4-FFF2-40B4-BE49-F238E27FC236}">
                <a16:creationId xmlns:a16="http://schemas.microsoft.com/office/drawing/2014/main" id="{20420918-17A0-1D0A-725A-B217D268D8CD}"/>
              </a:ext>
            </a:extLst>
          </p:cNvPr>
          <p:cNvSpPr/>
          <p:nvPr/>
        </p:nvSpPr>
        <p:spPr>
          <a:xfrm>
            <a:off x="4134678" y="3985413"/>
            <a:ext cx="998554" cy="866331"/>
          </a:xfrm>
          <a:prstGeom prst="rect">
            <a:avLst/>
          </a:prstGeom>
          <a:solidFill>
            <a:srgbClr val="FD415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100" b="1" dirty="0">
                <a:solidFill>
                  <a:schemeClr val="tx1"/>
                </a:solidFill>
                <a:latin typeface="游ゴシック" panose="020B0400000000000000" pitchFamily="50" charset="-128"/>
                <a:ea typeface="游ゴシック" panose="020B0400000000000000" pitchFamily="50" charset="-128"/>
              </a:rPr>
              <a:t>掲載枠</a:t>
            </a:r>
            <a:endParaRPr lang="en-US" altLang="ja-JP" sz="1100" b="1" dirty="0">
              <a:solidFill>
                <a:schemeClr val="tx1"/>
              </a:solidFill>
              <a:latin typeface="游ゴシック" panose="020B0400000000000000" pitchFamily="50" charset="-128"/>
              <a:ea typeface="游ゴシック" panose="020B0400000000000000" pitchFamily="50" charset="-128"/>
            </a:endParaRPr>
          </a:p>
          <a:p>
            <a:pPr algn="ctr"/>
            <a:r>
              <a:rPr lang="en-US" altLang="ja-JP" sz="1100" b="1" dirty="0">
                <a:solidFill>
                  <a:schemeClr val="tx1"/>
                </a:solidFill>
                <a:latin typeface="游ゴシック" panose="020B0400000000000000" pitchFamily="50" charset="-128"/>
                <a:ea typeface="游ゴシック" panose="020B0400000000000000" pitchFamily="50" charset="-128"/>
              </a:rPr>
              <a:t>SP</a:t>
            </a:r>
            <a:r>
              <a:rPr lang="ja-JP" altLang="en-US" sz="1100" b="1" dirty="0">
                <a:solidFill>
                  <a:schemeClr val="tx1"/>
                </a:solidFill>
                <a:latin typeface="游ゴシック" panose="020B0400000000000000" pitchFamily="50" charset="-128"/>
                <a:ea typeface="游ゴシック" panose="020B0400000000000000" pitchFamily="50" charset="-128"/>
              </a:rPr>
              <a:t>③</a:t>
            </a:r>
            <a:endParaRPr lang="en-US" altLang="ja-JP" sz="1100" b="1" dirty="0">
              <a:solidFill>
                <a:schemeClr val="tx1"/>
              </a:solidFill>
              <a:latin typeface="游ゴシック" panose="020B0400000000000000" pitchFamily="50" charset="-128"/>
              <a:ea typeface="游ゴシック" panose="020B0400000000000000" pitchFamily="50" charset="-128"/>
            </a:endParaRPr>
          </a:p>
        </p:txBody>
      </p:sp>
      <p:sp>
        <p:nvSpPr>
          <p:cNvPr id="27" name="正方形/長方形 26">
            <a:extLst>
              <a:ext uri="{FF2B5EF4-FFF2-40B4-BE49-F238E27FC236}">
                <a16:creationId xmlns:a16="http://schemas.microsoft.com/office/drawing/2014/main" id="{417C29E8-C78B-F153-6A25-C737CCAAF3B1}"/>
              </a:ext>
            </a:extLst>
          </p:cNvPr>
          <p:cNvSpPr/>
          <p:nvPr/>
        </p:nvSpPr>
        <p:spPr>
          <a:xfrm>
            <a:off x="812800" y="1451630"/>
            <a:ext cx="1177438" cy="307777"/>
          </a:xfrm>
          <a:prstGeom prst="rect">
            <a:avLst/>
          </a:prstGeom>
        </p:spPr>
        <p:txBody>
          <a:bodyPr wrap="square">
            <a:spAutoFit/>
          </a:bodyPr>
          <a:lstStyle/>
          <a:p>
            <a:pPr algn="ctr"/>
            <a:r>
              <a:rPr lang="ja-JP" altLang="en-US" sz="1400" b="1" dirty="0"/>
              <a:t>リード文下</a:t>
            </a:r>
          </a:p>
        </p:txBody>
      </p:sp>
      <p:sp>
        <p:nvSpPr>
          <p:cNvPr id="28" name="正方形/長方形 27">
            <a:extLst>
              <a:ext uri="{FF2B5EF4-FFF2-40B4-BE49-F238E27FC236}">
                <a16:creationId xmlns:a16="http://schemas.microsoft.com/office/drawing/2014/main" id="{9A04D7BE-2885-46D7-0846-53135503E77A}"/>
              </a:ext>
            </a:extLst>
          </p:cNvPr>
          <p:cNvSpPr/>
          <p:nvPr/>
        </p:nvSpPr>
        <p:spPr>
          <a:xfrm>
            <a:off x="2297835" y="1448562"/>
            <a:ext cx="1577364" cy="307777"/>
          </a:xfrm>
          <a:prstGeom prst="rect">
            <a:avLst/>
          </a:prstGeom>
        </p:spPr>
        <p:txBody>
          <a:bodyPr wrap="square">
            <a:spAutoFit/>
          </a:bodyPr>
          <a:lstStyle/>
          <a:p>
            <a:pPr algn="ctr"/>
            <a:r>
              <a:rPr lang="ja-JP" altLang="en-US" sz="1400" b="1" dirty="0"/>
              <a:t>ランキング上部</a:t>
            </a:r>
          </a:p>
        </p:txBody>
      </p:sp>
      <p:sp>
        <p:nvSpPr>
          <p:cNvPr id="29" name="正方形/長方形 28">
            <a:extLst>
              <a:ext uri="{FF2B5EF4-FFF2-40B4-BE49-F238E27FC236}">
                <a16:creationId xmlns:a16="http://schemas.microsoft.com/office/drawing/2014/main" id="{AEB0367D-8A69-53F5-6E6D-617EB99FF545}"/>
              </a:ext>
            </a:extLst>
          </p:cNvPr>
          <p:cNvSpPr/>
          <p:nvPr/>
        </p:nvSpPr>
        <p:spPr>
          <a:xfrm>
            <a:off x="3814057" y="1459202"/>
            <a:ext cx="1639795" cy="307777"/>
          </a:xfrm>
          <a:prstGeom prst="rect">
            <a:avLst/>
          </a:prstGeom>
        </p:spPr>
        <p:txBody>
          <a:bodyPr wrap="square">
            <a:spAutoFit/>
          </a:bodyPr>
          <a:lstStyle/>
          <a:p>
            <a:pPr algn="ctr"/>
            <a:r>
              <a:rPr lang="ja-JP" altLang="en-US" sz="1400" b="1" dirty="0"/>
              <a:t>記事末</a:t>
            </a:r>
          </a:p>
        </p:txBody>
      </p:sp>
    </p:spTree>
    <p:extLst>
      <p:ext uri="{BB962C8B-B14F-4D97-AF65-F5344CB8AC3E}">
        <p14:creationId xmlns:p14="http://schemas.microsoft.com/office/powerpoint/2010/main" val="123581847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pPr marL="0" marR="0" lvl="0" indent="0" algn="l" defTabSz="914400" rtl="0" eaLnBrk="1" fontAlgn="auto" latinLnBrk="0" hangingPunct="1">
              <a:lnSpc>
                <a:spcPct val="90000"/>
              </a:lnSpc>
              <a:spcBef>
                <a:spcPts val="1000"/>
              </a:spcBef>
              <a:spcAft>
                <a:spcPts val="0"/>
              </a:spcAft>
              <a:buClrTx/>
              <a:buSzTx/>
              <a:buFont typeface="Arial"/>
              <a:buNone/>
              <a:tabLst/>
              <a:defRPr/>
            </a:pPr>
            <a:r>
              <a:rPr kumimoji="1" lang="ja-JP" altLang="en-US" sz="2000" u="none" strike="noStrike" kern="1200" cap="none" spc="0" normalizeH="0" baseline="0" noProof="0">
                <a:ln>
                  <a:noFill/>
                </a:ln>
                <a:effectLst/>
                <a:uLnTx/>
                <a:uFillTx/>
              </a:rPr>
              <a:t>レビュータイアップ</a:t>
            </a:r>
            <a:r>
              <a:rPr lang="ja-JP" altLang="en-US"/>
              <a:t> </a:t>
            </a:r>
            <a:r>
              <a:rPr kumimoji="1" lang="ja-JP" altLang="en-US" sz="2000" u="none" strike="noStrike" kern="1200" cap="none" spc="0" normalizeH="0" baseline="0" noProof="0">
                <a:ln>
                  <a:noFill/>
                </a:ln>
                <a:effectLst/>
                <a:uLnTx/>
                <a:uFillTx/>
              </a:rPr>
              <a:t>誘導イメージ</a:t>
            </a:r>
            <a:endParaRPr kumimoji="1" lang="ja-JP" altLang="en-US" sz="2000" u="none" strike="noStrike" kern="1200" cap="none" spc="0" normalizeH="0" baseline="0" noProof="0" dirty="0">
              <a:ln>
                <a:noFill/>
              </a:ln>
              <a:effectLst/>
              <a:uLnTx/>
              <a:uFillTx/>
            </a:endParaRPr>
          </a:p>
        </p:txBody>
      </p:sp>
      <p:pic>
        <p:nvPicPr>
          <p:cNvPr id="7" name="図プレースホルダー 7" descr="アイコン&#10;&#10;自動的に生成された説明">
            <a:extLst>
              <a:ext uri="{FF2B5EF4-FFF2-40B4-BE49-F238E27FC236}">
                <a16:creationId xmlns:a16="http://schemas.microsoft.com/office/drawing/2014/main" id="{52CEC401-BE16-E146-A581-F4B4C6447EA1}"/>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3" name="Google Shape;1235;p86">
            <a:extLst>
              <a:ext uri="{FF2B5EF4-FFF2-40B4-BE49-F238E27FC236}">
                <a16:creationId xmlns:a16="http://schemas.microsoft.com/office/drawing/2014/main" id="{1197D88F-79EF-7DBE-6F6C-BEE9B38B9C61}"/>
              </a:ext>
            </a:extLst>
          </p:cNvPr>
          <p:cNvSpPr/>
          <p:nvPr/>
        </p:nvSpPr>
        <p:spPr>
          <a:xfrm>
            <a:off x="847357" y="873331"/>
            <a:ext cx="7692297" cy="576695"/>
          </a:xfrm>
          <a:prstGeom prst="chevron">
            <a:avLst>
              <a:gd name="adj" fmla="val 50000"/>
            </a:avLst>
          </a:prstGeom>
          <a:solidFill>
            <a:srgbClr val="D00216"/>
          </a:solidFill>
          <a:ln>
            <a:noFill/>
          </a:ln>
        </p:spPr>
        <p:txBody>
          <a:bodyPr spcFirstLastPara="1" wrap="square" lIns="91425" tIns="91425" rIns="91425" bIns="91425" anchor="ctr" anchorCtr="0">
            <a:noAutofit/>
          </a:bodyPr>
          <a:lstStyle/>
          <a:p>
            <a:pPr marL="0" marR="0" lvl="0" indent="0" algn="ctr" defTabSz="914400" eaLnBrk="1" fontAlgn="auto" latinLnBrk="0" hangingPunct="1">
              <a:lnSpc>
                <a:spcPct val="100000"/>
              </a:lnSpc>
              <a:spcBef>
                <a:spcPts val="0"/>
              </a:spcBef>
              <a:spcAft>
                <a:spcPts val="0"/>
              </a:spcAft>
              <a:buClr>
                <a:srgbClr val="000000"/>
              </a:buClr>
              <a:buSzPts val="1100"/>
              <a:buFont typeface="Arial"/>
              <a:buNone/>
              <a:tabLst/>
              <a:defRPr/>
            </a:pPr>
            <a:r>
              <a:rPr kumimoji="0" lang="ja-JP" altLang="en-US" b="1" i="0" u="none" strike="noStrike" kern="0" cap="none" spc="0" normalizeH="0" baseline="0" noProof="0" dirty="0">
                <a:ln>
                  <a:noFill/>
                </a:ln>
                <a:solidFill>
                  <a:schemeClr val="bg1"/>
                </a:solidFill>
                <a:effectLst/>
                <a:uLnTx/>
                <a:uFillTx/>
                <a:latin typeface="Google Sans"/>
                <a:ea typeface="Google Sans"/>
                <a:cs typeface="Google Sans"/>
                <a:sym typeface="Google Sans"/>
              </a:rPr>
              <a:t>誘導</a:t>
            </a:r>
            <a:endParaRPr kumimoji="0" b="1" i="0" u="none" strike="noStrike" kern="0" cap="none" spc="0" normalizeH="0" baseline="0" noProof="0" dirty="0">
              <a:ln>
                <a:noFill/>
              </a:ln>
              <a:solidFill>
                <a:schemeClr val="bg1"/>
              </a:solidFill>
              <a:effectLst/>
              <a:uLnTx/>
              <a:uFillTx/>
              <a:latin typeface="Google Sans"/>
              <a:ea typeface="Google Sans"/>
              <a:cs typeface="Google Sans"/>
              <a:sym typeface="Google Sans"/>
            </a:endParaRPr>
          </a:p>
        </p:txBody>
      </p:sp>
      <p:sp>
        <p:nvSpPr>
          <p:cNvPr id="5" name="Google Shape;1242;p86">
            <a:extLst>
              <a:ext uri="{FF2B5EF4-FFF2-40B4-BE49-F238E27FC236}">
                <a16:creationId xmlns:a16="http://schemas.microsoft.com/office/drawing/2014/main" id="{97AABF2C-3DA7-4D49-07E2-BE06508033CF}"/>
              </a:ext>
            </a:extLst>
          </p:cNvPr>
          <p:cNvSpPr/>
          <p:nvPr/>
        </p:nvSpPr>
        <p:spPr>
          <a:xfrm>
            <a:off x="8768538" y="889217"/>
            <a:ext cx="1723833" cy="576695"/>
          </a:xfrm>
          <a:prstGeom prst="chevron">
            <a:avLst>
              <a:gd name="adj" fmla="val 50000"/>
            </a:avLst>
          </a:prstGeom>
          <a:solidFill>
            <a:schemeClr val="accent5"/>
          </a:solidFill>
          <a:ln>
            <a:noFill/>
          </a:ln>
        </p:spPr>
        <p:txBody>
          <a:bodyPr spcFirstLastPara="1" wrap="square" lIns="91425" tIns="91425" rIns="91425" bIns="91425" anchor="ctr" anchorCtr="0">
            <a:noAutofit/>
          </a:bodyPr>
          <a:lstStyle/>
          <a:p>
            <a:pPr marL="0" marR="0" lvl="0" indent="0" algn="ctr" defTabSz="914400" eaLnBrk="1" fontAlgn="auto" latinLnBrk="0" hangingPunct="1">
              <a:lnSpc>
                <a:spcPct val="100000"/>
              </a:lnSpc>
              <a:spcBef>
                <a:spcPts val="0"/>
              </a:spcBef>
              <a:spcAft>
                <a:spcPts val="0"/>
              </a:spcAft>
              <a:buClr>
                <a:srgbClr val="000000"/>
              </a:buClr>
              <a:buSzPts val="1100"/>
              <a:buFont typeface="Arial"/>
              <a:buNone/>
              <a:tabLst/>
              <a:defRPr/>
            </a:pPr>
            <a:r>
              <a:rPr kumimoji="0" lang="ja-JP" altLang="en-US" b="1" kern="0" dirty="0">
                <a:solidFill>
                  <a:schemeClr val="bg1"/>
                </a:solidFill>
                <a:latin typeface="Google Sans"/>
                <a:ea typeface="Google Sans"/>
                <a:cs typeface="Google Sans"/>
                <a:sym typeface="Google Sans"/>
              </a:rPr>
              <a:t>遷移</a:t>
            </a:r>
            <a:endParaRPr kumimoji="0" lang="ja-JP" altLang="en-US" b="1" i="0" u="none" strike="noStrike" kern="0" cap="none" spc="0" normalizeH="0" baseline="0" noProof="0" dirty="0">
              <a:ln>
                <a:noFill/>
              </a:ln>
              <a:solidFill>
                <a:schemeClr val="bg1"/>
              </a:solidFill>
              <a:effectLst/>
              <a:uLnTx/>
              <a:uFillTx/>
              <a:latin typeface="Google Sans"/>
              <a:ea typeface="Google Sans"/>
              <a:cs typeface="Google Sans"/>
              <a:sym typeface="Google Sans"/>
            </a:endParaRPr>
          </a:p>
        </p:txBody>
      </p:sp>
      <p:sp>
        <p:nvSpPr>
          <p:cNvPr id="6" name="正方形/長方形 5">
            <a:extLst>
              <a:ext uri="{FF2B5EF4-FFF2-40B4-BE49-F238E27FC236}">
                <a16:creationId xmlns:a16="http://schemas.microsoft.com/office/drawing/2014/main" id="{C9819CB6-E056-E145-DECB-3481985E109D}"/>
              </a:ext>
            </a:extLst>
          </p:cNvPr>
          <p:cNvSpPr/>
          <p:nvPr/>
        </p:nvSpPr>
        <p:spPr>
          <a:xfrm>
            <a:off x="1049186" y="1534892"/>
            <a:ext cx="683749" cy="580009"/>
          </a:xfrm>
          <a:prstGeom prst="rect">
            <a:avLst/>
          </a:prstGeom>
          <a:solidFill>
            <a:srgbClr val="92D050">
              <a:alpha val="4319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a:solidFill>
                  <a:schemeClr val="tx1"/>
                </a:solidFill>
                <a:latin typeface="Meiryo UI" panose="020B0604030504040204" pitchFamily="50" charset="-128"/>
                <a:ea typeface="Meiryo UI" panose="020B0604030504040204" pitchFamily="50" charset="-128"/>
              </a:rPr>
              <a:t>検索</a:t>
            </a:r>
            <a:endParaRPr lang="en-US" altLang="ja-JP" sz="1400" b="1" dirty="0">
              <a:solidFill>
                <a:schemeClr val="tx1"/>
              </a:solidFill>
              <a:latin typeface="Meiryo UI" panose="020B0604030504040204" pitchFamily="50" charset="-128"/>
              <a:ea typeface="Meiryo UI" panose="020B0604030504040204" pitchFamily="50" charset="-128"/>
            </a:endParaRPr>
          </a:p>
        </p:txBody>
      </p:sp>
      <p:sp>
        <p:nvSpPr>
          <p:cNvPr id="8" name="正方形/長方形 7">
            <a:extLst>
              <a:ext uri="{FF2B5EF4-FFF2-40B4-BE49-F238E27FC236}">
                <a16:creationId xmlns:a16="http://schemas.microsoft.com/office/drawing/2014/main" id="{A8F7A4EA-752C-9FA0-B5C3-30F2BF204E1A}"/>
              </a:ext>
            </a:extLst>
          </p:cNvPr>
          <p:cNvSpPr/>
          <p:nvPr/>
        </p:nvSpPr>
        <p:spPr>
          <a:xfrm>
            <a:off x="1049186" y="2179456"/>
            <a:ext cx="681992" cy="4317218"/>
          </a:xfrm>
          <a:prstGeom prst="rect">
            <a:avLst/>
          </a:prstGeom>
          <a:solidFill>
            <a:schemeClr val="accent5">
              <a:lumMod val="20000"/>
              <a:lumOff val="80000"/>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a:solidFill>
                  <a:schemeClr val="tx1"/>
                </a:solidFill>
                <a:latin typeface="Meiryo UI" panose="020B0604030504040204" pitchFamily="50" charset="-128"/>
                <a:ea typeface="Meiryo UI" panose="020B0604030504040204" pitchFamily="50" charset="-128"/>
              </a:rPr>
              <a:t>広告</a:t>
            </a:r>
            <a:endParaRPr lang="en-US" altLang="ja-JP" sz="1400" b="1" dirty="0">
              <a:solidFill>
                <a:schemeClr val="tx1"/>
              </a:solid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68359474-5475-B1C5-007D-DB5B15D35930}"/>
              </a:ext>
            </a:extLst>
          </p:cNvPr>
          <p:cNvSpPr/>
          <p:nvPr/>
        </p:nvSpPr>
        <p:spPr>
          <a:xfrm>
            <a:off x="5317518" y="1546032"/>
            <a:ext cx="2520000" cy="318930"/>
          </a:xfrm>
          <a:prstGeom prst="rect">
            <a:avLst/>
          </a:prstGeom>
          <a:solidFill>
            <a:srgbClr val="92D050">
              <a:alpha val="4319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ja-JP" dirty="0">
              <a:solidFill>
                <a:schemeClr val="tx1"/>
              </a:solidFill>
            </a:endParaRPr>
          </a:p>
        </p:txBody>
      </p:sp>
      <p:sp>
        <p:nvSpPr>
          <p:cNvPr id="10" name="正方形/長方形 9">
            <a:extLst>
              <a:ext uri="{FF2B5EF4-FFF2-40B4-BE49-F238E27FC236}">
                <a16:creationId xmlns:a16="http://schemas.microsoft.com/office/drawing/2014/main" id="{AA52EE02-F070-67D0-970F-9A8457B56139}"/>
              </a:ext>
            </a:extLst>
          </p:cNvPr>
          <p:cNvSpPr/>
          <p:nvPr/>
        </p:nvSpPr>
        <p:spPr>
          <a:xfrm>
            <a:off x="1766325" y="1534892"/>
            <a:ext cx="2520000" cy="318930"/>
          </a:xfrm>
          <a:prstGeom prst="rect">
            <a:avLst/>
          </a:prstGeom>
          <a:solidFill>
            <a:srgbClr val="92D050">
              <a:alpha val="4319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ja-JP" sz="1600" dirty="0">
              <a:solidFill>
                <a:schemeClr val="tx1"/>
              </a:solidFill>
            </a:endParaRPr>
          </a:p>
        </p:txBody>
      </p:sp>
      <p:sp>
        <p:nvSpPr>
          <p:cNvPr id="11" name="右矢印 10">
            <a:extLst>
              <a:ext uri="{FF2B5EF4-FFF2-40B4-BE49-F238E27FC236}">
                <a16:creationId xmlns:a16="http://schemas.microsoft.com/office/drawing/2014/main" id="{A8BB6819-7831-A90F-E870-0DE474E6E5D9}"/>
              </a:ext>
            </a:extLst>
          </p:cNvPr>
          <p:cNvSpPr/>
          <p:nvPr/>
        </p:nvSpPr>
        <p:spPr>
          <a:xfrm rot="5400000">
            <a:off x="1960617" y="1811292"/>
            <a:ext cx="309245" cy="381022"/>
          </a:xfrm>
          <a:prstGeom prst="rightArrow">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テキスト ボックス 11">
            <a:extLst>
              <a:ext uri="{FF2B5EF4-FFF2-40B4-BE49-F238E27FC236}">
                <a16:creationId xmlns:a16="http://schemas.microsoft.com/office/drawing/2014/main" id="{A10BF1DE-9971-C0C2-8CB7-48C39033FBFD}"/>
              </a:ext>
            </a:extLst>
          </p:cNvPr>
          <p:cNvSpPr txBox="1"/>
          <p:nvPr/>
        </p:nvSpPr>
        <p:spPr>
          <a:xfrm>
            <a:off x="2329050" y="1884068"/>
            <a:ext cx="2091055" cy="230832"/>
          </a:xfrm>
          <a:prstGeom prst="rect">
            <a:avLst/>
          </a:prstGeom>
          <a:noFill/>
        </p:spPr>
        <p:txBody>
          <a:bodyPr wrap="square" rtlCol="0">
            <a:spAutoFit/>
          </a:bodyPr>
          <a:lstStyle/>
          <a:p>
            <a:r>
              <a:rPr kumimoji="1" lang="en-US" altLang="ja-JP" sz="900" dirty="0">
                <a:latin typeface="Meiryo UI" panose="020B0604030504040204" pitchFamily="50" charset="-128"/>
                <a:ea typeface="Meiryo UI" panose="020B0604030504040204" pitchFamily="50" charset="-128"/>
              </a:rPr>
              <a:t>※</a:t>
            </a:r>
            <a:r>
              <a:rPr kumimoji="1" lang="ja-JP" altLang="en-US" sz="900" dirty="0">
                <a:latin typeface="Meiryo UI" panose="020B0604030504040204" pitchFamily="50" charset="-128"/>
                <a:ea typeface="Meiryo UI" panose="020B0604030504040204" pitchFamily="50" charset="-128"/>
              </a:rPr>
              <a:t>検索面から編集記事への自然流入</a:t>
            </a:r>
          </a:p>
        </p:txBody>
      </p:sp>
      <p:sp>
        <p:nvSpPr>
          <p:cNvPr id="13" name="右矢印 12">
            <a:extLst>
              <a:ext uri="{FF2B5EF4-FFF2-40B4-BE49-F238E27FC236}">
                <a16:creationId xmlns:a16="http://schemas.microsoft.com/office/drawing/2014/main" id="{236158CA-205F-7E5D-2FBE-33071F6E32BC}"/>
              </a:ext>
            </a:extLst>
          </p:cNvPr>
          <p:cNvSpPr/>
          <p:nvPr/>
        </p:nvSpPr>
        <p:spPr>
          <a:xfrm rot="5400000">
            <a:off x="5372459" y="1820261"/>
            <a:ext cx="281481" cy="381022"/>
          </a:xfrm>
          <a:prstGeom prst="rightArrow">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テキスト ボックス 13">
            <a:extLst>
              <a:ext uri="{FF2B5EF4-FFF2-40B4-BE49-F238E27FC236}">
                <a16:creationId xmlns:a16="http://schemas.microsoft.com/office/drawing/2014/main" id="{A0B66751-3FF0-784F-708D-6FA17FE58EBB}"/>
              </a:ext>
            </a:extLst>
          </p:cNvPr>
          <p:cNvSpPr txBox="1"/>
          <p:nvPr/>
        </p:nvSpPr>
        <p:spPr>
          <a:xfrm>
            <a:off x="1835528" y="1557054"/>
            <a:ext cx="1912725" cy="261610"/>
          </a:xfrm>
          <a:prstGeom prst="rect">
            <a:avLst/>
          </a:prstGeom>
          <a:solidFill>
            <a:schemeClr val="bg1"/>
          </a:solidFill>
        </p:spPr>
        <p:txBody>
          <a:bodyPr wrap="square" rtlCol="0">
            <a:spAutoFit/>
          </a:bodyPr>
          <a:lstStyle/>
          <a:p>
            <a:r>
              <a:rPr kumimoji="1" lang="ja-JP" altLang="en-US" sz="1100" b="1" dirty="0">
                <a:latin typeface="Meiryo UI" panose="020B0604030504040204" pitchFamily="50" charset="-128"/>
                <a:ea typeface="Meiryo UI" panose="020B0604030504040204" pitchFamily="50" charset="-128"/>
              </a:rPr>
              <a:t>「</a:t>
            </a:r>
            <a:r>
              <a:rPr lang="ja-JP" altLang="en-US" sz="1100" b="1" dirty="0">
                <a:latin typeface="Meiryo UI" panose="020B0604030504040204" pitchFamily="50" charset="-128"/>
                <a:ea typeface="Meiryo UI" panose="020B0604030504040204" pitchFamily="50" charset="-128"/>
              </a:rPr>
              <a:t>〇〇</a:t>
            </a:r>
            <a:r>
              <a:rPr kumimoji="1" lang="ja-JP" altLang="en-US" sz="1100" b="1" dirty="0">
                <a:latin typeface="Meiryo UI" panose="020B0604030504040204" pitchFamily="50" charset="-128"/>
                <a:ea typeface="Meiryo UI" panose="020B0604030504040204" pitchFamily="50" charset="-128"/>
              </a:rPr>
              <a:t> おすすめ」</a:t>
            </a:r>
          </a:p>
        </p:txBody>
      </p:sp>
      <p:pic>
        <p:nvPicPr>
          <p:cNvPr id="15" name="図 14">
            <a:extLst>
              <a:ext uri="{FF2B5EF4-FFF2-40B4-BE49-F238E27FC236}">
                <a16:creationId xmlns:a16="http://schemas.microsoft.com/office/drawing/2014/main" id="{7544658C-090A-6AF1-0852-B67BFD168E35}"/>
              </a:ext>
            </a:extLst>
          </p:cNvPr>
          <p:cNvPicPr>
            <a:picLocks noChangeAspect="1"/>
          </p:cNvPicPr>
          <p:nvPr/>
        </p:nvPicPr>
        <p:blipFill>
          <a:blip r:embed="rId3"/>
          <a:stretch>
            <a:fillRect/>
          </a:stretch>
        </p:blipFill>
        <p:spPr>
          <a:xfrm>
            <a:off x="3213696" y="1576383"/>
            <a:ext cx="470881" cy="252257"/>
          </a:xfrm>
          <a:prstGeom prst="rect">
            <a:avLst/>
          </a:prstGeom>
        </p:spPr>
      </p:pic>
      <p:sp>
        <p:nvSpPr>
          <p:cNvPr id="16" name="テキスト ボックス 15">
            <a:extLst>
              <a:ext uri="{FF2B5EF4-FFF2-40B4-BE49-F238E27FC236}">
                <a16:creationId xmlns:a16="http://schemas.microsoft.com/office/drawing/2014/main" id="{F0EBEC68-49C4-54B8-3963-62C1EEF2866B}"/>
              </a:ext>
            </a:extLst>
          </p:cNvPr>
          <p:cNvSpPr txBox="1"/>
          <p:nvPr/>
        </p:nvSpPr>
        <p:spPr>
          <a:xfrm>
            <a:off x="5350908" y="1576928"/>
            <a:ext cx="2286476" cy="261610"/>
          </a:xfrm>
          <a:prstGeom prst="rect">
            <a:avLst/>
          </a:prstGeom>
          <a:solidFill>
            <a:schemeClr val="bg1"/>
          </a:solidFill>
        </p:spPr>
        <p:txBody>
          <a:bodyPr wrap="square" rtlCol="0">
            <a:spAutoFit/>
          </a:bodyPr>
          <a:lstStyle/>
          <a:p>
            <a:r>
              <a:rPr kumimoji="1" lang="ja-JP" altLang="en-US" sz="1100" b="1" dirty="0">
                <a:latin typeface="Meiryo UI" panose="020B0604030504040204" pitchFamily="50" charset="-128"/>
                <a:ea typeface="Meiryo UI" panose="020B0604030504040204" pitchFamily="50" charset="-128"/>
              </a:rPr>
              <a:t>「</a:t>
            </a:r>
            <a:r>
              <a:rPr lang="ja-JP" altLang="en-US" sz="1100" b="1" dirty="0">
                <a:latin typeface="Meiryo UI" panose="020B0604030504040204" pitchFamily="50" charset="-128"/>
                <a:ea typeface="Meiryo UI" panose="020B0604030504040204" pitchFamily="50" charset="-128"/>
              </a:rPr>
              <a:t>商品名 </a:t>
            </a:r>
            <a:r>
              <a:rPr lang="en-US" altLang="ja-JP" sz="1100" b="1" dirty="0">
                <a:latin typeface="Meiryo UI" panose="020B0604030504040204" pitchFamily="50" charset="-128"/>
                <a:ea typeface="Meiryo UI" panose="020B0604030504040204" pitchFamily="50" charset="-128"/>
              </a:rPr>
              <a:t>+</a:t>
            </a:r>
            <a:r>
              <a:rPr kumimoji="1" lang="ja-JP" altLang="en-US" sz="1100" b="1" dirty="0">
                <a:latin typeface="Meiryo UI" panose="020B0604030504040204" pitchFamily="50" charset="-128"/>
                <a:ea typeface="Meiryo UI" panose="020B0604030504040204" pitchFamily="50" charset="-128"/>
              </a:rPr>
              <a:t> 口コミ</a:t>
            </a:r>
            <a:r>
              <a:rPr kumimoji="1" lang="en-US" altLang="ja-JP" sz="1100" b="1" dirty="0">
                <a:latin typeface="Meiryo UI" panose="020B0604030504040204" pitchFamily="50" charset="-128"/>
                <a:ea typeface="Meiryo UI" panose="020B0604030504040204" pitchFamily="50" charset="-128"/>
              </a:rPr>
              <a:t>(</a:t>
            </a:r>
            <a:r>
              <a:rPr kumimoji="1" lang="ja-JP" altLang="en-US" sz="1100" b="1" dirty="0">
                <a:latin typeface="Meiryo UI" panose="020B0604030504040204" pitchFamily="50" charset="-128"/>
                <a:ea typeface="Meiryo UI" panose="020B0604030504040204" pitchFamily="50" charset="-128"/>
              </a:rPr>
              <a:t>評判</a:t>
            </a:r>
            <a:r>
              <a:rPr kumimoji="1" lang="en-US" altLang="ja-JP" sz="1100" b="1" dirty="0">
                <a:latin typeface="Meiryo UI" panose="020B0604030504040204" pitchFamily="50" charset="-128"/>
                <a:ea typeface="Meiryo UI" panose="020B0604030504040204" pitchFamily="50" charset="-128"/>
              </a:rPr>
              <a:t>)</a:t>
            </a:r>
            <a:r>
              <a:rPr kumimoji="1" lang="ja-JP" altLang="en-US" sz="1100" b="1" dirty="0">
                <a:latin typeface="Meiryo UI" panose="020B0604030504040204" pitchFamily="50" charset="-128"/>
                <a:ea typeface="Meiryo UI" panose="020B0604030504040204" pitchFamily="50" charset="-128"/>
              </a:rPr>
              <a:t>」</a:t>
            </a:r>
          </a:p>
        </p:txBody>
      </p:sp>
      <p:pic>
        <p:nvPicPr>
          <p:cNvPr id="17" name="図 16">
            <a:extLst>
              <a:ext uri="{FF2B5EF4-FFF2-40B4-BE49-F238E27FC236}">
                <a16:creationId xmlns:a16="http://schemas.microsoft.com/office/drawing/2014/main" id="{4C3B612E-DCBB-3910-EF6D-46468795C61E}"/>
              </a:ext>
            </a:extLst>
          </p:cNvPr>
          <p:cNvPicPr>
            <a:picLocks noChangeAspect="1"/>
          </p:cNvPicPr>
          <p:nvPr/>
        </p:nvPicPr>
        <p:blipFill>
          <a:blip r:embed="rId3"/>
          <a:stretch>
            <a:fillRect/>
          </a:stretch>
        </p:blipFill>
        <p:spPr>
          <a:xfrm>
            <a:off x="7142658" y="1586949"/>
            <a:ext cx="452845" cy="242595"/>
          </a:xfrm>
          <a:prstGeom prst="rect">
            <a:avLst/>
          </a:prstGeom>
        </p:spPr>
      </p:pic>
      <p:sp>
        <p:nvSpPr>
          <p:cNvPr id="18" name="テキスト ボックス 17">
            <a:extLst>
              <a:ext uri="{FF2B5EF4-FFF2-40B4-BE49-F238E27FC236}">
                <a16:creationId xmlns:a16="http://schemas.microsoft.com/office/drawing/2014/main" id="{A886B0AD-0D10-FC06-CD1D-B4471ADEA0A3}"/>
              </a:ext>
            </a:extLst>
          </p:cNvPr>
          <p:cNvSpPr txBox="1"/>
          <p:nvPr/>
        </p:nvSpPr>
        <p:spPr>
          <a:xfrm>
            <a:off x="5633700" y="1899577"/>
            <a:ext cx="2545645" cy="230832"/>
          </a:xfrm>
          <a:prstGeom prst="rect">
            <a:avLst/>
          </a:prstGeom>
          <a:noFill/>
        </p:spPr>
        <p:txBody>
          <a:bodyPr wrap="square" rtlCol="0">
            <a:spAutoFit/>
          </a:bodyPr>
          <a:lstStyle/>
          <a:p>
            <a:r>
              <a:rPr kumimoji="1" lang="en-US" altLang="ja-JP" sz="900" dirty="0">
                <a:latin typeface="Meiryo UI" panose="020B0604030504040204" pitchFamily="50" charset="-128"/>
                <a:ea typeface="Meiryo UI" panose="020B0604030504040204" pitchFamily="50" charset="-128"/>
              </a:rPr>
              <a:t>※</a:t>
            </a:r>
            <a:r>
              <a:rPr kumimoji="1" lang="ja-JP" altLang="en-US" sz="900" dirty="0">
                <a:latin typeface="Meiryo UI" panose="020B0604030504040204" pitchFamily="50" charset="-128"/>
                <a:ea typeface="Meiryo UI" panose="020B0604030504040204" pitchFamily="50" charset="-128"/>
              </a:rPr>
              <a:t>検索面からレビュー記事への自然流入</a:t>
            </a:r>
          </a:p>
        </p:txBody>
      </p:sp>
      <p:sp>
        <p:nvSpPr>
          <p:cNvPr id="19" name="正方形/長方形 18">
            <a:extLst>
              <a:ext uri="{FF2B5EF4-FFF2-40B4-BE49-F238E27FC236}">
                <a16:creationId xmlns:a16="http://schemas.microsoft.com/office/drawing/2014/main" id="{1A8152D5-EE03-72BE-4838-99D587C3E4AD}"/>
              </a:ext>
            </a:extLst>
          </p:cNvPr>
          <p:cNvSpPr/>
          <p:nvPr/>
        </p:nvSpPr>
        <p:spPr>
          <a:xfrm>
            <a:off x="5311661" y="2401589"/>
            <a:ext cx="2520000" cy="4114638"/>
          </a:xfrm>
          <a:prstGeom prst="rect">
            <a:avLst/>
          </a:prstGeom>
          <a:solidFill>
            <a:schemeClr val="accent5">
              <a:lumMod val="20000"/>
              <a:lumOff val="80000"/>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20" name="正方形/長方形 19">
            <a:extLst>
              <a:ext uri="{FF2B5EF4-FFF2-40B4-BE49-F238E27FC236}">
                <a16:creationId xmlns:a16="http://schemas.microsoft.com/office/drawing/2014/main" id="{B436DA9D-F83B-99F3-7791-4F74ACFE6EE5}"/>
              </a:ext>
            </a:extLst>
          </p:cNvPr>
          <p:cNvSpPr/>
          <p:nvPr/>
        </p:nvSpPr>
        <p:spPr>
          <a:xfrm>
            <a:off x="1802425" y="2423595"/>
            <a:ext cx="2520000" cy="2143254"/>
          </a:xfrm>
          <a:prstGeom prst="rect">
            <a:avLst/>
          </a:prstGeom>
          <a:solidFill>
            <a:schemeClr val="accent5">
              <a:lumMod val="20000"/>
              <a:lumOff val="80000"/>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21" name="正方形/長方形 20">
            <a:extLst>
              <a:ext uri="{FF2B5EF4-FFF2-40B4-BE49-F238E27FC236}">
                <a16:creationId xmlns:a16="http://schemas.microsoft.com/office/drawing/2014/main" id="{961D4C0F-14CF-35A2-3C51-B68FF4B02E64}"/>
              </a:ext>
            </a:extLst>
          </p:cNvPr>
          <p:cNvSpPr/>
          <p:nvPr/>
        </p:nvSpPr>
        <p:spPr>
          <a:xfrm>
            <a:off x="2577379" y="4145903"/>
            <a:ext cx="685377" cy="318082"/>
          </a:xfrm>
          <a:prstGeom prst="rect">
            <a:avLst/>
          </a:prstGeom>
          <a:solidFill>
            <a:srgbClr val="D0021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900" b="1" dirty="0">
                <a:solidFill>
                  <a:schemeClr val="bg1"/>
                </a:solidFill>
                <a:latin typeface="+mn-ea"/>
              </a:rPr>
              <a:t>ミニタイアップ枠</a:t>
            </a:r>
            <a:endParaRPr lang="en-US" altLang="ja-JP" sz="900" b="1" dirty="0">
              <a:solidFill>
                <a:schemeClr val="bg1"/>
              </a:solidFill>
              <a:latin typeface="+mn-ea"/>
            </a:endParaRPr>
          </a:p>
        </p:txBody>
      </p:sp>
      <p:pic>
        <p:nvPicPr>
          <p:cNvPr id="22" name="図 21">
            <a:extLst>
              <a:ext uri="{FF2B5EF4-FFF2-40B4-BE49-F238E27FC236}">
                <a16:creationId xmlns:a16="http://schemas.microsoft.com/office/drawing/2014/main" id="{443B405D-BD8A-F28E-D689-34BCB2489FC5}"/>
              </a:ext>
            </a:extLst>
          </p:cNvPr>
          <p:cNvPicPr>
            <a:picLocks noChangeAspect="1"/>
          </p:cNvPicPr>
          <p:nvPr/>
        </p:nvPicPr>
        <p:blipFill>
          <a:blip r:embed="rId4"/>
          <a:stretch>
            <a:fillRect/>
          </a:stretch>
        </p:blipFill>
        <p:spPr>
          <a:xfrm>
            <a:off x="2568936" y="3078279"/>
            <a:ext cx="693820" cy="1054412"/>
          </a:xfrm>
          <a:prstGeom prst="rect">
            <a:avLst/>
          </a:prstGeom>
        </p:spPr>
      </p:pic>
      <p:sp>
        <p:nvSpPr>
          <p:cNvPr id="23" name="正方形/長方形 22">
            <a:extLst>
              <a:ext uri="{FF2B5EF4-FFF2-40B4-BE49-F238E27FC236}">
                <a16:creationId xmlns:a16="http://schemas.microsoft.com/office/drawing/2014/main" id="{F352AA38-5D5F-B6D7-0AEB-0B1DD41D46CD}"/>
              </a:ext>
            </a:extLst>
          </p:cNvPr>
          <p:cNvSpPr/>
          <p:nvPr/>
        </p:nvSpPr>
        <p:spPr>
          <a:xfrm>
            <a:off x="1802424" y="4899794"/>
            <a:ext cx="2520000" cy="1600924"/>
          </a:xfrm>
          <a:prstGeom prst="rect">
            <a:avLst/>
          </a:prstGeom>
          <a:solidFill>
            <a:schemeClr val="accent5">
              <a:lumMod val="20000"/>
              <a:lumOff val="80000"/>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24" name="正方形/長方形 23">
            <a:extLst>
              <a:ext uri="{FF2B5EF4-FFF2-40B4-BE49-F238E27FC236}">
                <a16:creationId xmlns:a16="http://schemas.microsoft.com/office/drawing/2014/main" id="{EB05E72C-E1F5-4124-5E7B-4F4FBD05A3FE}"/>
              </a:ext>
            </a:extLst>
          </p:cNvPr>
          <p:cNvSpPr/>
          <p:nvPr/>
        </p:nvSpPr>
        <p:spPr>
          <a:xfrm>
            <a:off x="1795855" y="4648412"/>
            <a:ext cx="2520000" cy="233977"/>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200" b="1" dirty="0"/>
              <a:t>Yahoo!</a:t>
            </a:r>
            <a:r>
              <a:rPr lang="ja-JP" altLang="en-US" sz="1200" b="1" dirty="0"/>
              <a:t>広告からの誘導</a:t>
            </a:r>
            <a:endParaRPr lang="en-US" altLang="ja-JP" sz="1200" b="1" dirty="0"/>
          </a:p>
        </p:txBody>
      </p:sp>
      <p:pic>
        <p:nvPicPr>
          <p:cNvPr id="25" name="図 24">
            <a:extLst>
              <a:ext uri="{FF2B5EF4-FFF2-40B4-BE49-F238E27FC236}">
                <a16:creationId xmlns:a16="http://schemas.microsoft.com/office/drawing/2014/main" id="{EE448FB3-27BF-ACD0-3A15-C4A2FFB6DDA0}"/>
              </a:ext>
            </a:extLst>
          </p:cNvPr>
          <p:cNvPicPr>
            <a:picLocks noChangeAspect="1"/>
          </p:cNvPicPr>
          <p:nvPr/>
        </p:nvPicPr>
        <p:blipFill>
          <a:blip r:embed="rId5"/>
          <a:stretch>
            <a:fillRect/>
          </a:stretch>
        </p:blipFill>
        <p:spPr>
          <a:xfrm>
            <a:off x="1919863" y="5677853"/>
            <a:ext cx="882918" cy="804711"/>
          </a:xfrm>
          <a:prstGeom prst="rect">
            <a:avLst/>
          </a:prstGeom>
        </p:spPr>
      </p:pic>
      <p:sp>
        <p:nvSpPr>
          <p:cNvPr id="26" name="テキスト ボックス 25">
            <a:extLst>
              <a:ext uri="{FF2B5EF4-FFF2-40B4-BE49-F238E27FC236}">
                <a16:creationId xmlns:a16="http://schemas.microsoft.com/office/drawing/2014/main" id="{E5902619-3414-E39D-ACE5-FE2426968889}"/>
              </a:ext>
            </a:extLst>
          </p:cNvPr>
          <p:cNvSpPr txBox="1"/>
          <p:nvPr/>
        </p:nvSpPr>
        <p:spPr>
          <a:xfrm>
            <a:off x="1848775" y="4899794"/>
            <a:ext cx="2391416" cy="523220"/>
          </a:xfrm>
          <a:prstGeom prst="rect">
            <a:avLst/>
          </a:prstGeom>
          <a:noFill/>
        </p:spPr>
        <p:txBody>
          <a:bodyPr wrap="square" rtlCol="0">
            <a:spAutoFit/>
          </a:bodyPr>
          <a:lstStyle/>
          <a:p>
            <a:r>
              <a:rPr lang="ja-JP" altLang="en-US" sz="1000" dirty="0">
                <a:latin typeface="Meiryo UI" panose="020B0604030504040204" pitchFamily="50" charset="-128"/>
                <a:ea typeface="Meiryo UI" panose="020B0604030504040204" pitchFamily="50" charset="-128"/>
              </a:rPr>
              <a:t>・</a:t>
            </a:r>
            <a:r>
              <a:rPr lang="en-US" altLang="ja-JP" sz="1000" dirty="0">
                <a:latin typeface="Meiryo UI" panose="020B0604030504040204" pitchFamily="50" charset="-128"/>
                <a:ea typeface="Meiryo UI" panose="020B0604030504040204" pitchFamily="50" charset="-128"/>
              </a:rPr>
              <a:t>Yahoo! JAPAN</a:t>
            </a:r>
            <a:r>
              <a:rPr lang="ja-JP" altLang="en-US" sz="1000" dirty="0">
                <a:latin typeface="Meiryo UI" panose="020B0604030504040204" pitchFamily="50" charset="-128"/>
                <a:ea typeface="Meiryo UI" panose="020B0604030504040204" pitchFamily="50" charset="-128"/>
              </a:rPr>
              <a:t>保有データ</a:t>
            </a:r>
            <a:endParaRPr lang="en-US" altLang="ja-JP" sz="1000" dirty="0">
              <a:latin typeface="Meiryo UI" panose="020B0604030504040204" pitchFamily="50" charset="-128"/>
              <a:ea typeface="Meiryo UI" panose="020B0604030504040204" pitchFamily="50" charset="-128"/>
            </a:endParaRPr>
          </a:p>
          <a:p>
            <a:r>
              <a:rPr lang="ja-JP" altLang="en-US" sz="1000" dirty="0">
                <a:latin typeface="Meiryo UI" panose="020B0604030504040204" pitchFamily="50" charset="-128"/>
                <a:ea typeface="Meiryo UI" panose="020B0604030504040204" pitchFamily="50" charset="-128"/>
              </a:rPr>
              <a:t>・</a:t>
            </a:r>
            <a:r>
              <a:rPr lang="en-US" altLang="ja-JP" sz="1000" dirty="0" err="1">
                <a:latin typeface="Meiryo UI" panose="020B0604030504040204" pitchFamily="50" charset="-128"/>
                <a:ea typeface="Meiryo UI" panose="020B0604030504040204" pitchFamily="50" charset="-128"/>
              </a:rPr>
              <a:t>mybest</a:t>
            </a:r>
            <a:r>
              <a:rPr lang="ja-JP" altLang="en-US" sz="1000" dirty="0">
                <a:latin typeface="Meiryo UI" panose="020B0604030504040204" pitchFamily="50" charset="-128"/>
                <a:ea typeface="Meiryo UI" panose="020B0604030504040204" pitchFamily="50" charset="-128"/>
              </a:rPr>
              <a:t>記事閲覧データ</a:t>
            </a:r>
            <a:endParaRPr lang="en-US" altLang="ja-JP" sz="1000" dirty="0">
              <a:latin typeface="Meiryo UI" panose="020B0604030504040204" pitchFamily="50" charset="-128"/>
              <a:ea typeface="Meiryo UI" panose="020B0604030504040204" pitchFamily="50" charset="-128"/>
            </a:endParaRPr>
          </a:p>
          <a:p>
            <a:r>
              <a:rPr lang="ja-JP" altLang="en-US" sz="800" dirty="0">
                <a:latin typeface="Meiryo UI" panose="020B0604030504040204" pitchFamily="50" charset="-128"/>
                <a:ea typeface="Meiryo UI" panose="020B0604030504040204" pitchFamily="50" charset="-128"/>
              </a:rPr>
              <a:t>を活用した柔軟なターゲティングでレビュー記事へ誘導。</a:t>
            </a:r>
            <a:endParaRPr kumimoji="1" lang="en-US" altLang="ja-JP" sz="800" dirty="0">
              <a:latin typeface="Meiryo UI" panose="020B0604030504040204" pitchFamily="50" charset="-128"/>
              <a:ea typeface="Meiryo UI" panose="020B0604030504040204" pitchFamily="50" charset="-128"/>
            </a:endParaRPr>
          </a:p>
        </p:txBody>
      </p:sp>
      <p:sp>
        <p:nvSpPr>
          <p:cNvPr id="27" name="正方形/長方形 26">
            <a:extLst>
              <a:ext uri="{FF2B5EF4-FFF2-40B4-BE49-F238E27FC236}">
                <a16:creationId xmlns:a16="http://schemas.microsoft.com/office/drawing/2014/main" id="{45B46640-096A-3E27-992D-DA898CB276B6}"/>
              </a:ext>
            </a:extLst>
          </p:cNvPr>
          <p:cNvSpPr/>
          <p:nvPr/>
        </p:nvSpPr>
        <p:spPr>
          <a:xfrm>
            <a:off x="3275645" y="3174149"/>
            <a:ext cx="627903" cy="512279"/>
          </a:xfrm>
          <a:prstGeom prst="rect">
            <a:avLst/>
          </a:prstGeom>
          <a:solidFill>
            <a:srgbClr val="D0021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000" b="1" dirty="0">
                <a:solidFill>
                  <a:schemeClr val="bg1"/>
                </a:solidFill>
                <a:latin typeface="+mn-ea"/>
              </a:rPr>
              <a:t>バナー</a:t>
            </a:r>
            <a:endParaRPr lang="en-US" altLang="ja-JP" sz="1000" b="1" dirty="0">
              <a:solidFill>
                <a:schemeClr val="bg1"/>
              </a:solidFill>
              <a:latin typeface="+mn-ea"/>
            </a:endParaRPr>
          </a:p>
          <a:p>
            <a:pPr algn="ctr"/>
            <a:r>
              <a:rPr lang="ja-JP" altLang="en-US" sz="1000" b="1" dirty="0">
                <a:solidFill>
                  <a:schemeClr val="bg1"/>
                </a:solidFill>
                <a:latin typeface="+mn-ea"/>
              </a:rPr>
              <a:t>掲載枠</a:t>
            </a:r>
            <a:endParaRPr lang="en-US" altLang="ja-JP" sz="1000" b="1" dirty="0">
              <a:solidFill>
                <a:schemeClr val="bg1"/>
              </a:solidFill>
              <a:latin typeface="+mn-ea"/>
            </a:endParaRPr>
          </a:p>
        </p:txBody>
      </p:sp>
      <p:sp>
        <p:nvSpPr>
          <p:cNvPr id="28" name="正方形/長方形 27">
            <a:extLst>
              <a:ext uri="{FF2B5EF4-FFF2-40B4-BE49-F238E27FC236}">
                <a16:creationId xmlns:a16="http://schemas.microsoft.com/office/drawing/2014/main" id="{8C34F872-8FC8-4CE5-624E-5A37942B73D5}"/>
              </a:ext>
            </a:extLst>
          </p:cNvPr>
          <p:cNvSpPr/>
          <p:nvPr/>
        </p:nvSpPr>
        <p:spPr>
          <a:xfrm>
            <a:off x="2092214" y="5435895"/>
            <a:ext cx="667724" cy="215444"/>
          </a:xfrm>
          <a:prstGeom prst="rect">
            <a:avLst/>
          </a:prstGeom>
        </p:spPr>
        <p:txBody>
          <a:bodyPr wrap="square">
            <a:spAutoFit/>
          </a:bodyPr>
          <a:lstStyle/>
          <a:p>
            <a:pPr algn="ctr"/>
            <a:r>
              <a:rPr lang="ja-JP" altLang="en-US" sz="800" b="1" dirty="0">
                <a:latin typeface="Meiryo UI" panose="020B0604030504040204" pitchFamily="50" charset="-128"/>
                <a:ea typeface="Meiryo UI" panose="020B0604030504040204" pitchFamily="50" charset="-128"/>
              </a:rPr>
              <a:t>ヤフー広告</a:t>
            </a:r>
            <a:endParaRPr lang="en-US" altLang="ja-JP" sz="800" b="1" dirty="0">
              <a:latin typeface="Meiryo UI" panose="020B0604030504040204" pitchFamily="50" charset="-128"/>
              <a:ea typeface="Meiryo UI" panose="020B0604030504040204" pitchFamily="50" charset="-128"/>
            </a:endParaRPr>
          </a:p>
        </p:txBody>
      </p:sp>
      <p:pic>
        <p:nvPicPr>
          <p:cNvPr id="29" name="図 28">
            <a:extLst>
              <a:ext uri="{FF2B5EF4-FFF2-40B4-BE49-F238E27FC236}">
                <a16:creationId xmlns:a16="http://schemas.microsoft.com/office/drawing/2014/main" id="{05F68443-9FA5-C6E8-71E3-8A09B5D2E27D}"/>
              </a:ext>
            </a:extLst>
          </p:cNvPr>
          <p:cNvPicPr>
            <a:picLocks noChangeAspect="1"/>
          </p:cNvPicPr>
          <p:nvPr/>
        </p:nvPicPr>
        <p:blipFill rotWithShape="1">
          <a:blip r:embed="rId6"/>
          <a:srcRect b="53274"/>
          <a:stretch/>
        </p:blipFill>
        <p:spPr>
          <a:xfrm>
            <a:off x="3170471" y="5698812"/>
            <a:ext cx="950946" cy="676168"/>
          </a:xfrm>
          <a:prstGeom prst="rect">
            <a:avLst/>
          </a:prstGeom>
        </p:spPr>
      </p:pic>
      <p:sp>
        <p:nvSpPr>
          <p:cNvPr id="30" name="正方形/長方形 29">
            <a:extLst>
              <a:ext uri="{FF2B5EF4-FFF2-40B4-BE49-F238E27FC236}">
                <a16:creationId xmlns:a16="http://schemas.microsoft.com/office/drawing/2014/main" id="{45B6DE23-8FC9-6509-F006-B892775228BE}"/>
              </a:ext>
            </a:extLst>
          </p:cNvPr>
          <p:cNvSpPr/>
          <p:nvPr/>
        </p:nvSpPr>
        <p:spPr>
          <a:xfrm>
            <a:off x="3025634" y="5413671"/>
            <a:ext cx="1321510" cy="215444"/>
          </a:xfrm>
          <a:prstGeom prst="rect">
            <a:avLst/>
          </a:prstGeom>
        </p:spPr>
        <p:txBody>
          <a:bodyPr wrap="square">
            <a:spAutoFit/>
          </a:bodyPr>
          <a:lstStyle/>
          <a:p>
            <a:pPr algn="ctr"/>
            <a:r>
              <a:rPr lang="en-US" altLang="ja-JP" sz="800" b="1" dirty="0" err="1">
                <a:latin typeface="Meiryo UI" panose="020B0604030504040204" pitchFamily="50" charset="-128"/>
                <a:ea typeface="Meiryo UI" panose="020B0604030504040204" pitchFamily="50" charset="-128"/>
              </a:rPr>
              <a:t>mybest</a:t>
            </a:r>
            <a:r>
              <a:rPr lang="ja-JP" altLang="en-US" sz="800" b="1" dirty="0">
                <a:latin typeface="Meiryo UI" panose="020B0604030504040204" pitchFamily="50" charset="-128"/>
                <a:ea typeface="Meiryo UI" panose="020B0604030504040204" pitchFamily="50" charset="-128"/>
              </a:rPr>
              <a:t>記事閲覧データ</a:t>
            </a:r>
            <a:endParaRPr lang="en-US" altLang="ja-JP" sz="800" b="1" dirty="0">
              <a:latin typeface="Meiryo UI" panose="020B0604030504040204" pitchFamily="50" charset="-128"/>
              <a:ea typeface="Meiryo UI" panose="020B0604030504040204" pitchFamily="50" charset="-128"/>
            </a:endParaRPr>
          </a:p>
        </p:txBody>
      </p:sp>
      <p:sp>
        <p:nvSpPr>
          <p:cNvPr id="31" name="正方形/長方形 30">
            <a:extLst>
              <a:ext uri="{FF2B5EF4-FFF2-40B4-BE49-F238E27FC236}">
                <a16:creationId xmlns:a16="http://schemas.microsoft.com/office/drawing/2014/main" id="{CA5DE0A0-0FC2-08ED-A632-E273AEE7BFE6}"/>
              </a:ext>
            </a:extLst>
          </p:cNvPr>
          <p:cNvSpPr/>
          <p:nvPr/>
        </p:nvSpPr>
        <p:spPr>
          <a:xfrm>
            <a:off x="1795855" y="2175382"/>
            <a:ext cx="2520000" cy="233977"/>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100" b="1" dirty="0">
                <a:latin typeface="Meiryo UI" panose="020B0604030504040204" pitchFamily="50" charset="-128"/>
                <a:ea typeface="Meiryo UI" panose="020B0604030504040204" pitchFamily="50" charset="-128"/>
              </a:rPr>
              <a:t>編集記事内の広告枠からの誘導</a:t>
            </a:r>
            <a:endParaRPr lang="en-US" altLang="ja-JP" sz="1100" b="1" dirty="0">
              <a:latin typeface="Meiryo UI" panose="020B0604030504040204" pitchFamily="50" charset="-128"/>
              <a:ea typeface="Meiryo UI" panose="020B0604030504040204" pitchFamily="50" charset="-128"/>
            </a:endParaRPr>
          </a:p>
        </p:txBody>
      </p:sp>
      <p:sp>
        <p:nvSpPr>
          <p:cNvPr id="32" name="テキスト ボックス 31">
            <a:extLst>
              <a:ext uri="{FF2B5EF4-FFF2-40B4-BE49-F238E27FC236}">
                <a16:creationId xmlns:a16="http://schemas.microsoft.com/office/drawing/2014/main" id="{A3C4A127-8567-3DB5-CC31-E440058CF947}"/>
              </a:ext>
            </a:extLst>
          </p:cNvPr>
          <p:cNvSpPr txBox="1"/>
          <p:nvPr/>
        </p:nvSpPr>
        <p:spPr>
          <a:xfrm>
            <a:off x="1766325" y="2407724"/>
            <a:ext cx="2609419" cy="553998"/>
          </a:xfrm>
          <a:prstGeom prst="rect">
            <a:avLst/>
          </a:prstGeom>
          <a:noFill/>
        </p:spPr>
        <p:txBody>
          <a:bodyPr wrap="square" rtlCol="0">
            <a:spAutoFit/>
          </a:bodyPr>
          <a:lstStyle/>
          <a:p>
            <a:pPr algn="ctr"/>
            <a:r>
              <a:rPr kumimoji="1" lang="ja-JP" altLang="en-US" sz="1000" dirty="0">
                <a:latin typeface="Meiryo UI" panose="020B0604030504040204" pitchFamily="50" charset="-128"/>
                <a:ea typeface="Meiryo UI" panose="020B0604030504040204" pitchFamily="50" charset="-128"/>
              </a:rPr>
              <a:t>「○○ おすすめ」での流入が多い</a:t>
            </a:r>
            <a:endParaRPr kumimoji="1" lang="en-US" altLang="ja-JP" sz="1000" dirty="0">
              <a:latin typeface="Meiryo UI" panose="020B0604030504040204" pitchFamily="50" charset="-128"/>
              <a:ea typeface="Meiryo UI" panose="020B0604030504040204" pitchFamily="50" charset="-128"/>
            </a:endParaRPr>
          </a:p>
          <a:p>
            <a:pPr algn="ctr"/>
            <a:r>
              <a:rPr lang="ja-JP" altLang="en-US" sz="1000" dirty="0">
                <a:latin typeface="Meiryo UI" panose="020B0604030504040204" pitchFamily="50" charset="-128"/>
                <a:ea typeface="Meiryo UI" panose="020B0604030504040204" pitchFamily="50" charset="-128"/>
              </a:rPr>
              <a:t>編集記事内の広告枠で対象商品を</a:t>
            </a:r>
            <a:r>
              <a:rPr lang="en-US" altLang="ja-JP" sz="1000" dirty="0">
                <a:latin typeface="Meiryo UI" panose="020B0604030504040204" pitchFamily="50" charset="-128"/>
                <a:ea typeface="Meiryo UI" panose="020B0604030504040204" pitchFamily="50" charset="-128"/>
              </a:rPr>
              <a:t>PR</a:t>
            </a:r>
            <a:r>
              <a:rPr lang="ja-JP" altLang="en-US" sz="1000" dirty="0" err="1">
                <a:latin typeface="Meiryo UI" panose="020B0604030504040204" pitchFamily="50" charset="-128"/>
                <a:ea typeface="Meiryo UI" panose="020B0604030504040204" pitchFamily="50" charset="-128"/>
              </a:rPr>
              <a:t>。</a:t>
            </a:r>
            <a:endParaRPr lang="en-US" altLang="ja-JP" sz="1000" dirty="0">
              <a:latin typeface="Meiryo UI" panose="020B0604030504040204" pitchFamily="50" charset="-128"/>
              <a:ea typeface="Meiryo UI" panose="020B0604030504040204" pitchFamily="50" charset="-128"/>
            </a:endParaRPr>
          </a:p>
          <a:p>
            <a:pPr algn="ctr"/>
            <a:r>
              <a:rPr lang="ja-JP" altLang="en-US" sz="1000" dirty="0">
                <a:latin typeface="Meiryo UI" panose="020B0604030504040204" pitchFamily="50" charset="-128"/>
                <a:ea typeface="Meiryo UI" panose="020B0604030504040204" pitchFamily="50" charset="-128"/>
              </a:rPr>
              <a:t>商品理解を深めつつ、レビュー記事へ誘導。</a:t>
            </a:r>
            <a:endParaRPr kumimoji="1" lang="en-US" altLang="ja-JP" sz="1000" dirty="0">
              <a:latin typeface="Meiryo UI" panose="020B0604030504040204" pitchFamily="50" charset="-128"/>
              <a:ea typeface="Meiryo UI" panose="020B0604030504040204" pitchFamily="50" charset="-128"/>
            </a:endParaRPr>
          </a:p>
        </p:txBody>
      </p:sp>
      <p:sp>
        <p:nvSpPr>
          <p:cNvPr id="33" name="正方形/長方形 32">
            <a:extLst>
              <a:ext uri="{FF2B5EF4-FFF2-40B4-BE49-F238E27FC236}">
                <a16:creationId xmlns:a16="http://schemas.microsoft.com/office/drawing/2014/main" id="{950BD1D2-EDCD-8409-4BA3-8E6D182C8957}"/>
              </a:ext>
            </a:extLst>
          </p:cNvPr>
          <p:cNvSpPr/>
          <p:nvPr/>
        </p:nvSpPr>
        <p:spPr>
          <a:xfrm>
            <a:off x="5311661" y="2167612"/>
            <a:ext cx="2520000" cy="233977"/>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100" b="1" dirty="0">
                <a:latin typeface="Meiryo UI" panose="020B0604030504040204" pitchFamily="50" charset="-128"/>
                <a:ea typeface="Meiryo UI" panose="020B0604030504040204" pitchFamily="50" charset="-128"/>
              </a:rPr>
              <a:t>レビュータイアップ記事</a:t>
            </a:r>
            <a:endParaRPr lang="en-US" altLang="ja-JP" sz="1100" b="1" dirty="0">
              <a:latin typeface="Meiryo UI" panose="020B0604030504040204" pitchFamily="50" charset="-128"/>
              <a:ea typeface="Meiryo UI" panose="020B0604030504040204" pitchFamily="50" charset="-128"/>
            </a:endParaRPr>
          </a:p>
        </p:txBody>
      </p:sp>
      <p:sp>
        <p:nvSpPr>
          <p:cNvPr id="34" name="右矢印 33">
            <a:extLst>
              <a:ext uri="{FF2B5EF4-FFF2-40B4-BE49-F238E27FC236}">
                <a16:creationId xmlns:a16="http://schemas.microsoft.com/office/drawing/2014/main" id="{CCD3CE8F-F21D-D64C-EBA0-594A75F84D65}"/>
              </a:ext>
            </a:extLst>
          </p:cNvPr>
          <p:cNvSpPr/>
          <p:nvPr/>
        </p:nvSpPr>
        <p:spPr>
          <a:xfrm>
            <a:off x="4354464" y="3253165"/>
            <a:ext cx="919327" cy="381022"/>
          </a:xfrm>
          <a:prstGeom prst="rightArrow">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テキスト ボックス 34">
            <a:extLst>
              <a:ext uri="{FF2B5EF4-FFF2-40B4-BE49-F238E27FC236}">
                <a16:creationId xmlns:a16="http://schemas.microsoft.com/office/drawing/2014/main" id="{53918828-E416-E65D-E21D-5567880D6C0F}"/>
              </a:ext>
            </a:extLst>
          </p:cNvPr>
          <p:cNvSpPr txBox="1"/>
          <p:nvPr/>
        </p:nvSpPr>
        <p:spPr>
          <a:xfrm>
            <a:off x="5382255" y="2423233"/>
            <a:ext cx="2538043" cy="553998"/>
          </a:xfrm>
          <a:prstGeom prst="rect">
            <a:avLst/>
          </a:prstGeom>
          <a:noFill/>
        </p:spPr>
        <p:txBody>
          <a:bodyPr wrap="square" rtlCol="0">
            <a:spAutoFit/>
          </a:bodyPr>
          <a:lstStyle/>
          <a:p>
            <a:pPr algn="ctr"/>
            <a:r>
              <a:rPr kumimoji="1" lang="ja-JP" altLang="en-US" sz="1000" dirty="0">
                <a:latin typeface="Meiryo UI" panose="020B0604030504040204" pitchFamily="50" charset="-128"/>
                <a:ea typeface="Meiryo UI" panose="020B0604030504040204" pitchFamily="50" charset="-128"/>
              </a:rPr>
              <a:t>広告誘導だけでなく</a:t>
            </a:r>
            <a:endParaRPr kumimoji="1" lang="en-US" altLang="ja-JP" sz="1000" dirty="0">
              <a:latin typeface="Meiryo UI" panose="020B0604030504040204" pitchFamily="50" charset="-128"/>
              <a:ea typeface="Meiryo UI" panose="020B0604030504040204" pitchFamily="50" charset="-128"/>
            </a:endParaRPr>
          </a:p>
          <a:p>
            <a:pPr algn="ctr"/>
            <a:r>
              <a:rPr lang="ja-JP" altLang="en-US" sz="1000" dirty="0">
                <a:latin typeface="Meiryo UI" panose="020B0604030504040204" pitchFamily="50" charset="-128"/>
                <a:ea typeface="Meiryo UI" panose="020B0604030504040204" pitchFamily="50" charset="-128"/>
              </a:rPr>
              <a:t>「</a:t>
            </a:r>
            <a:r>
              <a:rPr kumimoji="1" lang="ja-JP" altLang="en-US" sz="1000" dirty="0">
                <a:latin typeface="Meiryo UI" panose="020B0604030504040204" pitchFamily="50" charset="-128"/>
                <a:ea typeface="Meiryo UI" panose="020B0604030504040204" pitchFamily="50" charset="-128"/>
              </a:rPr>
              <a:t>対象商品名</a:t>
            </a:r>
            <a:r>
              <a:rPr kumimoji="1" lang="en-US" altLang="ja-JP" sz="1000" dirty="0">
                <a:latin typeface="Meiryo UI" panose="020B0604030504040204" pitchFamily="50" charset="-128"/>
                <a:ea typeface="Meiryo UI" panose="020B0604030504040204" pitchFamily="50" charset="-128"/>
              </a:rPr>
              <a:t>+</a:t>
            </a:r>
            <a:r>
              <a:rPr kumimoji="1" lang="ja-JP" altLang="en-US" sz="1000" dirty="0">
                <a:latin typeface="Meiryo UI" panose="020B0604030504040204" pitchFamily="50" charset="-128"/>
                <a:ea typeface="Meiryo UI" panose="020B0604030504040204" pitchFamily="50" charset="-128"/>
              </a:rPr>
              <a:t>口コミ」等の</a:t>
            </a:r>
            <a:r>
              <a:rPr kumimoji="1" lang="en-US" altLang="ja-JP" sz="1000" dirty="0">
                <a:latin typeface="Meiryo UI" panose="020B0604030504040204" pitchFamily="50" charset="-128"/>
                <a:ea typeface="Meiryo UI" panose="020B0604030504040204" pitchFamily="50" charset="-128"/>
              </a:rPr>
              <a:t>KW</a:t>
            </a:r>
            <a:r>
              <a:rPr lang="ja-JP" altLang="en-US" sz="1000" dirty="0" err="1">
                <a:latin typeface="Meiryo UI" panose="020B0604030504040204" pitchFamily="50" charset="-128"/>
                <a:ea typeface="Meiryo UI" panose="020B0604030504040204" pitchFamily="50" charset="-128"/>
              </a:rPr>
              <a:t>にて</a:t>
            </a:r>
            <a:endParaRPr lang="en-US" altLang="ja-JP" sz="1000" dirty="0">
              <a:latin typeface="Meiryo UI" panose="020B0604030504040204" pitchFamily="50" charset="-128"/>
              <a:ea typeface="Meiryo UI" panose="020B0604030504040204" pitchFamily="50" charset="-128"/>
            </a:endParaRPr>
          </a:p>
          <a:p>
            <a:pPr algn="ctr"/>
            <a:r>
              <a:rPr kumimoji="1" lang="ja-JP" altLang="en-US" sz="1000" dirty="0">
                <a:latin typeface="Meiryo UI" panose="020B0604030504040204" pitchFamily="50" charset="-128"/>
                <a:ea typeface="Meiryo UI" panose="020B0604030504040204" pitchFamily="50" charset="-128"/>
              </a:rPr>
              <a:t>検索面からの自然流入を狙い記事を作成。</a:t>
            </a:r>
            <a:endParaRPr kumimoji="1" lang="en-US" altLang="ja-JP" sz="1000" dirty="0">
              <a:latin typeface="Meiryo UI" panose="020B0604030504040204" pitchFamily="50" charset="-128"/>
              <a:ea typeface="Meiryo UI" panose="020B0604030504040204" pitchFamily="50" charset="-128"/>
            </a:endParaRPr>
          </a:p>
        </p:txBody>
      </p:sp>
      <p:sp>
        <p:nvSpPr>
          <p:cNvPr id="36" name="右矢印 35">
            <a:extLst>
              <a:ext uri="{FF2B5EF4-FFF2-40B4-BE49-F238E27FC236}">
                <a16:creationId xmlns:a16="http://schemas.microsoft.com/office/drawing/2014/main" id="{9C60DC17-FE05-F169-2CFA-50F5EAD9CA7D}"/>
              </a:ext>
            </a:extLst>
          </p:cNvPr>
          <p:cNvSpPr/>
          <p:nvPr/>
        </p:nvSpPr>
        <p:spPr>
          <a:xfrm>
            <a:off x="4385014" y="5513952"/>
            <a:ext cx="894608" cy="381022"/>
          </a:xfrm>
          <a:prstGeom prst="rightArrow">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37" name="グループ化 36">
            <a:extLst>
              <a:ext uri="{FF2B5EF4-FFF2-40B4-BE49-F238E27FC236}">
                <a16:creationId xmlns:a16="http://schemas.microsoft.com/office/drawing/2014/main" id="{3A168322-FCA6-528E-9456-70D848E1B5FB}"/>
              </a:ext>
            </a:extLst>
          </p:cNvPr>
          <p:cNvGrpSpPr/>
          <p:nvPr/>
        </p:nvGrpSpPr>
        <p:grpSpPr>
          <a:xfrm>
            <a:off x="5959401" y="3069716"/>
            <a:ext cx="1148673" cy="3353172"/>
            <a:chOff x="4992914" y="3188170"/>
            <a:chExt cx="1144044" cy="3408673"/>
          </a:xfrm>
        </p:grpSpPr>
        <p:pic>
          <p:nvPicPr>
            <p:cNvPr id="38" name="図 37">
              <a:extLst>
                <a:ext uri="{FF2B5EF4-FFF2-40B4-BE49-F238E27FC236}">
                  <a16:creationId xmlns:a16="http://schemas.microsoft.com/office/drawing/2014/main" id="{A9EE5BFF-3412-9210-6BC7-A5BA6A8C08F7}"/>
                </a:ext>
              </a:extLst>
            </p:cNvPr>
            <p:cNvPicPr>
              <a:picLocks noChangeAspect="1"/>
            </p:cNvPicPr>
            <p:nvPr/>
          </p:nvPicPr>
          <p:blipFill>
            <a:blip r:embed="rId7"/>
            <a:stretch>
              <a:fillRect/>
            </a:stretch>
          </p:blipFill>
          <p:spPr>
            <a:xfrm>
              <a:off x="4996570" y="3188170"/>
              <a:ext cx="1140388" cy="1872832"/>
            </a:xfrm>
            <a:prstGeom prst="rect">
              <a:avLst/>
            </a:prstGeom>
          </p:spPr>
        </p:pic>
        <p:pic>
          <p:nvPicPr>
            <p:cNvPr id="39" name="図 38">
              <a:extLst>
                <a:ext uri="{FF2B5EF4-FFF2-40B4-BE49-F238E27FC236}">
                  <a16:creationId xmlns:a16="http://schemas.microsoft.com/office/drawing/2014/main" id="{02FD9CA6-3883-9600-8F6E-D91794F1A513}"/>
                </a:ext>
              </a:extLst>
            </p:cNvPr>
            <p:cNvPicPr>
              <a:picLocks noChangeAspect="1"/>
            </p:cNvPicPr>
            <p:nvPr/>
          </p:nvPicPr>
          <p:blipFill rotWithShape="1">
            <a:blip r:embed="rId8"/>
            <a:srcRect b="6364"/>
            <a:stretch/>
          </p:blipFill>
          <p:spPr>
            <a:xfrm>
              <a:off x="4992914" y="5059661"/>
              <a:ext cx="1140038" cy="1537182"/>
            </a:xfrm>
            <a:prstGeom prst="rect">
              <a:avLst/>
            </a:prstGeom>
          </p:spPr>
        </p:pic>
      </p:grpSp>
      <p:sp>
        <p:nvSpPr>
          <p:cNvPr id="40" name="正方形/長方形 39">
            <a:extLst>
              <a:ext uri="{FF2B5EF4-FFF2-40B4-BE49-F238E27FC236}">
                <a16:creationId xmlns:a16="http://schemas.microsoft.com/office/drawing/2014/main" id="{BA31099B-3DCF-F9C0-ED26-A1B48D3ED4EC}"/>
              </a:ext>
            </a:extLst>
          </p:cNvPr>
          <p:cNvSpPr/>
          <p:nvPr/>
        </p:nvSpPr>
        <p:spPr>
          <a:xfrm>
            <a:off x="8903131" y="2583235"/>
            <a:ext cx="1300356" cy="2282462"/>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41" name="正方形/長方形 40">
            <a:extLst>
              <a:ext uri="{FF2B5EF4-FFF2-40B4-BE49-F238E27FC236}">
                <a16:creationId xmlns:a16="http://schemas.microsoft.com/office/drawing/2014/main" id="{147F1109-F171-B4B2-5840-64AA96189D10}"/>
              </a:ext>
            </a:extLst>
          </p:cNvPr>
          <p:cNvSpPr/>
          <p:nvPr/>
        </p:nvSpPr>
        <p:spPr>
          <a:xfrm>
            <a:off x="8903130" y="2167917"/>
            <a:ext cx="1300357" cy="3941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b="1" dirty="0">
                <a:latin typeface="Meiryo UI" panose="020B0604030504040204" pitchFamily="50" charset="-128"/>
                <a:ea typeface="Meiryo UI" panose="020B0604030504040204" pitchFamily="50" charset="-128"/>
              </a:rPr>
              <a:t>自社サイト・</a:t>
            </a:r>
            <a:br>
              <a:rPr lang="en-US" altLang="ja-JP" sz="1200" b="1" dirty="0">
                <a:latin typeface="Meiryo UI" panose="020B0604030504040204" pitchFamily="50" charset="-128"/>
                <a:ea typeface="Meiryo UI" panose="020B0604030504040204" pitchFamily="50" charset="-128"/>
              </a:rPr>
            </a:br>
            <a:r>
              <a:rPr lang="en-US" altLang="ja-JP" sz="1200" b="1" dirty="0">
                <a:latin typeface="Meiryo UI" panose="020B0604030504040204" pitchFamily="50" charset="-128"/>
                <a:ea typeface="Meiryo UI" panose="020B0604030504040204" pitchFamily="50" charset="-128"/>
              </a:rPr>
              <a:t>EC</a:t>
            </a:r>
            <a:r>
              <a:rPr lang="ja-JP" altLang="en-US" sz="1200" b="1" dirty="0">
                <a:latin typeface="Meiryo UI" panose="020B0604030504040204" pitchFamily="50" charset="-128"/>
                <a:ea typeface="Meiryo UI" panose="020B0604030504040204" pitchFamily="50" charset="-128"/>
              </a:rPr>
              <a:t>モール遷移</a:t>
            </a:r>
            <a:endParaRPr lang="en-US" altLang="ja-JP" sz="1200" b="1" dirty="0">
              <a:latin typeface="Meiryo UI" panose="020B0604030504040204" pitchFamily="50" charset="-128"/>
              <a:ea typeface="Meiryo UI" panose="020B0604030504040204" pitchFamily="50" charset="-128"/>
            </a:endParaRPr>
          </a:p>
        </p:txBody>
      </p:sp>
      <p:pic>
        <p:nvPicPr>
          <p:cNvPr id="42" name="図 41">
            <a:extLst>
              <a:ext uri="{FF2B5EF4-FFF2-40B4-BE49-F238E27FC236}">
                <a16:creationId xmlns:a16="http://schemas.microsoft.com/office/drawing/2014/main" id="{BF64AE86-2976-7648-D3D8-88B53D4B0840}"/>
              </a:ext>
            </a:extLst>
          </p:cNvPr>
          <p:cNvPicPr>
            <a:picLocks noChangeAspect="1"/>
          </p:cNvPicPr>
          <p:nvPr/>
        </p:nvPicPr>
        <p:blipFill>
          <a:blip r:embed="rId9"/>
          <a:stretch>
            <a:fillRect/>
          </a:stretch>
        </p:blipFill>
        <p:spPr>
          <a:xfrm>
            <a:off x="8997812" y="2873101"/>
            <a:ext cx="1108150" cy="1106704"/>
          </a:xfrm>
          <a:prstGeom prst="rect">
            <a:avLst/>
          </a:prstGeom>
        </p:spPr>
      </p:pic>
      <p:pic>
        <p:nvPicPr>
          <p:cNvPr id="43" name="図 42">
            <a:extLst>
              <a:ext uri="{FF2B5EF4-FFF2-40B4-BE49-F238E27FC236}">
                <a16:creationId xmlns:a16="http://schemas.microsoft.com/office/drawing/2014/main" id="{DFE0F379-26C9-1403-43D3-F32329401B85}"/>
              </a:ext>
            </a:extLst>
          </p:cNvPr>
          <p:cNvPicPr>
            <a:picLocks noChangeAspect="1"/>
          </p:cNvPicPr>
          <p:nvPr/>
        </p:nvPicPr>
        <p:blipFill rotWithShape="1">
          <a:blip r:embed="rId10"/>
          <a:srcRect t="22405" b="22690"/>
          <a:stretch/>
        </p:blipFill>
        <p:spPr>
          <a:xfrm>
            <a:off x="9011679" y="4426765"/>
            <a:ext cx="503894" cy="270933"/>
          </a:xfrm>
          <a:prstGeom prst="rect">
            <a:avLst/>
          </a:prstGeom>
        </p:spPr>
      </p:pic>
      <p:pic>
        <p:nvPicPr>
          <p:cNvPr id="44" name="図 43">
            <a:extLst>
              <a:ext uri="{FF2B5EF4-FFF2-40B4-BE49-F238E27FC236}">
                <a16:creationId xmlns:a16="http://schemas.microsoft.com/office/drawing/2014/main" id="{9FA1A1C1-DC7A-D356-E768-255234EC0CF8}"/>
              </a:ext>
            </a:extLst>
          </p:cNvPr>
          <p:cNvPicPr>
            <a:picLocks noChangeAspect="1"/>
          </p:cNvPicPr>
          <p:nvPr/>
        </p:nvPicPr>
        <p:blipFill>
          <a:blip r:embed="rId11"/>
          <a:stretch>
            <a:fillRect/>
          </a:stretch>
        </p:blipFill>
        <p:spPr>
          <a:xfrm>
            <a:off x="9547612" y="4459426"/>
            <a:ext cx="566004" cy="196465"/>
          </a:xfrm>
          <a:prstGeom prst="rect">
            <a:avLst/>
          </a:prstGeom>
        </p:spPr>
      </p:pic>
      <p:pic>
        <p:nvPicPr>
          <p:cNvPr id="45" name="図 44">
            <a:extLst>
              <a:ext uri="{FF2B5EF4-FFF2-40B4-BE49-F238E27FC236}">
                <a16:creationId xmlns:a16="http://schemas.microsoft.com/office/drawing/2014/main" id="{61FBD353-D22E-5AF7-BBE0-6B38AAF1BEF8}"/>
              </a:ext>
            </a:extLst>
          </p:cNvPr>
          <p:cNvPicPr>
            <a:picLocks noChangeAspect="1"/>
          </p:cNvPicPr>
          <p:nvPr/>
        </p:nvPicPr>
        <p:blipFill>
          <a:blip r:embed="rId12" cstate="hqprint">
            <a:extLst>
              <a:ext uri="{28A0092B-C50C-407E-A947-70E740481C1C}">
                <a14:useLocalDpi xmlns:a14="http://schemas.microsoft.com/office/drawing/2010/main" val="0"/>
              </a:ext>
            </a:extLst>
          </a:blip>
          <a:stretch>
            <a:fillRect/>
          </a:stretch>
        </p:blipFill>
        <p:spPr>
          <a:xfrm>
            <a:off x="9014664" y="4199310"/>
            <a:ext cx="1087045" cy="166351"/>
          </a:xfrm>
          <a:prstGeom prst="rect">
            <a:avLst/>
          </a:prstGeom>
        </p:spPr>
      </p:pic>
    </p:spTree>
    <p:extLst>
      <p:ext uri="{BB962C8B-B14F-4D97-AF65-F5344CB8AC3E}">
        <p14:creationId xmlns:p14="http://schemas.microsoft.com/office/powerpoint/2010/main" val="360169843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pPr algn="l"/>
            <a:r>
              <a:rPr lang="en-US" altLang="ja-JP" b="1" dirty="0">
                <a:latin typeface="+mn-ea"/>
              </a:rPr>
              <a:t>Yahoo!</a:t>
            </a:r>
            <a:r>
              <a:rPr lang="ja-JP" altLang="en-US" b="1">
                <a:latin typeface="+mn-ea"/>
              </a:rPr>
              <a:t>広告 誘導オプション</a:t>
            </a:r>
            <a:r>
              <a:rPr lang="en-US" altLang="ja-JP" sz="2000" b="1" dirty="0">
                <a:latin typeface="+mn-ea"/>
              </a:rPr>
              <a:t>(</a:t>
            </a:r>
            <a:r>
              <a:rPr lang="en-US" altLang="ja-JP" sz="2000" b="1" dirty="0" err="1">
                <a:latin typeface="+mn-ea"/>
              </a:rPr>
              <a:t>mybest</a:t>
            </a:r>
            <a:r>
              <a:rPr lang="ja-JP" altLang="en-US" sz="2000" b="1">
                <a:latin typeface="+mn-ea"/>
              </a:rPr>
              <a:t>訪問者のデータ活用➀</a:t>
            </a:r>
            <a:r>
              <a:rPr lang="en-US" altLang="ja-JP" sz="2000" b="1" dirty="0">
                <a:latin typeface="+mn-ea"/>
              </a:rPr>
              <a:t>)</a:t>
            </a:r>
            <a:endParaRPr lang="ja-JP" altLang="en-US" sz="2000" b="1" dirty="0">
              <a:latin typeface="+mn-ea"/>
            </a:endParaRPr>
          </a:p>
        </p:txBody>
      </p:sp>
      <p:pic>
        <p:nvPicPr>
          <p:cNvPr id="7" name="図プレースホルダー 7" descr="アイコン&#10;&#10;自動的に生成された説明">
            <a:extLst>
              <a:ext uri="{FF2B5EF4-FFF2-40B4-BE49-F238E27FC236}">
                <a16:creationId xmlns:a16="http://schemas.microsoft.com/office/drawing/2014/main" id="{52CEC401-BE16-E146-A581-F4B4C6447EA1}"/>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3" name="正方形/長方形 2">
            <a:extLst>
              <a:ext uri="{FF2B5EF4-FFF2-40B4-BE49-F238E27FC236}">
                <a16:creationId xmlns:a16="http://schemas.microsoft.com/office/drawing/2014/main" id="{35D88AE1-0CF8-34C5-74C2-91DCB876050E}"/>
              </a:ext>
            </a:extLst>
          </p:cNvPr>
          <p:cNvSpPr/>
          <p:nvPr/>
        </p:nvSpPr>
        <p:spPr>
          <a:xfrm>
            <a:off x="2113902" y="4365323"/>
            <a:ext cx="1583092" cy="17305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5" name="正方形/長方形 4">
            <a:extLst>
              <a:ext uri="{FF2B5EF4-FFF2-40B4-BE49-F238E27FC236}">
                <a16:creationId xmlns:a16="http://schemas.microsoft.com/office/drawing/2014/main" id="{94EA4755-DBF7-A3DC-17B1-1315441D4A3A}"/>
              </a:ext>
            </a:extLst>
          </p:cNvPr>
          <p:cNvSpPr/>
          <p:nvPr/>
        </p:nvSpPr>
        <p:spPr>
          <a:xfrm>
            <a:off x="7565592" y="2458504"/>
            <a:ext cx="1918954" cy="359062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6" name="正方形/長方形 5">
            <a:extLst>
              <a:ext uri="{FF2B5EF4-FFF2-40B4-BE49-F238E27FC236}">
                <a16:creationId xmlns:a16="http://schemas.microsoft.com/office/drawing/2014/main" id="{58B6BE61-B189-C41F-326A-0747251A8A49}"/>
              </a:ext>
            </a:extLst>
          </p:cNvPr>
          <p:cNvSpPr/>
          <p:nvPr/>
        </p:nvSpPr>
        <p:spPr>
          <a:xfrm>
            <a:off x="4389184" y="2458504"/>
            <a:ext cx="2553316" cy="35818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8" name="正方形/長方形 7">
            <a:extLst>
              <a:ext uri="{FF2B5EF4-FFF2-40B4-BE49-F238E27FC236}">
                <a16:creationId xmlns:a16="http://schemas.microsoft.com/office/drawing/2014/main" id="{182E7124-3755-BDA0-9112-3838A3D39BFE}"/>
              </a:ext>
            </a:extLst>
          </p:cNvPr>
          <p:cNvSpPr/>
          <p:nvPr/>
        </p:nvSpPr>
        <p:spPr>
          <a:xfrm>
            <a:off x="148340" y="3129884"/>
            <a:ext cx="1724804" cy="17056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9" name="正方形/長方形 8">
            <a:extLst>
              <a:ext uri="{FF2B5EF4-FFF2-40B4-BE49-F238E27FC236}">
                <a16:creationId xmlns:a16="http://schemas.microsoft.com/office/drawing/2014/main" id="{87624D8B-B1A0-2419-28C7-63880BD14669}"/>
              </a:ext>
            </a:extLst>
          </p:cNvPr>
          <p:cNvSpPr/>
          <p:nvPr/>
        </p:nvSpPr>
        <p:spPr>
          <a:xfrm>
            <a:off x="2136877" y="2368649"/>
            <a:ext cx="1583092" cy="17305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10" name="正方形/長方形 9">
            <a:extLst>
              <a:ext uri="{FF2B5EF4-FFF2-40B4-BE49-F238E27FC236}">
                <a16:creationId xmlns:a16="http://schemas.microsoft.com/office/drawing/2014/main" id="{9919E0FB-58E5-CA9E-5E23-E70DDA7387EC}"/>
              </a:ext>
            </a:extLst>
          </p:cNvPr>
          <p:cNvSpPr/>
          <p:nvPr/>
        </p:nvSpPr>
        <p:spPr>
          <a:xfrm>
            <a:off x="154553" y="929662"/>
            <a:ext cx="12037447" cy="646331"/>
          </a:xfrm>
          <a:prstGeom prst="rect">
            <a:avLst/>
          </a:prstGeom>
        </p:spPr>
        <p:txBody>
          <a:bodyPr wrap="square">
            <a:spAutoFit/>
          </a:bodyPr>
          <a:lstStyle/>
          <a:p>
            <a:r>
              <a:rPr lang="en-US" altLang="ja-JP" dirty="0" err="1">
                <a:latin typeface="Meiryo" panose="020B0604030504040204" pitchFamily="34" charset="-128"/>
                <a:ea typeface="Meiryo" panose="020B0604030504040204" pitchFamily="34" charset="-128"/>
              </a:rPr>
              <a:t>mybest</a:t>
            </a:r>
            <a:r>
              <a:rPr lang="ja-JP" altLang="en-US" dirty="0">
                <a:latin typeface="Meiryo" panose="020B0604030504040204" pitchFamily="34" charset="-128"/>
                <a:ea typeface="Meiryo" panose="020B0604030504040204" pitchFamily="34" charset="-128"/>
              </a:rPr>
              <a:t>記事の閲覧者データと</a:t>
            </a:r>
            <a:r>
              <a:rPr lang="en-US" altLang="ja-JP" dirty="0">
                <a:latin typeface="Meiryo" panose="020B0604030504040204" pitchFamily="34" charset="-128"/>
                <a:ea typeface="Meiryo" panose="020B0604030504040204" pitchFamily="34" charset="-128"/>
              </a:rPr>
              <a:t>Yahoo! JAPAN</a:t>
            </a:r>
            <a:r>
              <a:rPr lang="ja-JP" altLang="en-US" dirty="0">
                <a:latin typeface="Meiryo" panose="020B0604030504040204" pitchFamily="34" charset="-128"/>
                <a:ea typeface="Meiryo" panose="020B0604030504040204" pitchFamily="34" charset="-128"/>
              </a:rPr>
              <a:t>のデータを連携・拡張してセグメントを作成。</a:t>
            </a:r>
            <a:endParaRPr lang="en-US" altLang="ja-JP" dirty="0">
              <a:latin typeface="Meiryo" panose="020B0604030504040204" pitchFamily="34" charset="-128"/>
              <a:ea typeface="Meiryo" panose="020B0604030504040204" pitchFamily="34" charset="-128"/>
            </a:endParaRPr>
          </a:p>
          <a:p>
            <a:r>
              <a:rPr lang="ja-JP" altLang="en-US" dirty="0">
                <a:latin typeface="Meiryo" panose="020B0604030504040204" pitchFamily="34" charset="-128"/>
                <a:ea typeface="Meiryo" panose="020B0604030504040204" pitchFamily="34" charset="-128"/>
              </a:rPr>
              <a:t>ディスプレイ広告・検索広告にセグメントを連携し、レビュータイアップへの誘導広告として配信可能。</a:t>
            </a:r>
            <a:endParaRPr lang="en-US" altLang="ja-JP" dirty="0">
              <a:latin typeface="Meiryo" panose="020B0604030504040204" pitchFamily="34" charset="-128"/>
              <a:ea typeface="Meiryo" panose="020B0604030504040204" pitchFamily="34" charset="-128"/>
            </a:endParaRPr>
          </a:p>
        </p:txBody>
      </p:sp>
      <p:sp>
        <p:nvSpPr>
          <p:cNvPr id="11" name="正方形/長方形 10">
            <a:extLst>
              <a:ext uri="{FF2B5EF4-FFF2-40B4-BE49-F238E27FC236}">
                <a16:creationId xmlns:a16="http://schemas.microsoft.com/office/drawing/2014/main" id="{AE894C2B-8844-015A-524C-E475BBA27978}"/>
              </a:ext>
            </a:extLst>
          </p:cNvPr>
          <p:cNvSpPr/>
          <p:nvPr/>
        </p:nvSpPr>
        <p:spPr>
          <a:xfrm>
            <a:off x="2345530" y="2359735"/>
            <a:ext cx="1119974" cy="215444"/>
          </a:xfrm>
          <a:prstGeom prst="rect">
            <a:avLst/>
          </a:prstGeom>
        </p:spPr>
        <p:txBody>
          <a:bodyPr wrap="square">
            <a:spAutoFit/>
          </a:bodyPr>
          <a:lstStyle/>
          <a:p>
            <a:pPr algn="ctr"/>
            <a:r>
              <a:rPr lang="en-US" altLang="ja-JP" sz="800" b="1" dirty="0"/>
              <a:t>4K</a:t>
            </a:r>
            <a:r>
              <a:rPr lang="ja-JP" altLang="en-US" sz="800" b="1" dirty="0"/>
              <a:t>テレビ 比較記事</a:t>
            </a:r>
            <a:endParaRPr lang="en-US" altLang="ja-JP" sz="800" b="1" dirty="0"/>
          </a:p>
        </p:txBody>
      </p:sp>
      <p:pic>
        <p:nvPicPr>
          <p:cNvPr id="12" name="図 11">
            <a:extLst>
              <a:ext uri="{FF2B5EF4-FFF2-40B4-BE49-F238E27FC236}">
                <a16:creationId xmlns:a16="http://schemas.microsoft.com/office/drawing/2014/main" id="{B975010D-EF08-6A95-16EC-5C7DFAD6661F}"/>
              </a:ext>
            </a:extLst>
          </p:cNvPr>
          <p:cNvPicPr>
            <a:picLocks noChangeAspect="1"/>
          </p:cNvPicPr>
          <p:nvPr/>
        </p:nvPicPr>
        <p:blipFill rotWithShape="1">
          <a:blip r:embed="rId3"/>
          <a:srcRect r="30876" b="27149"/>
          <a:stretch/>
        </p:blipFill>
        <p:spPr>
          <a:xfrm>
            <a:off x="2313430" y="2552603"/>
            <a:ext cx="1209929" cy="1501493"/>
          </a:xfrm>
          <a:prstGeom prst="rect">
            <a:avLst/>
          </a:prstGeom>
        </p:spPr>
      </p:pic>
      <p:pic>
        <p:nvPicPr>
          <p:cNvPr id="13" name="図 12">
            <a:extLst>
              <a:ext uri="{FF2B5EF4-FFF2-40B4-BE49-F238E27FC236}">
                <a16:creationId xmlns:a16="http://schemas.microsoft.com/office/drawing/2014/main" id="{5615A0CF-58C6-6F90-4C27-5AF03AC3EE2B}"/>
              </a:ext>
            </a:extLst>
          </p:cNvPr>
          <p:cNvPicPr>
            <a:picLocks noChangeAspect="1"/>
          </p:cNvPicPr>
          <p:nvPr/>
        </p:nvPicPr>
        <p:blipFill rotWithShape="1">
          <a:blip r:embed="rId4"/>
          <a:srcRect b="26246"/>
          <a:stretch/>
        </p:blipFill>
        <p:spPr>
          <a:xfrm>
            <a:off x="2286898" y="4518110"/>
            <a:ext cx="1250857" cy="1566991"/>
          </a:xfrm>
          <a:prstGeom prst="rect">
            <a:avLst/>
          </a:prstGeom>
        </p:spPr>
      </p:pic>
      <p:sp>
        <p:nvSpPr>
          <p:cNvPr id="14" name="正方形/長方形 13">
            <a:extLst>
              <a:ext uri="{FF2B5EF4-FFF2-40B4-BE49-F238E27FC236}">
                <a16:creationId xmlns:a16="http://schemas.microsoft.com/office/drawing/2014/main" id="{DA8BABA0-91BE-FB72-5590-43B2255A90CB}"/>
              </a:ext>
            </a:extLst>
          </p:cNvPr>
          <p:cNvSpPr/>
          <p:nvPr/>
        </p:nvSpPr>
        <p:spPr>
          <a:xfrm>
            <a:off x="2060520" y="4321927"/>
            <a:ext cx="1704601" cy="215444"/>
          </a:xfrm>
          <a:prstGeom prst="rect">
            <a:avLst/>
          </a:prstGeom>
        </p:spPr>
        <p:txBody>
          <a:bodyPr wrap="square">
            <a:spAutoFit/>
          </a:bodyPr>
          <a:lstStyle/>
          <a:p>
            <a:pPr algn="ctr"/>
            <a:r>
              <a:rPr lang="ja-JP" altLang="en-US" sz="800" b="1" dirty="0"/>
              <a:t>ブルーレイレコーダー</a:t>
            </a:r>
            <a:r>
              <a:rPr lang="en-US" altLang="ja-JP" sz="800" b="1" dirty="0"/>
              <a:t> </a:t>
            </a:r>
            <a:r>
              <a:rPr lang="ja-JP" altLang="en-US" sz="800" b="1" dirty="0"/>
              <a:t>比較記事</a:t>
            </a:r>
            <a:endParaRPr lang="en-US" altLang="ja-JP" sz="800" b="1" dirty="0"/>
          </a:p>
        </p:txBody>
      </p:sp>
      <p:pic>
        <p:nvPicPr>
          <p:cNvPr id="15" name="図 14">
            <a:extLst>
              <a:ext uri="{FF2B5EF4-FFF2-40B4-BE49-F238E27FC236}">
                <a16:creationId xmlns:a16="http://schemas.microsoft.com/office/drawing/2014/main" id="{68FCCF5C-EF8A-884B-95EB-81F5753EBBFE}"/>
              </a:ext>
            </a:extLst>
          </p:cNvPr>
          <p:cNvPicPr>
            <a:picLocks noChangeAspect="1"/>
          </p:cNvPicPr>
          <p:nvPr/>
        </p:nvPicPr>
        <p:blipFill rotWithShape="1">
          <a:blip r:embed="rId5" cstate="hqprint">
            <a:extLst>
              <a:ext uri="{28A0092B-C50C-407E-A947-70E740481C1C}">
                <a14:useLocalDpi xmlns:a14="http://schemas.microsoft.com/office/drawing/2010/main" val="0"/>
              </a:ext>
            </a:extLst>
          </a:blip>
          <a:srcRect t="24533" r="3735" b="21025"/>
          <a:stretch/>
        </p:blipFill>
        <p:spPr>
          <a:xfrm>
            <a:off x="193248" y="3341574"/>
            <a:ext cx="1590313" cy="635568"/>
          </a:xfrm>
          <a:prstGeom prst="rect">
            <a:avLst/>
          </a:prstGeom>
        </p:spPr>
      </p:pic>
      <p:sp>
        <p:nvSpPr>
          <p:cNvPr id="16" name="正方形/長方形 15">
            <a:extLst>
              <a:ext uri="{FF2B5EF4-FFF2-40B4-BE49-F238E27FC236}">
                <a16:creationId xmlns:a16="http://schemas.microsoft.com/office/drawing/2014/main" id="{A7016F7A-145E-16BD-8E1A-A982E056EFBA}"/>
              </a:ext>
            </a:extLst>
          </p:cNvPr>
          <p:cNvSpPr/>
          <p:nvPr/>
        </p:nvSpPr>
        <p:spPr>
          <a:xfrm>
            <a:off x="11496345" y="2211804"/>
            <a:ext cx="186267" cy="1941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7" name="図 16">
            <a:extLst>
              <a:ext uri="{FF2B5EF4-FFF2-40B4-BE49-F238E27FC236}">
                <a16:creationId xmlns:a16="http://schemas.microsoft.com/office/drawing/2014/main" id="{47800453-4C6F-5BF9-D4AE-466AF1EF013F}"/>
              </a:ext>
            </a:extLst>
          </p:cNvPr>
          <p:cNvPicPr>
            <a:picLocks noChangeAspect="1"/>
          </p:cNvPicPr>
          <p:nvPr/>
        </p:nvPicPr>
        <p:blipFill>
          <a:blip r:embed="rId6"/>
          <a:stretch>
            <a:fillRect/>
          </a:stretch>
        </p:blipFill>
        <p:spPr>
          <a:xfrm>
            <a:off x="204536" y="4076333"/>
            <a:ext cx="1575742" cy="688961"/>
          </a:xfrm>
          <a:prstGeom prst="rect">
            <a:avLst/>
          </a:prstGeom>
        </p:spPr>
      </p:pic>
      <p:sp>
        <p:nvSpPr>
          <p:cNvPr id="18" name="正方形/長方形 17">
            <a:extLst>
              <a:ext uri="{FF2B5EF4-FFF2-40B4-BE49-F238E27FC236}">
                <a16:creationId xmlns:a16="http://schemas.microsoft.com/office/drawing/2014/main" id="{3CAD021B-E92F-7924-D515-5491931F5CCE}"/>
              </a:ext>
            </a:extLst>
          </p:cNvPr>
          <p:cNvSpPr/>
          <p:nvPr/>
        </p:nvSpPr>
        <p:spPr>
          <a:xfrm>
            <a:off x="68606" y="1954469"/>
            <a:ext cx="3764249" cy="356477"/>
          </a:xfrm>
          <a:prstGeom prst="rect">
            <a:avLst/>
          </a:prstGeom>
          <a:solidFill>
            <a:schemeClr val="tx1">
              <a:lumMod val="75000"/>
              <a:lumOff val="2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b="1" dirty="0"/>
              <a:t>➀　ユーザーは主に検索から</a:t>
            </a:r>
            <a:r>
              <a:rPr lang="en-US" altLang="ja-JP" sz="1200" b="1" dirty="0" err="1"/>
              <a:t>mybest</a:t>
            </a:r>
            <a:r>
              <a:rPr lang="ja-JP" altLang="en-US" sz="1200" b="1" dirty="0"/>
              <a:t>記事へ流入</a:t>
            </a:r>
            <a:endParaRPr lang="en-US" altLang="ja-JP" sz="1200" b="1" dirty="0"/>
          </a:p>
        </p:txBody>
      </p:sp>
      <p:grpSp>
        <p:nvGrpSpPr>
          <p:cNvPr id="19" name="Group 67">
            <a:extLst>
              <a:ext uri="{FF2B5EF4-FFF2-40B4-BE49-F238E27FC236}">
                <a16:creationId xmlns:a16="http://schemas.microsoft.com/office/drawing/2014/main" id="{CFBD1619-791A-9F0F-1399-E5ECD4D428D1}"/>
              </a:ext>
            </a:extLst>
          </p:cNvPr>
          <p:cNvGrpSpPr>
            <a:grpSpLocks noChangeAspect="1"/>
          </p:cNvGrpSpPr>
          <p:nvPr/>
        </p:nvGrpSpPr>
        <p:grpSpPr bwMode="auto">
          <a:xfrm>
            <a:off x="5274775" y="3118646"/>
            <a:ext cx="748085" cy="1014391"/>
            <a:chOff x="4707" y="2899"/>
            <a:chExt cx="384" cy="472"/>
          </a:xfrm>
        </p:grpSpPr>
        <p:sp>
          <p:nvSpPr>
            <p:cNvPr id="20" name="Freeform 68">
              <a:extLst>
                <a:ext uri="{FF2B5EF4-FFF2-40B4-BE49-F238E27FC236}">
                  <a16:creationId xmlns:a16="http://schemas.microsoft.com/office/drawing/2014/main" id="{90993723-A5D8-A95C-7757-01D9BF962036}"/>
                </a:ext>
              </a:extLst>
            </p:cNvPr>
            <p:cNvSpPr>
              <a:spLocks noChangeArrowheads="1"/>
            </p:cNvSpPr>
            <p:nvPr/>
          </p:nvSpPr>
          <p:spPr bwMode="auto">
            <a:xfrm>
              <a:off x="4707" y="3123"/>
              <a:ext cx="383" cy="128"/>
            </a:xfrm>
            <a:custGeom>
              <a:avLst/>
              <a:gdLst>
                <a:gd name="T0" fmla="*/ 0 w 1692"/>
                <a:gd name="T1" fmla="*/ 0 h 567"/>
                <a:gd name="T2" fmla="*/ 0 w 1692"/>
                <a:gd name="T3" fmla="*/ 369 h 567"/>
                <a:gd name="T4" fmla="*/ 575 w 1692"/>
                <a:gd name="T5" fmla="*/ 552 h 567"/>
                <a:gd name="T6" fmla="*/ 846 w 1692"/>
                <a:gd name="T7" fmla="*/ 566 h 567"/>
                <a:gd name="T8" fmla="*/ 1116 w 1692"/>
                <a:gd name="T9" fmla="*/ 552 h 567"/>
                <a:gd name="T10" fmla="*/ 1691 w 1692"/>
                <a:gd name="T11" fmla="*/ 369 h 567"/>
                <a:gd name="T12" fmla="*/ 1691 w 1692"/>
                <a:gd name="T13" fmla="*/ 0 h 567"/>
                <a:gd name="T14" fmla="*/ 846 w 1692"/>
                <a:gd name="T15" fmla="*/ 171 h 567"/>
                <a:gd name="T16" fmla="*/ 0 w 1692"/>
                <a:gd name="T17" fmla="*/ 0 h 567"/>
                <a:gd name="T18" fmla="*/ 197 w 1692"/>
                <a:gd name="T19" fmla="*/ 340 h 567"/>
                <a:gd name="T20" fmla="*/ 141 w 1692"/>
                <a:gd name="T21" fmla="*/ 284 h 567"/>
                <a:gd name="T22" fmla="*/ 197 w 1692"/>
                <a:gd name="T23" fmla="*/ 227 h 567"/>
                <a:gd name="T24" fmla="*/ 254 w 1692"/>
                <a:gd name="T25" fmla="*/ 284 h 567"/>
                <a:gd name="T26" fmla="*/ 197 w 1692"/>
                <a:gd name="T27" fmla="*/ 340 h 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92" h="567">
                  <a:moveTo>
                    <a:pt x="0" y="0"/>
                  </a:moveTo>
                  <a:lnTo>
                    <a:pt x="0" y="369"/>
                  </a:lnTo>
                  <a:cubicBezTo>
                    <a:pt x="70" y="442"/>
                    <a:pt x="273" y="521"/>
                    <a:pt x="575" y="552"/>
                  </a:cubicBezTo>
                  <a:cubicBezTo>
                    <a:pt x="657" y="560"/>
                    <a:pt x="750" y="566"/>
                    <a:pt x="846" y="566"/>
                  </a:cubicBezTo>
                  <a:cubicBezTo>
                    <a:pt x="941" y="566"/>
                    <a:pt x="1034" y="560"/>
                    <a:pt x="1116" y="552"/>
                  </a:cubicBezTo>
                  <a:cubicBezTo>
                    <a:pt x="1418" y="521"/>
                    <a:pt x="1621" y="445"/>
                    <a:pt x="1691" y="369"/>
                  </a:cubicBezTo>
                  <a:lnTo>
                    <a:pt x="1691" y="0"/>
                  </a:lnTo>
                  <a:cubicBezTo>
                    <a:pt x="1508" y="112"/>
                    <a:pt x="1169" y="171"/>
                    <a:pt x="846" y="171"/>
                  </a:cubicBezTo>
                  <a:cubicBezTo>
                    <a:pt x="522" y="171"/>
                    <a:pt x="183" y="112"/>
                    <a:pt x="0" y="0"/>
                  </a:cubicBezTo>
                  <a:close/>
                  <a:moveTo>
                    <a:pt x="197" y="340"/>
                  </a:moveTo>
                  <a:cubicBezTo>
                    <a:pt x="166" y="340"/>
                    <a:pt x="141" y="315"/>
                    <a:pt x="141" y="284"/>
                  </a:cubicBezTo>
                  <a:cubicBezTo>
                    <a:pt x="141" y="253"/>
                    <a:pt x="166" y="227"/>
                    <a:pt x="197" y="227"/>
                  </a:cubicBezTo>
                  <a:cubicBezTo>
                    <a:pt x="228" y="227"/>
                    <a:pt x="254" y="253"/>
                    <a:pt x="254" y="284"/>
                  </a:cubicBezTo>
                  <a:cubicBezTo>
                    <a:pt x="254" y="315"/>
                    <a:pt x="228" y="340"/>
                    <a:pt x="197" y="340"/>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a:solidFill>
                  <a:schemeClr val="tx1">
                    <a:lumMod val="75000"/>
                    <a:lumOff val="25000"/>
                  </a:schemeClr>
                </a:solidFill>
              </a:endParaRPr>
            </a:p>
          </p:txBody>
        </p:sp>
        <p:sp>
          <p:nvSpPr>
            <p:cNvPr id="21" name="Freeform 69">
              <a:extLst>
                <a:ext uri="{FF2B5EF4-FFF2-40B4-BE49-F238E27FC236}">
                  <a16:creationId xmlns:a16="http://schemas.microsoft.com/office/drawing/2014/main" id="{7857805C-7AE8-B689-B3C7-76C139CBEFFD}"/>
                </a:ext>
              </a:extLst>
            </p:cNvPr>
            <p:cNvSpPr>
              <a:spLocks noChangeArrowheads="1"/>
            </p:cNvSpPr>
            <p:nvPr/>
          </p:nvSpPr>
          <p:spPr bwMode="auto">
            <a:xfrm>
              <a:off x="4707" y="3009"/>
              <a:ext cx="383" cy="126"/>
            </a:xfrm>
            <a:custGeom>
              <a:avLst/>
              <a:gdLst>
                <a:gd name="T0" fmla="*/ 0 w 1692"/>
                <a:gd name="T1" fmla="*/ 0 h 561"/>
                <a:gd name="T2" fmla="*/ 0 w 1692"/>
                <a:gd name="T3" fmla="*/ 364 h 561"/>
                <a:gd name="T4" fmla="*/ 846 w 1692"/>
                <a:gd name="T5" fmla="*/ 560 h 561"/>
                <a:gd name="T6" fmla="*/ 1691 w 1692"/>
                <a:gd name="T7" fmla="*/ 364 h 561"/>
                <a:gd name="T8" fmla="*/ 1691 w 1692"/>
                <a:gd name="T9" fmla="*/ 0 h 561"/>
                <a:gd name="T10" fmla="*/ 846 w 1692"/>
                <a:gd name="T11" fmla="*/ 194 h 561"/>
                <a:gd name="T12" fmla="*/ 0 w 1692"/>
                <a:gd name="T13" fmla="*/ 0 h 561"/>
                <a:gd name="T14" fmla="*/ 197 w 1692"/>
                <a:gd name="T15" fmla="*/ 336 h 561"/>
                <a:gd name="T16" fmla="*/ 141 w 1692"/>
                <a:gd name="T17" fmla="*/ 279 h 561"/>
                <a:gd name="T18" fmla="*/ 197 w 1692"/>
                <a:gd name="T19" fmla="*/ 223 h 561"/>
                <a:gd name="T20" fmla="*/ 254 w 1692"/>
                <a:gd name="T21" fmla="*/ 279 h 561"/>
                <a:gd name="T22" fmla="*/ 197 w 1692"/>
                <a:gd name="T23" fmla="*/ 336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92" h="561">
                  <a:moveTo>
                    <a:pt x="0" y="0"/>
                  </a:moveTo>
                  <a:lnTo>
                    <a:pt x="0" y="364"/>
                  </a:lnTo>
                  <a:cubicBezTo>
                    <a:pt x="90" y="460"/>
                    <a:pt x="395" y="560"/>
                    <a:pt x="846" y="560"/>
                  </a:cubicBezTo>
                  <a:cubicBezTo>
                    <a:pt x="1296" y="560"/>
                    <a:pt x="1601" y="460"/>
                    <a:pt x="1691" y="364"/>
                  </a:cubicBezTo>
                  <a:lnTo>
                    <a:pt x="1691" y="0"/>
                  </a:lnTo>
                  <a:cubicBezTo>
                    <a:pt x="1519" y="132"/>
                    <a:pt x="1172" y="194"/>
                    <a:pt x="846" y="194"/>
                  </a:cubicBezTo>
                  <a:cubicBezTo>
                    <a:pt x="519" y="194"/>
                    <a:pt x="172" y="132"/>
                    <a:pt x="0" y="0"/>
                  </a:cubicBezTo>
                  <a:close/>
                  <a:moveTo>
                    <a:pt x="197" y="336"/>
                  </a:moveTo>
                  <a:cubicBezTo>
                    <a:pt x="166" y="336"/>
                    <a:pt x="141" y="310"/>
                    <a:pt x="141" y="279"/>
                  </a:cubicBezTo>
                  <a:cubicBezTo>
                    <a:pt x="141" y="248"/>
                    <a:pt x="166" y="223"/>
                    <a:pt x="197" y="223"/>
                  </a:cubicBezTo>
                  <a:cubicBezTo>
                    <a:pt x="228" y="223"/>
                    <a:pt x="254" y="248"/>
                    <a:pt x="254" y="279"/>
                  </a:cubicBezTo>
                  <a:cubicBezTo>
                    <a:pt x="254" y="310"/>
                    <a:pt x="228" y="336"/>
                    <a:pt x="197" y="336"/>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a:solidFill>
                  <a:schemeClr val="tx1">
                    <a:lumMod val="75000"/>
                    <a:lumOff val="25000"/>
                  </a:schemeClr>
                </a:solidFill>
              </a:endParaRPr>
            </a:p>
          </p:txBody>
        </p:sp>
        <p:sp>
          <p:nvSpPr>
            <p:cNvPr id="22" name="Freeform 70">
              <a:extLst>
                <a:ext uri="{FF2B5EF4-FFF2-40B4-BE49-F238E27FC236}">
                  <a16:creationId xmlns:a16="http://schemas.microsoft.com/office/drawing/2014/main" id="{6651F0DD-71FC-47AD-F41C-D2ED848AE44A}"/>
                </a:ext>
              </a:extLst>
            </p:cNvPr>
            <p:cNvSpPr>
              <a:spLocks noChangeArrowheads="1"/>
            </p:cNvSpPr>
            <p:nvPr/>
          </p:nvSpPr>
          <p:spPr bwMode="auto">
            <a:xfrm>
              <a:off x="4707" y="2899"/>
              <a:ext cx="383" cy="127"/>
            </a:xfrm>
            <a:custGeom>
              <a:avLst/>
              <a:gdLst>
                <a:gd name="T0" fmla="*/ 846 w 1692"/>
                <a:gd name="T1" fmla="*/ 565 h 566"/>
                <a:gd name="T2" fmla="*/ 1674 w 1692"/>
                <a:gd name="T3" fmla="*/ 339 h 566"/>
                <a:gd name="T4" fmla="*/ 1691 w 1692"/>
                <a:gd name="T5" fmla="*/ 282 h 566"/>
                <a:gd name="T6" fmla="*/ 846 w 1692"/>
                <a:gd name="T7" fmla="*/ 0 h 566"/>
                <a:gd name="T8" fmla="*/ 0 w 1692"/>
                <a:gd name="T9" fmla="*/ 282 h 566"/>
                <a:gd name="T10" fmla="*/ 17 w 1692"/>
                <a:gd name="T11" fmla="*/ 339 h 566"/>
                <a:gd name="T12" fmla="*/ 846 w 1692"/>
                <a:gd name="T13" fmla="*/ 565 h 566"/>
              </a:gdLst>
              <a:ahLst/>
              <a:cxnLst>
                <a:cxn ang="0">
                  <a:pos x="T0" y="T1"/>
                </a:cxn>
                <a:cxn ang="0">
                  <a:pos x="T2" y="T3"/>
                </a:cxn>
                <a:cxn ang="0">
                  <a:pos x="T4" y="T5"/>
                </a:cxn>
                <a:cxn ang="0">
                  <a:pos x="T6" y="T7"/>
                </a:cxn>
                <a:cxn ang="0">
                  <a:pos x="T8" y="T9"/>
                </a:cxn>
                <a:cxn ang="0">
                  <a:pos x="T10" y="T11"/>
                </a:cxn>
                <a:cxn ang="0">
                  <a:pos x="T12" y="T13"/>
                </a:cxn>
              </a:cxnLst>
              <a:rect l="0" t="0" r="r" b="b"/>
              <a:pathLst>
                <a:path w="1692" h="566">
                  <a:moveTo>
                    <a:pt x="846" y="565"/>
                  </a:moveTo>
                  <a:cubicBezTo>
                    <a:pt x="1257" y="565"/>
                    <a:pt x="1598" y="466"/>
                    <a:pt x="1674" y="339"/>
                  </a:cubicBezTo>
                  <a:cubicBezTo>
                    <a:pt x="1686" y="322"/>
                    <a:pt x="1691" y="302"/>
                    <a:pt x="1691" y="282"/>
                  </a:cubicBezTo>
                  <a:cubicBezTo>
                    <a:pt x="1691" y="127"/>
                    <a:pt x="1313" y="0"/>
                    <a:pt x="846" y="0"/>
                  </a:cubicBezTo>
                  <a:cubicBezTo>
                    <a:pt x="378" y="0"/>
                    <a:pt x="0" y="127"/>
                    <a:pt x="0" y="282"/>
                  </a:cubicBezTo>
                  <a:cubicBezTo>
                    <a:pt x="0" y="302"/>
                    <a:pt x="5" y="319"/>
                    <a:pt x="17" y="339"/>
                  </a:cubicBezTo>
                  <a:cubicBezTo>
                    <a:pt x="93" y="466"/>
                    <a:pt x="434" y="565"/>
                    <a:pt x="846" y="565"/>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a:solidFill>
                  <a:schemeClr val="tx1">
                    <a:lumMod val="75000"/>
                    <a:lumOff val="25000"/>
                  </a:schemeClr>
                </a:solidFill>
              </a:endParaRPr>
            </a:p>
          </p:txBody>
        </p:sp>
        <p:sp>
          <p:nvSpPr>
            <p:cNvPr id="23" name="Freeform 71">
              <a:extLst>
                <a:ext uri="{FF2B5EF4-FFF2-40B4-BE49-F238E27FC236}">
                  <a16:creationId xmlns:a16="http://schemas.microsoft.com/office/drawing/2014/main" id="{22EEE7BF-8AD4-C4E7-9FEE-823FDAAB3843}"/>
                </a:ext>
              </a:extLst>
            </p:cNvPr>
            <p:cNvSpPr>
              <a:spLocks noChangeArrowheads="1"/>
            </p:cNvSpPr>
            <p:nvPr/>
          </p:nvSpPr>
          <p:spPr bwMode="auto">
            <a:xfrm>
              <a:off x="4707" y="3238"/>
              <a:ext cx="384" cy="133"/>
            </a:xfrm>
            <a:custGeom>
              <a:avLst/>
              <a:gdLst>
                <a:gd name="T0" fmla="*/ 846 w 1698"/>
                <a:gd name="T1" fmla="*/ 172 h 593"/>
                <a:gd name="T2" fmla="*/ 270 w 1698"/>
                <a:gd name="T3" fmla="*/ 107 h 593"/>
                <a:gd name="T4" fmla="*/ 0 w 1698"/>
                <a:gd name="T5" fmla="*/ 3 h 593"/>
                <a:gd name="T6" fmla="*/ 0 w 1698"/>
                <a:gd name="T7" fmla="*/ 313 h 593"/>
                <a:gd name="T8" fmla="*/ 2 w 1698"/>
                <a:gd name="T9" fmla="*/ 330 h 593"/>
                <a:gd name="T10" fmla="*/ 39 w 1698"/>
                <a:gd name="T11" fmla="*/ 395 h 593"/>
                <a:gd name="T12" fmla="*/ 848 w 1698"/>
                <a:gd name="T13" fmla="*/ 592 h 593"/>
                <a:gd name="T14" fmla="*/ 1657 w 1698"/>
                <a:gd name="T15" fmla="*/ 395 h 593"/>
                <a:gd name="T16" fmla="*/ 1694 w 1698"/>
                <a:gd name="T17" fmla="*/ 330 h 593"/>
                <a:gd name="T18" fmla="*/ 1697 w 1698"/>
                <a:gd name="T19" fmla="*/ 313 h 593"/>
                <a:gd name="T20" fmla="*/ 1697 w 1698"/>
                <a:gd name="T21" fmla="*/ 0 h 593"/>
                <a:gd name="T22" fmla="*/ 1426 w 1698"/>
                <a:gd name="T23" fmla="*/ 104 h 593"/>
                <a:gd name="T24" fmla="*/ 846 w 1698"/>
                <a:gd name="T25" fmla="*/ 172 h 593"/>
                <a:gd name="T26" fmla="*/ 197 w 1698"/>
                <a:gd name="T27" fmla="*/ 341 h 593"/>
                <a:gd name="T28" fmla="*/ 141 w 1698"/>
                <a:gd name="T29" fmla="*/ 285 h 593"/>
                <a:gd name="T30" fmla="*/ 197 w 1698"/>
                <a:gd name="T31" fmla="*/ 228 h 593"/>
                <a:gd name="T32" fmla="*/ 254 w 1698"/>
                <a:gd name="T33" fmla="*/ 285 h 593"/>
                <a:gd name="T34" fmla="*/ 197 w 1698"/>
                <a:gd name="T35" fmla="*/ 341 h 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98" h="593">
                  <a:moveTo>
                    <a:pt x="846" y="172"/>
                  </a:moveTo>
                  <a:cubicBezTo>
                    <a:pt x="646" y="172"/>
                    <a:pt x="443" y="149"/>
                    <a:pt x="270" y="107"/>
                  </a:cubicBezTo>
                  <a:cubicBezTo>
                    <a:pt x="163" y="79"/>
                    <a:pt x="70" y="45"/>
                    <a:pt x="0" y="3"/>
                  </a:cubicBezTo>
                  <a:lnTo>
                    <a:pt x="0" y="313"/>
                  </a:lnTo>
                  <a:cubicBezTo>
                    <a:pt x="0" y="319"/>
                    <a:pt x="0" y="324"/>
                    <a:pt x="2" y="330"/>
                  </a:cubicBezTo>
                  <a:cubicBezTo>
                    <a:pt x="5" y="355"/>
                    <a:pt x="19" y="378"/>
                    <a:pt x="39" y="395"/>
                  </a:cubicBezTo>
                  <a:cubicBezTo>
                    <a:pt x="146" y="510"/>
                    <a:pt x="468" y="592"/>
                    <a:pt x="848" y="592"/>
                  </a:cubicBezTo>
                  <a:cubicBezTo>
                    <a:pt x="1229" y="592"/>
                    <a:pt x="1550" y="508"/>
                    <a:pt x="1657" y="395"/>
                  </a:cubicBezTo>
                  <a:cubicBezTo>
                    <a:pt x="1677" y="378"/>
                    <a:pt x="1689" y="355"/>
                    <a:pt x="1694" y="330"/>
                  </a:cubicBezTo>
                  <a:cubicBezTo>
                    <a:pt x="1694" y="324"/>
                    <a:pt x="1697" y="319"/>
                    <a:pt x="1697" y="313"/>
                  </a:cubicBezTo>
                  <a:lnTo>
                    <a:pt x="1697" y="0"/>
                  </a:lnTo>
                  <a:cubicBezTo>
                    <a:pt x="1626" y="42"/>
                    <a:pt x="1533" y="79"/>
                    <a:pt x="1426" y="104"/>
                  </a:cubicBezTo>
                  <a:cubicBezTo>
                    <a:pt x="1248" y="149"/>
                    <a:pt x="1045" y="172"/>
                    <a:pt x="846" y="172"/>
                  </a:cubicBezTo>
                  <a:close/>
                  <a:moveTo>
                    <a:pt x="197" y="341"/>
                  </a:moveTo>
                  <a:cubicBezTo>
                    <a:pt x="166" y="341"/>
                    <a:pt x="141" y="316"/>
                    <a:pt x="141" y="285"/>
                  </a:cubicBezTo>
                  <a:cubicBezTo>
                    <a:pt x="141" y="254"/>
                    <a:pt x="166" y="228"/>
                    <a:pt x="197" y="228"/>
                  </a:cubicBezTo>
                  <a:cubicBezTo>
                    <a:pt x="228" y="228"/>
                    <a:pt x="254" y="254"/>
                    <a:pt x="254" y="285"/>
                  </a:cubicBezTo>
                  <a:cubicBezTo>
                    <a:pt x="254" y="316"/>
                    <a:pt x="228" y="341"/>
                    <a:pt x="197" y="341"/>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a:solidFill>
                  <a:schemeClr val="tx1">
                    <a:lumMod val="75000"/>
                    <a:lumOff val="25000"/>
                  </a:schemeClr>
                </a:solidFill>
              </a:endParaRPr>
            </a:p>
          </p:txBody>
        </p:sp>
      </p:grpSp>
      <p:pic>
        <p:nvPicPr>
          <p:cNvPr id="24" name="図 23">
            <a:extLst>
              <a:ext uri="{FF2B5EF4-FFF2-40B4-BE49-F238E27FC236}">
                <a16:creationId xmlns:a16="http://schemas.microsoft.com/office/drawing/2014/main" id="{D580BEE6-4AE3-36E4-069C-4E0B701C3B29}"/>
              </a:ext>
            </a:extLst>
          </p:cNvPr>
          <p:cNvPicPr>
            <a:picLocks noChangeAspect="1"/>
          </p:cNvPicPr>
          <p:nvPr/>
        </p:nvPicPr>
        <p:blipFill>
          <a:blip r:embed="rId7"/>
          <a:stretch>
            <a:fillRect/>
          </a:stretch>
        </p:blipFill>
        <p:spPr>
          <a:xfrm>
            <a:off x="7732622" y="2905358"/>
            <a:ext cx="1525483" cy="1495498"/>
          </a:xfrm>
          <a:prstGeom prst="rect">
            <a:avLst/>
          </a:prstGeom>
        </p:spPr>
      </p:pic>
      <p:pic>
        <p:nvPicPr>
          <p:cNvPr id="25" name="図 24">
            <a:extLst>
              <a:ext uri="{FF2B5EF4-FFF2-40B4-BE49-F238E27FC236}">
                <a16:creationId xmlns:a16="http://schemas.microsoft.com/office/drawing/2014/main" id="{1A92DA8F-5724-01D6-E59A-A18B12CB5195}"/>
              </a:ext>
            </a:extLst>
          </p:cNvPr>
          <p:cNvPicPr>
            <a:picLocks noChangeAspect="1"/>
          </p:cNvPicPr>
          <p:nvPr/>
        </p:nvPicPr>
        <p:blipFill>
          <a:blip r:embed="rId8"/>
          <a:stretch>
            <a:fillRect/>
          </a:stretch>
        </p:blipFill>
        <p:spPr>
          <a:xfrm>
            <a:off x="7721334" y="4486574"/>
            <a:ext cx="1545890" cy="1408958"/>
          </a:xfrm>
          <a:prstGeom prst="rect">
            <a:avLst/>
          </a:prstGeom>
        </p:spPr>
      </p:pic>
      <p:sp>
        <p:nvSpPr>
          <p:cNvPr id="26" name="正方形/長方形 25">
            <a:extLst>
              <a:ext uri="{FF2B5EF4-FFF2-40B4-BE49-F238E27FC236}">
                <a16:creationId xmlns:a16="http://schemas.microsoft.com/office/drawing/2014/main" id="{AA550654-A56E-08CD-8BA6-37F58CD98118}"/>
              </a:ext>
            </a:extLst>
          </p:cNvPr>
          <p:cNvSpPr/>
          <p:nvPr/>
        </p:nvSpPr>
        <p:spPr>
          <a:xfrm>
            <a:off x="7463439" y="1965757"/>
            <a:ext cx="4650036" cy="35074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b="1" dirty="0"/>
              <a:t>③　ディスプレイ広告・検索広告で配信し</a:t>
            </a:r>
            <a:endParaRPr lang="en-US" altLang="ja-JP" sz="1200" b="1" dirty="0"/>
          </a:p>
          <a:p>
            <a:pPr algn="ctr"/>
            <a:r>
              <a:rPr lang="ja-JP" altLang="en-US" sz="1200" b="1" dirty="0"/>
              <a:t>レビュータイアップへ誘導</a:t>
            </a:r>
            <a:endParaRPr lang="en-US" altLang="ja-JP" sz="1200" b="1" dirty="0"/>
          </a:p>
        </p:txBody>
      </p:sp>
      <p:sp>
        <p:nvSpPr>
          <p:cNvPr id="27" name="正方形/長方形 26">
            <a:extLst>
              <a:ext uri="{FF2B5EF4-FFF2-40B4-BE49-F238E27FC236}">
                <a16:creationId xmlns:a16="http://schemas.microsoft.com/office/drawing/2014/main" id="{416D9A55-0B71-62FF-E969-36DCCEAFCEC7}"/>
              </a:ext>
            </a:extLst>
          </p:cNvPr>
          <p:cNvSpPr/>
          <p:nvPr/>
        </p:nvSpPr>
        <p:spPr>
          <a:xfrm>
            <a:off x="606554" y="3140200"/>
            <a:ext cx="812567" cy="215444"/>
          </a:xfrm>
          <a:prstGeom prst="rect">
            <a:avLst/>
          </a:prstGeom>
        </p:spPr>
        <p:txBody>
          <a:bodyPr wrap="square">
            <a:spAutoFit/>
          </a:bodyPr>
          <a:lstStyle/>
          <a:p>
            <a:pPr algn="ctr"/>
            <a:r>
              <a:rPr lang="ja-JP" altLang="en-US" sz="800" b="1" dirty="0"/>
              <a:t>検索面</a:t>
            </a:r>
            <a:endParaRPr lang="en-US" altLang="ja-JP" sz="800" b="1" dirty="0"/>
          </a:p>
        </p:txBody>
      </p:sp>
      <p:sp>
        <p:nvSpPr>
          <p:cNvPr id="28" name="正方形/長方形 27">
            <a:extLst>
              <a:ext uri="{FF2B5EF4-FFF2-40B4-BE49-F238E27FC236}">
                <a16:creationId xmlns:a16="http://schemas.microsoft.com/office/drawing/2014/main" id="{E07F6665-AF1D-48F5-A6BC-08E506121DFA}"/>
              </a:ext>
            </a:extLst>
          </p:cNvPr>
          <p:cNvSpPr/>
          <p:nvPr/>
        </p:nvSpPr>
        <p:spPr>
          <a:xfrm>
            <a:off x="68606" y="1954468"/>
            <a:ext cx="3759716" cy="4238029"/>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29" name="正方形/長方形 28">
            <a:extLst>
              <a:ext uri="{FF2B5EF4-FFF2-40B4-BE49-F238E27FC236}">
                <a16:creationId xmlns:a16="http://schemas.microsoft.com/office/drawing/2014/main" id="{94FD6238-1994-E84B-8E06-5B41B3F432AE}"/>
              </a:ext>
            </a:extLst>
          </p:cNvPr>
          <p:cNvSpPr/>
          <p:nvPr/>
        </p:nvSpPr>
        <p:spPr>
          <a:xfrm>
            <a:off x="4389184" y="2541617"/>
            <a:ext cx="2553315" cy="338554"/>
          </a:xfrm>
          <a:prstGeom prst="rect">
            <a:avLst/>
          </a:prstGeom>
        </p:spPr>
        <p:txBody>
          <a:bodyPr wrap="square">
            <a:spAutoFit/>
          </a:bodyPr>
          <a:lstStyle/>
          <a:p>
            <a:pPr algn="ctr"/>
            <a:r>
              <a:rPr lang="ja-JP" altLang="en-US" sz="800" b="1" dirty="0"/>
              <a:t>記事閲覧者データと</a:t>
            </a:r>
            <a:r>
              <a:rPr lang="en-US" altLang="ja-JP" sz="800" b="1" dirty="0"/>
              <a:t>Yahoo! JAPAN</a:t>
            </a:r>
            <a:r>
              <a:rPr lang="ja-JP" altLang="en-US" sz="800" b="1" dirty="0"/>
              <a:t>のデータを</a:t>
            </a:r>
            <a:endParaRPr lang="en-US" altLang="ja-JP" sz="800" b="1" dirty="0"/>
          </a:p>
          <a:p>
            <a:pPr algn="ctr"/>
            <a:r>
              <a:rPr lang="ja-JP" altLang="en-US" sz="800" b="1" dirty="0"/>
              <a:t>連携・拡張しセグメントを作成</a:t>
            </a:r>
            <a:endParaRPr lang="en-US" altLang="ja-JP" sz="800" b="1" dirty="0"/>
          </a:p>
        </p:txBody>
      </p:sp>
      <p:sp>
        <p:nvSpPr>
          <p:cNvPr id="30" name="正方形/長方形 29">
            <a:extLst>
              <a:ext uri="{FF2B5EF4-FFF2-40B4-BE49-F238E27FC236}">
                <a16:creationId xmlns:a16="http://schemas.microsoft.com/office/drawing/2014/main" id="{AFA16DAB-9E46-0B98-4D1E-3EA2E5C2D819}"/>
              </a:ext>
            </a:extLst>
          </p:cNvPr>
          <p:cNvSpPr/>
          <p:nvPr/>
        </p:nvSpPr>
        <p:spPr>
          <a:xfrm>
            <a:off x="7652541" y="2467457"/>
            <a:ext cx="1683475" cy="461665"/>
          </a:xfrm>
          <a:prstGeom prst="rect">
            <a:avLst/>
          </a:prstGeom>
        </p:spPr>
        <p:txBody>
          <a:bodyPr wrap="square">
            <a:spAutoFit/>
          </a:bodyPr>
          <a:lstStyle/>
          <a:p>
            <a:pPr algn="ctr"/>
            <a:r>
              <a:rPr lang="ja-JP" altLang="en-US" sz="800" b="1" dirty="0"/>
              <a:t>作成したセグメントを</a:t>
            </a:r>
            <a:endParaRPr lang="en-US" altLang="ja-JP" sz="800" b="1" dirty="0"/>
          </a:p>
          <a:p>
            <a:pPr algn="ctr"/>
            <a:r>
              <a:rPr lang="ja-JP" altLang="en-US" sz="800" b="1" dirty="0"/>
              <a:t>ディスプレイ広告・検索広告に連携し配信</a:t>
            </a:r>
            <a:endParaRPr lang="en-US" altLang="ja-JP" sz="800" b="1" dirty="0"/>
          </a:p>
        </p:txBody>
      </p:sp>
      <p:sp>
        <p:nvSpPr>
          <p:cNvPr id="31" name="右矢印 30">
            <a:extLst>
              <a:ext uri="{FF2B5EF4-FFF2-40B4-BE49-F238E27FC236}">
                <a16:creationId xmlns:a16="http://schemas.microsoft.com/office/drawing/2014/main" id="{A4B753E9-B121-E9F2-891B-6E861DA47AEA}"/>
              </a:ext>
            </a:extLst>
          </p:cNvPr>
          <p:cNvSpPr/>
          <p:nvPr/>
        </p:nvSpPr>
        <p:spPr>
          <a:xfrm>
            <a:off x="3878007" y="3790450"/>
            <a:ext cx="355434" cy="619825"/>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正方形/長方形 31">
            <a:extLst>
              <a:ext uri="{FF2B5EF4-FFF2-40B4-BE49-F238E27FC236}">
                <a16:creationId xmlns:a16="http://schemas.microsoft.com/office/drawing/2014/main" id="{10068C10-A9CB-F545-BBEF-8F2EF7BD554F}"/>
              </a:ext>
            </a:extLst>
          </p:cNvPr>
          <p:cNvSpPr/>
          <p:nvPr/>
        </p:nvSpPr>
        <p:spPr>
          <a:xfrm>
            <a:off x="9755620" y="2458504"/>
            <a:ext cx="2229714" cy="358186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33" name="正方形/長方形 32">
            <a:extLst>
              <a:ext uri="{FF2B5EF4-FFF2-40B4-BE49-F238E27FC236}">
                <a16:creationId xmlns:a16="http://schemas.microsoft.com/office/drawing/2014/main" id="{851C9EC6-0018-0F3B-699F-1FE31D0F60A6}"/>
              </a:ext>
            </a:extLst>
          </p:cNvPr>
          <p:cNvSpPr/>
          <p:nvPr/>
        </p:nvSpPr>
        <p:spPr>
          <a:xfrm>
            <a:off x="10139026" y="2517480"/>
            <a:ext cx="1543586" cy="338554"/>
          </a:xfrm>
          <a:prstGeom prst="rect">
            <a:avLst/>
          </a:prstGeom>
        </p:spPr>
        <p:txBody>
          <a:bodyPr wrap="square">
            <a:spAutoFit/>
          </a:bodyPr>
          <a:lstStyle/>
          <a:p>
            <a:pPr algn="ctr"/>
            <a:r>
              <a:rPr lang="ja-JP" altLang="en-US" sz="800" b="1" dirty="0"/>
              <a:t>レコーダー機能付きテレビのレビュータイアップ記事</a:t>
            </a:r>
            <a:endParaRPr lang="en-US" altLang="ja-JP" sz="800" b="1" dirty="0"/>
          </a:p>
        </p:txBody>
      </p:sp>
      <p:sp>
        <p:nvSpPr>
          <p:cNvPr id="34" name="正方形/長方形 33">
            <a:extLst>
              <a:ext uri="{FF2B5EF4-FFF2-40B4-BE49-F238E27FC236}">
                <a16:creationId xmlns:a16="http://schemas.microsoft.com/office/drawing/2014/main" id="{EA6381D2-8F1F-4FEB-2940-C39BFBC8B176}"/>
              </a:ext>
            </a:extLst>
          </p:cNvPr>
          <p:cNvSpPr/>
          <p:nvPr/>
        </p:nvSpPr>
        <p:spPr>
          <a:xfrm>
            <a:off x="4262058" y="1954469"/>
            <a:ext cx="2779141" cy="35074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b="1" dirty="0"/>
              <a:t>➁　記事閲覧ユーザーをセグメント化</a:t>
            </a:r>
            <a:endParaRPr lang="en-US" altLang="ja-JP" sz="1200" b="1" dirty="0"/>
          </a:p>
        </p:txBody>
      </p:sp>
      <p:pic>
        <p:nvPicPr>
          <p:cNvPr id="35" name="図 34">
            <a:extLst>
              <a:ext uri="{FF2B5EF4-FFF2-40B4-BE49-F238E27FC236}">
                <a16:creationId xmlns:a16="http://schemas.microsoft.com/office/drawing/2014/main" id="{A264A51B-6E22-6078-6A98-62ED32789ECC}"/>
              </a:ext>
            </a:extLst>
          </p:cNvPr>
          <p:cNvPicPr>
            <a:picLocks noChangeAspect="1"/>
          </p:cNvPicPr>
          <p:nvPr/>
        </p:nvPicPr>
        <p:blipFill rotWithShape="1">
          <a:blip r:embed="rId4"/>
          <a:srcRect b="26246"/>
          <a:stretch/>
        </p:blipFill>
        <p:spPr>
          <a:xfrm>
            <a:off x="5703494" y="4578129"/>
            <a:ext cx="1008256" cy="1263076"/>
          </a:xfrm>
          <a:prstGeom prst="rect">
            <a:avLst/>
          </a:prstGeom>
        </p:spPr>
      </p:pic>
      <p:pic>
        <p:nvPicPr>
          <p:cNvPr id="36" name="図 35">
            <a:extLst>
              <a:ext uri="{FF2B5EF4-FFF2-40B4-BE49-F238E27FC236}">
                <a16:creationId xmlns:a16="http://schemas.microsoft.com/office/drawing/2014/main" id="{8F51B70C-4D56-3BA1-BAFF-690ABD60B019}"/>
              </a:ext>
            </a:extLst>
          </p:cNvPr>
          <p:cNvPicPr>
            <a:picLocks noChangeAspect="1"/>
          </p:cNvPicPr>
          <p:nvPr/>
        </p:nvPicPr>
        <p:blipFill rotWithShape="1">
          <a:blip r:embed="rId3"/>
          <a:srcRect r="30876" b="27149"/>
          <a:stretch/>
        </p:blipFill>
        <p:spPr>
          <a:xfrm>
            <a:off x="4517713" y="4578128"/>
            <a:ext cx="1043995" cy="1295574"/>
          </a:xfrm>
          <a:prstGeom prst="rect">
            <a:avLst/>
          </a:prstGeom>
        </p:spPr>
      </p:pic>
      <p:cxnSp>
        <p:nvCxnSpPr>
          <p:cNvPr id="37" name="直線矢印コネクタ 36">
            <a:extLst>
              <a:ext uri="{FF2B5EF4-FFF2-40B4-BE49-F238E27FC236}">
                <a16:creationId xmlns:a16="http://schemas.microsoft.com/office/drawing/2014/main" id="{AEBDEACE-A71B-B026-EE0C-45EB656E1604}"/>
              </a:ext>
            </a:extLst>
          </p:cNvPr>
          <p:cNvCxnSpPr/>
          <p:nvPr/>
        </p:nvCxnSpPr>
        <p:spPr>
          <a:xfrm flipV="1">
            <a:off x="5268137" y="4119190"/>
            <a:ext cx="160976" cy="408166"/>
          </a:xfrm>
          <a:prstGeom prst="straightConnector1">
            <a:avLst/>
          </a:prstGeom>
          <a:ln w="38100">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8" name="正方形/長方形 37">
            <a:extLst>
              <a:ext uri="{FF2B5EF4-FFF2-40B4-BE49-F238E27FC236}">
                <a16:creationId xmlns:a16="http://schemas.microsoft.com/office/drawing/2014/main" id="{01910042-CE4D-3038-4EA9-C0FF42929182}"/>
              </a:ext>
            </a:extLst>
          </p:cNvPr>
          <p:cNvSpPr/>
          <p:nvPr/>
        </p:nvSpPr>
        <p:spPr>
          <a:xfrm>
            <a:off x="4276121" y="2310580"/>
            <a:ext cx="2765078" cy="3887561"/>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39" name="右矢印 38">
            <a:extLst>
              <a:ext uri="{FF2B5EF4-FFF2-40B4-BE49-F238E27FC236}">
                <a16:creationId xmlns:a16="http://schemas.microsoft.com/office/drawing/2014/main" id="{2F207AA0-31F0-2BB6-81C5-054E6E773095}"/>
              </a:ext>
            </a:extLst>
          </p:cNvPr>
          <p:cNvSpPr/>
          <p:nvPr/>
        </p:nvSpPr>
        <p:spPr>
          <a:xfrm>
            <a:off x="7086397" y="3796948"/>
            <a:ext cx="355434" cy="619825"/>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正方形/長方形 39">
            <a:extLst>
              <a:ext uri="{FF2B5EF4-FFF2-40B4-BE49-F238E27FC236}">
                <a16:creationId xmlns:a16="http://schemas.microsoft.com/office/drawing/2014/main" id="{2285F4C1-83D8-7193-1A9A-F800DEF42CC7}"/>
              </a:ext>
            </a:extLst>
          </p:cNvPr>
          <p:cNvSpPr/>
          <p:nvPr/>
        </p:nvSpPr>
        <p:spPr>
          <a:xfrm>
            <a:off x="7463439" y="2324424"/>
            <a:ext cx="4650036" cy="3878336"/>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cxnSp>
        <p:nvCxnSpPr>
          <p:cNvPr id="41" name="直線矢印コネクタ 40">
            <a:extLst>
              <a:ext uri="{FF2B5EF4-FFF2-40B4-BE49-F238E27FC236}">
                <a16:creationId xmlns:a16="http://schemas.microsoft.com/office/drawing/2014/main" id="{01E4D4A7-A413-7382-86F5-926B56088CD6}"/>
              </a:ext>
            </a:extLst>
          </p:cNvPr>
          <p:cNvCxnSpPr/>
          <p:nvPr/>
        </p:nvCxnSpPr>
        <p:spPr>
          <a:xfrm flipH="1" flipV="1">
            <a:off x="5842867" y="4132249"/>
            <a:ext cx="148647" cy="412849"/>
          </a:xfrm>
          <a:prstGeom prst="straightConnector1">
            <a:avLst/>
          </a:prstGeom>
          <a:ln w="38100">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2" name="直線矢印コネクタ 41">
            <a:extLst>
              <a:ext uri="{FF2B5EF4-FFF2-40B4-BE49-F238E27FC236}">
                <a16:creationId xmlns:a16="http://schemas.microsoft.com/office/drawing/2014/main" id="{8DB2F101-D91E-50D0-9409-6C11B8622038}"/>
              </a:ext>
            </a:extLst>
          </p:cNvPr>
          <p:cNvCxnSpPr/>
          <p:nvPr/>
        </p:nvCxnSpPr>
        <p:spPr>
          <a:xfrm>
            <a:off x="1834950" y="3342055"/>
            <a:ext cx="451948" cy="803"/>
          </a:xfrm>
          <a:prstGeom prst="straightConnector1">
            <a:avLst/>
          </a:prstGeom>
          <a:ln w="38100">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3" name="直線矢印コネクタ 42">
            <a:extLst>
              <a:ext uri="{FF2B5EF4-FFF2-40B4-BE49-F238E27FC236}">
                <a16:creationId xmlns:a16="http://schemas.microsoft.com/office/drawing/2014/main" id="{5484450A-14A8-5000-8BE8-4D2F8E5861BC}"/>
              </a:ext>
            </a:extLst>
          </p:cNvPr>
          <p:cNvCxnSpPr/>
          <p:nvPr/>
        </p:nvCxnSpPr>
        <p:spPr>
          <a:xfrm>
            <a:off x="1834950" y="4626916"/>
            <a:ext cx="453092" cy="0"/>
          </a:xfrm>
          <a:prstGeom prst="straightConnector1">
            <a:avLst/>
          </a:prstGeom>
          <a:ln w="38100">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4" name="直線矢印コネクタ 43">
            <a:extLst>
              <a:ext uri="{FF2B5EF4-FFF2-40B4-BE49-F238E27FC236}">
                <a16:creationId xmlns:a16="http://schemas.microsoft.com/office/drawing/2014/main" id="{E70F406C-DE2A-2CE0-464C-63F92EC15836}"/>
              </a:ext>
            </a:extLst>
          </p:cNvPr>
          <p:cNvCxnSpPr/>
          <p:nvPr/>
        </p:nvCxnSpPr>
        <p:spPr>
          <a:xfrm flipV="1">
            <a:off x="9286433" y="3696414"/>
            <a:ext cx="699086" cy="9386"/>
          </a:xfrm>
          <a:prstGeom prst="straightConnector1">
            <a:avLst/>
          </a:prstGeom>
          <a:ln w="38100">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pic>
        <p:nvPicPr>
          <p:cNvPr id="45" name="図 44">
            <a:extLst>
              <a:ext uri="{FF2B5EF4-FFF2-40B4-BE49-F238E27FC236}">
                <a16:creationId xmlns:a16="http://schemas.microsoft.com/office/drawing/2014/main" id="{D886C0FD-9C0D-D394-9DF1-E6749217D632}"/>
              </a:ext>
            </a:extLst>
          </p:cNvPr>
          <p:cNvPicPr>
            <a:picLocks noChangeAspect="1"/>
          </p:cNvPicPr>
          <p:nvPr/>
        </p:nvPicPr>
        <p:blipFill>
          <a:blip r:embed="rId9"/>
          <a:stretch>
            <a:fillRect/>
          </a:stretch>
        </p:blipFill>
        <p:spPr>
          <a:xfrm>
            <a:off x="10002559" y="2881988"/>
            <a:ext cx="1725142" cy="3126009"/>
          </a:xfrm>
          <a:prstGeom prst="rect">
            <a:avLst/>
          </a:prstGeom>
        </p:spPr>
      </p:pic>
      <p:sp>
        <p:nvSpPr>
          <p:cNvPr id="46" name="正方形/長方形 45">
            <a:extLst>
              <a:ext uri="{FF2B5EF4-FFF2-40B4-BE49-F238E27FC236}">
                <a16:creationId xmlns:a16="http://schemas.microsoft.com/office/drawing/2014/main" id="{E12107F0-8ADB-343F-D538-58D0BA1623C9}"/>
              </a:ext>
            </a:extLst>
          </p:cNvPr>
          <p:cNvSpPr/>
          <p:nvPr/>
        </p:nvSpPr>
        <p:spPr>
          <a:xfrm>
            <a:off x="-16425" y="1583895"/>
            <a:ext cx="4675121" cy="307777"/>
          </a:xfrm>
          <a:prstGeom prst="rect">
            <a:avLst/>
          </a:prstGeom>
        </p:spPr>
        <p:txBody>
          <a:bodyPr wrap="square">
            <a:spAutoFit/>
          </a:bodyPr>
          <a:lstStyle/>
          <a:p>
            <a:r>
              <a:rPr lang="ja-JP" altLang="en-US" sz="1400" b="1" dirty="0"/>
              <a:t>▼活用イメージ（商材：レコーダー機能付きテレビ）</a:t>
            </a:r>
            <a:endParaRPr lang="en-US" altLang="ja-JP" sz="1400" b="1" dirty="0"/>
          </a:p>
        </p:txBody>
      </p:sp>
      <p:cxnSp>
        <p:nvCxnSpPr>
          <p:cNvPr id="47" name="直線矢印コネクタ 46">
            <a:extLst>
              <a:ext uri="{FF2B5EF4-FFF2-40B4-BE49-F238E27FC236}">
                <a16:creationId xmlns:a16="http://schemas.microsoft.com/office/drawing/2014/main" id="{4C752516-3E56-7714-F325-1B5A53DFE49A}"/>
              </a:ext>
            </a:extLst>
          </p:cNvPr>
          <p:cNvCxnSpPr/>
          <p:nvPr/>
        </p:nvCxnSpPr>
        <p:spPr>
          <a:xfrm flipV="1">
            <a:off x="9297783" y="5170440"/>
            <a:ext cx="699086" cy="9386"/>
          </a:xfrm>
          <a:prstGeom prst="straightConnector1">
            <a:avLst/>
          </a:prstGeom>
          <a:ln w="38100">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8" name="正方形/長方形 47">
            <a:extLst>
              <a:ext uri="{FF2B5EF4-FFF2-40B4-BE49-F238E27FC236}">
                <a16:creationId xmlns:a16="http://schemas.microsoft.com/office/drawing/2014/main" id="{D8F87B16-F786-C1C4-3884-C7ADE6CF1A83}"/>
              </a:ext>
            </a:extLst>
          </p:cNvPr>
          <p:cNvSpPr/>
          <p:nvPr/>
        </p:nvSpPr>
        <p:spPr>
          <a:xfrm>
            <a:off x="10002559" y="4529953"/>
            <a:ext cx="1725142" cy="1893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500" b="1" dirty="0">
                <a:solidFill>
                  <a:schemeClr val="tx1">
                    <a:lumMod val="85000"/>
                    <a:lumOff val="15000"/>
                  </a:schemeClr>
                </a:solidFill>
              </a:rPr>
              <a:t>新発売の〇〇〇〇を全</a:t>
            </a:r>
            <a:r>
              <a:rPr lang="en-US" altLang="ja-JP" sz="500" b="1" dirty="0">
                <a:solidFill>
                  <a:schemeClr val="tx1">
                    <a:lumMod val="85000"/>
                    <a:lumOff val="15000"/>
                  </a:schemeClr>
                </a:solidFill>
              </a:rPr>
              <a:t>9</a:t>
            </a:r>
            <a:r>
              <a:rPr lang="ja-JP" altLang="en-US" sz="500" b="1" dirty="0">
                <a:solidFill>
                  <a:schemeClr val="tx1">
                    <a:lumMod val="85000"/>
                    <a:lumOff val="15000"/>
                  </a:schemeClr>
                </a:solidFill>
              </a:rPr>
              <a:t>商品と比較！口コミや評判</a:t>
            </a:r>
            <a:endParaRPr lang="en-US" altLang="ja-JP" sz="500" b="1" dirty="0">
              <a:solidFill>
                <a:schemeClr val="tx1">
                  <a:lumMod val="85000"/>
                  <a:lumOff val="15000"/>
                </a:schemeClr>
              </a:solidFill>
            </a:endParaRPr>
          </a:p>
          <a:p>
            <a:r>
              <a:rPr lang="ja-JP" altLang="en-US" sz="500" b="1" dirty="0">
                <a:solidFill>
                  <a:schemeClr val="tx1">
                    <a:lumMod val="85000"/>
                    <a:lumOff val="15000"/>
                  </a:schemeClr>
                </a:solidFill>
              </a:rPr>
              <a:t>を実際に使ってレビューしました！</a:t>
            </a:r>
            <a:endParaRPr lang="en-US" altLang="ja-JP" sz="500" b="1" dirty="0">
              <a:solidFill>
                <a:schemeClr val="tx1">
                  <a:lumMod val="85000"/>
                  <a:lumOff val="15000"/>
                </a:schemeClr>
              </a:solidFill>
            </a:endParaRPr>
          </a:p>
        </p:txBody>
      </p:sp>
      <p:sp>
        <p:nvSpPr>
          <p:cNvPr id="49" name="正方形/長方形 48">
            <a:extLst>
              <a:ext uri="{FF2B5EF4-FFF2-40B4-BE49-F238E27FC236}">
                <a16:creationId xmlns:a16="http://schemas.microsoft.com/office/drawing/2014/main" id="{3B2D4BBF-F879-5C24-C286-D1CD3A203400}"/>
              </a:ext>
            </a:extLst>
          </p:cNvPr>
          <p:cNvSpPr/>
          <p:nvPr/>
        </p:nvSpPr>
        <p:spPr>
          <a:xfrm>
            <a:off x="10822173" y="3255116"/>
            <a:ext cx="783314" cy="2279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400" b="1" dirty="0">
                <a:solidFill>
                  <a:schemeClr val="tx1">
                    <a:lumMod val="85000"/>
                    <a:lumOff val="15000"/>
                  </a:schemeClr>
                </a:solidFill>
              </a:rPr>
              <a:t>〇〇電機</a:t>
            </a:r>
            <a:endParaRPr lang="en-US" altLang="ja-JP" sz="400" b="1" dirty="0">
              <a:solidFill>
                <a:schemeClr val="tx1">
                  <a:lumMod val="85000"/>
                  <a:lumOff val="15000"/>
                </a:schemeClr>
              </a:solidFill>
            </a:endParaRPr>
          </a:p>
          <a:p>
            <a:r>
              <a:rPr lang="ja-JP" altLang="en-US" sz="400" b="1" dirty="0">
                <a:solidFill>
                  <a:schemeClr val="tx1">
                    <a:lumMod val="85000"/>
                    <a:lumOff val="15000"/>
                  </a:schemeClr>
                </a:solidFill>
              </a:rPr>
              <a:t>●●●●</a:t>
            </a:r>
            <a:endParaRPr lang="en-US" altLang="ja-JP" sz="400" b="1" dirty="0">
              <a:solidFill>
                <a:schemeClr val="tx1">
                  <a:lumMod val="85000"/>
                  <a:lumOff val="15000"/>
                </a:schemeClr>
              </a:solidFill>
            </a:endParaRPr>
          </a:p>
          <a:p>
            <a:endParaRPr lang="en-US" altLang="ja-JP" sz="400" b="1" dirty="0">
              <a:solidFill>
                <a:schemeClr val="tx1">
                  <a:lumMod val="85000"/>
                  <a:lumOff val="15000"/>
                </a:schemeClr>
              </a:solidFill>
            </a:endParaRPr>
          </a:p>
        </p:txBody>
      </p:sp>
      <p:pic>
        <p:nvPicPr>
          <p:cNvPr id="50" name="図 49">
            <a:extLst>
              <a:ext uri="{FF2B5EF4-FFF2-40B4-BE49-F238E27FC236}">
                <a16:creationId xmlns:a16="http://schemas.microsoft.com/office/drawing/2014/main" id="{56108F81-3AFC-DE62-021A-7BF259C05FC3}"/>
              </a:ext>
            </a:extLst>
          </p:cNvPr>
          <p:cNvPicPr>
            <a:picLocks noChangeAspect="1"/>
          </p:cNvPicPr>
          <p:nvPr/>
        </p:nvPicPr>
        <p:blipFill>
          <a:blip r:embed="rId10" cstate="hqprint">
            <a:extLst>
              <a:ext uri="{28A0092B-C50C-407E-A947-70E740481C1C}">
                <a14:useLocalDpi xmlns:a14="http://schemas.microsoft.com/office/drawing/2010/main" val="0"/>
              </a:ext>
            </a:extLst>
          </a:blip>
          <a:stretch>
            <a:fillRect/>
          </a:stretch>
        </p:blipFill>
        <p:spPr>
          <a:xfrm>
            <a:off x="5293174" y="2875971"/>
            <a:ext cx="727738" cy="231273"/>
          </a:xfrm>
          <a:prstGeom prst="rect">
            <a:avLst/>
          </a:prstGeom>
        </p:spPr>
      </p:pic>
    </p:spTree>
    <p:extLst>
      <p:ext uri="{BB962C8B-B14F-4D97-AF65-F5344CB8AC3E}">
        <p14:creationId xmlns:p14="http://schemas.microsoft.com/office/powerpoint/2010/main" val="340992552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pPr algn="l"/>
            <a:r>
              <a:rPr lang="en-US" altLang="ja-JP" dirty="0"/>
              <a:t>Yahoo!</a:t>
            </a:r>
            <a:r>
              <a:rPr lang="ja-JP" altLang="en-US"/>
              <a:t>広告 誘導オプション</a:t>
            </a:r>
            <a:r>
              <a:rPr lang="en-US" altLang="ja-JP" sz="2000" dirty="0"/>
              <a:t>(</a:t>
            </a:r>
            <a:r>
              <a:rPr lang="en-US" altLang="ja-JP" sz="2000" dirty="0" err="1"/>
              <a:t>mybest</a:t>
            </a:r>
            <a:r>
              <a:rPr lang="ja-JP" altLang="en-US" sz="2000"/>
              <a:t>訪問者のデータ活用➁</a:t>
            </a:r>
            <a:r>
              <a:rPr lang="en-US" altLang="ja-JP" sz="2000" dirty="0"/>
              <a:t>)</a:t>
            </a:r>
            <a:endParaRPr lang="ja-JP" altLang="en-US" sz="2000" dirty="0"/>
          </a:p>
        </p:txBody>
      </p:sp>
      <p:pic>
        <p:nvPicPr>
          <p:cNvPr id="7" name="図プレースホルダー 7" descr="アイコン&#10;&#10;自動的に生成された説明">
            <a:extLst>
              <a:ext uri="{FF2B5EF4-FFF2-40B4-BE49-F238E27FC236}">
                <a16:creationId xmlns:a16="http://schemas.microsoft.com/office/drawing/2014/main" id="{52CEC401-BE16-E146-A581-F4B4C6447EA1}"/>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3" name="正方形/長方形 2">
            <a:extLst>
              <a:ext uri="{FF2B5EF4-FFF2-40B4-BE49-F238E27FC236}">
                <a16:creationId xmlns:a16="http://schemas.microsoft.com/office/drawing/2014/main" id="{870CCCB5-AF0D-0C3D-7FC5-A185C8AEF2F1}"/>
              </a:ext>
            </a:extLst>
          </p:cNvPr>
          <p:cNvSpPr/>
          <p:nvPr/>
        </p:nvSpPr>
        <p:spPr>
          <a:xfrm>
            <a:off x="154553" y="929662"/>
            <a:ext cx="11857037" cy="923330"/>
          </a:xfrm>
          <a:prstGeom prst="rect">
            <a:avLst/>
          </a:prstGeom>
        </p:spPr>
        <p:txBody>
          <a:bodyPr wrap="square">
            <a:spAutoFit/>
          </a:bodyPr>
          <a:lstStyle/>
          <a:p>
            <a:r>
              <a:rPr lang="ja-JP" altLang="en-US" dirty="0">
                <a:latin typeface="Meiryo" panose="020B0604030504040204" pitchFamily="34" charset="-128"/>
                <a:ea typeface="Meiryo" panose="020B0604030504040204" pitchFamily="34" charset="-128"/>
              </a:rPr>
              <a:t>下記</a:t>
            </a:r>
            <a:r>
              <a:rPr lang="en-US" altLang="ja-JP" dirty="0">
                <a:latin typeface="Meiryo" panose="020B0604030504040204" pitchFamily="34" charset="-128"/>
                <a:ea typeface="Meiryo" panose="020B0604030504040204" pitchFamily="34" charset="-128"/>
              </a:rPr>
              <a:t>4</a:t>
            </a:r>
            <a:r>
              <a:rPr lang="ja-JP" altLang="en-US" dirty="0">
                <a:latin typeface="Meiryo" panose="020B0604030504040204" pitchFamily="34" charset="-128"/>
                <a:ea typeface="Meiryo" panose="020B0604030504040204" pitchFamily="34" charset="-128"/>
              </a:rPr>
              <a:t>パターンの形式にて、セグメントを作成。</a:t>
            </a:r>
            <a:endParaRPr lang="en-US" altLang="ja-JP" dirty="0">
              <a:latin typeface="Meiryo" panose="020B0604030504040204" pitchFamily="34" charset="-128"/>
              <a:ea typeface="Meiryo" panose="020B0604030504040204" pitchFamily="34" charset="-128"/>
            </a:endParaRPr>
          </a:p>
          <a:p>
            <a:r>
              <a:rPr lang="ja-JP" altLang="en-US" dirty="0">
                <a:latin typeface="Meiryo" panose="020B0604030504040204" pitchFamily="34" charset="-128"/>
                <a:ea typeface="Meiryo" panose="020B0604030504040204" pitchFamily="34" charset="-128"/>
              </a:rPr>
              <a:t>記事の本数・行動予測による拡張有無を設定可能。</a:t>
            </a:r>
            <a:endParaRPr lang="en-US" altLang="ja-JP" dirty="0">
              <a:latin typeface="Meiryo" panose="020B0604030504040204" pitchFamily="34" charset="-128"/>
              <a:ea typeface="Meiryo" panose="020B0604030504040204" pitchFamily="34" charset="-128"/>
            </a:endParaRPr>
          </a:p>
          <a:p>
            <a:endParaRPr lang="en-US" altLang="ja-JP" sz="800" dirty="0"/>
          </a:p>
          <a:p>
            <a:r>
              <a:rPr lang="en-US" altLang="ja-JP" sz="1000" dirty="0">
                <a:solidFill>
                  <a:srgbClr val="FF0000"/>
                </a:solidFill>
              </a:rPr>
              <a:t>※</a:t>
            </a:r>
            <a:r>
              <a:rPr lang="ja-JP" altLang="en-US" sz="1000" dirty="0">
                <a:solidFill>
                  <a:srgbClr val="FF0000"/>
                </a:solidFill>
              </a:rPr>
              <a:t>セグメントボリュームが見込めない場合は拡張必須</a:t>
            </a:r>
            <a:endParaRPr lang="en-US" altLang="ja-JP" sz="1000" dirty="0">
              <a:solidFill>
                <a:srgbClr val="FF0000"/>
              </a:solidFill>
            </a:endParaRPr>
          </a:p>
        </p:txBody>
      </p:sp>
      <p:sp>
        <p:nvSpPr>
          <p:cNvPr id="5" name="正方形/長方形 4">
            <a:extLst>
              <a:ext uri="{FF2B5EF4-FFF2-40B4-BE49-F238E27FC236}">
                <a16:creationId xmlns:a16="http://schemas.microsoft.com/office/drawing/2014/main" id="{F5B4FE6F-1E0C-28A6-6DD0-B5837DB1D8F8}"/>
              </a:ext>
            </a:extLst>
          </p:cNvPr>
          <p:cNvSpPr/>
          <p:nvPr/>
        </p:nvSpPr>
        <p:spPr>
          <a:xfrm>
            <a:off x="7145077" y="2445605"/>
            <a:ext cx="4159956" cy="232222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6" name="正方形/長方形 5">
            <a:extLst>
              <a:ext uri="{FF2B5EF4-FFF2-40B4-BE49-F238E27FC236}">
                <a16:creationId xmlns:a16="http://schemas.microsoft.com/office/drawing/2014/main" id="{CDD4EDF1-96EA-411E-7D3C-6F3362C2D872}"/>
              </a:ext>
            </a:extLst>
          </p:cNvPr>
          <p:cNvSpPr/>
          <p:nvPr/>
        </p:nvSpPr>
        <p:spPr>
          <a:xfrm>
            <a:off x="7145077" y="2006635"/>
            <a:ext cx="4159956" cy="425157"/>
          </a:xfrm>
          <a:prstGeom prst="rect">
            <a:avLst/>
          </a:prstGeom>
          <a:solidFill>
            <a:schemeClr val="tx1">
              <a:lumMod val="65000"/>
              <a:lumOff val="3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a:t>➁　複数の</a:t>
            </a:r>
            <a:r>
              <a:rPr lang="en-US" altLang="ja-JP" sz="1400" b="1" dirty="0" err="1"/>
              <a:t>mybest</a:t>
            </a:r>
            <a:r>
              <a:rPr lang="ja-JP" altLang="en-US" sz="1400" b="1" dirty="0"/>
              <a:t>記事にてセグメントを作成</a:t>
            </a:r>
            <a:endParaRPr lang="en-US" altLang="ja-JP" sz="1400" b="1" dirty="0"/>
          </a:p>
        </p:txBody>
      </p:sp>
      <p:pic>
        <p:nvPicPr>
          <p:cNvPr id="8" name="図 7">
            <a:extLst>
              <a:ext uri="{FF2B5EF4-FFF2-40B4-BE49-F238E27FC236}">
                <a16:creationId xmlns:a16="http://schemas.microsoft.com/office/drawing/2014/main" id="{2DA2F952-6B7F-5683-F453-5C6F3805DCE5}"/>
              </a:ext>
            </a:extLst>
          </p:cNvPr>
          <p:cNvPicPr>
            <a:picLocks noChangeAspect="1"/>
          </p:cNvPicPr>
          <p:nvPr/>
        </p:nvPicPr>
        <p:blipFill rotWithShape="1">
          <a:blip r:embed="rId3"/>
          <a:srcRect r="30876" b="27149"/>
          <a:stretch/>
        </p:blipFill>
        <p:spPr>
          <a:xfrm>
            <a:off x="7401592" y="2628955"/>
            <a:ext cx="1551704" cy="1925628"/>
          </a:xfrm>
          <a:prstGeom prst="rect">
            <a:avLst/>
          </a:prstGeom>
        </p:spPr>
      </p:pic>
      <p:pic>
        <p:nvPicPr>
          <p:cNvPr id="9" name="図 8">
            <a:extLst>
              <a:ext uri="{FF2B5EF4-FFF2-40B4-BE49-F238E27FC236}">
                <a16:creationId xmlns:a16="http://schemas.microsoft.com/office/drawing/2014/main" id="{1FA6131F-4A17-3C5A-8E25-EFA70FB37AAD}"/>
              </a:ext>
            </a:extLst>
          </p:cNvPr>
          <p:cNvPicPr>
            <a:picLocks noChangeAspect="1"/>
          </p:cNvPicPr>
          <p:nvPr/>
        </p:nvPicPr>
        <p:blipFill rotWithShape="1">
          <a:blip r:embed="rId4"/>
          <a:srcRect b="26246"/>
          <a:stretch/>
        </p:blipFill>
        <p:spPr>
          <a:xfrm>
            <a:off x="9497589" y="2625071"/>
            <a:ext cx="1537140" cy="1925628"/>
          </a:xfrm>
          <a:prstGeom prst="rect">
            <a:avLst/>
          </a:prstGeom>
        </p:spPr>
      </p:pic>
      <p:cxnSp>
        <p:nvCxnSpPr>
          <p:cNvPr id="10" name="カギ線コネクタ 9">
            <a:extLst>
              <a:ext uri="{FF2B5EF4-FFF2-40B4-BE49-F238E27FC236}">
                <a16:creationId xmlns:a16="http://schemas.microsoft.com/office/drawing/2014/main" id="{86E1D14F-EBC8-69B0-03FB-8D59196FD86F}"/>
              </a:ext>
            </a:extLst>
          </p:cNvPr>
          <p:cNvCxnSpPr/>
          <p:nvPr/>
        </p:nvCxnSpPr>
        <p:spPr>
          <a:xfrm rot="16200000" flipH="1">
            <a:off x="9571896" y="4412610"/>
            <a:ext cx="501054" cy="1219425"/>
          </a:xfrm>
          <a:prstGeom prst="bentConnector3">
            <a:avLst>
              <a:gd name="adj1" fmla="val 50000"/>
            </a:avLst>
          </a:prstGeom>
          <a:ln w="381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1" name="カギ線コネクタ 10">
            <a:extLst>
              <a:ext uri="{FF2B5EF4-FFF2-40B4-BE49-F238E27FC236}">
                <a16:creationId xmlns:a16="http://schemas.microsoft.com/office/drawing/2014/main" id="{4CFFC671-A101-2908-4D48-39BA7D637703}"/>
              </a:ext>
            </a:extLst>
          </p:cNvPr>
          <p:cNvCxnSpPr/>
          <p:nvPr/>
        </p:nvCxnSpPr>
        <p:spPr>
          <a:xfrm rot="5400000">
            <a:off x="8347665" y="4407804"/>
            <a:ext cx="501054" cy="1229039"/>
          </a:xfrm>
          <a:prstGeom prst="bentConnector3">
            <a:avLst>
              <a:gd name="adj1" fmla="val 50000"/>
            </a:avLst>
          </a:prstGeom>
          <a:ln w="381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2" name="正方形/長方形 11">
            <a:extLst>
              <a:ext uri="{FF2B5EF4-FFF2-40B4-BE49-F238E27FC236}">
                <a16:creationId xmlns:a16="http://schemas.microsoft.com/office/drawing/2014/main" id="{32B67CE6-EA06-CDD8-0F4A-1F2D14CAC0F2}"/>
              </a:ext>
            </a:extLst>
          </p:cNvPr>
          <p:cNvSpPr/>
          <p:nvPr/>
        </p:nvSpPr>
        <p:spPr>
          <a:xfrm>
            <a:off x="917488" y="2421757"/>
            <a:ext cx="4159956" cy="232222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13" name="正方形/長方形 12">
            <a:extLst>
              <a:ext uri="{FF2B5EF4-FFF2-40B4-BE49-F238E27FC236}">
                <a16:creationId xmlns:a16="http://schemas.microsoft.com/office/drawing/2014/main" id="{EED681DC-D2A2-24C2-022F-21B7719E0993}"/>
              </a:ext>
            </a:extLst>
          </p:cNvPr>
          <p:cNvSpPr/>
          <p:nvPr/>
        </p:nvSpPr>
        <p:spPr>
          <a:xfrm>
            <a:off x="917488" y="1982787"/>
            <a:ext cx="4159956" cy="425157"/>
          </a:xfrm>
          <a:prstGeom prst="rect">
            <a:avLst/>
          </a:prstGeom>
          <a:solidFill>
            <a:schemeClr val="tx1">
              <a:lumMod val="65000"/>
              <a:lumOff val="3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a:t>➀　単一の</a:t>
            </a:r>
            <a:r>
              <a:rPr lang="en-US" altLang="ja-JP" sz="1400" b="1" dirty="0" err="1"/>
              <a:t>mybest</a:t>
            </a:r>
            <a:r>
              <a:rPr lang="ja-JP" altLang="en-US" sz="1400" b="1" dirty="0"/>
              <a:t>記事にてセグメントを作成</a:t>
            </a:r>
            <a:endParaRPr lang="en-US" altLang="ja-JP" sz="1400" b="1" dirty="0"/>
          </a:p>
        </p:txBody>
      </p:sp>
      <p:pic>
        <p:nvPicPr>
          <p:cNvPr id="14" name="図 13">
            <a:extLst>
              <a:ext uri="{FF2B5EF4-FFF2-40B4-BE49-F238E27FC236}">
                <a16:creationId xmlns:a16="http://schemas.microsoft.com/office/drawing/2014/main" id="{2E30624D-F64C-2F95-3FB1-5851FAEAEC58}"/>
              </a:ext>
            </a:extLst>
          </p:cNvPr>
          <p:cNvPicPr>
            <a:picLocks noChangeAspect="1"/>
          </p:cNvPicPr>
          <p:nvPr/>
        </p:nvPicPr>
        <p:blipFill rotWithShape="1">
          <a:blip r:embed="rId3"/>
          <a:srcRect r="30876" b="27149"/>
          <a:stretch/>
        </p:blipFill>
        <p:spPr>
          <a:xfrm>
            <a:off x="2169559" y="2566587"/>
            <a:ext cx="1551704" cy="1925628"/>
          </a:xfrm>
          <a:prstGeom prst="rect">
            <a:avLst/>
          </a:prstGeom>
        </p:spPr>
      </p:pic>
      <p:sp>
        <p:nvSpPr>
          <p:cNvPr id="15" name="正方形/長方形 14">
            <a:extLst>
              <a:ext uri="{FF2B5EF4-FFF2-40B4-BE49-F238E27FC236}">
                <a16:creationId xmlns:a16="http://schemas.microsoft.com/office/drawing/2014/main" id="{C3BA0A9B-DA0C-8880-BB5E-EF4422FDFD91}"/>
              </a:ext>
            </a:extLst>
          </p:cNvPr>
          <p:cNvSpPr/>
          <p:nvPr/>
        </p:nvSpPr>
        <p:spPr>
          <a:xfrm>
            <a:off x="81845" y="5255445"/>
            <a:ext cx="2792360" cy="434366"/>
          </a:xfrm>
          <a:prstGeom prst="rect">
            <a:avLst/>
          </a:prstGeom>
          <a:solidFill>
            <a:schemeClr val="tx1">
              <a:lumMod val="65000"/>
              <a:lumOff val="3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a:t>➀</a:t>
            </a:r>
            <a:r>
              <a:rPr lang="en-US" altLang="ja-JP" sz="1400" b="1" dirty="0"/>
              <a:t>-</a:t>
            </a:r>
            <a:r>
              <a:rPr lang="ja-JP" altLang="en-US" sz="1400" b="1" dirty="0"/>
              <a:t>➀　行動予測による拡張有り</a:t>
            </a:r>
            <a:endParaRPr lang="en-US" altLang="ja-JP" sz="1400" b="1" dirty="0"/>
          </a:p>
        </p:txBody>
      </p:sp>
      <p:sp>
        <p:nvSpPr>
          <p:cNvPr id="16" name="正方形/長方形 15">
            <a:extLst>
              <a:ext uri="{FF2B5EF4-FFF2-40B4-BE49-F238E27FC236}">
                <a16:creationId xmlns:a16="http://schemas.microsoft.com/office/drawing/2014/main" id="{D18071B4-CD5B-328A-FBF4-2745880E4C8D}"/>
              </a:ext>
            </a:extLst>
          </p:cNvPr>
          <p:cNvSpPr/>
          <p:nvPr/>
        </p:nvSpPr>
        <p:spPr>
          <a:xfrm>
            <a:off x="3022535" y="5255445"/>
            <a:ext cx="2764203" cy="434366"/>
          </a:xfrm>
          <a:prstGeom prst="rect">
            <a:avLst/>
          </a:prstGeom>
          <a:solidFill>
            <a:schemeClr val="tx1">
              <a:lumMod val="65000"/>
              <a:lumOff val="3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a:t>➀</a:t>
            </a:r>
            <a:r>
              <a:rPr lang="en-US" altLang="ja-JP" sz="1400" b="1" dirty="0"/>
              <a:t>-</a:t>
            </a:r>
            <a:r>
              <a:rPr lang="ja-JP" altLang="en-US" sz="1400" b="1" dirty="0"/>
              <a:t>➁　行動予測による拡張無し</a:t>
            </a:r>
            <a:endParaRPr lang="en-US" altLang="ja-JP" sz="1400" b="1" dirty="0"/>
          </a:p>
        </p:txBody>
      </p:sp>
      <p:cxnSp>
        <p:nvCxnSpPr>
          <p:cNvPr id="17" name="カギ線コネクタ 16">
            <a:extLst>
              <a:ext uri="{FF2B5EF4-FFF2-40B4-BE49-F238E27FC236}">
                <a16:creationId xmlns:a16="http://schemas.microsoft.com/office/drawing/2014/main" id="{7794A332-523C-4C75-E07D-81152AB0BE24}"/>
              </a:ext>
            </a:extLst>
          </p:cNvPr>
          <p:cNvCxnSpPr/>
          <p:nvPr/>
        </p:nvCxnSpPr>
        <p:spPr>
          <a:xfrm rot="16200000" flipH="1">
            <a:off x="3344307" y="4388762"/>
            <a:ext cx="501054" cy="1219425"/>
          </a:xfrm>
          <a:prstGeom prst="bentConnector3">
            <a:avLst>
              <a:gd name="adj1" fmla="val 50000"/>
            </a:avLst>
          </a:prstGeom>
          <a:ln w="381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8" name="カギ線コネクタ 17">
            <a:extLst>
              <a:ext uri="{FF2B5EF4-FFF2-40B4-BE49-F238E27FC236}">
                <a16:creationId xmlns:a16="http://schemas.microsoft.com/office/drawing/2014/main" id="{40011D59-9A51-14AD-37D2-F0B1011D256A}"/>
              </a:ext>
            </a:extLst>
          </p:cNvPr>
          <p:cNvCxnSpPr/>
          <p:nvPr/>
        </p:nvCxnSpPr>
        <p:spPr>
          <a:xfrm rot="5400000">
            <a:off x="2120076" y="4383956"/>
            <a:ext cx="501054" cy="1229039"/>
          </a:xfrm>
          <a:prstGeom prst="bentConnector3">
            <a:avLst>
              <a:gd name="adj1" fmla="val 50000"/>
            </a:avLst>
          </a:prstGeom>
          <a:ln w="381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9" name="正方形/長方形 18">
            <a:extLst>
              <a:ext uri="{FF2B5EF4-FFF2-40B4-BE49-F238E27FC236}">
                <a16:creationId xmlns:a16="http://schemas.microsoft.com/office/drawing/2014/main" id="{97D15770-7F14-BA35-CE72-369C4BCE0C6A}"/>
              </a:ext>
            </a:extLst>
          </p:cNvPr>
          <p:cNvSpPr/>
          <p:nvPr/>
        </p:nvSpPr>
        <p:spPr>
          <a:xfrm>
            <a:off x="6362138" y="5272850"/>
            <a:ext cx="2792360" cy="434366"/>
          </a:xfrm>
          <a:prstGeom prst="rect">
            <a:avLst/>
          </a:prstGeom>
          <a:solidFill>
            <a:schemeClr val="tx1">
              <a:lumMod val="65000"/>
              <a:lumOff val="3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a:t>➁</a:t>
            </a:r>
            <a:r>
              <a:rPr lang="en-US" altLang="ja-JP" sz="1400" b="1" dirty="0"/>
              <a:t>-</a:t>
            </a:r>
            <a:r>
              <a:rPr lang="ja-JP" altLang="en-US" sz="1400" b="1" dirty="0"/>
              <a:t>➀　行動予測による拡張有り</a:t>
            </a:r>
            <a:endParaRPr lang="en-US" altLang="ja-JP" sz="1400" b="1" dirty="0"/>
          </a:p>
        </p:txBody>
      </p:sp>
      <p:sp>
        <p:nvSpPr>
          <p:cNvPr id="20" name="正方形/長方形 19">
            <a:extLst>
              <a:ext uri="{FF2B5EF4-FFF2-40B4-BE49-F238E27FC236}">
                <a16:creationId xmlns:a16="http://schemas.microsoft.com/office/drawing/2014/main" id="{75557976-7E1D-C6F3-E241-E82B539525D5}"/>
              </a:ext>
            </a:extLst>
          </p:cNvPr>
          <p:cNvSpPr/>
          <p:nvPr/>
        </p:nvSpPr>
        <p:spPr>
          <a:xfrm>
            <a:off x="9302828" y="5272850"/>
            <a:ext cx="2764203" cy="434366"/>
          </a:xfrm>
          <a:prstGeom prst="rect">
            <a:avLst/>
          </a:prstGeom>
          <a:solidFill>
            <a:schemeClr val="tx1">
              <a:lumMod val="65000"/>
              <a:lumOff val="3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a:t>➁</a:t>
            </a:r>
            <a:r>
              <a:rPr lang="en-US" altLang="ja-JP" sz="1400" b="1" dirty="0"/>
              <a:t>-</a:t>
            </a:r>
            <a:r>
              <a:rPr lang="ja-JP" altLang="en-US" sz="1400" b="1" dirty="0"/>
              <a:t>➁　行動予測による拡張無し</a:t>
            </a:r>
            <a:endParaRPr lang="en-US" altLang="ja-JP" sz="1400" b="1" dirty="0"/>
          </a:p>
        </p:txBody>
      </p:sp>
    </p:spTree>
    <p:extLst>
      <p:ext uri="{BB962C8B-B14F-4D97-AF65-F5344CB8AC3E}">
        <p14:creationId xmlns:p14="http://schemas.microsoft.com/office/powerpoint/2010/main" val="128048873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pPr algn="l"/>
            <a:r>
              <a:rPr lang="en-US" altLang="ja-JP" dirty="0"/>
              <a:t>may! CAP ad</a:t>
            </a:r>
            <a:r>
              <a:rPr lang="ja-JP" altLang="en-US"/>
              <a:t>（レビュータイアップ広告）ご提供プラン</a:t>
            </a:r>
            <a:endParaRPr lang="ja-JP" altLang="en-US" dirty="0"/>
          </a:p>
        </p:txBody>
      </p:sp>
      <p:pic>
        <p:nvPicPr>
          <p:cNvPr id="7" name="図プレースホルダー 7" descr="アイコン&#10;&#10;自動的に生成された説明">
            <a:extLst>
              <a:ext uri="{FF2B5EF4-FFF2-40B4-BE49-F238E27FC236}">
                <a16:creationId xmlns:a16="http://schemas.microsoft.com/office/drawing/2014/main" id="{52CEC401-BE16-E146-A581-F4B4C6447EA1}"/>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graphicFrame>
        <p:nvGraphicFramePr>
          <p:cNvPr id="3" name="表 2">
            <a:extLst>
              <a:ext uri="{FF2B5EF4-FFF2-40B4-BE49-F238E27FC236}">
                <a16:creationId xmlns:a16="http://schemas.microsoft.com/office/drawing/2014/main" id="{39361767-8173-DC1B-230E-E6F9D7D1C7C5}"/>
              </a:ext>
            </a:extLst>
          </p:cNvPr>
          <p:cNvGraphicFramePr>
            <a:graphicFrameLocks noGrp="1"/>
          </p:cNvGraphicFramePr>
          <p:nvPr>
            <p:extLst>
              <p:ext uri="{D42A27DB-BD31-4B8C-83A1-F6EECF244321}">
                <p14:modId xmlns:p14="http://schemas.microsoft.com/office/powerpoint/2010/main" val="1242428873"/>
              </p:ext>
            </p:extLst>
          </p:nvPr>
        </p:nvGraphicFramePr>
        <p:xfrm>
          <a:off x="141667" y="2129253"/>
          <a:ext cx="11848563" cy="2912286"/>
        </p:xfrm>
        <a:graphic>
          <a:graphicData uri="http://schemas.openxmlformats.org/drawingml/2006/table">
            <a:tbl>
              <a:tblPr firstRow="1" bandRow="1">
                <a:tableStyleId>{F5AB1C69-6EDB-4FF4-983F-18BD219EF322}</a:tableStyleId>
              </a:tblPr>
              <a:tblGrid>
                <a:gridCol w="548946">
                  <a:extLst>
                    <a:ext uri="{9D8B030D-6E8A-4147-A177-3AD203B41FA5}">
                      <a16:colId xmlns:a16="http://schemas.microsoft.com/office/drawing/2014/main" val="1074752328"/>
                    </a:ext>
                  </a:extLst>
                </a:gridCol>
                <a:gridCol w="1891601">
                  <a:extLst>
                    <a:ext uri="{9D8B030D-6E8A-4147-A177-3AD203B41FA5}">
                      <a16:colId xmlns:a16="http://schemas.microsoft.com/office/drawing/2014/main" val="4129736752"/>
                    </a:ext>
                  </a:extLst>
                </a:gridCol>
                <a:gridCol w="1307206">
                  <a:extLst>
                    <a:ext uri="{9D8B030D-6E8A-4147-A177-3AD203B41FA5}">
                      <a16:colId xmlns:a16="http://schemas.microsoft.com/office/drawing/2014/main" val="1627746239"/>
                    </a:ext>
                  </a:extLst>
                </a:gridCol>
                <a:gridCol w="1371600">
                  <a:extLst>
                    <a:ext uri="{9D8B030D-6E8A-4147-A177-3AD203B41FA5}">
                      <a16:colId xmlns:a16="http://schemas.microsoft.com/office/drawing/2014/main" val="3834989207"/>
                    </a:ext>
                  </a:extLst>
                </a:gridCol>
                <a:gridCol w="2243070">
                  <a:extLst>
                    <a:ext uri="{9D8B030D-6E8A-4147-A177-3AD203B41FA5}">
                      <a16:colId xmlns:a16="http://schemas.microsoft.com/office/drawing/2014/main" val="2998897845"/>
                    </a:ext>
                  </a:extLst>
                </a:gridCol>
                <a:gridCol w="2243070">
                  <a:extLst>
                    <a:ext uri="{9D8B030D-6E8A-4147-A177-3AD203B41FA5}">
                      <a16:colId xmlns:a16="http://schemas.microsoft.com/office/drawing/2014/main" val="3860942948"/>
                    </a:ext>
                  </a:extLst>
                </a:gridCol>
                <a:gridCol w="2243070">
                  <a:extLst>
                    <a:ext uri="{9D8B030D-6E8A-4147-A177-3AD203B41FA5}">
                      <a16:colId xmlns:a16="http://schemas.microsoft.com/office/drawing/2014/main" val="2560469057"/>
                    </a:ext>
                  </a:extLst>
                </a:gridCol>
              </a:tblGrid>
              <a:tr h="297724">
                <a:tc rowSpan="2">
                  <a:txBody>
                    <a:bodyPr/>
                    <a:lstStyle/>
                    <a:p>
                      <a:pPr algn="ctr"/>
                      <a:r>
                        <a:rPr kumimoji="1" lang="en-US" altLang="ja-JP" sz="1600" b="1" dirty="0">
                          <a:latin typeface="+mn-ea"/>
                          <a:ea typeface="+mn-ea"/>
                        </a:rPr>
                        <a:t>No.</a:t>
                      </a:r>
                      <a:endParaRPr kumimoji="1" lang="ja-JP" altLang="en-US" sz="1600" b="1" dirty="0">
                        <a:latin typeface="+mn-ea"/>
                        <a:ea typeface="+mn-ea"/>
                      </a:endParaRPr>
                    </a:p>
                  </a:txBody>
                  <a:tcPr anchor="ctr">
                    <a:solidFill>
                      <a:schemeClr val="tx1">
                        <a:lumMod val="75000"/>
                        <a:lumOff val="25000"/>
                      </a:schemeClr>
                    </a:solidFill>
                  </a:tcPr>
                </a:tc>
                <a:tc rowSpan="2">
                  <a:txBody>
                    <a:bodyPr/>
                    <a:lstStyle/>
                    <a:p>
                      <a:pPr algn="ctr"/>
                      <a:r>
                        <a:rPr kumimoji="1" lang="ja-JP" altLang="en-US" sz="1600" b="1" dirty="0">
                          <a:latin typeface="+mn-ea"/>
                          <a:ea typeface="+mn-ea"/>
                        </a:rPr>
                        <a:t>プラン例</a:t>
                      </a:r>
                    </a:p>
                  </a:txBody>
                  <a:tcPr anchor="ctr">
                    <a:solidFill>
                      <a:schemeClr val="tx1">
                        <a:lumMod val="75000"/>
                        <a:lumOff val="25000"/>
                      </a:schemeClr>
                    </a:solidFill>
                  </a:tcPr>
                </a:tc>
                <a:tc rowSpan="2">
                  <a:txBody>
                    <a:bodyPr/>
                    <a:lstStyle/>
                    <a:p>
                      <a:pPr algn="ctr"/>
                      <a:r>
                        <a:rPr kumimoji="1" lang="ja-JP" altLang="en-US" sz="1600" b="1" dirty="0">
                          <a:latin typeface="+mn-ea"/>
                          <a:ea typeface="+mn-ea"/>
                        </a:rPr>
                        <a:t>最低</a:t>
                      </a:r>
                      <a:endParaRPr kumimoji="1" lang="en-US" altLang="ja-JP" sz="1600" b="1" dirty="0">
                        <a:latin typeface="+mn-ea"/>
                        <a:ea typeface="+mn-ea"/>
                      </a:endParaRPr>
                    </a:p>
                    <a:p>
                      <a:pPr algn="ctr"/>
                      <a:r>
                        <a:rPr kumimoji="1" lang="ja-JP" altLang="en-US" sz="1600" b="1" dirty="0">
                          <a:latin typeface="+mn-ea"/>
                          <a:ea typeface="+mn-ea"/>
                        </a:rPr>
                        <a:t>出稿額</a:t>
                      </a:r>
                    </a:p>
                  </a:txBody>
                  <a:tcPr anchor="ctr">
                    <a:solidFill>
                      <a:schemeClr val="tx1">
                        <a:lumMod val="75000"/>
                        <a:lumOff val="25000"/>
                      </a:schemeClr>
                    </a:solidFill>
                  </a:tcPr>
                </a:tc>
                <a:tc rowSpan="2">
                  <a:txBody>
                    <a:bodyPr/>
                    <a:lstStyle/>
                    <a:p>
                      <a:pPr algn="ctr"/>
                      <a:r>
                        <a:rPr kumimoji="1" lang="ja-JP" altLang="en-US" sz="1600" b="1" dirty="0">
                          <a:latin typeface="+mn-ea"/>
                          <a:ea typeface="+mn-ea"/>
                        </a:rPr>
                        <a:t>記事制作費</a:t>
                      </a:r>
                    </a:p>
                  </a:txBody>
                  <a:tcPr anchor="ctr">
                    <a:solidFill>
                      <a:schemeClr val="bg2">
                        <a:lumMod val="50000"/>
                      </a:schemeClr>
                    </a:solidFill>
                  </a:tcPr>
                </a:tc>
                <a:tc gridSpan="3">
                  <a:txBody>
                    <a:bodyPr/>
                    <a:lstStyle/>
                    <a:p>
                      <a:pPr algn="ctr"/>
                      <a:r>
                        <a:rPr kumimoji="1" lang="ja-JP" altLang="en-US" b="1" dirty="0">
                          <a:latin typeface="+mn-ea"/>
                          <a:ea typeface="+mn-ea"/>
                        </a:rPr>
                        <a:t>広告配信メニュー</a:t>
                      </a:r>
                    </a:p>
                  </a:txBody>
                  <a:tcPr anchor="ctr">
                    <a:solidFill>
                      <a:schemeClr val="bg2">
                        <a:lumMod val="50000"/>
                      </a:schemeClr>
                    </a:solidFill>
                  </a:tcPr>
                </a:tc>
                <a:tc hMerge="1">
                  <a:txBody>
                    <a:bodyPr/>
                    <a:lstStyle/>
                    <a:p>
                      <a:pPr algn="ctr"/>
                      <a:endParaRPr kumimoji="1" lang="ja-JP" altLang="en-US" dirty="0"/>
                    </a:p>
                  </a:txBody>
                  <a:tcPr anchor="ctr">
                    <a:solidFill>
                      <a:schemeClr val="bg2">
                        <a:lumMod val="75000"/>
                      </a:schemeClr>
                    </a:solidFill>
                  </a:tcPr>
                </a:tc>
                <a:tc hMerge="1">
                  <a:txBody>
                    <a:bodyPr/>
                    <a:lstStyle/>
                    <a:p>
                      <a:pPr algn="ctr"/>
                      <a:endParaRPr kumimoji="1" lang="ja-JP" altLang="en-US" dirty="0"/>
                    </a:p>
                  </a:txBody>
                  <a:tcPr anchor="ctr">
                    <a:solidFill>
                      <a:schemeClr val="bg2">
                        <a:lumMod val="75000"/>
                      </a:schemeClr>
                    </a:solidFill>
                  </a:tcPr>
                </a:tc>
                <a:extLst>
                  <a:ext uri="{0D108BD9-81ED-4DB2-BD59-A6C34878D82A}">
                    <a16:rowId xmlns:a16="http://schemas.microsoft.com/office/drawing/2014/main" val="2327766366"/>
                  </a:ext>
                </a:extLst>
              </a:tr>
              <a:tr h="368406">
                <a:tc vMerge="1">
                  <a:txBody>
                    <a:bodyPr/>
                    <a:lstStyle/>
                    <a:p>
                      <a:pPr algn="ctr"/>
                      <a:endParaRPr kumimoji="1" lang="ja-JP" altLang="en-US" dirty="0"/>
                    </a:p>
                  </a:txBody>
                  <a:tcPr anchor="ctr">
                    <a:solidFill>
                      <a:schemeClr val="tx1">
                        <a:lumMod val="75000"/>
                        <a:lumOff val="25000"/>
                      </a:schemeClr>
                    </a:solidFill>
                  </a:tcPr>
                </a:tc>
                <a:tc vMerge="1">
                  <a:txBody>
                    <a:bodyPr/>
                    <a:lstStyle/>
                    <a:p>
                      <a:pPr algn="ctr"/>
                      <a:endParaRPr kumimoji="1" lang="ja-JP" altLang="en-US" dirty="0"/>
                    </a:p>
                  </a:txBody>
                  <a:tcPr anchor="ctr">
                    <a:solidFill>
                      <a:schemeClr val="tx1">
                        <a:lumMod val="75000"/>
                        <a:lumOff val="25000"/>
                      </a:schemeClr>
                    </a:solidFill>
                  </a:tcPr>
                </a:tc>
                <a:tc vMerge="1">
                  <a:txBody>
                    <a:bodyPr/>
                    <a:lstStyle/>
                    <a:p>
                      <a:endParaRPr kumimoji="1" lang="ja-JP" altLang="en-US"/>
                    </a:p>
                  </a:txBody>
                  <a:tcPr/>
                </a:tc>
                <a:tc vMerge="1">
                  <a:txBody>
                    <a:bodyPr/>
                    <a:lstStyle/>
                    <a:p>
                      <a:pPr algn="ctr"/>
                      <a:endParaRPr kumimoji="1" lang="ja-JP" altLang="en-US" dirty="0"/>
                    </a:p>
                  </a:txBody>
                  <a:tcPr anchor="ctr">
                    <a:solidFill>
                      <a:schemeClr val="bg2">
                        <a:lumMod val="75000"/>
                      </a:schemeClr>
                    </a:solidFill>
                  </a:tcPr>
                </a:tc>
                <a:tc>
                  <a:txBody>
                    <a:bodyPr/>
                    <a:lstStyle/>
                    <a:p>
                      <a:pPr algn="ctr"/>
                      <a:r>
                        <a:rPr kumimoji="1" lang="en-US" altLang="ja-JP" sz="1600" b="1" dirty="0">
                          <a:solidFill>
                            <a:schemeClr val="bg1"/>
                          </a:solidFill>
                          <a:latin typeface="+mn-ea"/>
                          <a:ea typeface="+mn-ea"/>
                        </a:rPr>
                        <a:t>Yahoo!</a:t>
                      </a:r>
                      <a:r>
                        <a:rPr kumimoji="1" lang="ja-JP" altLang="en-US" sz="1600" b="1" dirty="0">
                          <a:solidFill>
                            <a:schemeClr val="bg1"/>
                          </a:solidFill>
                          <a:latin typeface="+mn-ea"/>
                          <a:ea typeface="+mn-ea"/>
                        </a:rPr>
                        <a:t>広告</a:t>
                      </a:r>
                      <a:br>
                        <a:rPr kumimoji="1" lang="en-US" altLang="ja-JP" sz="1600" b="1" dirty="0">
                          <a:solidFill>
                            <a:schemeClr val="bg1"/>
                          </a:solidFill>
                          <a:latin typeface="+mn-ea"/>
                          <a:ea typeface="+mn-ea"/>
                        </a:rPr>
                      </a:br>
                      <a:r>
                        <a:rPr kumimoji="1" lang="ja-JP" altLang="en-US" sz="1400" b="1" dirty="0">
                          <a:solidFill>
                            <a:schemeClr val="bg1"/>
                          </a:solidFill>
                          <a:latin typeface="+mn-ea"/>
                          <a:ea typeface="+mn-ea"/>
                        </a:rPr>
                        <a:t>（検索広告）</a:t>
                      </a:r>
                    </a:p>
                  </a:txBody>
                  <a:tcPr anchor="ctr">
                    <a:solidFill>
                      <a:schemeClr val="bg2">
                        <a:lumMod val="50000"/>
                      </a:schemeClr>
                    </a:solidFill>
                  </a:tcPr>
                </a:tc>
                <a:tc>
                  <a:txBody>
                    <a:bodyPr/>
                    <a:lstStyle/>
                    <a:p>
                      <a:pPr algn="ctr"/>
                      <a:r>
                        <a:rPr kumimoji="1" lang="en-US" altLang="ja-JP" sz="1600" b="1" dirty="0">
                          <a:solidFill>
                            <a:schemeClr val="bg1"/>
                          </a:solidFill>
                          <a:latin typeface="+mn-ea"/>
                          <a:ea typeface="+mn-ea"/>
                        </a:rPr>
                        <a:t>Yahoo!</a:t>
                      </a:r>
                      <a:r>
                        <a:rPr kumimoji="1" lang="ja-JP" altLang="en-US" sz="1600" b="1" dirty="0">
                          <a:solidFill>
                            <a:schemeClr val="bg1"/>
                          </a:solidFill>
                          <a:latin typeface="+mn-ea"/>
                          <a:ea typeface="+mn-ea"/>
                        </a:rPr>
                        <a:t>広告</a:t>
                      </a:r>
                      <a:endParaRPr kumimoji="1" lang="en-US" altLang="ja-JP" sz="1600" b="1" dirty="0">
                        <a:solidFill>
                          <a:schemeClr val="bg1"/>
                        </a:solidFill>
                        <a:latin typeface="+mn-ea"/>
                        <a:ea typeface="+mn-ea"/>
                      </a:endParaRPr>
                    </a:p>
                    <a:p>
                      <a:pPr algn="ctr"/>
                      <a:r>
                        <a:rPr kumimoji="1" lang="ja-JP" altLang="en-US" sz="1400" b="1" dirty="0">
                          <a:solidFill>
                            <a:schemeClr val="bg1"/>
                          </a:solidFill>
                          <a:latin typeface="+mn-ea"/>
                          <a:ea typeface="+mn-ea"/>
                        </a:rPr>
                        <a:t>（ディスプレイ</a:t>
                      </a:r>
                      <a:r>
                        <a:rPr kumimoji="1" lang="en-US" altLang="ja-JP" sz="1400" b="1" dirty="0">
                          <a:solidFill>
                            <a:schemeClr val="bg1"/>
                          </a:solidFill>
                          <a:latin typeface="+mn-ea"/>
                          <a:ea typeface="+mn-ea"/>
                        </a:rPr>
                        <a:t>:</a:t>
                      </a:r>
                      <a:r>
                        <a:rPr kumimoji="1" lang="ja-JP" altLang="en-US" sz="1400" b="1" dirty="0">
                          <a:solidFill>
                            <a:schemeClr val="bg1"/>
                          </a:solidFill>
                          <a:latin typeface="+mn-ea"/>
                          <a:ea typeface="+mn-ea"/>
                        </a:rPr>
                        <a:t>運用型）</a:t>
                      </a:r>
                    </a:p>
                  </a:txBody>
                  <a:tcPr anchor="ctr">
                    <a:solidFill>
                      <a:schemeClr val="bg2">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600" b="1" dirty="0" err="1">
                          <a:solidFill>
                            <a:schemeClr val="bg1"/>
                          </a:solidFill>
                          <a:latin typeface="+mn-ea"/>
                          <a:ea typeface="+mn-ea"/>
                        </a:rPr>
                        <a:t>mybest</a:t>
                      </a:r>
                      <a:r>
                        <a:rPr kumimoji="1" lang="ja-JP" altLang="en-US" sz="1600" b="1" dirty="0">
                          <a:solidFill>
                            <a:schemeClr val="bg1"/>
                          </a:solidFill>
                          <a:latin typeface="+mn-ea"/>
                          <a:ea typeface="+mn-ea"/>
                        </a:rPr>
                        <a:t>広告</a:t>
                      </a:r>
                    </a:p>
                  </a:txBody>
                  <a:tcPr anchor="ctr">
                    <a:solidFill>
                      <a:schemeClr val="bg2">
                        <a:lumMod val="50000"/>
                      </a:schemeClr>
                    </a:solidFill>
                  </a:tcPr>
                </a:tc>
                <a:extLst>
                  <a:ext uri="{0D108BD9-81ED-4DB2-BD59-A6C34878D82A}">
                    <a16:rowId xmlns:a16="http://schemas.microsoft.com/office/drawing/2014/main" val="2597628884"/>
                  </a:ext>
                </a:extLst>
              </a:tr>
              <a:tr h="683938">
                <a:tc>
                  <a:txBody>
                    <a:bodyPr/>
                    <a:lstStyle/>
                    <a:p>
                      <a:pPr algn="ctr"/>
                      <a:r>
                        <a:rPr kumimoji="1" lang="ja-JP" altLang="en-US" sz="1400" dirty="0">
                          <a:latin typeface="+mn-ea"/>
                          <a:ea typeface="+mn-ea"/>
                        </a:rPr>
                        <a:t>１</a:t>
                      </a:r>
                    </a:p>
                  </a:txBody>
                  <a:tcPr anchor="ctr"/>
                </a:tc>
                <a:tc>
                  <a:txBody>
                    <a:bodyPr/>
                    <a:lstStyle/>
                    <a:p>
                      <a:pPr algn="l"/>
                      <a:r>
                        <a:rPr kumimoji="1" lang="ja-JP" altLang="en-US" sz="1400" dirty="0">
                          <a:latin typeface="+mn-ea"/>
                          <a:ea typeface="+mn-ea"/>
                        </a:rPr>
                        <a:t>全配信プラン</a:t>
                      </a:r>
                    </a:p>
                  </a:txBody>
                  <a:tcPr anchor="ctr"/>
                </a:tc>
                <a:tc rowSpan="3">
                  <a:txBody>
                    <a:bodyPr/>
                    <a:lstStyle/>
                    <a:p>
                      <a:pPr algn="ctr"/>
                      <a:r>
                        <a:rPr kumimoji="1" lang="en-US" altLang="ja-JP" sz="1400" dirty="0">
                          <a:latin typeface="+mn-ea"/>
                          <a:ea typeface="+mn-ea"/>
                        </a:rPr>
                        <a:t>¥2,500,000</a:t>
                      </a:r>
                      <a:endParaRPr kumimoji="1" lang="ja-JP" altLang="en-US" sz="1400" dirty="0">
                        <a:latin typeface="+mn-ea"/>
                        <a:ea typeface="+mn-ea"/>
                      </a:endParaRPr>
                    </a:p>
                  </a:txBody>
                  <a:tcPr anchor="ctr"/>
                </a:tc>
                <a:tc>
                  <a:txBody>
                    <a:bodyPr/>
                    <a:lstStyle/>
                    <a:p>
                      <a:pPr algn="ctr"/>
                      <a:r>
                        <a:rPr kumimoji="1" lang="en-US" altLang="ja-JP" sz="1400" dirty="0">
                          <a:latin typeface="+mn-ea"/>
                          <a:ea typeface="+mn-ea"/>
                        </a:rPr>
                        <a:t>¥1,000,000</a:t>
                      </a:r>
                      <a:br>
                        <a:rPr kumimoji="1" lang="en-US" altLang="ja-JP" sz="1600" dirty="0">
                          <a:latin typeface="+mn-ea"/>
                          <a:ea typeface="+mn-ea"/>
                        </a:rPr>
                      </a:br>
                      <a:r>
                        <a:rPr kumimoji="1" lang="en-US" altLang="ja-JP" sz="1050" dirty="0">
                          <a:latin typeface="+mn-ea"/>
                          <a:ea typeface="+mn-ea"/>
                        </a:rPr>
                        <a:t>※</a:t>
                      </a:r>
                      <a:r>
                        <a:rPr kumimoji="1" lang="ja-JP" altLang="en-US" sz="1050" dirty="0">
                          <a:latin typeface="+mn-ea"/>
                          <a:ea typeface="+mn-ea"/>
                        </a:rPr>
                        <a:t>グロス</a:t>
                      </a:r>
                      <a:endParaRPr kumimoji="1" lang="ja-JP" altLang="en-US" sz="1200" dirty="0">
                        <a:latin typeface="+mn-ea"/>
                        <a:ea typeface="+mn-ea"/>
                      </a:endParaRPr>
                    </a:p>
                  </a:txBody>
                  <a:tcPr anchor="ctr"/>
                </a:tc>
                <a:tc>
                  <a:txBody>
                    <a:bodyPr/>
                    <a:lstStyle/>
                    <a:p>
                      <a:pPr algn="ctr"/>
                      <a:r>
                        <a:rPr kumimoji="1" lang="en-US" altLang="ja-JP" sz="1400" dirty="0">
                          <a:latin typeface="+mn-ea"/>
                          <a:ea typeface="+mn-ea"/>
                        </a:rPr>
                        <a:t>¥500,000</a:t>
                      </a:r>
                    </a:p>
                    <a:p>
                      <a:pPr algn="ctr"/>
                      <a:r>
                        <a:rPr kumimoji="1" lang="en-US" altLang="ja-JP" sz="1050" dirty="0">
                          <a:latin typeface="+mn-ea"/>
                          <a:ea typeface="+mn-ea"/>
                        </a:rPr>
                        <a:t>※</a:t>
                      </a:r>
                      <a:r>
                        <a:rPr kumimoji="1" lang="ja-JP" altLang="en-US" sz="1050" dirty="0">
                          <a:latin typeface="+mn-ea"/>
                          <a:ea typeface="+mn-ea"/>
                        </a:rPr>
                        <a:t>ネット</a:t>
                      </a:r>
                      <a:endParaRPr kumimoji="1" lang="en-US" altLang="ja-JP" sz="1050" dirty="0">
                        <a:latin typeface="+mn-ea"/>
                        <a:ea typeface="+mn-ea"/>
                      </a:endParaRPr>
                    </a:p>
                  </a:txBody>
                  <a:tcPr anchor="ctr"/>
                </a:tc>
                <a:tc>
                  <a:txBody>
                    <a:bodyPr/>
                    <a:lstStyle/>
                    <a:p>
                      <a:pPr algn="ctr"/>
                      <a:r>
                        <a:rPr kumimoji="1" lang="en-US" altLang="ja-JP" sz="1400" dirty="0">
                          <a:latin typeface="+mn-ea"/>
                          <a:ea typeface="+mn-ea"/>
                        </a:rPr>
                        <a:t>¥500,000</a:t>
                      </a:r>
                    </a:p>
                    <a:p>
                      <a:pPr algn="ctr"/>
                      <a:r>
                        <a:rPr kumimoji="1" lang="en-US" altLang="ja-JP" sz="1050" dirty="0">
                          <a:latin typeface="+mn-ea"/>
                          <a:ea typeface="+mn-ea"/>
                        </a:rPr>
                        <a:t>※</a:t>
                      </a:r>
                      <a:r>
                        <a:rPr kumimoji="1" lang="ja-JP" altLang="en-US" sz="1050" dirty="0">
                          <a:latin typeface="+mn-ea"/>
                          <a:ea typeface="+mn-ea"/>
                        </a:rPr>
                        <a:t>ネット</a:t>
                      </a:r>
                      <a:endParaRPr kumimoji="1" lang="en-US" altLang="ja-JP" sz="1200" dirty="0">
                        <a:latin typeface="+mn-ea"/>
                        <a:ea typeface="+mn-ea"/>
                      </a:endParaRPr>
                    </a:p>
                  </a:txBody>
                  <a:tcPr anchor="ctr"/>
                </a:tc>
                <a:tc>
                  <a:txBody>
                    <a:bodyPr/>
                    <a:lstStyle/>
                    <a:p>
                      <a:pPr algn="ctr"/>
                      <a:r>
                        <a:rPr kumimoji="1" lang="en-US" altLang="ja-JP" sz="1400" dirty="0">
                          <a:latin typeface="+mn-ea"/>
                          <a:ea typeface="+mn-ea"/>
                        </a:rPr>
                        <a:t>¥500,000</a:t>
                      </a:r>
                    </a:p>
                    <a:p>
                      <a:pPr algn="ctr"/>
                      <a:r>
                        <a:rPr kumimoji="1" lang="en-US" altLang="ja-JP" sz="900" dirty="0">
                          <a:latin typeface="+mn-ea"/>
                          <a:ea typeface="+mn-ea"/>
                        </a:rPr>
                        <a:t>※</a:t>
                      </a:r>
                      <a:r>
                        <a:rPr kumimoji="1" lang="ja-JP" altLang="en-US" sz="900" dirty="0">
                          <a:latin typeface="+mn-ea"/>
                          <a:ea typeface="+mn-ea"/>
                        </a:rPr>
                        <a:t>グロス</a:t>
                      </a:r>
                      <a:endParaRPr kumimoji="1" lang="en-US" altLang="ja-JP" sz="1050" dirty="0">
                        <a:latin typeface="+mn-ea"/>
                        <a:ea typeface="+mn-ea"/>
                      </a:endParaRPr>
                    </a:p>
                  </a:txBody>
                  <a:tcPr anchor="ctr"/>
                </a:tc>
                <a:extLst>
                  <a:ext uri="{0D108BD9-81ED-4DB2-BD59-A6C34878D82A}">
                    <a16:rowId xmlns:a16="http://schemas.microsoft.com/office/drawing/2014/main" val="4236406127"/>
                  </a:ext>
                </a:extLst>
              </a:tr>
              <a:tr h="656974">
                <a:tc>
                  <a:txBody>
                    <a:bodyPr/>
                    <a:lstStyle/>
                    <a:p>
                      <a:pPr algn="ctr"/>
                      <a:r>
                        <a:rPr kumimoji="1" lang="ja-JP" altLang="en-US" sz="1400" dirty="0">
                          <a:latin typeface="+mn-ea"/>
                          <a:ea typeface="+mn-ea"/>
                        </a:rPr>
                        <a:t>２</a:t>
                      </a:r>
                    </a:p>
                  </a:txBody>
                  <a:tcPr anchor="ctr"/>
                </a:tc>
                <a:tc>
                  <a:txBody>
                    <a:bodyPr/>
                    <a:lstStyle/>
                    <a:p>
                      <a:pPr algn="l"/>
                      <a:r>
                        <a:rPr kumimoji="1" lang="en-US" altLang="ja-JP" sz="1400" dirty="0">
                          <a:latin typeface="+mn-ea"/>
                          <a:ea typeface="+mn-ea"/>
                        </a:rPr>
                        <a:t>Yahoo!</a:t>
                      </a:r>
                      <a:r>
                        <a:rPr kumimoji="1" lang="ja-JP" altLang="en-US" sz="1400" dirty="0">
                          <a:latin typeface="+mn-ea"/>
                          <a:ea typeface="+mn-ea"/>
                        </a:rPr>
                        <a:t>広告プラン</a:t>
                      </a:r>
                    </a:p>
                  </a:txBody>
                  <a:tcPr anchor="ctr"/>
                </a:tc>
                <a:tc vMerge="1">
                  <a:txBody>
                    <a:bodyPr/>
                    <a:lstStyle/>
                    <a:p>
                      <a:pPr algn="ctr"/>
                      <a:endParaRPr kumimoji="1" lang="ja-JP" altLang="en-US" sz="1400" dirty="0">
                        <a:latin typeface="+mn-ea"/>
                        <a:ea typeface="+mn-ea"/>
                      </a:endParaRPr>
                    </a:p>
                  </a:txBody>
                  <a:tcPr anchor="ctr"/>
                </a:tc>
                <a:tc>
                  <a:txBody>
                    <a:bodyPr/>
                    <a:lstStyle/>
                    <a:p>
                      <a:pPr algn="ctr"/>
                      <a:r>
                        <a:rPr kumimoji="1" lang="en-US" altLang="ja-JP" sz="1400" dirty="0">
                          <a:latin typeface="+mn-ea"/>
                          <a:ea typeface="+mn-ea"/>
                        </a:rPr>
                        <a:t>¥1,000,000</a:t>
                      </a:r>
                      <a:br>
                        <a:rPr kumimoji="1" lang="en-US" altLang="ja-JP" sz="1600" dirty="0">
                          <a:latin typeface="+mn-ea"/>
                          <a:ea typeface="+mn-ea"/>
                        </a:rPr>
                      </a:br>
                      <a:r>
                        <a:rPr kumimoji="1" lang="en-US" altLang="ja-JP" sz="1050" dirty="0">
                          <a:latin typeface="+mn-ea"/>
                          <a:ea typeface="+mn-ea"/>
                        </a:rPr>
                        <a:t>※</a:t>
                      </a:r>
                      <a:r>
                        <a:rPr kumimoji="1" lang="ja-JP" altLang="en-US" sz="1050" dirty="0">
                          <a:latin typeface="+mn-ea"/>
                          <a:ea typeface="+mn-ea"/>
                        </a:rPr>
                        <a:t>グロス</a:t>
                      </a:r>
                      <a:endParaRPr kumimoji="1" lang="ja-JP" altLang="en-US" sz="1200" dirty="0">
                        <a:latin typeface="+mn-ea"/>
                        <a:ea typeface="+mn-ea"/>
                      </a:endParaRPr>
                    </a:p>
                  </a:txBody>
                  <a:tcPr anchor="ctr"/>
                </a:tc>
                <a:tc>
                  <a:txBody>
                    <a:bodyPr/>
                    <a:lstStyle/>
                    <a:p>
                      <a:pPr algn="ctr"/>
                      <a:r>
                        <a:rPr kumimoji="1" lang="en-US" altLang="ja-JP" sz="1400" dirty="0">
                          <a:latin typeface="+mn-ea"/>
                          <a:ea typeface="+mn-ea"/>
                        </a:rPr>
                        <a:t>¥750,000</a:t>
                      </a:r>
                    </a:p>
                    <a:p>
                      <a:pPr algn="ctr"/>
                      <a:r>
                        <a:rPr kumimoji="1" lang="en-US" altLang="ja-JP" sz="1050" dirty="0">
                          <a:latin typeface="+mn-ea"/>
                          <a:ea typeface="+mn-ea"/>
                        </a:rPr>
                        <a:t>※</a:t>
                      </a:r>
                      <a:r>
                        <a:rPr kumimoji="1" lang="ja-JP" altLang="en-US" sz="1050" dirty="0">
                          <a:latin typeface="+mn-ea"/>
                          <a:ea typeface="+mn-ea"/>
                        </a:rPr>
                        <a:t>ネット</a:t>
                      </a:r>
                      <a:endParaRPr kumimoji="1" lang="en-US" altLang="ja-JP" sz="1050" dirty="0">
                        <a:latin typeface="+mn-ea"/>
                        <a:ea typeface="+mn-ea"/>
                      </a:endParaRPr>
                    </a:p>
                  </a:txBody>
                  <a:tcPr anchor="ctr"/>
                </a:tc>
                <a:tc>
                  <a:txBody>
                    <a:bodyPr/>
                    <a:lstStyle/>
                    <a:p>
                      <a:pPr algn="ctr"/>
                      <a:r>
                        <a:rPr kumimoji="1" lang="en-US" altLang="ja-JP" sz="1400" dirty="0">
                          <a:latin typeface="+mn-ea"/>
                          <a:ea typeface="+mn-ea"/>
                        </a:rPr>
                        <a:t>¥750,000</a:t>
                      </a:r>
                    </a:p>
                    <a:p>
                      <a:pPr algn="ctr"/>
                      <a:r>
                        <a:rPr kumimoji="1" lang="en-US" altLang="ja-JP" sz="1050" dirty="0">
                          <a:latin typeface="+mn-ea"/>
                          <a:ea typeface="+mn-ea"/>
                        </a:rPr>
                        <a:t>※</a:t>
                      </a:r>
                      <a:r>
                        <a:rPr kumimoji="1" lang="ja-JP" altLang="en-US" sz="1050" dirty="0">
                          <a:latin typeface="+mn-ea"/>
                          <a:ea typeface="+mn-ea"/>
                        </a:rPr>
                        <a:t>ネット</a:t>
                      </a:r>
                      <a:endParaRPr kumimoji="1" lang="en-US" altLang="ja-JP" sz="1200" dirty="0">
                        <a:latin typeface="+mn-ea"/>
                        <a:ea typeface="+mn-ea"/>
                      </a:endParaRPr>
                    </a:p>
                  </a:txBody>
                  <a:tcPr anchor="ctr"/>
                </a:tc>
                <a:tc>
                  <a:txBody>
                    <a:bodyPr/>
                    <a:lstStyle/>
                    <a:p>
                      <a:pPr algn="ctr"/>
                      <a:r>
                        <a:rPr kumimoji="1" lang="en-US" altLang="ja-JP" sz="1600" dirty="0">
                          <a:latin typeface="+mn-ea"/>
                          <a:ea typeface="+mn-ea"/>
                        </a:rPr>
                        <a:t>-</a:t>
                      </a:r>
                      <a:endParaRPr kumimoji="1" lang="en-US" altLang="ja-JP" sz="1200" dirty="0">
                        <a:latin typeface="+mn-ea"/>
                        <a:ea typeface="+mn-ea"/>
                      </a:endParaRPr>
                    </a:p>
                  </a:txBody>
                  <a:tcPr anchor="ctr"/>
                </a:tc>
                <a:extLst>
                  <a:ext uri="{0D108BD9-81ED-4DB2-BD59-A6C34878D82A}">
                    <a16:rowId xmlns:a16="http://schemas.microsoft.com/office/drawing/2014/main" val="3423756553"/>
                  </a:ext>
                </a:extLst>
              </a:tr>
              <a:tr h="656974">
                <a:tc>
                  <a:txBody>
                    <a:bodyPr/>
                    <a:lstStyle/>
                    <a:p>
                      <a:pPr algn="ctr"/>
                      <a:r>
                        <a:rPr kumimoji="1" lang="ja-JP" altLang="en-US" sz="1400" dirty="0">
                          <a:latin typeface="+mn-ea"/>
                          <a:ea typeface="+mn-ea"/>
                        </a:rPr>
                        <a:t>３</a:t>
                      </a:r>
                    </a:p>
                  </a:txBody>
                  <a:tcPr anchor="ctr"/>
                </a:tc>
                <a:tc>
                  <a:txBody>
                    <a:bodyPr/>
                    <a:lstStyle/>
                    <a:p>
                      <a:pPr algn="l"/>
                      <a:r>
                        <a:rPr kumimoji="1" lang="en-US" altLang="ja-JP" sz="1400" dirty="0" err="1">
                          <a:latin typeface="+mn-ea"/>
                          <a:ea typeface="+mn-ea"/>
                        </a:rPr>
                        <a:t>mybest</a:t>
                      </a:r>
                      <a:r>
                        <a:rPr kumimoji="1" lang="ja-JP" altLang="en-US" sz="1400" dirty="0">
                          <a:latin typeface="+mn-ea"/>
                          <a:ea typeface="+mn-ea"/>
                        </a:rPr>
                        <a:t>広告プラン</a:t>
                      </a:r>
                    </a:p>
                  </a:txBody>
                  <a:tcPr anchor="ctr"/>
                </a:tc>
                <a:tc vMerge="1">
                  <a:txBody>
                    <a:bodyPr/>
                    <a:lstStyle/>
                    <a:p>
                      <a:pPr algn="ctr"/>
                      <a:endParaRPr kumimoji="1" lang="ja-JP" altLang="en-US" sz="1100" dirty="0">
                        <a:latin typeface="+mn-ea"/>
                        <a:ea typeface="+mn-ea"/>
                      </a:endParaRPr>
                    </a:p>
                  </a:txBody>
                  <a:tcPr anchor="ctr"/>
                </a:tc>
                <a:tc>
                  <a:txBody>
                    <a:bodyPr/>
                    <a:lstStyle/>
                    <a:p>
                      <a:pPr algn="ctr"/>
                      <a:r>
                        <a:rPr kumimoji="1" lang="en-US" altLang="ja-JP" sz="1400" dirty="0">
                          <a:latin typeface="+mn-ea"/>
                          <a:ea typeface="+mn-ea"/>
                        </a:rPr>
                        <a:t>¥1,000,000</a:t>
                      </a:r>
                      <a:br>
                        <a:rPr kumimoji="1" lang="en-US" altLang="ja-JP" sz="1600" dirty="0">
                          <a:latin typeface="+mn-ea"/>
                          <a:ea typeface="+mn-ea"/>
                        </a:rPr>
                      </a:br>
                      <a:r>
                        <a:rPr kumimoji="1" lang="en-US" altLang="ja-JP" sz="1050" dirty="0">
                          <a:latin typeface="+mn-ea"/>
                          <a:ea typeface="+mn-ea"/>
                        </a:rPr>
                        <a:t>※</a:t>
                      </a:r>
                      <a:r>
                        <a:rPr kumimoji="1" lang="ja-JP" altLang="en-US" sz="1050" dirty="0">
                          <a:latin typeface="+mn-ea"/>
                          <a:ea typeface="+mn-ea"/>
                        </a:rPr>
                        <a:t>グロス</a:t>
                      </a:r>
                    </a:p>
                  </a:txBody>
                  <a:tcPr anchor="ctr"/>
                </a:tc>
                <a:tc>
                  <a:txBody>
                    <a:bodyPr/>
                    <a:lstStyle/>
                    <a:p>
                      <a:pPr algn="ctr"/>
                      <a:r>
                        <a:rPr kumimoji="1" lang="en-US" altLang="ja-JP" sz="1600" dirty="0">
                          <a:latin typeface="+mn-ea"/>
                          <a:ea typeface="+mn-ea"/>
                        </a:rPr>
                        <a:t>-</a:t>
                      </a:r>
                      <a:endParaRPr kumimoji="1" lang="ja-JP" altLang="en-US" sz="1600" dirty="0">
                        <a:latin typeface="+mn-ea"/>
                        <a:ea typeface="+mn-ea"/>
                      </a:endParaRPr>
                    </a:p>
                  </a:txBody>
                  <a:tcPr anchor="ctr"/>
                </a:tc>
                <a:tc>
                  <a:txBody>
                    <a:bodyPr/>
                    <a:lstStyle/>
                    <a:p>
                      <a:pPr algn="ctr"/>
                      <a:r>
                        <a:rPr kumimoji="1" lang="en-US" altLang="ja-JP" sz="1600" dirty="0">
                          <a:latin typeface="+mn-ea"/>
                          <a:ea typeface="+mn-ea"/>
                        </a:rPr>
                        <a:t>-</a:t>
                      </a:r>
                      <a:endParaRPr kumimoji="1" lang="ja-JP" altLang="en-US" sz="1600" dirty="0">
                        <a:latin typeface="+mn-ea"/>
                        <a:ea typeface="+mn-ea"/>
                      </a:endParaRPr>
                    </a:p>
                  </a:txBody>
                  <a:tcPr anchor="ctr"/>
                </a:tc>
                <a:tc>
                  <a:txBody>
                    <a:bodyPr/>
                    <a:lstStyle/>
                    <a:p>
                      <a:pPr algn="ctr"/>
                      <a:r>
                        <a:rPr kumimoji="1" lang="en-US" altLang="ja-JP" sz="1400" dirty="0">
                          <a:latin typeface="+mn-ea"/>
                          <a:ea typeface="+mn-ea"/>
                        </a:rPr>
                        <a:t>¥1,500,000</a:t>
                      </a:r>
                    </a:p>
                    <a:p>
                      <a:pPr algn="ctr"/>
                      <a:r>
                        <a:rPr kumimoji="1" lang="en-US" altLang="ja-JP" sz="900" dirty="0">
                          <a:latin typeface="+mn-ea"/>
                          <a:ea typeface="+mn-ea"/>
                        </a:rPr>
                        <a:t>※</a:t>
                      </a:r>
                      <a:r>
                        <a:rPr kumimoji="1" lang="ja-JP" altLang="en-US" sz="900" dirty="0">
                          <a:latin typeface="+mn-ea"/>
                          <a:ea typeface="+mn-ea"/>
                        </a:rPr>
                        <a:t>グロス</a:t>
                      </a:r>
                      <a:endParaRPr kumimoji="1" lang="en-US" altLang="ja-JP" sz="1050" dirty="0">
                        <a:latin typeface="+mn-ea"/>
                        <a:ea typeface="+mn-ea"/>
                      </a:endParaRPr>
                    </a:p>
                  </a:txBody>
                  <a:tcPr anchor="ctr"/>
                </a:tc>
                <a:extLst>
                  <a:ext uri="{0D108BD9-81ED-4DB2-BD59-A6C34878D82A}">
                    <a16:rowId xmlns:a16="http://schemas.microsoft.com/office/drawing/2014/main" val="3639750342"/>
                  </a:ext>
                </a:extLst>
              </a:tr>
            </a:tbl>
          </a:graphicData>
        </a:graphic>
      </p:graphicFrame>
      <p:sp>
        <p:nvSpPr>
          <p:cNvPr id="5" name="テキスト ボックス 4">
            <a:extLst>
              <a:ext uri="{FF2B5EF4-FFF2-40B4-BE49-F238E27FC236}">
                <a16:creationId xmlns:a16="http://schemas.microsoft.com/office/drawing/2014/main" id="{53E7FB26-64CE-29B7-930B-7E845DE330D0}"/>
              </a:ext>
            </a:extLst>
          </p:cNvPr>
          <p:cNvSpPr txBox="1"/>
          <p:nvPr/>
        </p:nvSpPr>
        <p:spPr>
          <a:xfrm>
            <a:off x="375366" y="828559"/>
            <a:ext cx="3105807" cy="400110"/>
          </a:xfrm>
          <a:prstGeom prst="rect">
            <a:avLst/>
          </a:prstGeom>
          <a:noFill/>
        </p:spPr>
        <p:txBody>
          <a:bodyPr wrap="square" rtlCol="0">
            <a:spAutoFit/>
          </a:bodyPr>
          <a:lstStyle/>
          <a:p>
            <a:r>
              <a:rPr kumimoji="1" lang="ja-JP" altLang="en-US" sz="2000" dirty="0"/>
              <a:t>■ご提供プラン</a:t>
            </a:r>
          </a:p>
        </p:txBody>
      </p:sp>
      <p:sp>
        <p:nvSpPr>
          <p:cNvPr id="6" name="テキスト ボックス 5">
            <a:extLst>
              <a:ext uri="{FF2B5EF4-FFF2-40B4-BE49-F238E27FC236}">
                <a16:creationId xmlns:a16="http://schemas.microsoft.com/office/drawing/2014/main" id="{2BCE3800-54C3-6D05-B562-E10029557CA8}"/>
              </a:ext>
            </a:extLst>
          </p:cNvPr>
          <p:cNvSpPr txBox="1"/>
          <p:nvPr/>
        </p:nvSpPr>
        <p:spPr>
          <a:xfrm>
            <a:off x="381677" y="1251896"/>
            <a:ext cx="11537123" cy="584775"/>
          </a:xfrm>
          <a:prstGeom prst="rect">
            <a:avLst/>
          </a:prstGeom>
          <a:noFill/>
        </p:spPr>
        <p:txBody>
          <a:bodyPr wrap="square" rtlCol="0">
            <a:spAutoFit/>
          </a:bodyPr>
          <a:lstStyle/>
          <a:p>
            <a:r>
              <a:rPr kumimoji="1" lang="ja-JP" altLang="en-US" b="1" u="sng" dirty="0"/>
              <a:t>最低ご出稿価格</a:t>
            </a:r>
            <a:r>
              <a:rPr lang="ja-JP" altLang="en-US" b="1" u="sng" dirty="0"/>
              <a:t>（記事制作</a:t>
            </a:r>
            <a:r>
              <a:rPr lang="en-US" altLang="ja-JP" b="1" u="sng" dirty="0"/>
              <a:t>+</a:t>
            </a:r>
            <a:r>
              <a:rPr lang="ja-JP" altLang="en-US" b="1" u="sng" dirty="0"/>
              <a:t>広告配信）</a:t>
            </a:r>
            <a:r>
              <a:rPr kumimoji="1" lang="ja-JP" altLang="en-US" b="1" u="sng" dirty="0"/>
              <a:t>：</a:t>
            </a:r>
            <a:r>
              <a:rPr kumimoji="1" lang="en-US" altLang="ja-JP" b="1" u="sng" dirty="0"/>
              <a:t>250</a:t>
            </a:r>
            <a:r>
              <a:rPr kumimoji="1" lang="ja-JP" altLang="en-US" b="1" u="sng" dirty="0"/>
              <a:t>万円～</a:t>
            </a:r>
            <a:endParaRPr kumimoji="1" lang="en-US" altLang="ja-JP" b="1" u="sng" dirty="0"/>
          </a:p>
          <a:p>
            <a:r>
              <a:rPr lang="en-US" altLang="ja-JP" sz="1400" b="1" u="sng" dirty="0"/>
              <a:t>※</a:t>
            </a:r>
            <a:r>
              <a:rPr lang="ja-JP" altLang="en-US" sz="1400" b="1" u="sng" dirty="0"/>
              <a:t>広告配信メニューの組み合わせは自由に設定可能です。記事制作費を併せて合計</a:t>
            </a:r>
            <a:r>
              <a:rPr lang="en-US" altLang="ja-JP" sz="1400" b="1" u="sng" dirty="0"/>
              <a:t>250</a:t>
            </a:r>
            <a:r>
              <a:rPr lang="ja-JP" altLang="en-US" sz="1400" b="1" u="sng" dirty="0"/>
              <a:t>万円以上になるようにプランニングをお願いします。</a:t>
            </a:r>
            <a:endParaRPr lang="en-US" altLang="ja-JP" sz="1400" b="1" u="sng" dirty="0"/>
          </a:p>
        </p:txBody>
      </p:sp>
      <p:sp>
        <p:nvSpPr>
          <p:cNvPr id="8" name="テキスト ボックス 7">
            <a:extLst>
              <a:ext uri="{FF2B5EF4-FFF2-40B4-BE49-F238E27FC236}">
                <a16:creationId xmlns:a16="http://schemas.microsoft.com/office/drawing/2014/main" id="{D71334AA-68E2-3D95-6736-A8ECE58F82C7}"/>
              </a:ext>
            </a:extLst>
          </p:cNvPr>
          <p:cNvSpPr txBox="1"/>
          <p:nvPr/>
        </p:nvSpPr>
        <p:spPr>
          <a:xfrm>
            <a:off x="103414" y="5197278"/>
            <a:ext cx="11783401" cy="954107"/>
          </a:xfrm>
          <a:prstGeom prst="rect">
            <a:avLst/>
          </a:prstGeom>
          <a:noFill/>
        </p:spPr>
        <p:txBody>
          <a:bodyPr wrap="square" rtlCol="0">
            <a:spAutoFit/>
          </a:bodyPr>
          <a:lstStyle/>
          <a:p>
            <a:r>
              <a:rPr kumimoji="1" lang="en-US" altLang="ja-JP" sz="1400" dirty="0">
                <a:latin typeface="+mn-ea"/>
              </a:rPr>
              <a:t>※</a:t>
            </a:r>
            <a:r>
              <a:rPr kumimoji="1" lang="ja-JP" altLang="en-US" sz="1400" dirty="0">
                <a:latin typeface="+mn-ea"/>
              </a:rPr>
              <a:t>上記プランは一例です。配信メニューの組み合わせは自由となります。</a:t>
            </a:r>
            <a:endParaRPr kumimoji="1" lang="en-US" altLang="ja-JP" sz="1400" dirty="0">
              <a:latin typeface="+mn-ea"/>
            </a:endParaRPr>
          </a:p>
          <a:p>
            <a:r>
              <a:rPr lang="en-US" altLang="ja-JP" sz="1400" dirty="0">
                <a:latin typeface="+mn-ea"/>
              </a:rPr>
              <a:t>※Yahoo!</a:t>
            </a:r>
            <a:r>
              <a:rPr lang="ja-JP" altLang="en-US" sz="1400" dirty="0">
                <a:latin typeface="+mn-ea"/>
              </a:rPr>
              <a:t>広告 ディスプレイ（予約型）も広告配信メニューにご指定いただくことが可能です。</a:t>
            </a:r>
            <a:endParaRPr lang="en-US" altLang="ja-JP" sz="1400" dirty="0">
              <a:latin typeface="+mn-ea"/>
            </a:endParaRPr>
          </a:p>
          <a:p>
            <a:r>
              <a:rPr kumimoji="1" lang="en-US" altLang="ja-JP" sz="1400" dirty="0">
                <a:latin typeface="+mn-ea"/>
              </a:rPr>
              <a:t>※</a:t>
            </a:r>
            <a:r>
              <a:rPr lang="ja-JP" altLang="en-US" sz="1400" dirty="0">
                <a:latin typeface="+mn-ea"/>
              </a:rPr>
              <a:t>記事制作費は全てグロスとなります。広告配信メニュー、</a:t>
            </a:r>
            <a:r>
              <a:rPr lang="en-US" altLang="ja-JP" sz="1400" dirty="0">
                <a:latin typeface="+mn-ea"/>
              </a:rPr>
              <a:t>Yahoo!</a:t>
            </a:r>
            <a:r>
              <a:rPr lang="ja-JP" altLang="en-US" sz="1400" dirty="0">
                <a:latin typeface="+mn-ea"/>
              </a:rPr>
              <a:t>広告（検索広告）・</a:t>
            </a:r>
            <a:r>
              <a:rPr lang="en-US" altLang="ja-JP" sz="1400" dirty="0">
                <a:latin typeface="+mn-ea"/>
              </a:rPr>
              <a:t>Yahoo!</a:t>
            </a:r>
            <a:r>
              <a:rPr lang="ja-JP" altLang="en-US" sz="1400" dirty="0">
                <a:latin typeface="+mn-ea"/>
              </a:rPr>
              <a:t>広告（ディスプレイ：運用型）はネット価格、</a:t>
            </a:r>
            <a:endParaRPr lang="en-US" altLang="ja-JP" sz="1400" dirty="0">
              <a:latin typeface="+mn-ea"/>
            </a:endParaRPr>
          </a:p>
          <a:p>
            <a:r>
              <a:rPr lang="en-US" altLang="ja-JP" sz="1400" dirty="0">
                <a:latin typeface="+mn-ea"/>
              </a:rPr>
              <a:t>Yahoo!</a:t>
            </a:r>
            <a:r>
              <a:rPr lang="ja-JP" altLang="en-US" sz="1400" dirty="0">
                <a:latin typeface="+mn-ea"/>
              </a:rPr>
              <a:t>広告（ディスプレイ：予約型）、</a:t>
            </a:r>
            <a:r>
              <a:rPr lang="en-US" altLang="ja-JP" sz="1400" dirty="0" err="1">
                <a:latin typeface="+mn-ea"/>
              </a:rPr>
              <a:t>mybest</a:t>
            </a:r>
            <a:r>
              <a:rPr lang="ja-JP" altLang="en-US" sz="1400" dirty="0">
                <a:latin typeface="+mn-ea"/>
              </a:rPr>
              <a:t>広告はグロス価格にて最低出稿金額を超えるよう、プランニングをお願いします。</a:t>
            </a:r>
            <a:endParaRPr kumimoji="1" lang="ja-JP" altLang="en-US" sz="1400" dirty="0">
              <a:latin typeface="+mn-ea"/>
            </a:endParaRPr>
          </a:p>
        </p:txBody>
      </p:sp>
    </p:spTree>
    <p:extLst>
      <p:ext uri="{BB962C8B-B14F-4D97-AF65-F5344CB8AC3E}">
        <p14:creationId xmlns:p14="http://schemas.microsoft.com/office/powerpoint/2010/main" val="400805283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pPr algn="l"/>
            <a:r>
              <a:rPr lang="ja-JP" altLang="en-US" b="1">
                <a:latin typeface="+mn-ea"/>
              </a:rPr>
              <a:t>レポーティングについて</a:t>
            </a:r>
            <a:endParaRPr lang="ja-JP" altLang="en-US" b="1" dirty="0">
              <a:latin typeface="+mn-ea"/>
            </a:endParaRPr>
          </a:p>
        </p:txBody>
      </p:sp>
      <p:pic>
        <p:nvPicPr>
          <p:cNvPr id="7" name="図プレースホルダー 7" descr="アイコン&#10;&#10;自動的に生成された説明">
            <a:extLst>
              <a:ext uri="{FF2B5EF4-FFF2-40B4-BE49-F238E27FC236}">
                <a16:creationId xmlns:a16="http://schemas.microsoft.com/office/drawing/2014/main" id="{52CEC401-BE16-E146-A581-F4B4C6447EA1}"/>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3" name="正方形/長方形 2">
            <a:extLst>
              <a:ext uri="{FF2B5EF4-FFF2-40B4-BE49-F238E27FC236}">
                <a16:creationId xmlns:a16="http://schemas.microsoft.com/office/drawing/2014/main" id="{AE181BEA-B2B5-4155-96A5-E2F241274394}"/>
              </a:ext>
            </a:extLst>
          </p:cNvPr>
          <p:cNvSpPr/>
          <p:nvPr/>
        </p:nvSpPr>
        <p:spPr>
          <a:xfrm>
            <a:off x="286904" y="873018"/>
            <a:ext cx="7105569" cy="5370819"/>
          </a:xfrm>
          <a:prstGeom prst="rect">
            <a:avLst/>
          </a:prstGeom>
          <a:solidFill>
            <a:schemeClr val="bg1">
              <a:lumMod val="50000"/>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a:extLst>
              <a:ext uri="{FF2B5EF4-FFF2-40B4-BE49-F238E27FC236}">
                <a16:creationId xmlns:a16="http://schemas.microsoft.com/office/drawing/2014/main" id="{5176B16A-EB21-668D-DABB-291601B6DC9D}"/>
              </a:ext>
            </a:extLst>
          </p:cNvPr>
          <p:cNvSpPr txBox="1"/>
          <p:nvPr/>
        </p:nvSpPr>
        <p:spPr>
          <a:xfrm>
            <a:off x="360344" y="995002"/>
            <a:ext cx="4966607" cy="400110"/>
          </a:xfrm>
          <a:prstGeom prst="rect">
            <a:avLst/>
          </a:prstGeom>
          <a:noFill/>
        </p:spPr>
        <p:txBody>
          <a:bodyPr wrap="square" rtlCol="0">
            <a:spAutoFit/>
          </a:bodyPr>
          <a:lstStyle/>
          <a:p>
            <a:r>
              <a:rPr kumimoji="1" lang="ja-JP" altLang="en-US" sz="2000" b="1" dirty="0">
                <a:latin typeface="+mn-ea"/>
              </a:rPr>
              <a:t>■計測</a:t>
            </a:r>
            <a:r>
              <a:rPr lang="ja-JP" altLang="en-US" sz="2000" b="1" dirty="0">
                <a:latin typeface="+mn-ea"/>
              </a:rPr>
              <a:t>レポート</a:t>
            </a:r>
            <a:endParaRPr kumimoji="1" lang="ja-JP" altLang="en-US" sz="2000" b="1" dirty="0">
              <a:latin typeface="+mn-ea"/>
            </a:endParaRPr>
          </a:p>
        </p:txBody>
      </p:sp>
      <p:sp>
        <p:nvSpPr>
          <p:cNvPr id="6" name="正方形/長方形 5">
            <a:extLst>
              <a:ext uri="{FF2B5EF4-FFF2-40B4-BE49-F238E27FC236}">
                <a16:creationId xmlns:a16="http://schemas.microsoft.com/office/drawing/2014/main" id="{3C7A0CA6-1543-D7A2-B0F8-2CF4115F52D5}"/>
              </a:ext>
            </a:extLst>
          </p:cNvPr>
          <p:cNvSpPr/>
          <p:nvPr/>
        </p:nvSpPr>
        <p:spPr>
          <a:xfrm>
            <a:off x="360345" y="1383371"/>
            <a:ext cx="6800310" cy="742383"/>
          </a:xfrm>
          <a:prstGeom prst="rect">
            <a:avLst/>
          </a:prstGeom>
        </p:spPr>
        <p:txBody>
          <a:bodyPr wrap="square">
            <a:spAutoFit/>
          </a:bodyPr>
          <a:lstStyle/>
          <a:p>
            <a:pPr marL="12700" marR="5080">
              <a:lnSpc>
                <a:spcPct val="131900"/>
              </a:lnSpc>
            </a:pPr>
            <a:r>
              <a:rPr lang="en-US" altLang="ja-JP" sz="1600" spc="-15" dirty="0">
                <a:solidFill>
                  <a:schemeClr val="tx1">
                    <a:lumMod val="75000"/>
                    <a:lumOff val="25000"/>
                  </a:schemeClr>
                </a:solidFill>
                <a:latin typeface="+mn-ea"/>
                <a:cs typeface="Trebuchet MS"/>
              </a:rPr>
              <a:t>Yahoo!</a:t>
            </a:r>
            <a:r>
              <a:rPr lang="ja-JP" altLang="en-US" sz="1600" spc="-15" dirty="0">
                <a:solidFill>
                  <a:schemeClr val="tx1">
                    <a:lumMod val="75000"/>
                    <a:lumOff val="25000"/>
                  </a:schemeClr>
                </a:solidFill>
                <a:latin typeface="+mn-ea"/>
                <a:cs typeface="Trebuchet MS"/>
              </a:rPr>
              <a:t>広告の各種レポートに併せて、レビュータイアップ記事の</a:t>
            </a:r>
            <a:endParaRPr lang="en-US" altLang="ja-JP" sz="1600" spc="-15" dirty="0">
              <a:solidFill>
                <a:schemeClr val="tx1">
                  <a:lumMod val="75000"/>
                  <a:lumOff val="25000"/>
                </a:schemeClr>
              </a:solidFill>
              <a:latin typeface="+mn-ea"/>
              <a:cs typeface="Trebuchet MS"/>
            </a:endParaRPr>
          </a:p>
          <a:p>
            <a:pPr marL="12700" marR="5080">
              <a:lnSpc>
                <a:spcPct val="131900"/>
              </a:lnSpc>
            </a:pPr>
            <a:r>
              <a:rPr lang="en-US" altLang="ja-JP" sz="1600" spc="-15" dirty="0">
                <a:solidFill>
                  <a:schemeClr val="tx1">
                    <a:lumMod val="75000"/>
                    <a:lumOff val="25000"/>
                  </a:schemeClr>
                </a:solidFill>
                <a:latin typeface="+mn-ea"/>
                <a:cs typeface="Trebuchet MS"/>
              </a:rPr>
              <a:t>PV</a:t>
            </a:r>
            <a:r>
              <a:rPr lang="ja-JP" altLang="en-US" sz="1600" spc="-15" dirty="0" err="1">
                <a:solidFill>
                  <a:schemeClr val="tx1">
                    <a:lumMod val="75000"/>
                    <a:lumOff val="25000"/>
                  </a:schemeClr>
                </a:solidFill>
                <a:latin typeface="+mn-ea"/>
                <a:cs typeface="Trebuchet MS"/>
              </a:rPr>
              <a:t>、</a:t>
            </a:r>
            <a:r>
              <a:rPr lang="ja-JP" altLang="en-US" sz="1600" spc="-15" dirty="0">
                <a:solidFill>
                  <a:schemeClr val="tx1">
                    <a:lumMod val="75000"/>
                    <a:lumOff val="25000"/>
                  </a:schemeClr>
                </a:solidFill>
                <a:latin typeface="+mn-ea"/>
                <a:cs typeface="Trebuchet MS"/>
              </a:rPr>
              <a:t>指定リンクのクリックデータも以下フォーマットでご提供致します</a:t>
            </a:r>
            <a:endParaRPr lang="en-US" altLang="ja-JP" sz="1600" spc="-15" dirty="0">
              <a:solidFill>
                <a:schemeClr val="tx1">
                  <a:lumMod val="75000"/>
                  <a:lumOff val="25000"/>
                </a:schemeClr>
              </a:solidFill>
              <a:latin typeface="+mn-ea"/>
              <a:cs typeface="Trebuchet MS"/>
            </a:endParaRPr>
          </a:p>
        </p:txBody>
      </p:sp>
      <p:sp>
        <p:nvSpPr>
          <p:cNvPr id="8" name="テキスト ボックス 7">
            <a:extLst>
              <a:ext uri="{FF2B5EF4-FFF2-40B4-BE49-F238E27FC236}">
                <a16:creationId xmlns:a16="http://schemas.microsoft.com/office/drawing/2014/main" id="{EDC7A7D8-50D5-2214-FC40-DB5711303746}"/>
              </a:ext>
            </a:extLst>
          </p:cNvPr>
          <p:cNvSpPr txBox="1"/>
          <p:nvPr/>
        </p:nvSpPr>
        <p:spPr>
          <a:xfrm>
            <a:off x="424738" y="2302015"/>
            <a:ext cx="4067503" cy="338554"/>
          </a:xfrm>
          <a:prstGeom prst="rect">
            <a:avLst/>
          </a:prstGeom>
          <a:noFill/>
        </p:spPr>
        <p:txBody>
          <a:bodyPr wrap="square" rtlCol="0">
            <a:spAutoFit/>
          </a:bodyPr>
          <a:lstStyle/>
          <a:p>
            <a:r>
              <a:rPr lang="ja-JP" altLang="en-US" sz="1600" dirty="0"/>
              <a:t>▼月次レポートイメージ</a:t>
            </a:r>
            <a:endParaRPr kumimoji="1" lang="ja-JP" altLang="en-US" sz="1600" dirty="0"/>
          </a:p>
        </p:txBody>
      </p:sp>
      <p:pic>
        <p:nvPicPr>
          <p:cNvPr id="9" name="図 8">
            <a:extLst>
              <a:ext uri="{FF2B5EF4-FFF2-40B4-BE49-F238E27FC236}">
                <a16:creationId xmlns:a16="http://schemas.microsoft.com/office/drawing/2014/main" id="{1599DBBB-F5AF-7F8E-C36F-E11C9C8D37FC}"/>
              </a:ext>
            </a:extLst>
          </p:cNvPr>
          <p:cNvPicPr>
            <a:picLocks noChangeAspect="1"/>
          </p:cNvPicPr>
          <p:nvPr/>
        </p:nvPicPr>
        <p:blipFill>
          <a:blip r:embed="rId3"/>
          <a:stretch>
            <a:fillRect/>
          </a:stretch>
        </p:blipFill>
        <p:spPr>
          <a:xfrm>
            <a:off x="418111" y="2636107"/>
            <a:ext cx="4806386" cy="3322447"/>
          </a:xfrm>
          <a:prstGeom prst="rect">
            <a:avLst/>
          </a:prstGeom>
        </p:spPr>
      </p:pic>
    </p:spTree>
    <p:extLst>
      <p:ext uri="{BB962C8B-B14F-4D97-AF65-F5344CB8AC3E}">
        <p14:creationId xmlns:p14="http://schemas.microsoft.com/office/powerpoint/2010/main" val="13832920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E0F36301-1EB5-314E-543A-A99A65196839}"/>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sp>
        <p:nvSpPr>
          <p:cNvPr id="4" name="テキスト プレースホルダー 3">
            <a:extLst>
              <a:ext uri="{FF2B5EF4-FFF2-40B4-BE49-F238E27FC236}">
                <a16:creationId xmlns:a16="http://schemas.microsoft.com/office/drawing/2014/main" id="{43104796-9D20-25FA-E9D2-23CA45B096DE}"/>
              </a:ext>
            </a:extLst>
          </p:cNvPr>
          <p:cNvSpPr>
            <a:spLocks noGrp="1"/>
          </p:cNvSpPr>
          <p:nvPr>
            <p:ph type="body" sz="quarter" idx="18"/>
          </p:nvPr>
        </p:nvSpPr>
        <p:spPr/>
        <p:txBody>
          <a:bodyPr/>
          <a:lstStyle/>
          <a:p>
            <a:r>
              <a:rPr kumimoji="1" lang="en-US" altLang="ja-JP" dirty="0"/>
              <a:t>03</a:t>
            </a:r>
            <a:endParaRPr kumimoji="1" lang="ja-JP" altLang="en-US"/>
          </a:p>
        </p:txBody>
      </p:sp>
      <p:sp>
        <p:nvSpPr>
          <p:cNvPr id="5" name="テキスト プレースホルダー 4">
            <a:extLst>
              <a:ext uri="{FF2B5EF4-FFF2-40B4-BE49-F238E27FC236}">
                <a16:creationId xmlns:a16="http://schemas.microsoft.com/office/drawing/2014/main" id="{E2F377F4-A9F1-75E1-65B7-6F68AEF81AA0}"/>
              </a:ext>
            </a:extLst>
          </p:cNvPr>
          <p:cNvSpPr>
            <a:spLocks noGrp="1"/>
          </p:cNvSpPr>
          <p:nvPr>
            <p:ph type="body" sz="quarter" idx="19"/>
          </p:nvPr>
        </p:nvSpPr>
        <p:spPr/>
        <p:txBody>
          <a:bodyPr/>
          <a:lstStyle/>
          <a:p>
            <a:r>
              <a:rPr kumimoji="1" lang="ja-JP" altLang="en-US"/>
              <a:t>その他・注意事項</a:t>
            </a:r>
          </a:p>
        </p:txBody>
      </p:sp>
      <p:pic>
        <p:nvPicPr>
          <p:cNvPr id="8" name="図プレースホルダー 7" descr="アイコン&#10;&#10;自動的に生成された説明">
            <a:extLst>
              <a:ext uri="{FF2B5EF4-FFF2-40B4-BE49-F238E27FC236}">
                <a16:creationId xmlns:a16="http://schemas.microsoft.com/office/drawing/2014/main" id="{D50722B5-F524-FE48-872C-8D0F49CB17F2}"/>
              </a:ext>
            </a:extLst>
          </p:cNvPr>
          <p:cNvPicPr>
            <a:picLocks noGrp="1" noChangeAspect="1"/>
          </p:cNvPicPr>
          <p:nvPr>
            <p:ph type="pic" sz="quarter" idx="15"/>
          </p:nvPr>
        </p:nvPicPr>
        <p:blipFill>
          <a:blip r:embed="rId2" cstate="screen">
            <a:extLst>
              <a:ext uri="{28A0092B-C50C-407E-A947-70E740481C1C}">
                <a14:useLocalDpi xmlns:a14="http://schemas.microsoft.com/office/drawing/2010/main"/>
              </a:ext>
            </a:extLst>
          </a:blip>
          <a:srcRect t="3804" b="3804"/>
          <a:stretch>
            <a:fillRect/>
          </a:stretch>
        </p:blipFill>
        <p:spPr/>
      </p:pic>
    </p:spTree>
    <p:extLst>
      <p:ext uri="{BB962C8B-B14F-4D97-AF65-F5344CB8AC3E}">
        <p14:creationId xmlns:p14="http://schemas.microsoft.com/office/powerpoint/2010/main" val="20526975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その他・注意事項</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lang="ja-JP" altLang="en-US"/>
              <a:t>広告掲載までのスケジュール</a:t>
            </a:r>
          </a:p>
        </p:txBody>
      </p:sp>
      <p:pic>
        <p:nvPicPr>
          <p:cNvPr id="10" name="図プレースホルダー 7" descr="アイコン&#10;&#10;自動的に生成された説明">
            <a:extLst>
              <a:ext uri="{FF2B5EF4-FFF2-40B4-BE49-F238E27FC236}">
                <a16:creationId xmlns:a16="http://schemas.microsoft.com/office/drawing/2014/main" id="{BED1E3B9-75F7-9245-9B97-0C3C7E75AB43}"/>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5" name="正方形/長方形 4">
            <a:extLst>
              <a:ext uri="{FF2B5EF4-FFF2-40B4-BE49-F238E27FC236}">
                <a16:creationId xmlns:a16="http://schemas.microsoft.com/office/drawing/2014/main" id="{5D62DC7B-D6E3-C468-0311-A8DFA610B8C2}"/>
              </a:ext>
            </a:extLst>
          </p:cNvPr>
          <p:cNvSpPr/>
          <p:nvPr/>
        </p:nvSpPr>
        <p:spPr>
          <a:xfrm>
            <a:off x="2771742" y="1267708"/>
            <a:ext cx="5290071" cy="309703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7" name="正方形/長方形 6">
            <a:extLst>
              <a:ext uri="{FF2B5EF4-FFF2-40B4-BE49-F238E27FC236}">
                <a16:creationId xmlns:a16="http://schemas.microsoft.com/office/drawing/2014/main" id="{27767961-75F6-91B6-614F-053EE15223F9}"/>
              </a:ext>
            </a:extLst>
          </p:cNvPr>
          <p:cNvSpPr/>
          <p:nvPr/>
        </p:nvSpPr>
        <p:spPr>
          <a:xfrm>
            <a:off x="8108374" y="1279082"/>
            <a:ext cx="2735130" cy="363377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en-US" altLang="ja-JP" sz="1200"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200"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修正対応は</a:t>
            </a:r>
            <a:r>
              <a:rPr lang="en-US" altLang="ja-JP" sz="1200"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2</a:t>
            </a:r>
            <a:r>
              <a:rPr lang="ja-JP" altLang="en-US" sz="1200"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回までと</a:t>
            </a:r>
            <a:endParaRPr lang="en-US" altLang="ja-JP" sz="1200"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1200"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させていただきます</a:t>
            </a:r>
          </a:p>
        </p:txBody>
      </p:sp>
      <p:sp>
        <p:nvSpPr>
          <p:cNvPr id="8" name="フローチャート: 他ページ結合子 7">
            <a:extLst>
              <a:ext uri="{FF2B5EF4-FFF2-40B4-BE49-F238E27FC236}">
                <a16:creationId xmlns:a16="http://schemas.microsoft.com/office/drawing/2014/main" id="{949C39CA-A519-D524-7DBA-2F24F1967FEE}"/>
              </a:ext>
            </a:extLst>
          </p:cNvPr>
          <p:cNvSpPr/>
          <p:nvPr/>
        </p:nvSpPr>
        <p:spPr>
          <a:xfrm rot="16200000">
            <a:off x="2670967" y="2056206"/>
            <a:ext cx="1778685" cy="1506730"/>
          </a:xfrm>
          <a:prstGeom prst="flowChartOffpageConnector">
            <a:avLst/>
          </a:prstGeom>
          <a:solidFill>
            <a:srgbClr val="FF4B4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kumimoji="1" lang="ja-JP" altLang="en-US" sz="14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フローチャート: 他ページ結合子 8">
            <a:extLst>
              <a:ext uri="{FF2B5EF4-FFF2-40B4-BE49-F238E27FC236}">
                <a16:creationId xmlns:a16="http://schemas.microsoft.com/office/drawing/2014/main" id="{B5A491C1-2520-3214-205F-D5E98EE1D8C0}"/>
              </a:ext>
            </a:extLst>
          </p:cNvPr>
          <p:cNvSpPr/>
          <p:nvPr/>
        </p:nvSpPr>
        <p:spPr>
          <a:xfrm rot="16200000">
            <a:off x="4353770" y="2820172"/>
            <a:ext cx="1697319" cy="1363714"/>
          </a:xfrm>
          <a:prstGeom prst="flowChartOffpageConnector">
            <a:avLst/>
          </a:prstGeom>
          <a:solidFill>
            <a:srgbClr val="FF4B4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kumimoji="1" lang="ja-JP" altLang="en-US" sz="14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1" name="フローチャート: 他ページ結合子 10">
            <a:extLst>
              <a:ext uri="{FF2B5EF4-FFF2-40B4-BE49-F238E27FC236}">
                <a16:creationId xmlns:a16="http://schemas.microsoft.com/office/drawing/2014/main" id="{0A447536-955E-8004-881E-B6CBF248F601}"/>
              </a:ext>
            </a:extLst>
          </p:cNvPr>
          <p:cNvSpPr/>
          <p:nvPr/>
        </p:nvSpPr>
        <p:spPr>
          <a:xfrm rot="16200000">
            <a:off x="5822445" y="1203599"/>
            <a:ext cx="1128657" cy="1429598"/>
          </a:xfrm>
          <a:prstGeom prst="flowChartOffpageConnector">
            <a:avLst/>
          </a:prstGeom>
          <a:solidFill>
            <a:srgbClr val="FF4B4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kumimoji="1" lang="ja-JP" altLang="en-US" sz="14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2" name="フローチャート: 他ページ結合子 11">
            <a:extLst>
              <a:ext uri="{FF2B5EF4-FFF2-40B4-BE49-F238E27FC236}">
                <a16:creationId xmlns:a16="http://schemas.microsoft.com/office/drawing/2014/main" id="{1A4960B9-2F10-0055-1D53-C6427EFF077C}"/>
              </a:ext>
            </a:extLst>
          </p:cNvPr>
          <p:cNvSpPr/>
          <p:nvPr/>
        </p:nvSpPr>
        <p:spPr>
          <a:xfrm rot="16200000">
            <a:off x="8219711" y="1173781"/>
            <a:ext cx="1133160" cy="1355833"/>
          </a:xfrm>
          <a:prstGeom prst="flowChartOffpageConnector">
            <a:avLst/>
          </a:prstGeom>
          <a:solidFill>
            <a:srgbClr val="FF4B4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kumimoji="1" lang="ja-JP" altLang="en-US" sz="14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3" name="正方形/長方形 12">
            <a:extLst>
              <a:ext uri="{FF2B5EF4-FFF2-40B4-BE49-F238E27FC236}">
                <a16:creationId xmlns:a16="http://schemas.microsoft.com/office/drawing/2014/main" id="{7C146636-AF7D-5AFF-FE17-952423212968}"/>
              </a:ext>
            </a:extLst>
          </p:cNvPr>
          <p:cNvSpPr/>
          <p:nvPr/>
        </p:nvSpPr>
        <p:spPr>
          <a:xfrm>
            <a:off x="2705541" y="2313256"/>
            <a:ext cx="1608133" cy="892552"/>
          </a:xfrm>
          <a:prstGeom prst="rect">
            <a:avLst/>
          </a:prstGeom>
        </p:spPr>
        <p:txBody>
          <a:bodyPr wrap="none">
            <a:spAutoFit/>
          </a:bodyPr>
          <a:lstStyle/>
          <a:p>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・ご発注</a:t>
            </a:r>
            <a:endParaRPr lang="en-US" altLang="ja-JP"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p>
            <a:endParaRPr lang="en-US" altLang="ja-JP" sz="8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1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オリエンテーション</a:t>
            </a:r>
            <a:endParaRPr lang="en-US" altLang="ja-JP" sz="11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p>
            <a:endParaRPr lang="en-US" altLang="ja-JP" sz="8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・必要素材ご提出</a:t>
            </a:r>
            <a:endParaRPr lang="en-US" altLang="ja-JP"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4" name="正方形/長方形 13">
            <a:extLst>
              <a:ext uri="{FF2B5EF4-FFF2-40B4-BE49-F238E27FC236}">
                <a16:creationId xmlns:a16="http://schemas.microsoft.com/office/drawing/2014/main" id="{48490787-C87C-6BA3-7111-781B97D1A977}"/>
              </a:ext>
            </a:extLst>
          </p:cNvPr>
          <p:cNvSpPr/>
          <p:nvPr/>
        </p:nvSpPr>
        <p:spPr>
          <a:xfrm>
            <a:off x="4509800" y="3186890"/>
            <a:ext cx="1261884" cy="646331"/>
          </a:xfrm>
          <a:prstGeom prst="rect">
            <a:avLst/>
          </a:prstGeom>
        </p:spPr>
        <p:txBody>
          <a:bodyPr wrap="none">
            <a:spAutoFit/>
          </a:bodyPr>
          <a:lstStyle/>
          <a:p>
            <a:pPr algn="ctr"/>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記事構成作成</a:t>
            </a:r>
            <a:endParaRPr lang="en-US" altLang="ja-JP"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質問票のご送付</a:t>
            </a:r>
            <a:endParaRPr lang="en-US" altLang="ja-JP"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（約</a:t>
            </a:r>
            <a:r>
              <a:rPr lang="en-US" altLang="ja-JP"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7</a:t>
            </a:r>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営業日）</a:t>
            </a:r>
          </a:p>
        </p:txBody>
      </p:sp>
      <p:sp>
        <p:nvSpPr>
          <p:cNvPr id="15" name="正方形/長方形 14">
            <a:extLst>
              <a:ext uri="{FF2B5EF4-FFF2-40B4-BE49-F238E27FC236}">
                <a16:creationId xmlns:a16="http://schemas.microsoft.com/office/drawing/2014/main" id="{5A257E38-0E2C-3F07-AD81-306D5E871E3F}"/>
              </a:ext>
            </a:extLst>
          </p:cNvPr>
          <p:cNvSpPr/>
          <p:nvPr/>
        </p:nvSpPr>
        <p:spPr>
          <a:xfrm>
            <a:off x="5712678" y="1680771"/>
            <a:ext cx="1261884" cy="461665"/>
          </a:xfrm>
          <a:prstGeom prst="rect">
            <a:avLst/>
          </a:prstGeom>
        </p:spPr>
        <p:txBody>
          <a:bodyPr wrap="none">
            <a:spAutoFit/>
          </a:bodyPr>
          <a:lstStyle/>
          <a:p>
            <a:pPr algn="ctr"/>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質問票のご提出</a:t>
            </a:r>
            <a:endParaRPr lang="en-US" altLang="ja-JP"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（約</a:t>
            </a:r>
            <a:r>
              <a:rPr lang="en-US" altLang="ja-JP"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5</a:t>
            </a:r>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営業日）</a:t>
            </a:r>
            <a:endParaRPr lang="en-US" altLang="ja-JP"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F28E0FB4-C741-6BA4-BA7C-F7AD98BB4116}"/>
              </a:ext>
            </a:extLst>
          </p:cNvPr>
          <p:cNvSpPr/>
          <p:nvPr/>
        </p:nvSpPr>
        <p:spPr>
          <a:xfrm>
            <a:off x="7896184" y="1545485"/>
            <a:ext cx="1679786" cy="646331"/>
          </a:xfrm>
          <a:prstGeom prst="rect">
            <a:avLst/>
          </a:prstGeom>
        </p:spPr>
        <p:txBody>
          <a:bodyPr wrap="square">
            <a:spAutoFit/>
          </a:bodyPr>
          <a:lstStyle/>
          <a:p>
            <a:pPr algn="ctr"/>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記事のご確認・</a:t>
            </a:r>
            <a:endParaRPr lang="en-US" altLang="ja-JP"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修正依頼</a:t>
            </a:r>
            <a:endParaRPr lang="en-US" altLang="ja-JP"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（約</a:t>
            </a:r>
            <a:r>
              <a:rPr lang="en-US" altLang="ja-JP"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5</a:t>
            </a:r>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営業日）</a:t>
            </a:r>
            <a:endParaRPr lang="en-US" altLang="ja-JP"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7" name="正方形/長方形 16">
            <a:extLst>
              <a:ext uri="{FF2B5EF4-FFF2-40B4-BE49-F238E27FC236}">
                <a16:creationId xmlns:a16="http://schemas.microsoft.com/office/drawing/2014/main" id="{61D152CD-FC3D-2E41-FFDA-CE2B0EF43315}"/>
              </a:ext>
            </a:extLst>
          </p:cNvPr>
          <p:cNvSpPr/>
          <p:nvPr/>
        </p:nvSpPr>
        <p:spPr>
          <a:xfrm>
            <a:off x="2771742" y="854900"/>
            <a:ext cx="8071762" cy="318329"/>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latin typeface="+mn-ea"/>
                <a:cs typeface="メイリオ" panose="020B0604030504040204" pitchFamily="50" charset="-128"/>
              </a:rPr>
              <a:t>制作</a:t>
            </a:r>
            <a:endParaRPr lang="en-US" altLang="ja-JP" dirty="0">
              <a:latin typeface="+mn-ea"/>
              <a:cs typeface="メイリオ" panose="020B0604030504040204" pitchFamily="50" charset="-128"/>
            </a:endParaRPr>
          </a:p>
        </p:txBody>
      </p:sp>
      <p:sp>
        <p:nvSpPr>
          <p:cNvPr id="18" name="フローチャート: 他ページ結合子 17">
            <a:extLst>
              <a:ext uri="{FF2B5EF4-FFF2-40B4-BE49-F238E27FC236}">
                <a16:creationId xmlns:a16="http://schemas.microsoft.com/office/drawing/2014/main" id="{CAE1BA4E-2DC0-9B12-010D-2C0255AD9464}"/>
              </a:ext>
            </a:extLst>
          </p:cNvPr>
          <p:cNvSpPr/>
          <p:nvPr/>
        </p:nvSpPr>
        <p:spPr>
          <a:xfrm rot="16200000">
            <a:off x="6547911" y="2963902"/>
            <a:ext cx="1700060" cy="1101617"/>
          </a:xfrm>
          <a:prstGeom prst="flowChartOffpageConnector">
            <a:avLst/>
          </a:prstGeom>
          <a:solidFill>
            <a:srgbClr val="FF4B4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kumimoji="1" lang="ja-JP" altLang="en-US" sz="14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9" name="正方形/長方形 18">
            <a:extLst>
              <a:ext uri="{FF2B5EF4-FFF2-40B4-BE49-F238E27FC236}">
                <a16:creationId xmlns:a16="http://schemas.microsoft.com/office/drawing/2014/main" id="{55F70A71-1DA1-83DC-5E76-D833F259B59C}"/>
              </a:ext>
            </a:extLst>
          </p:cNvPr>
          <p:cNvSpPr/>
          <p:nvPr/>
        </p:nvSpPr>
        <p:spPr>
          <a:xfrm>
            <a:off x="6704619" y="3273827"/>
            <a:ext cx="1297914" cy="646331"/>
          </a:xfrm>
          <a:prstGeom prst="rect">
            <a:avLst/>
          </a:prstGeom>
        </p:spPr>
        <p:txBody>
          <a:bodyPr wrap="square">
            <a:spAutoFit/>
          </a:bodyPr>
          <a:lstStyle/>
          <a:p>
            <a:pPr algn="ctr"/>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記事作成</a:t>
            </a:r>
            <a:endParaRPr lang="en-US" altLang="ja-JP"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（約</a:t>
            </a:r>
            <a:r>
              <a:rPr lang="en-US" altLang="ja-JP"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7</a:t>
            </a:r>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10</a:t>
            </a:r>
          </a:p>
          <a:p>
            <a:pPr algn="ctr"/>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営業日）</a:t>
            </a:r>
          </a:p>
        </p:txBody>
      </p:sp>
      <p:sp>
        <p:nvSpPr>
          <p:cNvPr id="20" name="object 15">
            <a:extLst>
              <a:ext uri="{FF2B5EF4-FFF2-40B4-BE49-F238E27FC236}">
                <a16:creationId xmlns:a16="http://schemas.microsoft.com/office/drawing/2014/main" id="{4D2904E0-5B4B-160D-50D9-A2F260DEA76E}"/>
              </a:ext>
            </a:extLst>
          </p:cNvPr>
          <p:cNvSpPr txBox="1"/>
          <p:nvPr/>
        </p:nvSpPr>
        <p:spPr>
          <a:xfrm>
            <a:off x="155056" y="6113908"/>
            <a:ext cx="7367066" cy="681084"/>
          </a:xfrm>
          <a:prstGeom prst="rect">
            <a:avLst/>
          </a:prstGeom>
        </p:spPr>
        <p:txBody>
          <a:bodyPr vert="horz" wrap="square" lIns="0" tIns="12700" rIns="0" bIns="0" rtlCol="0">
            <a:spAutoFit/>
          </a:bodyPr>
          <a:lstStyle/>
          <a:p>
            <a:pPr marL="12700" marR="5080" indent="50800">
              <a:lnSpc>
                <a:spcPct val="114599"/>
              </a:lnSpc>
              <a:spcBef>
                <a:spcPts val="100"/>
              </a:spcBef>
            </a:pPr>
            <a:r>
              <a:rPr lang="ja-JP" altLang="en-US" sz="900" spc="-5" dirty="0">
                <a:solidFill>
                  <a:srgbClr val="333333"/>
                </a:solidFill>
                <a:latin typeface="+mn-ea"/>
                <a:cs typeface="ＭＳ Ｐゴシック"/>
              </a:rPr>
              <a:t>制作にあたっては、ご発注時に以下情報のご共有をお願いいたします。</a:t>
            </a:r>
            <a:endParaRPr lang="en-US" altLang="ja-JP" sz="900" spc="-5" dirty="0">
              <a:solidFill>
                <a:srgbClr val="333333"/>
              </a:solidFill>
              <a:latin typeface="+mn-ea"/>
              <a:cs typeface="ＭＳ Ｐゴシック"/>
            </a:endParaRPr>
          </a:p>
          <a:p>
            <a:pPr marL="12700" marR="5080" indent="50800">
              <a:lnSpc>
                <a:spcPct val="114599"/>
              </a:lnSpc>
              <a:spcBef>
                <a:spcPts val="100"/>
              </a:spcBef>
            </a:pPr>
            <a:r>
              <a:rPr lang="ja-JP" altLang="en-US" sz="900" spc="-5" dirty="0">
                <a:solidFill>
                  <a:srgbClr val="333333"/>
                </a:solidFill>
                <a:latin typeface="+mn-ea"/>
                <a:cs typeface="ＭＳ Ｐゴシック"/>
              </a:rPr>
              <a:t>・対象商品名、商品詳細が記載されている</a:t>
            </a:r>
            <a:r>
              <a:rPr lang="en-US" altLang="ja-JP" sz="900" spc="-5" dirty="0">
                <a:solidFill>
                  <a:srgbClr val="333333"/>
                </a:solidFill>
                <a:latin typeface="+mn-ea"/>
                <a:cs typeface="ＭＳ Ｐゴシック"/>
              </a:rPr>
              <a:t>URL</a:t>
            </a:r>
          </a:p>
          <a:p>
            <a:pPr marL="12700" marR="5080" indent="50800">
              <a:lnSpc>
                <a:spcPct val="114599"/>
              </a:lnSpc>
              <a:spcBef>
                <a:spcPts val="100"/>
              </a:spcBef>
            </a:pPr>
            <a:r>
              <a:rPr lang="ja-JP" altLang="en-US" sz="900" spc="-5" dirty="0">
                <a:solidFill>
                  <a:srgbClr val="333333"/>
                </a:solidFill>
                <a:latin typeface="+mn-ea"/>
                <a:cs typeface="ＭＳ Ｐゴシック"/>
              </a:rPr>
              <a:t>・質問票提出時に、質問にお答えいただく方のお写真（又はロゴ画像）、</a:t>
            </a:r>
            <a:endParaRPr lang="en-US" altLang="ja-JP" sz="900" spc="-5" dirty="0">
              <a:solidFill>
                <a:srgbClr val="333333"/>
              </a:solidFill>
              <a:latin typeface="+mn-ea"/>
              <a:cs typeface="ＭＳ Ｐゴシック"/>
            </a:endParaRPr>
          </a:p>
          <a:p>
            <a:pPr marL="12700" marR="5080" indent="50800">
              <a:lnSpc>
                <a:spcPct val="114599"/>
              </a:lnSpc>
              <a:spcBef>
                <a:spcPts val="100"/>
              </a:spcBef>
            </a:pPr>
            <a:r>
              <a:rPr lang="ja-JP" altLang="en-US" sz="900" spc="-5" dirty="0">
                <a:solidFill>
                  <a:srgbClr val="333333"/>
                </a:solidFill>
                <a:latin typeface="+mn-ea"/>
                <a:cs typeface="ＭＳ Ｐゴシック"/>
              </a:rPr>
              <a:t>　記事で使用するバナー画像のご提出もお願いさせていただきます。</a:t>
            </a:r>
            <a:endParaRPr lang="en-US" altLang="ja-JP" sz="900" spc="-5" dirty="0">
              <a:solidFill>
                <a:srgbClr val="333333"/>
              </a:solidFill>
              <a:latin typeface="+mn-ea"/>
              <a:cs typeface="ＭＳ Ｐゴシック"/>
            </a:endParaRPr>
          </a:p>
        </p:txBody>
      </p:sp>
      <p:sp>
        <p:nvSpPr>
          <p:cNvPr id="21" name="正方形/長方形 20">
            <a:extLst>
              <a:ext uri="{FF2B5EF4-FFF2-40B4-BE49-F238E27FC236}">
                <a16:creationId xmlns:a16="http://schemas.microsoft.com/office/drawing/2014/main" id="{75B5E335-4AA2-91D5-AB07-ED2F16EE8E85}"/>
              </a:ext>
            </a:extLst>
          </p:cNvPr>
          <p:cNvSpPr/>
          <p:nvPr/>
        </p:nvSpPr>
        <p:spPr>
          <a:xfrm>
            <a:off x="192200" y="3559306"/>
            <a:ext cx="962940" cy="80543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400" dirty="0" err="1"/>
              <a:t>mybest</a:t>
            </a:r>
            <a:endParaRPr kumimoji="1" lang="ja-JP" altLang="en-US" sz="1400" dirty="0"/>
          </a:p>
        </p:txBody>
      </p:sp>
      <p:sp>
        <p:nvSpPr>
          <p:cNvPr id="22" name="正方形/長方形 21">
            <a:extLst>
              <a:ext uri="{FF2B5EF4-FFF2-40B4-BE49-F238E27FC236}">
                <a16:creationId xmlns:a16="http://schemas.microsoft.com/office/drawing/2014/main" id="{9A67CAA7-2648-AF6E-F99B-36814543248B}"/>
              </a:ext>
            </a:extLst>
          </p:cNvPr>
          <p:cNvSpPr/>
          <p:nvPr/>
        </p:nvSpPr>
        <p:spPr>
          <a:xfrm>
            <a:off x="192199" y="1279082"/>
            <a:ext cx="962941" cy="1130266"/>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100" dirty="0"/>
              <a:t>広告主・</a:t>
            </a:r>
            <a:endParaRPr kumimoji="1" lang="en-US" altLang="ja-JP" sz="1100" dirty="0"/>
          </a:p>
          <a:p>
            <a:pPr algn="ctr"/>
            <a:r>
              <a:rPr lang="ja-JP" altLang="en-US" sz="1100" dirty="0"/>
              <a:t>代理店様</a:t>
            </a:r>
            <a:endParaRPr kumimoji="1" lang="ja-JP" altLang="en-US" sz="1100" dirty="0"/>
          </a:p>
        </p:txBody>
      </p:sp>
      <p:sp>
        <p:nvSpPr>
          <p:cNvPr id="23" name="正方形/長方形 22">
            <a:extLst>
              <a:ext uri="{FF2B5EF4-FFF2-40B4-BE49-F238E27FC236}">
                <a16:creationId xmlns:a16="http://schemas.microsoft.com/office/drawing/2014/main" id="{7747690C-4AFE-BA59-4354-5AF257735BEA}"/>
              </a:ext>
            </a:extLst>
          </p:cNvPr>
          <p:cNvSpPr/>
          <p:nvPr/>
        </p:nvSpPr>
        <p:spPr>
          <a:xfrm>
            <a:off x="192199" y="2672002"/>
            <a:ext cx="962941" cy="83746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200" dirty="0"/>
              <a:t>Yahoo!</a:t>
            </a:r>
          </a:p>
          <a:p>
            <a:pPr algn="ctr"/>
            <a:r>
              <a:rPr lang="en-US" altLang="ja-JP" sz="1200" dirty="0"/>
              <a:t>JAPAN</a:t>
            </a:r>
          </a:p>
        </p:txBody>
      </p:sp>
      <p:sp>
        <p:nvSpPr>
          <p:cNvPr id="24" name="フローチャート: 他ページ結合子 23">
            <a:extLst>
              <a:ext uri="{FF2B5EF4-FFF2-40B4-BE49-F238E27FC236}">
                <a16:creationId xmlns:a16="http://schemas.microsoft.com/office/drawing/2014/main" id="{23C9350A-3CEA-9E80-232F-C6963F90B2A9}"/>
              </a:ext>
            </a:extLst>
          </p:cNvPr>
          <p:cNvSpPr/>
          <p:nvPr/>
        </p:nvSpPr>
        <p:spPr>
          <a:xfrm rot="16200000">
            <a:off x="9289944" y="2846265"/>
            <a:ext cx="1681263" cy="1332736"/>
          </a:xfrm>
          <a:prstGeom prst="flowChartOffpageConnector">
            <a:avLst/>
          </a:prstGeom>
          <a:solidFill>
            <a:srgbClr val="FF4B4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kumimoji="1" lang="ja-JP" altLang="en-US" sz="14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5" name="正方形/長方形 24">
            <a:extLst>
              <a:ext uri="{FF2B5EF4-FFF2-40B4-BE49-F238E27FC236}">
                <a16:creationId xmlns:a16="http://schemas.microsoft.com/office/drawing/2014/main" id="{56A60F57-C55C-FEB6-BFC1-B25262A8C44C}"/>
              </a:ext>
            </a:extLst>
          </p:cNvPr>
          <p:cNvSpPr/>
          <p:nvPr/>
        </p:nvSpPr>
        <p:spPr>
          <a:xfrm>
            <a:off x="9258787" y="3281800"/>
            <a:ext cx="1679786" cy="461665"/>
          </a:xfrm>
          <a:prstGeom prst="rect">
            <a:avLst/>
          </a:prstGeom>
        </p:spPr>
        <p:txBody>
          <a:bodyPr wrap="square">
            <a:spAutoFit/>
          </a:bodyPr>
          <a:lstStyle/>
          <a:p>
            <a:pPr algn="ctr"/>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修正戻し</a:t>
            </a:r>
            <a:endParaRPr lang="en-US" altLang="ja-JP"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（約</a:t>
            </a:r>
            <a:r>
              <a:rPr lang="en-US" altLang="ja-JP"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5</a:t>
            </a:r>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営業日）</a:t>
            </a:r>
          </a:p>
        </p:txBody>
      </p:sp>
      <p:sp>
        <p:nvSpPr>
          <p:cNvPr id="26" name="テキスト ボックス 25">
            <a:extLst>
              <a:ext uri="{FF2B5EF4-FFF2-40B4-BE49-F238E27FC236}">
                <a16:creationId xmlns:a16="http://schemas.microsoft.com/office/drawing/2014/main" id="{7464FDB0-94D7-F913-5A4B-898868052E91}"/>
              </a:ext>
            </a:extLst>
          </p:cNvPr>
          <p:cNvSpPr txBox="1"/>
          <p:nvPr/>
        </p:nvSpPr>
        <p:spPr>
          <a:xfrm>
            <a:off x="100789" y="5867611"/>
            <a:ext cx="3105807" cy="276999"/>
          </a:xfrm>
          <a:prstGeom prst="rect">
            <a:avLst/>
          </a:prstGeom>
          <a:noFill/>
        </p:spPr>
        <p:txBody>
          <a:bodyPr wrap="square" rtlCol="0">
            <a:spAutoFit/>
          </a:bodyPr>
          <a:lstStyle/>
          <a:p>
            <a:r>
              <a:rPr kumimoji="1" lang="ja-JP" altLang="en-US" sz="1200" b="1" u="sng" dirty="0"/>
              <a:t>■ご提出必要素材</a:t>
            </a:r>
          </a:p>
        </p:txBody>
      </p:sp>
      <p:sp>
        <p:nvSpPr>
          <p:cNvPr id="27" name="正方形/長方形 26">
            <a:extLst>
              <a:ext uri="{FF2B5EF4-FFF2-40B4-BE49-F238E27FC236}">
                <a16:creationId xmlns:a16="http://schemas.microsoft.com/office/drawing/2014/main" id="{8E81648A-E60C-E3D5-CAC6-2F08A3C037E5}"/>
              </a:ext>
            </a:extLst>
          </p:cNvPr>
          <p:cNvSpPr/>
          <p:nvPr/>
        </p:nvSpPr>
        <p:spPr>
          <a:xfrm>
            <a:off x="10938573" y="854900"/>
            <a:ext cx="1015846" cy="318329"/>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latin typeface="+mn-ea"/>
                <a:cs typeface="メイリオ" panose="020B0604030504040204" pitchFamily="50" charset="-128"/>
              </a:rPr>
              <a:t>配信</a:t>
            </a:r>
            <a:endParaRPr lang="en-US" altLang="ja-JP" dirty="0">
              <a:latin typeface="+mn-ea"/>
              <a:cs typeface="メイリオ" panose="020B0604030504040204" pitchFamily="50" charset="-128"/>
            </a:endParaRPr>
          </a:p>
        </p:txBody>
      </p:sp>
      <p:sp>
        <p:nvSpPr>
          <p:cNvPr id="28" name="フローチャート: 他ページ結合子 27">
            <a:extLst>
              <a:ext uri="{FF2B5EF4-FFF2-40B4-BE49-F238E27FC236}">
                <a16:creationId xmlns:a16="http://schemas.microsoft.com/office/drawing/2014/main" id="{0A151FF6-AC5D-BF99-05AA-71E6CA7940AA}"/>
              </a:ext>
            </a:extLst>
          </p:cNvPr>
          <p:cNvSpPr/>
          <p:nvPr/>
        </p:nvSpPr>
        <p:spPr>
          <a:xfrm rot="16200000">
            <a:off x="9912358" y="2322678"/>
            <a:ext cx="3079050" cy="1005075"/>
          </a:xfrm>
          <a:prstGeom prst="flowChartOffpageConnector">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kumimoji="1"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9" name="正方形/長方形 28">
            <a:extLst>
              <a:ext uri="{FF2B5EF4-FFF2-40B4-BE49-F238E27FC236}">
                <a16:creationId xmlns:a16="http://schemas.microsoft.com/office/drawing/2014/main" id="{F9C6F03A-F742-56A4-6FF3-5CCB9E5D9CA2}"/>
              </a:ext>
            </a:extLst>
          </p:cNvPr>
          <p:cNvSpPr/>
          <p:nvPr/>
        </p:nvSpPr>
        <p:spPr>
          <a:xfrm>
            <a:off x="10882922" y="2672002"/>
            <a:ext cx="1048941" cy="276999"/>
          </a:xfrm>
          <a:prstGeom prst="rect">
            <a:avLst/>
          </a:prstGeom>
        </p:spPr>
        <p:txBody>
          <a:bodyPr wrap="square">
            <a:spAutoFit/>
          </a:bodyPr>
          <a:lstStyle/>
          <a:p>
            <a:pPr algn="ctr"/>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広告配信</a:t>
            </a:r>
          </a:p>
        </p:txBody>
      </p:sp>
      <p:sp>
        <p:nvSpPr>
          <p:cNvPr id="30" name="正方形/長方形 29">
            <a:extLst>
              <a:ext uri="{FF2B5EF4-FFF2-40B4-BE49-F238E27FC236}">
                <a16:creationId xmlns:a16="http://schemas.microsoft.com/office/drawing/2014/main" id="{3CA96B27-A06E-6EAB-549C-1B5AAA829D42}"/>
              </a:ext>
            </a:extLst>
          </p:cNvPr>
          <p:cNvSpPr/>
          <p:nvPr/>
        </p:nvSpPr>
        <p:spPr>
          <a:xfrm>
            <a:off x="1238804" y="861443"/>
            <a:ext cx="1437869" cy="318329"/>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latin typeface="+mn-ea"/>
                <a:cs typeface="メイリオ" panose="020B0604030504040204" pitchFamily="50" charset="-128"/>
              </a:rPr>
              <a:t>実施前</a:t>
            </a:r>
            <a:endParaRPr lang="en-US" altLang="ja-JP" dirty="0">
              <a:latin typeface="+mn-ea"/>
              <a:cs typeface="メイリオ" panose="020B0604030504040204" pitchFamily="50" charset="-128"/>
            </a:endParaRPr>
          </a:p>
        </p:txBody>
      </p:sp>
      <p:sp>
        <p:nvSpPr>
          <p:cNvPr id="31" name="フローチャート: 他ページ結合子 30">
            <a:extLst>
              <a:ext uri="{FF2B5EF4-FFF2-40B4-BE49-F238E27FC236}">
                <a16:creationId xmlns:a16="http://schemas.microsoft.com/office/drawing/2014/main" id="{800F798E-8174-3D47-3F31-4A414C679458}"/>
              </a:ext>
            </a:extLst>
          </p:cNvPr>
          <p:cNvSpPr/>
          <p:nvPr/>
        </p:nvSpPr>
        <p:spPr>
          <a:xfrm rot="16200000">
            <a:off x="1180622" y="1369537"/>
            <a:ext cx="1123657" cy="962940"/>
          </a:xfrm>
          <a:prstGeom prst="flowChartOffpageConnector">
            <a:avLst/>
          </a:prstGeom>
          <a:solidFill>
            <a:srgbClr val="FF4B4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kumimoji="1"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可否</a:t>
            </a:r>
            <a:endParaRPr kumimoji="1" lang="en-US" altLang="ja-JP"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kumimoji="1"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確認</a:t>
            </a:r>
            <a:endParaRPr kumimoji="1" lang="en-US" altLang="ja-JP"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（必須）</a:t>
            </a:r>
            <a:endParaRPr kumimoji="1"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32" name="フローチャート: 他ページ結合子 31">
            <a:extLst>
              <a:ext uri="{FF2B5EF4-FFF2-40B4-BE49-F238E27FC236}">
                <a16:creationId xmlns:a16="http://schemas.microsoft.com/office/drawing/2014/main" id="{5B8A512B-FFBB-C56F-D34E-ECA003D00280}"/>
              </a:ext>
            </a:extLst>
          </p:cNvPr>
          <p:cNvSpPr/>
          <p:nvPr/>
        </p:nvSpPr>
        <p:spPr>
          <a:xfrm rot="16200000">
            <a:off x="1576268" y="3224140"/>
            <a:ext cx="1708796" cy="562419"/>
          </a:xfrm>
          <a:prstGeom prst="flowChartOffpageConnector">
            <a:avLst/>
          </a:prstGeom>
          <a:solidFill>
            <a:srgbClr val="FF4B4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kumimoji="1" lang="ja-JP" altLang="en-US" sz="14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回答</a:t>
            </a:r>
          </a:p>
        </p:txBody>
      </p:sp>
      <p:sp>
        <p:nvSpPr>
          <p:cNvPr id="33" name="テキスト ボックス 32">
            <a:extLst>
              <a:ext uri="{FF2B5EF4-FFF2-40B4-BE49-F238E27FC236}">
                <a16:creationId xmlns:a16="http://schemas.microsoft.com/office/drawing/2014/main" id="{F4595FA5-1637-FE99-5EE0-2AA184A0948A}"/>
              </a:ext>
            </a:extLst>
          </p:cNvPr>
          <p:cNvSpPr txBox="1"/>
          <p:nvPr/>
        </p:nvSpPr>
        <p:spPr>
          <a:xfrm>
            <a:off x="100789" y="5175644"/>
            <a:ext cx="3105807" cy="276999"/>
          </a:xfrm>
          <a:prstGeom prst="rect">
            <a:avLst/>
          </a:prstGeom>
          <a:noFill/>
        </p:spPr>
        <p:txBody>
          <a:bodyPr wrap="square" rtlCol="0">
            <a:spAutoFit/>
          </a:bodyPr>
          <a:lstStyle/>
          <a:p>
            <a:r>
              <a:rPr kumimoji="1" lang="ja-JP" altLang="en-US" sz="1200" b="1" u="sng" dirty="0"/>
              <a:t>■</a:t>
            </a:r>
            <a:r>
              <a:rPr lang="ja-JP" altLang="en-US" sz="1200" b="1" u="sng" dirty="0"/>
              <a:t>オリエンテーションについて</a:t>
            </a:r>
            <a:endParaRPr kumimoji="1" lang="ja-JP" altLang="en-US" sz="1200" b="1" u="sng" dirty="0"/>
          </a:p>
        </p:txBody>
      </p:sp>
      <p:sp>
        <p:nvSpPr>
          <p:cNvPr id="34" name="object 15">
            <a:extLst>
              <a:ext uri="{FF2B5EF4-FFF2-40B4-BE49-F238E27FC236}">
                <a16:creationId xmlns:a16="http://schemas.microsoft.com/office/drawing/2014/main" id="{B9A85327-52BF-E3B5-73B6-FD8B96364501}"/>
              </a:ext>
            </a:extLst>
          </p:cNvPr>
          <p:cNvSpPr txBox="1"/>
          <p:nvPr/>
        </p:nvSpPr>
        <p:spPr>
          <a:xfrm>
            <a:off x="160288" y="5435269"/>
            <a:ext cx="5620022" cy="324063"/>
          </a:xfrm>
          <a:prstGeom prst="rect">
            <a:avLst/>
          </a:prstGeom>
        </p:spPr>
        <p:txBody>
          <a:bodyPr vert="horz" wrap="square" lIns="0" tIns="12700" rIns="0" bIns="0" rtlCol="0">
            <a:spAutoFit/>
          </a:bodyPr>
          <a:lstStyle/>
          <a:p>
            <a:pPr marL="12700" marR="5080" indent="50800">
              <a:lnSpc>
                <a:spcPct val="114599"/>
              </a:lnSpc>
              <a:spcBef>
                <a:spcPts val="100"/>
              </a:spcBef>
            </a:pPr>
            <a:r>
              <a:rPr lang="ja-JP" altLang="en-US" sz="900" spc="-5" dirty="0">
                <a:solidFill>
                  <a:srgbClr val="333333"/>
                </a:solidFill>
                <a:latin typeface="+mn-ea"/>
                <a:cs typeface="ＭＳ Ｐゴシック"/>
              </a:rPr>
              <a:t>広告主様、代理店様、ヤフー社営業、マイベスト社担当の</a:t>
            </a:r>
            <a:r>
              <a:rPr lang="en-US" altLang="ja-JP" sz="900" spc="-5" dirty="0">
                <a:solidFill>
                  <a:srgbClr val="333333"/>
                </a:solidFill>
                <a:latin typeface="+mn-ea"/>
                <a:cs typeface="ＭＳ Ｐゴシック"/>
              </a:rPr>
              <a:t>4</a:t>
            </a:r>
            <a:r>
              <a:rPr lang="ja-JP" altLang="en-US" sz="900" spc="-5" dirty="0">
                <a:solidFill>
                  <a:srgbClr val="333333"/>
                </a:solidFill>
                <a:latin typeface="+mn-ea"/>
                <a:cs typeface="ＭＳ Ｐゴシック"/>
              </a:rPr>
              <a:t>社にてスケジュール調整の上、実施致します。</a:t>
            </a:r>
            <a:br>
              <a:rPr lang="en-US" altLang="ja-JP" sz="900" spc="-5" dirty="0">
                <a:solidFill>
                  <a:srgbClr val="333333"/>
                </a:solidFill>
                <a:latin typeface="+mn-ea"/>
                <a:cs typeface="ＭＳ Ｐゴシック"/>
              </a:rPr>
            </a:br>
            <a:r>
              <a:rPr lang="ja-JP" altLang="en-US" sz="900" spc="-5" dirty="0">
                <a:solidFill>
                  <a:srgbClr val="333333"/>
                </a:solidFill>
                <a:latin typeface="+mn-ea"/>
                <a:cs typeface="ＭＳ Ｐゴシック"/>
              </a:rPr>
              <a:t>制作する記事の方向性・具体スケジュールについてすり合わせさせて頂く場となります。</a:t>
            </a:r>
            <a:endParaRPr lang="en-US" altLang="ja-JP" sz="900" spc="-5" dirty="0">
              <a:solidFill>
                <a:srgbClr val="333333"/>
              </a:solidFill>
              <a:latin typeface="+mn-ea"/>
              <a:cs typeface="ＭＳ Ｐゴシック"/>
            </a:endParaRPr>
          </a:p>
        </p:txBody>
      </p:sp>
      <p:sp>
        <p:nvSpPr>
          <p:cNvPr id="35" name="テキスト ボックス 34">
            <a:extLst>
              <a:ext uri="{FF2B5EF4-FFF2-40B4-BE49-F238E27FC236}">
                <a16:creationId xmlns:a16="http://schemas.microsoft.com/office/drawing/2014/main" id="{51E39E73-26D6-BDD4-F9E1-0AAF65AE5B21}"/>
              </a:ext>
            </a:extLst>
          </p:cNvPr>
          <p:cNvSpPr txBox="1"/>
          <p:nvPr/>
        </p:nvSpPr>
        <p:spPr>
          <a:xfrm>
            <a:off x="100789" y="4452518"/>
            <a:ext cx="3105807" cy="276999"/>
          </a:xfrm>
          <a:prstGeom prst="rect">
            <a:avLst/>
          </a:prstGeom>
          <a:noFill/>
        </p:spPr>
        <p:txBody>
          <a:bodyPr wrap="square" rtlCol="0">
            <a:spAutoFit/>
          </a:bodyPr>
          <a:lstStyle/>
          <a:p>
            <a:r>
              <a:rPr kumimoji="1" lang="ja-JP" altLang="en-US" sz="1200" b="1" u="sng" dirty="0"/>
              <a:t>■事前の実施可否について</a:t>
            </a:r>
          </a:p>
        </p:txBody>
      </p:sp>
      <p:sp>
        <p:nvSpPr>
          <p:cNvPr id="36" name="object 15">
            <a:extLst>
              <a:ext uri="{FF2B5EF4-FFF2-40B4-BE49-F238E27FC236}">
                <a16:creationId xmlns:a16="http://schemas.microsoft.com/office/drawing/2014/main" id="{67CA0342-D855-CE86-EB05-E845621E181C}"/>
              </a:ext>
            </a:extLst>
          </p:cNvPr>
          <p:cNvSpPr txBox="1"/>
          <p:nvPr/>
        </p:nvSpPr>
        <p:spPr>
          <a:xfrm>
            <a:off x="175491" y="4710729"/>
            <a:ext cx="7220661" cy="344197"/>
          </a:xfrm>
          <a:prstGeom prst="rect">
            <a:avLst/>
          </a:prstGeom>
        </p:spPr>
        <p:txBody>
          <a:bodyPr vert="horz" wrap="square" lIns="0" tIns="12700" rIns="0" bIns="0" rtlCol="0">
            <a:spAutoFit/>
          </a:bodyPr>
          <a:lstStyle/>
          <a:p>
            <a:pPr marL="12700" marR="5080" indent="50800">
              <a:lnSpc>
                <a:spcPct val="114599"/>
              </a:lnSpc>
              <a:spcBef>
                <a:spcPts val="100"/>
              </a:spcBef>
            </a:pPr>
            <a:r>
              <a:rPr lang="ja-JP" altLang="en-US" sz="900" spc="-5" dirty="0">
                <a:solidFill>
                  <a:srgbClr val="333333"/>
                </a:solidFill>
                <a:latin typeface="+mn-ea"/>
                <a:cs typeface="ＭＳ Ｐゴシック"/>
              </a:rPr>
              <a:t>ご希望商品・サービスによってはコンテンツの制作ができない場合があるため、</a:t>
            </a:r>
            <a:endParaRPr lang="en-US" altLang="ja-JP" sz="900" spc="-5" dirty="0">
              <a:solidFill>
                <a:srgbClr val="333333"/>
              </a:solidFill>
              <a:latin typeface="+mn-ea"/>
              <a:cs typeface="ＭＳ Ｐゴシック"/>
            </a:endParaRPr>
          </a:p>
          <a:p>
            <a:pPr marL="12700" marR="5080" indent="50800">
              <a:lnSpc>
                <a:spcPct val="114599"/>
              </a:lnSpc>
              <a:spcBef>
                <a:spcPts val="100"/>
              </a:spcBef>
            </a:pPr>
            <a:r>
              <a:rPr lang="ja-JP" altLang="en-US" sz="900" spc="-5" dirty="0">
                <a:solidFill>
                  <a:srgbClr val="333333"/>
                </a:solidFill>
                <a:latin typeface="+mn-ea"/>
                <a:cs typeface="ＭＳ Ｐゴシック"/>
              </a:rPr>
              <a:t>事前の実施可否確認は必須でお願い</a:t>
            </a:r>
            <a:r>
              <a:rPr lang="ja-JP" altLang="en-US" sz="900" spc="-5">
                <a:solidFill>
                  <a:srgbClr val="333333"/>
                </a:solidFill>
                <a:latin typeface="+mn-ea"/>
                <a:cs typeface="ＭＳ Ｐゴシック"/>
              </a:rPr>
              <a:t>いたします。</a:t>
            </a:r>
            <a:endParaRPr lang="en-US" altLang="ja-JP" sz="900" spc="-5" dirty="0">
              <a:solidFill>
                <a:srgbClr val="333333"/>
              </a:solidFill>
              <a:latin typeface="+mn-ea"/>
              <a:cs typeface="ＭＳ Ｐゴシック"/>
            </a:endParaRPr>
          </a:p>
        </p:txBody>
      </p:sp>
      <p:sp>
        <p:nvSpPr>
          <p:cNvPr id="37" name="テキスト ボックス 36">
            <a:extLst>
              <a:ext uri="{FF2B5EF4-FFF2-40B4-BE49-F238E27FC236}">
                <a16:creationId xmlns:a16="http://schemas.microsoft.com/office/drawing/2014/main" id="{C9D103B2-9192-BA22-58D2-ED2CF6846CDC}"/>
              </a:ext>
            </a:extLst>
          </p:cNvPr>
          <p:cNvSpPr txBox="1"/>
          <p:nvPr/>
        </p:nvSpPr>
        <p:spPr>
          <a:xfrm>
            <a:off x="7833284" y="5528524"/>
            <a:ext cx="4358716" cy="932691"/>
          </a:xfrm>
          <a:prstGeom prst="rect">
            <a:avLst/>
          </a:prstGeom>
          <a:noFill/>
        </p:spPr>
        <p:txBody>
          <a:bodyPr wrap="square">
            <a:spAutoFit/>
          </a:bodyPr>
          <a:lstStyle/>
          <a:p>
            <a:pPr marL="12700" marR="5080" indent="50800">
              <a:lnSpc>
                <a:spcPct val="114599"/>
              </a:lnSpc>
              <a:spcBef>
                <a:spcPts val="100"/>
              </a:spcBef>
            </a:pPr>
            <a:r>
              <a:rPr lang="en-US" altLang="ja-JP" sz="900" spc="-5" dirty="0">
                <a:solidFill>
                  <a:srgbClr val="333333"/>
                </a:solidFill>
                <a:latin typeface="+mn-ea"/>
                <a:cs typeface="ＭＳ Ｐゴシック"/>
              </a:rPr>
              <a:t>※</a:t>
            </a:r>
            <a:r>
              <a:rPr lang="ja-JP" altLang="en-US" sz="900" spc="-5" dirty="0">
                <a:solidFill>
                  <a:srgbClr val="333333"/>
                </a:solidFill>
                <a:latin typeface="+mn-ea"/>
                <a:cs typeface="ＭＳ Ｐゴシック"/>
              </a:rPr>
              <a:t>広告配信用のバナーに関しては、広告主・代理店様でご準備をお願いします。</a:t>
            </a:r>
            <a:endParaRPr lang="en-US" altLang="ja-JP" sz="900" spc="-5" dirty="0">
              <a:solidFill>
                <a:srgbClr val="333333"/>
              </a:solidFill>
              <a:latin typeface="+mn-ea"/>
              <a:cs typeface="ＭＳ Ｐゴシック"/>
            </a:endParaRPr>
          </a:p>
          <a:p>
            <a:pPr marL="12700" marR="5080" indent="50800">
              <a:lnSpc>
                <a:spcPct val="114599"/>
              </a:lnSpc>
              <a:spcBef>
                <a:spcPts val="100"/>
              </a:spcBef>
            </a:pPr>
            <a:r>
              <a:rPr lang="en-US" altLang="ja-JP" sz="900" spc="-5" dirty="0">
                <a:solidFill>
                  <a:srgbClr val="333333"/>
                </a:solidFill>
                <a:latin typeface="+mn-ea"/>
                <a:cs typeface="ＭＳ Ｐゴシック"/>
              </a:rPr>
              <a:t>※</a:t>
            </a:r>
            <a:r>
              <a:rPr lang="ja-JP" altLang="en-US" sz="900" spc="-5" dirty="0">
                <a:solidFill>
                  <a:srgbClr val="333333"/>
                </a:solidFill>
                <a:latin typeface="+mn-ea"/>
                <a:cs typeface="ＭＳ Ｐゴシック"/>
              </a:rPr>
              <a:t>広告主様への取材は質問票にて行わせていただきます。</a:t>
            </a:r>
            <a:endParaRPr lang="en-US" altLang="ja-JP" sz="900" spc="-5" dirty="0">
              <a:solidFill>
                <a:srgbClr val="333333"/>
              </a:solidFill>
              <a:latin typeface="+mn-ea"/>
              <a:cs typeface="ＭＳ Ｐゴシック"/>
            </a:endParaRPr>
          </a:p>
          <a:p>
            <a:pPr marL="12700" marR="5080" indent="50800">
              <a:lnSpc>
                <a:spcPct val="114599"/>
              </a:lnSpc>
              <a:spcBef>
                <a:spcPts val="100"/>
              </a:spcBef>
            </a:pPr>
            <a:r>
              <a:rPr lang="en-US" altLang="ja-JP" sz="900" spc="-5" dirty="0">
                <a:solidFill>
                  <a:srgbClr val="333333"/>
                </a:solidFill>
                <a:latin typeface="+mn-ea"/>
                <a:cs typeface="ＭＳ Ｐゴシック"/>
              </a:rPr>
              <a:t>※</a:t>
            </a:r>
            <a:r>
              <a:rPr lang="ja-JP" altLang="en-US" sz="900" spc="-5" dirty="0">
                <a:solidFill>
                  <a:srgbClr val="333333"/>
                </a:solidFill>
                <a:latin typeface="+mn-ea"/>
                <a:cs typeface="ＭＳ Ｐゴシック"/>
              </a:rPr>
              <a:t>マイベスト社で商品のレビューを行うにあたり、</a:t>
            </a:r>
            <a:endParaRPr lang="en-US" altLang="ja-JP" sz="900" spc="-5" dirty="0">
              <a:solidFill>
                <a:srgbClr val="333333"/>
              </a:solidFill>
              <a:latin typeface="+mn-ea"/>
              <a:cs typeface="ＭＳ Ｐゴシック"/>
            </a:endParaRPr>
          </a:p>
          <a:p>
            <a:pPr marL="12700" marR="5080" indent="50800">
              <a:lnSpc>
                <a:spcPct val="114599"/>
              </a:lnSpc>
              <a:spcBef>
                <a:spcPts val="100"/>
              </a:spcBef>
            </a:pPr>
            <a:r>
              <a:rPr lang="ja-JP" altLang="en-US" sz="900" spc="-5" dirty="0">
                <a:solidFill>
                  <a:srgbClr val="333333"/>
                </a:solidFill>
                <a:latin typeface="+mn-ea"/>
                <a:cs typeface="ＭＳ Ｐゴシック"/>
              </a:rPr>
              <a:t>　撮影用・レビュー用として対象商品２点のご提供をお願いしております。</a:t>
            </a:r>
            <a:endParaRPr lang="en-US" altLang="ja-JP" sz="900" spc="-5" dirty="0">
              <a:solidFill>
                <a:srgbClr val="333333"/>
              </a:solidFill>
              <a:latin typeface="+mn-ea"/>
              <a:cs typeface="ＭＳ Ｐゴシック"/>
            </a:endParaRPr>
          </a:p>
          <a:p>
            <a:pPr marL="12700" marR="5080" indent="50800">
              <a:lnSpc>
                <a:spcPct val="114599"/>
              </a:lnSpc>
              <a:spcBef>
                <a:spcPts val="100"/>
              </a:spcBef>
            </a:pPr>
            <a:r>
              <a:rPr lang="en-US" altLang="ja-JP" sz="900" spc="-5" dirty="0">
                <a:solidFill>
                  <a:srgbClr val="333333"/>
                </a:solidFill>
                <a:latin typeface="+mn-ea"/>
                <a:cs typeface="ＭＳ Ｐゴシック"/>
              </a:rPr>
              <a:t>※</a:t>
            </a:r>
            <a:r>
              <a:rPr lang="ja-JP" altLang="en-US" sz="900" spc="-5" dirty="0">
                <a:solidFill>
                  <a:srgbClr val="333333"/>
                </a:solidFill>
                <a:latin typeface="+mn-ea"/>
                <a:cs typeface="ＭＳ Ｐゴシック"/>
              </a:rPr>
              <a:t>修正対応について、記事構成への修正は原則お受けできません。</a:t>
            </a:r>
            <a:endParaRPr lang="ja-JP" altLang="en-US" sz="900" dirty="0"/>
          </a:p>
        </p:txBody>
      </p:sp>
    </p:spTree>
    <p:extLst>
      <p:ext uri="{BB962C8B-B14F-4D97-AF65-F5344CB8AC3E}">
        <p14:creationId xmlns:p14="http://schemas.microsoft.com/office/powerpoint/2010/main" val="30308494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E0F36301-1EB5-314E-543A-A99A65196839}"/>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sp>
        <p:nvSpPr>
          <p:cNvPr id="4" name="テキスト プレースホルダー 3">
            <a:extLst>
              <a:ext uri="{FF2B5EF4-FFF2-40B4-BE49-F238E27FC236}">
                <a16:creationId xmlns:a16="http://schemas.microsoft.com/office/drawing/2014/main" id="{43104796-9D20-25FA-E9D2-23CA45B096DE}"/>
              </a:ext>
            </a:extLst>
          </p:cNvPr>
          <p:cNvSpPr>
            <a:spLocks noGrp="1"/>
          </p:cNvSpPr>
          <p:nvPr>
            <p:ph type="body" sz="quarter" idx="18"/>
          </p:nvPr>
        </p:nvSpPr>
        <p:spPr/>
        <p:txBody>
          <a:bodyPr/>
          <a:lstStyle/>
          <a:p>
            <a:r>
              <a:rPr kumimoji="1" lang="en-US" altLang="ja-JP" dirty="0"/>
              <a:t>01</a:t>
            </a:r>
          </a:p>
        </p:txBody>
      </p:sp>
      <p:sp>
        <p:nvSpPr>
          <p:cNvPr id="5" name="テキスト プレースホルダー 4">
            <a:extLst>
              <a:ext uri="{FF2B5EF4-FFF2-40B4-BE49-F238E27FC236}">
                <a16:creationId xmlns:a16="http://schemas.microsoft.com/office/drawing/2014/main" id="{E2F377F4-A9F1-75E1-65B7-6F68AEF81AA0}"/>
              </a:ext>
            </a:extLst>
          </p:cNvPr>
          <p:cNvSpPr>
            <a:spLocks noGrp="1"/>
          </p:cNvSpPr>
          <p:nvPr>
            <p:ph type="body" sz="quarter" idx="19"/>
          </p:nvPr>
        </p:nvSpPr>
        <p:spPr/>
        <p:txBody>
          <a:bodyPr/>
          <a:lstStyle/>
          <a:p>
            <a:r>
              <a:rPr kumimoji="1" lang="ja-JP" altLang="en-US"/>
              <a:t>メディア概要</a:t>
            </a:r>
          </a:p>
        </p:txBody>
      </p:sp>
      <p:pic>
        <p:nvPicPr>
          <p:cNvPr id="6" name="図プレースホルダー 4" descr="アイコン&#10;&#10;自動的に生成された説明">
            <a:extLst>
              <a:ext uri="{FF2B5EF4-FFF2-40B4-BE49-F238E27FC236}">
                <a16:creationId xmlns:a16="http://schemas.microsoft.com/office/drawing/2014/main" id="{75816778-16E7-B246-9D28-A36EABDC64E4}"/>
              </a:ext>
            </a:extLst>
          </p:cNvPr>
          <p:cNvPicPr>
            <a:picLocks noGrp="1" noChangeAspect="1"/>
          </p:cNvPicPr>
          <p:nvPr>
            <p:ph type="pic" sz="quarter" idx="15"/>
          </p:nvPr>
        </p:nvPicPr>
        <p:blipFill>
          <a:blip r:embed="rId2" cstate="screen">
            <a:extLst>
              <a:ext uri="{28A0092B-C50C-407E-A947-70E740481C1C}">
                <a14:useLocalDpi xmlns:a14="http://schemas.microsoft.com/office/drawing/2010/main"/>
              </a:ext>
            </a:extLst>
          </a:blip>
          <a:srcRect t="3804" b="3804"/>
          <a:stretch>
            <a:fillRect/>
          </a:stretch>
        </p:blipFill>
        <p:spPr/>
      </p:pic>
    </p:spTree>
    <p:extLst>
      <p:ext uri="{BB962C8B-B14F-4D97-AF65-F5344CB8AC3E}">
        <p14:creationId xmlns:p14="http://schemas.microsoft.com/office/powerpoint/2010/main" val="421650895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その他・注意事項</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lang="ja-JP" altLang="en-US">
                <a:latin typeface="Meiryo"/>
                <a:ea typeface="Meiryo"/>
              </a:rPr>
              <a:t>事前提案可否の内容について</a:t>
            </a:r>
          </a:p>
        </p:txBody>
      </p:sp>
      <p:pic>
        <p:nvPicPr>
          <p:cNvPr id="10" name="図プレースホルダー 7" descr="アイコン&#10;&#10;自動的に生成された説明">
            <a:extLst>
              <a:ext uri="{FF2B5EF4-FFF2-40B4-BE49-F238E27FC236}">
                <a16:creationId xmlns:a16="http://schemas.microsoft.com/office/drawing/2014/main" id="{BED1E3B9-75F7-9245-9B97-0C3C7E75AB43}"/>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6" name="テキスト ボックス 1">
            <a:extLst>
              <a:ext uri="{FF2B5EF4-FFF2-40B4-BE49-F238E27FC236}">
                <a16:creationId xmlns:a16="http://schemas.microsoft.com/office/drawing/2014/main" id="{E41623C2-62DE-619D-768E-659E452D1412}"/>
              </a:ext>
            </a:extLst>
          </p:cNvPr>
          <p:cNvSpPr txBox="1"/>
          <p:nvPr/>
        </p:nvSpPr>
        <p:spPr>
          <a:xfrm>
            <a:off x="186097" y="1046811"/>
            <a:ext cx="11593685" cy="2585323"/>
          </a:xfrm>
          <a:prstGeom prst="rect">
            <a:avLst/>
          </a:prstGeom>
          <a:noFill/>
        </p:spPr>
        <p:txBody>
          <a:bodyPr wrap="square" lIns="91440" tIns="45720" rIns="91440" bIns="4572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a:solidFill>
                  <a:schemeClr val="tx1">
                    <a:lumMod val="65000"/>
                    <a:lumOff val="35000"/>
                  </a:schemeClr>
                </a:solidFill>
                <a:latin typeface="メイリオ"/>
                <a:ea typeface="メイリオ"/>
              </a:rPr>
              <a:t>以下の内容は掲載をお断りする場合がございます。</a:t>
            </a:r>
            <a:endParaRPr lang="en-US" altLang="ja-JP">
              <a:solidFill>
                <a:schemeClr val="tx1">
                  <a:lumMod val="65000"/>
                  <a:lumOff val="35000"/>
                </a:schemeClr>
              </a:solidFill>
              <a:latin typeface="メイリオ"/>
              <a:ea typeface="メイリオ"/>
            </a:endParaRPr>
          </a:p>
          <a:p>
            <a:endParaRPr lang="en-US" altLang="ja-JP" dirty="0">
              <a:solidFill>
                <a:schemeClr val="tx1">
                  <a:lumMod val="65000"/>
                  <a:lumOff val="35000"/>
                </a:schemeClr>
              </a:solidFill>
              <a:latin typeface="+mn-ea"/>
            </a:endParaRPr>
          </a:p>
          <a:p>
            <a:pPr marL="285750" indent="-285750">
              <a:buFont typeface="Arial" panose="020B0604020202020204" pitchFamily="34" charset="0"/>
              <a:buChar char="•"/>
            </a:pPr>
            <a:r>
              <a:rPr lang="ja-JP" altLang="en-US" sz="1800" b="0" i="0" u="none" strike="noStrike" baseline="0">
                <a:solidFill>
                  <a:srgbClr val="595959"/>
                </a:solidFill>
                <a:latin typeface="メイリオ"/>
                <a:ea typeface="メイリオ"/>
              </a:rPr>
              <a:t>ユーザー</a:t>
            </a:r>
            <a:r>
              <a:rPr lang="ja-JP" altLang="en-US">
                <a:solidFill>
                  <a:srgbClr val="595959"/>
                </a:solidFill>
                <a:latin typeface="メイリオ"/>
                <a:ea typeface="メイリオ"/>
              </a:rPr>
              <a:t>に</a:t>
            </a:r>
            <a:r>
              <a:rPr lang="ja-JP" altLang="en-US" sz="1800" b="0" i="0" u="none" strike="noStrike" baseline="0">
                <a:solidFill>
                  <a:srgbClr val="595959"/>
                </a:solidFill>
                <a:latin typeface="メイリオ"/>
                <a:ea typeface="メイリオ"/>
              </a:rPr>
              <a:t>不快感を与える可能性のあるもの</a:t>
            </a:r>
            <a:endParaRPr lang="en-US" altLang="ja-JP">
              <a:solidFill>
                <a:srgbClr val="595959"/>
              </a:solidFill>
              <a:latin typeface="メイリオ"/>
              <a:ea typeface="メイリオ"/>
            </a:endParaRPr>
          </a:p>
          <a:p>
            <a:pPr marL="285750" indent="-285750">
              <a:buFont typeface="Arial,Sans-Serif" panose="020B0604020202020204" pitchFamily="34" charset="0"/>
              <a:buChar char="•"/>
            </a:pPr>
            <a:r>
              <a:rPr lang="ja-JP">
                <a:solidFill>
                  <a:srgbClr val="595959"/>
                </a:solidFill>
                <a:latin typeface="Meiryo"/>
                <a:ea typeface="Meiryo"/>
              </a:rPr>
              <a:t>ユーザーに</a:t>
            </a:r>
            <a:r>
              <a:rPr lang="ja-JP" altLang="en-US">
                <a:solidFill>
                  <a:srgbClr val="595959"/>
                </a:solidFill>
                <a:latin typeface="Meiryo"/>
                <a:ea typeface="Meiryo"/>
              </a:rPr>
              <a:t>誤認</a:t>
            </a:r>
            <a:r>
              <a:rPr lang="ja-JP">
                <a:solidFill>
                  <a:srgbClr val="595959"/>
                </a:solidFill>
                <a:latin typeface="Meiryo"/>
                <a:ea typeface="Meiryo"/>
              </a:rPr>
              <a:t>を与える可能性のあるもの</a:t>
            </a:r>
            <a:endParaRPr lang="ja-JP"/>
          </a:p>
          <a:p>
            <a:pPr marL="285750" indent="-285750">
              <a:buFont typeface="Arial,Sans-Serif" panose="020B0604020202020204" pitchFamily="34" charset="0"/>
              <a:buChar char="•"/>
            </a:pPr>
            <a:r>
              <a:rPr lang="ja-JP" altLang="en-US">
                <a:solidFill>
                  <a:srgbClr val="595959"/>
                </a:solidFill>
                <a:latin typeface="Meiryo"/>
                <a:ea typeface="Meiryo"/>
              </a:rPr>
              <a:t>制作スケジュールを確保できない場合</a:t>
            </a:r>
            <a:endParaRPr lang="ja-JP" dirty="0">
              <a:solidFill>
                <a:srgbClr val="595959"/>
              </a:solidFill>
              <a:latin typeface="Meiryo"/>
              <a:ea typeface="Meiryo"/>
            </a:endParaRPr>
          </a:p>
          <a:p>
            <a:pPr marL="285750" indent="-285750">
              <a:buFont typeface="Arial,Sans-Serif" panose="020B0604020202020204" pitchFamily="34" charset="0"/>
              <a:buChar char="•"/>
            </a:pPr>
            <a:r>
              <a:rPr lang="ja-JP" altLang="en-US">
                <a:solidFill>
                  <a:srgbClr val="595959"/>
                </a:solidFill>
                <a:latin typeface="Meiryo"/>
                <a:ea typeface="Meiryo"/>
              </a:rPr>
              <a:t>コンテンツ制作においてレビューが困難であるもの</a:t>
            </a:r>
            <a:endParaRPr lang="ja-JP" altLang="en-US" dirty="0">
              <a:solidFill>
                <a:srgbClr val="595959"/>
              </a:solidFill>
              <a:latin typeface="Meiryo"/>
              <a:ea typeface="Meiryo"/>
            </a:endParaRPr>
          </a:p>
          <a:p>
            <a:pPr marL="285750" indent="-285750">
              <a:buFont typeface="Arial" panose="020B0604020202020204" pitchFamily="34" charset="0"/>
              <a:buChar char="•"/>
            </a:pPr>
            <a:r>
              <a:rPr lang="ja-JP" altLang="en-US" sz="1800" b="0" i="0" u="none" strike="noStrike" baseline="0" dirty="0">
                <a:solidFill>
                  <a:srgbClr val="595959"/>
                </a:solidFill>
                <a:latin typeface="+mn-ea"/>
              </a:rPr>
              <a:t>コンプライアンス違反や訴訟などの法的リスク、不適切なものを助長する可能性があるもの</a:t>
            </a:r>
            <a:endParaRPr lang="en-US" altLang="ja-JP" sz="1800" b="0" i="0" u="none" strike="noStrike" baseline="0" dirty="0">
              <a:solidFill>
                <a:srgbClr val="595959"/>
              </a:solidFill>
              <a:latin typeface="+mn-ea"/>
            </a:endParaRPr>
          </a:p>
          <a:p>
            <a:pPr marL="285750" indent="-285750">
              <a:buFont typeface="Arial" panose="020B0604020202020204" pitchFamily="34" charset="0"/>
              <a:buChar char="•"/>
            </a:pPr>
            <a:r>
              <a:rPr lang="ja-JP" altLang="en-US" sz="1800" b="0" i="0" u="none" strike="noStrike" baseline="0">
                <a:solidFill>
                  <a:srgbClr val="595959"/>
                </a:solidFill>
                <a:latin typeface="メイリオ"/>
                <a:ea typeface="メイリオ"/>
              </a:rPr>
              <a:t>ユーザーに悪影響を及ぼす可能性のあるものおよびクライアント</a:t>
            </a:r>
            <a:r>
              <a:rPr lang="en-US" altLang="ja-JP" sz="1800" b="0" i="0" u="none" strike="noStrike" baseline="0" dirty="0">
                <a:solidFill>
                  <a:srgbClr val="595959"/>
                </a:solidFill>
                <a:latin typeface="メイリオ"/>
                <a:ea typeface="メイリオ"/>
              </a:rPr>
              <a:t>/</a:t>
            </a:r>
            <a:r>
              <a:rPr lang="ja-JP" altLang="en-US" sz="1800" b="0" i="0" u="none" strike="noStrike" baseline="0">
                <a:solidFill>
                  <a:srgbClr val="595959"/>
                </a:solidFill>
                <a:latin typeface="メイリオ"/>
                <a:ea typeface="メイリオ"/>
              </a:rPr>
              <a:t>当社の信用低下を招くもの</a:t>
            </a:r>
            <a:endParaRPr lang="en-US" altLang="ja-JP" sz="1800" b="0" i="0" u="none" strike="noStrike" baseline="0">
              <a:solidFill>
                <a:srgbClr val="595959"/>
              </a:solidFill>
              <a:latin typeface="メイリオ"/>
              <a:ea typeface="メイリオ"/>
            </a:endParaRPr>
          </a:p>
          <a:p>
            <a:pPr marL="285750" indent="-285750">
              <a:buFont typeface="Arial" panose="020B0604020202020204" pitchFamily="34" charset="0"/>
              <a:buChar char="•"/>
            </a:pPr>
            <a:r>
              <a:rPr lang="ja-JP" altLang="en-US" sz="1800" b="0" i="0" u="none" strike="noStrike" baseline="0">
                <a:solidFill>
                  <a:srgbClr val="595959"/>
                </a:solidFill>
                <a:latin typeface="メイリオ"/>
                <a:ea typeface="メイリオ"/>
              </a:rPr>
              <a:t>訴求する内容がセンシティブで当社が不適切と判断したもの</a:t>
            </a:r>
            <a:endParaRPr lang="ja-JP" altLang="en-US">
              <a:solidFill>
                <a:schemeClr val="tx1">
                  <a:lumMod val="65000"/>
                  <a:lumOff val="35000"/>
                </a:schemeClr>
              </a:solidFill>
              <a:latin typeface="ヒラギノ角ゴ Pro W3"/>
              <a:ea typeface="メイリオ"/>
            </a:endParaRPr>
          </a:p>
        </p:txBody>
      </p:sp>
    </p:spTree>
    <p:extLst>
      <p:ext uri="{BB962C8B-B14F-4D97-AF65-F5344CB8AC3E}">
        <p14:creationId xmlns:p14="http://schemas.microsoft.com/office/powerpoint/2010/main" val="212195433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その他・注意事項</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lang="ja-JP" altLang="en-US"/>
              <a:t>お問い合わせについて</a:t>
            </a:r>
          </a:p>
        </p:txBody>
      </p:sp>
      <p:pic>
        <p:nvPicPr>
          <p:cNvPr id="10" name="図プレースホルダー 7" descr="アイコン&#10;&#10;自動的に生成された説明">
            <a:extLst>
              <a:ext uri="{FF2B5EF4-FFF2-40B4-BE49-F238E27FC236}">
                <a16:creationId xmlns:a16="http://schemas.microsoft.com/office/drawing/2014/main" id="{BED1E3B9-75F7-9245-9B97-0C3C7E75AB43}"/>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3" name="正方形/長方形 2">
            <a:extLst>
              <a:ext uri="{FF2B5EF4-FFF2-40B4-BE49-F238E27FC236}">
                <a16:creationId xmlns:a16="http://schemas.microsoft.com/office/drawing/2014/main" id="{A1D27AD9-CED6-1EDF-4639-4B2144AC1602}"/>
              </a:ext>
            </a:extLst>
          </p:cNvPr>
          <p:cNvSpPr/>
          <p:nvPr/>
        </p:nvSpPr>
        <p:spPr>
          <a:xfrm>
            <a:off x="423375" y="1041881"/>
            <a:ext cx="11038114" cy="5386090"/>
          </a:xfrm>
          <a:prstGeom prst="rect">
            <a:avLst/>
          </a:prstGeom>
        </p:spPr>
        <p:txBody>
          <a:bodyPr wrap="square">
            <a:spAutoFit/>
          </a:bodyPr>
          <a:lstStyle/>
          <a:p>
            <a:r>
              <a:rPr lang="ja-JP" altLang="en-US" sz="1800">
                <a:solidFill>
                  <a:srgbClr val="1D1C1D"/>
                </a:solidFill>
                <a:latin typeface="Meiryo"/>
                <a:ea typeface="Meiryo"/>
                <a:cs typeface="+mn-lt"/>
              </a:rPr>
              <a:t>本商品は事前に弊社による出稿可否判断が必要となります。</a:t>
            </a:r>
            <a:br>
              <a:rPr lang="ja-JP" altLang="en-US" sz="1800">
                <a:latin typeface="Meiryo"/>
                <a:ea typeface="Meiryo"/>
                <a:cs typeface="+mn-lt"/>
              </a:rPr>
            </a:br>
            <a:r>
              <a:rPr lang="ja-JP" altLang="en-US" sz="1800">
                <a:solidFill>
                  <a:srgbClr val="1D1C1D"/>
                </a:solidFill>
                <a:latin typeface="Meiryo"/>
                <a:ea typeface="Meiryo"/>
                <a:cs typeface="+mn-lt"/>
              </a:rPr>
              <a:t>本セールスシートに記載の「事前提案可否の内容について」に基づき確認させていただき、場合によっては掲載をお断りさせていただくことがございます。</a:t>
            </a:r>
            <a:r>
              <a:rPr lang="en-US" altLang="ja-JP" sz="1800" dirty="0" err="1">
                <a:solidFill>
                  <a:srgbClr val="1D1C1D"/>
                </a:solidFill>
                <a:latin typeface="Meiryo"/>
                <a:ea typeface="+mn-lt"/>
                <a:cs typeface="+mn-lt"/>
              </a:rPr>
              <a:t>mybest</a:t>
            </a:r>
            <a:r>
              <a:rPr lang="ja-JP" altLang="ja-JP" sz="1800">
                <a:solidFill>
                  <a:srgbClr val="1D1C1D"/>
                </a:solidFill>
                <a:latin typeface="Meiryo"/>
                <a:ea typeface="Meiryo"/>
                <a:cs typeface="+mn-lt"/>
              </a:rPr>
              <a:t>広告の各お見積、事前提案可否、その他お問い合わせにつきましては、必要項目をご記載の上、以下宛先にメールでお問合せください。</a:t>
            </a:r>
            <a:endParaRPr lang="en-US" altLang="ja-JP" dirty="0">
              <a:latin typeface="+mn-ea"/>
            </a:endParaRPr>
          </a:p>
          <a:p>
            <a:r>
              <a:rPr lang="en-US" altLang="ja-JP" sz="1600" dirty="0">
                <a:latin typeface="+mn-ea"/>
              </a:rPr>
              <a:t>---------------------------------</a:t>
            </a:r>
          </a:p>
          <a:p>
            <a:r>
              <a:rPr lang="ja-JP" altLang="en-US" sz="1600" dirty="0">
                <a:latin typeface="+mn-ea"/>
              </a:rPr>
              <a:t>■宛先</a:t>
            </a:r>
            <a:endParaRPr lang="en-US" altLang="ja-JP" sz="1600" dirty="0">
              <a:latin typeface="+mn-ea"/>
            </a:endParaRPr>
          </a:p>
          <a:p>
            <a:r>
              <a:rPr lang="ja-JP" altLang="en-US" sz="1600" dirty="0">
                <a:latin typeface="+mn-ea"/>
              </a:rPr>
              <a:t>ヤフー社 営業担当メールアドレス</a:t>
            </a:r>
            <a:endParaRPr lang="en-US" altLang="ja-JP" sz="1600" dirty="0">
              <a:latin typeface="+mn-ea"/>
            </a:endParaRPr>
          </a:p>
          <a:p>
            <a:endParaRPr lang="en-US" altLang="ja-JP" sz="1600" dirty="0">
              <a:latin typeface="+mn-ea"/>
            </a:endParaRPr>
          </a:p>
          <a:p>
            <a:r>
              <a:rPr lang="ja-JP" altLang="en-US" sz="1600" dirty="0">
                <a:latin typeface="+mn-ea"/>
              </a:rPr>
              <a:t>■件名</a:t>
            </a:r>
            <a:endParaRPr lang="en-US" altLang="ja-JP" sz="1600" dirty="0">
              <a:latin typeface="+mn-ea"/>
            </a:endParaRPr>
          </a:p>
          <a:p>
            <a:r>
              <a:rPr lang="en-US" altLang="ja-JP" sz="1600" dirty="0">
                <a:latin typeface="+mn-ea"/>
              </a:rPr>
              <a:t>【may! CAP ad</a:t>
            </a:r>
            <a:r>
              <a:rPr lang="ja-JP" altLang="en-US" sz="1600" dirty="0">
                <a:latin typeface="+mn-ea"/>
              </a:rPr>
              <a:t>案件相談（レビュータイアップ広告）</a:t>
            </a:r>
            <a:r>
              <a:rPr lang="en-US" altLang="ja-JP" sz="1600" dirty="0">
                <a:latin typeface="+mn-ea"/>
              </a:rPr>
              <a:t>】</a:t>
            </a:r>
            <a:r>
              <a:rPr lang="ja-JP" altLang="en-US" sz="1600" dirty="0">
                <a:latin typeface="+mn-ea"/>
              </a:rPr>
              <a:t>クライアント名</a:t>
            </a:r>
            <a:endParaRPr lang="en-US" altLang="ja-JP" sz="1600" dirty="0">
              <a:latin typeface="+mn-ea"/>
            </a:endParaRPr>
          </a:p>
          <a:p>
            <a:endParaRPr lang="en-US" altLang="ja-JP" sz="1600" dirty="0">
              <a:latin typeface="+mn-ea"/>
            </a:endParaRPr>
          </a:p>
          <a:p>
            <a:r>
              <a:rPr lang="ja-JP" altLang="en-US" sz="1600" dirty="0">
                <a:latin typeface="+mn-ea"/>
              </a:rPr>
              <a:t>■必要項目（本文に以下内容を記載してご連絡ください。）</a:t>
            </a:r>
            <a:endParaRPr lang="en-US" altLang="ja-JP" sz="1600" dirty="0">
              <a:latin typeface="+mn-ea"/>
            </a:endParaRPr>
          </a:p>
          <a:p>
            <a:r>
              <a:rPr lang="ja-JP" altLang="en-US" sz="1600" dirty="0">
                <a:latin typeface="+mn-ea"/>
              </a:rPr>
              <a:t>・クライアント名</a:t>
            </a:r>
            <a:endParaRPr lang="en-US" altLang="ja-JP" sz="1600" dirty="0">
              <a:latin typeface="+mn-ea"/>
            </a:endParaRPr>
          </a:p>
          <a:p>
            <a:r>
              <a:rPr lang="ja-JP" altLang="en-US" sz="1600" dirty="0">
                <a:latin typeface="+mn-ea"/>
              </a:rPr>
              <a:t>・代理店名</a:t>
            </a:r>
            <a:endParaRPr lang="en-US" altLang="ja-JP" sz="1600" dirty="0">
              <a:latin typeface="+mn-ea"/>
            </a:endParaRPr>
          </a:p>
          <a:p>
            <a:r>
              <a:rPr lang="ja-JP" altLang="en-US" sz="1600" dirty="0">
                <a:latin typeface="+mn-ea"/>
              </a:rPr>
              <a:t>・対象商品</a:t>
            </a:r>
            <a:endParaRPr lang="en-US" altLang="ja-JP" sz="1600" dirty="0">
              <a:latin typeface="+mn-ea"/>
            </a:endParaRPr>
          </a:p>
          <a:p>
            <a:r>
              <a:rPr lang="ja-JP" altLang="en-US" sz="1600" dirty="0">
                <a:latin typeface="+mn-ea"/>
              </a:rPr>
              <a:t>・プロモーション内容</a:t>
            </a:r>
            <a:endParaRPr lang="en-US" altLang="ja-JP" sz="1600" dirty="0">
              <a:latin typeface="+mn-ea"/>
            </a:endParaRPr>
          </a:p>
          <a:p>
            <a:r>
              <a:rPr lang="ja-JP" altLang="en-US" sz="1600" dirty="0">
                <a:latin typeface="+mn-ea"/>
              </a:rPr>
              <a:t>・プロモーション予算</a:t>
            </a:r>
            <a:endParaRPr lang="en-US" altLang="ja-JP" sz="1600" dirty="0">
              <a:latin typeface="+mn-ea"/>
            </a:endParaRPr>
          </a:p>
          <a:p>
            <a:r>
              <a:rPr lang="ja-JP" altLang="en-US" sz="1600" dirty="0">
                <a:latin typeface="+mn-ea"/>
              </a:rPr>
              <a:t>・ご希望広告配信メニュー</a:t>
            </a:r>
            <a:endParaRPr lang="en-US" altLang="ja-JP" sz="1600" dirty="0">
              <a:latin typeface="+mn-ea"/>
            </a:endParaRPr>
          </a:p>
          <a:p>
            <a:r>
              <a:rPr lang="ja-JP" altLang="en-US" sz="1600" dirty="0">
                <a:latin typeface="+mn-ea"/>
              </a:rPr>
              <a:t>・配信希望期間</a:t>
            </a:r>
            <a:endParaRPr lang="en-US" altLang="ja-JP" sz="1600" dirty="0">
              <a:latin typeface="+mn-ea"/>
            </a:endParaRPr>
          </a:p>
          <a:p>
            <a:r>
              <a:rPr lang="en-US" altLang="ja-JP" sz="1600" dirty="0">
                <a:latin typeface="+mn-ea"/>
              </a:rPr>
              <a:t>※</a:t>
            </a:r>
            <a:r>
              <a:rPr lang="en-US" altLang="ja-JP" sz="1600" dirty="0" err="1">
                <a:latin typeface="+mn-ea"/>
              </a:rPr>
              <a:t>mybest</a:t>
            </a:r>
            <a:r>
              <a:rPr lang="ja-JP" altLang="en-US" sz="1600" dirty="0">
                <a:latin typeface="+mn-ea"/>
              </a:rPr>
              <a:t>広告をご希望される場合は、掲載希望の</a:t>
            </a:r>
            <a:r>
              <a:rPr lang="en-US" altLang="ja-JP" sz="1600" dirty="0" err="1">
                <a:latin typeface="+mn-ea"/>
              </a:rPr>
              <a:t>mybest</a:t>
            </a:r>
            <a:r>
              <a:rPr lang="ja-JP" altLang="en-US" sz="1600" dirty="0">
                <a:latin typeface="+mn-ea"/>
              </a:rPr>
              <a:t>対象記事</a:t>
            </a:r>
            <a:r>
              <a:rPr lang="en-US" altLang="ja-JP" sz="1600" dirty="0">
                <a:latin typeface="+mn-ea"/>
              </a:rPr>
              <a:t>URL</a:t>
            </a:r>
            <a:r>
              <a:rPr lang="ja-JP" altLang="en-US" sz="1600" dirty="0">
                <a:latin typeface="+mn-ea"/>
              </a:rPr>
              <a:t>も併せてご提示くださいませ</a:t>
            </a:r>
            <a:endParaRPr lang="en-US" altLang="ja-JP" sz="1600" dirty="0">
              <a:latin typeface="+mn-ea"/>
            </a:endParaRPr>
          </a:p>
          <a:p>
            <a:r>
              <a:rPr lang="en-US" altLang="ja-JP" sz="1600" dirty="0">
                <a:latin typeface="+mn-ea"/>
              </a:rPr>
              <a:t>---------------------------------</a:t>
            </a:r>
          </a:p>
        </p:txBody>
      </p:sp>
    </p:spTree>
    <p:extLst>
      <p:ext uri="{BB962C8B-B14F-4D97-AF65-F5344CB8AC3E}">
        <p14:creationId xmlns:p14="http://schemas.microsoft.com/office/powerpoint/2010/main" val="28996840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その他・注意事項</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pPr algn="l"/>
            <a:r>
              <a:rPr lang="ja-JP" altLang="en-US"/>
              <a:t>ご発注について</a:t>
            </a:r>
            <a:endParaRPr lang="ja-JP" altLang="en-US" dirty="0"/>
          </a:p>
        </p:txBody>
      </p:sp>
      <p:pic>
        <p:nvPicPr>
          <p:cNvPr id="10" name="図プレースホルダー 7" descr="アイコン&#10;&#10;自動的に生成された説明">
            <a:extLst>
              <a:ext uri="{FF2B5EF4-FFF2-40B4-BE49-F238E27FC236}">
                <a16:creationId xmlns:a16="http://schemas.microsoft.com/office/drawing/2014/main" id="{BED1E3B9-75F7-9245-9B97-0C3C7E75AB43}"/>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5" name="正方形/長方形 4">
            <a:extLst>
              <a:ext uri="{FF2B5EF4-FFF2-40B4-BE49-F238E27FC236}">
                <a16:creationId xmlns:a16="http://schemas.microsoft.com/office/drawing/2014/main" id="{54FF12F5-B00D-9B0D-3491-2254CA3C820D}"/>
              </a:ext>
            </a:extLst>
          </p:cNvPr>
          <p:cNvSpPr/>
          <p:nvPr/>
        </p:nvSpPr>
        <p:spPr>
          <a:xfrm>
            <a:off x="206829" y="1127814"/>
            <a:ext cx="11795777" cy="2553275"/>
          </a:xfrm>
          <a:prstGeom prst="rect">
            <a:avLst/>
          </a:prstGeom>
          <a:solidFill>
            <a:schemeClr val="bg1">
              <a:lumMod val="50000"/>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9D395FF2-DDC4-8BDC-6579-A9A21DD13E04}"/>
              </a:ext>
            </a:extLst>
          </p:cNvPr>
          <p:cNvSpPr/>
          <p:nvPr/>
        </p:nvSpPr>
        <p:spPr>
          <a:xfrm>
            <a:off x="305375" y="1218876"/>
            <a:ext cx="11664849" cy="2462213"/>
          </a:xfrm>
          <a:prstGeom prst="rect">
            <a:avLst/>
          </a:prstGeom>
        </p:spPr>
        <p:txBody>
          <a:bodyPr wrap="square">
            <a:spAutoFit/>
          </a:bodyPr>
          <a:lstStyle/>
          <a:p>
            <a:r>
              <a:rPr lang="ja-JP" altLang="en-US" sz="1400" dirty="0">
                <a:latin typeface="+mn-ea"/>
              </a:rPr>
              <a:t>・本メニューは、</a:t>
            </a:r>
            <a:r>
              <a:rPr lang="en-US" altLang="ja-JP" sz="1400" dirty="0">
                <a:latin typeface="+mn-ea"/>
              </a:rPr>
              <a:t>Yahoo!</a:t>
            </a:r>
            <a:r>
              <a:rPr lang="ja-JP" altLang="en-US" sz="1400" dirty="0">
                <a:latin typeface="+mn-ea"/>
              </a:rPr>
              <a:t>ディスプレイ広告（予約型）正規代理店のみご発注いただくことが可能な商品</a:t>
            </a:r>
            <a:r>
              <a:rPr lang="ja-JP" altLang="en-US" sz="1400">
                <a:latin typeface="+mn-ea"/>
              </a:rPr>
              <a:t>です。</a:t>
            </a:r>
            <a:endParaRPr lang="en-US" altLang="ja-JP" sz="1400" dirty="0">
              <a:latin typeface="+mn-ea"/>
            </a:endParaRPr>
          </a:p>
          <a:p>
            <a:endParaRPr lang="en-US" altLang="ja-JP" sz="1400" dirty="0">
              <a:latin typeface="+mn-ea"/>
            </a:endParaRPr>
          </a:p>
          <a:p>
            <a:r>
              <a:rPr lang="ja-JP" altLang="en-US" sz="1400" dirty="0">
                <a:latin typeface="+mn-ea"/>
              </a:rPr>
              <a:t>・記事制作のご発注は、「見積もり不要商品のお申込み共通フォーム」よりお申し込みをお願い</a:t>
            </a:r>
            <a:r>
              <a:rPr lang="ja-JP" altLang="en-US" sz="1400">
                <a:latin typeface="+mn-ea"/>
              </a:rPr>
              <a:t>いたします。</a:t>
            </a:r>
            <a:endParaRPr lang="en-US" altLang="ja-JP" sz="1400" dirty="0">
              <a:latin typeface="+mn-ea"/>
            </a:endParaRPr>
          </a:p>
          <a:p>
            <a:endParaRPr lang="en-US" altLang="ja-JP" sz="1400" dirty="0">
              <a:latin typeface="+mn-ea"/>
            </a:endParaRPr>
          </a:p>
          <a:p>
            <a:r>
              <a:rPr lang="ja-JP" altLang="en-US" sz="1400" dirty="0">
                <a:latin typeface="+mn-ea"/>
              </a:rPr>
              <a:t>・広告配信メニュー（</a:t>
            </a:r>
            <a:r>
              <a:rPr lang="en-US" altLang="ja-JP" sz="1400" dirty="0" err="1">
                <a:latin typeface="+mn-ea"/>
              </a:rPr>
              <a:t>mybest</a:t>
            </a:r>
            <a:r>
              <a:rPr lang="ja-JP" altLang="en-US" sz="1400" dirty="0">
                <a:latin typeface="+mn-ea"/>
              </a:rPr>
              <a:t>広告）のご発注に関しましては、お見積必要商品となります。</a:t>
            </a:r>
            <a:endParaRPr lang="en-US" altLang="ja-JP" sz="1400" dirty="0">
              <a:latin typeface="+mn-ea"/>
            </a:endParaRPr>
          </a:p>
          <a:p>
            <a:r>
              <a:rPr lang="ja-JP" altLang="en-US" sz="1400">
                <a:latin typeface="+mn-ea"/>
              </a:rPr>
              <a:t>　指定</a:t>
            </a:r>
            <a:r>
              <a:rPr lang="ja-JP" altLang="en-US" sz="1400" dirty="0">
                <a:latin typeface="+mn-ea"/>
              </a:rPr>
              <a:t>の「専用フォーム」よりお申し込みをお願いします。お申込み専用フォームに関しましては、弊社営業担当にご確認</a:t>
            </a:r>
            <a:r>
              <a:rPr lang="ja-JP" altLang="en-US" sz="1400">
                <a:latin typeface="+mn-ea"/>
              </a:rPr>
              <a:t>くださいませ。</a:t>
            </a:r>
            <a:endParaRPr lang="en-US" altLang="ja-JP" sz="1400" dirty="0">
              <a:latin typeface="+mn-ea"/>
            </a:endParaRPr>
          </a:p>
          <a:p>
            <a:endParaRPr lang="en-US" altLang="ja-JP" sz="1400" dirty="0">
              <a:latin typeface="+mn-ea"/>
            </a:endParaRPr>
          </a:p>
          <a:p>
            <a:r>
              <a:rPr lang="ja-JP" altLang="en-US" sz="1400" dirty="0">
                <a:latin typeface="+mn-ea"/>
              </a:rPr>
              <a:t>・詳細なお申込み方法は以下に格納されています、</a:t>
            </a:r>
            <a:endParaRPr lang="en-US" altLang="ja-JP" sz="1400" dirty="0">
              <a:latin typeface="+mn-ea"/>
            </a:endParaRPr>
          </a:p>
          <a:p>
            <a:r>
              <a:rPr lang="ja-JP" altLang="en-US" sz="1400">
                <a:latin typeface="+mn-ea"/>
              </a:rPr>
              <a:t>　「</a:t>
            </a:r>
            <a:r>
              <a:rPr lang="ja-JP" altLang="en-US" sz="1400" dirty="0">
                <a:latin typeface="+mn-ea"/>
              </a:rPr>
              <a:t>お申込みマニュアル（</a:t>
            </a:r>
            <a:r>
              <a:rPr lang="en-US" altLang="ja-JP" sz="1400" dirty="0">
                <a:latin typeface="+mn-ea"/>
              </a:rPr>
              <a:t>Yahoo!</a:t>
            </a:r>
            <a:r>
              <a:rPr lang="ja-JP" altLang="en-US" sz="1400" dirty="0">
                <a:latin typeface="+mn-ea"/>
              </a:rPr>
              <a:t>広告ディスプレイ広告（予約型）広告関連サービスのお申込みについて）をご確認くださいませ。</a:t>
            </a:r>
            <a:endParaRPr lang="en-US" altLang="ja-JP" sz="1400" dirty="0">
              <a:latin typeface="+mn-ea"/>
            </a:endParaRPr>
          </a:p>
          <a:p>
            <a:r>
              <a:rPr lang="ja-JP" altLang="en-US" sz="1400">
                <a:latin typeface="+mn-ea"/>
              </a:rPr>
              <a:t>　</a:t>
            </a:r>
            <a:r>
              <a:rPr lang="en-US" altLang="ja-JP" sz="1400" dirty="0">
                <a:latin typeface="+mn-ea"/>
              </a:rPr>
              <a:t>※</a:t>
            </a:r>
            <a:r>
              <a:rPr lang="ja-JP" altLang="en-US" sz="1400">
                <a:latin typeface="+mn-ea"/>
              </a:rPr>
              <a:t>エージェンシーポータル</a:t>
            </a:r>
            <a:r>
              <a:rPr lang="ja-JP" altLang="en-US" sz="1400" dirty="0">
                <a:latin typeface="+mn-ea"/>
              </a:rPr>
              <a:t>：</a:t>
            </a:r>
            <a:r>
              <a:rPr lang="ja-JP" altLang="en-US" sz="1400" dirty="0"/>
              <a:t>予約型：広告配信費以外のお申込み</a:t>
            </a:r>
            <a:endParaRPr lang="en-US" altLang="ja-JP" sz="1400" dirty="0">
              <a:latin typeface="+mn-ea"/>
            </a:endParaRPr>
          </a:p>
          <a:p>
            <a:r>
              <a:rPr lang="ja-JP" altLang="en-US" sz="1400">
                <a:latin typeface="+mn-ea"/>
              </a:rPr>
              <a:t>　：</a:t>
            </a:r>
            <a:r>
              <a:rPr lang="en-US" altLang="ja-JP" sz="1400" dirty="0">
                <a:latin typeface="+mn-ea"/>
              </a:rPr>
              <a:t>https://portal.yadui.business.yahoo.co.jp/agencyportal/888301/index.html</a:t>
            </a:r>
          </a:p>
        </p:txBody>
      </p:sp>
    </p:spTree>
    <p:extLst>
      <p:ext uri="{BB962C8B-B14F-4D97-AF65-F5344CB8AC3E}">
        <p14:creationId xmlns:p14="http://schemas.microsoft.com/office/powerpoint/2010/main" val="405415544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その他・注意事項</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lang="ja-JP" altLang="en-US"/>
              <a:t>ご発注について</a:t>
            </a:r>
          </a:p>
        </p:txBody>
      </p:sp>
      <p:pic>
        <p:nvPicPr>
          <p:cNvPr id="10" name="図プレースホルダー 7" descr="アイコン&#10;&#10;自動的に生成された説明">
            <a:extLst>
              <a:ext uri="{FF2B5EF4-FFF2-40B4-BE49-F238E27FC236}">
                <a16:creationId xmlns:a16="http://schemas.microsoft.com/office/drawing/2014/main" id="{BED1E3B9-75F7-9245-9B97-0C3C7E75AB43}"/>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3" name="タイトル 2">
            <a:extLst>
              <a:ext uri="{FF2B5EF4-FFF2-40B4-BE49-F238E27FC236}">
                <a16:creationId xmlns:a16="http://schemas.microsoft.com/office/drawing/2014/main" id="{AC3BDC1E-8445-15D8-5382-0B15D2FDE0F0}"/>
              </a:ext>
            </a:extLst>
          </p:cNvPr>
          <p:cNvSpPr txBox="1">
            <a:spLocks/>
          </p:cNvSpPr>
          <p:nvPr/>
        </p:nvSpPr>
        <p:spPr>
          <a:xfrm>
            <a:off x="622332" y="2987414"/>
            <a:ext cx="798662" cy="432048"/>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prstClr val="black">
                    <a:lumMod val="65000"/>
                    <a:lumOff val="35000"/>
                  </a:prstClr>
                </a:solidFill>
                <a:effectLst/>
                <a:uLnTx/>
                <a:uFillTx/>
                <a:latin typeface="+mn-lt"/>
                <a:ea typeface="メイリオ"/>
                <a:cs typeface="+mj-cs"/>
              </a:rPr>
              <a:t>ヤフー</a:t>
            </a:r>
          </a:p>
        </p:txBody>
      </p:sp>
      <p:cxnSp>
        <p:nvCxnSpPr>
          <p:cNvPr id="5" name="直線コネクタ 4">
            <a:extLst>
              <a:ext uri="{FF2B5EF4-FFF2-40B4-BE49-F238E27FC236}">
                <a16:creationId xmlns:a16="http://schemas.microsoft.com/office/drawing/2014/main" id="{079C2826-017B-CC81-F8EB-04ABF9ACB9FD}"/>
              </a:ext>
            </a:extLst>
          </p:cNvPr>
          <p:cNvCxnSpPr/>
          <p:nvPr/>
        </p:nvCxnSpPr>
        <p:spPr>
          <a:xfrm flipH="1">
            <a:off x="6445276" y="2692349"/>
            <a:ext cx="1" cy="2871194"/>
          </a:xfrm>
          <a:prstGeom prst="line">
            <a:avLst/>
          </a:prstGeom>
          <a:noFill/>
          <a:ln w="34925" cap="flat" cmpd="sng" algn="ctr">
            <a:solidFill>
              <a:srgbClr val="D00216">
                <a:lumMod val="60000"/>
                <a:lumOff val="40000"/>
              </a:srgbClr>
            </a:solidFill>
            <a:prstDash val="sysDash"/>
          </a:ln>
          <a:effectLst/>
        </p:spPr>
      </p:cxnSp>
      <p:sp>
        <p:nvSpPr>
          <p:cNvPr id="6" name="タイトル 2">
            <a:extLst>
              <a:ext uri="{FF2B5EF4-FFF2-40B4-BE49-F238E27FC236}">
                <a16:creationId xmlns:a16="http://schemas.microsoft.com/office/drawing/2014/main" id="{FF716A43-76EF-E362-4CAA-ECB0263DEF16}"/>
              </a:ext>
            </a:extLst>
          </p:cNvPr>
          <p:cNvSpPr txBox="1">
            <a:spLocks/>
          </p:cNvSpPr>
          <p:nvPr/>
        </p:nvSpPr>
        <p:spPr>
          <a:xfrm>
            <a:off x="550324" y="4225105"/>
            <a:ext cx="942678" cy="432048"/>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prstClr val="black">
                    <a:lumMod val="65000"/>
                    <a:lumOff val="35000"/>
                  </a:prstClr>
                </a:solidFill>
                <a:effectLst/>
                <a:uLnTx/>
                <a:uFillTx/>
                <a:latin typeface="+mn-lt"/>
                <a:ea typeface="メイリオ"/>
                <a:cs typeface="+mj-cs"/>
              </a:rPr>
              <a:t>代理店様</a:t>
            </a:r>
          </a:p>
        </p:txBody>
      </p:sp>
      <p:sp>
        <p:nvSpPr>
          <p:cNvPr id="7" name="ホームベース 6">
            <a:extLst>
              <a:ext uri="{FF2B5EF4-FFF2-40B4-BE49-F238E27FC236}">
                <a16:creationId xmlns:a16="http://schemas.microsoft.com/office/drawing/2014/main" id="{DA0980C9-9A55-3913-7CF4-B119640531EC}"/>
              </a:ext>
            </a:extLst>
          </p:cNvPr>
          <p:cNvSpPr/>
          <p:nvPr/>
        </p:nvSpPr>
        <p:spPr bwMode="auto">
          <a:xfrm>
            <a:off x="1773802" y="2838298"/>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ea typeface="メイリオ"/>
                <a:cs typeface="Verdana" pitchFamily="34" charset="0"/>
              </a:rPr>
              <a:t>申し込みフォーム</a:t>
            </a:r>
            <a:endParaRPr kumimoji="0" lang="en-US" altLang="ja-JP" sz="1200" kern="0" dirty="0">
              <a:solidFill>
                <a:prstClr val="black">
                  <a:lumMod val="65000"/>
                  <a:lumOff val="35000"/>
                </a:prstClr>
              </a:solidFill>
              <a:ea typeface="メイリオ"/>
              <a:cs typeface="Verdana" pitchFamily="34" charset="0"/>
            </a:endParaRPr>
          </a:p>
          <a:p>
            <a:pPr algn="ctr"/>
            <a:r>
              <a:rPr kumimoji="0" lang="ja-JP" altLang="en-US" sz="1200" kern="0" dirty="0">
                <a:solidFill>
                  <a:prstClr val="black">
                    <a:lumMod val="65000"/>
                    <a:lumOff val="35000"/>
                  </a:prstClr>
                </a:solidFill>
                <a:ea typeface="メイリオ"/>
                <a:cs typeface="Verdana" pitchFamily="34" charset="0"/>
              </a:rPr>
              <a:t>ご連絡</a:t>
            </a:r>
          </a:p>
        </p:txBody>
      </p:sp>
      <p:sp>
        <p:nvSpPr>
          <p:cNvPr id="8" name="ホームベース 7">
            <a:extLst>
              <a:ext uri="{FF2B5EF4-FFF2-40B4-BE49-F238E27FC236}">
                <a16:creationId xmlns:a16="http://schemas.microsoft.com/office/drawing/2014/main" id="{CF242A31-F368-D5F8-A4B4-33DDAFDC76BC}"/>
              </a:ext>
            </a:extLst>
          </p:cNvPr>
          <p:cNvSpPr/>
          <p:nvPr/>
        </p:nvSpPr>
        <p:spPr bwMode="auto">
          <a:xfrm>
            <a:off x="2853921" y="4110821"/>
            <a:ext cx="1584176" cy="660616"/>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ea typeface="メイリオ"/>
                <a:cs typeface="Verdana" pitchFamily="34" charset="0"/>
              </a:rPr>
              <a:t>申し込みフォーム</a:t>
            </a:r>
            <a:endParaRPr kumimoji="0" lang="en-US" altLang="ja-JP" sz="1200" b="0" i="0" u="none" strike="noStrike" kern="0" cap="none" spc="0" normalizeH="0" baseline="0" noProof="0" dirty="0">
              <a:ln>
                <a:noFill/>
              </a:ln>
              <a:solidFill>
                <a:prstClr val="black">
                  <a:lumMod val="65000"/>
                  <a:lumOff val="35000"/>
                </a:prstClr>
              </a:solidFill>
              <a:effectLst/>
              <a:uLnTx/>
              <a:uFillTx/>
              <a:ea typeface="メイリオ"/>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ea typeface="メイリオ"/>
                <a:cs typeface="Verdana" pitchFamily="34" charset="0"/>
              </a:rPr>
              <a:t>確認・申し込み</a:t>
            </a:r>
          </a:p>
        </p:txBody>
      </p:sp>
      <p:sp>
        <p:nvSpPr>
          <p:cNvPr id="9" name="ホームベース 8">
            <a:extLst>
              <a:ext uri="{FF2B5EF4-FFF2-40B4-BE49-F238E27FC236}">
                <a16:creationId xmlns:a16="http://schemas.microsoft.com/office/drawing/2014/main" id="{DA883E36-3ECF-B0CE-D55B-3EDEB2824197}"/>
              </a:ext>
            </a:extLst>
          </p:cNvPr>
          <p:cNvSpPr/>
          <p:nvPr/>
        </p:nvSpPr>
        <p:spPr bwMode="auto">
          <a:xfrm>
            <a:off x="4040276" y="2838298"/>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ea typeface="メイリオ"/>
                <a:cs typeface="Verdana" pitchFamily="34" charset="0"/>
              </a:rPr>
              <a:t>申し込み内容</a:t>
            </a:r>
            <a:endParaRPr kumimoji="0" lang="en-US" altLang="ja-JP" sz="1200" kern="0" dirty="0">
              <a:solidFill>
                <a:prstClr val="black">
                  <a:lumMod val="65000"/>
                  <a:lumOff val="35000"/>
                </a:prstClr>
              </a:solidFill>
              <a:ea typeface="メイリオ"/>
              <a:cs typeface="Verdana" pitchFamily="34" charset="0"/>
            </a:endParaRPr>
          </a:p>
          <a:p>
            <a:pPr algn="ctr"/>
            <a:r>
              <a:rPr kumimoji="0" lang="ja-JP" altLang="en-US" sz="1200" kern="0" dirty="0">
                <a:solidFill>
                  <a:prstClr val="black">
                    <a:lumMod val="65000"/>
                    <a:lumOff val="35000"/>
                  </a:prstClr>
                </a:solidFill>
                <a:ea typeface="メイリオ"/>
                <a:cs typeface="Verdana" pitchFamily="34" charset="0"/>
              </a:rPr>
              <a:t>確認・承認</a:t>
            </a:r>
          </a:p>
        </p:txBody>
      </p:sp>
      <p:sp>
        <p:nvSpPr>
          <p:cNvPr id="11" name="山形 10">
            <a:extLst>
              <a:ext uri="{FF2B5EF4-FFF2-40B4-BE49-F238E27FC236}">
                <a16:creationId xmlns:a16="http://schemas.microsoft.com/office/drawing/2014/main" id="{DA3EE21B-C5D5-11B7-4421-489682443D19}"/>
              </a:ext>
            </a:extLst>
          </p:cNvPr>
          <p:cNvSpPr/>
          <p:nvPr/>
        </p:nvSpPr>
        <p:spPr bwMode="auto">
          <a:xfrm>
            <a:off x="5491180" y="2824608"/>
            <a:ext cx="946281" cy="674306"/>
          </a:xfrm>
          <a:prstGeom prst="chevron">
            <a:avLst>
              <a:gd name="adj" fmla="val 25836"/>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ea typeface="メイリオ"/>
                <a:cs typeface="Verdana" pitchFamily="34" charset="0"/>
              </a:rPr>
              <a:t>承認メール</a:t>
            </a:r>
            <a:endParaRPr kumimoji="0" lang="en-US" altLang="ja-JP" sz="1200" kern="0" dirty="0">
              <a:solidFill>
                <a:prstClr val="black">
                  <a:lumMod val="65000"/>
                  <a:lumOff val="35000"/>
                </a:prstClr>
              </a:solidFill>
              <a:ea typeface="メイリオ"/>
              <a:cs typeface="Verdana" pitchFamily="34" charset="0"/>
            </a:endParaRPr>
          </a:p>
          <a:p>
            <a:pPr algn="ctr"/>
            <a:r>
              <a:rPr kumimoji="0" lang="ja-JP" altLang="en-US" sz="1200" kern="0" dirty="0">
                <a:solidFill>
                  <a:prstClr val="black">
                    <a:lumMod val="65000"/>
                    <a:lumOff val="35000"/>
                  </a:prstClr>
                </a:solidFill>
                <a:ea typeface="メイリオ"/>
                <a:cs typeface="Verdana" pitchFamily="34" charset="0"/>
              </a:rPr>
              <a:t>送信</a:t>
            </a:r>
          </a:p>
        </p:txBody>
      </p:sp>
      <p:sp>
        <p:nvSpPr>
          <p:cNvPr id="12" name="山形 11">
            <a:extLst>
              <a:ext uri="{FF2B5EF4-FFF2-40B4-BE49-F238E27FC236}">
                <a16:creationId xmlns:a16="http://schemas.microsoft.com/office/drawing/2014/main" id="{357F53E3-75DB-6F5E-A3AE-9A64540584B8}"/>
              </a:ext>
            </a:extLst>
          </p:cNvPr>
          <p:cNvSpPr/>
          <p:nvPr/>
        </p:nvSpPr>
        <p:spPr bwMode="auto">
          <a:xfrm>
            <a:off x="5491180" y="4103792"/>
            <a:ext cx="946281" cy="674306"/>
          </a:xfrm>
          <a:prstGeom prst="chevron">
            <a:avLst>
              <a:gd name="adj" fmla="val 25836"/>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ea typeface="メイリオ"/>
                <a:cs typeface="Verdana" pitchFamily="34" charset="0"/>
              </a:rPr>
              <a:t>承認メール</a:t>
            </a:r>
            <a:endParaRPr kumimoji="0" lang="en-US" altLang="ja-JP" sz="1200" b="0" i="0" u="none" strike="noStrike" kern="0" cap="none" spc="0" normalizeH="0" baseline="0" noProof="0" dirty="0">
              <a:ln>
                <a:noFill/>
              </a:ln>
              <a:solidFill>
                <a:prstClr val="black">
                  <a:lumMod val="65000"/>
                  <a:lumOff val="35000"/>
                </a:prstClr>
              </a:solidFill>
              <a:effectLst/>
              <a:uLnTx/>
              <a:uFillTx/>
              <a:ea typeface="メイリオ"/>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ea typeface="メイリオ"/>
                <a:cs typeface="Verdana" pitchFamily="34" charset="0"/>
              </a:rPr>
              <a:t>受信</a:t>
            </a:r>
          </a:p>
        </p:txBody>
      </p:sp>
      <p:sp>
        <p:nvSpPr>
          <p:cNvPr id="13" name="テキスト ボックス 12">
            <a:extLst>
              <a:ext uri="{FF2B5EF4-FFF2-40B4-BE49-F238E27FC236}">
                <a16:creationId xmlns:a16="http://schemas.microsoft.com/office/drawing/2014/main" id="{B69E0801-0E7F-AFDD-14AB-BE99EFC09E54}"/>
              </a:ext>
            </a:extLst>
          </p:cNvPr>
          <p:cNvSpPr txBox="1"/>
          <p:nvPr/>
        </p:nvSpPr>
        <p:spPr>
          <a:xfrm>
            <a:off x="5333373" y="5194211"/>
            <a:ext cx="1107996" cy="369332"/>
          </a:xfrm>
          <a:prstGeom prst="rect">
            <a:avLst/>
          </a:prstGeom>
          <a:solidFill>
            <a:srgbClr val="D00216">
              <a:lumMod val="60000"/>
              <a:lumOff val="40000"/>
            </a:srgbClr>
          </a:solid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dirty="0">
                <a:ln>
                  <a:noFill/>
                </a:ln>
                <a:solidFill>
                  <a:srgbClr val="FFFFFF"/>
                </a:solidFill>
                <a:effectLst/>
                <a:uLnTx/>
                <a:uFillTx/>
                <a:ea typeface="メイリオ"/>
              </a:rPr>
              <a:t>契約成立</a:t>
            </a:r>
          </a:p>
        </p:txBody>
      </p:sp>
      <p:sp>
        <p:nvSpPr>
          <p:cNvPr id="14" name="ホームベース 13">
            <a:extLst>
              <a:ext uri="{FF2B5EF4-FFF2-40B4-BE49-F238E27FC236}">
                <a16:creationId xmlns:a16="http://schemas.microsoft.com/office/drawing/2014/main" id="{18AD9260-8CB0-14E4-07E7-CD18FA0C97EC}"/>
              </a:ext>
            </a:extLst>
          </p:cNvPr>
          <p:cNvSpPr/>
          <p:nvPr/>
        </p:nvSpPr>
        <p:spPr bwMode="auto">
          <a:xfrm>
            <a:off x="6466197" y="2838298"/>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ea typeface="メイリオ"/>
                <a:cs typeface="Verdana" pitchFamily="34" charset="0"/>
              </a:rPr>
              <a:t>制作・掲載準備</a:t>
            </a:r>
          </a:p>
        </p:txBody>
      </p:sp>
      <p:sp>
        <p:nvSpPr>
          <p:cNvPr id="15" name="ホームベース 14">
            <a:extLst>
              <a:ext uri="{FF2B5EF4-FFF2-40B4-BE49-F238E27FC236}">
                <a16:creationId xmlns:a16="http://schemas.microsoft.com/office/drawing/2014/main" id="{17154EAF-D4A1-43D2-FBC5-2A8045F1E1CB}"/>
              </a:ext>
            </a:extLst>
          </p:cNvPr>
          <p:cNvSpPr/>
          <p:nvPr/>
        </p:nvSpPr>
        <p:spPr bwMode="auto">
          <a:xfrm>
            <a:off x="7974142" y="2838298"/>
            <a:ext cx="873790" cy="660616"/>
          </a:xfrm>
          <a:prstGeom prst="homePlate">
            <a:avLst>
              <a:gd name="adj" fmla="val 0"/>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ea typeface="メイリオ"/>
                <a:cs typeface="Verdana" pitchFamily="34" charset="0"/>
              </a:rPr>
              <a:t>納品・掲載</a:t>
            </a:r>
          </a:p>
        </p:txBody>
      </p:sp>
      <p:sp>
        <p:nvSpPr>
          <p:cNvPr id="16" name="ホームベース 15">
            <a:extLst>
              <a:ext uri="{FF2B5EF4-FFF2-40B4-BE49-F238E27FC236}">
                <a16:creationId xmlns:a16="http://schemas.microsoft.com/office/drawing/2014/main" id="{A755D4C2-DF55-F469-41F7-BCC73FC5B9EE}"/>
              </a:ext>
            </a:extLst>
          </p:cNvPr>
          <p:cNvSpPr/>
          <p:nvPr/>
        </p:nvSpPr>
        <p:spPr bwMode="auto">
          <a:xfrm>
            <a:off x="8929205" y="2838298"/>
            <a:ext cx="909492"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ea typeface="メイリオ"/>
                <a:cs typeface="Verdana" pitchFamily="34" charset="0"/>
              </a:rPr>
              <a:t>請求書</a:t>
            </a:r>
            <a:endParaRPr kumimoji="0" lang="en-US" altLang="ja-JP" sz="1200" kern="0" dirty="0">
              <a:solidFill>
                <a:prstClr val="black">
                  <a:lumMod val="65000"/>
                  <a:lumOff val="35000"/>
                </a:prstClr>
              </a:solidFill>
              <a:ea typeface="メイリオ"/>
              <a:cs typeface="Verdana" pitchFamily="34" charset="0"/>
            </a:endParaRPr>
          </a:p>
          <a:p>
            <a:pPr algn="ctr"/>
            <a:r>
              <a:rPr kumimoji="0" lang="ja-JP" altLang="en-US" sz="1200" kern="0" dirty="0">
                <a:solidFill>
                  <a:prstClr val="black">
                    <a:lumMod val="65000"/>
                    <a:lumOff val="35000"/>
                  </a:prstClr>
                </a:solidFill>
                <a:ea typeface="メイリオ"/>
                <a:cs typeface="Verdana" pitchFamily="34" charset="0"/>
              </a:rPr>
              <a:t>発行</a:t>
            </a:r>
          </a:p>
        </p:txBody>
      </p:sp>
      <p:sp>
        <p:nvSpPr>
          <p:cNvPr id="17" name="ホームベース 16">
            <a:extLst>
              <a:ext uri="{FF2B5EF4-FFF2-40B4-BE49-F238E27FC236}">
                <a16:creationId xmlns:a16="http://schemas.microsoft.com/office/drawing/2014/main" id="{3D2C31D3-9E11-788E-D429-7EE6626E263C}"/>
              </a:ext>
            </a:extLst>
          </p:cNvPr>
          <p:cNvSpPr/>
          <p:nvPr/>
        </p:nvSpPr>
        <p:spPr bwMode="auto">
          <a:xfrm>
            <a:off x="6466196" y="4110821"/>
            <a:ext cx="2381735" cy="660616"/>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ea typeface="メイリオ"/>
                <a:cs typeface="Verdana" pitchFamily="34" charset="0"/>
              </a:rPr>
              <a:t>確認・検収</a:t>
            </a:r>
          </a:p>
        </p:txBody>
      </p:sp>
      <p:sp>
        <p:nvSpPr>
          <p:cNvPr id="18" name="ホームベース 17">
            <a:extLst>
              <a:ext uri="{FF2B5EF4-FFF2-40B4-BE49-F238E27FC236}">
                <a16:creationId xmlns:a16="http://schemas.microsoft.com/office/drawing/2014/main" id="{4A07E9EA-3F39-A1F2-4436-A81022124179}"/>
              </a:ext>
            </a:extLst>
          </p:cNvPr>
          <p:cNvSpPr/>
          <p:nvPr/>
        </p:nvSpPr>
        <p:spPr bwMode="auto">
          <a:xfrm>
            <a:off x="9264327" y="4110821"/>
            <a:ext cx="718386" cy="660616"/>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ea typeface="メイリオ"/>
                <a:cs typeface="Verdana" pitchFamily="34" charset="0"/>
              </a:rPr>
              <a:t>お支払い</a:t>
            </a:r>
          </a:p>
        </p:txBody>
      </p:sp>
      <p:sp>
        <p:nvSpPr>
          <p:cNvPr id="19" name="タイトル 2">
            <a:extLst>
              <a:ext uri="{FF2B5EF4-FFF2-40B4-BE49-F238E27FC236}">
                <a16:creationId xmlns:a16="http://schemas.microsoft.com/office/drawing/2014/main" id="{142CB7D6-F915-94FD-5BAD-B0ACFCEE18E2}"/>
              </a:ext>
            </a:extLst>
          </p:cNvPr>
          <p:cNvSpPr txBox="1">
            <a:spLocks/>
          </p:cNvSpPr>
          <p:nvPr/>
        </p:nvSpPr>
        <p:spPr>
          <a:xfrm>
            <a:off x="2835264" y="4809750"/>
            <a:ext cx="2081147" cy="1140172"/>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prstClr val="black">
                    <a:lumMod val="65000"/>
                    <a:lumOff val="35000"/>
                  </a:prstClr>
                </a:solidFill>
                <a:effectLst/>
                <a:uLnTx/>
                <a:uFillTx/>
                <a:latin typeface="+mn-lt"/>
                <a:ea typeface="メイリオ"/>
                <a:cs typeface="+mj-cs"/>
              </a:rPr>
              <a:t>※</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mn-lt"/>
                <a:ea typeface="メイリオ"/>
                <a:cs typeface="+mj-cs"/>
              </a:rPr>
              <a:t>以下をセットで確認</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mn-lt"/>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mn-lt"/>
                <a:ea typeface="メイリオ"/>
                <a:cs typeface="+mj-cs"/>
              </a:rPr>
              <a:t>いただきます</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mn-lt"/>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mn-lt"/>
                <a:ea typeface="メイリオ"/>
                <a:cs typeface="+mj-cs"/>
              </a:rPr>
              <a:t>・フォームに記載の</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mn-lt"/>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mn-lt"/>
                <a:ea typeface="メイリオ"/>
                <a:cs typeface="+mj-cs"/>
              </a:rPr>
              <a:t>　申し込み内容</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mn-lt"/>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mn-lt"/>
                <a:ea typeface="メイリオ"/>
                <a:cs typeface="+mj-cs"/>
              </a:rPr>
              <a:t>・商品のセールスシート</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mn-lt"/>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mn-lt"/>
                <a:ea typeface="メイリオ"/>
                <a:cs typeface="+mj-cs"/>
              </a:rPr>
              <a:t>・該当する約款</a:t>
            </a:r>
          </a:p>
        </p:txBody>
      </p:sp>
      <p:cxnSp>
        <p:nvCxnSpPr>
          <p:cNvPr id="20" name="直線コネクタ 19">
            <a:extLst>
              <a:ext uri="{FF2B5EF4-FFF2-40B4-BE49-F238E27FC236}">
                <a16:creationId xmlns:a16="http://schemas.microsoft.com/office/drawing/2014/main" id="{B26731BE-8CC7-169F-4A7D-C5D898FE0E83}"/>
              </a:ext>
            </a:extLst>
          </p:cNvPr>
          <p:cNvCxnSpPr/>
          <p:nvPr/>
        </p:nvCxnSpPr>
        <p:spPr>
          <a:xfrm>
            <a:off x="1516949" y="2838298"/>
            <a:ext cx="0" cy="660616"/>
          </a:xfrm>
          <a:prstGeom prst="line">
            <a:avLst/>
          </a:prstGeom>
          <a:noFill/>
          <a:ln w="76200" cap="flat" cmpd="sng" algn="ctr">
            <a:solidFill>
              <a:srgbClr val="D00216">
                <a:lumMod val="20000"/>
                <a:lumOff val="80000"/>
              </a:srgbClr>
            </a:solidFill>
            <a:prstDash val="solid"/>
          </a:ln>
          <a:effectLst/>
        </p:spPr>
      </p:cxnSp>
      <p:cxnSp>
        <p:nvCxnSpPr>
          <p:cNvPr id="21" name="直線コネクタ 20">
            <a:extLst>
              <a:ext uri="{FF2B5EF4-FFF2-40B4-BE49-F238E27FC236}">
                <a16:creationId xmlns:a16="http://schemas.microsoft.com/office/drawing/2014/main" id="{59CD89F9-1EE0-B19E-7CEA-C228E258A2A6}"/>
              </a:ext>
            </a:extLst>
          </p:cNvPr>
          <p:cNvCxnSpPr/>
          <p:nvPr/>
        </p:nvCxnSpPr>
        <p:spPr>
          <a:xfrm>
            <a:off x="1516949" y="4117482"/>
            <a:ext cx="0" cy="660616"/>
          </a:xfrm>
          <a:prstGeom prst="line">
            <a:avLst/>
          </a:prstGeom>
          <a:noFill/>
          <a:ln w="76200" cap="flat" cmpd="sng" algn="ctr">
            <a:solidFill>
              <a:sysClr val="windowText" lastClr="000000">
                <a:lumMod val="50000"/>
                <a:lumOff val="50000"/>
              </a:sysClr>
            </a:solidFill>
            <a:prstDash val="solid"/>
          </a:ln>
          <a:effectLst/>
        </p:spPr>
      </p:cxnSp>
      <p:sp>
        <p:nvSpPr>
          <p:cNvPr id="22" name="タイトル 2">
            <a:extLst>
              <a:ext uri="{FF2B5EF4-FFF2-40B4-BE49-F238E27FC236}">
                <a16:creationId xmlns:a16="http://schemas.microsoft.com/office/drawing/2014/main" id="{0BBF7659-8088-80CC-C8AA-710510A19880}"/>
              </a:ext>
            </a:extLst>
          </p:cNvPr>
          <p:cNvSpPr txBox="1">
            <a:spLocks/>
          </p:cNvSpPr>
          <p:nvPr/>
        </p:nvSpPr>
        <p:spPr>
          <a:xfrm>
            <a:off x="589706" y="1124744"/>
            <a:ext cx="9697336" cy="1656056"/>
          </a:xfrm>
          <a:prstGeom prst="rect">
            <a:avLst/>
          </a:prstGeom>
        </p:spPr>
        <p:txBody>
          <a:bodyPr vert="horz" lIns="91440" tIns="45720" rIns="91440" bIns="45720" rtlCol="0" anchor="t">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以下のフローに沿ってお申し込み</a:t>
            </a:r>
            <a:r>
              <a:rPr kumimoji="1" lang="en-US" altLang="ja-JP"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の上、</a:t>
            </a:r>
            <a:r>
              <a:rPr kumimoji="1" lang="ja-JP" altLang="en-US" sz="1400" b="0" i="0" u="none" strike="noStrike" kern="1200" cap="none" spc="0" normalizeH="0" baseline="0" noProof="0" dirty="0">
                <a:ln>
                  <a:noFill/>
                </a:ln>
                <a:solidFill>
                  <a:srgbClr val="FF0000"/>
                </a:solidFill>
                <a:effectLst/>
                <a:uLnTx/>
                <a:uFillTx/>
                <a:latin typeface="メイリオ"/>
                <a:ea typeface="メイリオ"/>
                <a:cs typeface="+mj-cs"/>
              </a:rPr>
              <a:t>クリエイティブ制作委託約款の第</a:t>
            </a:r>
            <a:r>
              <a:rPr kumimoji="1" lang="en-US" altLang="ja-JP" sz="1400" b="0" i="0" u="none" strike="noStrike" kern="1200" cap="none" spc="0" normalizeH="0" baseline="0" noProof="0" dirty="0">
                <a:ln>
                  <a:noFill/>
                </a:ln>
                <a:solidFill>
                  <a:srgbClr val="FF0000"/>
                </a:solidFill>
                <a:effectLst/>
                <a:uLnTx/>
                <a:uFillTx/>
                <a:latin typeface="メイリオ"/>
                <a:ea typeface="メイリオ"/>
                <a:cs typeface="+mj-cs"/>
              </a:rPr>
              <a:t>9</a:t>
            </a:r>
            <a:r>
              <a:rPr kumimoji="1" lang="ja-JP" altLang="en-US" sz="1400" b="0" i="0" u="none" strike="noStrike" kern="1200" cap="none" spc="0" normalizeH="0" baseline="0" noProof="0" dirty="0">
                <a:ln>
                  <a:noFill/>
                </a:ln>
                <a:solidFill>
                  <a:srgbClr val="FF0000"/>
                </a:solidFill>
                <a:effectLst/>
                <a:uLnTx/>
                <a:uFillTx/>
                <a:latin typeface="メイリオ"/>
                <a:ea typeface="メイリオ"/>
                <a:cs typeface="+mj-cs"/>
              </a:rPr>
              <a:t>条</a:t>
            </a:r>
            <a:r>
              <a:rPr kumimoji="1" lang="en-US" altLang="ja-JP" sz="1400" b="0" i="0" u="none" strike="noStrike" kern="1200" cap="none" spc="0" normalizeH="0" baseline="0" noProof="0" dirty="0">
                <a:ln>
                  <a:noFill/>
                </a:ln>
                <a:solidFill>
                  <a:srgbClr val="FF0000"/>
                </a:solidFill>
                <a:effectLst/>
                <a:uLnTx/>
                <a:uFillTx/>
                <a:latin typeface="メイリオ"/>
                <a:ea typeface="メイリオ"/>
                <a:cs typeface="+mj-cs"/>
              </a:rPr>
              <a:t>(2)</a:t>
            </a:r>
            <a:r>
              <a:rPr kumimoji="1" lang="ja-JP" altLang="en-US" sz="1400" b="0" i="0" u="none" strike="noStrike" kern="1200" cap="none" spc="0" normalizeH="0" baseline="0" noProof="0" dirty="0">
                <a:ln>
                  <a:noFill/>
                </a:ln>
                <a:solidFill>
                  <a:srgbClr val="FF0000"/>
                </a:solidFill>
                <a:effectLst/>
                <a:uLnTx/>
                <a:uFillTx/>
                <a:latin typeface="メイリオ"/>
                <a:ea typeface="メイリオ"/>
                <a:cs typeface="+mj-cs"/>
              </a:rPr>
              <a:t>支払条件</a:t>
            </a:r>
            <a:r>
              <a:rPr kumimoji="1" lang="en-US" altLang="ja-JP" sz="1400" b="0" i="0" u="none" strike="noStrike" kern="1200" cap="none" spc="0" normalizeH="0" baseline="0" noProof="0" dirty="0">
                <a:ln>
                  <a:noFill/>
                </a:ln>
                <a:solidFill>
                  <a:srgbClr val="FF0000"/>
                </a:solidFill>
                <a:effectLst/>
                <a:uLnTx/>
                <a:uFillTx/>
                <a:latin typeface="メイリオ"/>
                <a:ea typeface="メイリオ"/>
                <a:cs typeface="+mj-cs"/>
              </a:rPr>
              <a:t>2</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にしたがってお支払いいただきます。ただし、協賛内容のうち広告配信を伴うものは当該広告商品のお申し込み方法に準じます。</a:t>
            </a:r>
            <a:endParaRPr kumimoji="1" lang="en-US" altLang="ja-JP"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詳細は、お申し込みのマニュアル資料「</a:t>
            </a:r>
            <a:r>
              <a:rPr kumimoji="1" lang="en-US" altLang="ja-JP"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hlinkClick r:id="rId3"/>
              </a:rPr>
              <a:t>Yahoo!</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hlinkClick r:id="rId3"/>
              </a:rPr>
              <a:t>広告ディスプレイ広告（予約型）広告関連サービスのお申込について</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」をご参照ください。</a:t>
            </a:r>
            <a:endParaRPr kumimoji="1" lang="en-US" altLang="ja-JP"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なお、お申し込み可能な代理店様に一部制限がございますので、事前に弊社担当営業までお問い合わせください。</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p:txBody>
      </p:sp>
    </p:spTree>
    <p:extLst>
      <p:ext uri="{BB962C8B-B14F-4D97-AF65-F5344CB8AC3E}">
        <p14:creationId xmlns:p14="http://schemas.microsoft.com/office/powerpoint/2010/main" val="83596493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その他・注意事項</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lang="ja-JP" altLang="en-US"/>
              <a:t>商品詳細（レビュータイアップ制作・掲載費</a:t>
            </a:r>
            <a:r>
              <a:rPr lang="en-US" altLang="ja-JP" dirty="0"/>
              <a:t>)</a:t>
            </a:r>
            <a:endParaRPr lang="ja-JP" altLang="en-US"/>
          </a:p>
        </p:txBody>
      </p:sp>
      <p:pic>
        <p:nvPicPr>
          <p:cNvPr id="10" name="図プレースホルダー 7" descr="アイコン&#10;&#10;自動的に生成された説明">
            <a:extLst>
              <a:ext uri="{FF2B5EF4-FFF2-40B4-BE49-F238E27FC236}">
                <a16:creationId xmlns:a16="http://schemas.microsoft.com/office/drawing/2014/main" id="{BED1E3B9-75F7-9245-9B97-0C3C7E75AB43}"/>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graphicFrame>
        <p:nvGraphicFramePr>
          <p:cNvPr id="3" name="表 2">
            <a:extLst>
              <a:ext uri="{FF2B5EF4-FFF2-40B4-BE49-F238E27FC236}">
                <a16:creationId xmlns:a16="http://schemas.microsoft.com/office/drawing/2014/main" id="{29B0AC97-A11E-5287-0BE6-A30E2E88FBFB}"/>
              </a:ext>
            </a:extLst>
          </p:cNvPr>
          <p:cNvGraphicFramePr>
            <a:graphicFrameLocks noGrp="1"/>
          </p:cNvGraphicFramePr>
          <p:nvPr>
            <p:extLst>
              <p:ext uri="{D42A27DB-BD31-4B8C-83A1-F6EECF244321}">
                <p14:modId xmlns:p14="http://schemas.microsoft.com/office/powerpoint/2010/main" val="2982912768"/>
              </p:ext>
            </p:extLst>
          </p:nvPr>
        </p:nvGraphicFramePr>
        <p:xfrm>
          <a:off x="902969" y="1091645"/>
          <a:ext cx="10665233" cy="4969152"/>
        </p:xfrm>
        <a:graphic>
          <a:graphicData uri="http://schemas.openxmlformats.org/drawingml/2006/table">
            <a:tbl>
              <a:tblPr firstRow="1" bandRow="1"/>
              <a:tblGrid>
                <a:gridCol w="1573559">
                  <a:extLst>
                    <a:ext uri="{9D8B030D-6E8A-4147-A177-3AD203B41FA5}">
                      <a16:colId xmlns:a16="http://schemas.microsoft.com/office/drawing/2014/main" val="20000"/>
                    </a:ext>
                  </a:extLst>
                </a:gridCol>
                <a:gridCol w="9091674">
                  <a:extLst>
                    <a:ext uri="{9D8B030D-6E8A-4147-A177-3AD203B41FA5}">
                      <a16:colId xmlns:a16="http://schemas.microsoft.com/office/drawing/2014/main" val="20001"/>
                    </a:ext>
                  </a:extLst>
                </a:gridCol>
              </a:tblGrid>
              <a:tr h="447764">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mn-lt"/>
                          <a:ea typeface="メイリオ"/>
                          <a:cs typeface="Meiryo UI" pitchFamily="50" charset="-128"/>
                        </a:rPr>
                        <a:t>タイアップへの</a:t>
                      </a:r>
                      <a:endParaRPr kumimoji="1" lang="en-US" altLang="ja-JP" sz="1000" b="0" i="0" dirty="0">
                        <a:solidFill>
                          <a:schemeClr val="bg1"/>
                        </a:solidFill>
                        <a:latin typeface="+mn-lt"/>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mn-lt"/>
                          <a:ea typeface="メイリオ"/>
                          <a:cs typeface="Meiryo UI" pitchFamily="50" charset="-128"/>
                        </a:rPr>
                        <a:t>誘導枠</a:t>
                      </a:r>
                      <a:endParaRPr kumimoji="1" lang="en-US" altLang="ja-JP" sz="1000" b="0" i="0" dirty="0">
                        <a:solidFill>
                          <a:schemeClr val="bg1"/>
                        </a:solidFill>
                        <a:latin typeface="+mn-lt"/>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indent="-179388" algn="l" fontAlgn="ctr">
                        <a:buClr>
                          <a:srgbClr val="687080"/>
                        </a:buClr>
                        <a:buFont typeface="Wingdings" pitchFamily="2" charset="2"/>
                        <a:buNone/>
                      </a:pPr>
                      <a:r>
                        <a:rPr lang="ja-JP" altLang="en-US" sz="1200" b="0" i="0" u="none" strike="noStrike" dirty="0">
                          <a:solidFill>
                            <a:schemeClr val="tx1">
                              <a:lumMod val="75000"/>
                              <a:lumOff val="25000"/>
                            </a:schemeClr>
                          </a:solidFill>
                          <a:latin typeface="+mn-ea"/>
                          <a:ea typeface="+mn-ea"/>
                          <a:cs typeface="Meiryo UI" pitchFamily="50" charset="-128"/>
                        </a:rPr>
                        <a:t>本資料内の</a:t>
                      </a:r>
                      <a:r>
                        <a:rPr lang="en-US" altLang="ja-JP" sz="1200" b="0" i="0" u="none" strike="noStrike" dirty="0">
                          <a:solidFill>
                            <a:schemeClr val="tx1">
                              <a:lumMod val="75000"/>
                              <a:lumOff val="25000"/>
                            </a:schemeClr>
                          </a:solidFill>
                          <a:latin typeface="+mn-ea"/>
                          <a:ea typeface="+mn-ea"/>
                          <a:cs typeface="Meiryo UI" pitchFamily="50" charset="-128"/>
                        </a:rPr>
                        <a:t>【</a:t>
                      </a:r>
                      <a:r>
                        <a:rPr lang="en-US" altLang="ja-JP" sz="1200" b="0" i="0" u="none" strike="noStrike" dirty="0" err="1">
                          <a:solidFill>
                            <a:schemeClr val="tx1">
                              <a:lumMod val="75000"/>
                              <a:lumOff val="25000"/>
                            </a:schemeClr>
                          </a:solidFill>
                          <a:latin typeface="+mn-ea"/>
                          <a:ea typeface="+mn-ea"/>
                          <a:cs typeface="Meiryo UI" pitchFamily="50" charset="-128"/>
                        </a:rPr>
                        <a:t>mybest</a:t>
                      </a:r>
                      <a:r>
                        <a:rPr lang="ja-JP" altLang="en-US" sz="1200" b="0" i="0" u="none" strike="noStrike" dirty="0">
                          <a:solidFill>
                            <a:schemeClr val="tx1">
                              <a:lumMod val="75000"/>
                              <a:lumOff val="25000"/>
                            </a:schemeClr>
                          </a:solidFill>
                          <a:latin typeface="+mn-ea"/>
                          <a:ea typeface="+mn-ea"/>
                          <a:cs typeface="Meiryo UI" pitchFamily="50" charset="-128"/>
                        </a:rPr>
                        <a:t>広告① ミニタイアップ枠掲載</a:t>
                      </a:r>
                      <a:r>
                        <a:rPr lang="en-US" altLang="ja-JP" sz="1200" b="0" i="0" u="none" strike="noStrike" dirty="0">
                          <a:solidFill>
                            <a:schemeClr val="tx1">
                              <a:lumMod val="75000"/>
                              <a:lumOff val="25000"/>
                            </a:schemeClr>
                          </a:solidFill>
                          <a:latin typeface="+mn-ea"/>
                          <a:ea typeface="+mn-ea"/>
                          <a:cs typeface="Meiryo UI" pitchFamily="50" charset="-128"/>
                        </a:rPr>
                        <a:t>】【</a:t>
                      </a:r>
                      <a:r>
                        <a:rPr lang="en-US" altLang="ja-JP" sz="1200" b="0" i="0" u="none" strike="noStrike" dirty="0" err="1">
                          <a:solidFill>
                            <a:schemeClr val="tx1">
                              <a:lumMod val="75000"/>
                              <a:lumOff val="25000"/>
                            </a:schemeClr>
                          </a:solidFill>
                          <a:latin typeface="+mn-ea"/>
                          <a:ea typeface="+mn-ea"/>
                          <a:cs typeface="Meiryo UI" pitchFamily="50" charset="-128"/>
                        </a:rPr>
                        <a:t>mybest</a:t>
                      </a:r>
                      <a:r>
                        <a:rPr lang="ja-JP" altLang="en-US" sz="1200" b="0" i="0" u="none" strike="noStrike" dirty="0">
                          <a:solidFill>
                            <a:schemeClr val="tx1">
                              <a:lumMod val="75000"/>
                              <a:lumOff val="25000"/>
                            </a:schemeClr>
                          </a:solidFill>
                          <a:latin typeface="+mn-ea"/>
                          <a:ea typeface="+mn-ea"/>
                          <a:cs typeface="Meiryo UI" pitchFamily="50" charset="-128"/>
                        </a:rPr>
                        <a:t>広告② バナー枠掲載</a:t>
                      </a:r>
                      <a:r>
                        <a:rPr lang="en-US" altLang="ja-JP" sz="1200" b="0" i="0" u="none" strike="noStrike" dirty="0">
                          <a:solidFill>
                            <a:schemeClr val="tx1">
                              <a:lumMod val="75000"/>
                              <a:lumOff val="25000"/>
                            </a:schemeClr>
                          </a:solidFill>
                          <a:latin typeface="+mn-ea"/>
                          <a:ea typeface="+mn-ea"/>
                          <a:cs typeface="Meiryo UI" pitchFamily="50" charset="-128"/>
                        </a:rPr>
                        <a:t>】【</a:t>
                      </a:r>
                      <a:r>
                        <a:rPr lang="ja-JP" altLang="en-US" sz="1200" b="0" i="0" u="none" strike="noStrike" dirty="0">
                          <a:solidFill>
                            <a:schemeClr val="tx1">
                              <a:lumMod val="75000"/>
                              <a:lumOff val="25000"/>
                            </a:schemeClr>
                          </a:solidFill>
                          <a:latin typeface="+mn-ea"/>
                          <a:ea typeface="+mn-ea"/>
                          <a:cs typeface="Meiryo UI" pitchFamily="50" charset="-128"/>
                        </a:rPr>
                        <a:t>掲載可能バナー枠 一覧</a:t>
                      </a:r>
                      <a:r>
                        <a:rPr lang="en-US" altLang="ja-JP" sz="1200" b="0" i="0" u="none" strike="noStrike" dirty="0">
                          <a:solidFill>
                            <a:schemeClr val="tx1">
                              <a:lumMod val="75000"/>
                              <a:lumOff val="25000"/>
                            </a:schemeClr>
                          </a:solidFill>
                          <a:latin typeface="+mn-ea"/>
                          <a:ea typeface="+mn-ea"/>
                          <a:cs typeface="Meiryo UI" pitchFamily="50" charset="-128"/>
                        </a:rPr>
                        <a:t>】</a:t>
                      </a:r>
                      <a:r>
                        <a:rPr lang="ja-JP" altLang="en-US" sz="1200" b="0" i="0" u="none" strike="noStrike" dirty="0">
                          <a:solidFill>
                            <a:schemeClr val="tx1">
                              <a:lumMod val="75000"/>
                              <a:lumOff val="25000"/>
                            </a:schemeClr>
                          </a:solidFill>
                          <a:latin typeface="+mn-ea"/>
                          <a:ea typeface="+mn-ea"/>
                          <a:cs typeface="Meiryo UI" pitchFamily="50" charset="-128"/>
                        </a:rPr>
                        <a:t>をご参照ください。</a:t>
                      </a:r>
                      <a:endParaRPr lang="en-US" altLang="ja-JP" sz="1200" b="0" i="0" u="none" strike="noStrike" dirty="0">
                        <a:solidFill>
                          <a:schemeClr val="tx1">
                            <a:lumMod val="75000"/>
                            <a:lumOff val="25000"/>
                          </a:schemeClr>
                        </a:solidFill>
                        <a:latin typeface="+mn-ea"/>
                        <a:ea typeface="+mn-ea"/>
                        <a:cs typeface="Meiryo UI" pitchFamily="50" charset="-128"/>
                      </a:endParaRPr>
                    </a:p>
                    <a:p>
                      <a:pPr marL="179388" indent="-179388" algn="l" fontAlgn="ctr">
                        <a:buClr>
                          <a:srgbClr val="687080"/>
                        </a:buClr>
                        <a:buFont typeface="Wingdings" pitchFamily="2" charset="2"/>
                        <a:buNone/>
                      </a:pPr>
                      <a:r>
                        <a:rPr lang="en-US" altLang="ja-JP" sz="1200" b="0" i="0" u="none" strike="noStrike" dirty="0">
                          <a:solidFill>
                            <a:schemeClr val="tx1">
                              <a:lumMod val="75000"/>
                              <a:lumOff val="25000"/>
                            </a:schemeClr>
                          </a:solidFill>
                          <a:latin typeface="+mn-ea"/>
                          <a:ea typeface="+mn-ea"/>
                          <a:cs typeface="Meiryo UI" pitchFamily="50" charset="-128"/>
                        </a:rPr>
                        <a:t>※Yahoo!</a:t>
                      </a:r>
                      <a:r>
                        <a:rPr lang="ja-JP" altLang="en-US" sz="1200" b="0" i="0" u="none" strike="noStrike" dirty="0">
                          <a:solidFill>
                            <a:schemeClr val="tx1">
                              <a:lumMod val="75000"/>
                              <a:lumOff val="25000"/>
                            </a:schemeClr>
                          </a:solidFill>
                          <a:latin typeface="+mn-ea"/>
                          <a:ea typeface="+mn-ea"/>
                          <a:cs typeface="Meiryo UI" pitchFamily="50" charset="-128"/>
                        </a:rPr>
                        <a:t>広告に関しては各種商品資料をご参照ください。</a:t>
                      </a:r>
                      <a:endParaRPr lang="en-US" altLang="ja-JP" sz="1200" b="0" i="0" u="none" strike="noStrike" dirty="0">
                        <a:solidFill>
                          <a:schemeClr val="tx1">
                            <a:lumMod val="75000"/>
                            <a:lumOff val="25000"/>
                          </a:schemeClr>
                        </a:solidFill>
                        <a:latin typeface="+mn-ea"/>
                        <a:ea typeface="+mn-ea"/>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2"/>
                  </a:ext>
                </a:extLst>
              </a:tr>
              <a:tr h="1309781">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mn-lt"/>
                          <a:ea typeface="メイリオ"/>
                          <a:cs typeface="Meiryo UI" pitchFamily="50" charset="-128"/>
                        </a:rPr>
                        <a:t>タイアップ</a:t>
                      </a:r>
                      <a:endParaRPr kumimoji="1" lang="en-US" altLang="ja-JP" sz="1000" b="0" i="0" dirty="0">
                        <a:solidFill>
                          <a:schemeClr val="bg1"/>
                        </a:solidFill>
                        <a:latin typeface="+mn-lt"/>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mn-lt"/>
                          <a:ea typeface="メイリオ"/>
                          <a:cs typeface="Meiryo UI" pitchFamily="50" charset="-128"/>
                        </a:rPr>
                        <a:t>ページ</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indent="0">
                        <a:buNone/>
                      </a:pPr>
                      <a:r>
                        <a:rPr lang="ja-JP" altLang="en-US" sz="1200" dirty="0">
                          <a:solidFill>
                            <a:schemeClr val="tx1">
                              <a:lumMod val="75000"/>
                              <a:lumOff val="25000"/>
                            </a:schemeClr>
                          </a:solidFill>
                          <a:latin typeface="+mn-ea"/>
                          <a:ea typeface="+mn-ea"/>
                          <a:cs typeface="メイリオ" panose="020B0604030504040204" pitchFamily="50" charset="-128"/>
                        </a:rPr>
                        <a:t>・掲載場所：</a:t>
                      </a:r>
                      <a:r>
                        <a:rPr lang="en-US" altLang="ja-JP" sz="1200" dirty="0" err="1">
                          <a:solidFill>
                            <a:schemeClr val="tx1">
                              <a:lumMod val="75000"/>
                              <a:lumOff val="25000"/>
                            </a:schemeClr>
                          </a:solidFill>
                          <a:latin typeface="+mn-ea"/>
                          <a:ea typeface="+mn-ea"/>
                          <a:cs typeface="メイリオ" panose="020B0604030504040204" pitchFamily="50" charset="-128"/>
                        </a:rPr>
                        <a:t>mybest</a:t>
                      </a:r>
                      <a:r>
                        <a:rPr lang="ja-JP" altLang="en-US" sz="1200" dirty="0">
                          <a:solidFill>
                            <a:schemeClr val="tx1">
                              <a:lumMod val="75000"/>
                              <a:lumOff val="25000"/>
                            </a:schemeClr>
                          </a:solidFill>
                          <a:latin typeface="+mn-ea"/>
                          <a:ea typeface="+mn-ea"/>
                          <a:cs typeface="メイリオ" panose="020B0604030504040204" pitchFamily="50" charset="-128"/>
                        </a:rPr>
                        <a:t>ドメイン配下</a:t>
                      </a:r>
                      <a:endParaRPr lang="en-US" altLang="ja-JP" sz="1200" dirty="0">
                        <a:solidFill>
                          <a:schemeClr val="tx1">
                            <a:lumMod val="75000"/>
                            <a:lumOff val="25000"/>
                          </a:schemeClr>
                        </a:solidFill>
                        <a:latin typeface="+mn-ea"/>
                        <a:ea typeface="+mn-ea"/>
                        <a:cs typeface="メイリオ" panose="020B0604030504040204" pitchFamily="50" charset="-128"/>
                      </a:endParaRPr>
                    </a:p>
                    <a:p>
                      <a:pPr marL="0" indent="0">
                        <a:buNone/>
                      </a:pPr>
                      <a:r>
                        <a:rPr lang="ja-JP" altLang="en-US" sz="1200" dirty="0">
                          <a:solidFill>
                            <a:schemeClr val="tx1">
                              <a:lumMod val="75000"/>
                              <a:lumOff val="25000"/>
                            </a:schemeClr>
                          </a:solidFill>
                          <a:latin typeface="+mn-ea"/>
                          <a:ea typeface="+mn-ea"/>
                          <a:cs typeface="メイリオ" panose="020B0604030504040204" pitchFamily="50" charset="-128"/>
                        </a:rPr>
                        <a:t>・デバイス：スマートフォン・</a:t>
                      </a:r>
                      <a:r>
                        <a:rPr lang="en-US" altLang="ja-JP" sz="1200" dirty="0">
                          <a:solidFill>
                            <a:schemeClr val="tx1">
                              <a:lumMod val="75000"/>
                              <a:lumOff val="25000"/>
                            </a:schemeClr>
                          </a:solidFill>
                          <a:latin typeface="+mn-ea"/>
                          <a:ea typeface="+mn-ea"/>
                          <a:cs typeface="メイリオ" panose="020B0604030504040204" pitchFamily="50" charset="-128"/>
                        </a:rPr>
                        <a:t>PC</a:t>
                      </a:r>
                    </a:p>
                    <a:p>
                      <a:pPr marL="0" indent="0">
                        <a:buNone/>
                      </a:pPr>
                      <a:r>
                        <a:rPr lang="ja-JP" altLang="en-US" sz="1200" dirty="0">
                          <a:solidFill>
                            <a:schemeClr val="tx1">
                              <a:lumMod val="75000"/>
                              <a:lumOff val="25000"/>
                            </a:schemeClr>
                          </a:solidFill>
                          <a:latin typeface="+mn-ea"/>
                          <a:ea typeface="+mn-ea"/>
                          <a:cs typeface="メイリオ" panose="020B0604030504040204" pitchFamily="50" charset="-128"/>
                        </a:rPr>
                        <a:t>・ページ数：</a:t>
                      </a:r>
                      <a:r>
                        <a:rPr lang="en-US" altLang="ja-JP" sz="1200" dirty="0">
                          <a:solidFill>
                            <a:schemeClr val="tx1">
                              <a:lumMod val="75000"/>
                              <a:lumOff val="25000"/>
                            </a:schemeClr>
                          </a:solidFill>
                          <a:latin typeface="+mn-ea"/>
                          <a:ea typeface="+mn-ea"/>
                          <a:cs typeface="メイリオ" panose="020B0604030504040204" pitchFamily="50" charset="-128"/>
                        </a:rPr>
                        <a:t>1</a:t>
                      </a:r>
                      <a:r>
                        <a:rPr lang="ja-JP" altLang="en-US" sz="1200" dirty="0">
                          <a:solidFill>
                            <a:schemeClr val="tx1">
                              <a:lumMod val="75000"/>
                              <a:lumOff val="25000"/>
                            </a:schemeClr>
                          </a:solidFill>
                          <a:latin typeface="+mn-ea"/>
                          <a:ea typeface="+mn-ea"/>
                          <a:cs typeface="メイリオ" panose="020B0604030504040204" pitchFamily="50" charset="-128"/>
                        </a:rPr>
                        <a:t>ページ</a:t>
                      </a:r>
                      <a:endParaRPr lang="en-US" altLang="ja-JP" sz="1200" dirty="0">
                        <a:solidFill>
                          <a:schemeClr val="tx1">
                            <a:lumMod val="75000"/>
                            <a:lumOff val="25000"/>
                          </a:schemeClr>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lumMod val="75000"/>
                              <a:lumOff val="25000"/>
                            </a:schemeClr>
                          </a:solidFill>
                          <a:latin typeface="+mn-ea"/>
                          <a:ea typeface="+mn-ea"/>
                          <a:cs typeface="メイリオ" panose="020B0604030504040204" pitchFamily="50" charset="-128"/>
                        </a:rPr>
                        <a:t>・その他：記事構成はセールスシート記載の内容より変更はできません。</a:t>
                      </a:r>
                      <a:endParaRPr lang="en-US" altLang="ja-JP" sz="1200" dirty="0">
                        <a:solidFill>
                          <a:schemeClr val="tx1">
                            <a:lumMod val="75000"/>
                            <a:lumOff val="25000"/>
                          </a:schemeClr>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lumMod val="75000"/>
                              <a:lumOff val="25000"/>
                            </a:schemeClr>
                          </a:solidFill>
                          <a:latin typeface="+mn-ea"/>
                          <a:ea typeface="+mn-ea"/>
                          <a:cs typeface="メイリオ" panose="020B0604030504040204" pitchFamily="50" charset="-128"/>
                        </a:rPr>
                        <a:t>・ページ内の広告枠：</a:t>
                      </a:r>
                      <a:r>
                        <a:rPr lang="ja-JP" altLang="en-US" sz="1200" dirty="0" err="1">
                          <a:solidFill>
                            <a:schemeClr val="tx1">
                              <a:lumMod val="75000"/>
                              <a:lumOff val="25000"/>
                            </a:schemeClr>
                          </a:solidFill>
                          <a:latin typeface="+mn-ea"/>
                          <a:ea typeface="+mn-ea"/>
                          <a:cs typeface="メイリオ" panose="020B0604030504040204" pitchFamily="50" charset="-128"/>
                        </a:rPr>
                        <a:t>ー</a:t>
                      </a:r>
                      <a:endParaRPr lang="en-US" altLang="ja-JP" sz="1200" dirty="0">
                        <a:solidFill>
                          <a:schemeClr val="tx1">
                            <a:lumMod val="75000"/>
                            <a:lumOff val="25000"/>
                          </a:schemeClr>
                        </a:solidFill>
                        <a:latin typeface="+mn-ea"/>
                        <a:ea typeface="+mn-ea"/>
                        <a:cs typeface="メイリオ" panose="020B0604030504040204" pitchFamily="50" charset="-128"/>
                      </a:endParaRPr>
                    </a:p>
                    <a:p>
                      <a:pPr marL="0" indent="0">
                        <a:buNone/>
                      </a:pPr>
                      <a:r>
                        <a:rPr lang="ja-JP" altLang="en-US" sz="1200" dirty="0">
                          <a:solidFill>
                            <a:schemeClr val="tx1">
                              <a:lumMod val="75000"/>
                              <a:lumOff val="25000"/>
                            </a:schemeClr>
                          </a:solidFill>
                          <a:latin typeface="+mn-ea"/>
                          <a:ea typeface="+mn-ea"/>
                          <a:cs typeface="メイリオ" panose="020B0604030504040204" pitchFamily="50" charset="-128"/>
                        </a:rPr>
                        <a:t>・想定</a:t>
                      </a:r>
                      <a:r>
                        <a:rPr lang="en-US" altLang="ja-JP" sz="1200" dirty="0">
                          <a:solidFill>
                            <a:schemeClr val="tx1">
                              <a:lumMod val="75000"/>
                              <a:lumOff val="25000"/>
                            </a:schemeClr>
                          </a:solidFill>
                          <a:latin typeface="+mn-ea"/>
                          <a:ea typeface="+mn-ea"/>
                          <a:cs typeface="メイリオ" panose="020B0604030504040204" pitchFamily="50" charset="-128"/>
                        </a:rPr>
                        <a:t>or</a:t>
                      </a:r>
                      <a:r>
                        <a:rPr lang="ja-JP" altLang="en-US" sz="1200" dirty="0">
                          <a:solidFill>
                            <a:schemeClr val="tx1">
                              <a:lumMod val="75000"/>
                              <a:lumOff val="25000"/>
                            </a:schemeClr>
                          </a:solidFill>
                          <a:latin typeface="+mn-ea"/>
                          <a:ea typeface="+mn-ea"/>
                          <a:cs typeface="メイリオ" panose="020B0604030504040204" pitchFamily="50" charset="-128"/>
                        </a:rPr>
                        <a:t>保証</a:t>
                      </a:r>
                      <a:r>
                        <a:rPr lang="en-US" altLang="ja-JP" sz="1200" dirty="0">
                          <a:solidFill>
                            <a:schemeClr val="tx1">
                              <a:lumMod val="75000"/>
                              <a:lumOff val="25000"/>
                            </a:schemeClr>
                          </a:solidFill>
                          <a:latin typeface="+mn-ea"/>
                          <a:ea typeface="+mn-ea"/>
                          <a:cs typeface="メイリオ" panose="020B0604030504040204" pitchFamily="50" charset="-128"/>
                        </a:rPr>
                        <a:t>PV</a:t>
                      </a:r>
                      <a:r>
                        <a:rPr lang="ja-JP" altLang="en-US" sz="1200" dirty="0">
                          <a:solidFill>
                            <a:schemeClr val="tx1">
                              <a:lumMod val="75000"/>
                              <a:lumOff val="25000"/>
                            </a:schemeClr>
                          </a:solidFill>
                          <a:latin typeface="+mn-ea"/>
                          <a:ea typeface="+mn-ea"/>
                          <a:cs typeface="メイリオ" panose="020B0604030504040204" pitchFamily="50" charset="-128"/>
                        </a:rPr>
                        <a:t>：</a:t>
                      </a:r>
                      <a:r>
                        <a:rPr lang="ja-JP" altLang="en-US" sz="1200" dirty="0" err="1">
                          <a:solidFill>
                            <a:schemeClr val="tx1">
                              <a:lumMod val="75000"/>
                              <a:lumOff val="25000"/>
                            </a:schemeClr>
                          </a:solidFill>
                          <a:latin typeface="+mn-ea"/>
                          <a:ea typeface="+mn-ea"/>
                          <a:cs typeface="メイリオ" panose="020B0604030504040204" pitchFamily="50" charset="-128"/>
                        </a:rPr>
                        <a:t>ー</a:t>
                      </a:r>
                      <a:endParaRPr lang="en-US" altLang="ja-JP" sz="1200" dirty="0">
                        <a:solidFill>
                          <a:schemeClr val="tx1">
                            <a:lumMod val="75000"/>
                            <a:lumOff val="25000"/>
                          </a:schemeClr>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lumMod val="75000"/>
                              <a:lumOff val="25000"/>
                            </a:schemeClr>
                          </a:solidFill>
                          <a:latin typeface="+mn-ea"/>
                          <a:ea typeface="+mn-ea"/>
                          <a:cs typeface="メイリオ" panose="020B0604030504040204" pitchFamily="50" charset="-128"/>
                        </a:rPr>
                        <a:t>・更新：内容や回数などにより可否を判断させていただきます。また、別途費用が発生します。</a:t>
                      </a:r>
                      <a:endParaRPr lang="en-US" altLang="ja-JP" sz="1200" dirty="0">
                        <a:solidFill>
                          <a:schemeClr val="tx1">
                            <a:lumMod val="75000"/>
                            <a:lumOff val="25000"/>
                          </a:schemeClr>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lumMod val="75000"/>
                              <a:lumOff val="25000"/>
                            </a:schemeClr>
                          </a:solidFill>
                          <a:latin typeface="+mn-ea"/>
                          <a:ea typeface="+mn-ea"/>
                          <a:cs typeface="メイリオ" panose="020B0604030504040204" pitchFamily="50" charset="-128"/>
                        </a:rPr>
                        <a:t>・二次利用：不可。</a:t>
                      </a:r>
                      <a:endParaRPr lang="en-US" altLang="ja-JP" sz="1200" dirty="0">
                        <a:solidFill>
                          <a:schemeClr val="tx1">
                            <a:lumMod val="75000"/>
                            <a:lumOff val="25000"/>
                          </a:schemeClr>
                        </a:solidFill>
                        <a:latin typeface="+mn-ea"/>
                        <a:ea typeface="+mn-ea"/>
                        <a:cs typeface="メイリオ" panose="020B0604030504040204"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0003"/>
                  </a:ext>
                </a:extLst>
              </a:tr>
              <a:tr h="542205">
                <a:tc>
                  <a:txBody>
                    <a:bodyPr/>
                    <a:lstStyle>
                      <a:lvl1pPr marL="0" algn="l" defTabSz="914400" rtl="0" eaLnBrk="1" latinLnBrk="0" hangingPunct="1">
                        <a:defRPr kumimoji="1" sz="1800" kern="1200">
                          <a:solidFill>
                            <a:schemeClr val="tx1"/>
                          </a:solidFill>
                          <a:latin typeface="メイリオ"/>
                          <a:ea typeface="メイリオ"/>
                        </a:defRPr>
                      </a:lvl1pPr>
                      <a:lvl2pPr marL="457200" algn="l" defTabSz="914400" rtl="0" eaLnBrk="1" latinLnBrk="0" hangingPunct="1">
                        <a:defRPr kumimoji="1" sz="1800" kern="1200">
                          <a:solidFill>
                            <a:schemeClr val="tx1"/>
                          </a:solidFill>
                          <a:latin typeface="メイリオ"/>
                          <a:ea typeface="メイリオ"/>
                        </a:defRPr>
                      </a:lvl2pPr>
                      <a:lvl3pPr marL="914400" algn="l" defTabSz="914400" rtl="0" eaLnBrk="1" latinLnBrk="0" hangingPunct="1">
                        <a:defRPr kumimoji="1" sz="1800" kern="1200">
                          <a:solidFill>
                            <a:schemeClr val="tx1"/>
                          </a:solidFill>
                          <a:latin typeface="メイリオ"/>
                          <a:ea typeface="メイリオ"/>
                        </a:defRPr>
                      </a:lvl3pPr>
                      <a:lvl4pPr marL="1371600" algn="l" defTabSz="914400" rtl="0" eaLnBrk="1" latinLnBrk="0" hangingPunct="1">
                        <a:defRPr kumimoji="1" sz="1800" kern="1200">
                          <a:solidFill>
                            <a:schemeClr val="tx1"/>
                          </a:solidFill>
                          <a:latin typeface="メイリオ"/>
                          <a:ea typeface="メイリオ"/>
                        </a:defRPr>
                      </a:lvl4pPr>
                      <a:lvl5pPr marL="1828800" algn="l" defTabSz="914400" rtl="0" eaLnBrk="1" latinLnBrk="0" hangingPunct="1">
                        <a:defRPr kumimoji="1" sz="1800" kern="1200">
                          <a:solidFill>
                            <a:schemeClr val="tx1"/>
                          </a:solidFill>
                          <a:latin typeface="メイリオ"/>
                          <a:ea typeface="メイリオ"/>
                        </a:defRPr>
                      </a:lvl5pPr>
                      <a:lvl6pPr marL="2286000" algn="l" defTabSz="914400" rtl="0" eaLnBrk="1" latinLnBrk="0" hangingPunct="1">
                        <a:defRPr kumimoji="1" sz="1800" kern="1200">
                          <a:solidFill>
                            <a:schemeClr val="tx1"/>
                          </a:solidFill>
                          <a:latin typeface="メイリオ"/>
                          <a:ea typeface="メイリオ"/>
                        </a:defRPr>
                      </a:lvl6pPr>
                      <a:lvl7pPr marL="2743200" algn="l" defTabSz="914400" rtl="0" eaLnBrk="1" latinLnBrk="0" hangingPunct="1">
                        <a:defRPr kumimoji="1" sz="1800" kern="1200">
                          <a:solidFill>
                            <a:schemeClr val="tx1"/>
                          </a:solidFill>
                          <a:latin typeface="メイリオ"/>
                          <a:ea typeface="メイリオ"/>
                        </a:defRPr>
                      </a:lvl7pPr>
                      <a:lvl8pPr marL="3200400" algn="l" defTabSz="914400" rtl="0" eaLnBrk="1" latinLnBrk="0" hangingPunct="1">
                        <a:defRPr kumimoji="1" sz="1800" kern="1200">
                          <a:solidFill>
                            <a:schemeClr val="tx1"/>
                          </a:solidFill>
                          <a:latin typeface="メイリオ"/>
                          <a:ea typeface="メイリオ"/>
                        </a:defRPr>
                      </a:lvl8pPr>
                      <a:lvl9pPr marL="3657600" algn="l" defTabSz="914400"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mn-lt"/>
                          <a:ea typeface="メイリオ"/>
                          <a:cs typeface="Meiryo UI" pitchFamily="50" charset="-128"/>
                        </a:rPr>
                        <a:t>契約分類</a:t>
                      </a:r>
                      <a:endParaRPr kumimoji="1" lang="en-US" altLang="ja-JP" sz="1000" b="0" i="0" dirty="0">
                        <a:solidFill>
                          <a:schemeClr val="bg1"/>
                        </a:solidFill>
                        <a:latin typeface="+mn-lt"/>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en-US" altLang="ja-JP" sz="800" b="0" i="0" dirty="0">
                          <a:solidFill>
                            <a:schemeClr val="bg1"/>
                          </a:solidFill>
                          <a:latin typeface="+mn-lt"/>
                          <a:ea typeface="メイリオ"/>
                          <a:cs typeface="Meiryo UI" pitchFamily="50" charset="-128"/>
                        </a:rPr>
                        <a:t>※</a:t>
                      </a:r>
                      <a:r>
                        <a:rPr kumimoji="1" lang="ja-JP" altLang="en-US" sz="800" b="0" i="0" dirty="0">
                          <a:solidFill>
                            <a:schemeClr val="bg1"/>
                          </a:solidFill>
                          <a:latin typeface="+mn-lt"/>
                          <a:ea typeface="メイリオ"/>
                          <a:cs typeface="Meiryo UI" pitchFamily="50" charset="-128"/>
                        </a:rPr>
                        <a:t>お申し込み時に選択</a:t>
                      </a:r>
                      <a:endParaRPr kumimoji="1" lang="en-US" altLang="ja-JP" sz="800" b="0" i="0" dirty="0">
                        <a:solidFill>
                          <a:schemeClr val="bg1"/>
                        </a:solidFill>
                        <a:latin typeface="+mn-lt"/>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tx1"/>
                          </a:solidFill>
                          <a:latin typeface="メイリオ"/>
                          <a:ea typeface="メイリオ"/>
                        </a:defRPr>
                      </a:lvl1pPr>
                      <a:lvl2pPr marL="457200" algn="l" defTabSz="914400" rtl="0" eaLnBrk="1" latinLnBrk="0" hangingPunct="1">
                        <a:defRPr kumimoji="1" sz="1800" kern="1200">
                          <a:solidFill>
                            <a:schemeClr val="tx1"/>
                          </a:solidFill>
                          <a:latin typeface="メイリオ"/>
                          <a:ea typeface="メイリオ"/>
                        </a:defRPr>
                      </a:lvl2pPr>
                      <a:lvl3pPr marL="914400" algn="l" defTabSz="914400" rtl="0" eaLnBrk="1" latinLnBrk="0" hangingPunct="1">
                        <a:defRPr kumimoji="1" sz="1800" kern="1200">
                          <a:solidFill>
                            <a:schemeClr val="tx1"/>
                          </a:solidFill>
                          <a:latin typeface="メイリオ"/>
                          <a:ea typeface="メイリオ"/>
                        </a:defRPr>
                      </a:lvl3pPr>
                      <a:lvl4pPr marL="1371600" algn="l" defTabSz="914400" rtl="0" eaLnBrk="1" latinLnBrk="0" hangingPunct="1">
                        <a:defRPr kumimoji="1" sz="1800" kern="1200">
                          <a:solidFill>
                            <a:schemeClr val="tx1"/>
                          </a:solidFill>
                          <a:latin typeface="メイリオ"/>
                          <a:ea typeface="メイリオ"/>
                        </a:defRPr>
                      </a:lvl4pPr>
                      <a:lvl5pPr marL="1828800" algn="l" defTabSz="914400" rtl="0" eaLnBrk="1" latinLnBrk="0" hangingPunct="1">
                        <a:defRPr kumimoji="1" sz="1800" kern="1200">
                          <a:solidFill>
                            <a:schemeClr val="tx1"/>
                          </a:solidFill>
                          <a:latin typeface="メイリオ"/>
                          <a:ea typeface="メイリオ"/>
                        </a:defRPr>
                      </a:lvl5pPr>
                      <a:lvl6pPr marL="2286000" algn="l" defTabSz="914400" rtl="0" eaLnBrk="1" latinLnBrk="0" hangingPunct="1">
                        <a:defRPr kumimoji="1" sz="1800" kern="1200">
                          <a:solidFill>
                            <a:schemeClr val="tx1"/>
                          </a:solidFill>
                          <a:latin typeface="メイリオ"/>
                          <a:ea typeface="メイリオ"/>
                        </a:defRPr>
                      </a:lvl6pPr>
                      <a:lvl7pPr marL="2743200" algn="l" defTabSz="914400" rtl="0" eaLnBrk="1" latinLnBrk="0" hangingPunct="1">
                        <a:defRPr kumimoji="1" sz="1800" kern="1200">
                          <a:solidFill>
                            <a:schemeClr val="tx1"/>
                          </a:solidFill>
                          <a:latin typeface="メイリオ"/>
                          <a:ea typeface="メイリオ"/>
                        </a:defRPr>
                      </a:lvl7pPr>
                      <a:lvl8pPr marL="3200400" algn="l" defTabSz="914400" rtl="0" eaLnBrk="1" latinLnBrk="0" hangingPunct="1">
                        <a:defRPr kumimoji="1" sz="1800" kern="1200">
                          <a:solidFill>
                            <a:schemeClr val="tx1"/>
                          </a:solidFill>
                          <a:latin typeface="メイリオ"/>
                          <a:ea typeface="メイリオ"/>
                        </a:defRPr>
                      </a:lvl8pPr>
                      <a:lvl9pPr marL="3657600" algn="l" defTabSz="914400"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lumMod val="75000"/>
                              <a:lumOff val="25000"/>
                            </a:schemeClr>
                          </a:solidFill>
                          <a:latin typeface="+mn-ea"/>
                          <a:ea typeface="+mn-ea"/>
                          <a:cs typeface="メイリオ" panose="020B0604030504040204" pitchFamily="50" charset="-128"/>
                        </a:rPr>
                        <a:t>①契約分類：制作</a:t>
                      </a:r>
                      <a:r>
                        <a:rPr lang="en-US" altLang="ja-JP" sz="1200" dirty="0">
                          <a:solidFill>
                            <a:schemeClr val="tx1">
                              <a:lumMod val="75000"/>
                              <a:lumOff val="25000"/>
                            </a:schemeClr>
                          </a:solidFill>
                          <a:latin typeface="+mn-ea"/>
                          <a:ea typeface="+mn-ea"/>
                          <a:cs typeface="メイリオ" panose="020B0604030504040204" pitchFamily="50" charset="-128"/>
                        </a:rPr>
                        <a:t>+</a:t>
                      </a:r>
                      <a:r>
                        <a:rPr lang="ja-JP" altLang="en-US" sz="1200" dirty="0">
                          <a:solidFill>
                            <a:schemeClr val="tx1">
                              <a:lumMod val="75000"/>
                              <a:lumOff val="25000"/>
                            </a:schemeClr>
                          </a:solidFill>
                          <a:latin typeface="+mn-ea"/>
                          <a:ea typeface="+mn-ea"/>
                          <a:cs typeface="メイリオ" panose="020B0604030504040204" pitchFamily="50" charset="-128"/>
                        </a:rPr>
                        <a:t>掲載</a:t>
                      </a:r>
                      <a:endParaRPr lang="en-US" altLang="ja-JP" sz="1200" dirty="0">
                        <a:solidFill>
                          <a:schemeClr val="tx1">
                            <a:lumMod val="75000"/>
                            <a:lumOff val="25000"/>
                          </a:schemeClr>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lumMod val="75000"/>
                              <a:lumOff val="25000"/>
                            </a:schemeClr>
                          </a:solidFill>
                          <a:latin typeface="+mn-ea"/>
                          <a:ea typeface="+mn-ea"/>
                          <a:cs typeface="メイリオ" panose="020B0604030504040204" pitchFamily="50" charset="-128"/>
                        </a:rPr>
                        <a:t>②契約サービス：</a:t>
                      </a:r>
                      <a:r>
                        <a:rPr kumimoji="1" lang="en-US" altLang="ja-JP" sz="1200" kern="1200" dirty="0">
                          <a:solidFill>
                            <a:schemeClr val="tx1">
                              <a:lumMod val="75000"/>
                              <a:lumOff val="25000"/>
                            </a:schemeClr>
                          </a:solidFill>
                          <a:latin typeface="+mn-ea"/>
                          <a:ea typeface="+mn-ea"/>
                          <a:cs typeface="メイリオ" panose="020B0604030504040204" pitchFamily="50" charset="-128"/>
                        </a:rPr>
                        <a:t>【</a:t>
                      </a:r>
                      <a:r>
                        <a:rPr kumimoji="1" lang="ja-JP" altLang="en-US" sz="1200" kern="1200" dirty="0">
                          <a:solidFill>
                            <a:schemeClr val="tx1">
                              <a:lumMod val="75000"/>
                              <a:lumOff val="25000"/>
                            </a:schemeClr>
                          </a:solidFill>
                          <a:latin typeface="+mn-ea"/>
                          <a:ea typeface="+mn-ea"/>
                          <a:cs typeface="メイリオ" panose="020B0604030504040204" pitchFamily="50" charset="-128"/>
                        </a:rPr>
                        <a:t>制作</a:t>
                      </a:r>
                      <a:r>
                        <a:rPr kumimoji="1" lang="en-US" altLang="ja-JP" sz="1200" kern="1200" dirty="0">
                          <a:solidFill>
                            <a:schemeClr val="tx1">
                              <a:lumMod val="75000"/>
                              <a:lumOff val="25000"/>
                            </a:schemeClr>
                          </a:solidFill>
                          <a:latin typeface="+mn-ea"/>
                          <a:ea typeface="+mn-ea"/>
                          <a:cs typeface="メイリオ" panose="020B0604030504040204" pitchFamily="50" charset="-128"/>
                        </a:rPr>
                        <a:t>+</a:t>
                      </a:r>
                      <a:r>
                        <a:rPr kumimoji="1" lang="ja-JP" altLang="en-US" sz="1200" kern="1200" dirty="0">
                          <a:solidFill>
                            <a:schemeClr val="tx1">
                              <a:lumMod val="75000"/>
                              <a:lumOff val="25000"/>
                            </a:schemeClr>
                          </a:solidFill>
                          <a:latin typeface="+mn-ea"/>
                          <a:ea typeface="+mn-ea"/>
                          <a:cs typeface="メイリオ" panose="020B0604030504040204" pitchFamily="50" charset="-128"/>
                        </a:rPr>
                        <a:t>掲載</a:t>
                      </a:r>
                      <a:r>
                        <a:rPr kumimoji="1" lang="en-US" altLang="ja-JP" sz="1200" kern="1200" dirty="0">
                          <a:solidFill>
                            <a:schemeClr val="tx1">
                              <a:lumMod val="75000"/>
                              <a:lumOff val="25000"/>
                            </a:schemeClr>
                          </a:solidFill>
                          <a:latin typeface="+mn-ea"/>
                          <a:ea typeface="+mn-ea"/>
                          <a:cs typeface="メイリオ" panose="020B0604030504040204" pitchFamily="50" charset="-128"/>
                        </a:rPr>
                        <a:t>】Yahoo! JAPAN may! CAP ad</a:t>
                      </a:r>
                      <a:endParaRPr lang="en-US" altLang="ja-JP" sz="1200" dirty="0">
                        <a:solidFill>
                          <a:schemeClr val="tx1">
                            <a:lumMod val="75000"/>
                            <a:lumOff val="25000"/>
                          </a:schemeClr>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lumMod val="75000"/>
                              <a:lumOff val="25000"/>
                            </a:schemeClr>
                          </a:solidFill>
                          <a:latin typeface="+mn-ea"/>
                          <a:ea typeface="+mn-ea"/>
                          <a:cs typeface="メイリオ" panose="020B0604030504040204" pitchFamily="50" charset="-128"/>
                        </a:rPr>
                        <a:t>③契約サービス詳細：</a:t>
                      </a:r>
                      <a:r>
                        <a:rPr kumimoji="1" lang="en-US" altLang="ja-JP" sz="1200" kern="1200" dirty="0">
                          <a:solidFill>
                            <a:schemeClr val="tx1">
                              <a:lumMod val="75000"/>
                              <a:lumOff val="25000"/>
                            </a:schemeClr>
                          </a:solidFill>
                          <a:latin typeface="+mn-ea"/>
                          <a:ea typeface="+mn-ea"/>
                          <a:cs typeface="メイリオ" panose="020B0604030504040204" pitchFamily="50" charset="-128"/>
                        </a:rPr>
                        <a:t>Yahoo! JAPAN may! CAP ad</a:t>
                      </a:r>
                      <a:r>
                        <a:rPr kumimoji="1" lang="ja-JP" altLang="en-US" sz="1200" kern="1200" dirty="0">
                          <a:solidFill>
                            <a:schemeClr val="tx1">
                              <a:lumMod val="75000"/>
                              <a:lumOff val="25000"/>
                            </a:schemeClr>
                          </a:solidFill>
                          <a:latin typeface="+mn-ea"/>
                          <a:ea typeface="+mn-ea"/>
                          <a:cs typeface="メイリオ" panose="020B0604030504040204" pitchFamily="50" charset="-128"/>
                        </a:rPr>
                        <a:t>（レビュータイアップ広告）　制作・掲載費</a:t>
                      </a:r>
                      <a:endParaRPr lang="en-US" altLang="ja-JP" sz="1200" dirty="0">
                        <a:solidFill>
                          <a:schemeClr val="tx1">
                            <a:lumMod val="75000"/>
                            <a:lumOff val="25000"/>
                          </a:schemeClr>
                        </a:solidFill>
                        <a:latin typeface="+mn-ea"/>
                        <a:ea typeface="+mn-ea"/>
                        <a:cs typeface="メイリオ" panose="020B0604030504040204"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247624747"/>
                  </a:ext>
                </a:extLst>
              </a:tr>
              <a:tr h="649267">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dirty="0">
                          <a:solidFill>
                            <a:schemeClr val="bg1"/>
                          </a:solidFill>
                          <a:latin typeface="+mn-lt"/>
                          <a:ea typeface="メイリオ"/>
                        </a:rPr>
                        <a:t>掲載期間</a:t>
                      </a:r>
                      <a:endParaRPr kumimoji="1" lang="ja-JP" altLang="en-US" sz="1000" b="0" i="0" dirty="0">
                        <a:solidFill>
                          <a:schemeClr val="bg1"/>
                        </a:solidFill>
                        <a:latin typeface="+mn-lt"/>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r>
                        <a:rPr lang="en-US" altLang="ja-JP" sz="1200" dirty="0">
                          <a:solidFill>
                            <a:schemeClr val="tx1">
                              <a:lumMod val="75000"/>
                              <a:lumOff val="25000"/>
                            </a:schemeClr>
                          </a:solidFill>
                          <a:latin typeface="+mn-ea"/>
                          <a:ea typeface="+mn-ea"/>
                          <a:cs typeface="Meiryo UI" panose="020B0604030504040204" pitchFamily="50" charset="-128"/>
                        </a:rPr>
                        <a:t>2</a:t>
                      </a:r>
                      <a:r>
                        <a:rPr lang="ja-JP" altLang="en-US" sz="1200" dirty="0">
                          <a:solidFill>
                            <a:schemeClr val="tx1">
                              <a:lumMod val="75000"/>
                              <a:lumOff val="25000"/>
                            </a:schemeClr>
                          </a:solidFill>
                          <a:latin typeface="+mn-ea"/>
                          <a:ea typeface="+mn-ea"/>
                          <a:cs typeface="Meiryo UI" panose="020B0604030504040204" pitchFamily="50" charset="-128"/>
                        </a:rPr>
                        <a:t>か月間</a:t>
                      </a:r>
                      <a:endParaRPr lang="en-US" altLang="ja-JP" sz="1200" dirty="0">
                        <a:solidFill>
                          <a:schemeClr val="tx1">
                            <a:lumMod val="75000"/>
                            <a:lumOff val="25000"/>
                          </a:schemeClr>
                        </a:solidFill>
                        <a:latin typeface="+mn-ea"/>
                        <a:ea typeface="+mn-ea"/>
                        <a:cs typeface="Meiryo UI" panose="020B0604030504040204" pitchFamily="50" charset="-128"/>
                      </a:endParaRPr>
                    </a:p>
                    <a:p>
                      <a:r>
                        <a:rPr lang="en-US" altLang="ja-JP" sz="1000" dirty="0">
                          <a:solidFill>
                            <a:schemeClr val="tx1">
                              <a:lumMod val="75000"/>
                              <a:lumOff val="25000"/>
                            </a:schemeClr>
                          </a:solidFill>
                          <a:latin typeface="+mn-ea"/>
                          <a:ea typeface="+mn-ea"/>
                          <a:cs typeface="Meiryo UI" panose="020B0604030504040204" pitchFamily="50" charset="-128"/>
                        </a:rPr>
                        <a:t>※</a:t>
                      </a:r>
                      <a:r>
                        <a:rPr lang="ja-JP" altLang="en-US" sz="1000" dirty="0">
                          <a:solidFill>
                            <a:schemeClr val="tx1">
                              <a:lumMod val="75000"/>
                              <a:lumOff val="25000"/>
                            </a:schemeClr>
                          </a:solidFill>
                          <a:latin typeface="+mn-ea"/>
                          <a:ea typeface="+mn-ea"/>
                          <a:cs typeface="Meiryo UI" panose="020B0604030504040204" pitchFamily="50" charset="-128"/>
                        </a:rPr>
                        <a:t>タイアップページは、掲載開始日の前営業日までにアップします</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0005"/>
                  </a:ext>
                </a:extLst>
              </a:tr>
              <a:tr h="544755">
                <a:tc>
                  <a:txBody>
                    <a:bodyPr/>
                    <a:lstStyle>
                      <a:lvl1pPr marL="0" algn="l" defTabSz="914400" rtl="0" eaLnBrk="1" latinLnBrk="0" hangingPunct="1">
                        <a:defRPr kumimoji="1" sz="1800" kern="1200">
                          <a:solidFill>
                            <a:schemeClr val="tx1"/>
                          </a:solidFill>
                          <a:latin typeface="メイリオ"/>
                          <a:ea typeface="メイリオ"/>
                        </a:defRPr>
                      </a:lvl1pPr>
                      <a:lvl2pPr marL="457200" algn="l" defTabSz="914400" rtl="0" eaLnBrk="1" latinLnBrk="0" hangingPunct="1">
                        <a:defRPr kumimoji="1" sz="1800" kern="1200">
                          <a:solidFill>
                            <a:schemeClr val="tx1"/>
                          </a:solidFill>
                          <a:latin typeface="メイリオ"/>
                          <a:ea typeface="メイリオ"/>
                        </a:defRPr>
                      </a:lvl2pPr>
                      <a:lvl3pPr marL="914400" algn="l" defTabSz="914400" rtl="0" eaLnBrk="1" latinLnBrk="0" hangingPunct="1">
                        <a:defRPr kumimoji="1" sz="1800" kern="1200">
                          <a:solidFill>
                            <a:schemeClr val="tx1"/>
                          </a:solidFill>
                          <a:latin typeface="メイリオ"/>
                          <a:ea typeface="メイリオ"/>
                        </a:defRPr>
                      </a:lvl3pPr>
                      <a:lvl4pPr marL="1371600" algn="l" defTabSz="914400" rtl="0" eaLnBrk="1" latinLnBrk="0" hangingPunct="1">
                        <a:defRPr kumimoji="1" sz="1800" kern="1200">
                          <a:solidFill>
                            <a:schemeClr val="tx1"/>
                          </a:solidFill>
                          <a:latin typeface="メイリオ"/>
                          <a:ea typeface="メイリオ"/>
                        </a:defRPr>
                      </a:lvl4pPr>
                      <a:lvl5pPr marL="1828800" algn="l" defTabSz="914400" rtl="0" eaLnBrk="1" latinLnBrk="0" hangingPunct="1">
                        <a:defRPr kumimoji="1" sz="1800" kern="1200">
                          <a:solidFill>
                            <a:schemeClr val="tx1"/>
                          </a:solidFill>
                          <a:latin typeface="メイリオ"/>
                          <a:ea typeface="メイリオ"/>
                        </a:defRPr>
                      </a:lvl5pPr>
                      <a:lvl6pPr marL="2286000" algn="l" defTabSz="914400" rtl="0" eaLnBrk="1" latinLnBrk="0" hangingPunct="1">
                        <a:defRPr kumimoji="1" sz="1800" kern="1200">
                          <a:solidFill>
                            <a:schemeClr val="tx1"/>
                          </a:solidFill>
                          <a:latin typeface="メイリオ"/>
                          <a:ea typeface="メイリオ"/>
                        </a:defRPr>
                      </a:lvl6pPr>
                      <a:lvl7pPr marL="2743200" algn="l" defTabSz="914400" rtl="0" eaLnBrk="1" latinLnBrk="0" hangingPunct="1">
                        <a:defRPr kumimoji="1" sz="1800" kern="1200">
                          <a:solidFill>
                            <a:schemeClr val="tx1"/>
                          </a:solidFill>
                          <a:latin typeface="メイリオ"/>
                          <a:ea typeface="メイリオ"/>
                        </a:defRPr>
                      </a:lvl7pPr>
                      <a:lvl8pPr marL="3200400" algn="l" defTabSz="914400" rtl="0" eaLnBrk="1" latinLnBrk="0" hangingPunct="1">
                        <a:defRPr kumimoji="1" sz="1800" kern="1200">
                          <a:solidFill>
                            <a:schemeClr val="tx1"/>
                          </a:solidFill>
                          <a:latin typeface="メイリオ"/>
                          <a:ea typeface="メイリオ"/>
                        </a:defRPr>
                      </a:lvl8pPr>
                      <a:lvl9pPr marL="3657600" algn="l" defTabSz="914400"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mn-lt"/>
                          <a:ea typeface="メイリオ"/>
                          <a:cs typeface="Meiryo UI" pitchFamily="50" charset="-128"/>
                        </a:rPr>
                        <a:t>料金</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tx1"/>
                          </a:solidFill>
                          <a:latin typeface="メイリオ"/>
                          <a:ea typeface="メイリオ"/>
                        </a:defRPr>
                      </a:lvl1pPr>
                      <a:lvl2pPr marL="457200" algn="l" defTabSz="914400" rtl="0" eaLnBrk="1" latinLnBrk="0" hangingPunct="1">
                        <a:defRPr kumimoji="1" sz="1800" kern="1200">
                          <a:solidFill>
                            <a:schemeClr val="tx1"/>
                          </a:solidFill>
                          <a:latin typeface="メイリオ"/>
                          <a:ea typeface="メイリオ"/>
                        </a:defRPr>
                      </a:lvl2pPr>
                      <a:lvl3pPr marL="914400" algn="l" defTabSz="914400" rtl="0" eaLnBrk="1" latinLnBrk="0" hangingPunct="1">
                        <a:defRPr kumimoji="1" sz="1800" kern="1200">
                          <a:solidFill>
                            <a:schemeClr val="tx1"/>
                          </a:solidFill>
                          <a:latin typeface="メイリオ"/>
                          <a:ea typeface="メイリオ"/>
                        </a:defRPr>
                      </a:lvl3pPr>
                      <a:lvl4pPr marL="1371600" algn="l" defTabSz="914400" rtl="0" eaLnBrk="1" latinLnBrk="0" hangingPunct="1">
                        <a:defRPr kumimoji="1" sz="1800" kern="1200">
                          <a:solidFill>
                            <a:schemeClr val="tx1"/>
                          </a:solidFill>
                          <a:latin typeface="メイリオ"/>
                          <a:ea typeface="メイリオ"/>
                        </a:defRPr>
                      </a:lvl4pPr>
                      <a:lvl5pPr marL="1828800" algn="l" defTabSz="914400" rtl="0" eaLnBrk="1" latinLnBrk="0" hangingPunct="1">
                        <a:defRPr kumimoji="1" sz="1800" kern="1200">
                          <a:solidFill>
                            <a:schemeClr val="tx1"/>
                          </a:solidFill>
                          <a:latin typeface="メイリオ"/>
                          <a:ea typeface="メイリオ"/>
                        </a:defRPr>
                      </a:lvl5pPr>
                      <a:lvl6pPr marL="2286000" algn="l" defTabSz="914400" rtl="0" eaLnBrk="1" latinLnBrk="0" hangingPunct="1">
                        <a:defRPr kumimoji="1" sz="1800" kern="1200">
                          <a:solidFill>
                            <a:schemeClr val="tx1"/>
                          </a:solidFill>
                          <a:latin typeface="メイリオ"/>
                          <a:ea typeface="メイリオ"/>
                        </a:defRPr>
                      </a:lvl6pPr>
                      <a:lvl7pPr marL="2743200" algn="l" defTabSz="914400" rtl="0" eaLnBrk="1" latinLnBrk="0" hangingPunct="1">
                        <a:defRPr kumimoji="1" sz="1800" kern="1200">
                          <a:solidFill>
                            <a:schemeClr val="tx1"/>
                          </a:solidFill>
                          <a:latin typeface="メイリオ"/>
                          <a:ea typeface="メイリオ"/>
                        </a:defRPr>
                      </a:lvl7pPr>
                      <a:lvl8pPr marL="3200400" algn="l" defTabSz="914400" rtl="0" eaLnBrk="1" latinLnBrk="0" hangingPunct="1">
                        <a:defRPr kumimoji="1" sz="1800" kern="1200">
                          <a:solidFill>
                            <a:schemeClr val="tx1"/>
                          </a:solidFill>
                          <a:latin typeface="メイリオ"/>
                          <a:ea typeface="メイリオ"/>
                        </a:defRPr>
                      </a:lvl8pPr>
                      <a:lvl9pPr marL="3657600" algn="l" defTabSz="914400"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b="0" u="none" strike="noStrike" kern="1200" cap="none" spc="0" normalizeH="0" baseline="0" noProof="0" dirty="0">
                          <a:ln>
                            <a:noFill/>
                          </a:ln>
                          <a:solidFill>
                            <a:schemeClr val="tx1">
                              <a:lumMod val="75000"/>
                              <a:lumOff val="25000"/>
                            </a:schemeClr>
                          </a:solidFill>
                          <a:effectLst/>
                          <a:uLnTx/>
                          <a:uFillTx/>
                          <a:latin typeface="+mn-ea"/>
                          <a:ea typeface="+mn-ea"/>
                        </a:rPr>
                        <a:t>・制作費</a:t>
                      </a:r>
                      <a:r>
                        <a:rPr kumimoji="1" lang="en-US" altLang="ja-JP" sz="1200" b="0" u="none" strike="noStrike" kern="1200" cap="none" spc="0" normalizeH="0" baseline="0" noProof="0" dirty="0">
                          <a:ln>
                            <a:noFill/>
                          </a:ln>
                          <a:solidFill>
                            <a:schemeClr val="tx1">
                              <a:lumMod val="75000"/>
                              <a:lumOff val="25000"/>
                            </a:schemeClr>
                          </a:solidFill>
                          <a:effectLst/>
                          <a:uLnTx/>
                          <a:uFillTx/>
                          <a:latin typeface="+mn-ea"/>
                          <a:ea typeface="+mn-ea"/>
                        </a:rPr>
                        <a:t>100</a:t>
                      </a:r>
                      <a:r>
                        <a:rPr kumimoji="1" lang="ja-JP" altLang="en-US" sz="1200" b="0" u="none" strike="noStrike" kern="1200" cap="none" spc="0" normalizeH="0" baseline="0" noProof="0" dirty="0">
                          <a:ln>
                            <a:noFill/>
                          </a:ln>
                          <a:solidFill>
                            <a:schemeClr val="tx1">
                              <a:lumMod val="75000"/>
                              <a:lumOff val="25000"/>
                            </a:schemeClr>
                          </a:solidFill>
                          <a:effectLst/>
                          <a:uLnTx/>
                          <a:uFillTx/>
                          <a:latin typeface="+mn-ea"/>
                          <a:ea typeface="+mn-ea"/>
                        </a:rPr>
                        <a:t>万円（グロス）／ 事前見積もり不要</a:t>
                      </a:r>
                      <a:endParaRPr kumimoji="1" lang="en-US" altLang="ja-JP" sz="1200" b="0" u="none" strike="noStrike" kern="1200" cap="none" spc="0" normalizeH="0" baseline="0" noProof="0" dirty="0">
                        <a:ln>
                          <a:noFill/>
                        </a:ln>
                        <a:solidFill>
                          <a:schemeClr val="tx1">
                            <a:lumMod val="75000"/>
                            <a:lumOff val="25000"/>
                          </a:schemeClr>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u="none" strike="noStrike" kern="1200" cap="none" spc="0" normalizeH="0" baseline="0" noProof="0" dirty="0">
                          <a:ln>
                            <a:noFill/>
                          </a:ln>
                          <a:solidFill>
                            <a:schemeClr val="tx1">
                              <a:lumMod val="75000"/>
                              <a:lumOff val="25000"/>
                            </a:schemeClr>
                          </a:solidFill>
                          <a:effectLst/>
                          <a:uLnTx/>
                          <a:uFillTx/>
                          <a:latin typeface="+mn-ea"/>
                          <a:ea typeface="+mn-ea"/>
                        </a:rPr>
                        <a:t>※</a:t>
                      </a:r>
                      <a:r>
                        <a:rPr kumimoji="1" lang="ja-JP" altLang="en-US" sz="1000" b="0" u="none" strike="noStrike" kern="1200" cap="none" spc="0" normalizeH="0" baseline="0" noProof="0" dirty="0">
                          <a:ln>
                            <a:noFill/>
                          </a:ln>
                          <a:solidFill>
                            <a:schemeClr val="tx1">
                              <a:lumMod val="75000"/>
                              <a:lumOff val="25000"/>
                            </a:schemeClr>
                          </a:solidFill>
                          <a:effectLst/>
                          <a:uLnTx/>
                          <a:uFillTx/>
                          <a:latin typeface="+mn-ea"/>
                          <a:ea typeface="+mn-ea"/>
                        </a:rPr>
                        <a:t>企画内容によって、別途費用が発生する場合があります</a:t>
                      </a:r>
                      <a:endParaRPr kumimoji="1" lang="en-US" altLang="ja-JP" sz="1000" b="0" u="none" strike="noStrike" kern="1200" cap="none" spc="0" normalizeH="0" baseline="0" noProof="0" dirty="0">
                        <a:ln>
                          <a:noFill/>
                        </a:ln>
                        <a:solidFill>
                          <a:schemeClr val="tx1">
                            <a:lumMod val="75000"/>
                            <a:lumOff val="25000"/>
                          </a:schemeClr>
                        </a:solidFill>
                        <a:effectLst/>
                        <a:uLnTx/>
                        <a:uFillTx/>
                        <a:latin typeface="+mn-ea"/>
                        <a:ea typeface="+mn-ea"/>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6"/>
                  </a:ext>
                </a:extLst>
              </a:tr>
              <a:tr h="417250">
                <a:tc>
                  <a:txBody>
                    <a:bodyPr/>
                    <a:lstStyle>
                      <a:lvl1pPr marL="0" algn="l" defTabSz="914400" rtl="0" eaLnBrk="1" latinLnBrk="0" hangingPunct="1">
                        <a:defRPr kumimoji="1" sz="1800" kern="1200">
                          <a:solidFill>
                            <a:schemeClr val="tx1"/>
                          </a:solidFill>
                          <a:latin typeface="メイリオ"/>
                          <a:ea typeface="メイリオ"/>
                        </a:defRPr>
                      </a:lvl1pPr>
                      <a:lvl2pPr marL="457200" algn="l" defTabSz="914400" rtl="0" eaLnBrk="1" latinLnBrk="0" hangingPunct="1">
                        <a:defRPr kumimoji="1" sz="1800" kern="1200">
                          <a:solidFill>
                            <a:schemeClr val="tx1"/>
                          </a:solidFill>
                          <a:latin typeface="メイリオ"/>
                          <a:ea typeface="メイリオ"/>
                        </a:defRPr>
                      </a:lvl2pPr>
                      <a:lvl3pPr marL="914400" algn="l" defTabSz="914400" rtl="0" eaLnBrk="1" latinLnBrk="0" hangingPunct="1">
                        <a:defRPr kumimoji="1" sz="1800" kern="1200">
                          <a:solidFill>
                            <a:schemeClr val="tx1"/>
                          </a:solidFill>
                          <a:latin typeface="メイリオ"/>
                          <a:ea typeface="メイリオ"/>
                        </a:defRPr>
                      </a:lvl3pPr>
                      <a:lvl4pPr marL="1371600" algn="l" defTabSz="914400" rtl="0" eaLnBrk="1" latinLnBrk="0" hangingPunct="1">
                        <a:defRPr kumimoji="1" sz="1800" kern="1200">
                          <a:solidFill>
                            <a:schemeClr val="tx1"/>
                          </a:solidFill>
                          <a:latin typeface="メイリオ"/>
                          <a:ea typeface="メイリオ"/>
                        </a:defRPr>
                      </a:lvl4pPr>
                      <a:lvl5pPr marL="1828800" algn="l" defTabSz="914400" rtl="0" eaLnBrk="1" latinLnBrk="0" hangingPunct="1">
                        <a:defRPr kumimoji="1" sz="1800" kern="1200">
                          <a:solidFill>
                            <a:schemeClr val="tx1"/>
                          </a:solidFill>
                          <a:latin typeface="メイリオ"/>
                          <a:ea typeface="メイリオ"/>
                        </a:defRPr>
                      </a:lvl5pPr>
                      <a:lvl6pPr marL="2286000" algn="l" defTabSz="914400" rtl="0" eaLnBrk="1" latinLnBrk="0" hangingPunct="1">
                        <a:defRPr kumimoji="1" sz="1800" kern="1200">
                          <a:solidFill>
                            <a:schemeClr val="tx1"/>
                          </a:solidFill>
                          <a:latin typeface="メイリオ"/>
                          <a:ea typeface="メイリオ"/>
                        </a:defRPr>
                      </a:lvl6pPr>
                      <a:lvl7pPr marL="2743200" algn="l" defTabSz="914400" rtl="0" eaLnBrk="1" latinLnBrk="0" hangingPunct="1">
                        <a:defRPr kumimoji="1" sz="1800" kern="1200">
                          <a:solidFill>
                            <a:schemeClr val="tx1"/>
                          </a:solidFill>
                          <a:latin typeface="メイリオ"/>
                          <a:ea typeface="メイリオ"/>
                        </a:defRPr>
                      </a:lvl7pPr>
                      <a:lvl8pPr marL="3200400" algn="l" defTabSz="914400" rtl="0" eaLnBrk="1" latinLnBrk="0" hangingPunct="1">
                        <a:defRPr kumimoji="1" sz="1800" kern="1200">
                          <a:solidFill>
                            <a:schemeClr val="tx1"/>
                          </a:solidFill>
                          <a:latin typeface="メイリオ"/>
                          <a:ea typeface="メイリオ"/>
                        </a:defRPr>
                      </a:lvl8pPr>
                      <a:lvl9pPr marL="3657600" algn="l" defTabSz="914400"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mn-lt"/>
                          <a:ea typeface="メイリオ"/>
                          <a:cs typeface="Meiryo UI" pitchFamily="50" charset="-128"/>
                        </a:rPr>
                        <a:t>お申し込み</a:t>
                      </a:r>
                      <a:endParaRPr kumimoji="1" lang="en-US" altLang="ja-JP" sz="1000" b="0" i="0" dirty="0">
                        <a:solidFill>
                          <a:schemeClr val="bg1"/>
                        </a:solidFill>
                        <a:latin typeface="+mn-lt"/>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mn-lt"/>
                          <a:ea typeface="メイリオ"/>
                          <a:cs typeface="Meiryo UI" pitchFamily="50" charset="-128"/>
                        </a:rPr>
                        <a:t>期限</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tx1"/>
                          </a:solidFill>
                          <a:latin typeface="メイリオ"/>
                          <a:ea typeface="メイリオ"/>
                        </a:defRPr>
                      </a:lvl1pPr>
                      <a:lvl2pPr marL="457200" algn="l" defTabSz="914400" rtl="0" eaLnBrk="1" latinLnBrk="0" hangingPunct="1">
                        <a:defRPr kumimoji="1" sz="1800" kern="1200">
                          <a:solidFill>
                            <a:schemeClr val="tx1"/>
                          </a:solidFill>
                          <a:latin typeface="メイリオ"/>
                          <a:ea typeface="メイリオ"/>
                        </a:defRPr>
                      </a:lvl2pPr>
                      <a:lvl3pPr marL="914400" algn="l" defTabSz="914400" rtl="0" eaLnBrk="1" latinLnBrk="0" hangingPunct="1">
                        <a:defRPr kumimoji="1" sz="1800" kern="1200">
                          <a:solidFill>
                            <a:schemeClr val="tx1"/>
                          </a:solidFill>
                          <a:latin typeface="メイリオ"/>
                          <a:ea typeface="メイリオ"/>
                        </a:defRPr>
                      </a:lvl3pPr>
                      <a:lvl4pPr marL="1371600" algn="l" defTabSz="914400" rtl="0" eaLnBrk="1" latinLnBrk="0" hangingPunct="1">
                        <a:defRPr kumimoji="1" sz="1800" kern="1200">
                          <a:solidFill>
                            <a:schemeClr val="tx1"/>
                          </a:solidFill>
                          <a:latin typeface="メイリオ"/>
                          <a:ea typeface="メイリオ"/>
                        </a:defRPr>
                      </a:lvl4pPr>
                      <a:lvl5pPr marL="1828800" algn="l" defTabSz="914400" rtl="0" eaLnBrk="1" latinLnBrk="0" hangingPunct="1">
                        <a:defRPr kumimoji="1" sz="1800" kern="1200">
                          <a:solidFill>
                            <a:schemeClr val="tx1"/>
                          </a:solidFill>
                          <a:latin typeface="メイリオ"/>
                          <a:ea typeface="メイリオ"/>
                        </a:defRPr>
                      </a:lvl5pPr>
                      <a:lvl6pPr marL="2286000" algn="l" defTabSz="914400" rtl="0" eaLnBrk="1" latinLnBrk="0" hangingPunct="1">
                        <a:defRPr kumimoji="1" sz="1800" kern="1200">
                          <a:solidFill>
                            <a:schemeClr val="tx1"/>
                          </a:solidFill>
                          <a:latin typeface="メイリオ"/>
                          <a:ea typeface="メイリオ"/>
                        </a:defRPr>
                      </a:lvl6pPr>
                      <a:lvl7pPr marL="2743200" algn="l" defTabSz="914400" rtl="0" eaLnBrk="1" latinLnBrk="0" hangingPunct="1">
                        <a:defRPr kumimoji="1" sz="1800" kern="1200">
                          <a:solidFill>
                            <a:schemeClr val="tx1"/>
                          </a:solidFill>
                          <a:latin typeface="メイリオ"/>
                          <a:ea typeface="メイリオ"/>
                        </a:defRPr>
                      </a:lvl7pPr>
                      <a:lvl8pPr marL="3200400" algn="l" defTabSz="914400" rtl="0" eaLnBrk="1" latinLnBrk="0" hangingPunct="1">
                        <a:defRPr kumimoji="1" sz="1800" kern="1200">
                          <a:solidFill>
                            <a:schemeClr val="tx1"/>
                          </a:solidFill>
                          <a:latin typeface="メイリオ"/>
                          <a:ea typeface="メイリオ"/>
                        </a:defRPr>
                      </a:lvl8pPr>
                      <a:lvl9pPr marL="3657600" algn="l" defTabSz="914400"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b="0" u="none" strike="noStrike" kern="1200" cap="none" spc="0" normalizeH="0" baseline="0" noProof="0" dirty="0">
                          <a:ln>
                            <a:noFill/>
                          </a:ln>
                          <a:solidFill>
                            <a:schemeClr val="tx1">
                              <a:lumMod val="75000"/>
                              <a:lumOff val="25000"/>
                            </a:schemeClr>
                          </a:solidFill>
                          <a:effectLst/>
                          <a:uLnTx/>
                          <a:uFillTx/>
                          <a:latin typeface="+mn-ea"/>
                          <a:ea typeface="+mn-ea"/>
                        </a:rPr>
                        <a:t>本資料内の</a:t>
                      </a:r>
                      <a:r>
                        <a:rPr kumimoji="1" lang="en-US" altLang="ja-JP" sz="1200" b="0" u="none" strike="noStrike" kern="1200" cap="none" spc="0" normalizeH="0" baseline="0" noProof="0" dirty="0">
                          <a:ln>
                            <a:noFill/>
                          </a:ln>
                          <a:solidFill>
                            <a:schemeClr val="tx1">
                              <a:lumMod val="75000"/>
                              <a:lumOff val="25000"/>
                            </a:schemeClr>
                          </a:solidFill>
                          <a:effectLst/>
                          <a:uLnTx/>
                          <a:uFillTx/>
                          <a:latin typeface="+mn-ea"/>
                          <a:ea typeface="+mn-ea"/>
                        </a:rPr>
                        <a:t>【</a:t>
                      </a:r>
                      <a:r>
                        <a:rPr kumimoji="1" lang="ja-JP" altLang="en-US" sz="1200" b="0" u="none" strike="noStrike" kern="1200" cap="none" spc="0" normalizeH="0" baseline="0" noProof="0" dirty="0">
                          <a:ln>
                            <a:noFill/>
                          </a:ln>
                          <a:solidFill>
                            <a:schemeClr val="tx1">
                              <a:lumMod val="75000"/>
                              <a:lumOff val="25000"/>
                            </a:schemeClr>
                          </a:solidFill>
                          <a:effectLst/>
                          <a:uLnTx/>
                          <a:uFillTx/>
                          <a:latin typeface="+mn-ea"/>
                          <a:ea typeface="+mn-ea"/>
                        </a:rPr>
                        <a:t>広告掲載までのスケジュール</a:t>
                      </a:r>
                      <a:r>
                        <a:rPr kumimoji="1" lang="en-US" altLang="ja-JP" sz="1200" b="0" u="none" strike="noStrike" kern="1200" cap="none" spc="0" normalizeH="0" baseline="0" noProof="0" dirty="0">
                          <a:ln>
                            <a:noFill/>
                          </a:ln>
                          <a:solidFill>
                            <a:schemeClr val="tx1">
                              <a:lumMod val="75000"/>
                              <a:lumOff val="25000"/>
                            </a:schemeClr>
                          </a:solidFill>
                          <a:effectLst/>
                          <a:uLnTx/>
                          <a:uFillTx/>
                          <a:latin typeface="+mn-ea"/>
                          <a:ea typeface="+mn-ea"/>
                        </a:rPr>
                        <a:t>】</a:t>
                      </a:r>
                      <a:r>
                        <a:rPr kumimoji="1" lang="ja-JP" altLang="en-US" sz="1200" b="0" u="none" strike="noStrike" kern="1200" cap="none" spc="0" normalizeH="0" baseline="0" noProof="0" dirty="0">
                          <a:ln>
                            <a:noFill/>
                          </a:ln>
                          <a:solidFill>
                            <a:schemeClr val="tx1">
                              <a:lumMod val="75000"/>
                              <a:lumOff val="25000"/>
                            </a:schemeClr>
                          </a:solidFill>
                          <a:effectLst/>
                          <a:uLnTx/>
                          <a:uFillTx/>
                          <a:latin typeface="+mn-ea"/>
                          <a:ea typeface="+mn-ea"/>
                        </a:rPr>
                        <a:t>のページをご参照ください。</a:t>
                      </a:r>
                      <a:endParaRPr kumimoji="1" lang="en-US" altLang="ja-JP" sz="1200" b="0" u="none" strike="noStrike" kern="1200" cap="none" spc="0" normalizeH="0" baseline="0" noProof="0" dirty="0">
                        <a:ln>
                          <a:noFill/>
                        </a:ln>
                        <a:solidFill>
                          <a:schemeClr val="tx1">
                            <a:lumMod val="75000"/>
                            <a:lumOff val="25000"/>
                          </a:schemeClr>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u="none" strike="noStrike" kern="1200" cap="none" spc="0" normalizeH="0" baseline="0" noProof="0" dirty="0">
                          <a:ln>
                            <a:noFill/>
                          </a:ln>
                          <a:solidFill>
                            <a:schemeClr val="tx1">
                              <a:lumMod val="75000"/>
                              <a:lumOff val="25000"/>
                            </a:schemeClr>
                          </a:solidFill>
                          <a:effectLst/>
                          <a:uLnTx/>
                          <a:uFillTx/>
                          <a:latin typeface="+mn-ea"/>
                          <a:ea typeface="+mn-ea"/>
                        </a:rPr>
                        <a:t>※</a:t>
                      </a:r>
                      <a:r>
                        <a:rPr kumimoji="1" lang="ja-JP" altLang="en-US" sz="1000" b="0" u="none" strike="noStrike" kern="1200" cap="none" spc="0" normalizeH="0" baseline="0" noProof="0" dirty="0">
                          <a:ln>
                            <a:noFill/>
                          </a:ln>
                          <a:solidFill>
                            <a:schemeClr val="tx1">
                              <a:lumMod val="75000"/>
                              <a:lumOff val="25000"/>
                            </a:schemeClr>
                          </a:solidFill>
                          <a:effectLst/>
                          <a:uLnTx/>
                          <a:uFillTx/>
                          <a:latin typeface="+mn-ea"/>
                          <a:ea typeface="+mn-ea"/>
                        </a:rPr>
                        <a:t>所定の方法によるお申し込み契約の成立後はキャンセルは不可となります</a:t>
                      </a:r>
                      <a:endParaRPr kumimoji="1" lang="en-US" altLang="ja-JP" sz="1000" b="0" u="none" strike="noStrike" kern="1200" cap="none" spc="0" normalizeH="0" baseline="0" noProof="0" dirty="0">
                        <a:ln>
                          <a:noFill/>
                        </a:ln>
                        <a:solidFill>
                          <a:schemeClr val="tx1">
                            <a:lumMod val="75000"/>
                            <a:lumOff val="25000"/>
                          </a:schemeClr>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u="none" strike="noStrike" kern="1200" cap="none" spc="0" normalizeH="0" baseline="0" noProof="0" dirty="0">
                          <a:ln>
                            <a:noFill/>
                          </a:ln>
                          <a:solidFill>
                            <a:schemeClr val="tx1">
                              <a:lumMod val="75000"/>
                              <a:lumOff val="25000"/>
                            </a:schemeClr>
                          </a:solidFill>
                          <a:effectLst/>
                          <a:uLnTx/>
                          <a:uFillTx/>
                          <a:latin typeface="+mn-ea"/>
                          <a:ea typeface="+mn-ea"/>
                        </a:rPr>
                        <a:t>※</a:t>
                      </a:r>
                      <a:r>
                        <a:rPr kumimoji="1" lang="ja-JP" altLang="en-US" sz="1000" b="0" u="none" strike="noStrike" kern="1200" cap="none" spc="0" normalizeH="0" baseline="0" noProof="0" dirty="0">
                          <a:ln>
                            <a:noFill/>
                          </a:ln>
                          <a:solidFill>
                            <a:schemeClr val="tx1">
                              <a:lumMod val="75000"/>
                              <a:lumOff val="25000"/>
                            </a:schemeClr>
                          </a:solidFill>
                          <a:effectLst/>
                          <a:uLnTx/>
                          <a:uFillTx/>
                          <a:latin typeface="+mn-ea"/>
                          <a:ea typeface="+mn-ea"/>
                        </a:rPr>
                        <a:t>お申し込み時に掲載期間が未決定の場合は、別途、掲載開始日の</a:t>
                      </a:r>
                      <a:r>
                        <a:rPr kumimoji="1" lang="en-US" altLang="ja-JP" sz="1000" b="0" u="none" strike="noStrike" kern="1200" cap="none" spc="0" normalizeH="0" baseline="0" noProof="0" dirty="0">
                          <a:ln>
                            <a:noFill/>
                          </a:ln>
                          <a:solidFill>
                            <a:schemeClr val="tx1">
                              <a:lumMod val="75000"/>
                              <a:lumOff val="25000"/>
                            </a:schemeClr>
                          </a:solidFill>
                          <a:effectLst/>
                          <a:uLnTx/>
                          <a:uFillTx/>
                          <a:latin typeface="+mn-ea"/>
                          <a:ea typeface="+mn-ea"/>
                        </a:rPr>
                        <a:t>5</a:t>
                      </a:r>
                      <a:r>
                        <a:rPr kumimoji="1" lang="ja-JP" altLang="en-US" sz="1000" b="0" u="none" strike="noStrike" kern="1200" cap="none" spc="0" normalizeH="0" baseline="0" noProof="0" dirty="0">
                          <a:ln>
                            <a:noFill/>
                          </a:ln>
                          <a:solidFill>
                            <a:schemeClr val="tx1">
                              <a:lumMod val="75000"/>
                              <a:lumOff val="25000"/>
                            </a:schemeClr>
                          </a:solidFill>
                          <a:effectLst/>
                          <a:uLnTx/>
                          <a:uFillTx/>
                          <a:latin typeface="+mn-ea"/>
                          <a:ea typeface="+mn-ea"/>
                        </a:rPr>
                        <a:t>営業日前までに掲載期間のご連絡をメールでいただきます</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0007"/>
                  </a:ext>
                </a:extLst>
              </a:tr>
              <a:tr h="306003">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dirty="0">
                          <a:solidFill>
                            <a:schemeClr val="bg1"/>
                          </a:solidFill>
                          <a:latin typeface="+mn-lt"/>
                          <a:ea typeface="+mn-ea"/>
                        </a:rPr>
                        <a:t>有効期限</a:t>
                      </a:r>
                      <a:endParaRPr kumimoji="1" lang="ja-JP" altLang="en-US" sz="1000" b="0" i="0" dirty="0">
                        <a:solidFill>
                          <a:schemeClr val="bg1"/>
                        </a:solidFill>
                        <a:latin typeface="+mn-lt"/>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200" dirty="0">
                          <a:solidFill>
                            <a:schemeClr val="tx1">
                              <a:lumMod val="75000"/>
                              <a:lumOff val="25000"/>
                            </a:schemeClr>
                          </a:solidFill>
                          <a:latin typeface="+mn-ea"/>
                          <a:ea typeface="+mn-ea"/>
                          <a:cs typeface="Meiryo UI" panose="020B0604030504040204" pitchFamily="50" charset="-128"/>
                        </a:rPr>
                        <a:t>2024</a:t>
                      </a:r>
                      <a:r>
                        <a:rPr lang="ja-JP" altLang="en-US" sz="1200">
                          <a:solidFill>
                            <a:schemeClr val="tx1">
                              <a:lumMod val="75000"/>
                              <a:lumOff val="25000"/>
                            </a:schemeClr>
                          </a:solidFill>
                          <a:latin typeface="+mn-ea"/>
                          <a:ea typeface="+mn-ea"/>
                          <a:cs typeface="Meiryo UI" panose="020B0604030504040204" pitchFamily="50" charset="-128"/>
                        </a:rPr>
                        <a:t>年</a:t>
                      </a:r>
                      <a:r>
                        <a:rPr lang="en-US" altLang="ja-JP" sz="1200" dirty="0">
                          <a:solidFill>
                            <a:schemeClr val="tx1">
                              <a:lumMod val="75000"/>
                              <a:lumOff val="25000"/>
                            </a:schemeClr>
                          </a:solidFill>
                          <a:latin typeface="+mn-ea"/>
                          <a:ea typeface="+mn-ea"/>
                          <a:cs typeface="Meiryo UI" panose="020B0604030504040204" pitchFamily="50" charset="-128"/>
                        </a:rPr>
                        <a:t>6</a:t>
                      </a:r>
                      <a:r>
                        <a:rPr lang="ja-JP" altLang="en-US" sz="1200">
                          <a:solidFill>
                            <a:schemeClr val="tx1">
                              <a:lumMod val="75000"/>
                              <a:lumOff val="25000"/>
                            </a:schemeClr>
                          </a:solidFill>
                          <a:latin typeface="+mn-ea"/>
                          <a:ea typeface="+mn-ea"/>
                          <a:cs typeface="Meiryo UI" panose="020B0604030504040204" pitchFamily="50" charset="-128"/>
                        </a:rPr>
                        <a:t>月</a:t>
                      </a:r>
                      <a:r>
                        <a:rPr lang="en-US" altLang="ja-JP" sz="1200" dirty="0">
                          <a:solidFill>
                            <a:schemeClr val="tx1">
                              <a:lumMod val="75000"/>
                              <a:lumOff val="25000"/>
                            </a:schemeClr>
                          </a:solidFill>
                          <a:latin typeface="+mn-ea"/>
                          <a:ea typeface="+mn-ea"/>
                          <a:cs typeface="Meiryo UI" panose="020B0604030504040204" pitchFamily="50" charset="-128"/>
                        </a:rPr>
                        <a:t>30</a:t>
                      </a:r>
                      <a:r>
                        <a:rPr lang="ja-JP" altLang="en-US" sz="1200">
                          <a:solidFill>
                            <a:schemeClr val="tx1">
                              <a:lumMod val="75000"/>
                              <a:lumOff val="25000"/>
                            </a:schemeClr>
                          </a:solidFill>
                          <a:latin typeface="+mn-ea"/>
                          <a:ea typeface="+mn-ea"/>
                          <a:cs typeface="Meiryo UI" panose="020B0604030504040204" pitchFamily="50" charset="-128"/>
                        </a:rPr>
                        <a:t>日</a:t>
                      </a:r>
                      <a:r>
                        <a:rPr lang="ja-JP" altLang="en-US" sz="1200" dirty="0">
                          <a:solidFill>
                            <a:schemeClr val="tx1">
                              <a:lumMod val="75000"/>
                              <a:lumOff val="25000"/>
                            </a:schemeClr>
                          </a:solidFill>
                          <a:latin typeface="+mn-ea"/>
                          <a:ea typeface="+mn-ea"/>
                          <a:cs typeface="Meiryo UI" panose="020B0604030504040204" pitchFamily="50" charset="-128"/>
                        </a:rPr>
                        <a:t>掲載終了分</a:t>
                      </a:r>
                      <a:endParaRPr lang="ja-JP" altLang="en-US" sz="1200" dirty="0">
                        <a:solidFill>
                          <a:schemeClr val="tx1">
                            <a:lumMod val="75000"/>
                            <a:lumOff val="25000"/>
                          </a:schemeClr>
                        </a:solidFill>
                        <a:latin typeface="+mn-ea"/>
                        <a:ea typeface="+mn-ea"/>
                        <a:cs typeface="Verdana" pitchFamily="34" charset="0"/>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3752225600"/>
                  </a:ext>
                </a:extLst>
              </a:tr>
              <a:tr h="306003">
                <a:tc>
                  <a:txBody>
                    <a:bodyPr/>
                    <a:lstStyle>
                      <a:lvl1pPr marL="0" algn="l" defTabSz="914400" rtl="0" eaLnBrk="1" latinLnBrk="0" hangingPunct="1">
                        <a:defRPr kumimoji="1" sz="1800" kern="1200">
                          <a:solidFill>
                            <a:schemeClr val="tx1"/>
                          </a:solidFill>
                          <a:latin typeface="メイリオ"/>
                          <a:ea typeface="メイリオ"/>
                        </a:defRPr>
                      </a:lvl1pPr>
                      <a:lvl2pPr marL="457200" algn="l" defTabSz="914400" rtl="0" eaLnBrk="1" latinLnBrk="0" hangingPunct="1">
                        <a:defRPr kumimoji="1" sz="1800" kern="1200">
                          <a:solidFill>
                            <a:schemeClr val="tx1"/>
                          </a:solidFill>
                          <a:latin typeface="メイリオ"/>
                          <a:ea typeface="メイリオ"/>
                        </a:defRPr>
                      </a:lvl2pPr>
                      <a:lvl3pPr marL="914400" algn="l" defTabSz="914400" rtl="0" eaLnBrk="1" latinLnBrk="0" hangingPunct="1">
                        <a:defRPr kumimoji="1" sz="1800" kern="1200">
                          <a:solidFill>
                            <a:schemeClr val="tx1"/>
                          </a:solidFill>
                          <a:latin typeface="メイリオ"/>
                          <a:ea typeface="メイリオ"/>
                        </a:defRPr>
                      </a:lvl3pPr>
                      <a:lvl4pPr marL="1371600" algn="l" defTabSz="914400" rtl="0" eaLnBrk="1" latinLnBrk="0" hangingPunct="1">
                        <a:defRPr kumimoji="1" sz="1800" kern="1200">
                          <a:solidFill>
                            <a:schemeClr val="tx1"/>
                          </a:solidFill>
                          <a:latin typeface="メイリオ"/>
                          <a:ea typeface="メイリオ"/>
                        </a:defRPr>
                      </a:lvl4pPr>
                      <a:lvl5pPr marL="1828800" algn="l" defTabSz="914400" rtl="0" eaLnBrk="1" latinLnBrk="0" hangingPunct="1">
                        <a:defRPr kumimoji="1" sz="1800" kern="1200">
                          <a:solidFill>
                            <a:schemeClr val="tx1"/>
                          </a:solidFill>
                          <a:latin typeface="メイリオ"/>
                          <a:ea typeface="メイリオ"/>
                        </a:defRPr>
                      </a:lvl5pPr>
                      <a:lvl6pPr marL="2286000" algn="l" defTabSz="914400" rtl="0" eaLnBrk="1" latinLnBrk="0" hangingPunct="1">
                        <a:defRPr kumimoji="1" sz="1800" kern="1200">
                          <a:solidFill>
                            <a:schemeClr val="tx1"/>
                          </a:solidFill>
                          <a:latin typeface="メイリオ"/>
                          <a:ea typeface="メイリオ"/>
                        </a:defRPr>
                      </a:lvl6pPr>
                      <a:lvl7pPr marL="2743200" algn="l" defTabSz="914400" rtl="0" eaLnBrk="1" latinLnBrk="0" hangingPunct="1">
                        <a:defRPr kumimoji="1" sz="1800" kern="1200">
                          <a:solidFill>
                            <a:schemeClr val="tx1"/>
                          </a:solidFill>
                          <a:latin typeface="メイリオ"/>
                          <a:ea typeface="メイリオ"/>
                        </a:defRPr>
                      </a:lvl7pPr>
                      <a:lvl8pPr marL="3200400" algn="l" defTabSz="914400" rtl="0" eaLnBrk="1" latinLnBrk="0" hangingPunct="1">
                        <a:defRPr kumimoji="1" sz="1800" kern="1200">
                          <a:solidFill>
                            <a:schemeClr val="tx1"/>
                          </a:solidFill>
                          <a:latin typeface="メイリオ"/>
                          <a:ea typeface="メイリオ"/>
                        </a:defRPr>
                      </a:lvl8pPr>
                      <a:lvl9pPr marL="3657600" algn="l" defTabSz="914400"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mn-lt"/>
                          <a:ea typeface="メイリオ"/>
                          <a:cs typeface="Meiryo UI" pitchFamily="50" charset="-128"/>
                        </a:rPr>
                        <a:t>備考</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tx1"/>
                          </a:solidFill>
                          <a:latin typeface="メイリオ"/>
                          <a:ea typeface="メイリオ"/>
                        </a:defRPr>
                      </a:lvl1pPr>
                      <a:lvl2pPr marL="457200" algn="l" defTabSz="914400" rtl="0" eaLnBrk="1" latinLnBrk="0" hangingPunct="1">
                        <a:defRPr kumimoji="1" sz="1800" kern="1200">
                          <a:solidFill>
                            <a:schemeClr val="tx1"/>
                          </a:solidFill>
                          <a:latin typeface="メイリオ"/>
                          <a:ea typeface="メイリオ"/>
                        </a:defRPr>
                      </a:lvl2pPr>
                      <a:lvl3pPr marL="914400" algn="l" defTabSz="914400" rtl="0" eaLnBrk="1" latinLnBrk="0" hangingPunct="1">
                        <a:defRPr kumimoji="1" sz="1800" kern="1200">
                          <a:solidFill>
                            <a:schemeClr val="tx1"/>
                          </a:solidFill>
                          <a:latin typeface="メイリオ"/>
                          <a:ea typeface="メイリオ"/>
                        </a:defRPr>
                      </a:lvl3pPr>
                      <a:lvl4pPr marL="1371600" algn="l" defTabSz="914400" rtl="0" eaLnBrk="1" latinLnBrk="0" hangingPunct="1">
                        <a:defRPr kumimoji="1" sz="1800" kern="1200">
                          <a:solidFill>
                            <a:schemeClr val="tx1"/>
                          </a:solidFill>
                          <a:latin typeface="メイリオ"/>
                          <a:ea typeface="メイリオ"/>
                        </a:defRPr>
                      </a:lvl4pPr>
                      <a:lvl5pPr marL="1828800" algn="l" defTabSz="914400" rtl="0" eaLnBrk="1" latinLnBrk="0" hangingPunct="1">
                        <a:defRPr kumimoji="1" sz="1800" kern="1200">
                          <a:solidFill>
                            <a:schemeClr val="tx1"/>
                          </a:solidFill>
                          <a:latin typeface="メイリオ"/>
                          <a:ea typeface="メイリオ"/>
                        </a:defRPr>
                      </a:lvl5pPr>
                      <a:lvl6pPr marL="2286000" algn="l" defTabSz="914400" rtl="0" eaLnBrk="1" latinLnBrk="0" hangingPunct="1">
                        <a:defRPr kumimoji="1" sz="1800" kern="1200">
                          <a:solidFill>
                            <a:schemeClr val="tx1"/>
                          </a:solidFill>
                          <a:latin typeface="メイリオ"/>
                          <a:ea typeface="メイリオ"/>
                        </a:defRPr>
                      </a:lvl6pPr>
                      <a:lvl7pPr marL="2743200" algn="l" defTabSz="914400" rtl="0" eaLnBrk="1" latinLnBrk="0" hangingPunct="1">
                        <a:defRPr kumimoji="1" sz="1800" kern="1200">
                          <a:solidFill>
                            <a:schemeClr val="tx1"/>
                          </a:solidFill>
                          <a:latin typeface="メイリオ"/>
                          <a:ea typeface="メイリオ"/>
                        </a:defRPr>
                      </a:lvl7pPr>
                      <a:lvl8pPr marL="3200400" algn="l" defTabSz="914400" rtl="0" eaLnBrk="1" latinLnBrk="0" hangingPunct="1">
                        <a:defRPr kumimoji="1" sz="1800" kern="1200">
                          <a:solidFill>
                            <a:schemeClr val="tx1"/>
                          </a:solidFill>
                          <a:latin typeface="メイリオ"/>
                          <a:ea typeface="メイリオ"/>
                        </a:defRPr>
                      </a:lvl8pPr>
                      <a:lvl9pPr marL="3657600" algn="l" defTabSz="914400"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lumMod val="75000"/>
                              <a:lumOff val="25000"/>
                            </a:schemeClr>
                          </a:solidFill>
                          <a:latin typeface="+mn-ea"/>
                          <a:ea typeface="+mn-ea"/>
                          <a:cs typeface="Meiryo UI" panose="020B0604030504040204" pitchFamily="50" charset="-128"/>
                        </a:rPr>
                        <a:t>レビュー記事の制作には、対象商品</a:t>
                      </a:r>
                      <a:r>
                        <a:rPr lang="en-US" altLang="ja-JP" sz="1200" dirty="0">
                          <a:solidFill>
                            <a:schemeClr val="tx1">
                              <a:lumMod val="75000"/>
                              <a:lumOff val="25000"/>
                            </a:schemeClr>
                          </a:solidFill>
                          <a:latin typeface="+mn-ea"/>
                          <a:ea typeface="+mn-ea"/>
                          <a:cs typeface="Meiryo UI" panose="020B0604030504040204" pitchFamily="50" charset="-128"/>
                        </a:rPr>
                        <a:t>2</a:t>
                      </a:r>
                      <a:r>
                        <a:rPr lang="ja-JP" altLang="en-US" sz="1200" dirty="0">
                          <a:solidFill>
                            <a:schemeClr val="tx1">
                              <a:lumMod val="75000"/>
                              <a:lumOff val="25000"/>
                            </a:schemeClr>
                          </a:solidFill>
                          <a:latin typeface="+mn-ea"/>
                          <a:ea typeface="+mn-ea"/>
                          <a:cs typeface="Meiryo UI" panose="020B0604030504040204" pitchFamily="50" charset="-128"/>
                        </a:rPr>
                        <a:t>点の提供が必要となります。（撮影用・レビュー用）</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84709290"/>
                  </a:ext>
                </a:extLst>
              </a:tr>
            </a:tbl>
          </a:graphicData>
        </a:graphic>
      </p:graphicFrame>
    </p:spTree>
    <p:extLst>
      <p:ext uri="{BB962C8B-B14F-4D97-AF65-F5344CB8AC3E}">
        <p14:creationId xmlns:p14="http://schemas.microsoft.com/office/powerpoint/2010/main" val="97375189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その他・注意事項</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lang="ja-JP" altLang="en-US"/>
              <a:t>商品詳細（</a:t>
            </a:r>
            <a:r>
              <a:rPr lang="zh-TW" altLang="en-US" dirty="0"/>
              <a:t>誘導広告掲載費</a:t>
            </a:r>
            <a:r>
              <a:rPr lang="ja-JP" altLang="en-US"/>
              <a:t>）</a:t>
            </a:r>
            <a:endParaRPr lang="zh-TW" altLang="en-US" dirty="0"/>
          </a:p>
        </p:txBody>
      </p:sp>
      <p:pic>
        <p:nvPicPr>
          <p:cNvPr id="10" name="図プレースホルダー 7" descr="アイコン&#10;&#10;自動的に生成された説明">
            <a:extLst>
              <a:ext uri="{FF2B5EF4-FFF2-40B4-BE49-F238E27FC236}">
                <a16:creationId xmlns:a16="http://schemas.microsoft.com/office/drawing/2014/main" id="{BED1E3B9-75F7-9245-9B97-0C3C7E75AB43}"/>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graphicFrame>
        <p:nvGraphicFramePr>
          <p:cNvPr id="3" name="表 2">
            <a:extLst>
              <a:ext uri="{FF2B5EF4-FFF2-40B4-BE49-F238E27FC236}">
                <a16:creationId xmlns:a16="http://schemas.microsoft.com/office/drawing/2014/main" id="{EC378E92-9F9B-3FFA-E705-4E8000F448FF}"/>
              </a:ext>
            </a:extLst>
          </p:cNvPr>
          <p:cNvGraphicFramePr>
            <a:graphicFrameLocks noGrp="1"/>
          </p:cNvGraphicFramePr>
          <p:nvPr>
            <p:extLst>
              <p:ext uri="{D42A27DB-BD31-4B8C-83A1-F6EECF244321}">
                <p14:modId xmlns:p14="http://schemas.microsoft.com/office/powerpoint/2010/main" val="2455816123"/>
              </p:ext>
            </p:extLst>
          </p:nvPr>
        </p:nvGraphicFramePr>
        <p:xfrm>
          <a:off x="257503" y="1091645"/>
          <a:ext cx="11712721" cy="4009313"/>
        </p:xfrm>
        <a:graphic>
          <a:graphicData uri="http://schemas.openxmlformats.org/drawingml/2006/table">
            <a:tbl>
              <a:tblPr firstRow="1" bandRow="1"/>
              <a:tblGrid>
                <a:gridCol w="2658335">
                  <a:extLst>
                    <a:ext uri="{9D8B030D-6E8A-4147-A177-3AD203B41FA5}">
                      <a16:colId xmlns:a16="http://schemas.microsoft.com/office/drawing/2014/main" val="20000"/>
                    </a:ext>
                  </a:extLst>
                </a:gridCol>
                <a:gridCol w="9054386">
                  <a:extLst>
                    <a:ext uri="{9D8B030D-6E8A-4147-A177-3AD203B41FA5}">
                      <a16:colId xmlns:a16="http://schemas.microsoft.com/office/drawing/2014/main" val="20001"/>
                    </a:ext>
                  </a:extLst>
                </a:gridCol>
              </a:tblGrid>
              <a:tr h="447764">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mn-lt"/>
                          <a:ea typeface="メイリオ"/>
                          <a:cs typeface="Meiryo UI" pitchFamily="50" charset="-128"/>
                        </a:rPr>
                        <a:t>タイアップへの</a:t>
                      </a:r>
                      <a:endParaRPr kumimoji="1" lang="en-US" altLang="ja-JP" sz="1000" b="0" i="0" dirty="0">
                        <a:solidFill>
                          <a:schemeClr val="bg1"/>
                        </a:solidFill>
                        <a:latin typeface="+mn-lt"/>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mn-lt"/>
                          <a:ea typeface="メイリオ"/>
                          <a:cs typeface="Meiryo UI" pitchFamily="50" charset="-128"/>
                        </a:rPr>
                        <a:t>誘導枠</a:t>
                      </a:r>
                      <a:endParaRPr kumimoji="1" lang="en-US" altLang="ja-JP" sz="1000" b="0" i="0" dirty="0">
                        <a:solidFill>
                          <a:schemeClr val="bg1"/>
                        </a:solidFill>
                        <a:latin typeface="+mn-lt"/>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indent="-179388" algn="l" fontAlgn="ctr">
                        <a:buClr>
                          <a:srgbClr val="687080"/>
                        </a:buClr>
                        <a:buFont typeface="Wingdings" pitchFamily="2" charset="2"/>
                        <a:buNone/>
                      </a:pPr>
                      <a:r>
                        <a:rPr lang="ja-JP" altLang="en-US" sz="1200" b="0" i="0" u="none" strike="noStrike" dirty="0">
                          <a:solidFill>
                            <a:schemeClr val="tx1">
                              <a:lumMod val="75000"/>
                              <a:lumOff val="25000"/>
                            </a:schemeClr>
                          </a:solidFill>
                          <a:latin typeface="+mn-ea"/>
                          <a:ea typeface="+mn-ea"/>
                          <a:cs typeface="Meiryo UI" pitchFamily="50" charset="-128"/>
                        </a:rPr>
                        <a:t>本資料内の</a:t>
                      </a:r>
                      <a:r>
                        <a:rPr lang="en-US" altLang="ja-JP" sz="1200" b="0" i="0" u="none" strike="noStrike" dirty="0">
                          <a:solidFill>
                            <a:schemeClr val="tx1">
                              <a:lumMod val="75000"/>
                              <a:lumOff val="25000"/>
                            </a:schemeClr>
                          </a:solidFill>
                          <a:latin typeface="+mn-ea"/>
                          <a:ea typeface="+mn-ea"/>
                          <a:cs typeface="Meiryo UI" pitchFamily="50" charset="-128"/>
                        </a:rPr>
                        <a:t>【</a:t>
                      </a:r>
                      <a:r>
                        <a:rPr lang="en-US" altLang="ja-JP" sz="1200" b="0" i="0" u="none" strike="noStrike" dirty="0" err="1">
                          <a:solidFill>
                            <a:schemeClr val="tx1">
                              <a:lumMod val="75000"/>
                              <a:lumOff val="25000"/>
                            </a:schemeClr>
                          </a:solidFill>
                          <a:latin typeface="+mn-ea"/>
                          <a:ea typeface="+mn-ea"/>
                          <a:cs typeface="Meiryo UI" pitchFamily="50" charset="-128"/>
                        </a:rPr>
                        <a:t>mybest</a:t>
                      </a:r>
                      <a:r>
                        <a:rPr lang="ja-JP" altLang="en-US" sz="1200" b="0" i="0" u="none" strike="noStrike" dirty="0">
                          <a:solidFill>
                            <a:schemeClr val="tx1">
                              <a:lumMod val="75000"/>
                              <a:lumOff val="25000"/>
                            </a:schemeClr>
                          </a:solidFill>
                          <a:latin typeface="+mn-ea"/>
                          <a:ea typeface="+mn-ea"/>
                          <a:cs typeface="Meiryo UI" pitchFamily="50" charset="-128"/>
                        </a:rPr>
                        <a:t>広告① ミニタイアップ枠掲載</a:t>
                      </a:r>
                      <a:r>
                        <a:rPr lang="en-US" altLang="ja-JP" sz="1200" b="0" i="0" u="none" strike="noStrike" dirty="0">
                          <a:solidFill>
                            <a:schemeClr val="tx1">
                              <a:lumMod val="75000"/>
                              <a:lumOff val="25000"/>
                            </a:schemeClr>
                          </a:solidFill>
                          <a:latin typeface="+mn-ea"/>
                          <a:ea typeface="+mn-ea"/>
                          <a:cs typeface="Meiryo UI" pitchFamily="50" charset="-128"/>
                        </a:rPr>
                        <a:t>】【</a:t>
                      </a:r>
                      <a:r>
                        <a:rPr lang="en-US" altLang="ja-JP" sz="1200" b="0" i="0" u="none" strike="noStrike" dirty="0" err="1">
                          <a:solidFill>
                            <a:schemeClr val="tx1">
                              <a:lumMod val="75000"/>
                              <a:lumOff val="25000"/>
                            </a:schemeClr>
                          </a:solidFill>
                          <a:latin typeface="+mn-ea"/>
                          <a:ea typeface="+mn-ea"/>
                          <a:cs typeface="Meiryo UI" pitchFamily="50" charset="-128"/>
                        </a:rPr>
                        <a:t>mybest</a:t>
                      </a:r>
                      <a:r>
                        <a:rPr lang="ja-JP" altLang="en-US" sz="1200" b="0" i="0" u="none" strike="noStrike" dirty="0">
                          <a:solidFill>
                            <a:schemeClr val="tx1">
                              <a:lumMod val="75000"/>
                              <a:lumOff val="25000"/>
                            </a:schemeClr>
                          </a:solidFill>
                          <a:latin typeface="+mn-ea"/>
                          <a:ea typeface="+mn-ea"/>
                          <a:cs typeface="Meiryo UI" pitchFamily="50" charset="-128"/>
                        </a:rPr>
                        <a:t>広告② バナー枠掲載</a:t>
                      </a:r>
                      <a:r>
                        <a:rPr lang="en-US" altLang="ja-JP" sz="1200" b="0" i="0" u="none" strike="noStrike" dirty="0">
                          <a:solidFill>
                            <a:schemeClr val="tx1">
                              <a:lumMod val="75000"/>
                              <a:lumOff val="25000"/>
                            </a:schemeClr>
                          </a:solidFill>
                          <a:latin typeface="+mn-ea"/>
                          <a:ea typeface="+mn-ea"/>
                          <a:cs typeface="Meiryo UI" pitchFamily="50" charset="-128"/>
                        </a:rPr>
                        <a:t>】【</a:t>
                      </a:r>
                      <a:r>
                        <a:rPr lang="ja-JP" altLang="en-US" sz="1200" b="0" i="0" u="none" strike="noStrike" dirty="0">
                          <a:solidFill>
                            <a:schemeClr val="tx1">
                              <a:lumMod val="75000"/>
                              <a:lumOff val="25000"/>
                            </a:schemeClr>
                          </a:solidFill>
                          <a:latin typeface="+mn-ea"/>
                          <a:ea typeface="+mn-ea"/>
                          <a:cs typeface="Meiryo UI" pitchFamily="50" charset="-128"/>
                        </a:rPr>
                        <a:t>掲載可能バナー枠 一覧</a:t>
                      </a:r>
                      <a:r>
                        <a:rPr lang="en-US" altLang="ja-JP" sz="1200" b="0" i="0" u="none" strike="noStrike" dirty="0">
                          <a:solidFill>
                            <a:schemeClr val="tx1">
                              <a:lumMod val="75000"/>
                              <a:lumOff val="25000"/>
                            </a:schemeClr>
                          </a:solidFill>
                          <a:latin typeface="+mn-ea"/>
                          <a:ea typeface="+mn-ea"/>
                          <a:cs typeface="Meiryo UI" pitchFamily="50" charset="-128"/>
                        </a:rPr>
                        <a:t>】</a:t>
                      </a:r>
                      <a:r>
                        <a:rPr lang="ja-JP" altLang="en-US" sz="1200" b="0" i="0" u="none" strike="noStrike" dirty="0">
                          <a:solidFill>
                            <a:schemeClr val="tx1">
                              <a:lumMod val="75000"/>
                              <a:lumOff val="25000"/>
                            </a:schemeClr>
                          </a:solidFill>
                          <a:latin typeface="+mn-ea"/>
                          <a:ea typeface="+mn-ea"/>
                          <a:cs typeface="Meiryo UI" pitchFamily="50" charset="-128"/>
                        </a:rPr>
                        <a:t>をご参照ください。</a:t>
                      </a:r>
                      <a:endParaRPr lang="en-US" altLang="ja-JP" sz="1200" b="0" i="0" u="none" strike="noStrike" dirty="0">
                        <a:solidFill>
                          <a:schemeClr val="tx1">
                            <a:lumMod val="75000"/>
                            <a:lumOff val="25000"/>
                          </a:schemeClr>
                        </a:solidFill>
                        <a:latin typeface="+mn-ea"/>
                        <a:ea typeface="+mn-ea"/>
                        <a:cs typeface="Meiryo UI" pitchFamily="50" charset="-128"/>
                      </a:endParaRPr>
                    </a:p>
                    <a:p>
                      <a:pPr marL="179388" indent="-179388" algn="l" fontAlgn="ctr">
                        <a:buClr>
                          <a:srgbClr val="687080"/>
                        </a:buClr>
                        <a:buFont typeface="Wingdings" pitchFamily="2" charset="2"/>
                        <a:buNone/>
                      </a:pPr>
                      <a:r>
                        <a:rPr lang="en-US" altLang="ja-JP" sz="1200" b="0" i="0" u="none" strike="noStrike" dirty="0">
                          <a:solidFill>
                            <a:schemeClr val="tx1">
                              <a:lumMod val="75000"/>
                              <a:lumOff val="25000"/>
                            </a:schemeClr>
                          </a:solidFill>
                          <a:latin typeface="+mn-ea"/>
                          <a:ea typeface="+mn-ea"/>
                          <a:cs typeface="Meiryo UI" pitchFamily="50" charset="-128"/>
                        </a:rPr>
                        <a:t>※Yahoo!</a:t>
                      </a:r>
                      <a:r>
                        <a:rPr lang="ja-JP" altLang="en-US" sz="1200" b="0" i="0" u="none" strike="noStrike" dirty="0">
                          <a:solidFill>
                            <a:schemeClr val="tx1">
                              <a:lumMod val="75000"/>
                              <a:lumOff val="25000"/>
                            </a:schemeClr>
                          </a:solidFill>
                          <a:latin typeface="+mn-ea"/>
                          <a:ea typeface="+mn-ea"/>
                          <a:cs typeface="Meiryo UI" pitchFamily="50" charset="-128"/>
                        </a:rPr>
                        <a:t>広告に関しては各種商品資料をご参照ください。</a:t>
                      </a:r>
                      <a:endParaRPr lang="en-US" altLang="ja-JP" sz="1200" b="0" i="0" u="none" strike="noStrike" dirty="0">
                        <a:solidFill>
                          <a:schemeClr val="tx1">
                            <a:lumMod val="75000"/>
                            <a:lumOff val="25000"/>
                          </a:schemeClr>
                        </a:solidFill>
                        <a:latin typeface="+mn-ea"/>
                        <a:ea typeface="+mn-ea"/>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2"/>
                  </a:ext>
                </a:extLst>
              </a:tr>
              <a:tr h="542205">
                <a:tc>
                  <a:txBody>
                    <a:bodyPr/>
                    <a:lstStyle>
                      <a:lvl1pPr marL="0" algn="l" defTabSz="914400" rtl="0" eaLnBrk="1" latinLnBrk="0" hangingPunct="1">
                        <a:defRPr kumimoji="1" sz="1800" kern="1200">
                          <a:solidFill>
                            <a:schemeClr val="tx1"/>
                          </a:solidFill>
                          <a:latin typeface="メイリオ"/>
                          <a:ea typeface="メイリオ"/>
                        </a:defRPr>
                      </a:lvl1pPr>
                      <a:lvl2pPr marL="457200" algn="l" defTabSz="914400" rtl="0" eaLnBrk="1" latinLnBrk="0" hangingPunct="1">
                        <a:defRPr kumimoji="1" sz="1800" kern="1200">
                          <a:solidFill>
                            <a:schemeClr val="tx1"/>
                          </a:solidFill>
                          <a:latin typeface="メイリオ"/>
                          <a:ea typeface="メイリオ"/>
                        </a:defRPr>
                      </a:lvl2pPr>
                      <a:lvl3pPr marL="914400" algn="l" defTabSz="914400" rtl="0" eaLnBrk="1" latinLnBrk="0" hangingPunct="1">
                        <a:defRPr kumimoji="1" sz="1800" kern="1200">
                          <a:solidFill>
                            <a:schemeClr val="tx1"/>
                          </a:solidFill>
                          <a:latin typeface="メイリオ"/>
                          <a:ea typeface="メイリオ"/>
                        </a:defRPr>
                      </a:lvl3pPr>
                      <a:lvl4pPr marL="1371600" algn="l" defTabSz="914400" rtl="0" eaLnBrk="1" latinLnBrk="0" hangingPunct="1">
                        <a:defRPr kumimoji="1" sz="1800" kern="1200">
                          <a:solidFill>
                            <a:schemeClr val="tx1"/>
                          </a:solidFill>
                          <a:latin typeface="メイリオ"/>
                          <a:ea typeface="メイリオ"/>
                        </a:defRPr>
                      </a:lvl4pPr>
                      <a:lvl5pPr marL="1828800" algn="l" defTabSz="914400" rtl="0" eaLnBrk="1" latinLnBrk="0" hangingPunct="1">
                        <a:defRPr kumimoji="1" sz="1800" kern="1200">
                          <a:solidFill>
                            <a:schemeClr val="tx1"/>
                          </a:solidFill>
                          <a:latin typeface="メイリオ"/>
                          <a:ea typeface="メイリオ"/>
                        </a:defRPr>
                      </a:lvl5pPr>
                      <a:lvl6pPr marL="2286000" algn="l" defTabSz="914400" rtl="0" eaLnBrk="1" latinLnBrk="0" hangingPunct="1">
                        <a:defRPr kumimoji="1" sz="1800" kern="1200">
                          <a:solidFill>
                            <a:schemeClr val="tx1"/>
                          </a:solidFill>
                          <a:latin typeface="メイリオ"/>
                          <a:ea typeface="メイリオ"/>
                        </a:defRPr>
                      </a:lvl6pPr>
                      <a:lvl7pPr marL="2743200" algn="l" defTabSz="914400" rtl="0" eaLnBrk="1" latinLnBrk="0" hangingPunct="1">
                        <a:defRPr kumimoji="1" sz="1800" kern="1200">
                          <a:solidFill>
                            <a:schemeClr val="tx1"/>
                          </a:solidFill>
                          <a:latin typeface="メイリオ"/>
                          <a:ea typeface="メイリオ"/>
                        </a:defRPr>
                      </a:lvl7pPr>
                      <a:lvl8pPr marL="3200400" algn="l" defTabSz="914400" rtl="0" eaLnBrk="1" latinLnBrk="0" hangingPunct="1">
                        <a:defRPr kumimoji="1" sz="1800" kern="1200">
                          <a:solidFill>
                            <a:schemeClr val="tx1"/>
                          </a:solidFill>
                          <a:latin typeface="メイリオ"/>
                          <a:ea typeface="メイリオ"/>
                        </a:defRPr>
                      </a:lvl8pPr>
                      <a:lvl9pPr marL="3657600" algn="l" defTabSz="914400"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mn-lt"/>
                          <a:ea typeface="メイリオ"/>
                          <a:cs typeface="Meiryo UI" pitchFamily="50" charset="-128"/>
                        </a:rPr>
                        <a:t>契約分類</a:t>
                      </a:r>
                      <a:endParaRPr kumimoji="1" lang="en-US" altLang="ja-JP" sz="1000" b="0" i="0" dirty="0">
                        <a:solidFill>
                          <a:schemeClr val="bg1"/>
                        </a:solidFill>
                        <a:latin typeface="+mn-lt"/>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en-US" altLang="ja-JP" sz="800" b="0" i="0" dirty="0">
                          <a:solidFill>
                            <a:schemeClr val="bg1"/>
                          </a:solidFill>
                          <a:latin typeface="+mn-lt"/>
                          <a:ea typeface="メイリオ"/>
                          <a:cs typeface="Meiryo UI" pitchFamily="50" charset="-128"/>
                        </a:rPr>
                        <a:t>※</a:t>
                      </a:r>
                      <a:r>
                        <a:rPr kumimoji="1" lang="ja-JP" altLang="en-US" sz="800" b="0" i="0" dirty="0">
                          <a:solidFill>
                            <a:schemeClr val="bg1"/>
                          </a:solidFill>
                          <a:latin typeface="+mn-lt"/>
                          <a:ea typeface="メイリオ"/>
                          <a:cs typeface="Meiryo UI" pitchFamily="50" charset="-128"/>
                        </a:rPr>
                        <a:t>お申し込み時に選択</a:t>
                      </a:r>
                      <a:endParaRPr kumimoji="1" lang="en-US" altLang="ja-JP" sz="800" b="0" i="0" dirty="0">
                        <a:solidFill>
                          <a:schemeClr val="bg1"/>
                        </a:solidFill>
                        <a:latin typeface="+mn-lt"/>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tx1"/>
                          </a:solidFill>
                          <a:latin typeface="メイリオ"/>
                          <a:ea typeface="メイリオ"/>
                        </a:defRPr>
                      </a:lvl1pPr>
                      <a:lvl2pPr marL="457200" algn="l" defTabSz="914400" rtl="0" eaLnBrk="1" latinLnBrk="0" hangingPunct="1">
                        <a:defRPr kumimoji="1" sz="1800" kern="1200">
                          <a:solidFill>
                            <a:schemeClr val="tx1"/>
                          </a:solidFill>
                          <a:latin typeface="メイリオ"/>
                          <a:ea typeface="メイリオ"/>
                        </a:defRPr>
                      </a:lvl2pPr>
                      <a:lvl3pPr marL="914400" algn="l" defTabSz="914400" rtl="0" eaLnBrk="1" latinLnBrk="0" hangingPunct="1">
                        <a:defRPr kumimoji="1" sz="1800" kern="1200">
                          <a:solidFill>
                            <a:schemeClr val="tx1"/>
                          </a:solidFill>
                          <a:latin typeface="メイリオ"/>
                          <a:ea typeface="メイリオ"/>
                        </a:defRPr>
                      </a:lvl3pPr>
                      <a:lvl4pPr marL="1371600" algn="l" defTabSz="914400" rtl="0" eaLnBrk="1" latinLnBrk="0" hangingPunct="1">
                        <a:defRPr kumimoji="1" sz="1800" kern="1200">
                          <a:solidFill>
                            <a:schemeClr val="tx1"/>
                          </a:solidFill>
                          <a:latin typeface="メイリオ"/>
                          <a:ea typeface="メイリオ"/>
                        </a:defRPr>
                      </a:lvl4pPr>
                      <a:lvl5pPr marL="1828800" algn="l" defTabSz="914400" rtl="0" eaLnBrk="1" latinLnBrk="0" hangingPunct="1">
                        <a:defRPr kumimoji="1" sz="1800" kern="1200">
                          <a:solidFill>
                            <a:schemeClr val="tx1"/>
                          </a:solidFill>
                          <a:latin typeface="メイリオ"/>
                          <a:ea typeface="メイリオ"/>
                        </a:defRPr>
                      </a:lvl5pPr>
                      <a:lvl6pPr marL="2286000" algn="l" defTabSz="914400" rtl="0" eaLnBrk="1" latinLnBrk="0" hangingPunct="1">
                        <a:defRPr kumimoji="1" sz="1800" kern="1200">
                          <a:solidFill>
                            <a:schemeClr val="tx1"/>
                          </a:solidFill>
                          <a:latin typeface="メイリオ"/>
                          <a:ea typeface="メイリオ"/>
                        </a:defRPr>
                      </a:lvl6pPr>
                      <a:lvl7pPr marL="2743200" algn="l" defTabSz="914400" rtl="0" eaLnBrk="1" latinLnBrk="0" hangingPunct="1">
                        <a:defRPr kumimoji="1" sz="1800" kern="1200">
                          <a:solidFill>
                            <a:schemeClr val="tx1"/>
                          </a:solidFill>
                          <a:latin typeface="メイリオ"/>
                          <a:ea typeface="メイリオ"/>
                        </a:defRPr>
                      </a:lvl7pPr>
                      <a:lvl8pPr marL="3200400" algn="l" defTabSz="914400" rtl="0" eaLnBrk="1" latinLnBrk="0" hangingPunct="1">
                        <a:defRPr kumimoji="1" sz="1800" kern="1200">
                          <a:solidFill>
                            <a:schemeClr val="tx1"/>
                          </a:solidFill>
                          <a:latin typeface="メイリオ"/>
                          <a:ea typeface="メイリオ"/>
                        </a:defRPr>
                      </a:lvl8pPr>
                      <a:lvl9pPr marL="3657600" algn="l" defTabSz="914400"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lumMod val="75000"/>
                              <a:lumOff val="25000"/>
                            </a:schemeClr>
                          </a:solidFill>
                          <a:latin typeface="+mn-ea"/>
                          <a:ea typeface="+mn-ea"/>
                          <a:cs typeface="メイリオ" panose="020B0604030504040204" pitchFamily="50" charset="-128"/>
                        </a:rPr>
                        <a:t>①契約分類：掲載</a:t>
                      </a:r>
                      <a:endParaRPr lang="en-US" altLang="ja-JP" sz="1200" dirty="0">
                        <a:solidFill>
                          <a:schemeClr val="tx1">
                            <a:lumMod val="75000"/>
                            <a:lumOff val="25000"/>
                          </a:schemeClr>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lumMod val="75000"/>
                              <a:lumOff val="25000"/>
                            </a:schemeClr>
                          </a:solidFill>
                          <a:latin typeface="+mn-ea"/>
                          <a:ea typeface="+mn-ea"/>
                          <a:cs typeface="メイリオ" panose="020B0604030504040204" pitchFamily="50" charset="-128"/>
                        </a:rPr>
                        <a:t>②契約サービス：</a:t>
                      </a:r>
                      <a:r>
                        <a:rPr kumimoji="1" lang="en-US" altLang="ja-JP" sz="1200" kern="1200" dirty="0">
                          <a:solidFill>
                            <a:schemeClr val="tx1">
                              <a:lumMod val="75000"/>
                              <a:lumOff val="25000"/>
                            </a:schemeClr>
                          </a:solidFill>
                          <a:latin typeface="+mn-ea"/>
                          <a:ea typeface="+mn-ea"/>
                          <a:cs typeface="メイリオ" panose="020B0604030504040204" pitchFamily="50" charset="-128"/>
                        </a:rPr>
                        <a:t>【</a:t>
                      </a:r>
                      <a:r>
                        <a:rPr kumimoji="1" lang="ja-JP" altLang="en-US" sz="1200" kern="1200" dirty="0">
                          <a:solidFill>
                            <a:schemeClr val="tx1">
                              <a:lumMod val="75000"/>
                              <a:lumOff val="25000"/>
                            </a:schemeClr>
                          </a:solidFill>
                          <a:latin typeface="+mn-ea"/>
                          <a:ea typeface="+mn-ea"/>
                          <a:cs typeface="メイリオ" panose="020B0604030504040204" pitchFamily="50" charset="-128"/>
                        </a:rPr>
                        <a:t>掲載</a:t>
                      </a:r>
                      <a:r>
                        <a:rPr kumimoji="1" lang="en-US" altLang="ja-JP" sz="1200" kern="1200" dirty="0">
                          <a:solidFill>
                            <a:schemeClr val="tx1">
                              <a:lumMod val="75000"/>
                              <a:lumOff val="25000"/>
                            </a:schemeClr>
                          </a:solidFill>
                          <a:latin typeface="+mn-ea"/>
                          <a:ea typeface="+mn-ea"/>
                          <a:cs typeface="メイリオ" panose="020B0604030504040204" pitchFamily="50" charset="-128"/>
                        </a:rPr>
                        <a:t>】Yahoo! JAPAN may! CAP ad</a:t>
                      </a:r>
                      <a:endParaRPr lang="en-US" altLang="ja-JP" sz="1200" dirty="0">
                        <a:solidFill>
                          <a:schemeClr val="tx1">
                            <a:lumMod val="75000"/>
                            <a:lumOff val="25000"/>
                          </a:schemeClr>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lumMod val="75000"/>
                              <a:lumOff val="25000"/>
                            </a:schemeClr>
                          </a:solidFill>
                          <a:latin typeface="+mn-ea"/>
                          <a:ea typeface="+mn-ea"/>
                          <a:cs typeface="メイリオ" panose="020B0604030504040204" pitchFamily="50" charset="-128"/>
                        </a:rPr>
                        <a:t>③契約サービス詳細：</a:t>
                      </a:r>
                      <a:r>
                        <a:rPr lang="en-US" altLang="ja-JP" sz="1200" dirty="0">
                          <a:solidFill>
                            <a:schemeClr val="tx1">
                              <a:lumMod val="75000"/>
                              <a:lumOff val="25000"/>
                            </a:schemeClr>
                          </a:solidFill>
                          <a:latin typeface="+mn-ea"/>
                          <a:ea typeface="+mn-ea"/>
                          <a:cs typeface="メイリオ" panose="020B0604030504040204" pitchFamily="50" charset="-128"/>
                        </a:rPr>
                        <a:t>Yahoo! JAPAN may! CAP ad</a:t>
                      </a:r>
                      <a:r>
                        <a:rPr lang="ja-JP" altLang="en-US" sz="1200" dirty="0">
                          <a:solidFill>
                            <a:schemeClr val="tx1">
                              <a:lumMod val="75000"/>
                              <a:lumOff val="25000"/>
                            </a:schemeClr>
                          </a:solidFill>
                          <a:latin typeface="+mn-ea"/>
                          <a:ea typeface="+mn-ea"/>
                          <a:cs typeface="メイリオ" panose="020B0604030504040204" pitchFamily="50" charset="-128"/>
                        </a:rPr>
                        <a:t>（レビュータイアップ広告）　誘導広告掲載費</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247624747"/>
                  </a:ext>
                </a:extLst>
              </a:tr>
              <a:tr h="649267">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dirty="0">
                          <a:solidFill>
                            <a:schemeClr val="bg1"/>
                          </a:solidFill>
                          <a:latin typeface="+mn-lt"/>
                          <a:ea typeface="メイリオ"/>
                        </a:rPr>
                        <a:t>掲載期間</a:t>
                      </a:r>
                      <a:endParaRPr kumimoji="1" lang="ja-JP" altLang="en-US" sz="1000" b="0" i="0" dirty="0">
                        <a:solidFill>
                          <a:schemeClr val="bg1"/>
                        </a:solidFill>
                        <a:latin typeface="+mn-lt"/>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r>
                        <a:rPr lang="ja-JP" altLang="en-US" sz="1200" dirty="0">
                          <a:solidFill>
                            <a:schemeClr val="tx1">
                              <a:lumMod val="75000"/>
                              <a:lumOff val="25000"/>
                            </a:schemeClr>
                          </a:solidFill>
                          <a:latin typeface="+mn-ea"/>
                          <a:ea typeface="+mn-ea"/>
                          <a:cs typeface="Meiryo UI" panose="020B0604030504040204" pitchFamily="50" charset="-128"/>
                        </a:rPr>
                        <a:t>指定期間</a:t>
                      </a:r>
                      <a:endParaRPr lang="en-US" altLang="ja-JP" sz="1200" dirty="0">
                        <a:solidFill>
                          <a:schemeClr val="tx1">
                            <a:lumMod val="75000"/>
                            <a:lumOff val="25000"/>
                          </a:schemeClr>
                        </a:solidFill>
                        <a:latin typeface="+mn-ea"/>
                        <a:ea typeface="+mn-ea"/>
                        <a:cs typeface="Meiryo UI" panose="020B0604030504040204" pitchFamily="50" charset="-128"/>
                      </a:endParaRPr>
                    </a:p>
                    <a:p>
                      <a:r>
                        <a:rPr lang="en-US" altLang="ja-JP" sz="1000" dirty="0">
                          <a:solidFill>
                            <a:schemeClr val="tx1">
                              <a:lumMod val="75000"/>
                              <a:lumOff val="25000"/>
                            </a:schemeClr>
                          </a:solidFill>
                          <a:latin typeface="+mn-ea"/>
                          <a:ea typeface="+mn-ea"/>
                          <a:cs typeface="Meiryo UI" panose="020B0604030504040204" pitchFamily="50" charset="-128"/>
                        </a:rPr>
                        <a:t>※</a:t>
                      </a:r>
                      <a:r>
                        <a:rPr lang="ja-JP" altLang="en-US" sz="1000" dirty="0">
                          <a:solidFill>
                            <a:schemeClr val="tx1">
                              <a:lumMod val="75000"/>
                              <a:lumOff val="25000"/>
                            </a:schemeClr>
                          </a:solidFill>
                          <a:latin typeface="+mn-ea"/>
                          <a:ea typeface="+mn-ea"/>
                          <a:cs typeface="Meiryo UI" panose="020B0604030504040204" pitchFamily="50" charset="-128"/>
                        </a:rPr>
                        <a:t>タイアップページは、掲載開始日の前営業日までにアップします</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0005"/>
                  </a:ext>
                </a:extLst>
              </a:tr>
              <a:tr h="544755">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mn-lt"/>
                          <a:ea typeface="メイリオ"/>
                          <a:cs typeface="Meiryo UI" pitchFamily="50" charset="-128"/>
                        </a:rPr>
                        <a:t>更新頻度</a:t>
                      </a:r>
                      <a:endParaRPr kumimoji="1" lang="en-US" altLang="ja-JP" sz="1000" b="0" i="0" dirty="0">
                        <a:solidFill>
                          <a:schemeClr val="bg1"/>
                        </a:solidFill>
                        <a:latin typeface="+mn-lt"/>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en-US" altLang="ja-JP" sz="1000" b="0" i="0" dirty="0">
                          <a:solidFill>
                            <a:schemeClr val="bg1"/>
                          </a:solidFill>
                          <a:latin typeface="+mn-lt"/>
                          <a:ea typeface="メイリオ"/>
                          <a:cs typeface="Meiryo UI" pitchFamily="50" charset="-128"/>
                        </a:rPr>
                        <a:t>(</a:t>
                      </a:r>
                      <a:r>
                        <a:rPr kumimoji="1" lang="ja-JP" altLang="en-US" sz="1000" b="0" i="0" dirty="0">
                          <a:solidFill>
                            <a:schemeClr val="bg1"/>
                          </a:solidFill>
                          <a:latin typeface="+mn-lt"/>
                          <a:ea typeface="メイリオ"/>
                          <a:cs typeface="Meiryo UI" pitchFamily="50" charset="-128"/>
                        </a:rPr>
                        <a:t>クリエイティブ・リンク先</a:t>
                      </a:r>
                      <a:r>
                        <a:rPr kumimoji="1" lang="en-US" altLang="ja-JP" sz="1000" b="0" i="0" dirty="0">
                          <a:solidFill>
                            <a:schemeClr val="bg1"/>
                          </a:solidFill>
                          <a:latin typeface="+mn-lt"/>
                          <a:ea typeface="メイリオ"/>
                          <a:cs typeface="Meiryo UI" pitchFamily="50" charset="-128"/>
                        </a:rPr>
                        <a:t>URL</a:t>
                      </a:r>
                      <a:r>
                        <a:rPr kumimoji="1" lang="ja-JP" altLang="en-US" sz="1000" b="0" i="0" dirty="0">
                          <a:solidFill>
                            <a:schemeClr val="bg1"/>
                          </a:solidFill>
                          <a:latin typeface="+mn-lt"/>
                          <a:ea typeface="メイリオ"/>
                          <a:cs typeface="Meiryo UI" pitchFamily="50" charset="-128"/>
                        </a:rPr>
                        <a:t>の差替</a:t>
                      </a:r>
                      <a:r>
                        <a:rPr kumimoji="1" lang="en-US" altLang="ja-JP" sz="1000" b="0" i="0" dirty="0">
                          <a:solidFill>
                            <a:schemeClr val="bg1"/>
                          </a:solidFill>
                          <a:latin typeface="+mn-lt"/>
                          <a:ea typeface="メイリオ"/>
                          <a:cs typeface="Meiryo UI" pitchFamily="50" charset="-128"/>
                        </a:rPr>
                        <a:t>)</a:t>
                      </a:r>
                      <a:endParaRPr kumimoji="1" lang="ja-JP" altLang="en-US" sz="1000" b="0" i="0" dirty="0">
                        <a:solidFill>
                          <a:schemeClr val="bg1"/>
                        </a:solidFill>
                        <a:latin typeface="+mn-lt"/>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r>
                        <a:rPr lang="ja-JP" altLang="en-US" sz="1200" dirty="0">
                          <a:solidFill>
                            <a:schemeClr val="tx1">
                              <a:lumMod val="75000"/>
                              <a:lumOff val="25000"/>
                            </a:schemeClr>
                          </a:solidFill>
                          <a:latin typeface="+mn-ea"/>
                          <a:ea typeface="+mn-ea"/>
                          <a:cs typeface="メイリオ" panose="020B0604030504040204" pitchFamily="50" charset="-128"/>
                        </a:rPr>
                        <a:t>内容や回数などにより可否を判断させていただきます。</a:t>
                      </a:r>
                      <a:endParaRPr lang="ja-JP" altLang="en-US" sz="1200" dirty="0">
                        <a:solidFill>
                          <a:schemeClr val="tx1">
                            <a:lumMod val="75000"/>
                            <a:lumOff val="25000"/>
                          </a:schemeClr>
                        </a:solidFill>
                        <a:latin typeface="+mn-ea"/>
                        <a:ea typeface="+mn-ea"/>
                        <a:cs typeface="Meiryo UI" panose="020B0604030504040204"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6206300"/>
                  </a:ext>
                </a:extLst>
              </a:tr>
              <a:tr h="544755">
                <a:tc>
                  <a:txBody>
                    <a:bodyPr/>
                    <a:lstStyle>
                      <a:lvl1pPr marL="0" algn="l" defTabSz="914400" rtl="0" eaLnBrk="1" latinLnBrk="0" hangingPunct="1">
                        <a:defRPr kumimoji="1" sz="1800" kern="1200">
                          <a:solidFill>
                            <a:schemeClr val="tx1"/>
                          </a:solidFill>
                          <a:latin typeface="メイリオ"/>
                          <a:ea typeface="メイリオ"/>
                        </a:defRPr>
                      </a:lvl1pPr>
                      <a:lvl2pPr marL="457200" algn="l" defTabSz="914400" rtl="0" eaLnBrk="1" latinLnBrk="0" hangingPunct="1">
                        <a:defRPr kumimoji="1" sz="1800" kern="1200">
                          <a:solidFill>
                            <a:schemeClr val="tx1"/>
                          </a:solidFill>
                          <a:latin typeface="メイリオ"/>
                          <a:ea typeface="メイリオ"/>
                        </a:defRPr>
                      </a:lvl2pPr>
                      <a:lvl3pPr marL="914400" algn="l" defTabSz="914400" rtl="0" eaLnBrk="1" latinLnBrk="0" hangingPunct="1">
                        <a:defRPr kumimoji="1" sz="1800" kern="1200">
                          <a:solidFill>
                            <a:schemeClr val="tx1"/>
                          </a:solidFill>
                          <a:latin typeface="メイリオ"/>
                          <a:ea typeface="メイリオ"/>
                        </a:defRPr>
                      </a:lvl3pPr>
                      <a:lvl4pPr marL="1371600" algn="l" defTabSz="914400" rtl="0" eaLnBrk="1" latinLnBrk="0" hangingPunct="1">
                        <a:defRPr kumimoji="1" sz="1800" kern="1200">
                          <a:solidFill>
                            <a:schemeClr val="tx1"/>
                          </a:solidFill>
                          <a:latin typeface="メイリオ"/>
                          <a:ea typeface="メイリオ"/>
                        </a:defRPr>
                      </a:lvl4pPr>
                      <a:lvl5pPr marL="1828800" algn="l" defTabSz="914400" rtl="0" eaLnBrk="1" latinLnBrk="0" hangingPunct="1">
                        <a:defRPr kumimoji="1" sz="1800" kern="1200">
                          <a:solidFill>
                            <a:schemeClr val="tx1"/>
                          </a:solidFill>
                          <a:latin typeface="メイリオ"/>
                          <a:ea typeface="メイリオ"/>
                        </a:defRPr>
                      </a:lvl5pPr>
                      <a:lvl6pPr marL="2286000" algn="l" defTabSz="914400" rtl="0" eaLnBrk="1" latinLnBrk="0" hangingPunct="1">
                        <a:defRPr kumimoji="1" sz="1800" kern="1200">
                          <a:solidFill>
                            <a:schemeClr val="tx1"/>
                          </a:solidFill>
                          <a:latin typeface="メイリオ"/>
                          <a:ea typeface="メイリオ"/>
                        </a:defRPr>
                      </a:lvl6pPr>
                      <a:lvl7pPr marL="2743200" algn="l" defTabSz="914400" rtl="0" eaLnBrk="1" latinLnBrk="0" hangingPunct="1">
                        <a:defRPr kumimoji="1" sz="1800" kern="1200">
                          <a:solidFill>
                            <a:schemeClr val="tx1"/>
                          </a:solidFill>
                          <a:latin typeface="メイリオ"/>
                          <a:ea typeface="メイリオ"/>
                        </a:defRPr>
                      </a:lvl7pPr>
                      <a:lvl8pPr marL="3200400" algn="l" defTabSz="914400" rtl="0" eaLnBrk="1" latinLnBrk="0" hangingPunct="1">
                        <a:defRPr kumimoji="1" sz="1800" kern="1200">
                          <a:solidFill>
                            <a:schemeClr val="tx1"/>
                          </a:solidFill>
                          <a:latin typeface="メイリオ"/>
                          <a:ea typeface="メイリオ"/>
                        </a:defRPr>
                      </a:lvl8pPr>
                      <a:lvl9pPr marL="3657600" algn="l" defTabSz="914400"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mn-lt"/>
                          <a:ea typeface="メイリオ"/>
                          <a:cs typeface="Meiryo UI" pitchFamily="50" charset="-128"/>
                        </a:rPr>
                        <a:t>料金</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tx1"/>
                          </a:solidFill>
                          <a:latin typeface="メイリオ"/>
                          <a:ea typeface="メイリオ"/>
                        </a:defRPr>
                      </a:lvl1pPr>
                      <a:lvl2pPr marL="457200" algn="l" defTabSz="914400" rtl="0" eaLnBrk="1" latinLnBrk="0" hangingPunct="1">
                        <a:defRPr kumimoji="1" sz="1800" kern="1200">
                          <a:solidFill>
                            <a:schemeClr val="tx1"/>
                          </a:solidFill>
                          <a:latin typeface="メイリオ"/>
                          <a:ea typeface="メイリオ"/>
                        </a:defRPr>
                      </a:lvl2pPr>
                      <a:lvl3pPr marL="914400" algn="l" defTabSz="914400" rtl="0" eaLnBrk="1" latinLnBrk="0" hangingPunct="1">
                        <a:defRPr kumimoji="1" sz="1800" kern="1200">
                          <a:solidFill>
                            <a:schemeClr val="tx1"/>
                          </a:solidFill>
                          <a:latin typeface="メイリオ"/>
                          <a:ea typeface="メイリオ"/>
                        </a:defRPr>
                      </a:lvl3pPr>
                      <a:lvl4pPr marL="1371600" algn="l" defTabSz="914400" rtl="0" eaLnBrk="1" latinLnBrk="0" hangingPunct="1">
                        <a:defRPr kumimoji="1" sz="1800" kern="1200">
                          <a:solidFill>
                            <a:schemeClr val="tx1"/>
                          </a:solidFill>
                          <a:latin typeface="メイリオ"/>
                          <a:ea typeface="メイリオ"/>
                        </a:defRPr>
                      </a:lvl4pPr>
                      <a:lvl5pPr marL="1828800" algn="l" defTabSz="914400" rtl="0" eaLnBrk="1" latinLnBrk="0" hangingPunct="1">
                        <a:defRPr kumimoji="1" sz="1800" kern="1200">
                          <a:solidFill>
                            <a:schemeClr val="tx1"/>
                          </a:solidFill>
                          <a:latin typeface="メイリオ"/>
                          <a:ea typeface="メイリオ"/>
                        </a:defRPr>
                      </a:lvl5pPr>
                      <a:lvl6pPr marL="2286000" algn="l" defTabSz="914400" rtl="0" eaLnBrk="1" latinLnBrk="0" hangingPunct="1">
                        <a:defRPr kumimoji="1" sz="1800" kern="1200">
                          <a:solidFill>
                            <a:schemeClr val="tx1"/>
                          </a:solidFill>
                          <a:latin typeface="メイリオ"/>
                          <a:ea typeface="メイリオ"/>
                        </a:defRPr>
                      </a:lvl6pPr>
                      <a:lvl7pPr marL="2743200" algn="l" defTabSz="914400" rtl="0" eaLnBrk="1" latinLnBrk="0" hangingPunct="1">
                        <a:defRPr kumimoji="1" sz="1800" kern="1200">
                          <a:solidFill>
                            <a:schemeClr val="tx1"/>
                          </a:solidFill>
                          <a:latin typeface="メイリオ"/>
                          <a:ea typeface="メイリオ"/>
                        </a:defRPr>
                      </a:lvl7pPr>
                      <a:lvl8pPr marL="3200400" algn="l" defTabSz="914400" rtl="0" eaLnBrk="1" latinLnBrk="0" hangingPunct="1">
                        <a:defRPr kumimoji="1" sz="1800" kern="1200">
                          <a:solidFill>
                            <a:schemeClr val="tx1"/>
                          </a:solidFill>
                          <a:latin typeface="メイリオ"/>
                          <a:ea typeface="メイリオ"/>
                        </a:defRPr>
                      </a:lvl8pPr>
                      <a:lvl9pPr marL="3657600" algn="l" defTabSz="914400"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b="0" u="none" strike="noStrike" kern="1200" cap="none" spc="0" normalizeH="0" baseline="0" noProof="0" dirty="0">
                          <a:ln>
                            <a:noFill/>
                          </a:ln>
                          <a:solidFill>
                            <a:schemeClr val="tx1">
                              <a:lumMod val="75000"/>
                              <a:lumOff val="25000"/>
                            </a:schemeClr>
                          </a:solidFill>
                          <a:effectLst/>
                          <a:uLnTx/>
                          <a:uFillTx/>
                          <a:latin typeface="+mn-ea"/>
                          <a:ea typeface="+mn-ea"/>
                        </a:rPr>
                        <a:t>・</a:t>
                      </a:r>
                      <a:r>
                        <a:rPr kumimoji="1" lang="en-US" altLang="ja-JP" sz="1200" b="0" u="none" strike="noStrike" kern="1200" cap="none" spc="0" normalizeH="0" baseline="0" noProof="0" dirty="0" err="1">
                          <a:ln>
                            <a:noFill/>
                          </a:ln>
                          <a:solidFill>
                            <a:schemeClr val="tx1">
                              <a:lumMod val="75000"/>
                              <a:lumOff val="25000"/>
                            </a:schemeClr>
                          </a:solidFill>
                          <a:effectLst/>
                          <a:uLnTx/>
                          <a:uFillTx/>
                          <a:latin typeface="+mn-ea"/>
                          <a:ea typeface="+mn-ea"/>
                        </a:rPr>
                        <a:t>mybest</a:t>
                      </a:r>
                      <a:r>
                        <a:rPr kumimoji="1" lang="ja-JP" altLang="en-US" sz="1200" b="0" u="none" strike="noStrike" kern="1200" cap="none" spc="0" normalizeH="0" baseline="0" noProof="0" dirty="0">
                          <a:ln>
                            <a:noFill/>
                          </a:ln>
                          <a:solidFill>
                            <a:schemeClr val="tx1">
                              <a:lumMod val="75000"/>
                              <a:lumOff val="25000"/>
                            </a:schemeClr>
                          </a:solidFill>
                          <a:effectLst/>
                          <a:uLnTx/>
                          <a:uFillTx/>
                          <a:latin typeface="+mn-ea"/>
                          <a:ea typeface="+mn-ea"/>
                        </a:rPr>
                        <a:t>広告（グロス）</a:t>
                      </a:r>
                      <a:r>
                        <a:rPr kumimoji="1" lang="en-US" altLang="ja-JP" sz="1200" b="0" u="none" strike="noStrike" kern="1200" cap="none" spc="0" normalizeH="0" baseline="0" noProof="0" dirty="0">
                          <a:ln>
                            <a:noFill/>
                          </a:ln>
                          <a:solidFill>
                            <a:schemeClr val="tx1">
                              <a:lumMod val="75000"/>
                              <a:lumOff val="25000"/>
                            </a:schemeClr>
                          </a:solidFill>
                          <a:effectLst/>
                          <a:uLnTx/>
                          <a:uFillTx/>
                          <a:latin typeface="+mn-ea"/>
                          <a:ea typeface="+mn-ea"/>
                        </a:rPr>
                        <a:t>/</a:t>
                      </a:r>
                      <a:r>
                        <a:rPr kumimoji="1" lang="ja-JP" altLang="en-US" sz="1200" b="0" u="none" strike="noStrike" kern="1200" cap="none" spc="0" normalizeH="0" baseline="0" noProof="0" dirty="0">
                          <a:ln>
                            <a:noFill/>
                          </a:ln>
                          <a:solidFill>
                            <a:schemeClr val="tx1">
                              <a:lumMod val="75000"/>
                              <a:lumOff val="25000"/>
                            </a:schemeClr>
                          </a:solidFill>
                          <a:effectLst/>
                          <a:uLnTx/>
                          <a:uFillTx/>
                          <a:latin typeface="+mn-ea"/>
                          <a:ea typeface="+mn-ea"/>
                        </a:rPr>
                        <a:t>事前見積もり：必要</a:t>
                      </a:r>
                      <a:endParaRPr kumimoji="1" lang="en-US" altLang="ja-JP" sz="1200" b="0" u="none" strike="noStrike" kern="1200" cap="none" spc="0" normalizeH="0" baseline="0" noProof="0" dirty="0">
                        <a:ln>
                          <a:noFill/>
                        </a:ln>
                        <a:solidFill>
                          <a:schemeClr val="tx1">
                            <a:lumMod val="75000"/>
                            <a:lumOff val="25000"/>
                          </a:schemeClr>
                        </a:solidFill>
                        <a:effectLst/>
                        <a:uLnTx/>
                        <a:uFillTx/>
                        <a:latin typeface="+mn-ea"/>
                        <a:ea typeface="+mn-ea"/>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6"/>
                  </a:ext>
                </a:extLst>
              </a:tr>
              <a:tr h="417250">
                <a:tc>
                  <a:txBody>
                    <a:bodyPr/>
                    <a:lstStyle>
                      <a:lvl1pPr marL="0" algn="l" defTabSz="914400" rtl="0" eaLnBrk="1" latinLnBrk="0" hangingPunct="1">
                        <a:defRPr kumimoji="1" sz="1800" kern="1200">
                          <a:solidFill>
                            <a:schemeClr val="tx1"/>
                          </a:solidFill>
                          <a:latin typeface="メイリオ"/>
                          <a:ea typeface="メイリオ"/>
                        </a:defRPr>
                      </a:lvl1pPr>
                      <a:lvl2pPr marL="457200" algn="l" defTabSz="914400" rtl="0" eaLnBrk="1" latinLnBrk="0" hangingPunct="1">
                        <a:defRPr kumimoji="1" sz="1800" kern="1200">
                          <a:solidFill>
                            <a:schemeClr val="tx1"/>
                          </a:solidFill>
                          <a:latin typeface="メイリオ"/>
                          <a:ea typeface="メイリオ"/>
                        </a:defRPr>
                      </a:lvl2pPr>
                      <a:lvl3pPr marL="914400" algn="l" defTabSz="914400" rtl="0" eaLnBrk="1" latinLnBrk="0" hangingPunct="1">
                        <a:defRPr kumimoji="1" sz="1800" kern="1200">
                          <a:solidFill>
                            <a:schemeClr val="tx1"/>
                          </a:solidFill>
                          <a:latin typeface="メイリオ"/>
                          <a:ea typeface="メイリオ"/>
                        </a:defRPr>
                      </a:lvl3pPr>
                      <a:lvl4pPr marL="1371600" algn="l" defTabSz="914400" rtl="0" eaLnBrk="1" latinLnBrk="0" hangingPunct="1">
                        <a:defRPr kumimoji="1" sz="1800" kern="1200">
                          <a:solidFill>
                            <a:schemeClr val="tx1"/>
                          </a:solidFill>
                          <a:latin typeface="メイリオ"/>
                          <a:ea typeface="メイリオ"/>
                        </a:defRPr>
                      </a:lvl4pPr>
                      <a:lvl5pPr marL="1828800" algn="l" defTabSz="914400" rtl="0" eaLnBrk="1" latinLnBrk="0" hangingPunct="1">
                        <a:defRPr kumimoji="1" sz="1800" kern="1200">
                          <a:solidFill>
                            <a:schemeClr val="tx1"/>
                          </a:solidFill>
                          <a:latin typeface="メイリオ"/>
                          <a:ea typeface="メイリオ"/>
                        </a:defRPr>
                      </a:lvl5pPr>
                      <a:lvl6pPr marL="2286000" algn="l" defTabSz="914400" rtl="0" eaLnBrk="1" latinLnBrk="0" hangingPunct="1">
                        <a:defRPr kumimoji="1" sz="1800" kern="1200">
                          <a:solidFill>
                            <a:schemeClr val="tx1"/>
                          </a:solidFill>
                          <a:latin typeface="メイリオ"/>
                          <a:ea typeface="メイリオ"/>
                        </a:defRPr>
                      </a:lvl6pPr>
                      <a:lvl7pPr marL="2743200" algn="l" defTabSz="914400" rtl="0" eaLnBrk="1" latinLnBrk="0" hangingPunct="1">
                        <a:defRPr kumimoji="1" sz="1800" kern="1200">
                          <a:solidFill>
                            <a:schemeClr val="tx1"/>
                          </a:solidFill>
                          <a:latin typeface="メイリオ"/>
                          <a:ea typeface="メイリオ"/>
                        </a:defRPr>
                      </a:lvl7pPr>
                      <a:lvl8pPr marL="3200400" algn="l" defTabSz="914400" rtl="0" eaLnBrk="1" latinLnBrk="0" hangingPunct="1">
                        <a:defRPr kumimoji="1" sz="1800" kern="1200">
                          <a:solidFill>
                            <a:schemeClr val="tx1"/>
                          </a:solidFill>
                          <a:latin typeface="メイリオ"/>
                          <a:ea typeface="メイリオ"/>
                        </a:defRPr>
                      </a:lvl8pPr>
                      <a:lvl9pPr marL="3657600" algn="l" defTabSz="914400"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mn-lt"/>
                          <a:ea typeface="メイリオ"/>
                          <a:cs typeface="Meiryo UI" pitchFamily="50" charset="-128"/>
                        </a:rPr>
                        <a:t>お申し込み</a:t>
                      </a:r>
                      <a:endParaRPr kumimoji="1" lang="en-US" altLang="ja-JP" sz="1000" b="0" i="0" dirty="0">
                        <a:solidFill>
                          <a:schemeClr val="bg1"/>
                        </a:solidFill>
                        <a:latin typeface="+mn-lt"/>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mn-lt"/>
                          <a:ea typeface="メイリオ"/>
                          <a:cs typeface="Meiryo UI" pitchFamily="50" charset="-128"/>
                        </a:rPr>
                        <a:t>期限</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tx1"/>
                          </a:solidFill>
                          <a:latin typeface="メイリオ"/>
                          <a:ea typeface="メイリオ"/>
                        </a:defRPr>
                      </a:lvl1pPr>
                      <a:lvl2pPr marL="457200" algn="l" defTabSz="914400" rtl="0" eaLnBrk="1" latinLnBrk="0" hangingPunct="1">
                        <a:defRPr kumimoji="1" sz="1800" kern="1200">
                          <a:solidFill>
                            <a:schemeClr val="tx1"/>
                          </a:solidFill>
                          <a:latin typeface="メイリオ"/>
                          <a:ea typeface="メイリオ"/>
                        </a:defRPr>
                      </a:lvl2pPr>
                      <a:lvl3pPr marL="914400" algn="l" defTabSz="914400" rtl="0" eaLnBrk="1" latinLnBrk="0" hangingPunct="1">
                        <a:defRPr kumimoji="1" sz="1800" kern="1200">
                          <a:solidFill>
                            <a:schemeClr val="tx1"/>
                          </a:solidFill>
                          <a:latin typeface="メイリオ"/>
                          <a:ea typeface="メイリオ"/>
                        </a:defRPr>
                      </a:lvl3pPr>
                      <a:lvl4pPr marL="1371600" algn="l" defTabSz="914400" rtl="0" eaLnBrk="1" latinLnBrk="0" hangingPunct="1">
                        <a:defRPr kumimoji="1" sz="1800" kern="1200">
                          <a:solidFill>
                            <a:schemeClr val="tx1"/>
                          </a:solidFill>
                          <a:latin typeface="メイリオ"/>
                          <a:ea typeface="メイリオ"/>
                        </a:defRPr>
                      </a:lvl4pPr>
                      <a:lvl5pPr marL="1828800" algn="l" defTabSz="914400" rtl="0" eaLnBrk="1" latinLnBrk="0" hangingPunct="1">
                        <a:defRPr kumimoji="1" sz="1800" kern="1200">
                          <a:solidFill>
                            <a:schemeClr val="tx1"/>
                          </a:solidFill>
                          <a:latin typeface="メイリオ"/>
                          <a:ea typeface="メイリオ"/>
                        </a:defRPr>
                      </a:lvl5pPr>
                      <a:lvl6pPr marL="2286000" algn="l" defTabSz="914400" rtl="0" eaLnBrk="1" latinLnBrk="0" hangingPunct="1">
                        <a:defRPr kumimoji="1" sz="1800" kern="1200">
                          <a:solidFill>
                            <a:schemeClr val="tx1"/>
                          </a:solidFill>
                          <a:latin typeface="メイリオ"/>
                          <a:ea typeface="メイリオ"/>
                        </a:defRPr>
                      </a:lvl6pPr>
                      <a:lvl7pPr marL="2743200" algn="l" defTabSz="914400" rtl="0" eaLnBrk="1" latinLnBrk="0" hangingPunct="1">
                        <a:defRPr kumimoji="1" sz="1800" kern="1200">
                          <a:solidFill>
                            <a:schemeClr val="tx1"/>
                          </a:solidFill>
                          <a:latin typeface="メイリオ"/>
                          <a:ea typeface="メイリオ"/>
                        </a:defRPr>
                      </a:lvl7pPr>
                      <a:lvl8pPr marL="3200400" algn="l" defTabSz="914400" rtl="0" eaLnBrk="1" latinLnBrk="0" hangingPunct="1">
                        <a:defRPr kumimoji="1" sz="1800" kern="1200">
                          <a:solidFill>
                            <a:schemeClr val="tx1"/>
                          </a:solidFill>
                          <a:latin typeface="メイリオ"/>
                          <a:ea typeface="メイリオ"/>
                        </a:defRPr>
                      </a:lvl8pPr>
                      <a:lvl9pPr marL="3657600" algn="l" defTabSz="914400"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b="0" u="none" strike="noStrike" kern="1200" cap="none" spc="0" normalizeH="0" baseline="0" noProof="0" dirty="0">
                          <a:ln>
                            <a:noFill/>
                          </a:ln>
                          <a:solidFill>
                            <a:schemeClr val="tx1">
                              <a:lumMod val="75000"/>
                              <a:lumOff val="25000"/>
                            </a:schemeClr>
                          </a:solidFill>
                          <a:effectLst/>
                          <a:uLnTx/>
                          <a:uFillTx/>
                          <a:latin typeface="+mn-ea"/>
                          <a:ea typeface="+mn-ea"/>
                        </a:rPr>
                        <a:t>本資料内の</a:t>
                      </a:r>
                      <a:r>
                        <a:rPr kumimoji="1" lang="en-US" altLang="ja-JP" sz="1200" b="0" u="none" strike="noStrike" kern="1200" cap="none" spc="0" normalizeH="0" baseline="0" noProof="0" dirty="0">
                          <a:ln>
                            <a:noFill/>
                          </a:ln>
                          <a:solidFill>
                            <a:schemeClr val="tx1">
                              <a:lumMod val="75000"/>
                              <a:lumOff val="25000"/>
                            </a:schemeClr>
                          </a:solidFill>
                          <a:effectLst/>
                          <a:uLnTx/>
                          <a:uFillTx/>
                          <a:latin typeface="+mn-ea"/>
                          <a:ea typeface="+mn-ea"/>
                        </a:rPr>
                        <a:t>【</a:t>
                      </a:r>
                      <a:r>
                        <a:rPr kumimoji="1" lang="ja-JP" altLang="en-US" sz="1200" b="0" u="none" strike="noStrike" kern="1200" cap="none" spc="0" normalizeH="0" baseline="0" noProof="0" dirty="0">
                          <a:ln>
                            <a:noFill/>
                          </a:ln>
                          <a:solidFill>
                            <a:schemeClr val="tx1">
                              <a:lumMod val="75000"/>
                              <a:lumOff val="25000"/>
                            </a:schemeClr>
                          </a:solidFill>
                          <a:effectLst/>
                          <a:uLnTx/>
                          <a:uFillTx/>
                          <a:latin typeface="+mn-ea"/>
                          <a:ea typeface="+mn-ea"/>
                        </a:rPr>
                        <a:t>広告掲載までのスケジュール</a:t>
                      </a:r>
                      <a:r>
                        <a:rPr kumimoji="1" lang="en-US" altLang="ja-JP" sz="1200" b="0" u="none" strike="noStrike" kern="1200" cap="none" spc="0" normalizeH="0" baseline="0" noProof="0" dirty="0">
                          <a:ln>
                            <a:noFill/>
                          </a:ln>
                          <a:solidFill>
                            <a:schemeClr val="tx1">
                              <a:lumMod val="75000"/>
                              <a:lumOff val="25000"/>
                            </a:schemeClr>
                          </a:solidFill>
                          <a:effectLst/>
                          <a:uLnTx/>
                          <a:uFillTx/>
                          <a:latin typeface="+mn-ea"/>
                          <a:ea typeface="+mn-ea"/>
                        </a:rPr>
                        <a:t>】</a:t>
                      </a:r>
                      <a:r>
                        <a:rPr kumimoji="1" lang="ja-JP" altLang="en-US" sz="1200" b="0" u="none" strike="noStrike" kern="1200" cap="none" spc="0" normalizeH="0" baseline="0" noProof="0" dirty="0">
                          <a:ln>
                            <a:noFill/>
                          </a:ln>
                          <a:solidFill>
                            <a:schemeClr val="tx1">
                              <a:lumMod val="75000"/>
                              <a:lumOff val="25000"/>
                            </a:schemeClr>
                          </a:solidFill>
                          <a:effectLst/>
                          <a:uLnTx/>
                          <a:uFillTx/>
                          <a:latin typeface="+mn-ea"/>
                          <a:ea typeface="+mn-ea"/>
                        </a:rPr>
                        <a:t>のページをご参照ください。</a:t>
                      </a:r>
                      <a:endParaRPr kumimoji="1" lang="en-US" altLang="ja-JP" sz="1200" b="0" u="none" strike="noStrike" kern="1200" cap="none" spc="0" normalizeH="0" baseline="0" noProof="0" dirty="0">
                        <a:ln>
                          <a:noFill/>
                        </a:ln>
                        <a:solidFill>
                          <a:schemeClr val="tx1">
                            <a:lumMod val="75000"/>
                            <a:lumOff val="25000"/>
                          </a:schemeClr>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u="none" strike="noStrike" kern="1200" cap="none" spc="0" normalizeH="0" baseline="0" noProof="0" dirty="0">
                          <a:ln>
                            <a:noFill/>
                          </a:ln>
                          <a:solidFill>
                            <a:schemeClr val="tx1">
                              <a:lumMod val="75000"/>
                              <a:lumOff val="25000"/>
                            </a:schemeClr>
                          </a:solidFill>
                          <a:effectLst/>
                          <a:uLnTx/>
                          <a:uFillTx/>
                          <a:latin typeface="+mn-ea"/>
                          <a:ea typeface="+mn-ea"/>
                        </a:rPr>
                        <a:t>※</a:t>
                      </a:r>
                      <a:r>
                        <a:rPr kumimoji="1" lang="ja-JP" altLang="en-US" sz="1000" b="0" u="none" strike="noStrike" kern="1200" cap="none" spc="0" normalizeH="0" baseline="0" noProof="0" dirty="0">
                          <a:ln>
                            <a:noFill/>
                          </a:ln>
                          <a:solidFill>
                            <a:schemeClr val="tx1">
                              <a:lumMod val="75000"/>
                              <a:lumOff val="25000"/>
                            </a:schemeClr>
                          </a:solidFill>
                          <a:effectLst/>
                          <a:uLnTx/>
                          <a:uFillTx/>
                          <a:latin typeface="+mn-ea"/>
                          <a:ea typeface="+mn-ea"/>
                        </a:rPr>
                        <a:t>所定の方法によるお申し込み契約の成立後はキャンセルは不可となります</a:t>
                      </a:r>
                      <a:endParaRPr kumimoji="1" lang="en-US" altLang="ja-JP" sz="1000" b="0" u="none" strike="noStrike" kern="1200" cap="none" spc="0" normalizeH="0" baseline="0" noProof="0" dirty="0">
                        <a:ln>
                          <a:noFill/>
                        </a:ln>
                        <a:solidFill>
                          <a:schemeClr val="tx1">
                            <a:lumMod val="75000"/>
                            <a:lumOff val="25000"/>
                          </a:schemeClr>
                        </a:solidFill>
                        <a:effectLst/>
                        <a:uLnTx/>
                        <a:uFillTx/>
                        <a:latin typeface="+mn-ea"/>
                        <a:ea typeface="+mn-ea"/>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0007"/>
                  </a:ext>
                </a:extLst>
              </a:tr>
              <a:tr h="306003">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dirty="0">
                          <a:solidFill>
                            <a:schemeClr val="bg1"/>
                          </a:solidFill>
                          <a:latin typeface="+mn-lt"/>
                          <a:ea typeface="+mn-ea"/>
                        </a:rPr>
                        <a:t>有効期限</a:t>
                      </a:r>
                      <a:endParaRPr kumimoji="1" lang="ja-JP" altLang="en-US" sz="1000" b="0" i="0" dirty="0">
                        <a:solidFill>
                          <a:schemeClr val="bg1"/>
                        </a:solidFill>
                        <a:latin typeface="+mn-lt"/>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200" dirty="0">
                          <a:solidFill>
                            <a:schemeClr val="tx1">
                              <a:lumMod val="75000"/>
                              <a:lumOff val="25000"/>
                            </a:schemeClr>
                          </a:solidFill>
                          <a:latin typeface="+mn-ea"/>
                          <a:ea typeface="+mn-ea"/>
                          <a:cs typeface="Meiryo UI" panose="020B0604030504040204" pitchFamily="50" charset="-128"/>
                        </a:rPr>
                        <a:t>2024</a:t>
                      </a:r>
                      <a:r>
                        <a:rPr lang="ja-JP" altLang="en-US" sz="1200">
                          <a:solidFill>
                            <a:schemeClr val="tx1">
                              <a:lumMod val="75000"/>
                              <a:lumOff val="25000"/>
                            </a:schemeClr>
                          </a:solidFill>
                          <a:latin typeface="+mn-ea"/>
                          <a:ea typeface="+mn-ea"/>
                          <a:cs typeface="Meiryo UI" panose="020B0604030504040204" pitchFamily="50" charset="-128"/>
                        </a:rPr>
                        <a:t>年</a:t>
                      </a:r>
                      <a:r>
                        <a:rPr lang="en-US" altLang="ja-JP" sz="1200" dirty="0">
                          <a:solidFill>
                            <a:schemeClr val="tx1">
                              <a:lumMod val="75000"/>
                              <a:lumOff val="25000"/>
                            </a:schemeClr>
                          </a:solidFill>
                          <a:latin typeface="+mn-ea"/>
                          <a:ea typeface="+mn-ea"/>
                          <a:cs typeface="Meiryo UI" panose="020B0604030504040204" pitchFamily="50" charset="-128"/>
                        </a:rPr>
                        <a:t>6</a:t>
                      </a:r>
                      <a:r>
                        <a:rPr lang="ja-JP" altLang="en-US" sz="1200">
                          <a:solidFill>
                            <a:schemeClr val="tx1">
                              <a:lumMod val="75000"/>
                              <a:lumOff val="25000"/>
                            </a:schemeClr>
                          </a:solidFill>
                          <a:latin typeface="+mn-ea"/>
                          <a:ea typeface="+mn-ea"/>
                          <a:cs typeface="Meiryo UI" panose="020B0604030504040204" pitchFamily="50" charset="-128"/>
                        </a:rPr>
                        <a:t>月</a:t>
                      </a:r>
                      <a:r>
                        <a:rPr lang="en-US" altLang="ja-JP" sz="1200" dirty="0">
                          <a:solidFill>
                            <a:schemeClr val="tx1">
                              <a:lumMod val="75000"/>
                              <a:lumOff val="25000"/>
                            </a:schemeClr>
                          </a:solidFill>
                          <a:latin typeface="+mn-ea"/>
                          <a:ea typeface="+mn-ea"/>
                          <a:cs typeface="Meiryo UI" panose="020B0604030504040204" pitchFamily="50" charset="-128"/>
                        </a:rPr>
                        <a:t>30</a:t>
                      </a:r>
                      <a:r>
                        <a:rPr lang="ja-JP" altLang="en-US" sz="1200">
                          <a:solidFill>
                            <a:schemeClr val="tx1">
                              <a:lumMod val="75000"/>
                              <a:lumOff val="25000"/>
                            </a:schemeClr>
                          </a:solidFill>
                          <a:latin typeface="+mn-ea"/>
                          <a:ea typeface="+mn-ea"/>
                          <a:cs typeface="Meiryo UI" panose="020B0604030504040204" pitchFamily="50" charset="-128"/>
                        </a:rPr>
                        <a:t>日</a:t>
                      </a:r>
                      <a:r>
                        <a:rPr lang="ja-JP" altLang="en-US" sz="1200" dirty="0">
                          <a:solidFill>
                            <a:schemeClr val="tx1">
                              <a:lumMod val="75000"/>
                              <a:lumOff val="25000"/>
                            </a:schemeClr>
                          </a:solidFill>
                          <a:latin typeface="+mn-ea"/>
                          <a:ea typeface="+mn-ea"/>
                          <a:cs typeface="Meiryo UI" panose="020B0604030504040204" pitchFamily="50" charset="-128"/>
                        </a:rPr>
                        <a:t>掲載終了分</a:t>
                      </a:r>
                      <a:endParaRPr lang="ja-JP" altLang="en-US" sz="1200" dirty="0">
                        <a:solidFill>
                          <a:schemeClr val="tx1">
                            <a:lumMod val="75000"/>
                            <a:lumOff val="25000"/>
                          </a:schemeClr>
                        </a:solidFill>
                        <a:latin typeface="+mn-ea"/>
                        <a:ea typeface="+mn-ea"/>
                        <a:cs typeface="Verdana" pitchFamily="34" charset="0"/>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3752225600"/>
                  </a:ext>
                </a:extLst>
              </a:tr>
              <a:tr h="306003">
                <a:tc>
                  <a:txBody>
                    <a:bodyPr/>
                    <a:lstStyle>
                      <a:lvl1pPr marL="0" algn="l" defTabSz="914400" rtl="0" eaLnBrk="1" latinLnBrk="0" hangingPunct="1">
                        <a:defRPr kumimoji="1" sz="1800" kern="1200">
                          <a:solidFill>
                            <a:schemeClr val="tx1"/>
                          </a:solidFill>
                          <a:latin typeface="メイリオ"/>
                          <a:ea typeface="メイリオ"/>
                        </a:defRPr>
                      </a:lvl1pPr>
                      <a:lvl2pPr marL="457200" algn="l" defTabSz="914400" rtl="0" eaLnBrk="1" latinLnBrk="0" hangingPunct="1">
                        <a:defRPr kumimoji="1" sz="1800" kern="1200">
                          <a:solidFill>
                            <a:schemeClr val="tx1"/>
                          </a:solidFill>
                          <a:latin typeface="メイリオ"/>
                          <a:ea typeface="メイリオ"/>
                        </a:defRPr>
                      </a:lvl2pPr>
                      <a:lvl3pPr marL="914400" algn="l" defTabSz="914400" rtl="0" eaLnBrk="1" latinLnBrk="0" hangingPunct="1">
                        <a:defRPr kumimoji="1" sz="1800" kern="1200">
                          <a:solidFill>
                            <a:schemeClr val="tx1"/>
                          </a:solidFill>
                          <a:latin typeface="メイリオ"/>
                          <a:ea typeface="メイリオ"/>
                        </a:defRPr>
                      </a:lvl3pPr>
                      <a:lvl4pPr marL="1371600" algn="l" defTabSz="914400" rtl="0" eaLnBrk="1" latinLnBrk="0" hangingPunct="1">
                        <a:defRPr kumimoji="1" sz="1800" kern="1200">
                          <a:solidFill>
                            <a:schemeClr val="tx1"/>
                          </a:solidFill>
                          <a:latin typeface="メイリオ"/>
                          <a:ea typeface="メイリオ"/>
                        </a:defRPr>
                      </a:lvl4pPr>
                      <a:lvl5pPr marL="1828800" algn="l" defTabSz="914400" rtl="0" eaLnBrk="1" latinLnBrk="0" hangingPunct="1">
                        <a:defRPr kumimoji="1" sz="1800" kern="1200">
                          <a:solidFill>
                            <a:schemeClr val="tx1"/>
                          </a:solidFill>
                          <a:latin typeface="メイリオ"/>
                          <a:ea typeface="メイリオ"/>
                        </a:defRPr>
                      </a:lvl5pPr>
                      <a:lvl6pPr marL="2286000" algn="l" defTabSz="914400" rtl="0" eaLnBrk="1" latinLnBrk="0" hangingPunct="1">
                        <a:defRPr kumimoji="1" sz="1800" kern="1200">
                          <a:solidFill>
                            <a:schemeClr val="tx1"/>
                          </a:solidFill>
                          <a:latin typeface="メイリオ"/>
                          <a:ea typeface="メイリオ"/>
                        </a:defRPr>
                      </a:lvl6pPr>
                      <a:lvl7pPr marL="2743200" algn="l" defTabSz="914400" rtl="0" eaLnBrk="1" latinLnBrk="0" hangingPunct="1">
                        <a:defRPr kumimoji="1" sz="1800" kern="1200">
                          <a:solidFill>
                            <a:schemeClr val="tx1"/>
                          </a:solidFill>
                          <a:latin typeface="メイリオ"/>
                          <a:ea typeface="メイリオ"/>
                        </a:defRPr>
                      </a:lvl7pPr>
                      <a:lvl8pPr marL="3200400" algn="l" defTabSz="914400" rtl="0" eaLnBrk="1" latinLnBrk="0" hangingPunct="1">
                        <a:defRPr kumimoji="1" sz="1800" kern="1200">
                          <a:solidFill>
                            <a:schemeClr val="tx1"/>
                          </a:solidFill>
                          <a:latin typeface="メイリオ"/>
                          <a:ea typeface="メイリオ"/>
                        </a:defRPr>
                      </a:lvl8pPr>
                      <a:lvl9pPr marL="3657600" algn="l" defTabSz="914400"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mn-lt"/>
                          <a:ea typeface="メイリオ"/>
                          <a:cs typeface="Meiryo UI" pitchFamily="50" charset="-128"/>
                        </a:rPr>
                        <a:t>備考</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tx1"/>
                          </a:solidFill>
                          <a:latin typeface="メイリオ"/>
                          <a:ea typeface="メイリオ"/>
                        </a:defRPr>
                      </a:lvl1pPr>
                      <a:lvl2pPr marL="457200" algn="l" defTabSz="914400" rtl="0" eaLnBrk="1" latinLnBrk="0" hangingPunct="1">
                        <a:defRPr kumimoji="1" sz="1800" kern="1200">
                          <a:solidFill>
                            <a:schemeClr val="tx1"/>
                          </a:solidFill>
                          <a:latin typeface="メイリオ"/>
                          <a:ea typeface="メイリオ"/>
                        </a:defRPr>
                      </a:lvl2pPr>
                      <a:lvl3pPr marL="914400" algn="l" defTabSz="914400" rtl="0" eaLnBrk="1" latinLnBrk="0" hangingPunct="1">
                        <a:defRPr kumimoji="1" sz="1800" kern="1200">
                          <a:solidFill>
                            <a:schemeClr val="tx1"/>
                          </a:solidFill>
                          <a:latin typeface="メイリオ"/>
                          <a:ea typeface="メイリオ"/>
                        </a:defRPr>
                      </a:lvl3pPr>
                      <a:lvl4pPr marL="1371600" algn="l" defTabSz="914400" rtl="0" eaLnBrk="1" latinLnBrk="0" hangingPunct="1">
                        <a:defRPr kumimoji="1" sz="1800" kern="1200">
                          <a:solidFill>
                            <a:schemeClr val="tx1"/>
                          </a:solidFill>
                          <a:latin typeface="メイリオ"/>
                          <a:ea typeface="メイリオ"/>
                        </a:defRPr>
                      </a:lvl4pPr>
                      <a:lvl5pPr marL="1828800" algn="l" defTabSz="914400" rtl="0" eaLnBrk="1" latinLnBrk="0" hangingPunct="1">
                        <a:defRPr kumimoji="1" sz="1800" kern="1200">
                          <a:solidFill>
                            <a:schemeClr val="tx1"/>
                          </a:solidFill>
                          <a:latin typeface="メイリオ"/>
                          <a:ea typeface="メイリオ"/>
                        </a:defRPr>
                      </a:lvl5pPr>
                      <a:lvl6pPr marL="2286000" algn="l" defTabSz="914400" rtl="0" eaLnBrk="1" latinLnBrk="0" hangingPunct="1">
                        <a:defRPr kumimoji="1" sz="1800" kern="1200">
                          <a:solidFill>
                            <a:schemeClr val="tx1"/>
                          </a:solidFill>
                          <a:latin typeface="メイリオ"/>
                          <a:ea typeface="メイリオ"/>
                        </a:defRPr>
                      </a:lvl6pPr>
                      <a:lvl7pPr marL="2743200" algn="l" defTabSz="914400" rtl="0" eaLnBrk="1" latinLnBrk="0" hangingPunct="1">
                        <a:defRPr kumimoji="1" sz="1800" kern="1200">
                          <a:solidFill>
                            <a:schemeClr val="tx1"/>
                          </a:solidFill>
                          <a:latin typeface="メイリオ"/>
                          <a:ea typeface="メイリオ"/>
                        </a:defRPr>
                      </a:lvl7pPr>
                      <a:lvl8pPr marL="3200400" algn="l" defTabSz="914400" rtl="0" eaLnBrk="1" latinLnBrk="0" hangingPunct="1">
                        <a:defRPr kumimoji="1" sz="1800" kern="1200">
                          <a:solidFill>
                            <a:schemeClr val="tx1"/>
                          </a:solidFill>
                          <a:latin typeface="メイリオ"/>
                          <a:ea typeface="メイリオ"/>
                        </a:defRPr>
                      </a:lvl8pPr>
                      <a:lvl9pPr marL="3657600" algn="l" defTabSz="914400"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lumMod val="75000"/>
                              <a:lumOff val="25000"/>
                            </a:schemeClr>
                          </a:solidFill>
                          <a:latin typeface="+mn-ea"/>
                          <a:ea typeface="+mn-ea"/>
                          <a:cs typeface="Meiryo UI" panose="020B0604030504040204" pitchFamily="50" charset="-128"/>
                        </a:rPr>
                        <a:t>レビュータイアップ制作・掲載費と誘導広告掲載費は別々にお申込下さい。</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84709290"/>
                  </a:ext>
                </a:extLst>
              </a:tr>
            </a:tbl>
          </a:graphicData>
        </a:graphic>
      </p:graphicFrame>
    </p:spTree>
    <p:extLst>
      <p:ext uri="{BB962C8B-B14F-4D97-AF65-F5344CB8AC3E}">
        <p14:creationId xmlns:p14="http://schemas.microsoft.com/office/powerpoint/2010/main" val="72317218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その他・注意事項</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pPr algn="l"/>
            <a:r>
              <a:rPr lang="ja-JP" altLang="en-US"/>
              <a:t>注意事項・免責事項</a:t>
            </a:r>
            <a:endParaRPr lang="ja-JP" altLang="en-US" dirty="0"/>
          </a:p>
        </p:txBody>
      </p:sp>
      <p:pic>
        <p:nvPicPr>
          <p:cNvPr id="10" name="図プレースホルダー 7" descr="アイコン&#10;&#10;自動的に生成された説明">
            <a:extLst>
              <a:ext uri="{FF2B5EF4-FFF2-40B4-BE49-F238E27FC236}">
                <a16:creationId xmlns:a16="http://schemas.microsoft.com/office/drawing/2014/main" id="{BED1E3B9-75F7-9245-9B97-0C3C7E75AB43}"/>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3" name="正方形/長方形 2">
            <a:extLst>
              <a:ext uri="{FF2B5EF4-FFF2-40B4-BE49-F238E27FC236}">
                <a16:creationId xmlns:a16="http://schemas.microsoft.com/office/drawing/2014/main" id="{F2841D2B-3969-951B-1C1A-73164D760B0A}"/>
              </a:ext>
            </a:extLst>
          </p:cNvPr>
          <p:cNvSpPr/>
          <p:nvPr/>
        </p:nvSpPr>
        <p:spPr>
          <a:xfrm>
            <a:off x="206829" y="1127814"/>
            <a:ext cx="11795777" cy="3712483"/>
          </a:xfrm>
          <a:prstGeom prst="rect">
            <a:avLst/>
          </a:prstGeom>
          <a:solidFill>
            <a:schemeClr val="bg1">
              <a:lumMod val="50000"/>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52DC861A-677F-2AE0-E763-C4C6305AAD0A}"/>
              </a:ext>
            </a:extLst>
          </p:cNvPr>
          <p:cNvSpPr/>
          <p:nvPr/>
        </p:nvSpPr>
        <p:spPr>
          <a:xfrm>
            <a:off x="334963" y="1377506"/>
            <a:ext cx="11664849" cy="3754874"/>
          </a:xfrm>
          <a:prstGeom prst="rect">
            <a:avLst/>
          </a:prstGeom>
        </p:spPr>
        <p:txBody>
          <a:bodyPr wrap="square">
            <a:spAutoFit/>
          </a:bodyPr>
          <a:lstStyle/>
          <a:p>
            <a:r>
              <a:rPr lang="ja-JP" altLang="ja-JP" sz="1400" dirty="0">
                <a:latin typeface="+mn-ea"/>
              </a:rPr>
              <a:t>・制作した</a:t>
            </a:r>
            <a:r>
              <a:rPr lang="ja-JP" altLang="en-US" sz="1400" dirty="0">
                <a:latin typeface="+mn-ea"/>
              </a:rPr>
              <a:t>記事</a:t>
            </a:r>
            <a:r>
              <a:rPr lang="ja-JP" altLang="ja-JP" sz="1400" dirty="0">
                <a:latin typeface="+mn-ea"/>
              </a:rPr>
              <a:t>にかかる所有権、知的財産権（特許権、実用新案権、意匠権、著作権その他の知的財産基本法第</a:t>
            </a:r>
            <a:r>
              <a:rPr lang="en-US" altLang="ja-JP" sz="1400" dirty="0">
                <a:latin typeface="+mn-ea"/>
              </a:rPr>
              <a:t>2</a:t>
            </a:r>
            <a:r>
              <a:rPr lang="ja-JP" altLang="ja-JP" sz="1400" dirty="0">
                <a:latin typeface="+mn-ea"/>
              </a:rPr>
              <a:t>条第</a:t>
            </a:r>
            <a:r>
              <a:rPr lang="en-US" altLang="ja-JP" sz="1400" dirty="0">
                <a:latin typeface="+mn-ea"/>
              </a:rPr>
              <a:t>2</a:t>
            </a:r>
            <a:r>
              <a:rPr lang="ja-JP" altLang="ja-JP" sz="1400" dirty="0">
                <a:latin typeface="+mn-ea"/>
              </a:rPr>
              <a:t>項に定めるものをいい、著作権については著作権法第</a:t>
            </a:r>
            <a:r>
              <a:rPr lang="en-US" altLang="ja-JP" sz="1400" dirty="0">
                <a:latin typeface="+mn-ea"/>
              </a:rPr>
              <a:t>27</a:t>
            </a:r>
            <a:r>
              <a:rPr lang="ja-JP" altLang="ja-JP" sz="1400" dirty="0">
                <a:latin typeface="+mn-ea"/>
              </a:rPr>
              <a:t>条および第</a:t>
            </a:r>
            <a:r>
              <a:rPr lang="en-US" altLang="ja-JP" sz="1400" dirty="0">
                <a:latin typeface="+mn-ea"/>
              </a:rPr>
              <a:t>28</a:t>
            </a:r>
            <a:r>
              <a:rPr lang="ja-JP" altLang="ja-JP" sz="1400" dirty="0">
                <a:latin typeface="+mn-ea"/>
              </a:rPr>
              <a:t>条の権利を含みます。以下同じ。）は</a:t>
            </a:r>
            <a:r>
              <a:rPr lang="ja-JP" altLang="en-US" sz="1400" dirty="0">
                <a:latin typeface="+mn-ea"/>
              </a:rPr>
              <a:t>株式会社マイベスト</a:t>
            </a:r>
            <a:r>
              <a:rPr lang="ja-JP" altLang="ja-JP" sz="1400" dirty="0">
                <a:latin typeface="+mn-ea"/>
              </a:rPr>
              <a:t>に帰属します。</a:t>
            </a:r>
          </a:p>
          <a:p>
            <a:r>
              <a:rPr lang="en-US" altLang="ja-JP" sz="1400" dirty="0">
                <a:latin typeface="+mn-ea"/>
              </a:rPr>
              <a:t> </a:t>
            </a:r>
            <a:endParaRPr lang="ja-JP" altLang="ja-JP" sz="1400" dirty="0">
              <a:latin typeface="+mn-ea"/>
            </a:endParaRPr>
          </a:p>
          <a:p>
            <a:r>
              <a:rPr lang="ja-JP" altLang="ja-JP" sz="1400" dirty="0">
                <a:latin typeface="+mn-ea"/>
              </a:rPr>
              <a:t>・制作した</a:t>
            </a:r>
            <a:r>
              <a:rPr lang="ja-JP" altLang="en-US" sz="1400" dirty="0">
                <a:latin typeface="+mn-ea"/>
              </a:rPr>
              <a:t>レビュータイアップ記事</a:t>
            </a:r>
            <a:r>
              <a:rPr lang="ja-JP" altLang="ja-JP" sz="1400" dirty="0">
                <a:latin typeface="+mn-ea"/>
              </a:rPr>
              <a:t>につきましては、弊社の事例として利用させていただく場合がございます。</a:t>
            </a:r>
          </a:p>
          <a:p>
            <a:r>
              <a:rPr lang="en-US" altLang="ja-JP" sz="1400" dirty="0">
                <a:latin typeface="+mn-ea"/>
              </a:rPr>
              <a:t> </a:t>
            </a:r>
            <a:endParaRPr lang="ja-JP" altLang="ja-JP" sz="1400" dirty="0">
              <a:latin typeface="+mn-ea"/>
            </a:endParaRPr>
          </a:p>
          <a:p>
            <a:r>
              <a:rPr lang="ja-JP" altLang="ja-JP" sz="1400" dirty="0">
                <a:latin typeface="+mn-ea"/>
              </a:rPr>
              <a:t>・広告主様よりご提供いただく製品画像等の素材については第三者の権利を侵害するものではなく、知的財産権その他全ての権利処理が完了していること、および当該素材に含まれる情報の正確性について</a:t>
            </a:r>
            <a:r>
              <a:rPr lang="en-US" altLang="ja-JP" sz="1400" dirty="0">
                <a:latin typeface="+mn-ea"/>
              </a:rPr>
              <a:t>Yahoo! JAPAN</a:t>
            </a:r>
            <a:r>
              <a:rPr lang="ja-JP" altLang="ja-JP" sz="1400" dirty="0">
                <a:latin typeface="+mn-ea"/>
              </a:rPr>
              <a:t>に対して保証いただくものとします。</a:t>
            </a:r>
          </a:p>
          <a:p>
            <a:r>
              <a:rPr lang="en-US" altLang="ja-JP" sz="1400" dirty="0">
                <a:latin typeface="+mn-ea"/>
              </a:rPr>
              <a:t> </a:t>
            </a:r>
            <a:endParaRPr lang="ja-JP" altLang="ja-JP" sz="1400" dirty="0">
              <a:latin typeface="+mn-ea"/>
            </a:endParaRPr>
          </a:p>
          <a:p>
            <a:r>
              <a:rPr lang="ja-JP" altLang="ja-JP" sz="1400" dirty="0">
                <a:latin typeface="+mn-ea"/>
              </a:rPr>
              <a:t>・案件</a:t>
            </a:r>
            <a:r>
              <a:rPr lang="ja-JP" altLang="en-US" sz="1400" dirty="0">
                <a:latin typeface="+mn-ea"/>
              </a:rPr>
              <a:t>状況により、ご希望のスケジュールに沿えない場合がございます</a:t>
            </a:r>
            <a:r>
              <a:rPr lang="ja-JP" altLang="ja-JP" sz="1400" dirty="0">
                <a:latin typeface="+mn-ea"/>
              </a:rPr>
              <a:t>。詳細は弊社営業担当にお問い合わせください。</a:t>
            </a:r>
          </a:p>
          <a:p>
            <a:r>
              <a:rPr lang="en-US" altLang="ja-JP" sz="1400" dirty="0">
                <a:latin typeface="+mn-ea"/>
              </a:rPr>
              <a:t> </a:t>
            </a:r>
            <a:endParaRPr lang="ja-JP" altLang="ja-JP" sz="1400" dirty="0">
              <a:latin typeface="+mn-ea"/>
            </a:endParaRPr>
          </a:p>
          <a:p>
            <a:r>
              <a:rPr lang="ja-JP" altLang="ja-JP" sz="1400" dirty="0">
                <a:latin typeface="+mn-ea"/>
              </a:rPr>
              <a:t>・特定の業種、商品、サービスにつきまして、広告掲載の制限がございます。詳細は弊社営業担当にお問い合わせください。</a:t>
            </a:r>
          </a:p>
          <a:p>
            <a:r>
              <a:rPr lang="en-US" altLang="ja-JP" sz="1400" dirty="0">
                <a:latin typeface="+mn-ea"/>
              </a:rPr>
              <a:t> </a:t>
            </a:r>
            <a:br>
              <a:rPr lang="en-US" altLang="ja-JP" sz="1400" dirty="0">
                <a:latin typeface="+mn-ea"/>
              </a:rPr>
            </a:br>
            <a:r>
              <a:rPr lang="ja-JP" altLang="ja-JP" sz="1400" dirty="0">
                <a:latin typeface="+mn-ea"/>
              </a:rPr>
              <a:t>・広告掲載にあたり、</a:t>
            </a:r>
            <a:r>
              <a:rPr lang="ja-JP" altLang="en-US" sz="1400" dirty="0">
                <a:latin typeface="+mn-ea"/>
              </a:rPr>
              <a:t>以下の</a:t>
            </a:r>
            <a:r>
              <a:rPr lang="ja-JP" altLang="ja-JP" sz="1400" dirty="0">
                <a:latin typeface="+mn-ea"/>
              </a:rPr>
              <a:t>広告掲載基準を満たしていただく必要があります。</a:t>
            </a:r>
            <a:br>
              <a:rPr lang="en-US" altLang="ja-JP" sz="1400" dirty="0">
                <a:latin typeface="+mn-ea"/>
              </a:rPr>
            </a:br>
            <a:r>
              <a:rPr lang="ja-JP" altLang="en-US" sz="1400" dirty="0">
                <a:latin typeface="+mn-ea"/>
              </a:rPr>
              <a:t>　</a:t>
            </a:r>
            <a:r>
              <a:rPr lang="en-US" altLang="ja-JP" sz="1400" dirty="0">
                <a:latin typeface="+mn-ea"/>
              </a:rPr>
              <a:t>Yahoo!</a:t>
            </a:r>
            <a:r>
              <a:rPr lang="ja-JP" altLang="en-US" sz="1400" dirty="0">
                <a:latin typeface="+mn-ea"/>
              </a:rPr>
              <a:t>広告：</a:t>
            </a:r>
            <a:r>
              <a:rPr lang="ja-JP" altLang="ja-JP" sz="1400" dirty="0">
                <a:latin typeface="+mn-ea"/>
              </a:rPr>
              <a:t>別紙「</a:t>
            </a:r>
            <a:r>
              <a:rPr lang="en-US" altLang="ja-JP" sz="1400" dirty="0">
                <a:latin typeface="+mn-ea"/>
              </a:rPr>
              <a:t>Yahoo! JAPAN </a:t>
            </a:r>
            <a:r>
              <a:rPr lang="ja-JP" altLang="ja-JP" sz="1400" dirty="0">
                <a:latin typeface="+mn-ea"/>
              </a:rPr>
              <a:t>広告掲載基準」</a:t>
            </a:r>
            <a:endParaRPr lang="en-US" altLang="ja-JP" sz="1400" dirty="0">
              <a:latin typeface="+mn-ea"/>
            </a:endParaRPr>
          </a:p>
          <a:p>
            <a:r>
              <a:rPr lang="ja-JP" altLang="en-US" sz="1400" dirty="0">
                <a:latin typeface="+mn-ea"/>
              </a:rPr>
              <a:t>　タイアップレビュー記事、及び</a:t>
            </a:r>
            <a:r>
              <a:rPr lang="en-US" altLang="ja-JP" sz="1400" dirty="0" err="1">
                <a:latin typeface="+mn-ea"/>
              </a:rPr>
              <a:t>mybest</a:t>
            </a:r>
            <a:r>
              <a:rPr lang="ja-JP" altLang="en-US" sz="1400" dirty="0">
                <a:latin typeface="+mn-ea"/>
              </a:rPr>
              <a:t>広告：別紙「マイベスト 広告掲載基準」</a:t>
            </a:r>
            <a:endParaRPr lang="ja-JP" altLang="ja-JP" sz="1400" dirty="0">
              <a:latin typeface="+mn-ea"/>
            </a:endParaRPr>
          </a:p>
          <a:p>
            <a:endParaRPr lang="en-US" altLang="ja-JP" sz="1400" dirty="0">
              <a:latin typeface="+mn-ea"/>
            </a:endParaRPr>
          </a:p>
          <a:p>
            <a:endParaRPr lang="ja-JP" altLang="ja-JP" sz="1400" dirty="0">
              <a:latin typeface="+mn-ea"/>
            </a:endParaRPr>
          </a:p>
        </p:txBody>
      </p:sp>
    </p:spTree>
    <p:extLst>
      <p:ext uri="{BB962C8B-B14F-4D97-AF65-F5344CB8AC3E}">
        <p14:creationId xmlns:p14="http://schemas.microsoft.com/office/powerpoint/2010/main" val="40644448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38493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メディア概要</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kumimoji="1" lang="en-US" altLang="ja-JP" dirty="0"/>
              <a:t>Yahoo! JAPAN may! CAP ad</a:t>
            </a:r>
            <a:endParaRPr kumimoji="1" lang="ja-JP" altLang="en-US"/>
          </a:p>
        </p:txBody>
      </p:sp>
      <p:pic>
        <p:nvPicPr>
          <p:cNvPr id="9" name="図プレースホルダー 4" descr="アイコン&#10;&#10;自動的に生成された説明">
            <a:extLst>
              <a:ext uri="{FF2B5EF4-FFF2-40B4-BE49-F238E27FC236}">
                <a16:creationId xmlns:a16="http://schemas.microsoft.com/office/drawing/2014/main" id="{3CD49E66-C366-F54D-AFA3-98CC854EF142}"/>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a:xfrm>
            <a:off x="66675" y="12700"/>
            <a:ext cx="498475" cy="496888"/>
          </a:xfrm>
        </p:spPr>
      </p:pic>
      <p:sp>
        <p:nvSpPr>
          <p:cNvPr id="3" name="正方形/長方形 2">
            <a:extLst>
              <a:ext uri="{FF2B5EF4-FFF2-40B4-BE49-F238E27FC236}">
                <a16:creationId xmlns:a16="http://schemas.microsoft.com/office/drawing/2014/main" id="{3531A8F9-7B73-0857-5B46-090712026938}"/>
              </a:ext>
            </a:extLst>
          </p:cNvPr>
          <p:cNvSpPr/>
          <p:nvPr/>
        </p:nvSpPr>
        <p:spPr>
          <a:xfrm>
            <a:off x="55136" y="822498"/>
            <a:ext cx="12136863" cy="1015663"/>
          </a:xfrm>
          <a:prstGeom prst="rect">
            <a:avLst/>
          </a:prstGeom>
        </p:spPr>
        <p:txBody>
          <a:bodyPr wrap="square">
            <a:spAutoFit/>
          </a:bodyPr>
          <a:lstStyle/>
          <a:p>
            <a:pPr algn="ctr"/>
            <a:r>
              <a:rPr lang="ja-JP" altLang="en-US" sz="2000" dirty="0">
                <a:latin typeface="+mn-ea"/>
              </a:rPr>
              <a:t>商品を徹底的に検証し、ユーザーの「選ぶ」に必要な情報を提供する「</a:t>
            </a:r>
            <a:r>
              <a:rPr lang="en-US" altLang="ja-JP" sz="2000" dirty="0" err="1">
                <a:latin typeface="+mn-ea"/>
              </a:rPr>
              <a:t>mybest</a:t>
            </a:r>
            <a:r>
              <a:rPr lang="ja-JP" altLang="en-US" sz="2000" dirty="0">
                <a:latin typeface="+mn-ea"/>
              </a:rPr>
              <a:t>」</a:t>
            </a:r>
            <a:endParaRPr lang="en-US" altLang="ja-JP" sz="2000" dirty="0">
              <a:latin typeface="+mn-ea"/>
            </a:endParaRPr>
          </a:p>
          <a:p>
            <a:pPr algn="ctr"/>
            <a:r>
              <a:rPr lang="en-US" altLang="ja-JP" sz="2000" kern="100" dirty="0">
                <a:latin typeface="+mn-ea"/>
                <a:cs typeface="Times New Roman" panose="02020603050405020304" pitchFamily="18" charset="0"/>
              </a:rPr>
              <a:t>Yahoo!</a:t>
            </a:r>
            <a:r>
              <a:rPr lang="ja-JP" altLang="en-US" sz="2000" kern="100" dirty="0">
                <a:latin typeface="+mn-ea"/>
                <a:cs typeface="Times New Roman" panose="02020603050405020304" pitchFamily="18" charset="0"/>
              </a:rPr>
              <a:t> </a:t>
            </a:r>
            <a:r>
              <a:rPr lang="en-US" altLang="ja-JP" sz="2000" kern="100" dirty="0">
                <a:latin typeface="+mn-ea"/>
                <a:cs typeface="Times New Roman" panose="02020603050405020304" pitchFamily="18" charset="0"/>
              </a:rPr>
              <a:t>JAPAN</a:t>
            </a:r>
            <a:r>
              <a:rPr lang="ja-JP" altLang="en-US" sz="2000" kern="100" dirty="0">
                <a:latin typeface="+mn-ea"/>
                <a:cs typeface="Times New Roman" panose="02020603050405020304" pitchFamily="18" charset="0"/>
              </a:rPr>
              <a:t>の柔軟なターゲティングを活かし、</a:t>
            </a:r>
            <a:endParaRPr lang="en-US" altLang="ja-JP" sz="2000" kern="100" dirty="0">
              <a:latin typeface="+mn-ea"/>
              <a:cs typeface="Times New Roman" panose="02020603050405020304" pitchFamily="18" charset="0"/>
            </a:endParaRPr>
          </a:p>
          <a:p>
            <a:pPr algn="ctr"/>
            <a:r>
              <a:rPr lang="ja-JP" altLang="en-US" sz="2000" kern="100" dirty="0">
                <a:latin typeface="+mn-ea"/>
                <a:cs typeface="Times New Roman" panose="02020603050405020304" pitchFamily="18" charset="0"/>
              </a:rPr>
              <a:t>対象ユーザーへ必要な情報を届け、購買意欲を高めます</a:t>
            </a:r>
            <a:endParaRPr lang="ja-JP" altLang="en-US" sz="2000" dirty="0">
              <a:latin typeface="+mn-ea"/>
            </a:endParaRPr>
          </a:p>
        </p:txBody>
      </p:sp>
      <p:sp>
        <p:nvSpPr>
          <p:cNvPr id="5" name="正方形/長方形 4">
            <a:extLst>
              <a:ext uri="{FF2B5EF4-FFF2-40B4-BE49-F238E27FC236}">
                <a16:creationId xmlns:a16="http://schemas.microsoft.com/office/drawing/2014/main" id="{BE879D9D-FDD7-E272-C7EC-4895B842ECD2}"/>
              </a:ext>
            </a:extLst>
          </p:cNvPr>
          <p:cNvSpPr/>
          <p:nvPr/>
        </p:nvSpPr>
        <p:spPr>
          <a:xfrm>
            <a:off x="166321" y="6276108"/>
            <a:ext cx="3415080" cy="4453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7" name="正方形/長方形 6">
            <a:extLst>
              <a:ext uri="{FF2B5EF4-FFF2-40B4-BE49-F238E27FC236}">
                <a16:creationId xmlns:a16="http://schemas.microsoft.com/office/drawing/2014/main" id="{FC758C76-4DB0-7FC4-CE3B-7F1EDCF04369}"/>
              </a:ext>
            </a:extLst>
          </p:cNvPr>
          <p:cNvSpPr/>
          <p:nvPr/>
        </p:nvSpPr>
        <p:spPr>
          <a:xfrm>
            <a:off x="6033452" y="5697508"/>
            <a:ext cx="6015427" cy="833933"/>
          </a:xfrm>
          <a:prstGeom prst="rect">
            <a:avLst/>
          </a:prstGeom>
          <a:solidFill>
            <a:srgbClr val="FF4B4B">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8" name="正方形/長方形 7">
            <a:extLst>
              <a:ext uri="{FF2B5EF4-FFF2-40B4-BE49-F238E27FC236}">
                <a16:creationId xmlns:a16="http://schemas.microsoft.com/office/drawing/2014/main" id="{D58E58A6-DFE8-1723-8F30-A0116942B8A8}"/>
              </a:ext>
            </a:extLst>
          </p:cNvPr>
          <p:cNvSpPr/>
          <p:nvPr/>
        </p:nvSpPr>
        <p:spPr>
          <a:xfrm>
            <a:off x="198256" y="5697508"/>
            <a:ext cx="5118203" cy="83393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pic>
        <p:nvPicPr>
          <p:cNvPr id="10" name="図 9">
            <a:extLst>
              <a:ext uri="{FF2B5EF4-FFF2-40B4-BE49-F238E27FC236}">
                <a16:creationId xmlns:a16="http://schemas.microsoft.com/office/drawing/2014/main" id="{BD51C40D-0DC0-4997-A881-AFE6D2233238}"/>
              </a:ext>
            </a:extLst>
          </p:cNvPr>
          <p:cNvPicPr>
            <a:picLocks noChangeAspect="1"/>
          </p:cNvPicPr>
          <p:nvPr/>
        </p:nvPicPr>
        <p:blipFill>
          <a:blip r:embed="rId3"/>
          <a:stretch>
            <a:fillRect/>
          </a:stretch>
        </p:blipFill>
        <p:spPr>
          <a:xfrm>
            <a:off x="1605603" y="2017857"/>
            <a:ext cx="2860720" cy="765016"/>
          </a:xfrm>
          <a:prstGeom prst="rect">
            <a:avLst/>
          </a:prstGeom>
        </p:spPr>
      </p:pic>
      <p:sp>
        <p:nvSpPr>
          <p:cNvPr id="11" name="十字形 10">
            <a:extLst>
              <a:ext uri="{FF2B5EF4-FFF2-40B4-BE49-F238E27FC236}">
                <a16:creationId xmlns:a16="http://schemas.microsoft.com/office/drawing/2014/main" id="{78BFDA1A-F261-DB5A-A711-1B0BCE31E1B7}"/>
              </a:ext>
            </a:extLst>
          </p:cNvPr>
          <p:cNvSpPr/>
          <p:nvPr/>
        </p:nvSpPr>
        <p:spPr>
          <a:xfrm>
            <a:off x="5427882" y="5872296"/>
            <a:ext cx="481107" cy="469582"/>
          </a:xfrm>
          <a:prstGeom prst="plus">
            <a:avLst>
              <a:gd name="adj" fmla="val 44767"/>
            </a:avLst>
          </a:prstGeom>
          <a:solidFill>
            <a:srgbClr val="FF5B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12" name="正方形/長方形 11">
            <a:extLst>
              <a:ext uri="{FF2B5EF4-FFF2-40B4-BE49-F238E27FC236}">
                <a16:creationId xmlns:a16="http://schemas.microsoft.com/office/drawing/2014/main" id="{D914B962-108B-3C6A-DEBA-796C9E7C7583}"/>
              </a:ext>
            </a:extLst>
          </p:cNvPr>
          <p:cNvSpPr/>
          <p:nvPr/>
        </p:nvSpPr>
        <p:spPr>
          <a:xfrm>
            <a:off x="6255787" y="5936594"/>
            <a:ext cx="5570756" cy="400110"/>
          </a:xfrm>
          <a:prstGeom prst="rect">
            <a:avLst/>
          </a:prstGeom>
        </p:spPr>
        <p:txBody>
          <a:bodyPr wrap="none">
            <a:spAutoFit/>
          </a:bodyPr>
          <a:lstStyle/>
          <a:p>
            <a:r>
              <a:rPr lang="ja-JP" altLang="en-US" sz="2000" dirty="0">
                <a:solidFill>
                  <a:srgbClr val="1D1C1D"/>
                </a:solidFill>
                <a:latin typeface="NotoSansJP"/>
              </a:rPr>
              <a:t>豊富な検証実績に基づいたレビュー記事を</a:t>
            </a:r>
            <a:r>
              <a:rPr lang="ja-JP" altLang="en-US" sz="2000" kern="100" dirty="0">
                <a:latin typeface="+mn-ea"/>
                <a:cs typeface="Times New Roman" panose="02020603050405020304" pitchFamily="18" charset="0"/>
              </a:rPr>
              <a:t>制作</a:t>
            </a:r>
            <a:endParaRPr lang="ja-JP" altLang="en-US" sz="2000" dirty="0">
              <a:latin typeface="+mn-ea"/>
            </a:endParaRPr>
          </a:p>
        </p:txBody>
      </p:sp>
      <p:sp>
        <p:nvSpPr>
          <p:cNvPr id="13" name="正方形/長方形 12">
            <a:extLst>
              <a:ext uri="{FF2B5EF4-FFF2-40B4-BE49-F238E27FC236}">
                <a16:creationId xmlns:a16="http://schemas.microsoft.com/office/drawing/2014/main" id="{7E573BD8-4C71-ACDE-78B8-E79AC50734B4}"/>
              </a:ext>
            </a:extLst>
          </p:cNvPr>
          <p:cNvSpPr/>
          <p:nvPr/>
        </p:nvSpPr>
        <p:spPr>
          <a:xfrm>
            <a:off x="198257" y="5941768"/>
            <a:ext cx="5118202" cy="400110"/>
          </a:xfrm>
          <a:prstGeom prst="rect">
            <a:avLst/>
          </a:prstGeom>
        </p:spPr>
        <p:txBody>
          <a:bodyPr wrap="square">
            <a:spAutoFit/>
          </a:bodyPr>
          <a:lstStyle/>
          <a:p>
            <a:pPr algn="ctr"/>
            <a:r>
              <a:rPr lang="ja-JP" altLang="en-US" sz="2000" dirty="0">
                <a:latin typeface="+mn-ea"/>
              </a:rPr>
              <a:t>国内最大級メディアでの配信</a:t>
            </a:r>
            <a:endParaRPr lang="en-US" altLang="ja-JP" sz="2000" dirty="0">
              <a:latin typeface="+mn-ea"/>
            </a:endParaRPr>
          </a:p>
        </p:txBody>
      </p:sp>
      <p:pic>
        <p:nvPicPr>
          <p:cNvPr id="14" name="図 13">
            <a:extLst>
              <a:ext uri="{FF2B5EF4-FFF2-40B4-BE49-F238E27FC236}">
                <a16:creationId xmlns:a16="http://schemas.microsoft.com/office/drawing/2014/main" id="{DC2BB5C1-89B3-80B5-D62B-64A5742719F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10337" y="2862096"/>
            <a:ext cx="1273436" cy="2567522"/>
          </a:xfrm>
          <a:prstGeom prst="rect">
            <a:avLst/>
          </a:prstGeom>
        </p:spPr>
      </p:pic>
      <p:pic>
        <p:nvPicPr>
          <p:cNvPr id="15" name="図 14">
            <a:extLst>
              <a:ext uri="{FF2B5EF4-FFF2-40B4-BE49-F238E27FC236}">
                <a16:creationId xmlns:a16="http://schemas.microsoft.com/office/drawing/2014/main" id="{76D62BC9-FB4D-6B93-7C0A-E99888628864}"/>
              </a:ext>
            </a:extLst>
          </p:cNvPr>
          <p:cNvPicPr>
            <a:picLocks noChangeAspect="1"/>
          </p:cNvPicPr>
          <p:nvPr/>
        </p:nvPicPr>
        <p:blipFill>
          <a:blip r:embed="rId5"/>
          <a:stretch>
            <a:fillRect/>
          </a:stretch>
        </p:blipFill>
        <p:spPr>
          <a:xfrm>
            <a:off x="2138608" y="2957407"/>
            <a:ext cx="3051140" cy="1735820"/>
          </a:xfrm>
          <a:prstGeom prst="rect">
            <a:avLst/>
          </a:prstGeom>
        </p:spPr>
      </p:pic>
      <p:pic>
        <p:nvPicPr>
          <p:cNvPr id="16" name="図 15">
            <a:extLst>
              <a:ext uri="{FF2B5EF4-FFF2-40B4-BE49-F238E27FC236}">
                <a16:creationId xmlns:a16="http://schemas.microsoft.com/office/drawing/2014/main" id="{16AC667C-AB0A-6426-8FC4-A0385986EB9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998645" y="2857367"/>
            <a:ext cx="3317814" cy="2650578"/>
          </a:xfrm>
          <a:prstGeom prst="rect">
            <a:avLst/>
          </a:prstGeom>
        </p:spPr>
      </p:pic>
      <p:sp>
        <p:nvSpPr>
          <p:cNvPr id="17" name="object 4">
            <a:extLst>
              <a:ext uri="{FF2B5EF4-FFF2-40B4-BE49-F238E27FC236}">
                <a16:creationId xmlns:a16="http://schemas.microsoft.com/office/drawing/2014/main" id="{E5970D52-99D6-326B-14F6-97AB7EF79BB6}"/>
              </a:ext>
            </a:extLst>
          </p:cNvPr>
          <p:cNvSpPr/>
          <p:nvPr/>
        </p:nvSpPr>
        <p:spPr>
          <a:xfrm>
            <a:off x="7482412" y="1806474"/>
            <a:ext cx="2606859" cy="884781"/>
          </a:xfrm>
          <a:prstGeom prst="rect">
            <a:avLst/>
          </a:prstGeom>
          <a:blipFill>
            <a:blip r:embed="rId7" cstate="print"/>
            <a:stretch>
              <a:fillRect/>
            </a:stretch>
          </a:blipFill>
        </p:spPr>
        <p:txBody>
          <a:bodyPr wrap="square" lIns="0" tIns="0" rIns="0" bIns="0" rtlCol="0"/>
          <a:lstStyle/>
          <a:p>
            <a:endParaRPr>
              <a:latin typeface="+mn-ea"/>
            </a:endParaRPr>
          </a:p>
        </p:txBody>
      </p:sp>
      <p:sp>
        <p:nvSpPr>
          <p:cNvPr id="18" name="object 6">
            <a:extLst>
              <a:ext uri="{FF2B5EF4-FFF2-40B4-BE49-F238E27FC236}">
                <a16:creationId xmlns:a16="http://schemas.microsoft.com/office/drawing/2014/main" id="{E44539EF-6C5C-AA71-9871-FE4358A03DBB}"/>
              </a:ext>
            </a:extLst>
          </p:cNvPr>
          <p:cNvSpPr/>
          <p:nvPr/>
        </p:nvSpPr>
        <p:spPr>
          <a:xfrm>
            <a:off x="6123568" y="2857367"/>
            <a:ext cx="2662274" cy="2116474"/>
          </a:xfrm>
          <a:prstGeom prst="rect">
            <a:avLst/>
          </a:prstGeom>
          <a:blipFill>
            <a:blip r:embed="rId8" cstate="screen">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9" name="object 10">
            <a:extLst>
              <a:ext uri="{FF2B5EF4-FFF2-40B4-BE49-F238E27FC236}">
                <a16:creationId xmlns:a16="http://schemas.microsoft.com/office/drawing/2014/main" id="{7C877858-AC2D-EED8-363E-9304BF7008D2}"/>
              </a:ext>
            </a:extLst>
          </p:cNvPr>
          <p:cNvSpPr/>
          <p:nvPr/>
        </p:nvSpPr>
        <p:spPr>
          <a:xfrm>
            <a:off x="8785841" y="2857367"/>
            <a:ext cx="2882849" cy="2116474"/>
          </a:xfrm>
          <a:prstGeom prst="rect">
            <a:avLst/>
          </a:prstGeom>
          <a:blipFill>
            <a:blip r:embed="rId9" cstate="screen">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Tree>
    <p:extLst>
      <p:ext uri="{BB962C8B-B14F-4D97-AF65-F5344CB8AC3E}">
        <p14:creationId xmlns:p14="http://schemas.microsoft.com/office/powerpoint/2010/main" val="15739462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メディア概要</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lang="en-US" altLang="ja-JP" dirty="0" err="1"/>
              <a:t>m</a:t>
            </a:r>
            <a:r>
              <a:rPr kumimoji="1" lang="en-US" altLang="ja-JP" dirty="0" err="1"/>
              <a:t>ybest</a:t>
            </a:r>
            <a:r>
              <a:rPr kumimoji="1" lang="ja-JP" altLang="en-US"/>
              <a:t>とは</a:t>
            </a:r>
          </a:p>
        </p:txBody>
      </p:sp>
      <p:pic>
        <p:nvPicPr>
          <p:cNvPr id="9" name="図プレースホルダー 4" descr="アイコン&#10;&#10;自動的に生成された説明">
            <a:extLst>
              <a:ext uri="{FF2B5EF4-FFF2-40B4-BE49-F238E27FC236}">
                <a16:creationId xmlns:a16="http://schemas.microsoft.com/office/drawing/2014/main" id="{3CD49E66-C366-F54D-AFA3-98CC854EF142}"/>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a:xfrm>
            <a:off x="66675" y="12700"/>
            <a:ext cx="498475" cy="496888"/>
          </a:xfrm>
        </p:spPr>
      </p:pic>
      <p:sp>
        <p:nvSpPr>
          <p:cNvPr id="5" name="正方形/長方形 4">
            <a:extLst>
              <a:ext uri="{FF2B5EF4-FFF2-40B4-BE49-F238E27FC236}">
                <a16:creationId xmlns:a16="http://schemas.microsoft.com/office/drawing/2014/main" id="{BE879D9D-FDD7-E272-C7EC-4895B842ECD2}"/>
              </a:ext>
            </a:extLst>
          </p:cNvPr>
          <p:cNvSpPr/>
          <p:nvPr/>
        </p:nvSpPr>
        <p:spPr>
          <a:xfrm>
            <a:off x="166321" y="6276108"/>
            <a:ext cx="3415080" cy="4453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pic>
        <p:nvPicPr>
          <p:cNvPr id="32" name="図 31">
            <a:extLst>
              <a:ext uri="{FF2B5EF4-FFF2-40B4-BE49-F238E27FC236}">
                <a16:creationId xmlns:a16="http://schemas.microsoft.com/office/drawing/2014/main" id="{AE5C3E3A-837A-AC10-D89E-E38451C017B7}"/>
              </a:ext>
            </a:extLst>
          </p:cNvPr>
          <p:cNvPicPr>
            <a:picLocks noChangeAspect="1"/>
          </p:cNvPicPr>
          <p:nvPr/>
        </p:nvPicPr>
        <p:blipFill>
          <a:blip r:embed="rId3"/>
          <a:stretch>
            <a:fillRect/>
          </a:stretch>
        </p:blipFill>
        <p:spPr>
          <a:xfrm>
            <a:off x="27569" y="2995539"/>
            <a:ext cx="6104981" cy="3095586"/>
          </a:xfrm>
          <a:prstGeom prst="rect">
            <a:avLst/>
          </a:prstGeom>
        </p:spPr>
      </p:pic>
      <p:pic>
        <p:nvPicPr>
          <p:cNvPr id="33" name="Google Shape;57;p13">
            <a:extLst>
              <a:ext uri="{FF2B5EF4-FFF2-40B4-BE49-F238E27FC236}">
                <a16:creationId xmlns:a16="http://schemas.microsoft.com/office/drawing/2014/main" id="{21A7228A-942E-206A-41B9-4C73AF4BB618}"/>
              </a:ext>
            </a:extLst>
          </p:cNvPr>
          <p:cNvPicPr preferRelativeResize="0"/>
          <p:nvPr/>
        </p:nvPicPr>
        <p:blipFill>
          <a:blip r:embed="rId4">
            <a:alphaModFix/>
          </a:blip>
          <a:stretch>
            <a:fillRect/>
          </a:stretch>
        </p:blipFill>
        <p:spPr>
          <a:xfrm>
            <a:off x="531451" y="1192942"/>
            <a:ext cx="2266917" cy="690961"/>
          </a:xfrm>
          <a:prstGeom prst="rect">
            <a:avLst/>
          </a:prstGeom>
          <a:noFill/>
          <a:ln>
            <a:noFill/>
          </a:ln>
        </p:spPr>
      </p:pic>
      <p:sp>
        <p:nvSpPr>
          <p:cNvPr id="34" name="Google Shape;224;p23">
            <a:extLst>
              <a:ext uri="{FF2B5EF4-FFF2-40B4-BE49-F238E27FC236}">
                <a16:creationId xmlns:a16="http://schemas.microsoft.com/office/drawing/2014/main" id="{B8BD9FB5-E188-BC08-855A-A6C3100FC9E7}"/>
              </a:ext>
            </a:extLst>
          </p:cNvPr>
          <p:cNvSpPr/>
          <p:nvPr/>
        </p:nvSpPr>
        <p:spPr>
          <a:xfrm>
            <a:off x="6215390" y="925351"/>
            <a:ext cx="5890828" cy="5649670"/>
          </a:xfrm>
          <a:prstGeom prst="rect">
            <a:avLst/>
          </a:prstGeom>
          <a:solidFill>
            <a:srgbClr val="F7F7F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5" name="Google Shape;225;p23">
            <a:extLst>
              <a:ext uri="{FF2B5EF4-FFF2-40B4-BE49-F238E27FC236}">
                <a16:creationId xmlns:a16="http://schemas.microsoft.com/office/drawing/2014/main" id="{2E669646-B06B-8239-4605-08DD58FFCA11}"/>
              </a:ext>
            </a:extLst>
          </p:cNvPr>
          <p:cNvPicPr preferRelativeResize="0"/>
          <p:nvPr/>
        </p:nvPicPr>
        <p:blipFill>
          <a:blip r:embed="rId5">
            <a:alphaModFix/>
          </a:blip>
          <a:stretch>
            <a:fillRect/>
          </a:stretch>
        </p:blipFill>
        <p:spPr>
          <a:xfrm>
            <a:off x="7180992" y="630504"/>
            <a:ext cx="4351127" cy="5775603"/>
          </a:xfrm>
          <a:prstGeom prst="rect">
            <a:avLst/>
          </a:prstGeom>
          <a:noFill/>
          <a:ln>
            <a:noFill/>
          </a:ln>
        </p:spPr>
      </p:pic>
      <p:sp>
        <p:nvSpPr>
          <p:cNvPr id="36" name="テキスト ボックス 35">
            <a:extLst>
              <a:ext uri="{FF2B5EF4-FFF2-40B4-BE49-F238E27FC236}">
                <a16:creationId xmlns:a16="http://schemas.microsoft.com/office/drawing/2014/main" id="{1D66437C-EBBD-C343-B8C5-BD716CC453FD}"/>
              </a:ext>
            </a:extLst>
          </p:cNvPr>
          <p:cNvSpPr txBox="1"/>
          <p:nvPr/>
        </p:nvSpPr>
        <p:spPr>
          <a:xfrm>
            <a:off x="429971" y="2139482"/>
            <a:ext cx="5730147" cy="1077218"/>
          </a:xfrm>
          <a:prstGeom prst="rect">
            <a:avLst/>
          </a:prstGeom>
          <a:noFill/>
        </p:spPr>
        <p:txBody>
          <a:bodyPr wrap="square" rtlCol="0">
            <a:spAutoFit/>
          </a:bodyPr>
          <a:lstStyle/>
          <a:p>
            <a:r>
              <a:rPr kumimoji="1" lang="ja-JP" altLang="en-US" sz="1600" dirty="0">
                <a:solidFill>
                  <a:schemeClr val="tx1">
                    <a:lumMod val="65000"/>
                    <a:lumOff val="35000"/>
                  </a:schemeClr>
                </a:solidFill>
              </a:rPr>
              <a:t>徹底した自社検証と専門家の声をもとにした</a:t>
            </a:r>
            <a:endParaRPr kumimoji="1" lang="en-US" altLang="ja-JP" sz="1600" dirty="0">
              <a:solidFill>
                <a:schemeClr val="tx1">
                  <a:lumMod val="65000"/>
                  <a:lumOff val="35000"/>
                </a:schemeClr>
              </a:solidFill>
            </a:endParaRPr>
          </a:p>
          <a:p>
            <a:r>
              <a:rPr kumimoji="1" lang="ja-JP" altLang="en-US" sz="1600" dirty="0">
                <a:solidFill>
                  <a:schemeClr val="tx1">
                    <a:lumMod val="65000"/>
                    <a:lumOff val="35000"/>
                  </a:schemeClr>
                </a:solidFill>
              </a:rPr>
              <a:t>おすすめ情報サービス</a:t>
            </a:r>
            <a:endParaRPr kumimoji="1" lang="en-US" altLang="ja-JP" sz="1600" dirty="0">
              <a:solidFill>
                <a:schemeClr val="tx1">
                  <a:lumMod val="65000"/>
                  <a:lumOff val="35000"/>
                </a:schemeClr>
              </a:solidFill>
            </a:endParaRPr>
          </a:p>
          <a:p>
            <a:r>
              <a:rPr lang="ja-JP" altLang="en-US" sz="1600" dirty="0">
                <a:solidFill>
                  <a:schemeClr val="tx1">
                    <a:lumMod val="65000"/>
                    <a:lumOff val="35000"/>
                  </a:schemeClr>
                </a:solidFill>
              </a:rPr>
              <a:t>「化粧品・コスメ」から「家電」、「金融サービス」など</a:t>
            </a:r>
            <a:endParaRPr lang="en-US" altLang="ja-JP" sz="1600" dirty="0">
              <a:solidFill>
                <a:schemeClr val="tx1">
                  <a:lumMod val="65000"/>
                  <a:lumOff val="35000"/>
                </a:schemeClr>
              </a:solidFill>
            </a:endParaRPr>
          </a:p>
          <a:p>
            <a:r>
              <a:rPr lang="ja-JP" altLang="en-US" sz="1600" dirty="0">
                <a:solidFill>
                  <a:schemeClr val="tx1">
                    <a:lumMod val="65000"/>
                    <a:lumOff val="35000"/>
                  </a:schemeClr>
                </a:solidFill>
              </a:rPr>
              <a:t>幅広いジャンルを取り扱っています</a:t>
            </a:r>
            <a:endParaRPr kumimoji="1" lang="ja-JP" altLang="en-US" sz="1600" dirty="0">
              <a:solidFill>
                <a:schemeClr val="tx1">
                  <a:lumMod val="65000"/>
                  <a:lumOff val="35000"/>
                </a:schemeClr>
              </a:solidFill>
            </a:endParaRPr>
          </a:p>
        </p:txBody>
      </p:sp>
      <p:sp>
        <p:nvSpPr>
          <p:cNvPr id="37" name="Google Shape;64;p14">
            <a:extLst>
              <a:ext uri="{FF2B5EF4-FFF2-40B4-BE49-F238E27FC236}">
                <a16:creationId xmlns:a16="http://schemas.microsoft.com/office/drawing/2014/main" id="{1708D4D9-3DAA-BB9F-AF84-2172B1888BFB}"/>
              </a:ext>
            </a:extLst>
          </p:cNvPr>
          <p:cNvSpPr txBox="1"/>
          <p:nvPr/>
        </p:nvSpPr>
        <p:spPr>
          <a:xfrm>
            <a:off x="474455" y="4200457"/>
            <a:ext cx="1985165" cy="461665"/>
          </a:xfrm>
          <a:prstGeom prst="rect">
            <a:avLst/>
          </a:prstGeom>
          <a:noFill/>
          <a:ln>
            <a:noFill/>
          </a:ln>
        </p:spPr>
        <p:txBody>
          <a:bodyPr spcFirstLastPara="1" wrap="square" lIns="0" tIns="0" rIns="0" bIns="0" anchor="t" anchorCtr="0">
            <a:spAutoFit/>
          </a:bodyPr>
          <a:lstStyle/>
          <a:p>
            <a:pPr marL="0" lvl="0" indent="0" algn="ctr" rtl="0">
              <a:spcBef>
                <a:spcPts val="0"/>
              </a:spcBef>
              <a:spcAft>
                <a:spcPts val="0"/>
              </a:spcAft>
              <a:buNone/>
            </a:pPr>
            <a:r>
              <a:rPr lang="ja" sz="1200" b="1" dirty="0">
                <a:solidFill>
                  <a:srgbClr val="54B784"/>
                </a:solidFill>
                <a:latin typeface="+mn-ea"/>
                <a:cs typeface="Roboto"/>
                <a:sym typeface="Roboto"/>
              </a:rPr>
              <a:t>約  </a:t>
            </a:r>
            <a:r>
              <a:rPr lang="en-US" altLang="ja-JP" sz="3000" b="1" dirty="0">
                <a:solidFill>
                  <a:srgbClr val="54B784"/>
                </a:solidFill>
                <a:latin typeface="+mn-ea"/>
                <a:cs typeface="Roboto"/>
                <a:sym typeface="Roboto"/>
              </a:rPr>
              <a:t>6</a:t>
            </a:r>
            <a:r>
              <a:rPr lang="ja" sz="3000" b="1" dirty="0">
                <a:solidFill>
                  <a:srgbClr val="54B784"/>
                </a:solidFill>
                <a:latin typeface="+mn-ea"/>
                <a:cs typeface="Roboto"/>
                <a:sym typeface="Roboto"/>
              </a:rPr>
              <a:t>,</a:t>
            </a:r>
            <a:r>
              <a:rPr lang="en-US" altLang="ja-JP" sz="3000" b="1" dirty="0">
                <a:solidFill>
                  <a:srgbClr val="54B784"/>
                </a:solidFill>
                <a:latin typeface="+mn-ea"/>
                <a:cs typeface="Roboto"/>
                <a:sym typeface="Roboto"/>
              </a:rPr>
              <a:t>0</a:t>
            </a:r>
            <a:r>
              <a:rPr lang="ja" sz="3000" b="1" dirty="0">
                <a:solidFill>
                  <a:srgbClr val="54B784"/>
                </a:solidFill>
                <a:latin typeface="+mn-ea"/>
                <a:cs typeface="Roboto"/>
                <a:sym typeface="Roboto"/>
              </a:rPr>
              <a:t>00 万</a:t>
            </a:r>
            <a:endParaRPr sz="3000" b="1" dirty="0">
              <a:solidFill>
                <a:srgbClr val="54B784"/>
              </a:solidFill>
              <a:latin typeface="+mn-ea"/>
              <a:cs typeface="Roboto"/>
              <a:sym typeface="Roboto"/>
            </a:endParaRPr>
          </a:p>
        </p:txBody>
      </p:sp>
      <p:grpSp>
        <p:nvGrpSpPr>
          <p:cNvPr id="38" name="Google Shape;65;p14">
            <a:extLst>
              <a:ext uri="{FF2B5EF4-FFF2-40B4-BE49-F238E27FC236}">
                <a16:creationId xmlns:a16="http://schemas.microsoft.com/office/drawing/2014/main" id="{ACB46365-67CB-A716-8F17-74B8ACF94A02}"/>
              </a:ext>
            </a:extLst>
          </p:cNvPr>
          <p:cNvGrpSpPr/>
          <p:nvPr/>
        </p:nvGrpSpPr>
        <p:grpSpPr>
          <a:xfrm>
            <a:off x="531451" y="3691375"/>
            <a:ext cx="1816124" cy="312515"/>
            <a:chOff x="9272575" y="2258317"/>
            <a:chExt cx="1392900" cy="198000"/>
          </a:xfrm>
        </p:grpSpPr>
        <p:sp>
          <p:nvSpPr>
            <p:cNvPr id="39" name="Google Shape;66;p14">
              <a:extLst>
                <a:ext uri="{FF2B5EF4-FFF2-40B4-BE49-F238E27FC236}">
                  <a16:creationId xmlns:a16="http://schemas.microsoft.com/office/drawing/2014/main" id="{22601124-1B76-EC8B-F3A4-3298AC803D08}"/>
                </a:ext>
              </a:extLst>
            </p:cNvPr>
            <p:cNvSpPr/>
            <p:nvPr/>
          </p:nvSpPr>
          <p:spPr>
            <a:xfrm>
              <a:off x="9272575" y="2258317"/>
              <a:ext cx="1392900" cy="198000"/>
            </a:xfrm>
            <a:prstGeom prst="roundRect">
              <a:avLst>
                <a:gd name="adj" fmla="val 50000"/>
              </a:avLst>
            </a:prstGeom>
            <a:solidFill>
              <a:srgbClr val="54B78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67;p14">
              <a:extLst>
                <a:ext uri="{FF2B5EF4-FFF2-40B4-BE49-F238E27FC236}">
                  <a16:creationId xmlns:a16="http://schemas.microsoft.com/office/drawing/2014/main" id="{89982041-5589-A68F-55A6-4670B842DD5B}"/>
                </a:ext>
              </a:extLst>
            </p:cNvPr>
            <p:cNvSpPr txBox="1"/>
            <p:nvPr/>
          </p:nvSpPr>
          <p:spPr>
            <a:xfrm>
              <a:off x="9309013" y="2300174"/>
              <a:ext cx="1319400" cy="128848"/>
            </a:xfrm>
            <a:prstGeom prst="rect">
              <a:avLst/>
            </a:prstGeom>
            <a:noFill/>
            <a:ln>
              <a:noFill/>
            </a:ln>
          </p:spPr>
          <p:txBody>
            <a:bodyPr spcFirstLastPara="1" wrap="square" lIns="0" tIns="0" rIns="0" bIns="0" anchor="t" anchorCtr="0">
              <a:noAutofit/>
            </a:bodyPr>
            <a:lstStyle/>
            <a:p>
              <a:pPr marL="0" lvl="0" indent="0" algn="ctr" rtl="0">
                <a:spcBef>
                  <a:spcPts val="0"/>
                </a:spcBef>
                <a:spcAft>
                  <a:spcPts val="0"/>
                </a:spcAft>
                <a:buNone/>
              </a:pPr>
              <a:r>
                <a:rPr lang="ja" sz="1200" b="1" dirty="0">
                  <a:solidFill>
                    <a:srgbClr val="FFFFFF"/>
                  </a:solidFill>
                  <a:latin typeface="+mn-ea"/>
                  <a:cs typeface="Roboto"/>
                  <a:sym typeface="Roboto"/>
                </a:rPr>
                <a:t>月間</a:t>
              </a:r>
              <a:r>
                <a:rPr lang="ja-JP" altLang="en-US" sz="1200" b="1" dirty="0">
                  <a:solidFill>
                    <a:srgbClr val="FFFFFF"/>
                  </a:solidFill>
                  <a:latin typeface="+mn-ea"/>
                  <a:cs typeface="Roboto"/>
                  <a:sym typeface="Roboto"/>
                </a:rPr>
                <a:t>ページビュー数</a:t>
              </a:r>
              <a:endParaRPr sz="1200" b="1" dirty="0">
                <a:solidFill>
                  <a:srgbClr val="FFFFFF"/>
                </a:solidFill>
                <a:latin typeface="+mn-ea"/>
                <a:cs typeface="Roboto"/>
                <a:sym typeface="Roboto"/>
              </a:endParaRPr>
            </a:p>
          </p:txBody>
        </p:sp>
      </p:grpSp>
      <p:sp>
        <p:nvSpPr>
          <p:cNvPr id="41" name="Google Shape;414;p35">
            <a:extLst>
              <a:ext uri="{FF2B5EF4-FFF2-40B4-BE49-F238E27FC236}">
                <a16:creationId xmlns:a16="http://schemas.microsoft.com/office/drawing/2014/main" id="{91EFF159-A33F-8407-8DFD-D4AAD0CAF2A4}"/>
              </a:ext>
            </a:extLst>
          </p:cNvPr>
          <p:cNvSpPr/>
          <p:nvPr/>
        </p:nvSpPr>
        <p:spPr>
          <a:xfrm>
            <a:off x="6242787" y="399631"/>
            <a:ext cx="2078485" cy="1969366"/>
          </a:xfrm>
          <a:prstGeom prst="ellipse">
            <a:avLst/>
          </a:prstGeom>
          <a:solidFill>
            <a:srgbClr val="54B78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64;p14">
            <a:extLst>
              <a:ext uri="{FF2B5EF4-FFF2-40B4-BE49-F238E27FC236}">
                <a16:creationId xmlns:a16="http://schemas.microsoft.com/office/drawing/2014/main" id="{C46B4DB9-5BAB-7EAA-7B7E-21BDBE08DB9D}"/>
              </a:ext>
            </a:extLst>
          </p:cNvPr>
          <p:cNvSpPr txBox="1"/>
          <p:nvPr/>
        </p:nvSpPr>
        <p:spPr>
          <a:xfrm>
            <a:off x="6317379" y="1407249"/>
            <a:ext cx="1929300" cy="461665"/>
          </a:xfrm>
          <a:prstGeom prst="rect">
            <a:avLst/>
          </a:prstGeom>
          <a:noFill/>
          <a:ln>
            <a:noFill/>
          </a:ln>
        </p:spPr>
        <p:txBody>
          <a:bodyPr spcFirstLastPara="1" wrap="square" lIns="0" tIns="0" rIns="0" bIns="0" anchor="t" anchorCtr="0">
            <a:spAutoFit/>
          </a:bodyPr>
          <a:lstStyle/>
          <a:p>
            <a:pPr marL="0" lvl="0" indent="0" algn="ctr" rtl="0">
              <a:spcBef>
                <a:spcPts val="0"/>
              </a:spcBef>
              <a:spcAft>
                <a:spcPts val="0"/>
              </a:spcAft>
              <a:buNone/>
            </a:pPr>
            <a:r>
              <a:rPr lang="ja" sz="1200" b="1" dirty="0">
                <a:solidFill>
                  <a:schemeClr val="bg1"/>
                </a:solidFill>
                <a:latin typeface="+mn-ea"/>
                <a:cs typeface="Roboto"/>
                <a:sym typeface="Roboto"/>
              </a:rPr>
              <a:t>約  </a:t>
            </a:r>
            <a:r>
              <a:rPr lang="en-US" altLang="ja-JP" sz="3000" b="1" dirty="0">
                <a:solidFill>
                  <a:schemeClr val="bg1"/>
                </a:solidFill>
                <a:latin typeface="+mn-ea"/>
                <a:cs typeface="Roboto"/>
                <a:sym typeface="Roboto"/>
              </a:rPr>
              <a:t>3</a:t>
            </a:r>
            <a:r>
              <a:rPr lang="ja" sz="3000" b="1" dirty="0">
                <a:solidFill>
                  <a:schemeClr val="bg1"/>
                </a:solidFill>
                <a:latin typeface="+mn-ea"/>
                <a:cs typeface="Roboto"/>
                <a:sym typeface="Roboto"/>
              </a:rPr>
              <a:t>,100万</a:t>
            </a:r>
            <a:endParaRPr sz="3000" b="1" dirty="0">
              <a:solidFill>
                <a:schemeClr val="bg1"/>
              </a:solidFill>
              <a:latin typeface="+mn-ea"/>
              <a:cs typeface="Roboto"/>
              <a:sym typeface="Roboto"/>
            </a:endParaRPr>
          </a:p>
        </p:txBody>
      </p:sp>
      <p:sp>
        <p:nvSpPr>
          <p:cNvPr id="43" name="Google Shape;67;p14">
            <a:extLst>
              <a:ext uri="{FF2B5EF4-FFF2-40B4-BE49-F238E27FC236}">
                <a16:creationId xmlns:a16="http://schemas.microsoft.com/office/drawing/2014/main" id="{F5B20EA8-B656-0E82-C870-1DB19E6F190E}"/>
              </a:ext>
            </a:extLst>
          </p:cNvPr>
          <p:cNvSpPr txBox="1"/>
          <p:nvPr/>
        </p:nvSpPr>
        <p:spPr>
          <a:xfrm>
            <a:off x="6461554" y="1032565"/>
            <a:ext cx="1720292" cy="160377"/>
          </a:xfrm>
          <a:prstGeom prst="rect">
            <a:avLst/>
          </a:prstGeom>
          <a:noFill/>
          <a:ln>
            <a:noFill/>
          </a:ln>
        </p:spPr>
        <p:txBody>
          <a:bodyPr spcFirstLastPara="1" wrap="square" lIns="0" tIns="0" rIns="0" bIns="0" anchor="t" anchorCtr="0">
            <a:noAutofit/>
          </a:bodyPr>
          <a:lstStyle/>
          <a:p>
            <a:pPr marL="0" lvl="0" indent="0" algn="ctr" rtl="0">
              <a:spcBef>
                <a:spcPts val="0"/>
              </a:spcBef>
              <a:spcAft>
                <a:spcPts val="0"/>
              </a:spcAft>
              <a:buNone/>
            </a:pPr>
            <a:r>
              <a:rPr lang="ja-JP" altLang="en-US" sz="1600" b="1" dirty="0">
                <a:solidFill>
                  <a:schemeClr val="bg1"/>
                </a:solidFill>
                <a:latin typeface="+mn-ea"/>
                <a:cs typeface="Roboto"/>
                <a:sym typeface="Roboto"/>
              </a:rPr>
              <a:t>月間利用ユーザー</a:t>
            </a:r>
            <a:endParaRPr sz="1600" b="1" dirty="0">
              <a:solidFill>
                <a:schemeClr val="bg1"/>
              </a:solidFill>
              <a:latin typeface="+mn-ea"/>
              <a:cs typeface="Roboto"/>
              <a:sym typeface="Roboto"/>
            </a:endParaRPr>
          </a:p>
        </p:txBody>
      </p:sp>
    </p:spTree>
    <p:extLst>
      <p:ext uri="{BB962C8B-B14F-4D97-AF65-F5344CB8AC3E}">
        <p14:creationId xmlns:p14="http://schemas.microsoft.com/office/powerpoint/2010/main" val="7589561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メディア概要</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lang="en-US" altLang="ja-JP" dirty="0" err="1"/>
              <a:t>mybest</a:t>
            </a:r>
            <a:r>
              <a:rPr lang="ja-JP" altLang="en-US"/>
              <a:t>が展開するコンテンツ</a:t>
            </a:r>
          </a:p>
        </p:txBody>
      </p:sp>
      <p:pic>
        <p:nvPicPr>
          <p:cNvPr id="9" name="図プレースホルダー 4" descr="アイコン&#10;&#10;自動的に生成された説明">
            <a:extLst>
              <a:ext uri="{FF2B5EF4-FFF2-40B4-BE49-F238E27FC236}">
                <a16:creationId xmlns:a16="http://schemas.microsoft.com/office/drawing/2014/main" id="{3CD49E66-C366-F54D-AFA3-98CC854EF142}"/>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a:xfrm>
            <a:off x="66675" y="12700"/>
            <a:ext cx="498475" cy="496888"/>
          </a:xfrm>
        </p:spPr>
      </p:pic>
      <p:sp>
        <p:nvSpPr>
          <p:cNvPr id="3" name="Google Shape;224;p23">
            <a:extLst>
              <a:ext uri="{FF2B5EF4-FFF2-40B4-BE49-F238E27FC236}">
                <a16:creationId xmlns:a16="http://schemas.microsoft.com/office/drawing/2014/main" id="{84F209C9-84D3-E9C5-844D-98250E832FFF}"/>
              </a:ext>
            </a:extLst>
          </p:cNvPr>
          <p:cNvSpPr/>
          <p:nvPr/>
        </p:nvSpPr>
        <p:spPr>
          <a:xfrm>
            <a:off x="732692" y="2810240"/>
            <a:ext cx="9176427" cy="1784144"/>
          </a:xfrm>
          <a:prstGeom prst="rect">
            <a:avLst/>
          </a:prstGeom>
          <a:solidFill>
            <a:srgbClr val="F7F7F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Google Shape;224;p23">
            <a:extLst>
              <a:ext uri="{FF2B5EF4-FFF2-40B4-BE49-F238E27FC236}">
                <a16:creationId xmlns:a16="http://schemas.microsoft.com/office/drawing/2014/main" id="{B54FB8A2-A0AD-184A-F8C9-CACC39FEDACC}"/>
              </a:ext>
            </a:extLst>
          </p:cNvPr>
          <p:cNvSpPr/>
          <p:nvPr/>
        </p:nvSpPr>
        <p:spPr>
          <a:xfrm>
            <a:off x="732692" y="884703"/>
            <a:ext cx="9176427" cy="1784144"/>
          </a:xfrm>
          <a:prstGeom prst="rect">
            <a:avLst/>
          </a:prstGeom>
          <a:solidFill>
            <a:srgbClr val="F7F7F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object 10">
            <a:extLst>
              <a:ext uri="{FF2B5EF4-FFF2-40B4-BE49-F238E27FC236}">
                <a16:creationId xmlns:a16="http://schemas.microsoft.com/office/drawing/2014/main" id="{E46144B6-BC2E-CB07-720E-3C22D6135C6D}"/>
              </a:ext>
            </a:extLst>
          </p:cNvPr>
          <p:cNvSpPr/>
          <p:nvPr/>
        </p:nvSpPr>
        <p:spPr>
          <a:xfrm>
            <a:off x="7479003" y="884703"/>
            <a:ext cx="2861448" cy="1768458"/>
          </a:xfrm>
          <a:prstGeom prst="rect">
            <a:avLst/>
          </a:prstGeom>
          <a:blipFill>
            <a:blip r:embed="rId4" cstate="screen">
              <a:extLst>
                <a:ext uri="{28A0092B-C50C-407E-A947-70E740481C1C}">
                  <a14:useLocalDpi xmlns:a14="http://schemas.microsoft.com/office/drawing/2010/main"/>
                </a:ext>
              </a:extLst>
            </a:blip>
            <a:stretch>
              <a:fillRect/>
            </a:stretch>
          </a:blipFill>
        </p:spPr>
        <p:txBody>
          <a:bodyPr wrap="square" lIns="0" tIns="0" rIns="0" bIns="0" rtlCol="0"/>
          <a:lstStyle/>
          <a:p>
            <a:endParaRPr>
              <a:latin typeface="+mn-ea"/>
            </a:endParaRPr>
          </a:p>
        </p:txBody>
      </p:sp>
      <p:sp>
        <p:nvSpPr>
          <p:cNvPr id="8" name="正方形/長方形 7">
            <a:extLst>
              <a:ext uri="{FF2B5EF4-FFF2-40B4-BE49-F238E27FC236}">
                <a16:creationId xmlns:a16="http://schemas.microsoft.com/office/drawing/2014/main" id="{2FC6283E-B4A0-40A2-952B-899441F694D1}"/>
              </a:ext>
            </a:extLst>
          </p:cNvPr>
          <p:cNvSpPr/>
          <p:nvPr/>
        </p:nvSpPr>
        <p:spPr>
          <a:xfrm>
            <a:off x="3763138" y="1434287"/>
            <a:ext cx="3763077" cy="523220"/>
          </a:xfrm>
          <a:prstGeom prst="rect">
            <a:avLst/>
          </a:prstGeom>
        </p:spPr>
        <p:txBody>
          <a:bodyPr wrap="square">
            <a:spAutoFit/>
          </a:bodyPr>
          <a:lstStyle/>
          <a:p>
            <a:r>
              <a:rPr lang="ja-JP" altLang="en-US" sz="1400" dirty="0">
                <a:latin typeface="+mn-ea"/>
              </a:rPr>
              <a:t>マイベスト社内で全ての商品を</a:t>
            </a:r>
            <a:endParaRPr lang="en-US" altLang="ja-JP" sz="1400" dirty="0">
              <a:latin typeface="+mn-ea"/>
            </a:endParaRPr>
          </a:p>
          <a:p>
            <a:r>
              <a:rPr lang="ja-JP" altLang="en-US" sz="1400" dirty="0">
                <a:latin typeface="+mn-ea"/>
              </a:rPr>
              <a:t>比較・検証し、ランキング形式で商品を紹介</a:t>
            </a:r>
            <a:endParaRPr lang="en-US" altLang="ja-JP" sz="1400" dirty="0">
              <a:latin typeface="+mn-ea"/>
            </a:endParaRPr>
          </a:p>
        </p:txBody>
      </p:sp>
      <p:sp>
        <p:nvSpPr>
          <p:cNvPr id="10" name="正方形/長方形 9">
            <a:extLst>
              <a:ext uri="{FF2B5EF4-FFF2-40B4-BE49-F238E27FC236}">
                <a16:creationId xmlns:a16="http://schemas.microsoft.com/office/drawing/2014/main" id="{BFAD02C8-635B-135C-3A58-17ED09A3696B}"/>
              </a:ext>
            </a:extLst>
          </p:cNvPr>
          <p:cNvSpPr/>
          <p:nvPr/>
        </p:nvSpPr>
        <p:spPr>
          <a:xfrm>
            <a:off x="3763293" y="3416076"/>
            <a:ext cx="3034832" cy="523220"/>
          </a:xfrm>
          <a:prstGeom prst="rect">
            <a:avLst/>
          </a:prstGeom>
        </p:spPr>
        <p:txBody>
          <a:bodyPr wrap="square">
            <a:spAutoFit/>
          </a:bodyPr>
          <a:lstStyle/>
          <a:p>
            <a:pPr marL="12700">
              <a:lnSpc>
                <a:spcPct val="100000"/>
              </a:lnSpc>
              <a:spcBef>
                <a:spcPts val="720"/>
              </a:spcBef>
            </a:pPr>
            <a:r>
              <a:rPr lang="en-US" altLang="ja-JP" sz="1400" dirty="0">
                <a:latin typeface="+mn-ea"/>
                <a:cs typeface="ＭＳ Ｐゴシック"/>
              </a:rPr>
              <a:t>EC</a:t>
            </a:r>
            <a:r>
              <a:rPr lang="ja-JP" altLang="en-US" sz="1400" dirty="0">
                <a:latin typeface="+mn-ea"/>
                <a:cs typeface="ＭＳ Ｐゴシック"/>
              </a:rPr>
              <a:t>サイトの売れ筋情報などを基にランキング形式で商品を紹介</a:t>
            </a:r>
          </a:p>
        </p:txBody>
      </p:sp>
      <p:sp>
        <p:nvSpPr>
          <p:cNvPr id="11" name="object 4">
            <a:extLst>
              <a:ext uri="{FF2B5EF4-FFF2-40B4-BE49-F238E27FC236}">
                <a16:creationId xmlns:a16="http://schemas.microsoft.com/office/drawing/2014/main" id="{3C67B986-7E91-3F76-4849-3CA71F6AAFBE}"/>
              </a:ext>
            </a:extLst>
          </p:cNvPr>
          <p:cNvSpPr/>
          <p:nvPr/>
        </p:nvSpPr>
        <p:spPr>
          <a:xfrm>
            <a:off x="7503556" y="2818083"/>
            <a:ext cx="2872058" cy="1768458"/>
          </a:xfrm>
          <a:prstGeom prst="rect">
            <a:avLst/>
          </a:prstGeom>
          <a:blipFill>
            <a:blip r:embed="rId5" cstate="screen">
              <a:extLst>
                <a:ext uri="{28A0092B-C50C-407E-A947-70E740481C1C}">
                  <a14:useLocalDpi xmlns:a14="http://schemas.microsoft.com/office/drawing/2010/main"/>
                </a:ext>
              </a:extLst>
            </a:blip>
            <a:stretch>
              <a:fillRect/>
            </a:stretch>
          </a:blipFill>
        </p:spPr>
        <p:txBody>
          <a:bodyPr wrap="square" lIns="0" tIns="0" rIns="0" bIns="0" rtlCol="0"/>
          <a:lstStyle/>
          <a:p>
            <a:endParaRPr>
              <a:latin typeface="+mn-ea"/>
            </a:endParaRPr>
          </a:p>
        </p:txBody>
      </p:sp>
      <p:sp>
        <p:nvSpPr>
          <p:cNvPr id="12" name="正方形/長方形 11">
            <a:extLst>
              <a:ext uri="{FF2B5EF4-FFF2-40B4-BE49-F238E27FC236}">
                <a16:creationId xmlns:a16="http://schemas.microsoft.com/office/drawing/2014/main" id="{5043A11F-D5F0-50B1-7326-2C2E0193B944}"/>
              </a:ext>
            </a:extLst>
          </p:cNvPr>
          <p:cNvSpPr/>
          <p:nvPr/>
        </p:nvSpPr>
        <p:spPr>
          <a:xfrm>
            <a:off x="3763138" y="1065321"/>
            <a:ext cx="2262158" cy="369332"/>
          </a:xfrm>
          <a:prstGeom prst="rect">
            <a:avLst/>
          </a:prstGeom>
        </p:spPr>
        <p:txBody>
          <a:bodyPr wrap="none">
            <a:spAutoFit/>
          </a:bodyPr>
          <a:lstStyle/>
          <a:p>
            <a:r>
              <a:rPr lang="ja-JP" altLang="en-US" b="1" dirty="0">
                <a:latin typeface="+mn-ea"/>
              </a:rPr>
              <a:t>徹底比較コンテンツ</a:t>
            </a:r>
            <a:endParaRPr lang="en-US" altLang="ja-JP" b="1" dirty="0">
              <a:latin typeface="+mn-ea"/>
            </a:endParaRPr>
          </a:p>
        </p:txBody>
      </p:sp>
      <p:sp>
        <p:nvSpPr>
          <p:cNvPr id="13" name="正方形/長方形 12">
            <a:extLst>
              <a:ext uri="{FF2B5EF4-FFF2-40B4-BE49-F238E27FC236}">
                <a16:creationId xmlns:a16="http://schemas.microsoft.com/office/drawing/2014/main" id="{3427C07B-D1C2-11E7-F54A-C0C9505690C9}"/>
              </a:ext>
            </a:extLst>
          </p:cNvPr>
          <p:cNvSpPr/>
          <p:nvPr/>
        </p:nvSpPr>
        <p:spPr>
          <a:xfrm>
            <a:off x="3763138" y="3022194"/>
            <a:ext cx="2262158" cy="369332"/>
          </a:xfrm>
          <a:prstGeom prst="rect">
            <a:avLst/>
          </a:prstGeom>
        </p:spPr>
        <p:txBody>
          <a:bodyPr wrap="none">
            <a:spAutoFit/>
          </a:bodyPr>
          <a:lstStyle/>
          <a:p>
            <a:r>
              <a:rPr lang="ja-JP" altLang="en-US" b="1" dirty="0">
                <a:latin typeface="+mn-ea"/>
              </a:rPr>
              <a:t>おすすめコンテンツ</a:t>
            </a:r>
            <a:endParaRPr lang="en-US" altLang="ja-JP" b="1" dirty="0">
              <a:latin typeface="+mn-ea"/>
            </a:endParaRPr>
          </a:p>
        </p:txBody>
      </p:sp>
      <p:pic>
        <p:nvPicPr>
          <p:cNvPr id="15" name="図 14">
            <a:extLst>
              <a:ext uri="{FF2B5EF4-FFF2-40B4-BE49-F238E27FC236}">
                <a16:creationId xmlns:a16="http://schemas.microsoft.com/office/drawing/2014/main" id="{F79E855B-D274-F52D-37D5-9336DA9B3DC7}"/>
              </a:ext>
            </a:extLst>
          </p:cNvPr>
          <p:cNvPicPr>
            <a:picLocks noChangeAspect="1"/>
          </p:cNvPicPr>
          <p:nvPr/>
        </p:nvPicPr>
        <p:blipFill>
          <a:blip r:embed="rId6"/>
          <a:stretch>
            <a:fillRect/>
          </a:stretch>
        </p:blipFill>
        <p:spPr>
          <a:xfrm>
            <a:off x="1398995" y="930654"/>
            <a:ext cx="1338350" cy="1722507"/>
          </a:xfrm>
          <a:prstGeom prst="rect">
            <a:avLst/>
          </a:prstGeom>
        </p:spPr>
      </p:pic>
      <p:pic>
        <p:nvPicPr>
          <p:cNvPr id="16" name="図 15">
            <a:extLst>
              <a:ext uri="{FF2B5EF4-FFF2-40B4-BE49-F238E27FC236}">
                <a16:creationId xmlns:a16="http://schemas.microsoft.com/office/drawing/2014/main" id="{1A965A43-3AB4-7DC8-5DED-F7CDA306ABD8}"/>
              </a:ext>
            </a:extLst>
          </p:cNvPr>
          <p:cNvPicPr>
            <a:picLocks noChangeAspect="1"/>
          </p:cNvPicPr>
          <p:nvPr/>
        </p:nvPicPr>
        <p:blipFill>
          <a:blip r:embed="rId7"/>
          <a:stretch>
            <a:fillRect/>
          </a:stretch>
        </p:blipFill>
        <p:spPr>
          <a:xfrm>
            <a:off x="2417638" y="1170517"/>
            <a:ext cx="985241" cy="1482644"/>
          </a:xfrm>
          <a:prstGeom prst="rect">
            <a:avLst/>
          </a:prstGeom>
        </p:spPr>
      </p:pic>
      <p:pic>
        <p:nvPicPr>
          <p:cNvPr id="17" name="図 16">
            <a:extLst>
              <a:ext uri="{FF2B5EF4-FFF2-40B4-BE49-F238E27FC236}">
                <a16:creationId xmlns:a16="http://schemas.microsoft.com/office/drawing/2014/main" id="{9A470790-77FD-E0E4-FEB2-2DFE6516F2A6}"/>
              </a:ext>
            </a:extLst>
          </p:cNvPr>
          <p:cNvPicPr>
            <a:picLocks noChangeAspect="1"/>
          </p:cNvPicPr>
          <p:nvPr/>
        </p:nvPicPr>
        <p:blipFill>
          <a:blip r:embed="rId8"/>
          <a:stretch>
            <a:fillRect/>
          </a:stretch>
        </p:blipFill>
        <p:spPr>
          <a:xfrm>
            <a:off x="1398995" y="2851371"/>
            <a:ext cx="1338350" cy="1728610"/>
          </a:xfrm>
          <a:prstGeom prst="rect">
            <a:avLst/>
          </a:prstGeom>
        </p:spPr>
      </p:pic>
      <p:pic>
        <p:nvPicPr>
          <p:cNvPr id="18" name="図 17">
            <a:extLst>
              <a:ext uri="{FF2B5EF4-FFF2-40B4-BE49-F238E27FC236}">
                <a16:creationId xmlns:a16="http://schemas.microsoft.com/office/drawing/2014/main" id="{798D9AF9-3918-E1EE-A184-1A59F2DE91E8}"/>
              </a:ext>
            </a:extLst>
          </p:cNvPr>
          <p:cNvPicPr>
            <a:picLocks noChangeAspect="1"/>
          </p:cNvPicPr>
          <p:nvPr/>
        </p:nvPicPr>
        <p:blipFill>
          <a:blip r:embed="rId9"/>
          <a:stretch>
            <a:fillRect/>
          </a:stretch>
        </p:blipFill>
        <p:spPr>
          <a:xfrm>
            <a:off x="2380446" y="3313059"/>
            <a:ext cx="1053925" cy="1248338"/>
          </a:xfrm>
          <a:prstGeom prst="rect">
            <a:avLst/>
          </a:prstGeom>
        </p:spPr>
      </p:pic>
      <p:sp>
        <p:nvSpPr>
          <p:cNvPr id="19" name="Google Shape;224;p23">
            <a:extLst>
              <a:ext uri="{FF2B5EF4-FFF2-40B4-BE49-F238E27FC236}">
                <a16:creationId xmlns:a16="http://schemas.microsoft.com/office/drawing/2014/main" id="{FECE89D2-4543-5070-9ED7-473B220581A4}"/>
              </a:ext>
            </a:extLst>
          </p:cNvPr>
          <p:cNvSpPr/>
          <p:nvPr/>
        </p:nvSpPr>
        <p:spPr>
          <a:xfrm>
            <a:off x="732692" y="4755559"/>
            <a:ext cx="9176427" cy="1784144"/>
          </a:xfrm>
          <a:prstGeom prst="rect">
            <a:avLst/>
          </a:prstGeom>
          <a:solidFill>
            <a:srgbClr val="F7F7F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正方形/長方形 19">
            <a:extLst>
              <a:ext uri="{FF2B5EF4-FFF2-40B4-BE49-F238E27FC236}">
                <a16:creationId xmlns:a16="http://schemas.microsoft.com/office/drawing/2014/main" id="{DF1E231E-915B-C991-8555-F8C04FE36C2E}"/>
              </a:ext>
            </a:extLst>
          </p:cNvPr>
          <p:cNvSpPr/>
          <p:nvPr/>
        </p:nvSpPr>
        <p:spPr>
          <a:xfrm>
            <a:off x="3794179" y="5454609"/>
            <a:ext cx="3101350" cy="523220"/>
          </a:xfrm>
          <a:prstGeom prst="rect">
            <a:avLst/>
          </a:prstGeom>
        </p:spPr>
        <p:txBody>
          <a:bodyPr wrap="square">
            <a:spAutoFit/>
          </a:bodyPr>
          <a:lstStyle/>
          <a:p>
            <a:pPr marL="12700">
              <a:lnSpc>
                <a:spcPct val="100000"/>
              </a:lnSpc>
              <a:spcBef>
                <a:spcPts val="720"/>
              </a:spcBef>
            </a:pPr>
            <a:r>
              <a:rPr lang="ja-JP" altLang="en-US" sz="1400" spc="-5" dirty="0">
                <a:latin typeface="+mn-ea"/>
                <a:cs typeface="ＭＳ Ｐゴシック"/>
              </a:rPr>
              <a:t>専門家やインフルエンサーが自身の愛用品などの中からリコメンド</a:t>
            </a:r>
            <a:endParaRPr lang="ja-JP" altLang="en-US" sz="1400" dirty="0">
              <a:latin typeface="+mn-ea"/>
              <a:cs typeface="ＭＳ Ｐゴシック"/>
            </a:endParaRPr>
          </a:p>
        </p:txBody>
      </p:sp>
      <p:sp>
        <p:nvSpPr>
          <p:cNvPr id="21" name="正方形/長方形 20">
            <a:extLst>
              <a:ext uri="{FF2B5EF4-FFF2-40B4-BE49-F238E27FC236}">
                <a16:creationId xmlns:a16="http://schemas.microsoft.com/office/drawing/2014/main" id="{13173EAD-8D38-20BD-5D2F-0577F9002A5E}"/>
              </a:ext>
            </a:extLst>
          </p:cNvPr>
          <p:cNvSpPr/>
          <p:nvPr/>
        </p:nvSpPr>
        <p:spPr>
          <a:xfrm>
            <a:off x="3794179" y="5046624"/>
            <a:ext cx="1800493" cy="369332"/>
          </a:xfrm>
          <a:prstGeom prst="rect">
            <a:avLst/>
          </a:prstGeom>
        </p:spPr>
        <p:txBody>
          <a:bodyPr wrap="none">
            <a:spAutoFit/>
          </a:bodyPr>
          <a:lstStyle/>
          <a:p>
            <a:r>
              <a:rPr lang="ja-JP" altLang="en-US" b="1" dirty="0">
                <a:latin typeface="+mn-ea"/>
              </a:rPr>
              <a:t>アイテムリスト</a:t>
            </a:r>
            <a:endParaRPr lang="en-US" altLang="ja-JP" b="1" dirty="0">
              <a:latin typeface="+mn-ea"/>
            </a:endParaRPr>
          </a:p>
        </p:txBody>
      </p:sp>
      <p:pic>
        <p:nvPicPr>
          <p:cNvPr id="22" name="図 21">
            <a:extLst>
              <a:ext uri="{FF2B5EF4-FFF2-40B4-BE49-F238E27FC236}">
                <a16:creationId xmlns:a16="http://schemas.microsoft.com/office/drawing/2014/main" id="{85236EB4-980E-7E6F-9607-8E3FCC5FE765}"/>
              </a:ext>
            </a:extLst>
          </p:cNvPr>
          <p:cNvPicPr>
            <a:picLocks noChangeAspect="1"/>
          </p:cNvPicPr>
          <p:nvPr/>
        </p:nvPicPr>
        <p:blipFill>
          <a:blip r:embed="rId10"/>
          <a:stretch>
            <a:fillRect/>
          </a:stretch>
        </p:blipFill>
        <p:spPr>
          <a:xfrm>
            <a:off x="1405275" y="4741156"/>
            <a:ext cx="1332070" cy="1788964"/>
          </a:xfrm>
          <a:prstGeom prst="rect">
            <a:avLst/>
          </a:prstGeom>
        </p:spPr>
      </p:pic>
      <p:pic>
        <p:nvPicPr>
          <p:cNvPr id="23" name="図 22">
            <a:extLst>
              <a:ext uri="{FF2B5EF4-FFF2-40B4-BE49-F238E27FC236}">
                <a16:creationId xmlns:a16="http://schemas.microsoft.com/office/drawing/2014/main" id="{44EDB8DF-05B1-2135-5E2F-6221ADBEB273}"/>
              </a:ext>
            </a:extLst>
          </p:cNvPr>
          <p:cNvPicPr>
            <a:picLocks noChangeAspect="1"/>
          </p:cNvPicPr>
          <p:nvPr/>
        </p:nvPicPr>
        <p:blipFill>
          <a:blip r:embed="rId11"/>
          <a:stretch>
            <a:fillRect/>
          </a:stretch>
        </p:blipFill>
        <p:spPr>
          <a:xfrm>
            <a:off x="2380446" y="5131282"/>
            <a:ext cx="1052805" cy="1393713"/>
          </a:xfrm>
          <a:prstGeom prst="rect">
            <a:avLst/>
          </a:prstGeom>
        </p:spPr>
      </p:pic>
      <p:pic>
        <p:nvPicPr>
          <p:cNvPr id="24" name="Google Shape;283;p27">
            <a:extLst>
              <a:ext uri="{FF2B5EF4-FFF2-40B4-BE49-F238E27FC236}">
                <a16:creationId xmlns:a16="http://schemas.microsoft.com/office/drawing/2014/main" id="{9E4F405D-207C-DAA0-0DED-BFC90DE80935}"/>
              </a:ext>
            </a:extLst>
          </p:cNvPr>
          <p:cNvPicPr preferRelativeResize="0"/>
          <p:nvPr/>
        </p:nvPicPr>
        <p:blipFill>
          <a:blip r:embed="rId12">
            <a:alphaModFix/>
          </a:blip>
          <a:stretch>
            <a:fillRect/>
          </a:stretch>
        </p:blipFill>
        <p:spPr>
          <a:xfrm>
            <a:off x="7521147" y="4755559"/>
            <a:ext cx="2872058" cy="1784144"/>
          </a:xfrm>
          <a:prstGeom prst="rect">
            <a:avLst/>
          </a:prstGeom>
          <a:noFill/>
          <a:ln>
            <a:noFill/>
          </a:ln>
        </p:spPr>
      </p:pic>
      <p:sp>
        <p:nvSpPr>
          <p:cNvPr id="25" name="object 4">
            <a:extLst>
              <a:ext uri="{FF2B5EF4-FFF2-40B4-BE49-F238E27FC236}">
                <a16:creationId xmlns:a16="http://schemas.microsoft.com/office/drawing/2014/main" id="{FD44DFEC-2725-3B1C-D0D0-CB677623436C}"/>
              </a:ext>
            </a:extLst>
          </p:cNvPr>
          <p:cNvSpPr/>
          <p:nvPr/>
        </p:nvSpPr>
        <p:spPr>
          <a:xfrm>
            <a:off x="7503556" y="2811523"/>
            <a:ext cx="2872058" cy="1768458"/>
          </a:xfrm>
          <a:prstGeom prst="rect">
            <a:avLst/>
          </a:prstGeom>
          <a:blipFill>
            <a:blip r:embed="rId5" cstate="screen">
              <a:extLst>
                <a:ext uri="{28A0092B-C50C-407E-A947-70E740481C1C}">
                  <a14:useLocalDpi xmlns:a14="http://schemas.microsoft.com/office/drawing/2010/main"/>
                </a:ext>
              </a:extLst>
            </a:blip>
            <a:stretch>
              <a:fillRect/>
            </a:stretch>
          </a:blipFill>
        </p:spPr>
        <p:txBody>
          <a:bodyPr wrap="square" lIns="0" tIns="0" rIns="0" bIns="0" rtlCol="0"/>
          <a:lstStyle/>
          <a:p>
            <a:endParaRPr>
              <a:latin typeface="+mn-ea"/>
            </a:endParaRPr>
          </a:p>
        </p:txBody>
      </p:sp>
      <p:pic>
        <p:nvPicPr>
          <p:cNvPr id="26" name="Google Shape;283;p27">
            <a:extLst>
              <a:ext uri="{FF2B5EF4-FFF2-40B4-BE49-F238E27FC236}">
                <a16:creationId xmlns:a16="http://schemas.microsoft.com/office/drawing/2014/main" id="{1808A36D-7D2A-890E-5130-D1F3E20447B4}"/>
              </a:ext>
            </a:extLst>
          </p:cNvPr>
          <p:cNvPicPr preferRelativeResize="0"/>
          <p:nvPr/>
        </p:nvPicPr>
        <p:blipFill>
          <a:blip r:embed="rId12">
            <a:alphaModFix/>
          </a:blip>
          <a:stretch>
            <a:fillRect/>
          </a:stretch>
        </p:blipFill>
        <p:spPr>
          <a:xfrm>
            <a:off x="7503556" y="4749779"/>
            <a:ext cx="2872058" cy="1784144"/>
          </a:xfrm>
          <a:prstGeom prst="rect">
            <a:avLst/>
          </a:prstGeom>
          <a:noFill/>
          <a:ln>
            <a:noFill/>
          </a:ln>
        </p:spPr>
      </p:pic>
    </p:spTree>
    <p:extLst>
      <p:ext uri="{BB962C8B-B14F-4D97-AF65-F5344CB8AC3E}">
        <p14:creationId xmlns:p14="http://schemas.microsoft.com/office/powerpoint/2010/main" val="10478648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メディア概要</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lang="en-US" altLang="ja-JP" dirty="0" err="1"/>
              <a:t>mybest</a:t>
            </a:r>
            <a:r>
              <a:rPr lang="ja-JP" altLang="en-US"/>
              <a:t>の特徴</a:t>
            </a:r>
          </a:p>
        </p:txBody>
      </p:sp>
      <p:pic>
        <p:nvPicPr>
          <p:cNvPr id="9" name="図プレースホルダー 4" descr="アイコン&#10;&#10;自動的に生成された説明">
            <a:extLst>
              <a:ext uri="{FF2B5EF4-FFF2-40B4-BE49-F238E27FC236}">
                <a16:creationId xmlns:a16="http://schemas.microsoft.com/office/drawing/2014/main" id="{3CD49E66-C366-F54D-AFA3-98CC854EF142}"/>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a:xfrm>
            <a:off x="66675" y="12700"/>
            <a:ext cx="498475" cy="496888"/>
          </a:xfrm>
        </p:spPr>
      </p:pic>
      <p:sp>
        <p:nvSpPr>
          <p:cNvPr id="5" name="正方形/長方形 4">
            <a:extLst>
              <a:ext uri="{FF2B5EF4-FFF2-40B4-BE49-F238E27FC236}">
                <a16:creationId xmlns:a16="http://schemas.microsoft.com/office/drawing/2014/main" id="{BE879D9D-FDD7-E272-C7EC-4895B842ECD2}"/>
              </a:ext>
            </a:extLst>
          </p:cNvPr>
          <p:cNvSpPr/>
          <p:nvPr/>
        </p:nvSpPr>
        <p:spPr>
          <a:xfrm>
            <a:off x="166321" y="6276108"/>
            <a:ext cx="3415080" cy="4453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pic>
        <p:nvPicPr>
          <p:cNvPr id="3" name="図 2">
            <a:extLst>
              <a:ext uri="{FF2B5EF4-FFF2-40B4-BE49-F238E27FC236}">
                <a16:creationId xmlns:a16="http://schemas.microsoft.com/office/drawing/2014/main" id="{091E8C8D-44AA-867D-D32D-3BAA178CEE99}"/>
              </a:ext>
            </a:extLst>
          </p:cNvPr>
          <p:cNvPicPr>
            <a:picLocks noChangeAspect="1"/>
          </p:cNvPicPr>
          <p:nvPr/>
        </p:nvPicPr>
        <p:blipFill>
          <a:blip r:embed="rId3"/>
          <a:stretch>
            <a:fillRect/>
          </a:stretch>
        </p:blipFill>
        <p:spPr>
          <a:xfrm>
            <a:off x="7277539" y="2981587"/>
            <a:ext cx="3991215" cy="1267852"/>
          </a:xfrm>
          <a:prstGeom prst="rect">
            <a:avLst/>
          </a:prstGeom>
        </p:spPr>
      </p:pic>
      <p:pic>
        <p:nvPicPr>
          <p:cNvPr id="6" name="図 5">
            <a:extLst>
              <a:ext uri="{FF2B5EF4-FFF2-40B4-BE49-F238E27FC236}">
                <a16:creationId xmlns:a16="http://schemas.microsoft.com/office/drawing/2014/main" id="{4BDF4E8B-4142-B014-73E4-A308FD2AA9AF}"/>
              </a:ext>
            </a:extLst>
          </p:cNvPr>
          <p:cNvPicPr>
            <a:picLocks noChangeAspect="1"/>
          </p:cNvPicPr>
          <p:nvPr/>
        </p:nvPicPr>
        <p:blipFill>
          <a:blip r:embed="rId4"/>
          <a:stretch>
            <a:fillRect/>
          </a:stretch>
        </p:blipFill>
        <p:spPr>
          <a:xfrm>
            <a:off x="3232824" y="2795705"/>
            <a:ext cx="1718119" cy="400110"/>
          </a:xfrm>
          <a:prstGeom prst="rect">
            <a:avLst/>
          </a:prstGeom>
        </p:spPr>
      </p:pic>
      <p:sp>
        <p:nvSpPr>
          <p:cNvPr id="7" name="object 6">
            <a:extLst>
              <a:ext uri="{FF2B5EF4-FFF2-40B4-BE49-F238E27FC236}">
                <a16:creationId xmlns:a16="http://schemas.microsoft.com/office/drawing/2014/main" id="{29073078-4079-2A36-301B-F527E4AB9ABB}"/>
              </a:ext>
            </a:extLst>
          </p:cNvPr>
          <p:cNvSpPr/>
          <p:nvPr/>
        </p:nvSpPr>
        <p:spPr>
          <a:xfrm>
            <a:off x="1804833" y="3452045"/>
            <a:ext cx="2689412" cy="2681859"/>
          </a:xfrm>
          <a:prstGeom prst="rect">
            <a:avLst/>
          </a:prstGeom>
          <a:blipFill>
            <a:blip r:embed="rId5" cstate="print"/>
            <a:stretch>
              <a:fillRect/>
            </a:stretch>
          </a:blipFill>
        </p:spPr>
        <p:txBody>
          <a:bodyPr wrap="square" lIns="0" tIns="0" rIns="0" bIns="0" rtlCol="0"/>
          <a:lstStyle/>
          <a:p>
            <a:endParaRPr/>
          </a:p>
        </p:txBody>
      </p:sp>
      <p:sp>
        <p:nvSpPr>
          <p:cNvPr id="8" name="object 8">
            <a:extLst>
              <a:ext uri="{FF2B5EF4-FFF2-40B4-BE49-F238E27FC236}">
                <a16:creationId xmlns:a16="http://schemas.microsoft.com/office/drawing/2014/main" id="{C4B81EBE-DEC8-3F1B-B26E-FD1EB8521685}"/>
              </a:ext>
            </a:extLst>
          </p:cNvPr>
          <p:cNvSpPr/>
          <p:nvPr/>
        </p:nvSpPr>
        <p:spPr>
          <a:xfrm>
            <a:off x="6675803" y="3964094"/>
            <a:ext cx="5023138" cy="2511340"/>
          </a:xfrm>
          <a:prstGeom prst="rect">
            <a:avLst/>
          </a:prstGeom>
          <a:blipFill>
            <a:blip r:embed="rId6" cstate="print"/>
            <a:stretch>
              <a:fillRect/>
            </a:stretch>
          </a:blipFill>
        </p:spPr>
        <p:txBody>
          <a:bodyPr wrap="square" lIns="0" tIns="0" rIns="0" bIns="0" rtlCol="0"/>
          <a:lstStyle/>
          <a:p>
            <a:endParaRPr/>
          </a:p>
        </p:txBody>
      </p:sp>
      <p:sp>
        <p:nvSpPr>
          <p:cNvPr id="10" name="正方形/長方形 9">
            <a:extLst>
              <a:ext uri="{FF2B5EF4-FFF2-40B4-BE49-F238E27FC236}">
                <a16:creationId xmlns:a16="http://schemas.microsoft.com/office/drawing/2014/main" id="{09753A65-A6B7-5DA9-A358-6D2F20713073}"/>
              </a:ext>
            </a:extLst>
          </p:cNvPr>
          <p:cNvSpPr/>
          <p:nvPr/>
        </p:nvSpPr>
        <p:spPr>
          <a:xfrm>
            <a:off x="334963" y="812882"/>
            <a:ext cx="11751624" cy="1158266"/>
          </a:xfrm>
          <a:prstGeom prst="rect">
            <a:avLst/>
          </a:prstGeom>
        </p:spPr>
        <p:txBody>
          <a:bodyPr wrap="square">
            <a:spAutoFit/>
          </a:bodyPr>
          <a:lstStyle/>
          <a:p>
            <a:pPr marL="12700" marR="5080">
              <a:lnSpc>
                <a:spcPct val="137500"/>
              </a:lnSpc>
              <a:spcBef>
                <a:spcPts val="100"/>
              </a:spcBef>
            </a:pPr>
            <a:r>
              <a:rPr lang="ja-JP" altLang="en-US" sz="2000" spc="-20" dirty="0">
                <a:solidFill>
                  <a:schemeClr val="tx1">
                    <a:lumMod val="75000"/>
                    <a:lumOff val="25000"/>
                  </a:schemeClr>
                </a:solidFill>
                <a:latin typeface="+mn-ea"/>
                <a:cs typeface="ＭＳ Ｐゴシック"/>
              </a:rPr>
              <a:t>商品情報を調べているユーザーが、必要としている情報を盛り込んだコンテンツを展開しているため、</a:t>
            </a:r>
            <a:endParaRPr lang="en-US" altLang="ja-JP" sz="2000" spc="-20" dirty="0">
              <a:solidFill>
                <a:schemeClr val="tx1">
                  <a:lumMod val="75000"/>
                  <a:lumOff val="25000"/>
                </a:schemeClr>
              </a:solidFill>
              <a:latin typeface="+mn-ea"/>
              <a:cs typeface="ＭＳ Ｐゴシック"/>
            </a:endParaRPr>
          </a:p>
          <a:p>
            <a:pPr marL="12700" marR="5080">
              <a:spcBef>
                <a:spcPts val="100"/>
              </a:spcBef>
            </a:pPr>
            <a:r>
              <a:rPr lang="ja-JP" altLang="en-US" sz="2000" b="1" spc="-20" dirty="0">
                <a:solidFill>
                  <a:srgbClr val="C00000"/>
                </a:solidFill>
                <a:latin typeface="+mn-ea"/>
                <a:cs typeface="ＭＳ Ｐゴシック"/>
              </a:rPr>
              <a:t>「</a:t>
            </a:r>
            <a:r>
              <a:rPr lang="ja-JP" altLang="en-US" sz="2000" b="1" spc="-5" dirty="0">
                <a:solidFill>
                  <a:srgbClr val="C00000"/>
                </a:solidFill>
                <a:latin typeface="+mn-ea"/>
                <a:cs typeface="Arial"/>
              </a:rPr>
              <a:t>●●</a:t>
            </a:r>
            <a:r>
              <a:rPr lang="ja-JP" altLang="en-US" sz="2000" b="1" spc="-5" dirty="0">
                <a:solidFill>
                  <a:srgbClr val="C00000"/>
                </a:solidFill>
                <a:latin typeface="+mn-ea"/>
                <a:cs typeface="ＭＳ Ｐゴシック"/>
              </a:rPr>
              <a:t>（モノ・商品名</a:t>
            </a:r>
            <a:r>
              <a:rPr lang="ja-JP" altLang="en-US" sz="2000" b="1" spc="-105" dirty="0">
                <a:solidFill>
                  <a:srgbClr val="C00000"/>
                </a:solidFill>
                <a:latin typeface="+mn-ea"/>
                <a:cs typeface="ＭＳ Ｐゴシック"/>
              </a:rPr>
              <a:t>）</a:t>
            </a:r>
            <a:r>
              <a:rPr lang="en-US" altLang="ja-JP" sz="2000" b="1" spc="-105" dirty="0">
                <a:solidFill>
                  <a:srgbClr val="C00000"/>
                </a:solidFill>
                <a:latin typeface="+mn-ea"/>
                <a:cs typeface="Trebuchet MS"/>
              </a:rPr>
              <a:t>×</a:t>
            </a:r>
            <a:r>
              <a:rPr lang="ja-JP" altLang="en-US" sz="2000" b="1" spc="-10" dirty="0">
                <a:solidFill>
                  <a:srgbClr val="C00000"/>
                </a:solidFill>
                <a:latin typeface="+mn-ea"/>
                <a:cs typeface="ＭＳ Ｐゴシック"/>
              </a:rPr>
              <a:t>おすすめ」</a:t>
            </a:r>
            <a:r>
              <a:rPr lang="ja-JP" altLang="en-US" sz="2000" spc="-10" dirty="0">
                <a:solidFill>
                  <a:schemeClr val="tx1">
                    <a:lumMod val="75000"/>
                    <a:lumOff val="25000"/>
                  </a:schemeClr>
                </a:solidFill>
                <a:latin typeface="+mn-ea"/>
                <a:cs typeface="ＭＳ Ｐゴシック"/>
              </a:rPr>
              <a:t>などのキーワードで</a:t>
            </a:r>
            <a:r>
              <a:rPr lang="en-US" altLang="ja-JP" sz="2000" spc="-10" dirty="0">
                <a:solidFill>
                  <a:schemeClr val="tx1">
                    <a:lumMod val="75000"/>
                    <a:lumOff val="25000"/>
                  </a:schemeClr>
                </a:solidFill>
                <a:latin typeface="+mn-ea"/>
                <a:cs typeface="ＭＳ Ｐゴシック"/>
              </a:rPr>
              <a:t>Google</a:t>
            </a:r>
            <a:r>
              <a:rPr lang="ja-JP" altLang="en-US" sz="2000" spc="-10" dirty="0">
                <a:solidFill>
                  <a:schemeClr val="tx1">
                    <a:lumMod val="75000"/>
                    <a:lumOff val="25000"/>
                  </a:schemeClr>
                </a:solidFill>
                <a:latin typeface="+mn-ea"/>
                <a:cs typeface="ＭＳ Ｐゴシック"/>
              </a:rPr>
              <a:t>・</a:t>
            </a:r>
            <a:r>
              <a:rPr lang="en-US" altLang="ja-JP" sz="2000" spc="-10" dirty="0">
                <a:solidFill>
                  <a:schemeClr val="tx1">
                    <a:lumMod val="75000"/>
                    <a:lumOff val="25000"/>
                  </a:schemeClr>
                </a:solidFill>
                <a:latin typeface="+mn-ea"/>
                <a:cs typeface="ＭＳ Ｐゴシック"/>
              </a:rPr>
              <a:t>Yahoo!</a:t>
            </a:r>
            <a:r>
              <a:rPr lang="ja-JP" altLang="en-US" sz="2000" spc="-10" dirty="0">
                <a:solidFill>
                  <a:schemeClr val="tx1">
                    <a:lumMod val="75000"/>
                    <a:lumOff val="25000"/>
                  </a:schemeClr>
                </a:solidFill>
                <a:latin typeface="+mn-ea"/>
                <a:cs typeface="ＭＳ Ｐゴシック"/>
              </a:rPr>
              <a:t> </a:t>
            </a:r>
            <a:r>
              <a:rPr lang="en-US" altLang="ja-JP" sz="2000" spc="-10" dirty="0">
                <a:solidFill>
                  <a:schemeClr val="tx1">
                    <a:lumMod val="75000"/>
                    <a:lumOff val="25000"/>
                  </a:schemeClr>
                </a:solidFill>
                <a:latin typeface="+mn-ea"/>
                <a:cs typeface="ＭＳ Ｐゴシック"/>
              </a:rPr>
              <a:t>JAPAN</a:t>
            </a:r>
            <a:r>
              <a:rPr lang="ja-JP" altLang="en-US" sz="2000" spc="-10" dirty="0">
                <a:solidFill>
                  <a:schemeClr val="tx1">
                    <a:lumMod val="75000"/>
                    <a:lumOff val="25000"/>
                  </a:schemeClr>
                </a:solidFill>
                <a:latin typeface="+mn-ea"/>
                <a:cs typeface="ＭＳ Ｐゴシック"/>
              </a:rPr>
              <a:t>で上位表示</a:t>
            </a:r>
            <a:endParaRPr lang="en-US" altLang="ja-JP" sz="2000" spc="-10" dirty="0">
              <a:solidFill>
                <a:schemeClr val="tx1">
                  <a:lumMod val="75000"/>
                  <a:lumOff val="25000"/>
                </a:schemeClr>
              </a:solidFill>
              <a:latin typeface="+mn-ea"/>
              <a:cs typeface="ＭＳ Ｐゴシック"/>
            </a:endParaRPr>
          </a:p>
          <a:p>
            <a:pPr marL="12700" marR="5080">
              <a:spcBef>
                <a:spcPts val="100"/>
              </a:spcBef>
            </a:pPr>
            <a:r>
              <a:rPr lang="ja-JP" altLang="en-US" sz="2000" spc="-10" dirty="0">
                <a:solidFill>
                  <a:schemeClr val="tx1">
                    <a:lumMod val="75000"/>
                    <a:lumOff val="25000"/>
                  </a:schemeClr>
                </a:solidFill>
                <a:latin typeface="+mn-ea"/>
                <a:cs typeface="ＭＳ Ｐゴシック"/>
              </a:rPr>
              <a:t>「</a:t>
            </a:r>
            <a:r>
              <a:rPr lang="en-US" altLang="ja-JP" sz="2000" spc="-10" dirty="0">
                <a:solidFill>
                  <a:schemeClr val="tx1">
                    <a:lumMod val="75000"/>
                    <a:lumOff val="25000"/>
                  </a:schemeClr>
                </a:solidFill>
                <a:latin typeface="+mn-ea"/>
                <a:cs typeface="ＭＳ Ｐゴシック"/>
              </a:rPr>
              <a:t>mybest</a:t>
            </a:r>
            <a:r>
              <a:rPr lang="ja-JP" altLang="en-US" sz="2000" spc="-10" dirty="0">
                <a:solidFill>
                  <a:schemeClr val="tx1">
                    <a:lumMod val="75000"/>
                    <a:lumOff val="25000"/>
                  </a:schemeClr>
                </a:solidFill>
                <a:latin typeface="+mn-ea"/>
                <a:cs typeface="ＭＳ Ｐゴシック"/>
              </a:rPr>
              <a:t>」は購買意欲の高いユー </a:t>
            </a:r>
            <a:r>
              <a:rPr lang="ja-JP" altLang="en-US" sz="2000" spc="-5" dirty="0">
                <a:solidFill>
                  <a:schemeClr val="tx1">
                    <a:lumMod val="75000"/>
                    <a:lumOff val="25000"/>
                  </a:schemeClr>
                </a:solidFill>
                <a:latin typeface="+mn-ea"/>
                <a:cs typeface="ＭＳ Ｐゴシック"/>
              </a:rPr>
              <a:t>ザーが多く閲覧しています</a:t>
            </a:r>
            <a:endParaRPr lang="ja-JP" altLang="en-US" sz="2000" dirty="0">
              <a:solidFill>
                <a:schemeClr val="tx1">
                  <a:lumMod val="75000"/>
                  <a:lumOff val="25000"/>
                </a:schemeClr>
              </a:solidFill>
              <a:latin typeface="+mn-ea"/>
              <a:cs typeface="ＭＳ Ｐゴシック"/>
            </a:endParaRPr>
          </a:p>
        </p:txBody>
      </p:sp>
      <p:sp>
        <p:nvSpPr>
          <p:cNvPr id="11" name="テキスト ボックス 10">
            <a:extLst>
              <a:ext uri="{FF2B5EF4-FFF2-40B4-BE49-F238E27FC236}">
                <a16:creationId xmlns:a16="http://schemas.microsoft.com/office/drawing/2014/main" id="{F5A0EE75-59D6-5C4E-D947-7D8742B165BE}"/>
              </a:ext>
            </a:extLst>
          </p:cNvPr>
          <p:cNvSpPr txBox="1"/>
          <p:nvPr/>
        </p:nvSpPr>
        <p:spPr>
          <a:xfrm>
            <a:off x="1333101" y="2795705"/>
            <a:ext cx="3099152" cy="400110"/>
          </a:xfrm>
          <a:prstGeom prst="rect">
            <a:avLst/>
          </a:prstGeom>
          <a:noFill/>
        </p:spPr>
        <p:txBody>
          <a:bodyPr wrap="square" rtlCol="0">
            <a:spAutoFit/>
          </a:bodyPr>
          <a:lstStyle/>
          <a:p>
            <a:r>
              <a:rPr kumimoji="1" lang="ja-JP" altLang="en-US" sz="2000" b="1" dirty="0"/>
              <a:t>「</a:t>
            </a:r>
            <a:r>
              <a:rPr lang="ja-JP" altLang="en-US" sz="2000" b="1" dirty="0"/>
              <a:t>日焼け止め</a:t>
            </a:r>
            <a:r>
              <a:rPr kumimoji="1" lang="ja-JP" altLang="en-US" sz="2000" b="1" dirty="0"/>
              <a:t> おすすめ」</a:t>
            </a:r>
          </a:p>
        </p:txBody>
      </p:sp>
      <p:pic>
        <p:nvPicPr>
          <p:cNvPr id="12" name="図 11">
            <a:extLst>
              <a:ext uri="{FF2B5EF4-FFF2-40B4-BE49-F238E27FC236}">
                <a16:creationId xmlns:a16="http://schemas.microsoft.com/office/drawing/2014/main" id="{DD80408D-A917-668D-5813-CCCB65FF1B38}"/>
              </a:ext>
            </a:extLst>
          </p:cNvPr>
          <p:cNvPicPr>
            <a:picLocks noChangeAspect="1"/>
          </p:cNvPicPr>
          <p:nvPr/>
        </p:nvPicPr>
        <p:blipFill>
          <a:blip r:embed="rId7"/>
          <a:stretch>
            <a:fillRect/>
          </a:stretch>
        </p:blipFill>
        <p:spPr>
          <a:xfrm>
            <a:off x="7210187" y="2103055"/>
            <a:ext cx="3991214" cy="864566"/>
          </a:xfrm>
          <a:prstGeom prst="rect">
            <a:avLst/>
          </a:prstGeom>
        </p:spPr>
      </p:pic>
    </p:spTree>
    <p:extLst>
      <p:ext uri="{BB962C8B-B14F-4D97-AF65-F5344CB8AC3E}">
        <p14:creationId xmlns:p14="http://schemas.microsoft.com/office/powerpoint/2010/main" val="29483746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メディア概要</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lang="en-US" altLang="ja-JP" dirty="0" err="1"/>
              <a:t>mybest</a:t>
            </a:r>
            <a:r>
              <a:rPr lang="ja-JP" altLang="en-US"/>
              <a:t>のポイント</a:t>
            </a:r>
          </a:p>
        </p:txBody>
      </p:sp>
      <p:pic>
        <p:nvPicPr>
          <p:cNvPr id="9" name="図プレースホルダー 4" descr="アイコン&#10;&#10;自動的に生成された説明">
            <a:extLst>
              <a:ext uri="{FF2B5EF4-FFF2-40B4-BE49-F238E27FC236}">
                <a16:creationId xmlns:a16="http://schemas.microsoft.com/office/drawing/2014/main" id="{3CD49E66-C366-F54D-AFA3-98CC854EF142}"/>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a:xfrm>
            <a:off x="66675" y="12700"/>
            <a:ext cx="498475" cy="496888"/>
          </a:xfrm>
        </p:spPr>
      </p:pic>
      <p:sp>
        <p:nvSpPr>
          <p:cNvPr id="5" name="正方形/長方形 4">
            <a:extLst>
              <a:ext uri="{FF2B5EF4-FFF2-40B4-BE49-F238E27FC236}">
                <a16:creationId xmlns:a16="http://schemas.microsoft.com/office/drawing/2014/main" id="{BE879D9D-FDD7-E272-C7EC-4895B842ECD2}"/>
              </a:ext>
            </a:extLst>
          </p:cNvPr>
          <p:cNvSpPr/>
          <p:nvPr/>
        </p:nvSpPr>
        <p:spPr>
          <a:xfrm>
            <a:off x="166321" y="6276108"/>
            <a:ext cx="3415080" cy="4453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pic>
        <p:nvPicPr>
          <p:cNvPr id="23" name="Google Shape;371;p34" title="グラフ">
            <a:extLst>
              <a:ext uri="{FF2B5EF4-FFF2-40B4-BE49-F238E27FC236}">
                <a16:creationId xmlns:a16="http://schemas.microsoft.com/office/drawing/2014/main" id="{47C8E830-F6A5-51CE-5FA0-F1BD559214AD}"/>
              </a:ext>
            </a:extLst>
          </p:cNvPr>
          <p:cNvPicPr preferRelativeResize="0"/>
          <p:nvPr/>
        </p:nvPicPr>
        <p:blipFill rotWithShape="1">
          <a:blip r:embed="rId3">
            <a:alphaModFix/>
          </a:blip>
          <a:srcRect l="18633"/>
          <a:stretch/>
        </p:blipFill>
        <p:spPr>
          <a:xfrm>
            <a:off x="7367699" y="1433713"/>
            <a:ext cx="4274344" cy="2663503"/>
          </a:xfrm>
          <a:prstGeom prst="rect">
            <a:avLst/>
          </a:prstGeom>
          <a:noFill/>
          <a:ln>
            <a:noFill/>
          </a:ln>
        </p:spPr>
      </p:pic>
      <p:sp>
        <p:nvSpPr>
          <p:cNvPr id="24" name="object 6">
            <a:extLst>
              <a:ext uri="{FF2B5EF4-FFF2-40B4-BE49-F238E27FC236}">
                <a16:creationId xmlns:a16="http://schemas.microsoft.com/office/drawing/2014/main" id="{446AD4CB-824F-E25B-FD56-9B63AE827DAC}"/>
              </a:ext>
            </a:extLst>
          </p:cNvPr>
          <p:cNvSpPr/>
          <p:nvPr/>
        </p:nvSpPr>
        <p:spPr>
          <a:xfrm>
            <a:off x="8160015" y="1020485"/>
            <a:ext cx="1744980" cy="1744980"/>
          </a:xfrm>
          <a:custGeom>
            <a:avLst/>
            <a:gdLst/>
            <a:ahLst/>
            <a:cxnLst/>
            <a:rect l="l" t="t" r="r" b="b"/>
            <a:pathLst>
              <a:path w="1744979" h="1744980">
                <a:moveTo>
                  <a:pt x="872399" y="1744799"/>
                </a:moveTo>
                <a:lnTo>
                  <a:pt x="824533" y="1743509"/>
                </a:lnTo>
                <a:lnTo>
                  <a:pt x="777342" y="1739680"/>
                </a:lnTo>
                <a:lnTo>
                  <a:pt x="730892" y="1733381"/>
                </a:lnTo>
                <a:lnTo>
                  <a:pt x="685249" y="1724678"/>
                </a:lnTo>
                <a:lnTo>
                  <a:pt x="640481" y="1713637"/>
                </a:lnTo>
                <a:lnTo>
                  <a:pt x="596654" y="1700324"/>
                </a:lnTo>
                <a:lnTo>
                  <a:pt x="553834" y="1684807"/>
                </a:lnTo>
                <a:lnTo>
                  <a:pt x="512087" y="1667151"/>
                </a:lnTo>
                <a:lnTo>
                  <a:pt x="471481" y="1647424"/>
                </a:lnTo>
                <a:lnTo>
                  <a:pt x="432082" y="1625691"/>
                </a:lnTo>
                <a:lnTo>
                  <a:pt x="393957" y="1602020"/>
                </a:lnTo>
                <a:lnTo>
                  <a:pt x="357171" y="1576477"/>
                </a:lnTo>
                <a:lnTo>
                  <a:pt x="321792" y="1549128"/>
                </a:lnTo>
                <a:lnTo>
                  <a:pt x="287886" y="1520040"/>
                </a:lnTo>
                <a:lnTo>
                  <a:pt x="255520" y="1489279"/>
                </a:lnTo>
                <a:lnTo>
                  <a:pt x="224759" y="1456913"/>
                </a:lnTo>
                <a:lnTo>
                  <a:pt x="195671" y="1423007"/>
                </a:lnTo>
                <a:lnTo>
                  <a:pt x="168322" y="1387628"/>
                </a:lnTo>
                <a:lnTo>
                  <a:pt x="142779" y="1350842"/>
                </a:lnTo>
                <a:lnTo>
                  <a:pt x="119108" y="1312716"/>
                </a:lnTo>
                <a:lnTo>
                  <a:pt x="97375" y="1273318"/>
                </a:lnTo>
                <a:lnTo>
                  <a:pt x="77648" y="1232712"/>
                </a:lnTo>
                <a:lnTo>
                  <a:pt x="59992" y="1190965"/>
                </a:lnTo>
                <a:lnTo>
                  <a:pt x="44475" y="1148145"/>
                </a:lnTo>
                <a:lnTo>
                  <a:pt x="31162" y="1104318"/>
                </a:lnTo>
                <a:lnTo>
                  <a:pt x="20121" y="1059550"/>
                </a:lnTo>
                <a:lnTo>
                  <a:pt x="11418" y="1013907"/>
                </a:lnTo>
                <a:lnTo>
                  <a:pt x="5119" y="967457"/>
                </a:lnTo>
                <a:lnTo>
                  <a:pt x="1290" y="920266"/>
                </a:lnTo>
                <a:lnTo>
                  <a:pt x="0" y="872399"/>
                </a:lnTo>
                <a:lnTo>
                  <a:pt x="1290" y="824533"/>
                </a:lnTo>
                <a:lnTo>
                  <a:pt x="5119" y="777342"/>
                </a:lnTo>
                <a:lnTo>
                  <a:pt x="11418" y="730892"/>
                </a:lnTo>
                <a:lnTo>
                  <a:pt x="20121" y="685249"/>
                </a:lnTo>
                <a:lnTo>
                  <a:pt x="31162" y="640481"/>
                </a:lnTo>
                <a:lnTo>
                  <a:pt x="44475" y="596654"/>
                </a:lnTo>
                <a:lnTo>
                  <a:pt x="59992" y="553834"/>
                </a:lnTo>
                <a:lnTo>
                  <a:pt x="77648" y="512087"/>
                </a:lnTo>
                <a:lnTo>
                  <a:pt x="97375" y="471481"/>
                </a:lnTo>
                <a:lnTo>
                  <a:pt x="119108" y="432082"/>
                </a:lnTo>
                <a:lnTo>
                  <a:pt x="142779" y="393957"/>
                </a:lnTo>
                <a:lnTo>
                  <a:pt x="168322" y="357171"/>
                </a:lnTo>
                <a:lnTo>
                  <a:pt x="195671" y="321792"/>
                </a:lnTo>
                <a:lnTo>
                  <a:pt x="224759" y="287886"/>
                </a:lnTo>
                <a:lnTo>
                  <a:pt x="255520" y="255520"/>
                </a:lnTo>
                <a:lnTo>
                  <a:pt x="287886" y="224759"/>
                </a:lnTo>
                <a:lnTo>
                  <a:pt x="321792" y="195671"/>
                </a:lnTo>
                <a:lnTo>
                  <a:pt x="357171" y="168322"/>
                </a:lnTo>
                <a:lnTo>
                  <a:pt x="393957" y="142779"/>
                </a:lnTo>
                <a:lnTo>
                  <a:pt x="432082" y="119108"/>
                </a:lnTo>
                <a:lnTo>
                  <a:pt x="471481" y="97375"/>
                </a:lnTo>
                <a:lnTo>
                  <a:pt x="512087" y="77648"/>
                </a:lnTo>
                <a:lnTo>
                  <a:pt x="553834" y="59992"/>
                </a:lnTo>
                <a:lnTo>
                  <a:pt x="596654" y="44475"/>
                </a:lnTo>
                <a:lnTo>
                  <a:pt x="640481" y="31162"/>
                </a:lnTo>
                <a:lnTo>
                  <a:pt x="685249" y="20121"/>
                </a:lnTo>
                <a:lnTo>
                  <a:pt x="730892" y="11418"/>
                </a:lnTo>
                <a:lnTo>
                  <a:pt x="777342" y="5119"/>
                </a:lnTo>
                <a:lnTo>
                  <a:pt x="824533" y="1290"/>
                </a:lnTo>
                <a:lnTo>
                  <a:pt x="872399" y="0"/>
                </a:lnTo>
                <a:lnTo>
                  <a:pt x="921817" y="1399"/>
                </a:lnTo>
                <a:lnTo>
                  <a:pt x="970838" y="5568"/>
                </a:lnTo>
                <a:lnTo>
                  <a:pt x="1019355" y="12462"/>
                </a:lnTo>
                <a:lnTo>
                  <a:pt x="1067262" y="22037"/>
                </a:lnTo>
                <a:lnTo>
                  <a:pt x="1114451" y="34249"/>
                </a:lnTo>
                <a:lnTo>
                  <a:pt x="1160817" y="49054"/>
                </a:lnTo>
                <a:lnTo>
                  <a:pt x="1206252" y="66407"/>
                </a:lnTo>
                <a:lnTo>
                  <a:pt x="1250651" y="86264"/>
                </a:lnTo>
                <a:lnTo>
                  <a:pt x="1293905" y="108581"/>
                </a:lnTo>
                <a:lnTo>
                  <a:pt x="1335908" y="133314"/>
                </a:lnTo>
                <a:lnTo>
                  <a:pt x="1376554" y="160419"/>
                </a:lnTo>
                <a:lnTo>
                  <a:pt x="1415736" y="189851"/>
                </a:lnTo>
                <a:lnTo>
                  <a:pt x="1453346" y="221566"/>
                </a:lnTo>
                <a:lnTo>
                  <a:pt x="1489279" y="255520"/>
                </a:lnTo>
                <a:lnTo>
                  <a:pt x="1523233" y="291453"/>
                </a:lnTo>
                <a:lnTo>
                  <a:pt x="1554948" y="329063"/>
                </a:lnTo>
                <a:lnTo>
                  <a:pt x="1584380" y="368245"/>
                </a:lnTo>
                <a:lnTo>
                  <a:pt x="1611485" y="408891"/>
                </a:lnTo>
                <a:lnTo>
                  <a:pt x="1636218" y="450894"/>
                </a:lnTo>
                <a:lnTo>
                  <a:pt x="1658535" y="494148"/>
                </a:lnTo>
                <a:lnTo>
                  <a:pt x="1678392" y="538546"/>
                </a:lnTo>
                <a:lnTo>
                  <a:pt x="1695745" y="583982"/>
                </a:lnTo>
                <a:lnTo>
                  <a:pt x="1710550" y="630348"/>
                </a:lnTo>
                <a:lnTo>
                  <a:pt x="1722762" y="677537"/>
                </a:lnTo>
                <a:lnTo>
                  <a:pt x="1732337" y="725444"/>
                </a:lnTo>
                <a:lnTo>
                  <a:pt x="1739231" y="773961"/>
                </a:lnTo>
                <a:lnTo>
                  <a:pt x="1743400" y="822982"/>
                </a:lnTo>
                <a:lnTo>
                  <a:pt x="1744799" y="872399"/>
                </a:lnTo>
                <a:lnTo>
                  <a:pt x="1743509" y="920266"/>
                </a:lnTo>
                <a:lnTo>
                  <a:pt x="1739680" y="967457"/>
                </a:lnTo>
                <a:lnTo>
                  <a:pt x="1733381" y="1013907"/>
                </a:lnTo>
                <a:lnTo>
                  <a:pt x="1724678" y="1059550"/>
                </a:lnTo>
                <a:lnTo>
                  <a:pt x="1713637" y="1104318"/>
                </a:lnTo>
                <a:lnTo>
                  <a:pt x="1700324" y="1148145"/>
                </a:lnTo>
                <a:lnTo>
                  <a:pt x="1684807" y="1190965"/>
                </a:lnTo>
                <a:lnTo>
                  <a:pt x="1667151" y="1232712"/>
                </a:lnTo>
                <a:lnTo>
                  <a:pt x="1647424" y="1273318"/>
                </a:lnTo>
                <a:lnTo>
                  <a:pt x="1625691" y="1312716"/>
                </a:lnTo>
                <a:lnTo>
                  <a:pt x="1602020" y="1350842"/>
                </a:lnTo>
                <a:lnTo>
                  <a:pt x="1576477" y="1387628"/>
                </a:lnTo>
                <a:lnTo>
                  <a:pt x="1549128" y="1423007"/>
                </a:lnTo>
                <a:lnTo>
                  <a:pt x="1520040" y="1456913"/>
                </a:lnTo>
                <a:lnTo>
                  <a:pt x="1489279" y="1489279"/>
                </a:lnTo>
                <a:lnTo>
                  <a:pt x="1456913" y="1520040"/>
                </a:lnTo>
                <a:lnTo>
                  <a:pt x="1423007" y="1549128"/>
                </a:lnTo>
                <a:lnTo>
                  <a:pt x="1387628" y="1576477"/>
                </a:lnTo>
                <a:lnTo>
                  <a:pt x="1350842" y="1602020"/>
                </a:lnTo>
                <a:lnTo>
                  <a:pt x="1312716" y="1625691"/>
                </a:lnTo>
                <a:lnTo>
                  <a:pt x="1273318" y="1647424"/>
                </a:lnTo>
                <a:lnTo>
                  <a:pt x="1232712" y="1667151"/>
                </a:lnTo>
                <a:lnTo>
                  <a:pt x="1190965" y="1684807"/>
                </a:lnTo>
                <a:lnTo>
                  <a:pt x="1148145" y="1700324"/>
                </a:lnTo>
                <a:lnTo>
                  <a:pt x="1104318" y="1713637"/>
                </a:lnTo>
                <a:lnTo>
                  <a:pt x="1059550" y="1724678"/>
                </a:lnTo>
                <a:lnTo>
                  <a:pt x="1013907" y="1733381"/>
                </a:lnTo>
                <a:lnTo>
                  <a:pt x="967457" y="1739680"/>
                </a:lnTo>
                <a:lnTo>
                  <a:pt x="920266" y="1743509"/>
                </a:lnTo>
                <a:lnTo>
                  <a:pt x="872399" y="1744799"/>
                </a:lnTo>
                <a:close/>
              </a:path>
            </a:pathLst>
          </a:custGeom>
          <a:solidFill>
            <a:srgbClr val="F3F3F3"/>
          </a:solidFill>
        </p:spPr>
        <p:txBody>
          <a:bodyPr wrap="square" lIns="0" tIns="0" rIns="0" bIns="0" rtlCol="0"/>
          <a:lstStyle/>
          <a:p>
            <a:endParaRPr/>
          </a:p>
        </p:txBody>
      </p:sp>
      <p:sp>
        <p:nvSpPr>
          <p:cNvPr id="25" name="テキスト ボックス 24">
            <a:extLst>
              <a:ext uri="{FF2B5EF4-FFF2-40B4-BE49-F238E27FC236}">
                <a16:creationId xmlns:a16="http://schemas.microsoft.com/office/drawing/2014/main" id="{5E22E6BD-066A-4AE0-7739-73CB7948C3FC}"/>
              </a:ext>
            </a:extLst>
          </p:cNvPr>
          <p:cNvSpPr txBox="1"/>
          <p:nvPr/>
        </p:nvSpPr>
        <p:spPr>
          <a:xfrm>
            <a:off x="1057573" y="1405144"/>
            <a:ext cx="5909982" cy="400110"/>
          </a:xfrm>
          <a:prstGeom prst="rect">
            <a:avLst/>
          </a:prstGeom>
          <a:noFill/>
        </p:spPr>
        <p:txBody>
          <a:bodyPr wrap="square" rtlCol="0">
            <a:spAutoFit/>
          </a:bodyPr>
          <a:lstStyle/>
          <a:p>
            <a:r>
              <a:rPr lang="en-US" altLang="ja-JP" sz="2000" b="1" dirty="0">
                <a:solidFill>
                  <a:schemeClr val="tx1">
                    <a:lumMod val="75000"/>
                    <a:lumOff val="25000"/>
                  </a:schemeClr>
                </a:solidFill>
                <a:latin typeface="+mn-ea"/>
              </a:rPr>
              <a:t>PV</a:t>
            </a:r>
            <a:r>
              <a:rPr lang="ja-JP" altLang="en-US" sz="2000" b="1" dirty="0">
                <a:solidFill>
                  <a:schemeClr val="tx1">
                    <a:lumMod val="75000"/>
                    <a:lumOff val="25000"/>
                  </a:schemeClr>
                </a:solidFill>
                <a:latin typeface="+mn-ea"/>
              </a:rPr>
              <a:t>数の多い記事を多数保有</a:t>
            </a:r>
            <a:endParaRPr kumimoji="1" lang="en-US" altLang="ja-JP" sz="2000" b="1" dirty="0">
              <a:solidFill>
                <a:schemeClr val="tx1">
                  <a:lumMod val="75000"/>
                  <a:lumOff val="25000"/>
                </a:schemeClr>
              </a:solidFill>
              <a:latin typeface="+mn-ea"/>
            </a:endParaRPr>
          </a:p>
        </p:txBody>
      </p:sp>
      <p:sp>
        <p:nvSpPr>
          <p:cNvPr id="26" name="テキスト ボックス 25">
            <a:extLst>
              <a:ext uri="{FF2B5EF4-FFF2-40B4-BE49-F238E27FC236}">
                <a16:creationId xmlns:a16="http://schemas.microsoft.com/office/drawing/2014/main" id="{4B787157-E58C-CB8D-F935-22AB25BAF3A8}"/>
              </a:ext>
            </a:extLst>
          </p:cNvPr>
          <p:cNvSpPr txBox="1"/>
          <p:nvPr/>
        </p:nvSpPr>
        <p:spPr>
          <a:xfrm>
            <a:off x="1068594" y="1914520"/>
            <a:ext cx="5154884" cy="584775"/>
          </a:xfrm>
          <a:prstGeom prst="rect">
            <a:avLst/>
          </a:prstGeom>
          <a:noFill/>
        </p:spPr>
        <p:txBody>
          <a:bodyPr wrap="square" rtlCol="0">
            <a:spAutoFit/>
          </a:bodyPr>
          <a:lstStyle/>
          <a:p>
            <a:r>
              <a:rPr kumimoji="1" lang="ja-JP" altLang="en-US" sz="1600" dirty="0">
                <a:solidFill>
                  <a:schemeClr val="tx1">
                    <a:lumMod val="75000"/>
                    <a:lumOff val="25000"/>
                  </a:schemeClr>
                </a:solidFill>
              </a:rPr>
              <a:t>検索上位、且つ</a:t>
            </a:r>
            <a:r>
              <a:rPr kumimoji="1" lang="en-US" altLang="ja-JP" sz="1600" dirty="0">
                <a:solidFill>
                  <a:schemeClr val="tx1">
                    <a:lumMod val="75000"/>
                    <a:lumOff val="25000"/>
                  </a:schemeClr>
                </a:solidFill>
              </a:rPr>
              <a:t>PV</a:t>
            </a:r>
            <a:r>
              <a:rPr kumimoji="1" lang="ja-JP" altLang="en-US" sz="1600" dirty="0">
                <a:solidFill>
                  <a:schemeClr val="tx1">
                    <a:lumMod val="75000"/>
                    <a:lumOff val="25000"/>
                  </a:schemeClr>
                </a:solidFill>
              </a:rPr>
              <a:t>数の多い記事を多数保有しており、</a:t>
            </a:r>
            <a:endParaRPr kumimoji="1" lang="en-US" altLang="ja-JP" sz="1600" dirty="0">
              <a:solidFill>
                <a:schemeClr val="tx1">
                  <a:lumMod val="75000"/>
                  <a:lumOff val="25000"/>
                </a:schemeClr>
              </a:solidFill>
            </a:endParaRPr>
          </a:p>
          <a:p>
            <a:r>
              <a:rPr lang="ja-JP" altLang="en-US" sz="1600" dirty="0">
                <a:solidFill>
                  <a:schemeClr val="tx1">
                    <a:lumMod val="75000"/>
                    <a:lumOff val="25000"/>
                  </a:schemeClr>
                </a:solidFill>
              </a:rPr>
              <a:t>多くのユーザーへプロモーション展開が可能</a:t>
            </a:r>
            <a:endParaRPr kumimoji="1" lang="ja-JP" altLang="en-US" sz="1600" dirty="0">
              <a:solidFill>
                <a:schemeClr val="tx1">
                  <a:lumMod val="75000"/>
                  <a:lumOff val="25000"/>
                </a:schemeClr>
              </a:solidFill>
            </a:endParaRPr>
          </a:p>
        </p:txBody>
      </p:sp>
      <p:sp>
        <p:nvSpPr>
          <p:cNvPr id="27" name="テキスト ボックス 26">
            <a:extLst>
              <a:ext uri="{FF2B5EF4-FFF2-40B4-BE49-F238E27FC236}">
                <a16:creationId xmlns:a16="http://schemas.microsoft.com/office/drawing/2014/main" id="{CB092015-E7D7-F941-35E2-194F543F4837}"/>
              </a:ext>
            </a:extLst>
          </p:cNvPr>
          <p:cNvSpPr txBox="1"/>
          <p:nvPr/>
        </p:nvSpPr>
        <p:spPr>
          <a:xfrm>
            <a:off x="1127820" y="2492873"/>
            <a:ext cx="4912940" cy="584775"/>
          </a:xfrm>
          <a:prstGeom prst="rect">
            <a:avLst/>
          </a:prstGeom>
          <a:noFill/>
        </p:spPr>
        <p:txBody>
          <a:bodyPr wrap="square" rtlCol="0">
            <a:spAutoFit/>
          </a:bodyPr>
          <a:lstStyle/>
          <a:p>
            <a:r>
              <a:rPr kumimoji="1" lang="ja-JP" altLang="en-US" sz="1600" b="1" dirty="0">
                <a:solidFill>
                  <a:srgbClr val="C00000"/>
                </a:solidFill>
              </a:rPr>
              <a:t>・定期的に記事の作成・内容をアップデート</a:t>
            </a:r>
            <a:r>
              <a:rPr lang="ja-JP" altLang="en-US" sz="1600" b="1" dirty="0">
                <a:solidFill>
                  <a:srgbClr val="C00000"/>
                </a:solidFill>
              </a:rPr>
              <a:t>を行い</a:t>
            </a:r>
            <a:endParaRPr kumimoji="1" lang="en-US" altLang="ja-JP" sz="1600" b="1" dirty="0">
              <a:solidFill>
                <a:srgbClr val="C00000"/>
              </a:solidFill>
            </a:endParaRPr>
          </a:p>
          <a:p>
            <a:r>
              <a:rPr lang="ja-JP" altLang="en-US" sz="1600" b="1" dirty="0">
                <a:solidFill>
                  <a:srgbClr val="C00000"/>
                </a:solidFill>
              </a:rPr>
              <a:t>　信頼性を保つことで実現</a:t>
            </a:r>
            <a:endParaRPr kumimoji="1" lang="ja-JP" altLang="en-US" sz="1600" b="1" dirty="0">
              <a:solidFill>
                <a:srgbClr val="C00000"/>
              </a:solidFill>
            </a:endParaRPr>
          </a:p>
        </p:txBody>
      </p:sp>
      <p:pic>
        <p:nvPicPr>
          <p:cNvPr id="28" name="図 27">
            <a:extLst>
              <a:ext uri="{FF2B5EF4-FFF2-40B4-BE49-F238E27FC236}">
                <a16:creationId xmlns:a16="http://schemas.microsoft.com/office/drawing/2014/main" id="{F730EB53-DA1F-7E63-2B86-BB4113E3F62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flipH="1">
            <a:off x="302861" y="1231498"/>
            <a:ext cx="754712" cy="625766"/>
          </a:xfrm>
          <a:prstGeom prst="rect">
            <a:avLst/>
          </a:prstGeom>
        </p:spPr>
      </p:pic>
      <p:sp>
        <p:nvSpPr>
          <p:cNvPr id="29" name="正方形/長方形 28">
            <a:extLst>
              <a:ext uri="{FF2B5EF4-FFF2-40B4-BE49-F238E27FC236}">
                <a16:creationId xmlns:a16="http://schemas.microsoft.com/office/drawing/2014/main" id="{D3CD89D6-2F87-983B-56D3-A6668FD2EA81}"/>
              </a:ext>
            </a:extLst>
          </p:cNvPr>
          <p:cNvSpPr/>
          <p:nvPr/>
        </p:nvSpPr>
        <p:spPr>
          <a:xfrm>
            <a:off x="358298" y="1195919"/>
            <a:ext cx="508473" cy="769441"/>
          </a:xfrm>
          <a:prstGeom prst="rect">
            <a:avLst/>
          </a:prstGeom>
        </p:spPr>
        <p:txBody>
          <a:bodyPr wrap="none">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en-US" altLang="ja-JP" sz="4400" b="1" dirty="0">
                <a:solidFill>
                  <a:srgbClr val="002060"/>
                </a:solidFill>
                <a:latin typeface="游ゴシック" panose="020B0400000000000000" pitchFamily="50" charset="-128"/>
                <a:ea typeface="游ゴシック" panose="020B0400000000000000" pitchFamily="50" charset="-128"/>
                <a:cs typeface="メイリオ" panose="020B0604030504040204" pitchFamily="50" charset="-128"/>
              </a:rPr>
              <a:t>1</a:t>
            </a:r>
            <a:endParaRPr lang="en-US" altLang="ja-JP" sz="2400" b="1" dirty="0">
              <a:solidFill>
                <a:srgbClr val="002060"/>
              </a:solidFill>
              <a:latin typeface="游ゴシック" panose="020B0400000000000000" pitchFamily="50" charset="-128"/>
              <a:ea typeface="游ゴシック" panose="020B0400000000000000" pitchFamily="50" charset="-128"/>
              <a:cs typeface="メイリオ" panose="020B0604030504040204" pitchFamily="50" charset="-128"/>
            </a:endParaRPr>
          </a:p>
        </p:txBody>
      </p:sp>
      <p:sp>
        <p:nvSpPr>
          <p:cNvPr id="30" name="正方形/長方形 29">
            <a:extLst>
              <a:ext uri="{FF2B5EF4-FFF2-40B4-BE49-F238E27FC236}">
                <a16:creationId xmlns:a16="http://schemas.microsoft.com/office/drawing/2014/main" id="{59110440-E8D8-8ABB-BF24-D0CE333F8ADF}"/>
              </a:ext>
            </a:extLst>
          </p:cNvPr>
          <p:cNvSpPr/>
          <p:nvPr/>
        </p:nvSpPr>
        <p:spPr>
          <a:xfrm>
            <a:off x="8327183" y="1507632"/>
            <a:ext cx="1410643" cy="276999"/>
          </a:xfrm>
          <a:prstGeom prst="rect">
            <a:avLst/>
          </a:prstGeom>
        </p:spPr>
        <p:txBody>
          <a:bodyPr wrap="none">
            <a:spAutoFit/>
          </a:bodyPr>
          <a:lstStyle/>
          <a:p>
            <a:r>
              <a:rPr lang="ja-JP" altLang="en-US" sz="1200" b="1" spc="-5" dirty="0">
                <a:solidFill>
                  <a:schemeClr val="tx1">
                    <a:lumMod val="75000"/>
                    <a:lumOff val="25000"/>
                  </a:schemeClr>
                </a:solidFill>
              </a:rPr>
              <a:t>月間トラフィック</a:t>
            </a:r>
            <a:endParaRPr lang="ja-JP" altLang="en-US" sz="1200" b="1" dirty="0">
              <a:solidFill>
                <a:schemeClr val="tx1">
                  <a:lumMod val="75000"/>
                  <a:lumOff val="25000"/>
                </a:schemeClr>
              </a:solidFill>
            </a:endParaRPr>
          </a:p>
        </p:txBody>
      </p:sp>
      <p:sp>
        <p:nvSpPr>
          <p:cNvPr id="31" name="object 7">
            <a:extLst>
              <a:ext uri="{FF2B5EF4-FFF2-40B4-BE49-F238E27FC236}">
                <a16:creationId xmlns:a16="http://schemas.microsoft.com/office/drawing/2014/main" id="{0AFD5B7A-6474-8371-4FF4-64361AFDC484}"/>
              </a:ext>
            </a:extLst>
          </p:cNvPr>
          <p:cNvSpPr txBox="1"/>
          <p:nvPr/>
        </p:nvSpPr>
        <p:spPr>
          <a:xfrm>
            <a:off x="8225736" y="1838183"/>
            <a:ext cx="2079403" cy="382156"/>
          </a:xfrm>
          <a:prstGeom prst="rect">
            <a:avLst/>
          </a:prstGeom>
        </p:spPr>
        <p:txBody>
          <a:bodyPr vert="horz" wrap="square" lIns="0" tIns="12700" rIns="0" bIns="0" rtlCol="0">
            <a:spAutoFit/>
          </a:bodyPr>
          <a:lstStyle/>
          <a:p>
            <a:pPr marL="12700">
              <a:lnSpc>
                <a:spcPct val="100000"/>
              </a:lnSpc>
              <a:spcBef>
                <a:spcPts val="100"/>
              </a:spcBef>
            </a:pPr>
            <a:r>
              <a:rPr sz="1800" b="1" spc="-10" dirty="0">
                <a:solidFill>
                  <a:schemeClr val="tx1">
                    <a:lumMod val="75000"/>
                    <a:lumOff val="25000"/>
                  </a:schemeClr>
                </a:solidFill>
                <a:latin typeface="+mn-ea"/>
                <a:cs typeface="ＭＳ Ｐゴシック"/>
              </a:rPr>
              <a:t>約</a:t>
            </a:r>
            <a:r>
              <a:rPr lang="en-US" altLang="ja-JP" sz="2400" b="1" spc="-90" dirty="0">
                <a:solidFill>
                  <a:schemeClr val="tx1">
                    <a:lumMod val="75000"/>
                    <a:lumOff val="25000"/>
                  </a:schemeClr>
                </a:solidFill>
                <a:latin typeface="+mn-ea"/>
                <a:cs typeface="ＭＳ Ｐゴシック"/>
              </a:rPr>
              <a:t>6</a:t>
            </a:r>
            <a:r>
              <a:rPr sz="2400" b="1" spc="-90" dirty="0">
                <a:solidFill>
                  <a:schemeClr val="tx1">
                    <a:lumMod val="75000"/>
                    <a:lumOff val="25000"/>
                  </a:schemeClr>
                </a:solidFill>
                <a:latin typeface="+mn-ea"/>
                <a:cs typeface="Trebuchet MS"/>
              </a:rPr>
              <a:t>,</a:t>
            </a:r>
            <a:r>
              <a:rPr lang="en-US" altLang="ja-JP" sz="2400" b="1" spc="-90" dirty="0">
                <a:solidFill>
                  <a:schemeClr val="tx1">
                    <a:lumMod val="75000"/>
                    <a:lumOff val="25000"/>
                  </a:schemeClr>
                </a:solidFill>
                <a:latin typeface="+mn-ea"/>
                <a:cs typeface="Trebuchet MS"/>
              </a:rPr>
              <a:t>000</a:t>
            </a:r>
            <a:r>
              <a:rPr sz="2400" b="1" spc="-10" dirty="0">
                <a:solidFill>
                  <a:schemeClr val="tx1">
                    <a:lumMod val="75000"/>
                    <a:lumOff val="25000"/>
                  </a:schemeClr>
                </a:solidFill>
                <a:latin typeface="+mn-ea"/>
                <a:cs typeface="ＭＳ Ｐゴシック"/>
              </a:rPr>
              <a:t>万</a:t>
            </a:r>
            <a:r>
              <a:rPr sz="1700" b="1" spc="75" dirty="0">
                <a:solidFill>
                  <a:schemeClr val="tx1">
                    <a:lumMod val="75000"/>
                    <a:lumOff val="25000"/>
                  </a:schemeClr>
                </a:solidFill>
                <a:latin typeface="+mn-ea"/>
                <a:cs typeface="Trebuchet MS"/>
              </a:rPr>
              <a:t>PV</a:t>
            </a:r>
            <a:endParaRPr sz="1700" dirty="0">
              <a:solidFill>
                <a:schemeClr val="tx1">
                  <a:lumMod val="75000"/>
                  <a:lumOff val="25000"/>
                </a:schemeClr>
              </a:solidFill>
              <a:latin typeface="+mn-ea"/>
              <a:cs typeface="Trebuchet MS"/>
            </a:endParaRPr>
          </a:p>
        </p:txBody>
      </p:sp>
      <p:pic>
        <p:nvPicPr>
          <p:cNvPr id="32" name="Google Shape;369;p34" title="グラフ">
            <a:extLst>
              <a:ext uri="{FF2B5EF4-FFF2-40B4-BE49-F238E27FC236}">
                <a16:creationId xmlns:a16="http://schemas.microsoft.com/office/drawing/2014/main" id="{7B72E78C-16D7-2833-514E-9E1EE500B2C5}"/>
              </a:ext>
            </a:extLst>
          </p:cNvPr>
          <p:cNvPicPr preferRelativeResize="0"/>
          <p:nvPr/>
        </p:nvPicPr>
        <p:blipFill rotWithShape="1">
          <a:blip r:embed="rId5">
            <a:alphaModFix/>
          </a:blip>
          <a:srcRect l="25738"/>
          <a:stretch/>
        </p:blipFill>
        <p:spPr>
          <a:xfrm>
            <a:off x="7547528" y="4251016"/>
            <a:ext cx="4042807" cy="2514750"/>
          </a:xfrm>
          <a:prstGeom prst="rect">
            <a:avLst/>
          </a:prstGeom>
          <a:noFill/>
          <a:ln>
            <a:noFill/>
          </a:ln>
        </p:spPr>
      </p:pic>
      <p:sp>
        <p:nvSpPr>
          <p:cNvPr id="33" name="テキスト ボックス 32">
            <a:extLst>
              <a:ext uri="{FF2B5EF4-FFF2-40B4-BE49-F238E27FC236}">
                <a16:creationId xmlns:a16="http://schemas.microsoft.com/office/drawing/2014/main" id="{464BF774-4C04-C5A2-255F-23B123863B12}"/>
              </a:ext>
            </a:extLst>
          </p:cNvPr>
          <p:cNvSpPr txBox="1"/>
          <p:nvPr/>
        </p:nvSpPr>
        <p:spPr>
          <a:xfrm>
            <a:off x="1043751" y="4274816"/>
            <a:ext cx="5909982" cy="400110"/>
          </a:xfrm>
          <a:prstGeom prst="rect">
            <a:avLst/>
          </a:prstGeom>
          <a:noFill/>
        </p:spPr>
        <p:txBody>
          <a:bodyPr wrap="square" rtlCol="0">
            <a:spAutoFit/>
          </a:bodyPr>
          <a:lstStyle/>
          <a:p>
            <a:r>
              <a:rPr kumimoji="1" lang="ja-JP" altLang="en-US" sz="2000" b="1" dirty="0">
                <a:solidFill>
                  <a:schemeClr val="tx1">
                    <a:lumMod val="75000"/>
                    <a:lumOff val="25000"/>
                  </a:schemeClr>
                </a:solidFill>
              </a:rPr>
              <a:t>購買意欲の高いユーザーが多い</a:t>
            </a:r>
            <a:endParaRPr kumimoji="1" lang="en-US" altLang="ja-JP" sz="2000" b="1" dirty="0">
              <a:solidFill>
                <a:schemeClr val="tx1">
                  <a:lumMod val="75000"/>
                  <a:lumOff val="25000"/>
                </a:schemeClr>
              </a:solidFill>
            </a:endParaRPr>
          </a:p>
        </p:txBody>
      </p:sp>
      <p:sp>
        <p:nvSpPr>
          <p:cNvPr id="34" name="テキスト ボックス 33">
            <a:extLst>
              <a:ext uri="{FF2B5EF4-FFF2-40B4-BE49-F238E27FC236}">
                <a16:creationId xmlns:a16="http://schemas.microsoft.com/office/drawing/2014/main" id="{03647440-C09A-277E-7D25-BB38C57F5B90}"/>
              </a:ext>
            </a:extLst>
          </p:cNvPr>
          <p:cNvSpPr txBox="1"/>
          <p:nvPr/>
        </p:nvSpPr>
        <p:spPr>
          <a:xfrm>
            <a:off x="1032288" y="4773588"/>
            <a:ext cx="5356188" cy="830997"/>
          </a:xfrm>
          <a:prstGeom prst="rect">
            <a:avLst/>
          </a:prstGeom>
          <a:noFill/>
        </p:spPr>
        <p:txBody>
          <a:bodyPr wrap="square" rtlCol="0">
            <a:spAutoFit/>
          </a:bodyPr>
          <a:lstStyle/>
          <a:p>
            <a:r>
              <a:rPr kumimoji="1" lang="ja-JP" altLang="en-US" sz="1600" dirty="0">
                <a:solidFill>
                  <a:schemeClr val="tx1">
                    <a:lumMod val="75000"/>
                    <a:lumOff val="25000"/>
                  </a:schemeClr>
                </a:solidFill>
              </a:rPr>
              <a:t>「○○</a:t>
            </a:r>
            <a:r>
              <a:rPr kumimoji="1" lang="en-US" altLang="ja-JP" sz="1600" dirty="0">
                <a:solidFill>
                  <a:schemeClr val="tx1">
                    <a:lumMod val="75000"/>
                    <a:lumOff val="25000"/>
                  </a:schemeClr>
                </a:solidFill>
              </a:rPr>
              <a:t>×</a:t>
            </a:r>
            <a:r>
              <a:rPr kumimoji="1" lang="ja-JP" altLang="en-US" sz="1600" dirty="0">
                <a:solidFill>
                  <a:schemeClr val="tx1">
                    <a:lumMod val="75000"/>
                    <a:lumOff val="25000"/>
                  </a:schemeClr>
                </a:solidFill>
              </a:rPr>
              <a:t>おすすめ」という検索ワードで流入してくる、</a:t>
            </a:r>
            <a:endParaRPr kumimoji="1" lang="en-US" altLang="ja-JP" sz="1600" dirty="0">
              <a:solidFill>
                <a:schemeClr val="tx1">
                  <a:lumMod val="75000"/>
                  <a:lumOff val="25000"/>
                </a:schemeClr>
              </a:solidFill>
            </a:endParaRPr>
          </a:p>
          <a:p>
            <a:r>
              <a:rPr kumimoji="1" lang="ja-JP" altLang="en-US" sz="1600" dirty="0">
                <a:solidFill>
                  <a:schemeClr val="tx1">
                    <a:lumMod val="75000"/>
                    <a:lumOff val="25000"/>
                  </a:schemeClr>
                </a:solidFill>
              </a:rPr>
              <a:t>カテゴリへの関心・購買意欲の高いユーザーが多く、</a:t>
            </a:r>
            <a:endParaRPr kumimoji="1" lang="en-US" altLang="ja-JP" sz="1600" dirty="0">
              <a:solidFill>
                <a:schemeClr val="tx1">
                  <a:lumMod val="75000"/>
                  <a:lumOff val="25000"/>
                </a:schemeClr>
              </a:solidFill>
            </a:endParaRPr>
          </a:p>
          <a:p>
            <a:r>
              <a:rPr kumimoji="1" lang="ja-JP" altLang="en-US" sz="1600" dirty="0">
                <a:solidFill>
                  <a:schemeClr val="tx1">
                    <a:lumMod val="75000"/>
                    <a:lumOff val="25000"/>
                  </a:schemeClr>
                </a:solidFill>
              </a:rPr>
              <a:t>良質なユーザーへプロモーションの展開が可能</a:t>
            </a:r>
          </a:p>
        </p:txBody>
      </p:sp>
      <p:sp>
        <p:nvSpPr>
          <p:cNvPr id="35" name="テキスト ボックス 34">
            <a:extLst>
              <a:ext uri="{FF2B5EF4-FFF2-40B4-BE49-F238E27FC236}">
                <a16:creationId xmlns:a16="http://schemas.microsoft.com/office/drawing/2014/main" id="{83E215F4-0740-A79B-E193-8ACA86E64F03}"/>
              </a:ext>
            </a:extLst>
          </p:cNvPr>
          <p:cNvSpPr txBox="1"/>
          <p:nvPr/>
        </p:nvSpPr>
        <p:spPr>
          <a:xfrm>
            <a:off x="1158447" y="5634443"/>
            <a:ext cx="3998134" cy="584775"/>
          </a:xfrm>
          <a:prstGeom prst="rect">
            <a:avLst/>
          </a:prstGeom>
          <a:noFill/>
        </p:spPr>
        <p:txBody>
          <a:bodyPr wrap="square" rtlCol="0">
            <a:spAutoFit/>
          </a:bodyPr>
          <a:lstStyle/>
          <a:p>
            <a:r>
              <a:rPr lang="ja-JP" altLang="en-US" sz="1600" b="1" dirty="0">
                <a:solidFill>
                  <a:srgbClr val="C00000"/>
                </a:solidFill>
              </a:rPr>
              <a:t>・購買直前のユーザーが訪れるメディア</a:t>
            </a:r>
            <a:endParaRPr lang="en-US" altLang="ja-JP" sz="1600" b="1" dirty="0">
              <a:solidFill>
                <a:srgbClr val="C00000"/>
              </a:solidFill>
            </a:endParaRPr>
          </a:p>
          <a:p>
            <a:r>
              <a:rPr kumimoji="1" lang="ja-JP" altLang="en-US" sz="1600" b="1" dirty="0">
                <a:solidFill>
                  <a:srgbClr val="C00000"/>
                </a:solidFill>
              </a:rPr>
              <a:t>・高</a:t>
            </a:r>
            <a:r>
              <a:rPr kumimoji="1" lang="en-US" altLang="ja-JP" sz="1600" b="1" dirty="0">
                <a:solidFill>
                  <a:srgbClr val="C00000"/>
                </a:solidFill>
              </a:rPr>
              <a:t>CVR</a:t>
            </a:r>
            <a:endParaRPr kumimoji="1" lang="ja-JP" altLang="en-US" sz="1600" b="1" dirty="0">
              <a:solidFill>
                <a:srgbClr val="C00000"/>
              </a:solidFill>
            </a:endParaRPr>
          </a:p>
        </p:txBody>
      </p:sp>
      <p:pic>
        <p:nvPicPr>
          <p:cNvPr id="36" name="図 35">
            <a:extLst>
              <a:ext uri="{FF2B5EF4-FFF2-40B4-BE49-F238E27FC236}">
                <a16:creationId xmlns:a16="http://schemas.microsoft.com/office/drawing/2014/main" id="{8873B763-EF52-5BE9-6AC6-29E7FEA0B67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flipH="1">
            <a:off x="298257" y="4163512"/>
            <a:ext cx="754712" cy="625766"/>
          </a:xfrm>
          <a:prstGeom prst="rect">
            <a:avLst/>
          </a:prstGeom>
        </p:spPr>
      </p:pic>
      <p:sp>
        <p:nvSpPr>
          <p:cNvPr id="37" name="正方形/長方形 36">
            <a:extLst>
              <a:ext uri="{FF2B5EF4-FFF2-40B4-BE49-F238E27FC236}">
                <a16:creationId xmlns:a16="http://schemas.microsoft.com/office/drawing/2014/main" id="{526960F3-DE71-F34C-6550-82F0FB7ED144}"/>
              </a:ext>
            </a:extLst>
          </p:cNvPr>
          <p:cNvSpPr/>
          <p:nvPr/>
        </p:nvSpPr>
        <p:spPr>
          <a:xfrm>
            <a:off x="368236" y="4107468"/>
            <a:ext cx="508473" cy="769441"/>
          </a:xfrm>
          <a:prstGeom prst="rect">
            <a:avLst/>
          </a:prstGeom>
        </p:spPr>
        <p:txBody>
          <a:bodyPr wrap="none">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en-US" altLang="ja-JP" sz="4400" b="1" dirty="0">
                <a:solidFill>
                  <a:srgbClr val="002060"/>
                </a:solidFill>
                <a:latin typeface="游ゴシック" panose="020B0400000000000000" pitchFamily="50" charset="-128"/>
                <a:ea typeface="游ゴシック" panose="020B0400000000000000" pitchFamily="50" charset="-128"/>
                <a:cs typeface="メイリオ" panose="020B0604030504040204" pitchFamily="50" charset="-128"/>
              </a:rPr>
              <a:t>2</a:t>
            </a:r>
            <a:endParaRPr lang="en-US" altLang="ja-JP" sz="2400" b="1" dirty="0">
              <a:solidFill>
                <a:srgbClr val="002060"/>
              </a:solidFill>
              <a:latin typeface="游ゴシック" panose="020B0400000000000000" pitchFamily="50" charset="-128"/>
              <a:ea typeface="游ゴシック" panose="020B0400000000000000" pitchFamily="50" charset="-128"/>
              <a:cs typeface="メイリオ" panose="020B0604030504040204" pitchFamily="50" charset="-128"/>
            </a:endParaRPr>
          </a:p>
        </p:txBody>
      </p:sp>
      <p:sp>
        <p:nvSpPr>
          <p:cNvPr id="38" name="object 9">
            <a:extLst>
              <a:ext uri="{FF2B5EF4-FFF2-40B4-BE49-F238E27FC236}">
                <a16:creationId xmlns:a16="http://schemas.microsoft.com/office/drawing/2014/main" id="{3EAD1C47-F4C7-C71B-1111-AF08A6E57B4A}"/>
              </a:ext>
            </a:extLst>
          </p:cNvPr>
          <p:cNvSpPr/>
          <p:nvPr/>
        </p:nvSpPr>
        <p:spPr>
          <a:xfrm>
            <a:off x="8178621" y="3795162"/>
            <a:ext cx="1744981" cy="1744980"/>
          </a:xfrm>
          <a:custGeom>
            <a:avLst/>
            <a:gdLst/>
            <a:ahLst/>
            <a:cxnLst/>
            <a:rect l="l" t="t" r="r" b="b"/>
            <a:pathLst>
              <a:path w="1433195" h="1433195">
                <a:moveTo>
                  <a:pt x="716549" y="1433099"/>
                </a:moveTo>
                <a:lnTo>
                  <a:pt x="669436" y="1431575"/>
                </a:lnTo>
                <a:lnTo>
                  <a:pt x="623137" y="1427066"/>
                </a:lnTo>
                <a:lnTo>
                  <a:pt x="577745" y="1419665"/>
                </a:lnTo>
                <a:lnTo>
                  <a:pt x="533356" y="1409468"/>
                </a:lnTo>
                <a:lnTo>
                  <a:pt x="490064" y="1396569"/>
                </a:lnTo>
                <a:lnTo>
                  <a:pt x="447964" y="1381063"/>
                </a:lnTo>
                <a:lnTo>
                  <a:pt x="407149" y="1363042"/>
                </a:lnTo>
                <a:lnTo>
                  <a:pt x="367715" y="1342604"/>
                </a:lnTo>
                <a:lnTo>
                  <a:pt x="329755" y="1319840"/>
                </a:lnTo>
                <a:lnTo>
                  <a:pt x="293364" y="1294847"/>
                </a:lnTo>
                <a:lnTo>
                  <a:pt x="258637" y="1267718"/>
                </a:lnTo>
                <a:lnTo>
                  <a:pt x="225668" y="1238548"/>
                </a:lnTo>
                <a:lnTo>
                  <a:pt x="194551" y="1207431"/>
                </a:lnTo>
                <a:lnTo>
                  <a:pt x="165381" y="1174462"/>
                </a:lnTo>
                <a:lnTo>
                  <a:pt x="138252" y="1139735"/>
                </a:lnTo>
                <a:lnTo>
                  <a:pt x="113259" y="1103344"/>
                </a:lnTo>
                <a:lnTo>
                  <a:pt x="90495" y="1065384"/>
                </a:lnTo>
                <a:lnTo>
                  <a:pt x="70057" y="1025950"/>
                </a:lnTo>
                <a:lnTo>
                  <a:pt x="52036" y="985135"/>
                </a:lnTo>
                <a:lnTo>
                  <a:pt x="36530" y="943035"/>
                </a:lnTo>
                <a:lnTo>
                  <a:pt x="23631" y="899743"/>
                </a:lnTo>
                <a:lnTo>
                  <a:pt x="13434" y="855354"/>
                </a:lnTo>
                <a:lnTo>
                  <a:pt x="6033" y="809962"/>
                </a:lnTo>
                <a:lnTo>
                  <a:pt x="1524" y="763663"/>
                </a:lnTo>
                <a:lnTo>
                  <a:pt x="0" y="716549"/>
                </a:lnTo>
                <a:lnTo>
                  <a:pt x="1524" y="669436"/>
                </a:lnTo>
                <a:lnTo>
                  <a:pt x="6033" y="623137"/>
                </a:lnTo>
                <a:lnTo>
                  <a:pt x="13434" y="577745"/>
                </a:lnTo>
                <a:lnTo>
                  <a:pt x="23631" y="533356"/>
                </a:lnTo>
                <a:lnTo>
                  <a:pt x="36530" y="490064"/>
                </a:lnTo>
                <a:lnTo>
                  <a:pt x="52036" y="447964"/>
                </a:lnTo>
                <a:lnTo>
                  <a:pt x="70057" y="407149"/>
                </a:lnTo>
                <a:lnTo>
                  <a:pt x="90495" y="367715"/>
                </a:lnTo>
                <a:lnTo>
                  <a:pt x="113304" y="329689"/>
                </a:lnTo>
                <a:lnTo>
                  <a:pt x="138252" y="293364"/>
                </a:lnTo>
                <a:lnTo>
                  <a:pt x="165381" y="258637"/>
                </a:lnTo>
                <a:lnTo>
                  <a:pt x="194551" y="225668"/>
                </a:lnTo>
                <a:lnTo>
                  <a:pt x="225668" y="194551"/>
                </a:lnTo>
                <a:lnTo>
                  <a:pt x="258637" y="165381"/>
                </a:lnTo>
                <a:lnTo>
                  <a:pt x="293364" y="138252"/>
                </a:lnTo>
                <a:lnTo>
                  <a:pt x="329755" y="113259"/>
                </a:lnTo>
                <a:lnTo>
                  <a:pt x="367715" y="90495"/>
                </a:lnTo>
                <a:lnTo>
                  <a:pt x="407149" y="70057"/>
                </a:lnTo>
                <a:lnTo>
                  <a:pt x="447964" y="52036"/>
                </a:lnTo>
                <a:lnTo>
                  <a:pt x="490064" y="36530"/>
                </a:lnTo>
                <a:lnTo>
                  <a:pt x="533356" y="23631"/>
                </a:lnTo>
                <a:lnTo>
                  <a:pt x="577745" y="13434"/>
                </a:lnTo>
                <a:lnTo>
                  <a:pt x="623137" y="6033"/>
                </a:lnTo>
                <a:lnTo>
                  <a:pt x="669436" y="1524"/>
                </a:lnTo>
                <a:lnTo>
                  <a:pt x="716549" y="0"/>
                </a:lnTo>
                <a:lnTo>
                  <a:pt x="768156" y="1859"/>
                </a:lnTo>
                <a:lnTo>
                  <a:pt x="819195" y="7387"/>
                </a:lnTo>
                <a:lnTo>
                  <a:pt x="869487" y="16508"/>
                </a:lnTo>
                <a:lnTo>
                  <a:pt x="918851" y="29149"/>
                </a:lnTo>
                <a:lnTo>
                  <a:pt x="967106" y="45233"/>
                </a:lnTo>
                <a:lnTo>
                  <a:pt x="1014071" y="64687"/>
                </a:lnTo>
                <a:lnTo>
                  <a:pt x="1059566" y="87435"/>
                </a:lnTo>
                <a:lnTo>
                  <a:pt x="1103410" y="113402"/>
                </a:lnTo>
                <a:lnTo>
                  <a:pt x="1145422" y="142514"/>
                </a:lnTo>
                <a:lnTo>
                  <a:pt x="1185421" y="174696"/>
                </a:lnTo>
                <a:lnTo>
                  <a:pt x="1223227" y="209872"/>
                </a:lnTo>
                <a:lnTo>
                  <a:pt x="1258403" y="247678"/>
                </a:lnTo>
                <a:lnTo>
                  <a:pt x="1290585" y="287677"/>
                </a:lnTo>
                <a:lnTo>
                  <a:pt x="1319736" y="329755"/>
                </a:lnTo>
                <a:lnTo>
                  <a:pt x="1345664" y="373533"/>
                </a:lnTo>
                <a:lnTo>
                  <a:pt x="1368412" y="419027"/>
                </a:lnTo>
                <a:lnTo>
                  <a:pt x="1387866" y="465993"/>
                </a:lnTo>
                <a:lnTo>
                  <a:pt x="1403950" y="514248"/>
                </a:lnTo>
                <a:lnTo>
                  <a:pt x="1416591" y="563612"/>
                </a:lnTo>
                <a:lnTo>
                  <a:pt x="1425712" y="613904"/>
                </a:lnTo>
                <a:lnTo>
                  <a:pt x="1431240" y="664943"/>
                </a:lnTo>
                <a:lnTo>
                  <a:pt x="1433099" y="716549"/>
                </a:lnTo>
                <a:lnTo>
                  <a:pt x="1431575" y="763663"/>
                </a:lnTo>
                <a:lnTo>
                  <a:pt x="1427066" y="809962"/>
                </a:lnTo>
                <a:lnTo>
                  <a:pt x="1419665" y="855354"/>
                </a:lnTo>
                <a:lnTo>
                  <a:pt x="1409468" y="899743"/>
                </a:lnTo>
                <a:lnTo>
                  <a:pt x="1396569" y="943035"/>
                </a:lnTo>
                <a:lnTo>
                  <a:pt x="1381063" y="985135"/>
                </a:lnTo>
                <a:lnTo>
                  <a:pt x="1363042" y="1025950"/>
                </a:lnTo>
                <a:lnTo>
                  <a:pt x="1342604" y="1065384"/>
                </a:lnTo>
                <a:lnTo>
                  <a:pt x="1319840" y="1103344"/>
                </a:lnTo>
                <a:lnTo>
                  <a:pt x="1294847" y="1139735"/>
                </a:lnTo>
                <a:lnTo>
                  <a:pt x="1267718" y="1174462"/>
                </a:lnTo>
                <a:lnTo>
                  <a:pt x="1238548" y="1207431"/>
                </a:lnTo>
                <a:lnTo>
                  <a:pt x="1207431" y="1238548"/>
                </a:lnTo>
                <a:lnTo>
                  <a:pt x="1174462" y="1267718"/>
                </a:lnTo>
                <a:lnTo>
                  <a:pt x="1139735" y="1294847"/>
                </a:lnTo>
                <a:lnTo>
                  <a:pt x="1103344" y="1319840"/>
                </a:lnTo>
                <a:lnTo>
                  <a:pt x="1065384" y="1342604"/>
                </a:lnTo>
                <a:lnTo>
                  <a:pt x="1025950" y="1363042"/>
                </a:lnTo>
                <a:lnTo>
                  <a:pt x="985135" y="1381063"/>
                </a:lnTo>
                <a:lnTo>
                  <a:pt x="943035" y="1396569"/>
                </a:lnTo>
                <a:lnTo>
                  <a:pt x="899743" y="1409468"/>
                </a:lnTo>
                <a:lnTo>
                  <a:pt x="855354" y="1419665"/>
                </a:lnTo>
                <a:lnTo>
                  <a:pt x="809962" y="1427066"/>
                </a:lnTo>
                <a:lnTo>
                  <a:pt x="763663" y="1431575"/>
                </a:lnTo>
                <a:lnTo>
                  <a:pt x="716549" y="1433099"/>
                </a:lnTo>
                <a:close/>
              </a:path>
            </a:pathLst>
          </a:custGeom>
          <a:solidFill>
            <a:srgbClr val="F3F3F3"/>
          </a:solidFill>
        </p:spPr>
        <p:txBody>
          <a:bodyPr wrap="square" lIns="0" tIns="0" rIns="0" bIns="0" rtlCol="0"/>
          <a:lstStyle/>
          <a:p>
            <a:endParaRPr/>
          </a:p>
        </p:txBody>
      </p:sp>
      <p:sp>
        <p:nvSpPr>
          <p:cNvPr id="39" name="正方形/長方形 38">
            <a:extLst>
              <a:ext uri="{FF2B5EF4-FFF2-40B4-BE49-F238E27FC236}">
                <a16:creationId xmlns:a16="http://schemas.microsoft.com/office/drawing/2014/main" id="{9CF36CCE-AA72-41BA-C1D2-18790F50A312}"/>
              </a:ext>
            </a:extLst>
          </p:cNvPr>
          <p:cNvSpPr/>
          <p:nvPr/>
        </p:nvSpPr>
        <p:spPr>
          <a:xfrm>
            <a:off x="8539698" y="4296663"/>
            <a:ext cx="950901" cy="276999"/>
          </a:xfrm>
          <a:prstGeom prst="rect">
            <a:avLst/>
          </a:prstGeom>
        </p:spPr>
        <p:txBody>
          <a:bodyPr wrap="none">
            <a:spAutoFit/>
          </a:bodyPr>
          <a:lstStyle/>
          <a:p>
            <a:r>
              <a:rPr lang="ja-JP" altLang="en-US" sz="1200" b="1" spc="-5" dirty="0">
                <a:solidFill>
                  <a:schemeClr val="tx1">
                    <a:lumMod val="75000"/>
                    <a:lumOff val="25000"/>
                  </a:schemeClr>
                </a:solidFill>
              </a:rPr>
              <a:t>月間流通額</a:t>
            </a:r>
            <a:endParaRPr lang="ja-JP" altLang="en-US" sz="1200" b="1" dirty="0">
              <a:solidFill>
                <a:schemeClr val="tx1">
                  <a:lumMod val="75000"/>
                  <a:lumOff val="25000"/>
                </a:schemeClr>
              </a:solidFill>
            </a:endParaRPr>
          </a:p>
        </p:txBody>
      </p:sp>
      <p:sp>
        <p:nvSpPr>
          <p:cNvPr id="40" name="object 7">
            <a:extLst>
              <a:ext uri="{FF2B5EF4-FFF2-40B4-BE49-F238E27FC236}">
                <a16:creationId xmlns:a16="http://schemas.microsoft.com/office/drawing/2014/main" id="{6A7BB205-3C49-C5C3-0E4F-331FE1BA7C83}"/>
              </a:ext>
            </a:extLst>
          </p:cNvPr>
          <p:cNvSpPr txBox="1"/>
          <p:nvPr/>
        </p:nvSpPr>
        <p:spPr>
          <a:xfrm>
            <a:off x="8244345" y="4603787"/>
            <a:ext cx="1613535" cy="382156"/>
          </a:xfrm>
          <a:prstGeom prst="rect">
            <a:avLst/>
          </a:prstGeom>
        </p:spPr>
        <p:txBody>
          <a:bodyPr vert="horz" wrap="square" lIns="0" tIns="12700" rIns="0" bIns="0" rtlCol="0">
            <a:spAutoFit/>
          </a:bodyPr>
          <a:lstStyle/>
          <a:p>
            <a:pPr marL="12700" algn="ctr">
              <a:lnSpc>
                <a:spcPct val="100000"/>
              </a:lnSpc>
              <a:spcBef>
                <a:spcPts val="100"/>
              </a:spcBef>
            </a:pPr>
            <a:r>
              <a:rPr sz="1800" b="1" spc="-10" dirty="0">
                <a:solidFill>
                  <a:schemeClr val="tx1">
                    <a:lumMod val="75000"/>
                    <a:lumOff val="25000"/>
                  </a:schemeClr>
                </a:solidFill>
                <a:latin typeface="+mn-ea"/>
                <a:cs typeface="ＭＳ Ｐゴシック"/>
              </a:rPr>
              <a:t>約</a:t>
            </a:r>
            <a:r>
              <a:rPr lang="en-US" altLang="ja-JP" sz="2400" b="1" spc="-90" dirty="0">
                <a:solidFill>
                  <a:schemeClr val="tx1">
                    <a:lumMod val="75000"/>
                    <a:lumOff val="25000"/>
                  </a:schemeClr>
                </a:solidFill>
                <a:latin typeface="+mn-ea"/>
                <a:cs typeface="ＭＳ Ｐゴシック"/>
              </a:rPr>
              <a:t>50</a:t>
            </a:r>
            <a:r>
              <a:rPr lang="ja-JP" altLang="en-US" sz="2400" b="1" spc="-10" dirty="0">
                <a:solidFill>
                  <a:schemeClr val="tx1">
                    <a:lumMod val="75000"/>
                    <a:lumOff val="25000"/>
                  </a:schemeClr>
                </a:solidFill>
                <a:latin typeface="+mn-ea"/>
                <a:cs typeface="Trebuchet MS"/>
              </a:rPr>
              <a:t>億</a:t>
            </a:r>
            <a:r>
              <a:rPr lang="ja-JP" altLang="en-US" b="1" spc="-10" dirty="0">
                <a:solidFill>
                  <a:schemeClr val="tx1">
                    <a:lumMod val="75000"/>
                    <a:lumOff val="25000"/>
                  </a:schemeClr>
                </a:solidFill>
                <a:latin typeface="+mn-ea"/>
                <a:cs typeface="Trebuchet MS"/>
              </a:rPr>
              <a:t>円</a:t>
            </a:r>
            <a:endParaRPr sz="1400" dirty="0">
              <a:solidFill>
                <a:schemeClr val="tx1">
                  <a:lumMod val="75000"/>
                  <a:lumOff val="25000"/>
                </a:schemeClr>
              </a:solidFill>
              <a:latin typeface="+mn-ea"/>
              <a:cs typeface="Trebuchet MS"/>
            </a:endParaRPr>
          </a:p>
        </p:txBody>
      </p:sp>
    </p:spTree>
    <p:extLst>
      <p:ext uri="{BB962C8B-B14F-4D97-AF65-F5344CB8AC3E}">
        <p14:creationId xmlns:p14="http://schemas.microsoft.com/office/powerpoint/2010/main" val="3419078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メディア概要</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kumimoji="1" lang="ja-JP" altLang="en-US"/>
              <a:t>ユーザーデータ</a:t>
            </a:r>
          </a:p>
        </p:txBody>
      </p:sp>
      <p:pic>
        <p:nvPicPr>
          <p:cNvPr id="9" name="図プレースホルダー 4" descr="アイコン&#10;&#10;自動的に生成された説明">
            <a:extLst>
              <a:ext uri="{FF2B5EF4-FFF2-40B4-BE49-F238E27FC236}">
                <a16:creationId xmlns:a16="http://schemas.microsoft.com/office/drawing/2014/main" id="{3CD49E66-C366-F54D-AFA3-98CC854EF142}"/>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a:xfrm>
            <a:off x="66675" y="12700"/>
            <a:ext cx="498475" cy="496888"/>
          </a:xfrm>
        </p:spPr>
      </p:pic>
      <p:sp>
        <p:nvSpPr>
          <p:cNvPr id="5" name="正方形/長方形 4">
            <a:extLst>
              <a:ext uri="{FF2B5EF4-FFF2-40B4-BE49-F238E27FC236}">
                <a16:creationId xmlns:a16="http://schemas.microsoft.com/office/drawing/2014/main" id="{BE879D9D-FDD7-E272-C7EC-4895B842ECD2}"/>
              </a:ext>
            </a:extLst>
          </p:cNvPr>
          <p:cNvSpPr/>
          <p:nvPr/>
        </p:nvSpPr>
        <p:spPr>
          <a:xfrm>
            <a:off x="166321" y="6276108"/>
            <a:ext cx="3415080" cy="4453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3" name="object 5">
            <a:extLst>
              <a:ext uri="{FF2B5EF4-FFF2-40B4-BE49-F238E27FC236}">
                <a16:creationId xmlns:a16="http://schemas.microsoft.com/office/drawing/2014/main" id="{02E23BE2-ECCF-D9EA-1920-6443D525FBD5}"/>
              </a:ext>
            </a:extLst>
          </p:cNvPr>
          <p:cNvSpPr/>
          <p:nvPr/>
        </p:nvSpPr>
        <p:spPr>
          <a:xfrm>
            <a:off x="582661" y="2512926"/>
            <a:ext cx="2351894" cy="2209093"/>
          </a:xfrm>
          <a:prstGeom prst="rect">
            <a:avLst/>
          </a:prstGeom>
          <a:blipFill>
            <a:blip r:embed="rId3" cstate="print"/>
            <a:stretch>
              <a:fillRect/>
            </a:stretch>
          </a:blipFill>
        </p:spPr>
        <p:txBody>
          <a:bodyPr wrap="square" lIns="0" tIns="0" rIns="0" bIns="0" rtlCol="0"/>
          <a:lstStyle/>
          <a:p>
            <a:endParaRPr/>
          </a:p>
        </p:txBody>
      </p:sp>
      <p:sp>
        <p:nvSpPr>
          <p:cNvPr id="6" name="object 6">
            <a:extLst>
              <a:ext uri="{FF2B5EF4-FFF2-40B4-BE49-F238E27FC236}">
                <a16:creationId xmlns:a16="http://schemas.microsoft.com/office/drawing/2014/main" id="{FB6342F6-4CB8-BE43-C5A6-07BE78C2A98D}"/>
              </a:ext>
            </a:extLst>
          </p:cNvPr>
          <p:cNvSpPr/>
          <p:nvPr/>
        </p:nvSpPr>
        <p:spPr>
          <a:xfrm>
            <a:off x="1419955" y="3318691"/>
            <a:ext cx="657224" cy="647699"/>
          </a:xfrm>
          <a:prstGeom prst="rect">
            <a:avLst/>
          </a:prstGeom>
          <a:blipFill>
            <a:blip r:embed="rId4" cstate="print"/>
            <a:stretch>
              <a:fillRect/>
            </a:stretch>
          </a:blipFill>
        </p:spPr>
        <p:txBody>
          <a:bodyPr wrap="square" lIns="0" tIns="0" rIns="0" bIns="0" rtlCol="0"/>
          <a:lstStyle/>
          <a:p>
            <a:endParaRPr/>
          </a:p>
        </p:txBody>
      </p:sp>
      <p:sp>
        <p:nvSpPr>
          <p:cNvPr id="7" name="object 8">
            <a:extLst>
              <a:ext uri="{FF2B5EF4-FFF2-40B4-BE49-F238E27FC236}">
                <a16:creationId xmlns:a16="http://schemas.microsoft.com/office/drawing/2014/main" id="{E0547767-E641-025E-7CCA-835DCAAC320D}"/>
              </a:ext>
            </a:extLst>
          </p:cNvPr>
          <p:cNvSpPr/>
          <p:nvPr/>
        </p:nvSpPr>
        <p:spPr>
          <a:xfrm>
            <a:off x="3506390" y="2512926"/>
            <a:ext cx="2351894" cy="2232309"/>
          </a:xfrm>
          <a:prstGeom prst="rect">
            <a:avLst/>
          </a:prstGeom>
          <a:blipFill>
            <a:blip r:embed="rId5" cstate="print"/>
            <a:stretch>
              <a:fillRect/>
            </a:stretch>
          </a:blipFill>
        </p:spPr>
        <p:txBody>
          <a:bodyPr wrap="square" lIns="0" tIns="0" rIns="0" bIns="0" rtlCol="0"/>
          <a:lstStyle/>
          <a:p>
            <a:endParaRPr/>
          </a:p>
        </p:txBody>
      </p:sp>
      <p:sp>
        <p:nvSpPr>
          <p:cNvPr id="8" name="object 9">
            <a:extLst>
              <a:ext uri="{FF2B5EF4-FFF2-40B4-BE49-F238E27FC236}">
                <a16:creationId xmlns:a16="http://schemas.microsoft.com/office/drawing/2014/main" id="{72634C49-B726-998A-A780-E1AEAD7C75D5}"/>
              </a:ext>
            </a:extLst>
          </p:cNvPr>
          <p:cNvSpPr/>
          <p:nvPr/>
        </p:nvSpPr>
        <p:spPr>
          <a:xfrm>
            <a:off x="4273888" y="3265811"/>
            <a:ext cx="816898" cy="753457"/>
          </a:xfrm>
          <a:prstGeom prst="rect">
            <a:avLst/>
          </a:prstGeom>
          <a:blipFill>
            <a:blip r:embed="rId6" cstate="print"/>
            <a:stretch>
              <a:fillRect/>
            </a:stretch>
          </a:blipFill>
        </p:spPr>
        <p:txBody>
          <a:bodyPr wrap="square" lIns="0" tIns="0" rIns="0" bIns="0" rtlCol="0"/>
          <a:lstStyle/>
          <a:p>
            <a:endParaRPr/>
          </a:p>
        </p:txBody>
      </p:sp>
      <p:sp>
        <p:nvSpPr>
          <p:cNvPr id="10" name="object 11">
            <a:extLst>
              <a:ext uri="{FF2B5EF4-FFF2-40B4-BE49-F238E27FC236}">
                <a16:creationId xmlns:a16="http://schemas.microsoft.com/office/drawing/2014/main" id="{ECB971C6-D780-6F70-0A02-76C64B9FC051}"/>
              </a:ext>
            </a:extLst>
          </p:cNvPr>
          <p:cNvSpPr/>
          <p:nvPr/>
        </p:nvSpPr>
        <p:spPr>
          <a:xfrm>
            <a:off x="6430620" y="2512926"/>
            <a:ext cx="2351894" cy="2226100"/>
          </a:xfrm>
          <a:prstGeom prst="rect">
            <a:avLst/>
          </a:prstGeom>
          <a:blipFill>
            <a:blip r:embed="rId7" cstate="print"/>
            <a:stretch>
              <a:fillRect/>
            </a:stretch>
          </a:blipFill>
        </p:spPr>
        <p:txBody>
          <a:bodyPr wrap="square" lIns="0" tIns="0" rIns="0" bIns="0" rtlCol="0"/>
          <a:lstStyle/>
          <a:p>
            <a:endParaRPr/>
          </a:p>
        </p:txBody>
      </p:sp>
      <p:sp>
        <p:nvSpPr>
          <p:cNvPr id="11" name="object 12">
            <a:extLst>
              <a:ext uri="{FF2B5EF4-FFF2-40B4-BE49-F238E27FC236}">
                <a16:creationId xmlns:a16="http://schemas.microsoft.com/office/drawing/2014/main" id="{3A9D3A6D-13B6-D2FF-C3E3-D893A059E80E}"/>
              </a:ext>
            </a:extLst>
          </p:cNvPr>
          <p:cNvSpPr/>
          <p:nvPr/>
        </p:nvSpPr>
        <p:spPr>
          <a:xfrm>
            <a:off x="7307617" y="3368775"/>
            <a:ext cx="597899" cy="589709"/>
          </a:xfrm>
          <a:prstGeom prst="rect">
            <a:avLst/>
          </a:prstGeom>
          <a:blipFill>
            <a:blip r:embed="rId8" cstate="print"/>
            <a:stretch>
              <a:fillRect/>
            </a:stretch>
          </a:blipFill>
        </p:spPr>
        <p:txBody>
          <a:bodyPr wrap="square" lIns="0" tIns="0" rIns="0" bIns="0" rtlCol="0"/>
          <a:lstStyle/>
          <a:p>
            <a:endParaRPr/>
          </a:p>
        </p:txBody>
      </p:sp>
      <p:sp>
        <p:nvSpPr>
          <p:cNvPr id="12" name="object 14">
            <a:extLst>
              <a:ext uri="{FF2B5EF4-FFF2-40B4-BE49-F238E27FC236}">
                <a16:creationId xmlns:a16="http://schemas.microsoft.com/office/drawing/2014/main" id="{7F8AE0BE-0251-3205-DE24-B474CF0B5395}"/>
              </a:ext>
            </a:extLst>
          </p:cNvPr>
          <p:cNvSpPr/>
          <p:nvPr/>
        </p:nvSpPr>
        <p:spPr>
          <a:xfrm>
            <a:off x="9354850" y="2453493"/>
            <a:ext cx="2353061" cy="2322631"/>
          </a:xfrm>
          <a:prstGeom prst="rect">
            <a:avLst/>
          </a:prstGeom>
          <a:blipFill>
            <a:blip r:embed="rId9" cstate="print"/>
            <a:stretch>
              <a:fillRect/>
            </a:stretch>
          </a:blipFill>
        </p:spPr>
        <p:txBody>
          <a:bodyPr wrap="square" lIns="0" tIns="0" rIns="0" bIns="0" rtlCol="0"/>
          <a:lstStyle/>
          <a:p>
            <a:endParaRPr/>
          </a:p>
        </p:txBody>
      </p:sp>
      <p:sp>
        <p:nvSpPr>
          <p:cNvPr id="13" name="object 15">
            <a:extLst>
              <a:ext uri="{FF2B5EF4-FFF2-40B4-BE49-F238E27FC236}">
                <a16:creationId xmlns:a16="http://schemas.microsoft.com/office/drawing/2014/main" id="{1B493909-4710-9FC0-7899-0D043E00A734}"/>
              </a:ext>
            </a:extLst>
          </p:cNvPr>
          <p:cNvSpPr/>
          <p:nvPr/>
        </p:nvSpPr>
        <p:spPr>
          <a:xfrm>
            <a:off x="10186643" y="3276916"/>
            <a:ext cx="689474" cy="689474"/>
          </a:xfrm>
          <a:prstGeom prst="rect">
            <a:avLst/>
          </a:prstGeom>
          <a:blipFill>
            <a:blip r:embed="rId10" cstate="print"/>
            <a:stretch>
              <a:fillRect/>
            </a:stretch>
          </a:blipFill>
        </p:spPr>
        <p:txBody>
          <a:bodyPr wrap="square" lIns="0" tIns="0" rIns="0" bIns="0" rtlCol="0"/>
          <a:lstStyle/>
          <a:p>
            <a:endParaRPr/>
          </a:p>
        </p:txBody>
      </p:sp>
      <p:sp>
        <p:nvSpPr>
          <p:cNvPr id="14" name="object 16">
            <a:extLst>
              <a:ext uri="{FF2B5EF4-FFF2-40B4-BE49-F238E27FC236}">
                <a16:creationId xmlns:a16="http://schemas.microsoft.com/office/drawing/2014/main" id="{C1E7B6A2-7ACC-4AD0-DD0A-E56CBBAA1280}"/>
              </a:ext>
            </a:extLst>
          </p:cNvPr>
          <p:cNvSpPr/>
          <p:nvPr/>
        </p:nvSpPr>
        <p:spPr>
          <a:xfrm>
            <a:off x="9965329" y="5737671"/>
            <a:ext cx="1598502" cy="1083499"/>
          </a:xfrm>
          <a:prstGeom prst="rect">
            <a:avLst/>
          </a:prstGeom>
          <a:blipFill>
            <a:blip r:embed="rId11" cstate="print"/>
            <a:stretch>
              <a:fillRect/>
            </a:stretch>
          </a:blipFill>
        </p:spPr>
        <p:txBody>
          <a:bodyPr wrap="square" lIns="0" tIns="0" rIns="0" bIns="0" rtlCol="0"/>
          <a:lstStyle/>
          <a:p>
            <a:endParaRPr/>
          </a:p>
        </p:txBody>
      </p:sp>
      <p:sp>
        <p:nvSpPr>
          <p:cNvPr id="15" name="テキスト ボックス 14">
            <a:extLst>
              <a:ext uri="{FF2B5EF4-FFF2-40B4-BE49-F238E27FC236}">
                <a16:creationId xmlns:a16="http://schemas.microsoft.com/office/drawing/2014/main" id="{C7813115-34E6-BC99-F20A-7C578E75EB38}"/>
              </a:ext>
            </a:extLst>
          </p:cNvPr>
          <p:cNvSpPr txBox="1"/>
          <p:nvPr/>
        </p:nvSpPr>
        <p:spPr>
          <a:xfrm>
            <a:off x="582661" y="1167492"/>
            <a:ext cx="6770119" cy="646331"/>
          </a:xfrm>
          <a:prstGeom prst="rect">
            <a:avLst/>
          </a:prstGeom>
          <a:noFill/>
        </p:spPr>
        <p:txBody>
          <a:bodyPr wrap="square" rtlCol="0">
            <a:spAutoFit/>
          </a:bodyPr>
          <a:lstStyle/>
          <a:p>
            <a:r>
              <a:rPr kumimoji="1" lang="ja-JP" altLang="en-US" dirty="0">
                <a:latin typeface="+mn-ea"/>
              </a:rPr>
              <a:t>▶検索からの流入が</a:t>
            </a:r>
            <a:r>
              <a:rPr kumimoji="1" lang="en-US" altLang="ja-JP" dirty="0">
                <a:latin typeface="+mn-ea"/>
              </a:rPr>
              <a:t>9</a:t>
            </a:r>
            <a:r>
              <a:rPr kumimoji="1" lang="ja-JP" altLang="en-US" dirty="0">
                <a:latin typeface="+mn-ea"/>
              </a:rPr>
              <a:t>割を占めています</a:t>
            </a:r>
            <a:endParaRPr kumimoji="1" lang="en-US" altLang="ja-JP" dirty="0">
              <a:latin typeface="+mn-ea"/>
            </a:endParaRPr>
          </a:p>
          <a:p>
            <a:r>
              <a:rPr lang="ja-JP" altLang="en-US" dirty="0">
                <a:latin typeface="+mn-ea"/>
              </a:rPr>
              <a:t>▶購買力の高い</a:t>
            </a:r>
            <a:r>
              <a:rPr lang="en-US" altLang="ja-JP" dirty="0">
                <a:latin typeface="+mn-ea"/>
              </a:rPr>
              <a:t>25</a:t>
            </a:r>
            <a:r>
              <a:rPr lang="ja-JP" altLang="en-US" dirty="0">
                <a:latin typeface="+mn-ea"/>
              </a:rPr>
              <a:t>歳以上のユーザーが多く訪れています</a:t>
            </a:r>
            <a:endParaRPr kumimoji="1" lang="ja-JP" altLang="en-US" dirty="0">
              <a:latin typeface="+mn-ea"/>
            </a:endParaRPr>
          </a:p>
        </p:txBody>
      </p:sp>
      <p:sp>
        <p:nvSpPr>
          <p:cNvPr id="16" name="テキスト ボックス 15">
            <a:extLst>
              <a:ext uri="{FF2B5EF4-FFF2-40B4-BE49-F238E27FC236}">
                <a16:creationId xmlns:a16="http://schemas.microsoft.com/office/drawing/2014/main" id="{C5AA20D5-B4F7-B720-FF13-3BC6A8134D1B}"/>
              </a:ext>
            </a:extLst>
          </p:cNvPr>
          <p:cNvSpPr txBox="1"/>
          <p:nvPr/>
        </p:nvSpPr>
        <p:spPr>
          <a:xfrm>
            <a:off x="899557" y="4951816"/>
            <a:ext cx="1555680" cy="830997"/>
          </a:xfrm>
          <a:prstGeom prst="rect">
            <a:avLst/>
          </a:prstGeom>
          <a:noFill/>
        </p:spPr>
        <p:txBody>
          <a:bodyPr wrap="square" rtlCol="0">
            <a:spAutoFit/>
          </a:bodyPr>
          <a:lstStyle/>
          <a:p>
            <a:pPr algn="ctr"/>
            <a:r>
              <a:rPr lang="en-US" altLang="ja-JP" sz="2000" dirty="0"/>
              <a:t>Search</a:t>
            </a:r>
          </a:p>
          <a:p>
            <a:pPr algn="ctr"/>
            <a:r>
              <a:rPr kumimoji="1" lang="ja-JP" altLang="en-US" sz="2800" b="1" dirty="0">
                <a:solidFill>
                  <a:srgbClr val="00B050"/>
                </a:solidFill>
              </a:rPr>
              <a:t>約</a:t>
            </a:r>
            <a:r>
              <a:rPr kumimoji="1" lang="en-US" altLang="ja-JP" sz="2800" b="1" dirty="0">
                <a:solidFill>
                  <a:srgbClr val="00B050"/>
                </a:solidFill>
              </a:rPr>
              <a:t>90%</a:t>
            </a:r>
            <a:endParaRPr kumimoji="1" lang="ja-JP" altLang="en-US" sz="2800" b="1" dirty="0">
              <a:solidFill>
                <a:srgbClr val="00B050"/>
              </a:solidFill>
            </a:endParaRPr>
          </a:p>
        </p:txBody>
      </p:sp>
      <p:sp>
        <p:nvSpPr>
          <p:cNvPr id="17" name="テキスト ボックス 16">
            <a:extLst>
              <a:ext uri="{FF2B5EF4-FFF2-40B4-BE49-F238E27FC236}">
                <a16:creationId xmlns:a16="http://schemas.microsoft.com/office/drawing/2014/main" id="{05406C65-5ADC-1417-AD11-99D22A40D3A4}"/>
              </a:ext>
            </a:extLst>
          </p:cNvPr>
          <p:cNvSpPr txBox="1"/>
          <p:nvPr/>
        </p:nvSpPr>
        <p:spPr>
          <a:xfrm>
            <a:off x="6399360" y="4980651"/>
            <a:ext cx="2623959" cy="769441"/>
          </a:xfrm>
          <a:prstGeom prst="rect">
            <a:avLst/>
          </a:prstGeom>
          <a:noFill/>
        </p:spPr>
        <p:txBody>
          <a:bodyPr wrap="square" rtlCol="0">
            <a:spAutoFit/>
          </a:bodyPr>
          <a:lstStyle/>
          <a:p>
            <a:pPr algn="ctr"/>
            <a:r>
              <a:rPr lang="en-US" altLang="ja-JP" sz="2000" dirty="0"/>
              <a:t>Gender</a:t>
            </a:r>
          </a:p>
          <a:p>
            <a:pPr algn="ctr"/>
            <a:r>
              <a:rPr kumimoji="1" lang="ja-JP" altLang="en-US" sz="2400" b="1" dirty="0">
                <a:solidFill>
                  <a:srgbClr val="00B050"/>
                </a:solidFill>
              </a:rPr>
              <a:t>男性</a:t>
            </a:r>
            <a:r>
              <a:rPr lang="en-US" altLang="ja-JP" sz="2400" b="1" dirty="0">
                <a:solidFill>
                  <a:srgbClr val="00B050"/>
                </a:solidFill>
              </a:rPr>
              <a:t>4</a:t>
            </a:r>
            <a:r>
              <a:rPr kumimoji="1" lang="ja-JP" altLang="en-US" sz="2400" b="1" dirty="0">
                <a:solidFill>
                  <a:srgbClr val="00B050"/>
                </a:solidFill>
              </a:rPr>
              <a:t>：女性</a:t>
            </a:r>
            <a:r>
              <a:rPr kumimoji="1" lang="en-US" altLang="ja-JP" sz="2400" b="1" dirty="0">
                <a:solidFill>
                  <a:srgbClr val="00B050"/>
                </a:solidFill>
              </a:rPr>
              <a:t>6</a:t>
            </a:r>
            <a:endParaRPr kumimoji="1" lang="ja-JP" altLang="en-US" sz="2400" b="1" dirty="0">
              <a:solidFill>
                <a:srgbClr val="00B050"/>
              </a:solidFill>
            </a:endParaRPr>
          </a:p>
        </p:txBody>
      </p:sp>
      <p:sp>
        <p:nvSpPr>
          <p:cNvPr id="18" name="テキスト ボックス 17">
            <a:extLst>
              <a:ext uri="{FF2B5EF4-FFF2-40B4-BE49-F238E27FC236}">
                <a16:creationId xmlns:a16="http://schemas.microsoft.com/office/drawing/2014/main" id="{0ADB962E-B1BD-0EE6-CE87-760EA0F6F29F}"/>
              </a:ext>
            </a:extLst>
          </p:cNvPr>
          <p:cNvSpPr txBox="1"/>
          <p:nvPr/>
        </p:nvSpPr>
        <p:spPr>
          <a:xfrm>
            <a:off x="3778256" y="4951816"/>
            <a:ext cx="1853474" cy="830997"/>
          </a:xfrm>
          <a:prstGeom prst="rect">
            <a:avLst/>
          </a:prstGeom>
          <a:noFill/>
        </p:spPr>
        <p:txBody>
          <a:bodyPr wrap="square" rtlCol="0">
            <a:spAutoFit/>
          </a:bodyPr>
          <a:lstStyle/>
          <a:p>
            <a:pPr algn="ctr"/>
            <a:r>
              <a:rPr lang="en-US" altLang="ja-JP" sz="2000" dirty="0"/>
              <a:t>D</a:t>
            </a:r>
            <a:r>
              <a:rPr kumimoji="1" lang="en-US" altLang="ja-JP" sz="2000" dirty="0"/>
              <a:t>evice(SP)</a:t>
            </a:r>
          </a:p>
          <a:p>
            <a:pPr algn="ctr"/>
            <a:r>
              <a:rPr kumimoji="1" lang="ja-JP" altLang="en-US" sz="2800" b="1" dirty="0">
                <a:solidFill>
                  <a:srgbClr val="00B050"/>
                </a:solidFill>
              </a:rPr>
              <a:t>約</a:t>
            </a:r>
            <a:r>
              <a:rPr lang="en-US" altLang="ja-JP" sz="2800" b="1" dirty="0">
                <a:solidFill>
                  <a:srgbClr val="00B050"/>
                </a:solidFill>
              </a:rPr>
              <a:t>80%</a:t>
            </a:r>
            <a:endParaRPr kumimoji="1" lang="ja-JP" altLang="en-US" sz="2800" dirty="0"/>
          </a:p>
        </p:txBody>
      </p:sp>
      <p:sp>
        <p:nvSpPr>
          <p:cNvPr id="19" name="テキスト ボックス 18">
            <a:extLst>
              <a:ext uri="{FF2B5EF4-FFF2-40B4-BE49-F238E27FC236}">
                <a16:creationId xmlns:a16="http://schemas.microsoft.com/office/drawing/2014/main" id="{51DE8077-1ECF-6BF1-9960-DB02D99A039A}"/>
              </a:ext>
            </a:extLst>
          </p:cNvPr>
          <p:cNvSpPr txBox="1"/>
          <p:nvPr/>
        </p:nvSpPr>
        <p:spPr>
          <a:xfrm>
            <a:off x="9790949" y="4980651"/>
            <a:ext cx="1853474" cy="830997"/>
          </a:xfrm>
          <a:prstGeom prst="rect">
            <a:avLst/>
          </a:prstGeom>
          <a:noFill/>
        </p:spPr>
        <p:txBody>
          <a:bodyPr wrap="square" rtlCol="0">
            <a:spAutoFit/>
          </a:bodyPr>
          <a:lstStyle/>
          <a:p>
            <a:pPr algn="ctr"/>
            <a:r>
              <a:rPr lang="en-US" altLang="ja-JP" sz="2000" dirty="0"/>
              <a:t>Age</a:t>
            </a:r>
            <a:endParaRPr kumimoji="1" lang="en-US" altLang="ja-JP" sz="2000" dirty="0"/>
          </a:p>
          <a:p>
            <a:pPr algn="ctr"/>
            <a:r>
              <a:rPr lang="en-US" altLang="ja-JP" sz="2800" b="1" dirty="0">
                <a:solidFill>
                  <a:srgbClr val="00B050"/>
                </a:solidFill>
              </a:rPr>
              <a:t>18~44</a:t>
            </a:r>
            <a:endParaRPr kumimoji="1" lang="ja-JP" altLang="en-US" sz="2800" dirty="0"/>
          </a:p>
        </p:txBody>
      </p:sp>
    </p:spTree>
    <p:extLst>
      <p:ext uri="{BB962C8B-B14F-4D97-AF65-F5344CB8AC3E}">
        <p14:creationId xmlns:p14="http://schemas.microsoft.com/office/powerpoint/2010/main" val="2561984667"/>
      </p:ext>
    </p:extLst>
  </p:cSld>
  <p:clrMapOvr>
    <a:masterClrMapping/>
  </p:clrMapOvr>
</p:sld>
</file>

<file path=ppt/theme/theme1.xml><?xml version="1.0" encoding="utf-8"?>
<a:theme xmlns:a="http://schemas.openxmlformats.org/drawingml/2006/main" name="表紙">
  <a:themeElements>
    <a:clrScheme name="">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【社外秘】mscテンプレート_2016</Template>
  <TotalTime>22958</TotalTime>
  <Words>4606</Words>
  <Application>Microsoft Macintosh PowerPoint</Application>
  <PresentationFormat>ワイド画面</PresentationFormat>
  <Paragraphs>674</Paragraphs>
  <Slides>37</Slides>
  <Notes>4</Notes>
  <HiddenSlides>0</HiddenSlides>
  <MMClips>0</MMClips>
  <ScaleCrop>false</ScaleCrop>
  <HeadingPairs>
    <vt:vector size="6" baseType="variant">
      <vt:variant>
        <vt:lpstr>使用されているフォント</vt:lpstr>
      </vt:variant>
      <vt:variant>
        <vt:i4>15</vt:i4>
      </vt:variant>
      <vt:variant>
        <vt:lpstr>テーマ</vt:lpstr>
      </vt:variant>
      <vt:variant>
        <vt:i4>1</vt:i4>
      </vt:variant>
      <vt:variant>
        <vt:lpstr>スライド タイトル</vt:lpstr>
      </vt:variant>
      <vt:variant>
        <vt:i4>37</vt:i4>
      </vt:variant>
    </vt:vector>
  </HeadingPairs>
  <TitlesOfParts>
    <vt:vector size="53" baseType="lpstr">
      <vt:lpstr>Arial,Sans-Serif</vt:lpstr>
      <vt:lpstr>Google Sans</vt:lpstr>
      <vt:lpstr>LINE Seed JP_OTF Regular</vt:lpstr>
      <vt:lpstr>Meiryo UI</vt:lpstr>
      <vt:lpstr>NotoSansJP</vt:lpstr>
      <vt:lpstr>ヒラギノ角ゴ Pro W3</vt:lpstr>
      <vt:lpstr>メイリオ</vt:lpstr>
      <vt:lpstr>メイリオ</vt:lpstr>
      <vt:lpstr>游ゴシック</vt:lpstr>
      <vt:lpstr>游ゴシック</vt:lpstr>
      <vt:lpstr>Yu Gothic Medium</vt:lpstr>
      <vt:lpstr>Arial</vt:lpstr>
      <vt:lpstr>Calibri</vt:lpstr>
      <vt:lpstr>Segoe UI</vt:lpstr>
      <vt:lpstr>Wingdings</vt:lpstr>
      <vt:lpstr>表紙</vt:lpstr>
      <vt:lpstr>ディスプレイ広告（予約型） 商品資料</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subject/>
  <dc:creator>加賀谷 有里</dc:creator>
  <cp:keywords/>
  <dc:description/>
  <cp:lastModifiedBy>小岩 哲也</cp:lastModifiedBy>
  <cp:revision>539</cp:revision>
  <dcterms:created xsi:type="dcterms:W3CDTF">2020-02-26T07:28:11Z</dcterms:created>
  <dcterms:modified xsi:type="dcterms:W3CDTF">2024-01-25T08:07:24Z</dcterms:modified>
  <cp:category/>
</cp:coreProperties>
</file>