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2.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media/image44.jpg" ContentType="image/jpg"/>
  <Override PartName="/ppt/media/image45.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media/image73.jpg" ContentType="image/jpg"/>
  <Override PartName="/ppt/media/image91.jpg" ContentType="image/jpg"/>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547" r:id="rId2"/>
    <p:sldId id="544" r:id="rId3"/>
    <p:sldId id="555" r:id="rId4"/>
    <p:sldId id="588" r:id="rId5"/>
    <p:sldId id="613" r:id="rId6"/>
    <p:sldId id="614" r:id="rId7"/>
    <p:sldId id="615" r:id="rId8"/>
    <p:sldId id="616" r:id="rId9"/>
    <p:sldId id="619" r:id="rId10"/>
    <p:sldId id="617" r:id="rId11"/>
    <p:sldId id="618" r:id="rId12"/>
    <p:sldId id="620" r:id="rId13"/>
    <p:sldId id="621" r:id="rId14"/>
    <p:sldId id="622" r:id="rId15"/>
    <p:sldId id="623" r:id="rId16"/>
    <p:sldId id="562" r:id="rId17"/>
    <p:sldId id="581" r:id="rId18"/>
    <p:sldId id="624" r:id="rId19"/>
    <p:sldId id="625" r:id="rId20"/>
    <p:sldId id="626" r:id="rId21"/>
    <p:sldId id="627" r:id="rId22"/>
    <p:sldId id="628" r:id="rId23"/>
    <p:sldId id="629" r:id="rId24"/>
    <p:sldId id="630" r:id="rId25"/>
    <p:sldId id="631" r:id="rId26"/>
    <p:sldId id="632" r:id="rId27"/>
    <p:sldId id="633" r:id="rId28"/>
    <p:sldId id="563" r:id="rId29"/>
    <p:sldId id="634" r:id="rId30"/>
    <p:sldId id="635" r:id="rId31"/>
    <p:sldId id="636" r:id="rId32"/>
    <p:sldId id="637" r:id="rId33"/>
    <p:sldId id="638" r:id="rId34"/>
    <p:sldId id="639" r:id="rId35"/>
    <p:sldId id="589" r:id="rId36"/>
    <p:sldId id="546"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23" autoAdjust="0"/>
    <p:restoredTop sz="95577" autoAdjust="0"/>
  </p:normalViewPr>
  <p:slideViewPr>
    <p:cSldViewPr snapToGrid="0">
      <p:cViewPr varScale="1">
        <p:scale>
          <a:sx n="232" d="100"/>
          <a:sy n="232" d="100"/>
        </p:scale>
        <p:origin x="192" y="1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男女比</a:t>
            </a:r>
          </a:p>
        </c:rich>
      </c:tx>
      <c:layout>
        <c:manualLayout>
          <c:xMode val="edge"/>
          <c:yMode val="edge"/>
          <c:x val="0.40077469605591848"/>
          <c:y val="1.21108899787630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4270971022943987"/>
          <c:y val="0.26436057970647697"/>
          <c:w val="0.85379615048118984"/>
          <c:h val="0.61660712201215206"/>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434-C14F-9B79-A2A7F305ED0A}"/>
              </c:ext>
            </c:extLst>
          </c:dPt>
          <c:dPt>
            <c:idx val="1"/>
            <c:invertIfNegative val="0"/>
            <c:bubble3D val="0"/>
            <c:spPr>
              <a:solidFill>
                <a:srgbClr val="FF66FF"/>
              </a:solidFill>
              <a:ln>
                <a:noFill/>
              </a:ln>
              <a:effectLst/>
            </c:spPr>
            <c:extLst>
              <c:ext xmlns:c16="http://schemas.microsoft.com/office/drawing/2014/chart" uri="{C3380CC4-5D6E-409C-BE32-E72D297353CC}">
                <c16:uniqueId val="{00000001-A434-C14F-9B79-A2A7F305ED0A}"/>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34-C14F-9B79-A2A7F305ED0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34-C14F-9B79-A2A7F305ED0A}"/>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'[210528_自動車保険_デモグラ.xlsx]保険_デモグラ'!$E$6:$F$6</c:f>
              <c:strCache>
                <c:ptCount val="2"/>
                <c:pt idx="0">
                  <c:v>男性</c:v>
                </c:pt>
                <c:pt idx="1">
                  <c:v>女性</c:v>
                </c:pt>
              </c:strCache>
            </c:strRef>
          </c:cat>
          <c:val>
            <c:numRef>
              <c:f>'[210528_自動車保険_デモグラ.xlsx]保険_デモグラ'!$E$7:$F$7</c:f>
              <c:numCache>
                <c:formatCode>0%</c:formatCode>
                <c:ptCount val="2"/>
                <c:pt idx="0">
                  <c:v>0.62021908652060898</c:v>
                </c:pt>
                <c:pt idx="1">
                  <c:v>0.37978091347939102</c:v>
                </c:pt>
              </c:numCache>
            </c:numRef>
          </c:val>
          <c:extLst>
            <c:ext xmlns:c16="http://schemas.microsoft.com/office/drawing/2014/chart" uri="{C3380CC4-5D6E-409C-BE32-E72D297353CC}">
              <c16:uniqueId val="{00000003-A434-C14F-9B79-A2A7F305ED0A}"/>
            </c:ext>
          </c:extLst>
        </c:ser>
        <c:dLbls>
          <c:showLegendKey val="0"/>
          <c:showVal val="0"/>
          <c:showCatName val="0"/>
          <c:showSerName val="0"/>
          <c:showPercent val="0"/>
          <c:showBubbleSize val="0"/>
        </c:dLbls>
        <c:gapWidth val="182"/>
        <c:axId val="505385456"/>
        <c:axId val="505378896"/>
      </c:barChart>
      <c:catAx>
        <c:axId val="505385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505378896"/>
        <c:crosses val="autoZero"/>
        <c:auto val="1"/>
        <c:lblAlgn val="ctr"/>
        <c:lblOffset val="100"/>
        <c:noMultiLvlLbl val="0"/>
      </c:catAx>
      <c:valAx>
        <c:axId val="505378896"/>
        <c:scaling>
          <c:orientation val="minMax"/>
        </c:scaling>
        <c:delete val="1"/>
        <c:axPos val="t"/>
        <c:numFmt formatCode="0%" sourceLinked="1"/>
        <c:majorTickMark val="none"/>
        <c:minorTickMark val="none"/>
        <c:tickLblPos val="nextTo"/>
        <c:crossAx val="505385456"/>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年齢</a:t>
            </a:r>
          </a:p>
        </c:rich>
      </c:tx>
      <c:layout>
        <c:manualLayout>
          <c:xMode val="edge"/>
          <c:yMode val="edge"/>
          <c:x val="0.45765308735038401"/>
          <c:y val="5.0881180924164507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511016316454673"/>
          <c:y val="0.16506435664334121"/>
          <c:w val="0.84472855493995158"/>
          <c:h val="0.77323982537919522"/>
        </c:manualLayout>
      </c:layout>
      <c:barChart>
        <c:barDir val="bar"/>
        <c:grouping val="clustered"/>
        <c:varyColors val="0"/>
        <c:ser>
          <c:idx val="0"/>
          <c:order val="0"/>
          <c:spPr>
            <a:solidFill>
              <a:schemeClr val="accent6">
                <a:lumMod val="60000"/>
                <a:lumOff val="40000"/>
              </a:schemeClr>
            </a:solidFill>
            <a:ln>
              <a:noFill/>
            </a:ln>
            <a:effectLst/>
          </c:spPr>
          <c:invertIfNegative val="0"/>
          <c:dPt>
            <c:idx val="1"/>
            <c:invertIfNegative val="0"/>
            <c:bubble3D val="0"/>
            <c:spPr>
              <a:solidFill>
                <a:srgbClr val="92D050"/>
              </a:solidFill>
              <a:ln>
                <a:noFill/>
              </a:ln>
              <a:effectLst/>
            </c:spPr>
            <c:extLst>
              <c:ext xmlns:c16="http://schemas.microsoft.com/office/drawing/2014/chart" uri="{C3380CC4-5D6E-409C-BE32-E72D297353CC}">
                <c16:uniqueId val="{00000001-56E5-C542-B571-ABF16AAB4953}"/>
              </c:ext>
            </c:extLst>
          </c:dPt>
          <c:dPt>
            <c:idx val="2"/>
            <c:invertIfNegative val="0"/>
            <c:bubble3D val="0"/>
            <c:spPr>
              <a:solidFill>
                <a:srgbClr val="92D050"/>
              </a:solidFill>
              <a:ln>
                <a:noFill/>
              </a:ln>
              <a:effectLst/>
            </c:spPr>
            <c:extLst>
              <c:ext xmlns:c16="http://schemas.microsoft.com/office/drawing/2014/chart" uri="{C3380CC4-5D6E-409C-BE32-E72D297353CC}">
                <c16:uniqueId val="{00000002-56E5-C542-B571-ABF16AAB4953}"/>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'[210528_自動車保険_デモグラ.xlsx]保険_デモグラ'!$G$6:$K$6</c:f>
              <c:strCache>
                <c:ptCount val="5"/>
                <c:pt idx="0">
                  <c:v>18-24</c:v>
                </c:pt>
                <c:pt idx="1">
                  <c:v>25-34</c:v>
                </c:pt>
                <c:pt idx="2">
                  <c:v>35-44</c:v>
                </c:pt>
                <c:pt idx="3">
                  <c:v>45-54</c:v>
                </c:pt>
                <c:pt idx="4">
                  <c:v>55-64</c:v>
                </c:pt>
              </c:strCache>
            </c:strRef>
          </c:cat>
          <c:val>
            <c:numRef>
              <c:f>'[210528_自動車保険_デモグラ.xlsx]保険_デモグラ'!$G$7:$K$7</c:f>
              <c:numCache>
                <c:formatCode>0%</c:formatCode>
                <c:ptCount val="5"/>
                <c:pt idx="0">
                  <c:v>#N/A</c:v>
                </c:pt>
                <c:pt idx="1">
                  <c:v>0.5435267857142857</c:v>
                </c:pt>
                <c:pt idx="2">
                  <c:v>0.4564732142857143</c:v>
                </c:pt>
                <c:pt idx="3">
                  <c:v>#N/A</c:v>
                </c:pt>
                <c:pt idx="4">
                  <c:v>#N/A</c:v>
                </c:pt>
              </c:numCache>
            </c:numRef>
          </c:val>
          <c:extLst>
            <c:ext xmlns:c16="http://schemas.microsoft.com/office/drawing/2014/chart" uri="{C3380CC4-5D6E-409C-BE32-E72D297353CC}">
              <c16:uniqueId val="{00000000-56E5-C542-B571-ABF16AAB4953}"/>
            </c:ext>
          </c:extLst>
        </c:ser>
        <c:dLbls>
          <c:showLegendKey val="0"/>
          <c:showVal val="0"/>
          <c:showCatName val="0"/>
          <c:showSerName val="0"/>
          <c:showPercent val="0"/>
          <c:showBubbleSize val="0"/>
        </c:dLbls>
        <c:gapWidth val="182"/>
        <c:axId val="375284192"/>
        <c:axId val="375284520"/>
      </c:barChart>
      <c:catAx>
        <c:axId val="3752841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375284520"/>
        <c:crosses val="autoZero"/>
        <c:auto val="1"/>
        <c:lblAlgn val="ctr"/>
        <c:lblOffset val="100"/>
        <c:noMultiLvlLbl val="0"/>
      </c:catAx>
      <c:valAx>
        <c:axId val="375284520"/>
        <c:scaling>
          <c:orientation val="minMax"/>
        </c:scaling>
        <c:delete val="1"/>
        <c:axPos val="t"/>
        <c:numFmt formatCode="0%" sourceLinked="1"/>
        <c:majorTickMark val="none"/>
        <c:minorTickMark val="none"/>
        <c:tickLblPos val="nextTo"/>
        <c:crossAx val="375284192"/>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spPr>
            <a:solidFill>
              <a:schemeClr val="accent3"/>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6534-3A47-9997-8814F1CBD9A2}"/>
              </c:ext>
            </c:extLst>
          </c:dPt>
          <c:cat>
            <c:strRef>
              <c:f>Sheet1!$A$2:$A$6</c:f>
              <c:strCache>
                <c:ptCount val="5"/>
                <c:pt idx="0">
                  <c:v>LINE NEWS</c:v>
                </c:pt>
                <c:pt idx="1">
                  <c:v>SmartNews</c:v>
                </c:pt>
                <c:pt idx="2">
                  <c:v>日本経済新聞</c:v>
                </c:pt>
                <c:pt idx="3">
                  <c:v>NHK</c:v>
                </c:pt>
                <c:pt idx="4">
                  <c:v>Yahooニュース</c:v>
                </c:pt>
              </c:strCache>
            </c:strRef>
          </c:cat>
          <c:val>
            <c:numRef>
              <c:f>Sheet1!$B$2:$B$6</c:f>
              <c:numCache>
                <c:formatCode>0.00%</c:formatCode>
                <c:ptCount val="5"/>
                <c:pt idx="0">
                  <c:v>1.4999999999999999E-2</c:v>
                </c:pt>
                <c:pt idx="1">
                  <c:v>0.02</c:v>
                </c:pt>
                <c:pt idx="2">
                  <c:v>2.4E-2</c:v>
                </c:pt>
                <c:pt idx="3">
                  <c:v>0.23899999999999999</c:v>
                </c:pt>
                <c:pt idx="4">
                  <c:v>0.26600000000000001</c:v>
                </c:pt>
              </c:numCache>
            </c:numRef>
          </c:val>
          <c:extLst>
            <c:ext xmlns:c16="http://schemas.microsoft.com/office/drawing/2014/chart" uri="{C3380CC4-5D6E-409C-BE32-E72D297353CC}">
              <c16:uniqueId val="{00000002-6534-3A47-9997-8814F1CBD9A2}"/>
            </c:ext>
          </c:extLst>
        </c:ser>
        <c:dLbls>
          <c:showLegendKey val="0"/>
          <c:showVal val="0"/>
          <c:showCatName val="0"/>
          <c:showSerName val="0"/>
          <c:showPercent val="0"/>
          <c:showBubbleSize val="0"/>
        </c:dLbls>
        <c:gapWidth val="21"/>
        <c:axId val="327295440"/>
        <c:axId val="327295832"/>
      </c:barChart>
      <c:catAx>
        <c:axId val="327295440"/>
        <c:scaling>
          <c:orientation val="minMax"/>
        </c:scaling>
        <c:delete val="1"/>
        <c:axPos val="l"/>
        <c:numFmt formatCode="General" sourceLinked="1"/>
        <c:majorTickMark val="none"/>
        <c:minorTickMark val="none"/>
        <c:tickLblPos val="nextTo"/>
        <c:crossAx val="327295832"/>
        <c:crosses val="autoZero"/>
        <c:auto val="1"/>
        <c:lblAlgn val="ctr"/>
        <c:lblOffset val="100"/>
        <c:noMultiLvlLbl val="0"/>
      </c:catAx>
      <c:valAx>
        <c:axId val="327295832"/>
        <c:scaling>
          <c:orientation val="minMax"/>
        </c:scaling>
        <c:delete val="1"/>
        <c:axPos val="b"/>
        <c:numFmt formatCode="0.00%" sourceLinked="1"/>
        <c:majorTickMark val="none"/>
        <c:minorTickMark val="none"/>
        <c:tickLblPos val="nextTo"/>
        <c:crossAx val="32729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2023/5/25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528673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282583" y="5710013"/>
            <a:ext cx="1025923"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2023/6/1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en-US" altLang="ja-JP" sz="1400" b="1" i="0" spc="0" dirty="0">
                <a:solidFill>
                  <a:schemeClr val="accent6"/>
                </a:solidFill>
                <a:latin typeface="Meiryo" panose="020B0604030504040204" pitchFamily="34" charset="-128"/>
                <a:ea typeface="Meiryo" panose="020B0604030504040204" pitchFamily="34" charset="-128"/>
                <a:cs typeface="Arial" panose="020B0604020202020204" pitchFamily="34" charset="0"/>
              </a:rPr>
              <a:t>ma</a:t>
            </a:r>
            <a:r>
              <a:rPr lang="en-US" altLang="ja-JP" sz="1400" b="1" spc="0" dirty="0">
                <a:solidFill>
                  <a:schemeClr val="accent6"/>
                </a:solidFill>
                <a:latin typeface="Meiryo" panose="020B0604030504040204" pitchFamily="34" charset="-128"/>
                <a:ea typeface="Meiryo" panose="020B0604030504040204" pitchFamily="34" charset="-128"/>
                <a:cs typeface="Arial" panose="020B0604020202020204" pitchFamily="34" charset="0"/>
              </a:rPr>
              <a:t>y! CAP ad</a:t>
            </a:r>
            <a:endPar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spc="0">
                <a:solidFill>
                  <a:schemeClr val="accent6"/>
                </a:solidFill>
                <a:latin typeface="Meiryo" panose="020B0604030504040204" pitchFamily="34" charset="-128"/>
                <a:ea typeface="Meiryo" panose="020B0604030504040204" pitchFamily="34" charset="-128"/>
                <a:cs typeface="Segoe UI" panose="020B0502040204020203" pitchFamily="34" charset="0"/>
              </a:rPr>
              <a:t>レビュータイアップ広告</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7</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t="-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b="-156"/>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image" Target="../media/image51.png"/><Relationship Id="rId4" Type="http://schemas.openxmlformats.org/officeDocument/2006/relationships/image" Target="../media/image50.png"/></Relationships>
</file>

<file path=ppt/slides/_rels/slide13.xml.rels><?xml version="1.0" encoding="UTF-8" standalone="yes"?>
<Relationships xmlns="http://schemas.openxmlformats.org/package/2006/relationships"><Relationship Id="rId8" Type="http://schemas.openxmlformats.org/officeDocument/2006/relationships/image" Target="../media/image58.tiff"/><Relationship Id="rId13" Type="http://schemas.openxmlformats.org/officeDocument/2006/relationships/image" Target="../media/image63.emf"/><Relationship Id="rId3" Type="http://schemas.openxmlformats.org/officeDocument/2006/relationships/image" Target="../media/image53.tiff"/><Relationship Id="rId7" Type="http://schemas.openxmlformats.org/officeDocument/2006/relationships/image" Target="../media/image57.tiff"/><Relationship Id="rId12" Type="http://schemas.openxmlformats.org/officeDocument/2006/relationships/image" Target="../media/image62.tiff"/><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56.tiff"/><Relationship Id="rId11" Type="http://schemas.openxmlformats.org/officeDocument/2006/relationships/image" Target="../media/image61.tiff"/><Relationship Id="rId5" Type="http://schemas.openxmlformats.org/officeDocument/2006/relationships/image" Target="../media/image55.tiff"/><Relationship Id="rId15" Type="http://schemas.openxmlformats.org/officeDocument/2006/relationships/image" Target="../media/image65.tiff"/><Relationship Id="rId10" Type="http://schemas.openxmlformats.org/officeDocument/2006/relationships/image" Target="../media/image60.tiff"/><Relationship Id="rId4" Type="http://schemas.openxmlformats.org/officeDocument/2006/relationships/image" Target="../media/image54.tiff"/><Relationship Id="rId9" Type="http://schemas.openxmlformats.org/officeDocument/2006/relationships/image" Target="../media/image59.tiff"/><Relationship Id="rId14" Type="http://schemas.openxmlformats.org/officeDocument/2006/relationships/image" Target="../media/image64.tiff"/></Relationships>
</file>

<file path=ppt/slides/_rels/slide1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image" Target="../media/image68.png"/><Relationship Id="rId4" Type="http://schemas.openxmlformats.org/officeDocument/2006/relationships/image" Target="../media/image67.png"/></Relationships>
</file>

<file path=ppt/slides/_rels/slide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70.png"/></Relationships>
</file>

<file path=ppt/slides/_rels/slide1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19.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85.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jpg"/></Relationships>
</file>

<file path=ppt/slides/_rels/slide2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72.png"/><Relationship Id="rId1" Type="http://schemas.openxmlformats.org/officeDocument/2006/relationships/slideLayout" Target="../slideLayouts/slideLayout8.xml"/><Relationship Id="rId5" Type="http://schemas.openxmlformats.org/officeDocument/2006/relationships/image" Target="../media/image96.png"/><Relationship Id="rId4" Type="http://schemas.openxmlformats.org/officeDocument/2006/relationships/image" Target="../media/image95.png"/></Relationships>
</file>

<file path=ppt/slides/_rels/slide22.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3.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3.png"/><Relationship Id="rId7" Type="http://schemas.openxmlformats.org/officeDocument/2006/relationships/image" Target="../media/image82.png"/><Relationship Id="rId12" Type="http://schemas.openxmlformats.org/officeDocument/2006/relationships/image" Target="../media/image108.jpe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105.jpeg"/><Relationship Id="rId11" Type="http://schemas.openxmlformats.org/officeDocument/2006/relationships/image" Target="../media/image86.png"/><Relationship Id="rId5" Type="http://schemas.openxmlformats.org/officeDocument/2006/relationships/image" Target="../media/image76.png"/><Relationship Id="rId10" Type="http://schemas.openxmlformats.org/officeDocument/2006/relationships/image" Target="../media/image85.png"/><Relationship Id="rId4" Type="http://schemas.openxmlformats.org/officeDocument/2006/relationships/image" Target="../media/image104.png"/><Relationship Id="rId9" Type="http://schemas.openxmlformats.org/officeDocument/2006/relationships/image" Target="../media/image107.png"/></Relationships>
</file>

<file path=ppt/slides/_rels/slide2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109.png"/><Relationship Id="rId7" Type="http://schemas.openxmlformats.org/officeDocument/2006/relationships/image" Target="../media/image75.png"/><Relationship Id="rId2" Type="http://schemas.openxmlformats.org/officeDocument/2006/relationships/image" Target="../media/image72.png"/><Relationship Id="rId1" Type="http://schemas.openxmlformats.org/officeDocument/2006/relationships/slideLayout" Target="../slideLayouts/slideLayout8.xml"/><Relationship Id="rId6" Type="http://schemas.openxmlformats.org/officeDocument/2006/relationships/image" Target="../media/image112.jpeg"/><Relationship Id="rId5" Type="http://schemas.openxmlformats.org/officeDocument/2006/relationships/image" Target="../media/image111.jpg"/><Relationship Id="rId10" Type="http://schemas.openxmlformats.org/officeDocument/2006/relationships/image" Target="../media/image114.jpeg"/><Relationship Id="rId4" Type="http://schemas.openxmlformats.org/officeDocument/2006/relationships/image" Target="../media/image110.png"/><Relationship Id="rId9" Type="http://schemas.openxmlformats.org/officeDocument/2006/relationships/image" Target="../media/image113.png"/></Relationships>
</file>

<file path=ppt/slides/_rels/slide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72.png"/><Relationship Id="rId1" Type="http://schemas.openxmlformats.org/officeDocument/2006/relationships/slideLayout" Target="../slideLayouts/slideLayout8.xml"/><Relationship Id="rId4" Type="http://schemas.openxmlformats.org/officeDocument/2006/relationships/image" Target="../media/image110.png"/></Relationships>
</file>

<file path=ppt/slides/_rels/slide2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72.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9.png"/><Relationship Id="rId7" Type="http://schemas.openxmlformats.org/officeDocument/2006/relationships/image" Target="../media/image23.png"/><Relationship Id="rId12"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37.jpg"/><Relationship Id="rId7" Type="http://schemas.openxmlformats.org/officeDocument/2006/relationships/image" Target="../media/image41.jp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40.jpg"/><Relationship Id="rId11" Type="http://schemas.openxmlformats.org/officeDocument/2006/relationships/image" Target="../media/image45.jpg"/><Relationship Id="rId5" Type="http://schemas.openxmlformats.org/officeDocument/2006/relationships/image" Target="../media/image39.jpg"/><Relationship Id="rId10" Type="http://schemas.openxmlformats.org/officeDocument/2006/relationships/image" Target="../media/image44.jpg"/><Relationship Id="rId4" Type="http://schemas.openxmlformats.org/officeDocument/2006/relationships/image" Target="../media/image38.jpg"/><Relationship Id="rId9"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徹底比較コンテンツ例①</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テキスト ボックス 2">
            <a:extLst>
              <a:ext uri="{FF2B5EF4-FFF2-40B4-BE49-F238E27FC236}">
                <a16:creationId xmlns:a16="http://schemas.microsoft.com/office/drawing/2014/main" id="{A2A41BA6-EAD3-E162-06DE-F01E4344CD37}"/>
              </a:ext>
            </a:extLst>
          </p:cNvPr>
          <p:cNvSpPr txBox="1"/>
          <p:nvPr/>
        </p:nvSpPr>
        <p:spPr>
          <a:xfrm>
            <a:off x="206829" y="802281"/>
            <a:ext cx="4325527" cy="369332"/>
          </a:xfrm>
          <a:prstGeom prst="rect">
            <a:avLst/>
          </a:prstGeom>
          <a:noFill/>
        </p:spPr>
        <p:txBody>
          <a:bodyPr wrap="square" rtlCol="0">
            <a:spAutoFit/>
          </a:bodyPr>
          <a:lstStyle/>
          <a:p>
            <a:r>
              <a:rPr lang="ja-JP" altLang="en-US" b="1" dirty="0"/>
              <a:t>■マスカラ記事</a:t>
            </a:r>
            <a:endParaRPr kumimoji="1" lang="ja-JP" altLang="en-US" b="1" dirty="0"/>
          </a:p>
        </p:txBody>
      </p:sp>
      <p:graphicFrame>
        <p:nvGraphicFramePr>
          <p:cNvPr id="6" name="表 5">
            <a:extLst>
              <a:ext uri="{FF2B5EF4-FFF2-40B4-BE49-F238E27FC236}">
                <a16:creationId xmlns:a16="http://schemas.microsoft.com/office/drawing/2014/main" id="{5239B756-2CB1-D63C-D3CA-62E7984D446E}"/>
              </a:ext>
            </a:extLst>
          </p:cNvPr>
          <p:cNvGraphicFramePr>
            <a:graphicFrameLocks noGrp="1"/>
          </p:cNvGraphicFramePr>
          <p:nvPr/>
        </p:nvGraphicFramePr>
        <p:xfrm>
          <a:off x="4326246" y="1137146"/>
          <a:ext cx="7424768" cy="3283965"/>
        </p:xfrm>
        <a:graphic>
          <a:graphicData uri="http://schemas.openxmlformats.org/drawingml/2006/table">
            <a:tbl>
              <a:tblPr firstRow="1" bandRow="1">
                <a:tableStyleId>{F5AB1C69-6EDB-4FF4-983F-18BD219EF322}</a:tableStyleId>
              </a:tblPr>
              <a:tblGrid>
                <a:gridCol w="2002912">
                  <a:extLst>
                    <a:ext uri="{9D8B030D-6E8A-4147-A177-3AD203B41FA5}">
                      <a16:colId xmlns:a16="http://schemas.microsoft.com/office/drawing/2014/main" val="3693549565"/>
                    </a:ext>
                  </a:extLst>
                </a:gridCol>
                <a:gridCol w="5421856">
                  <a:extLst>
                    <a:ext uri="{9D8B030D-6E8A-4147-A177-3AD203B41FA5}">
                      <a16:colId xmlns:a16="http://schemas.microsoft.com/office/drawing/2014/main" val="3483508616"/>
                    </a:ext>
                  </a:extLst>
                </a:gridCol>
              </a:tblGrid>
              <a:tr h="31178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83445">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マスカラのおすすめ人気ランキング</a:t>
                      </a:r>
                      <a:r>
                        <a:rPr kumimoji="1" lang="en-US" altLang="ja-JP" sz="1400" b="0" i="0" kern="1200" dirty="0">
                          <a:solidFill>
                            <a:schemeClr val="dk1"/>
                          </a:solidFill>
                          <a:effectLst/>
                          <a:latin typeface="+mn-ea"/>
                          <a:ea typeface="+mn-ea"/>
                          <a:cs typeface="+mn-cs"/>
                        </a:rPr>
                        <a:t>44</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83445">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https://my-best.com/392</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9339">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81,000PV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277799">
                <a:tc>
                  <a:txBody>
                    <a:bodyPr/>
                    <a:lstStyle/>
                    <a:p>
                      <a:r>
                        <a:rPr kumimoji="1" lang="ja-JP" altLang="en-US" sz="1400" dirty="0">
                          <a:latin typeface="+mn-ea"/>
                          <a:ea typeface="+mn-ea"/>
                        </a:rPr>
                        <a:t>記事内</a:t>
                      </a:r>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CVR</a:t>
                      </a:r>
                      <a:endParaRPr kumimoji="1" lang="ja-JP" altLang="en-US" sz="1400" dirty="0">
                        <a:latin typeface="+mn-ea"/>
                        <a:ea typeface="+mn-ea"/>
                      </a:endParaRPr>
                    </a:p>
                  </a:txBody>
                  <a:tcPr anchor="ctr"/>
                </a:tc>
                <a:tc>
                  <a:txBody>
                    <a:bodyPr/>
                    <a:lstStyle/>
                    <a:p>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11%</a:t>
                      </a:r>
                      <a:r>
                        <a:rPr kumimoji="1" lang="ja-JP" altLang="en-US" sz="1400" dirty="0" err="1">
                          <a:latin typeface="+mn-ea"/>
                          <a:ea typeface="+mn-ea"/>
                        </a:rPr>
                        <a:t>、</a:t>
                      </a:r>
                      <a:r>
                        <a:rPr kumimoji="1" lang="en-US" altLang="ja-JP" sz="1400" dirty="0">
                          <a:latin typeface="+mn-ea"/>
                          <a:ea typeface="+mn-ea"/>
                        </a:rPr>
                        <a:t>CVR16.5%</a:t>
                      </a:r>
                      <a:endParaRPr kumimoji="1" lang="ja-JP" altLang="en-US" sz="1400" dirty="0">
                        <a:latin typeface="+mn-ea"/>
                        <a:ea typeface="+mn-ea"/>
                      </a:endParaRPr>
                    </a:p>
                  </a:txBody>
                  <a:tcPr/>
                </a:tc>
                <a:extLst>
                  <a:ext uri="{0D108BD9-81ED-4DB2-BD59-A6C34878D82A}">
                    <a16:rowId xmlns:a16="http://schemas.microsoft.com/office/drawing/2014/main" val="938638686"/>
                  </a:ext>
                </a:extLst>
              </a:tr>
              <a:tr h="403605">
                <a:tc>
                  <a:txBody>
                    <a:bodyPr/>
                    <a:lstStyle/>
                    <a:p>
                      <a:r>
                        <a:rPr kumimoji="1" lang="en-US" altLang="ja-JP" sz="1400" dirty="0" err="1">
                          <a:latin typeface="+mn-ea"/>
                          <a:ea typeface="+mn-ea"/>
                        </a:rPr>
                        <a:t>mybest</a:t>
                      </a:r>
                      <a:r>
                        <a:rPr kumimoji="1" lang="ja-JP" altLang="en-US" sz="1400" dirty="0">
                          <a:latin typeface="+mn-ea"/>
                          <a:ea typeface="+mn-ea"/>
                        </a:rPr>
                        <a:t>経由での売上</a:t>
                      </a:r>
                    </a:p>
                  </a:txBody>
                  <a:tcPr/>
                </a:tc>
                <a:tc>
                  <a:txBody>
                    <a:bodyPr/>
                    <a:lstStyle/>
                    <a:p>
                      <a:r>
                        <a:rPr kumimoji="1" lang="ja-JP" altLang="en-US" sz="1400" dirty="0">
                          <a:latin typeface="+mn-ea"/>
                          <a:ea typeface="+mn-ea"/>
                        </a:rPr>
                        <a:t>約</a:t>
                      </a:r>
                      <a:r>
                        <a:rPr kumimoji="1" lang="en-US" altLang="ja-JP" sz="1400" dirty="0">
                          <a:latin typeface="+mn-ea"/>
                          <a:ea typeface="+mn-ea"/>
                        </a:rPr>
                        <a:t>3,000,000</a:t>
                      </a:r>
                      <a:r>
                        <a:rPr kumimoji="1" lang="ja-JP" altLang="en-US" sz="1400" dirty="0">
                          <a:latin typeface="+mn-ea"/>
                          <a:ea typeface="+mn-ea"/>
                        </a:rPr>
                        <a:t>円</a:t>
                      </a:r>
                    </a:p>
                  </a:txBody>
                  <a:tcPr/>
                </a:tc>
                <a:extLst>
                  <a:ext uri="{0D108BD9-81ED-4DB2-BD59-A6C34878D82A}">
                    <a16:rowId xmlns:a16="http://schemas.microsoft.com/office/drawing/2014/main" val="2978394811"/>
                  </a:ext>
                </a:extLst>
              </a:tr>
              <a:tr h="878679">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6</a:t>
                      </a:r>
                      <a:r>
                        <a:rPr kumimoji="1" lang="ja-JP" altLang="en-US" sz="1100" dirty="0">
                          <a:latin typeface="+mn-ea"/>
                          <a:ea typeface="+mn-ea"/>
                        </a:rPr>
                        <a:t>月</a:t>
                      </a:r>
                      <a:r>
                        <a:rPr kumimoji="1" lang="en-US" altLang="ja-JP" sz="1100" dirty="0">
                          <a:latin typeface="+mn-ea"/>
                          <a:ea typeface="+mn-ea"/>
                        </a:rPr>
                        <a:t>17</a:t>
                      </a:r>
                      <a:r>
                        <a:rPr kumimoji="1" lang="ja-JP" altLang="en-US" sz="1100" dirty="0">
                          <a:latin typeface="+mn-ea"/>
                          <a:ea typeface="+mn-ea"/>
                        </a:rPr>
                        <a:t>日時点</a:t>
                      </a:r>
                    </a:p>
                  </a:txBody>
                  <a:tcPr/>
                </a:tc>
                <a:tc>
                  <a:txBody>
                    <a:bodyPr/>
                    <a:lstStyle/>
                    <a:p>
                      <a:r>
                        <a:rPr kumimoji="1" lang="ja-JP" altLang="en-US" sz="1400" b="0" dirty="0">
                          <a:latin typeface="+mn-ea"/>
                          <a:ea typeface="+mn-ea"/>
                        </a:rPr>
                        <a:t>マスカラ ランキング（</a:t>
                      </a:r>
                      <a:r>
                        <a:rPr kumimoji="1" lang="en-US" altLang="ja-JP" sz="1400" b="0" dirty="0">
                          <a:latin typeface="+mn-ea"/>
                          <a:ea typeface="+mn-ea"/>
                        </a:rPr>
                        <a:t>2</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マスカラ おすすめ（</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 人気（</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7" name="テキスト ボックス 6">
            <a:extLst>
              <a:ext uri="{FF2B5EF4-FFF2-40B4-BE49-F238E27FC236}">
                <a16:creationId xmlns:a16="http://schemas.microsoft.com/office/drawing/2014/main" id="{C9DF42F1-9716-C97E-8131-A9F120ADF04D}"/>
              </a:ext>
            </a:extLst>
          </p:cNvPr>
          <p:cNvSpPr txBox="1"/>
          <p:nvPr/>
        </p:nvSpPr>
        <p:spPr>
          <a:xfrm>
            <a:off x="4221061" y="788827"/>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8" name="テキスト ボックス 7">
            <a:extLst>
              <a:ext uri="{FF2B5EF4-FFF2-40B4-BE49-F238E27FC236}">
                <a16:creationId xmlns:a16="http://schemas.microsoft.com/office/drawing/2014/main" id="{7C62F223-698D-7C4B-81BD-D85C6E75C736}"/>
              </a:ext>
            </a:extLst>
          </p:cNvPr>
          <p:cNvSpPr txBox="1"/>
          <p:nvPr/>
        </p:nvSpPr>
        <p:spPr>
          <a:xfrm>
            <a:off x="4266983" y="4344471"/>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sp>
        <p:nvSpPr>
          <p:cNvPr id="10" name="テキスト ボックス 9">
            <a:extLst>
              <a:ext uri="{FF2B5EF4-FFF2-40B4-BE49-F238E27FC236}">
                <a16:creationId xmlns:a16="http://schemas.microsoft.com/office/drawing/2014/main" id="{B46463EE-F011-D42B-9E36-C995243C75E8}"/>
              </a:ext>
            </a:extLst>
          </p:cNvPr>
          <p:cNvSpPr txBox="1"/>
          <p:nvPr/>
        </p:nvSpPr>
        <p:spPr>
          <a:xfrm>
            <a:off x="4333547" y="6511912"/>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2021/05/01</a:t>
            </a:r>
            <a:r>
              <a:rPr lang="ja-JP" altLang="en-US" sz="1050" dirty="0">
                <a:latin typeface="+mn-ea"/>
              </a:rPr>
              <a:t>∼</a:t>
            </a:r>
            <a:r>
              <a:rPr lang="en-US" altLang="ja-JP" sz="1050" dirty="0">
                <a:latin typeface="+mn-ea"/>
              </a:rPr>
              <a:t>2021/05/31</a:t>
            </a:r>
            <a:r>
              <a:rPr lang="ja-JP" altLang="en-US" sz="1050" dirty="0">
                <a:latin typeface="+mn-ea"/>
              </a:rPr>
              <a:t>）</a:t>
            </a:r>
            <a:endParaRPr kumimoji="1" lang="ja-JP" altLang="en-US" sz="1050" dirty="0">
              <a:latin typeface="+mn-ea"/>
            </a:endParaRPr>
          </a:p>
        </p:txBody>
      </p:sp>
      <p:pic>
        <p:nvPicPr>
          <p:cNvPr id="11" name="図 10">
            <a:extLst>
              <a:ext uri="{FF2B5EF4-FFF2-40B4-BE49-F238E27FC236}">
                <a16:creationId xmlns:a16="http://schemas.microsoft.com/office/drawing/2014/main" id="{678814A2-EC62-BA97-3A88-50E6940950C1}"/>
              </a:ext>
            </a:extLst>
          </p:cNvPr>
          <p:cNvPicPr>
            <a:picLocks noChangeAspect="1"/>
          </p:cNvPicPr>
          <p:nvPr/>
        </p:nvPicPr>
        <p:blipFill>
          <a:blip r:embed="rId3"/>
          <a:stretch>
            <a:fillRect/>
          </a:stretch>
        </p:blipFill>
        <p:spPr>
          <a:xfrm>
            <a:off x="300871" y="1138763"/>
            <a:ext cx="3516412" cy="5510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a:extLst>
              <a:ext uri="{FF2B5EF4-FFF2-40B4-BE49-F238E27FC236}">
                <a16:creationId xmlns:a16="http://schemas.microsoft.com/office/drawing/2014/main" id="{DB154C8D-B44F-8214-4DCF-5EEAB0AEB564}"/>
              </a:ext>
            </a:extLst>
          </p:cNvPr>
          <p:cNvPicPr>
            <a:picLocks noChangeAspect="1"/>
          </p:cNvPicPr>
          <p:nvPr/>
        </p:nvPicPr>
        <p:blipFill>
          <a:blip r:embed="rId4"/>
          <a:stretch>
            <a:fillRect/>
          </a:stretch>
        </p:blipFill>
        <p:spPr>
          <a:xfrm>
            <a:off x="4309896" y="4649390"/>
            <a:ext cx="7034329" cy="1915527"/>
          </a:xfrm>
          <a:prstGeom prst="rect">
            <a:avLst/>
          </a:prstGeom>
        </p:spPr>
      </p:pic>
    </p:spTree>
    <p:extLst>
      <p:ext uri="{BB962C8B-B14F-4D97-AF65-F5344CB8AC3E}">
        <p14:creationId xmlns:p14="http://schemas.microsoft.com/office/powerpoint/2010/main" val="262840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正方形/長方形 12">
            <a:extLst>
              <a:ext uri="{FF2B5EF4-FFF2-40B4-BE49-F238E27FC236}">
                <a16:creationId xmlns:a16="http://schemas.microsoft.com/office/drawing/2014/main" id="{F22EEE85-7287-1D03-2A3E-E9F2AD014DD0}"/>
              </a:ext>
            </a:extLst>
          </p:cNvPr>
          <p:cNvSpPr/>
          <p:nvPr/>
        </p:nvSpPr>
        <p:spPr>
          <a:xfrm>
            <a:off x="4326245" y="4363016"/>
            <a:ext cx="7492251" cy="1914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C2886C1-A66D-C6C8-B9D8-A28C63625C31}"/>
              </a:ext>
            </a:extLst>
          </p:cNvPr>
          <p:cNvSpPr txBox="1"/>
          <p:nvPr/>
        </p:nvSpPr>
        <p:spPr>
          <a:xfrm>
            <a:off x="206829" y="818708"/>
            <a:ext cx="4325527" cy="369332"/>
          </a:xfrm>
          <a:prstGeom prst="rect">
            <a:avLst/>
          </a:prstGeom>
          <a:noFill/>
        </p:spPr>
        <p:txBody>
          <a:bodyPr wrap="square" rtlCol="0">
            <a:spAutoFit/>
          </a:bodyPr>
          <a:lstStyle/>
          <a:p>
            <a:r>
              <a:rPr lang="ja-JP" altLang="en-US" b="1" dirty="0"/>
              <a:t>■自動車保険記事</a:t>
            </a:r>
            <a:endParaRPr kumimoji="1" lang="ja-JP" altLang="en-US" b="1" dirty="0"/>
          </a:p>
        </p:txBody>
      </p:sp>
      <p:graphicFrame>
        <p:nvGraphicFramePr>
          <p:cNvPr id="15" name="表 14">
            <a:extLst>
              <a:ext uri="{FF2B5EF4-FFF2-40B4-BE49-F238E27FC236}">
                <a16:creationId xmlns:a16="http://schemas.microsoft.com/office/drawing/2014/main" id="{8D6DEAA3-A6F3-4AA6-50F8-06533CA3DF57}"/>
              </a:ext>
            </a:extLst>
          </p:cNvPr>
          <p:cNvGraphicFramePr>
            <a:graphicFrameLocks noGrp="1"/>
          </p:cNvGraphicFramePr>
          <p:nvPr>
            <p:extLst>
              <p:ext uri="{D42A27DB-BD31-4B8C-83A1-F6EECF244321}">
                <p14:modId xmlns:p14="http://schemas.microsoft.com/office/powerpoint/2010/main" val="796824801"/>
              </p:ext>
            </p:extLst>
          </p:nvPr>
        </p:nvGraphicFramePr>
        <p:xfrm>
          <a:off x="4326245" y="1219273"/>
          <a:ext cx="7492251" cy="2681563"/>
        </p:xfrm>
        <a:graphic>
          <a:graphicData uri="http://schemas.openxmlformats.org/drawingml/2006/table">
            <a:tbl>
              <a:tblPr firstRow="1" bandRow="1">
                <a:tableStyleId>{F5AB1C69-6EDB-4FF4-983F-18BD219EF322}</a:tableStyleId>
              </a:tblPr>
              <a:tblGrid>
                <a:gridCol w="1739095">
                  <a:extLst>
                    <a:ext uri="{9D8B030D-6E8A-4147-A177-3AD203B41FA5}">
                      <a16:colId xmlns:a16="http://schemas.microsoft.com/office/drawing/2014/main" val="3693549565"/>
                    </a:ext>
                  </a:extLst>
                </a:gridCol>
                <a:gridCol w="5753156">
                  <a:extLst>
                    <a:ext uri="{9D8B030D-6E8A-4147-A177-3AD203B41FA5}">
                      <a16:colId xmlns:a16="http://schemas.microsoft.com/office/drawing/2014/main" val="3483508616"/>
                    </a:ext>
                  </a:extLst>
                </a:gridCol>
              </a:tblGrid>
              <a:tr h="30563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98696">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自動車保険のおすすめ人気ランキング</a:t>
                      </a:r>
                      <a:r>
                        <a:rPr kumimoji="1" lang="en-US" altLang="ja-JP" sz="1400" b="0" i="0" kern="1200" dirty="0">
                          <a:solidFill>
                            <a:schemeClr val="dk1"/>
                          </a:solidFill>
                          <a:effectLst/>
                          <a:latin typeface="+mn-ea"/>
                          <a:ea typeface="+mn-ea"/>
                          <a:cs typeface="+mn-cs"/>
                        </a:rPr>
                        <a:t>16</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98696">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https://my-best.com/4828</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4013">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54,000PV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319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記事内</a:t>
                      </a:r>
                      <a:r>
                        <a:rPr kumimoji="1" lang="en-US" altLang="ja-JP" sz="1400" dirty="0">
                          <a:latin typeface="+mn-ea"/>
                          <a:ea typeface="+mn-ea"/>
                        </a:rPr>
                        <a:t>CTR</a:t>
                      </a:r>
                      <a:endParaRPr kumimoji="1" lang="ja-JP" altLang="en-US" sz="1400" dirty="0">
                        <a:latin typeface="+mn-ea"/>
                        <a:ea typeface="+mn-ea"/>
                      </a:endParaRPr>
                    </a:p>
                  </a:txBody>
                  <a:tcPr/>
                </a:tc>
                <a:tc>
                  <a:txBody>
                    <a:bodyPr/>
                    <a:lstStyle/>
                    <a:p>
                      <a:r>
                        <a:rPr kumimoji="1" lang="en-US" altLang="ja-JP" sz="1400" dirty="0">
                          <a:latin typeface="+mn-ea"/>
                          <a:ea typeface="+mn-ea"/>
                        </a:rPr>
                        <a:t>23.3%</a:t>
                      </a:r>
                      <a:endParaRPr kumimoji="1" lang="ja-JP" altLang="en-US" sz="1400" dirty="0">
                        <a:latin typeface="+mn-ea"/>
                        <a:ea typeface="+mn-ea"/>
                      </a:endParaRPr>
                    </a:p>
                  </a:txBody>
                  <a:tcPr/>
                </a:tc>
                <a:extLst>
                  <a:ext uri="{0D108BD9-81ED-4DB2-BD59-A6C34878D82A}">
                    <a16:rowId xmlns:a16="http://schemas.microsoft.com/office/drawing/2014/main" val="845153647"/>
                  </a:ext>
                </a:extLst>
              </a:tr>
              <a:tr h="920634">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p>
                  </a:txBody>
                  <a:tcPr/>
                </a:tc>
                <a:tc>
                  <a:txBody>
                    <a:bodyPr/>
                    <a:lstStyle/>
                    <a:p>
                      <a:r>
                        <a:rPr kumimoji="1" lang="ja-JP" altLang="en-US" sz="1400" b="0" dirty="0">
                          <a:latin typeface="+mn-ea"/>
                          <a:ea typeface="+mn-ea"/>
                        </a:rPr>
                        <a:t>自動車保険 ランキング（</a:t>
                      </a:r>
                      <a:r>
                        <a:rPr kumimoji="1" lang="en-US" altLang="ja-JP" sz="1400" b="0" dirty="0">
                          <a:latin typeface="+mn-ea"/>
                          <a:ea typeface="+mn-ea"/>
                        </a:rPr>
                        <a:t>3</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自動車保険 おすすめ（</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比較表（</a:t>
                      </a:r>
                      <a:r>
                        <a:rPr kumimoji="1" lang="en-US" altLang="ja-JP" sz="1400" b="0" dirty="0">
                          <a:latin typeface="+mn-ea"/>
                          <a:ea typeface="+mn-ea"/>
                        </a:rPr>
                        <a:t>2</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a:t>
                      </a:r>
                      <a:r>
                        <a:rPr kumimoji="1" lang="en-US" altLang="ja-JP" sz="1400" b="0" dirty="0">
                          <a:latin typeface="+mn-ea"/>
                          <a:ea typeface="+mn-ea"/>
                        </a:rPr>
                        <a:t>6</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16" name="テキスト ボックス 15">
            <a:extLst>
              <a:ext uri="{FF2B5EF4-FFF2-40B4-BE49-F238E27FC236}">
                <a16:creationId xmlns:a16="http://schemas.microsoft.com/office/drawing/2014/main" id="{4CA39D64-B86C-D825-2C96-019D18443EF8}"/>
              </a:ext>
            </a:extLst>
          </p:cNvPr>
          <p:cNvSpPr txBox="1"/>
          <p:nvPr/>
        </p:nvSpPr>
        <p:spPr>
          <a:xfrm>
            <a:off x="4221061" y="821679"/>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17" name="テキスト ボックス 16">
            <a:extLst>
              <a:ext uri="{FF2B5EF4-FFF2-40B4-BE49-F238E27FC236}">
                <a16:creationId xmlns:a16="http://schemas.microsoft.com/office/drawing/2014/main" id="{6B8F1850-E91B-DFDD-363D-740FA0347FDE}"/>
              </a:ext>
            </a:extLst>
          </p:cNvPr>
          <p:cNvSpPr txBox="1"/>
          <p:nvPr/>
        </p:nvSpPr>
        <p:spPr>
          <a:xfrm>
            <a:off x="4221061" y="3931578"/>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pic>
        <p:nvPicPr>
          <p:cNvPr id="18" name="図 17">
            <a:extLst>
              <a:ext uri="{FF2B5EF4-FFF2-40B4-BE49-F238E27FC236}">
                <a16:creationId xmlns:a16="http://schemas.microsoft.com/office/drawing/2014/main" id="{43B8F368-E034-3616-6876-25F293B10DF6}"/>
              </a:ext>
            </a:extLst>
          </p:cNvPr>
          <p:cNvPicPr>
            <a:picLocks noChangeAspect="1"/>
          </p:cNvPicPr>
          <p:nvPr/>
        </p:nvPicPr>
        <p:blipFill>
          <a:blip r:embed="rId3"/>
          <a:stretch>
            <a:fillRect/>
          </a:stretch>
        </p:blipFill>
        <p:spPr>
          <a:xfrm>
            <a:off x="410712" y="1444345"/>
            <a:ext cx="3371333" cy="4916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9" name="グラフ 18">
            <a:extLst>
              <a:ext uri="{FF2B5EF4-FFF2-40B4-BE49-F238E27FC236}">
                <a16:creationId xmlns:a16="http://schemas.microsoft.com/office/drawing/2014/main" id="{41F6B616-5DFF-BC23-85C0-F6EFEA13B4CA}"/>
              </a:ext>
            </a:extLst>
          </p:cNvPr>
          <p:cNvGraphicFramePr>
            <a:graphicFrameLocks/>
          </p:cNvGraphicFramePr>
          <p:nvPr>
            <p:extLst>
              <p:ext uri="{D42A27DB-BD31-4B8C-83A1-F6EECF244321}">
                <p14:modId xmlns:p14="http://schemas.microsoft.com/office/powerpoint/2010/main" val="3308572668"/>
              </p:ext>
            </p:extLst>
          </p:nvPr>
        </p:nvGraphicFramePr>
        <p:xfrm>
          <a:off x="4495168" y="4417225"/>
          <a:ext cx="2815814" cy="10486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グラフ 19">
            <a:extLst>
              <a:ext uri="{FF2B5EF4-FFF2-40B4-BE49-F238E27FC236}">
                <a16:creationId xmlns:a16="http://schemas.microsoft.com/office/drawing/2014/main" id="{E4242177-51FB-E228-96D5-7CA9E97FD2FC}"/>
              </a:ext>
            </a:extLst>
          </p:cNvPr>
          <p:cNvGraphicFramePr>
            <a:graphicFrameLocks/>
          </p:cNvGraphicFramePr>
          <p:nvPr>
            <p:extLst>
              <p:ext uri="{D42A27DB-BD31-4B8C-83A1-F6EECF244321}">
                <p14:modId xmlns:p14="http://schemas.microsoft.com/office/powerpoint/2010/main" val="1027661031"/>
              </p:ext>
            </p:extLst>
          </p:nvPr>
        </p:nvGraphicFramePr>
        <p:xfrm>
          <a:off x="7450466" y="4345584"/>
          <a:ext cx="4198665" cy="1996809"/>
        </p:xfrm>
        <a:graphic>
          <a:graphicData uri="http://schemas.openxmlformats.org/drawingml/2006/chart">
            <c:chart xmlns:c="http://schemas.openxmlformats.org/drawingml/2006/chart" xmlns:r="http://schemas.openxmlformats.org/officeDocument/2006/relationships" r:id="rId5"/>
          </a:graphicData>
        </a:graphic>
      </p:graphicFrame>
      <p:sp>
        <p:nvSpPr>
          <p:cNvPr id="21" name="テキスト ボックス 20">
            <a:extLst>
              <a:ext uri="{FF2B5EF4-FFF2-40B4-BE49-F238E27FC236}">
                <a16:creationId xmlns:a16="http://schemas.microsoft.com/office/drawing/2014/main" id="{7B781CD4-99A6-B0E6-BA30-F02056885E3D}"/>
              </a:ext>
            </a:extLst>
          </p:cNvPr>
          <p:cNvSpPr txBox="1"/>
          <p:nvPr/>
        </p:nvSpPr>
        <p:spPr>
          <a:xfrm>
            <a:off x="4221061" y="6360867"/>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2021/04/01</a:t>
            </a:r>
            <a:r>
              <a:rPr lang="ja-JP" altLang="en-US" sz="1050" dirty="0">
                <a:latin typeface="+mn-ea"/>
              </a:rPr>
              <a:t>∼</a:t>
            </a:r>
            <a:r>
              <a:rPr lang="en-US" altLang="ja-JP" sz="1050" dirty="0">
                <a:latin typeface="+mn-ea"/>
              </a:rPr>
              <a:t>2021/04/31</a:t>
            </a:r>
            <a:r>
              <a:rPr lang="ja-JP" altLang="en-US" sz="1050" dirty="0">
                <a:latin typeface="+mn-ea"/>
              </a:rPr>
              <a:t>）</a:t>
            </a:r>
            <a:endParaRPr kumimoji="1" lang="ja-JP" altLang="en-US" sz="1050" dirty="0">
              <a:latin typeface="+mn-ea"/>
            </a:endParaRPr>
          </a:p>
        </p:txBody>
      </p:sp>
    </p:spTree>
    <p:extLst>
      <p:ext uri="{BB962C8B-B14F-4D97-AF65-F5344CB8AC3E}">
        <p14:creationId xmlns:p14="http://schemas.microsoft.com/office/powerpoint/2010/main" val="198446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日本最大級のリーチ＆ニュースメディアとしての高い信頼性</a:t>
            </a:r>
            <a:endParaRPr lang="en-US" altLang="ja-JP" b="1" dirty="0">
              <a:latin typeface="メイリオ" panose="020B0604030504040204" pitchFamily="50" charset="-128"/>
              <a:ea typeface="メイリオ" panose="020B0604030504040204" pitchFamily="50" charset="-128"/>
            </a:endParaRP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object 7">
            <a:extLst>
              <a:ext uri="{FF2B5EF4-FFF2-40B4-BE49-F238E27FC236}">
                <a16:creationId xmlns:a16="http://schemas.microsoft.com/office/drawing/2014/main" id="{4DCA6B88-1FE3-A4B3-E5BB-965AFD021F6D}"/>
              </a:ext>
            </a:extLst>
          </p:cNvPr>
          <p:cNvSpPr/>
          <p:nvPr/>
        </p:nvSpPr>
        <p:spPr>
          <a:xfrm>
            <a:off x="3229975" y="2778472"/>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p>
        </p:txBody>
      </p:sp>
      <p:sp>
        <p:nvSpPr>
          <p:cNvPr id="6" name="正方形/長方形 5">
            <a:extLst>
              <a:ext uri="{FF2B5EF4-FFF2-40B4-BE49-F238E27FC236}">
                <a16:creationId xmlns:a16="http://schemas.microsoft.com/office/drawing/2014/main" id="{9B69276A-8125-5D56-261C-B8A3FA1BE3C7}"/>
              </a:ext>
            </a:extLst>
          </p:cNvPr>
          <p:cNvSpPr/>
          <p:nvPr/>
        </p:nvSpPr>
        <p:spPr>
          <a:xfrm>
            <a:off x="2935055" y="1890758"/>
            <a:ext cx="4070773"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リーチ規模</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52E9173F-E0E0-8B84-DF3A-8A0EB96A7257}"/>
              </a:ext>
            </a:extLst>
          </p:cNvPr>
          <p:cNvSpPr/>
          <p:nvPr/>
        </p:nvSpPr>
        <p:spPr>
          <a:xfrm>
            <a:off x="3094229" y="2413018"/>
            <a:ext cx="3752426" cy="338554"/>
          </a:xfrm>
          <a:prstGeom prst="rect">
            <a:avLst/>
          </a:prstGeom>
        </p:spPr>
        <p:txBody>
          <a:bodyPr wrap="square">
            <a:spAutoFit/>
          </a:bodyPr>
          <a:lstStyle/>
          <a:p>
            <a:pPr algn="ctr"/>
            <a:r>
              <a:rPr lang="en-US" altLang="ja-JP" sz="1600" u="sng" dirty="0">
                <a:latin typeface="メイリオ" panose="020B0604030504040204" pitchFamily="50" charset="-128"/>
                <a:ea typeface="メイリオ" panose="020B0604030504040204" pitchFamily="50" charset="-128"/>
              </a:rPr>
              <a:t>MAU</a:t>
            </a:r>
            <a:r>
              <a:rPr lang="ja-JP" altLang="en-US" sz="1600" u="sng" dirty="0">
                <a:latin typeface="メイリオ" panose="020B0604030504040204" pitchFamily="50" charset="-128"/>
                <a:ea typeface="メイリオ" panose="020B0604030504040204" pitchFamily="50" charset="-128"/>
              </a:rPr>
              <a:t>数（月間アクティブユーザー）</a:t>
            </a:r>
            <a:r>
              <a:rPr lang="en-US" altLang="ja-JP" sz="800" u="sng" dirty="0">
                <a:latin typeface="メイリオ" panose="020B0604030504040204" pitchFamily="50" charset="-128"/>
                <a:ea typeface="メイリオ" panose="020B0604030504040204" pitchFamily="50" charset="-128"/>
              </a:rPr>
              <a:t>※</a:t>
            </a:r>
            <a:r>
              <a:rPr lang="ja-JP" altLang="en-US" sz="800" u="sng" dirty="0">
                <a:latin typeface="メイリオ" panose="020B0604030504040204" pitchFamily="50" charset="-128"/>
                <a:ea typeface="メイリオ" panose="020B0604030504040204" pitchFamily="50" charset="-128"/>
              </a:rPr>
              <a:t>１</a:t>
            </a:r>
            <a:endParaRPr lang="ja-JP" altLang="en-US" sz="1600" u="sng"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E3FF2006-A3C5-FDCB-EE0F-76C5A6D85590}"/>
              </a:ext>
            </a:extLst>
          </p:cNvPr>
          <p:cNvSpPr/>
          <p:nvPr/>
        </p:nvSpPr>
        <p:spPr>
          <a:xfrm>
            <a:off x="3569215" y="3961219"/>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6,020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6157AADE-5FC8-A34C-BE72-57ABD202E8C3}"/>
              </a:ext>
            </a:extLst>
          </p:cNvPr>
          <p:cNvPicPr>
            <a:picLocks noChangeAspect="1"/>
          </p:cNvPicPr>
          <p:nvPr/>
        </p:nvPicPr>
        <p:blipFill>
          <a:blip r:embed="rId3"/>
          <a:stretch>
            <a:fillRect/>
          </a:stretch>
        </p:blipFill>
        <p:spPr>
          <a:xfrm>
            <a:off x="3327181" y="4835812"/>
            <a:ext cx="3176574" cy="1545957"/>
          </a:xfrm>
          <a:prstGeom prst="rect">
            <a:avLst/>
          </a:prstGeom>
        </p:spPr>
      </p:pic>
      <p:pic>
        <p:nvPicPr>
          <p:cNvPr id="11" name="図 10">
            <a:extLst>
              <a:ext uri="{FF2B5EF4-FFF2-40B4-BE49-F238E27FC236}">
                <a16:creationId xmlns:a16="http://schemas.microsoft.com/office/drawing/2014/main" id="{D371391D-7C81-F58E-4414-93DE5955D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5717" y="3037123"/>
            <a:ext cx="505451" cy="871467"/>
          </a:xfrm>
          <a:prstGeom prst="rect">
            <a:avLst/>
          </a:prstGeom>
        </p:spPr>
      </p:pic>
      <p:pic>
        <p:nvPicPr>
          <p:cNvPr id="12" name="図 11">
            <a:extLst>
              <a:ext uri="{FF2B5EF4-FFF2-40B4-BE49-F238E27FC236}">
                <a16:creationId xmlns:a16="http://schemas.microsoft.com/office/drawing/2014/main" id="{1E5D096A-E3B3-D238-EEF9-7A2DAE4988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2424" y="3025033"/>
            <a:ext cx="883557" cy="883557"/>
          </a:xfrm>
          <a:prstGeom prst="rect">
            <a:avLst/>
          </a:prstGeom>
        </p:spPr>
      </p:pic>
      <p:sp>
        <p:nvSpPr>
          <p:cNvPr id="22" name="正方形/長方形 21">
            <a:extLst>
              <a:ext uri="{FF2B5EF4-FFF2-40B4-BE49-F238E27FC236}">
                <a16:creationId xmlns:a16="http://schemas.microsoft.com/office/drawing/2014/main" id="{5EE9516B-5973-CB29-8B95-E2F31FE67B7A}"/>
              </a:ext>
            </a:extLst>
          </p:cNvPr>
          <p:cNvSpPr/>
          <p:nvPr/>
        </p:nvSpPr>
        <p:spPr>
          <a:xfrm>
            <a:off x="5184974" y="3950408"/>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3,900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1FAEA75-F926-3E11-251D-B5AE76E84354}"/>
              </a:ext>
            </a:extLst>
          </p:cNvPr>
          <p:cNvSpPr/>
          <p:nvPr/>
        </p:nvSpPr>
        <p:spPr>
          <a:xfrm>
            <a:off x="3486105" y="2759801"/>
            <a:ext cx="1334930" cy="276999"/>
          </a:xfrm>
          <a:prstGeom prst="rect">
            <a:avLst/>
          </a:prstGeom>
        </p:spPr>
        <p:txBody>
          <a:bodyPr wrap="square">
            <a:spAutoFit/>
          </a:bodyPr>
          <a:lstStyle/>
          <a:p>
            <a:r>
              <a:rPr lang="ja-JP" altLang="en-US" sz="1200" dirty="0">
                <a:latin typeface="メイリオ" panose="020B0604030504040204" pitchFamily="50" charset="-128"/>
                <a:ea typeface="メイリオ" panose="020B0604030504040204" pitchFamily="50" charset="-128"/>
              </a:rPr>
              <a:t>スマートフォン</a:t>
            </a:r>
          </a:p>
        </p:txBody>
      </p:sp>
      <p:sp>
        <p:nvSpPr>
          <p:cNvPr id="24" name="正方形/長方形 23">
            <a:extLst>
              <a:ext uri="{FF2B5EF4-FFF2-40B4-BE49-F238E27FC236}">
                <a16:creationId xmlns:a16="http://schemas.microsoft.com/office/drawing/2014/main" id="{E9455B5B-D58E-4117-E33B-EA3B7BD0856F}"/>
              </a:ext>
            </a:extLst>
          </p:cNvPr>
          <p:cNvSpPr/>
          <p:nvPr/>
        </p:nvSpPr>
        <p:spPr>
          <a:xfrm>
            <a:off x="5086736" y="2760124"/>
            <a:ext cx="1334930" cy="276999"/>
          </a:xfrm>
          <a:prstGeom prst="rect">
            <a:avLst/>
          </a:prstGeom>
        </p:spPr>
        <p:txBody>
          <a:bodyPr wrap="square">
            <a:spAutoFit/>
          </a:bodyPr>
          <a:lstStyle/>
          <a:p>
            <a:pPr algn="ctr"/>
            <a:r>
              <a:rPr lang="en-US" altLang="ja-JP" sz="1200" dirty="0">
                <a:latin typeface="メイリオ" panose="020B0604030504040204" pitchFamily="50" charset="-128"/>
                <a:ea typeface="メイリオ" panose="020B0604030504040204" pitchFamily="50" charset="-128"/>
              </a:rPr>
              <a:t>PC</a:t>
            </a:r>
            <a:endParaRPr lang="ja-JP" altLang="en-US" sz="1200" dirty="0">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1091A21A-C094-D3E2-DB5A-DB89D31B57B8}"/>
              </a:ext>
            </a:extLst>
          </p:cNvPr>
          <p:cNvSpPr/>
          <p:nvPr/>
        </p:nvSpPr>
        <p:spPr>
          <a:xfrm>
            <a:off x="3093503" y="4494784"/>
            <a:ext cx="3752426" cy="338554"/>
          </a:xfrm>
          <a:prstGeom prst="rect">
            <a:avLst/>
          </a:prstGeom>
        </p:spPr>
        <p:txBody>
          <a:bodyPr wrap="square">
            <a:spAutoFit/>
          </a:bodyPr>
          <a:lstStyle/>
          <a:p>
            <a:pPr algn="ctr"/>
            <a:r>
              <a:rPr lang="ja-JP" altLang="en-US" sz="1600" u="sng" dirty="0">
                <a:latin typeface="メイリオ" panose="020B0604030504040204" pitchFamily="50" charset="-128"/>
                <a:ea typeface="メイリオ" panose="020B0604030504040204" pitchFamily="50" charset="-128"/>
              </a:rPr>
              <a:t>メディア規模比較</a:t>
            </a:r>
            <a:r>
              <a:rPr lang="ja-JP" altLang="en-US" sz="1200" u="sng" dirty="0">
                <a:latin typeface="メイリオ" panose="020B0604030504040204" pitchFamily="50" charset="-128"/>
                <a:ea typeface="メイリオ" panose="020B0604030504040204" pitchFamily="50" charset="-128"/>
              </a:rPr>
              <a:t>（スマホ・</a:t>
            </a:r>
            <a:r>
              <a:rPr lang="en-US" altLang="ja-JP" sz="1200" u="sng" dirty="0">
                <a:latin typeface="メイリオ" panose="020B0604030504040204" pitchFamily="50" charset="-128"/>
                <a:ea typeface="メイリオ" panose="020B0604030504040204" pitchFamily="50" charset="-128"/>
              </a:rPr>
              <a:t>PC</a:t>
            </a:r>
            <a:r>
              <a:rPr lang="ja-JP" altLang="en-US" sz="1200" u="sng" dirty="0">
                <a:latin typeface="メイリオ" panose="020B0604030504040204" pitchFamily="50" charset="-128"/>
                <a:ea typeface="メイリオ" panose="020B0604030504040204" pitchFamily="50" charset="-128"/>
              </a:rPr>
              <a:t>合算）</a:t>
            </a:r>
            <a:r>
              <a:rPr lang="en-US" altLang="ja-JP" sz="1600" u="sng" dirty="0">
                <a:latin typeface="メイリオ" panose="020B0604030504040204" pitchFamily="50" charset="-128"/>
                <a:ea typeface="メイリオ" panose="020B0604030504040204" pitchFamily="50" charset="-128"/>
              </a:rPr>
              <a:t> </a:t>
            </a:r>
            <a:r>
              <a:rPr lang="en-US" altLang="ja-JP" sz="800" u="sng" dirty="0">
                <a:latin typeface="メイリオ" panose="020B0604030504040204" pitchFamily="50" charset="-128"/>
                <a:ea typeface="メイリオ" panose="020B0604030504040204" pitchFamily="50" charset="-128"/>
              </a:rPr>
              <a:t>※2</a:t>
            </a:r>
            <a:endParaRPr lang="ja-JP" altLang="en-US" sz="800" u="sng"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0CACDD0-3526-A9B1-DA36-D5EC424A849F}"/>
              </a:ext>
            </a:extLst>
          </p:cNvPr>
          <p:cNvSpPr/>
          <p:nvPr/>
        </p:nvSpPr>
        <p:spPr>
          <a:xfrm>
            <a:off x="7456256" y="1890758"/>
            <a:ext cx="4226560"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ニュースメディア媒体比較</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27" name="グラフ 26">
            <a:extLst>
              <a:ext uri="{FF2B5EF4-FFF2-40B4-BE49-F238E27FC236}">
                <a16:creationId xmlns:a16="http://schemas.microsoft.com/office/drawing/2014/main" id="{5505E872-90B1-13BC-E2B5-22D948052E63}"/>
              </a:ext>
            </a:extLst>
          </p:cNvPr>
          <p:cNvGraphicFramePr>
            <a:graphicFrameLocks/>
          </p:cNvGraphicFramePr>
          <p:nvPr>
            <p:extLst>
              <p:ext uri="{D42A27DB-BD31-4B8C-83A1-F6EECF244321}">
                <p14:modId xmlns:p14="http://schemas.microsoft.com/office/powerpoint/2010/main" val="3168466465"/>
              </p:ext>
            </p:extLst>
          </p:nvPr>
        </p:nvGraphicFramePr>
        <p:xfrm>
          <a:off x="7418215" y="2751571"/>
          <a:ext cx="4518794" cy="2470765"/>
        </p:xfrm>
        <a:graphic>
          <a:graphicData uri="http://schemas.openxmlformats.org/drawingml/2006/chart">
            <c:chart xmlns:c="http://schemas.openxmlformats.org/drawingml/2006/chart" xmlns:r="http://schemas.openxmlformats.org/officeDocument/2006/relationships" r:id="rId6"/>
          </a:graphicData>
        </a:graphic>
      </p:graphicFrame>
      <p:sp>
        <p:nvSpPr>
          <p:cNvPr id="28" name="正方形/長方形 27">
            <a:extLst>
              <a:ext uri="{FF2B5EF4-FFF2-40B4-BE49-F238E27FC236}">
                <a16:creationId xmlns:a16="http://schemas.microsoft.com/office/drawing/2014/main" id="{8A187740-65AF-C3E2-C187-3A1E5C6E4857}"/>
              </a:ext>
            </a:extLst>
          </p:cNvPr>
          <p:cNvSpPr/>
          <p:nvPr/>
        </p:nvSpPr>
        <p:spPr>
          <a:xfrm>
            <a:off x="7433344" y="2373195"/>
            <a:ext cx="4625390" cy="461665"/>
          </a:xfrm>
          <a:prstGeom prst="rect">
            <a:avLst/>
          </a:prstGeom>
        </p:spPr>
        <p:txBody>
          <a:bodyPr wrap="square">
            <a:spAutoFit/>
          </a:bodyPr>
          <a:lstStyle/>
          <a:p>
            <a:r>
              <a:rPr lang="en-US" altLang="ja-JP" sz="1200" dirty="0">
                <a:latin typeface="メイリオ" panose="020B0604030504040204" pitchFamily="50" charset="-128"/>
                <a:ea typeface="メイリオ" panose="020B0604030504040204" pitchFamily="50" charset="-128"/>
              </a:rPr>
              <a:t>Q.</a:t>
            </a:r>
            <a:r>
              <a:rPr lang="ja-JP" altLang="en-US" sz="1200" dirty="0">
                <a:latin typeface="メイリオ" panose="020B0604030504040204" pitchFamily="50" charset="-128"/>
                <a:ea typeface="メイリオ" panose="020B0604030504040204" pitchFamily="50" charset="-128"/>
              </a:rPr>
              <a:t>「ニュース」といえば、あなたは真っ先にどの企業やサービス、媒体を思い浮かべますか。（単一回答）</a:t>
            </a:r>
            <a:r>
              <a:rPr lang="en-US" altLang="ja-JP" sz="700" dirty="0">
                <a:latin typeface="メイリオ" panose="020B0604030504040204" pitchFamily="50" charset="-128"/>
                <a:ea typeface="メイリオ" panose="020B0604030504040204" pitchFamily="50" charset="-128"/>
              </a:rPr>
              <a:t>※3</a:t>
            </a:r>
            <a:endParaRPr lang="ja-JP" altLang="en-US" sz="12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1B5DFFE-AFEB-6A5D-26C0-5C00B58E8744}"/>
              </a:ext>
            </a:extLst>
          </p:cNvPr>
          <p:cNvSpPr txBox="1"/>
          <p:nvPr/>
        </p:nvSpPr>
        <p:spPr>
          <a:xfrm>
            <a:off x="7545587" y="2940635"/>
            <a:ext cx="3644968" cy="338554"/>
          </a:xfrm>
          <a:prstGeom prst="rect">
            <a:avLst/>
          </a:prstGeom>
          <a:noFill/>
        </p:spPr>
        <p:txBody>
          <a:bodyPr wrap="square" rtlCol="0">
            <a:spAutoFit/>
          </a:bodyPr>
          <a:lstStyle/>
          <a:p>
            <a:r>
              <a:rPr kumimoji="1" lang="en-US" altLang="ja-JP" sz="1600" dirty="0">
                <a:solidFill>
                  <a:schemeClr val="bg1"/>
                </a:solidFill>
                <a:latin typeface="メイリオ" panose="020B0604030504040204" pitchFamily="50" charset="-128"/>
                <a:ea typeface="メイリオ" panose="020B0604030504040204" pitchFamily="50" charset="-128"/>
              </a:rPr>
              <a:t>Yahoo!</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31987B55-D0F2-825F-CF2A-C8D023198B72}"/>
              </a:ext>
            </a:extLst>
          </p:cNvPr>
          <p:cNvSpPr txBox="1"/>
          <p:nvPr/>
        </p:nvSpPr>
        <p:spPr>
          <a:xfrm>
            <a:off x="7545587" y="3367630"/>
            <a:ext cx="3644968" cy="338554"/>
          </a:xfrm>
          <a:prstGeom prst="rect">
            <a:avLst/>
          </a:prstGeom>
          <a:noFill/>
        </p:spPr>
        <p:txBody>
          <a:bodyPr wrap="square" rtlCol="0">
            <a:spAutoFit/>
          </a:bodyPr>
          <a:lstStyle/>
          <a:p>
            <a:r>
              <a:rPr lang="ja-JP" altLang="en-US" sz="1600" dirty="0">
                <a:solidFill>
                  <a:schemeClr val="bg1"/>
                </a:solidFill>
                <a:latin typeface="メイリオ" panose="020B0604030504040204" pitchFamily="50" charset="-128"/>
                <a:ea typeface="メイリオ" panose="020B0604030504040204" pitchFamily="50" charset="-128"/>
              </a:rPr>
              <a:t>テレビ媒体</a:t>
            </a:r>
            <a:r>
              <a:rPr lang="en-US" altLang="ja-JP" sz="1600" dirty="0">
                <a:solidFill>
                  <a:schemeClr val="bg1"/>
                </a:solidFill>
                <a:latin typeface="メイリオ" panose="020B0604030504040204" pitchFamily="50" charset="-128"/>
                <a:ea typeface="メイリオ" panose="020B0604030504040204" pitchFamily="50" charset="-128"/>
              </a:rPr>
              <a:t>A</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1FC46273-89E0-6137-F222-FC436F1C42B1}"/>
              </a:ext>
            </a:extLst>
          </p:cNvPr>
          <p:cNvSpPr txBox="1"/>
          <p:nvPr/>
        </p:nvSpPr>
        <p:spPr>
          <a:xfrm>
            <a:off x="7910067" y="3794625"/>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新聞媒体Ａ</a:t>
            </a:r>
          </a:p>
        </p:txBody>
      </p:sp>
      <p:sp>
        <p:nvSpPr>
          <p:cNvPr id="32" name="テキスト ボックス 31">
            <a:extLst>
              <a:ext uri="{FF2B5EF4-FFF2-40B4-BE49-F238E27FC236}">
                <a16:creationId xmlns:a16="http://schemas.microsoft.com/office/drawing/2014/main" id="{1CBD9E37-8171-9317-C597-970A66936084}"/>
              </a:ext>
            </a:extLst>
          </p:cNvPr>
          <p:cNvSpPr txBox="1"/>
          <p:nvPr/>
        </p:nvSpPr>
        <p:spPr>
          <a:xfrm>
            <a:off x="7884666" y="4244671"/>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ニュースアプリＡ</a:t>
            </a:r>
          </a:p>
        </p:txBody>
      </p:sp>
      <p:sp>
        <p:nvSpPr>
          <p:cNvPr id="33" name="テキスト ボックス 32">
            <a:extLst>
              <a:ext uri="{FF2B5EF4-FFF2-40B4-BE49-F238E27FC236}">
                <a16:creationId xmlns:a16="http://schemas.microsoft.com/office/drawing/2014/main" id="{10CE9F15-985D-7B76-FE79-74FCFCDAA2E6}"/>
              </a:ext>
            </a:extLst>
          </p:cNvPr>
          <p:cNvSpPr txBox="1"/>
          <p:nvPr/>
        </p:nvSpPr>
        <p:spPr>
          <a:xfrm>
            <a:off x="7816930" y="4694717"/>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a:t>
            </a:r>
            <a:r>
              <a:rPr lang="en-US" altLang="ja-JP" sz="1600" dirty="0">
                <a:latin typeface="メイリオ" panose="020B0604030504040204" pitchFamily="50" charset="-128"/>
                <a:ea typeface="メイリオ" panose="020B0604030504040204" pitchFamily="50" charset="-128"/>
              </a:rPr>
              <a:t>B</a:t>
            </a:r>
            <a:endParaRPr lang="ja-JP" altLang="en-US" sz="1600"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835E1A2B-85EE-9D76-9558-2DF59F862A0E}"/>
              </a:ext>
            </a:extLst>
          </p:cNvPr>
          <p:cNvSpPr txBox="1"/>
          <p:nvPr/>
        </p:nvSpPr>
        <p:spPr>
          <a:xfrm>
            <a:off x="7128783" y="5571758"/>
            <a:ext cx="4982454" cy="63402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Nielsen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Nielsen Mobile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endParaRPr lang="en-US" altLang="ja-JP" sz="800" dirty="0">
              <a:latin typeface="メイリオ" panose="020B0604030504040204" pitchFamily="50" charset="-128"/>
              <a:ea typeface="メイリオ" panose="020B0604030504040204" pitchFamily="50" charset="-128"/>
            </a:endParaRPr>
          </a:p>
          <a:p>
            <a:pPr lvl="0" defTabSz="848839">
              <a:lnSpc>
                <a:spcPct val="120000"/>
              </a:lnSpc>
              <a:defRPr/>
            </a:pPr>
            <a:r>
              <a:rPr lang="en-US" altLang="ja-JP" sz="80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Nielsen Digital Content Ratings</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a:p>
            <a:pPr lvl="0" defTabSz="848839">
              <a:lnSpc>
                <a:spcPct val="120000"/>
              </a:lnSpc>
              <a:defRPr/>
            </a:pP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　　　リーチは日本の</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歳以上の人口をベースに算出・</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歳以上、スマートフォンは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歳以上の男女</a:t>
            </a:r>
            <a:endParaRPr lang="en-US" altLang="ja-JP" sz="800" dirty="0">
              <a:latin typeface="メイリオ" panose="020B0604030504040204" pitchFamily="50" charset="-128"/>
              <a:ea typeface="メイリオ" panose="020B0604030504040204" pitchFamily="50" charset="-128"/>
            </a:endParaRPr>
          </a:p>
          <a:p>
            <a:r>
              <a:rPr kumimoji="1" lang="en-US" altLang="ja-JP" sz="800" dirty="0">
                <a:latin typeface="メイリオ" panose="020B0604030504040204" pitchFamily="50" charset="-128"/>
                <a:ea typeface="メイリオ" panose="020B0604030504040204" pitchFamily="50" charset="-128"/>
              </a:rPr>
              <a:t>※3</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Yahoo! JAPAN </a:t>
            </a:r>
            <a:r>
              <a:rPr kumimoji="1" lang="ja-JP" altLang="en-US" sz="800" dirty="0">
                <a:latin typeface="メイリオ" panose="020B0604030504040204" pitchFamily="50" charset="-128"/>
                <a:ea typeface="メイリオ" panose="020B0604030504040204" pitchFamily="50" charset="-128"/>
              </a:rPr>
              <a:t>自社調べ</a:t>
            </a:r>
            <a:r>
              <a:rPr kumimoji="1" lang="en-US" altLang="ja-JP" sz="800" dirty="0">
                <a:latin typeface="メイリオ" panose="020B0604030504040204" pitchFamily="50" charset="-128"/>
                <a:ea typeface="メイリオ" panose="020B0604030504040204" pitchFamily="50" charset="-128"/>
              </a:rPr>
              <a:t>(2017</a:t>
            </a:r>
            <a:r>
              <a:rPr kumimoji="1"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月</a:t>
            </a:r>
            <a:r>
              <a:rPr kumimoji="1" lang="en-US" altLang="ja-JP" sz="800" dirty="0">
                <a:latin typeface="メイリオ" panose="020B0604030504040204" pitchFamily="50" charset="-128"/>
                <a:ea typeface="メイリオ" panose="020B0604030504040204" pitchFamily="50" charset="-128"/>
              </a:rPr>
              <a:t>)</a:t>
            </a:r>
            <a:endParaRPr kumimoji="1" lang="ja-JP" altLang="en-US" sz="8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6A6B81D9-F362-1642-24B0-DDC7EF28EFB7}"/>
              </a:ext>
            </a:extLst>
          </p:cNvPr>
          <p:cNvSpPr/>
          <p:nvPr/>
        </p:nvSpPr>
        <p:spPr>
          <a:xfrm>
            <a:off x="273657" y="860884"/>
            <a:ext cx="11409159" cy="707886"/>
          </a:xfrm>
          <a:prstGeom prst="rect">
            <a:avLst/>
          </a:prstGeom>
        </p:spPr>
        <p:txBody>
          <a:bodyPr wrap="square">
            <a:spAutoFit/>
          </a:bodyPr>
          <a:lstStyle/>
          <a:p>
            <a:pPr algn="ctr"/>
            <a:r>
              <a:rPr lang="ja-JP" altLang="en-US" sz="2000" kern="100" dirty="0">
                <a:solidFill>
                  <a:srgbClr val="FD1B36"/>
                </a:solidFill>
                <a:latin typeface="Meiryo" panose="020B0604030504040204" pitchFamily="34" charset="-128"/>
                <a:ea typeface="Meiryo" panose="020B0604030504040204" pitchFamily="34" charset="-128"/>
                <a:cs typeface="Times New Roman" panose="02020603050405020304" pitchFamily="18" charset="0"/>
              </a:rPr>
              <a:t>国内最大級のリーチ規模と、ニュースメディアとしての高い信頼性</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を併せ持つ</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a:p>
            <a:pPr algn="ctr"/>
            <a:r>
              <a:rPr lang="en-US" altLang="ja-JP" sz="2000" kern="100" dirty="0">
                <a:latin typeface="Meiryo" panose="020B0604030504040204" pitchFamily="34" charset="-128"/>
                <a:ea typeface="Meiryo" panose="020B0604030504040204" pitchFamily="34" charset="-128"/>
                <a:cs typeface="Times New Roman" panose="02020603050405020304" pitchFamily="18" charset="0"/>
              </a:rPr>
              <a:t>Yahoo! JAPAN</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よりレビュー記事への誘導を掛けることで、より高い購買促進が期待できます</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p:txBody>
      </p:sp>
      <p:pic>
        <p:nvPicPr>
          <p:cNvPr id="36" name="図 35">
            <a:extLst>
              <a:ext uri="{FF2B5EF4-FFF2-40B4-BE49-F238E27FC236}">
                <a16:creationId xmlns:a16="http://schemas.microsoft.com/office/drawing/2014/main" id="{9CA7E528-CE70-04F4-2FDE-B747DA8D2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050" y="1859726"/>
            <a:ext cx="2305385" cy="4648154"/>
          </a:xfrm>
          <a:prstGeom prst="rect">
            <a:avLst/>
          </a:prstGeom>
        </p:spPr>
      </p:pic>
    </p:spTree>
    <p:extLst>
      <p:ext uri="{BB962C8B-B14F-4D97-AF65-F5344CB8AC3E}">
        <p14:creationId xmlns:p14="http://schemas.microsoft.com/office/powerpoint/2010/main" val="1974634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日本最大級のメディア規模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394DBE57-805B-7899-84E5-C2AEA6D871C5}"/>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質量ともに充実したサービスと幅広いユーザー。</a:t>
            </a:r>
            <a:endParaRPr lang="en-US" altLang="ja-JP"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 name="正方形/長方形 5">
            <a:extLst>
              <a:ext uri="{FF2B5EF4-FFF2-40B4-BE49-F238E27FC236}">
                <a16:creationId xmlns:a16="http://schemas.microsoft.com/office/drawing/2014/main" id="{2F6779DA-B59D-9AB2-5895-954A8DB0A5ED}"/>
              </a:ext>
            </a:extLst>
          </p:cNvPr>
          <p:cNvSpPr/>
          <p:nvPr/>
        </p:nvSpPr>
        <p:spPr>
          <a:xfrm>
            <a:off x="797130" y="1409194"/>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スマートフォン決済から検索、地図、知恵袋などバラエティに富んだサービス群は</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以上。</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a:lnSpc>
                <a:spcPts val="1880"/>
              </a:lnSpc>
              <a:spcAft>
                <a:spcPts val="300"/>
              </a:spcAft>
            </a:pP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さらに</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月間ページビュー数は約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810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億と、日本最大級のメディア規模を誇ります。</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 name="正方形/長方形 21">
            <a:extLst>
              <a:ext uri="{FF2B5EF4-FFF2-40B4-BE49-F238E27FC236}">
                <a16:creationId xmlns:a16="http://schemas.microsoft.com/office/drawing/2014/main" id="{66538989-535F-F80A-27F3-6A9E46B46508}"/>
              </a:ext>
            </a:extLst>
          </p:cNvPr>
          <p:cNvSpPr/>
          <p:nvPr/>
        </p:nvSpPr>
        <p:spPr>
          <a:xfrm>
            <a:off x="7896200" y="2313703"/>
            <a:ext cx="3436105" cy="540000"/>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月間ページビュー</a:t>
            </a:r>
            <a:endParaRPr kumimoji="0" lang="ja-JP" altLang="en-US" sz="2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a:extLst>
              <a:ext uri="{FF2B5EF4-FFF2-40B4-BE49-F238E27FC236}">
                <a16:creationId xmlns:a16="http://schemas.microsoft.com/office/drawing/2014/main" id="{BDCCAB7F-7219-E3DA-4362-C65527876588}"/>
              </a:ext>
            </a:extLst>
          </p:cNvPr>
          <p:cNvPicPr>
            <a:picLocks noChangeAspect="1"/>
          </p:cNvPicPr>
          <p:nvPr/>
        </p:nvPicPr>
        <p:blipFill>
          <a:blip r:embed="rId3"/>
          <a:stretch>
            <a:fillRect/>
          </a:stretch>
        </p:blipFill>
        <p:spPr>
          <a:xfrm>
            <a:off x="5071886" y="3453122"/>
            <a:ext cx="753277" cy="753277"/>
          </a:xfrm>
          <a:prstGeom prst="rect">
            <a:avLst/>
          </a:prstGeom>
        </p:spPr>
      </p:pic>
      <p:pic>
        <p:nvPicPr>
          <p:cNvPr id="10" name="図 9">
            <a:extLst>
              <a:ext uri="{FF2B5EF4-FFF2-40B4-BE49-F238E27FC236}">
                <a16:creationId xmlns:a16="http://schemas.microsoft.com/office/drawing/2014/main" id="{25AF8F3C-3F4C-1672-C242-687DC2B00950}"/>
              </a:ext>
            </a:extLst>
          </p:cNvPr>
          <p:cNvPicPr>
            <a:picLocks noChangeAspect="1"/>
          </p:cNvPicPr>
          <p:nvPr/>
        </p:nvPicPr>
        <p:blipFill>
          <a:blip r:embed="rId4"/>
          <a:stretch>
            <a:fillRect/>
          </a:stretch>
        </p:blipFill>
        <p:spPr>
          <a:xfrm>
            <a:off x="1851266" y="4714033"/>
            <a:ext cx="753277" cy="753277"/>
          </a:xfrm>
          <a:prstGeom prst="rect">
            <a:avLst/>
          </a:prstGeom>
        </p:spPr>
      </p:pic>
      <p:pic>
        <p:nvPicPr>
          <p:cNvPr id="11" name="図 10">
            <a:extLst>
              <a:ext uri="{FF2B5EF4-FFF2-40B4-BE49-F238E27FC236}">
                <a16:creationId xmlns:a16="http://schemas.microsoft.com/office/drawing/2014/main" id="{D7F28F93-82EA-6D5D-1AC6-FB65A38F9E6D}"/>
              </a:ext>
            </a:extLst>
          </p:cNvPr>
          <p:cNvPicPr>
            <a:picLocks noChangeAspect="1"/>
          </p:cNvPicPr>
          <p:nvPr/>
        </p:nvPicPr>
        <p:blipFill>
          <a:blip r:embed="rId5"/>
          <a:stretch>
            <a:fillRect/>
          </a:stretch>
        </p:blipFill>
        <p:spPr>
          <a:xfrm>
            <a:off x="6313715" y="4110269"/>
            <a:ext cx="753277" cy="753277"/>
          </a:xfrm>
          <a:prstGeom prst="rect">
            <a:avLst/>
          </a:prstGeom>
        </p:spPr>
      </p:pic>
      <p:pic>
        <p:nvPicPr>
          <p:cNvPr id="12" name="図 11">
            <a:extLst>
              <a:ext uri="{FF2B5EF4-FFF2-40B4-BE49-F238E27FC236}">
                <a16:creationId xmlns:a16="http://schemas.microsoft.com/office/drawing/2014/main" id="{E6F8FF22-102A-27D2-E4AC-D67B2E8AA922}"/>
              </a:ext>
            </a:extLst>
          </p:cNvPr>
          <p:cNvPicPr>
            <a:picLocks noChangeAspect="1"/>
          </p:cNvPicPr>
          <p:nvPr/>
        </p:nvPicPr>
        <p:blipFill>
          <a:blip r:embed="rId6"/>
          <a:stretch>
            <a:fillRect/>
          </a:stretch>
        </p:blipFill>
        <p:spPr>
          <a:xfrm>
            <a:off x="695400" y="2792786"/>
            <a:ext cx="753277" cy="753277"/>
          </a:xfrm>
          <a:prstGeom prst="rect">
            <a:avLst/>
          </a:prstGeom>
        </p:spPr>
      </p:pic>
      <p:pic>
        <p:nvPicPr>
          <p:cNvPr id="13" name="図 12">
            <a:extLst>
              <a:ext uri="{FF2B5EF4-FFF2-40B4-BE49-F238E27FC236}">
                <a16:creationId xmlns:a16="http://schemas.microsoft.com/office/drawing/2014/main" id="{C1F2BD15-80B9-A21B-B607-B90AE6B17348}"/>
              </a:ext>
            </a:extLst>
          </p:cNvPr>
          <p:cNvPicPr>
            <a:picLocks noChangeAspect="1"/>
          </p:cNvPicPr>
          <p:nvPr/>
        </p:nvPicPr>
        <p:blipFill>
          <a:blip r:embed="rId7"/>
          <a:stretch>
            <a:fillRect/>
          </a:stretch>
        </p:blipFill>
        <p:spPr>
          <a:xfrm>
            <a:off x="623392" y="4077072"/>
            <a:ext cx="753277" cy="753277"/>
          </a:xfrm>
          <a:prstGeom prst="rect">
            <a:avLst/>
          </a:prstGeom>
        </p:spPr>
      </p:pic>
      <p:pic>
        <p:nvPicPr>
          <p:cNvPr id="14" name="図 13">
            <a:extLst>
              <a:ext uri="{FF2B5EF4-FFF2-40B4-BE49-F238E27FC236}">
                <a16:creationId xmlns:a16="http://schemas.microsoft.com/office/drawing/2014/main" id="{4AEDE46B-B2E3-845E-53AE-0EBA08D5BCE3}"/>
              </a:ext>
            </a:extLst>
          </p:cNvPr>
          <p:cNvPicPr>
            <a:picLocks noChangeAspect="1"/>
          </p:cNvPicPr>
          <p:nvPr/>
        </p:nvPicPr>
        <p:blipFill>
          <a:blip r:embed="rId8"/>
          <a:stretch>
            <a:fillRect/>
          </a:stretch>
        </p:blipFill>
        <p:spPr>
          <a:xfrm>
            <a:off x="1850836" y="3456255"/>
            <a:ext cx="753277" cy="753277"/>
          </a:xfrm>
          <a:prstGeom prst="rect">
            <a:avLst/>
          </a:prstGeom>
        </p:spPr>
      </p:pic>
      <p:pic>
        <p:nvPicPr>
          <p:cNvPr id="15" name="図 14">
            <a:extLst>
              <a:ext uri="{FF2B5EF4-FFF2-40B4-BE49-F238E27FC236}">
                <a16:creationId xmlns:a16="http://schemas.microsoft.com/office/drawing/2014/main" id="{621E2A3C-ABD9-5C08-4472-0A05D70A1B1C}"/>
              </a:ext>
            </a:extLst>
          </p:cNvPr>
          <p:cNvPicPr>
            <a:picLocks noChangeAspect="1"/>
          </p:cNvPicPr>
          <p:nvPr/>
        </p:nvPicPr>
        <p:blipFill>
          <a:blip r:embed="rId9"/>
          <a:stretch>
            <a:fillRect/>
          </a:stretch>
        </p:blipFill>
        <p:spPr>
          <a:xfrm>
            <a:off x="6350835" y="2780928"/>
            <a:ext cx="753277" cy="753277"/>
          </a:xfrm>
          <a:prstGeom prst="rect">
            <a:avLst/>
          </a:prstGeom>
        </p:spPr>
      </p:pic>
      <p:pic>
        <p:nvPicPr>
          <p:cNvPr id="16" name="図 15">
            <a:extLst>
              <a:ext uri="{FF2B5EF4-FFF2-40B4-BE49-F238E27FC236}">
                <a16:creationId xmlns:a16="http://schemas.microsoft.com/office/drawing/2014/main" id="{33507CE7-E604-8FB0-8396-54D506CDA713}"/>
              </a:ext>
            </a:extLst>
          </p:cNvPr>
          <p:cNvPicPr>
            <a:picLocks noChangeAspect="1"/>
          </p:cNvPicPr>
          <p:nvPr/>
        </p:nvPicPr>
        <p:blipFill>
          <a:blip r:embed="rId10"/>
          <a:stretch>
            <a:fillRect/>
          </a:stretch>
        </p:blipFill>
        <p:spPr>
          <a:xfrm>
            <a:off x="623392" y="5301208"/>
            <a:ext cx="753277" cy="753277"/>
          </a:xfrm>
          <a:prstGeom prst="rect">
            <a:avLst/>
          </a:prstGeom>
        </p:spPr>
      </p:pic>
      <p:pic>
        <p:nvPicPr>
          <p:cNvPr id="17" name="図 16">
            <a:extLst>
              <a:ext uri="{FF2B5EF4-FFF2-40B4-BE49-F238E27FC236}">
                <a16:creationId xmlns:a16="http://schemas.microsoft.com/office/drawing/2014/main" id="{440F578E-C77B-F53D-7C4C-744EE0446ABB}"/>
              </a:ext>
            </a:extLst>
          </p:cNvPr>
          <p:cNvPicPr>
            <a:picLocks noChangeAspect="1"/>
          </p:cNvPicPr>
          <p:nvPr/>
        </p:nvPicPr>
        <p:blipFill>
          <a:blip r:embed="rId11"/>
          <a:stretch>
            <a:fillRect/>
          </a:stretch>
        </p:blipFill>
        <p:spPr>
          <a:xfrm>
            <a:off x="5104390" y="4853000"/>
            <a:ext cx="753277" cy="753277"/>
          </a:xfrm>
          <a:prstGeom prst="rect">
            <a:avLst/>
          </a:prstGeom>
        </p:spPr>
      </p:pic>
      <p:pic>
        <p:nvPicPr>
          <p:cNvPr id="18" name="図 17">
            <a:extLst>
              <a:ext uri="{FF2B5EF4-FFF2-40B4-BE49-F238E27FC236}">
                <a16:creationId xmlns:a16="http://schemas.microsoft.com/office/drawing/2014/main" id="{8136D0D4-D5E6-5E61-528E-C01728A904B7}"/>
              </a:ext>
            </a:extLst>
          </p:cNvPr>
          <p:cNvPicPr>
            <a:picLocks noChangeAspect="1"/>
          </p:cNvPicPr>
          <p:nvPr/>
        </p:nvPicPr>
        <p:blipFill>
          <a:blip r:embed="rId12"/>
          <a:stretch>
            <a:fillRect/>
          </a:stretch>
        </p:blipFill>
        <p:spPr>
          <a:xfrm>
            <a:off x="6312024" y="5373216"/>
            <a:ext cx="753277" cy="753277"/>
          </a:xfrm>
          <a:prstGeom prst="rect">
            <a:avLst/>
          </a:prstGeom>
        </p:spPr>
      </p:pic>
      <p:sp>
        <p:nvSpPr>
          <p:cNvPr id="19" name="テキスト ボックス 18">
            <a:extLst>
              <a:ext uri="{FF2B5EF4-FFF2-40B4-BE49-F238E27FC236}">
                <a16:creationId xmlns:a16="http://schemas.microsoft.com/office/drawing/2014/main" id="{99FAC6A5-B568-1626-3AB3-2FD8742FD205}"/>
              </a:ext>
            </a:extLst>
          </p:cNvPr>
          <p:cNvSpPr txBox="1"/>
          <p:nvPr/>
        </p:nvSpPr>
        <p:spPr>
          <a:xfrm>
            <a:off x="1703512" y="2176988"/>
            <a:ext cx="4574306" cy="1107996"/>
          </a:xfrm>
          <a:prstGeom prst="rect">
            <a:avLst/>
          </a:prstGeom>
          <a:noFill/>
        </p:spPr>
        <p:txBody>
          <a:bodyPr wrap="square" rtlCol="0">
            <a:spAutoFit/>
          </a:bodyPr>
          <a:lstStyle/>
          <a:p>
            <a:r>
              <a:rPr lang="en-US" altLang="ja-JP" sz="6600" b="1" dirty="0">
                <a:solidFill>
                  <a:srgbClr val="C9002C"/>
                </a:solidFill>
                <a:latin typeface="メイリオ"/>
                <a:ea typeface="メイリオ"/>
              </a:rPr>
              <a:t>100</a:t>
            </a:r>
            <a:r>
              <a:rPr lang="ja-JP" altLang="en-US" sz="2800" dirty="0">
                <a:solidFill>
                  <a:srgbClr val="C9002C"/>
                </a:solidFill>
                <a:latin typeface="メイリオ"/>
                <a:ea typeface="メイリオ"/>
              </a:rPr>
              <a:t>以上のサービス</a:t>
            </a:r>
          </a:p>
        </p:txBody>
      </p:sp>
      <p:sp>
        <p:nvSpPr>
          <p:cNvPr id="20" name="テキスト ボックス 19">
            <a:extLst>
              <a:ext uri="{FF2B5EF4-FFF2-40B4-BE49-F238E27FC236}">
                <a16:creationId xmlns:a16="http://schemas.microsoft.com/office/drawing/2014/main" id="{A672C656-7E16-7D0F-64CB-57FD43EC192C}"/>
              </a:ext>
            </a:extLst>
          </p:cNvPr>
          <p:cNvSpPr txBox="1"/>
          <p:nvPr/>
        </p:nvSpPr>
        <p:spPr>
          <a:xfrm>
            <a:off x="7852908" y="3212976"/>
            <a:ext cx="3499676" cy="1446550"/>
          </a:xfrm>
          <a:prstGeom prst="rect">
            <a:avLst/>
          </a:prstGeom>
          <a:noFill/>
        </p:spPr>
        <p:txBody>
          <a:bodyPr wrap="none" rtlCol="0">
            <a:spAutoFit/>
          </a:bodyPr>
          <a:lstStyle/>
          <a:p>
            <a:r>
              <a:rPr lang="ja-JP" altLang="en-US" sz="3200" dirty="0">
                <a:solidFill>
                  <a:srgbClr val="C9002C"/>
                </a:solidFill>
                <a:latin typeface="メイリオ"/>
                <a:ea typeface="メイリオ"/>
              </a:rPr>
              <a:t>約</a:t>
            </a:r>
            <a:r>
              <a:rPr lang="en-US" altLang="ja-JP" sz="8800" b="1" dirty="0">
                <a:solidFill>
                  <a:srgbClr val="C9002C"/>
                </a:solidFill>
                <a:latin typeface="メイリオ"/>
                <a:ea typeface="メイリオ"/>
              </a:rPr>
              <a:t>810</a:t>
            </a:r>
            <a:r>
              <a:rPr lang="ja-JP" altLang="en-US" sz="4800" dirty="0">
                <a:solidFill>
                  <a:srgbClr val="C9002C"/>
                </a:solidFill>
                <a:latin typeface="メイリオ"/>
                <a:ea typeface="メイリオ"/>
              </a:rPr>
              <a:t>億</a:t>
            </a:r>
          </a:p>
        </p:txBody>
      </p:sp>
      <p:pic>
        <p:nvPicPr>
          <p:cNvPr id="21" name="図 20">
            <a:extLst>
              <a:ext uri="{FF2B5EF4-FFF2-40B4-BE49-F238E27FC236}">
                <a16:creationId xmlns:a16="http://schemas.microsoft.com/office/drawing/2014/main" id="{F6318FBE-D41B-2C67-DE06-10B603988468}"/>
              </a:ext>
            </a:extLst>
          </p:cNvPr>
          <p:cNvPicPr>
            <a:picLocks noChangeAspect="1"/>
          </p:cNvPicPr>
          <p:nvPr/>
        </p:nvPicPr>
        <p:blipFill>
          <a:blip r:embed="rId13"/>
          <a:stretch>
            <a:fillRect/>
          </a:stretch>
        </p:blipFill>
        <p:spPr>
          <a:xfrm>
            <a:off x="3071664" y="3196776"/>
            <a:ext cx="1629796" cy="3112543"/>
          </a:xfrm>
          <a:prstGeom prst="rect">
            <a:avLst/>
          </a:prstGeom>
        </p:spPr>
      </p:pic>
      <p:pic>
        <p:nvPicPr>
          <p:cNvPr id="22" name="図 21">
            <a:extLst>
              <a:ext uri="{FF2B5EF4-FFF2-40B4-BE49-F238E27FC236}">
                <a16:creationId xmlns:a16="http://schemas.microsoft.com/office/drawing/2014/main" id="{1A15F7A5-5407-912D-A3A6-EA537A280749}"/>
              </a:ext>
            </a:extLst>
          </p:cNvPr>
          <p:cNvPicPr>
            <a:picLocks noChangeAspect="1"/>
          </p:cNvPicPr>
          <p:nvPr/>
        </p:nvPicPr>
        <p:blipFill>
          <a:blip r:embed="rId14">
            <a:alphaModFix amt="35000"/>
          </a:blip>
          <a:stretch>
            <a:fillRect/>
          </a:stretch>
        </p:blipFill>
        <p:spPr>
          <a:xfrm>
            <a:off x="9577419" y="4592512"/>
            <a:ext cx="1555655" cy="1555655"/>
          </a:xfrm>
          <a:prstGeom prst="rect">
            <a:avLst/>
          </a:prstGeom>
        </p:spPr>
      </p:pic>
      <p:pic>
        <p:nvPicPr>
          <p:cNvPr id="23" name="図 22">
            <a:extLst>
              <a:ext uri="{FF2B5EF4-FFF2-40B4-BE49-F238E27FC236}">
                <a16:creationId xmlns:a16="http://schemas.microsoft.com/office/drawing/2014/main" id="{7485BDA2-5ECB-5C6D-C0BC-5A87AABED8A7}"/>
              </a:ext>
            </a:extLst>
          </p:cNvPr>
          <p:cNvPicPr>
            <a:picLocks noChangeAspect="1"/>
          </p:cNvPicPr>
          <p:nvPr/>
        </p:nvPicPr>
        <p:blipFill>
          <a:blip r:embed="rId15">
            <a:alphaModFix amt="35000"/>
          </a:blip>
          <a:stretch>
            <a:fillRect/>
          </a:stretch>
        </p:blipFill>
        <p:spPr>
          <a:xfrm>
            <a:off x="7752184" y="4597237"/>
            <a:ext cx="1596322" cy="1596322"/>
          </a:xfrm>
          <a:prstGeom prst="rect">
            <a:avLst/>
          </a:prstGeom>
        </p:spPr>
      </p:pic>
      <p:sp>
        <p:nvSpPr>
          <p:cNvPr id="25" name="テキスト ボックス 31">
            <a:extLst>
              <a:ext uri="{FF2B5EF4-FFF2-40B4-BE49-F238E27FC236}">
                <a16:creationId xmlns:a16="http://schemas.microsoft.com/office/drawing/2014/main" id="{9C935A1A-37BE-4D29-1490-9F634AAAD2A7}"/>
              </a:ext>
            </a:extLst>
          </p:cNvPr>
          <p:cNvSpPr txBox="1">
            <a:spLocks noChangeArrowheads="1"/>
          </p:cNvSpPr>
          <p:nvPr/>
        </p:nvSpPr>
        <p:spPr bwMode="auto">
          <a:xfrm>
            <a:off x="153543" y="6554413"/>
            <a:ext cx="3134145" cy="222369"/>
          </a:xfrm>
          <a:prstGeom prst="rect">
            <a:avLst/>
          </a:prstGeom>
          <a:noFill/>
          <a:ln w="9525">
            <a:noFill/>
            <a:miter lim="800000"/>
            <a:headEnd/>
            <a:tailEnd/>
          </a:ln>
        </p:spPr>
        <p:txBody>
          <a:bodyPr wrap="square" lIns="98298" tIns="49149" rIns="98298" bIns="49149">
            <a:spAutoFit/>
          </a:bodyPr>
          <a:lstStyle/>
          <a:p>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出典：</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Yahoo! JAPAN</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自社調査（</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2021</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年</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3</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月）</a:t>
            </a:r>
          </a:p>
        </p:txBody>
      </p:sp>
    </p:spTree>
    <p:extLst>
      <p:ext uri="{BB962C8B-B14F-4D97-AF65-F5344CB8AC3E}">
        <p14:creationId xmlns:p14="http://schemas.microsoft.com/office/powerpoint/2010/main" val="625076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圧倒的リーチ力で日本をカバー</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AF00166C-F6CC-D955-311D-C3F6CAAA4559}"/>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8D33F30-2CB5-5602-D367-B74750AEB714}"/>
              </a:ext>
            </a:extLst>
          </p:cNvPr>
          <p:cNvSpPr/>
          <p:nvPr/>
        </p:nvSpPr>
        <p:spPr>
          <a:xfrm>
            <a:off x="143314" y="836712"/>
            <a:ext cx="11890139" cy="557845"/>
          </a:xfrm>
          <a:prstGeom prst="rect">
            <a:avLst/>
          </a:prstGeom>
        </p:spPr>
        <p:txBody>
          <a:bodyPr wrap="square">
            <a:spAutoFit/>
          </a:bodyPr>
          <a:lstStyle/>
          <a:p>
            <a:pPr algn="ctr">
              <a:lnSpc>
                <a:spcPct val="150000"/>
              </a:lnSpc>
            </a:pP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割に届く。</a:t>
            </a:r>
          </a:p>
        </p:txBody>
      </p:sp>
      <p:sp>
        <p:nvSpPr>
          <p:cNvPr id="6" name="正方形/長方形 5">
            <a:extLst>
              <a:ext uri="{FF2B5EF4-FFF2-40B4-BE49-F238E27FC236}">
                <a16:creationId xmlns:a16="http://schemas.microsoft.com/office/drawing/2014/main" id="{492EEBE4-11DA-9FDE-2320-52A63C3A51B7}"/>
              </a:ext>
            </a:extLst>
          </p:cNvPr>
          <p:cNvSpPr/>
          <p:nvPr/>
        </p:nvSpPr>
        <p:spPr>
          <a:xfrm>
            <a:off x="797130" y="1409194"/>
            <a:ext cx="10922464" cy="579646"/>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日本のネットユーザーのうち、スマートフォンで約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割にリーチ。月間アクティブユーザー数はスマートフォンで</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7,000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万人、パソコンは</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2,000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万人と、多くの人に利用されています。</a:t>
            </a:r>
          </a:p>
        </p:txBody>
      </p:sp>
      <p:sp>
        <p:nvSpPr>
          <p:cNvPr id="7" name="正方形/長方形 6">
            <a:extLst>
              <a:ext uri="{FF2B5EF4-FFF2-40B4-BE49-F238E27FC236}">
                <a16:creationId xmlns:a16="http://schemas.microsoft.com/office/drawing/2014/main" id="{EE582A70-E1FA-8F99-9031-65B20961645E}"/>
              </a:ext>
            </a:extLst>
          </p:cNvPr>
          <p:cNvSpPr/>
          <p:nvPr/>
        </p:nvSpPr>
        <p:spPr>
          <a:xfrm>
            <a:off x="143314"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8" name="Group 117">
            <a:extLst>
              <a:ext uri="{FF2B5EF4-FFF2-40B4-BE49-F238E27FC236}">
                <a16:creationId xmlns:a16="http://schemas.microsoft.com/office/drawing/2014/main" id="{5CB5AB5E-ADA0-F14F-EEC0-3EDD9B895974}"/>
              </a:ext>
            </a:extLst>
          </p:cNvPr>
          <p:cNvGrpSpPr/>
          <p:nvPr/>
        </p:nvGrpSpPr>
        <p:grpSpPr>
          <a:xfrm>
            <a:off x="1573282" y="2569186"/>
            <a:ext cx="3314734" cy="1911308"/>
            <a:chOff x="908063" y="2790399"/>
            <a:chExt cx="4268536" cy="2461280"/>
          </a:xfrm>
        </p:grpSpPr>
        <p:pic>
          <p:nvPicPr>
            <p:cNvPr id="10" name="Picture 2" descr="\\yjfs.corp.yahoo.co.jp\doc\mktg-template\icon(New)\06_3_人（ピクトグラム）\151_男性_赤.png">
              <a:extLst>
                <a:ext uri="{FF2B5EF4-FFF2-40B4-BE49-F238E27FC236}">
                  <a16:creationId xmlns:a16="http://schemas.microsoft.com/office/drawing/2014/main" id="{10DF0CA4-F8BD-9140-B928-7C48F17839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 name="Picture 2" descr="\\yjfs.corp.yahoo.co.jp\doc\mktg-template\icon(New)\06_3_人（ピクトグラム）\151_男性_赤.png">
              <a:extLst>
                <a:ext uri="{FF2B5EF4-FFF2-40B4-BE49-F238E27FC236}">
                  <a16:creationId xmlns:a16="http://schemas.microsoft.com/office/drawing/2014/main" id="{9A2E717C-5D51-4659-6DBE-3B0C7A5C64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yjfs.corp.yahoo.co.jp\doc\mktg-template\icon(New)\06_3_人（ピクトグラム）\151_男性_赤.png">
              <a:extLst>
                <a:ext uri="{FF2B5EF4-FFF2-40B4-BE49-F238E27FC236}">
                  <a16:creationId xmlns:a16="http://schemas.microsoft.com/office/drawing/2014/main" id="{F3ED4A3D-C165-3C46-81D5-F527554FF3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 name="Picture 2" descr="\\yjfs.corp.yahoo.co.jp\doc\mktg-template\icon(New)\06_3_人（ピクトグラム）\151_男性_赤.png">
              <a:extLst>
                <a:ext uri="{FF2B5EF4-FFF2-40B4-BE49-F238E27FC236}">
                  <a16:creationId xmlns:a16="http://schemas.microsoft.com/office/drawing/2014/main" id="{86A89292-4E62-6906-21AC-70126BE9F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 name="Picture 2" descr="\\yjfs.corp.yahoo.co.jp\doc\mktg-template\icon(New)\06_3_人（ピクトグラム）\151_男性_赤.png">
              <a:extLst>
                <a:ext uri="{FF2B5EF4-FFF2-40B4-BE49-F238E27FC236}">
                  <a16:creationId xmlns:a16="http://schemas.microsoft.com/office/drawing/2014/main" id="{5952C007-61D8-220F-C07D-9B2909CA3A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 name="Picture 2" descr="\\yjfs.corp.yahoo.co.jp\doc\mktg-template\icon(New)\06_3_人（ピクトグラム）\151_男性_赤.png">
              <a:extLst>
                <a:ext uri="{FF2B5EF4-FFF2-40B4-BE49-F238E27FC236}">
                  <a16:creationId xmlns:a16="http://schemas.microsoft.com/office/drawing/2014/main" id="{47967CE3-364A-1716-F70B-048554ED2B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 name="Picture 2" descr="\\yjfs.corp.yahoo.co.jp\doc\mktg-template\icon(New)\06_3_人（ピクトグラム）\151_男性_赤.png">
              <a:extLst>
                <a:ext uri="{FF2B5EF4-FFF2-40B4-BE49-F238E27FC236}">
                  <a16:creationId xmlns:a16="http://schemas.microsoft.com/office/drawing/2014/main" id="{61061056-DCCD-C78F-666A-3C61C63414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 name="Picture 2" descr="\\yjfs.corp.yahoo.co.jp\doc\mktg-template\icon(New)\06_3_人（ピクトグラム）\151_男性_赤.png">
              <a:extLst>
                <a:ext uri="{FF2B5EF4-FFF2-40B4-BE49-F238E27FC236}">
                  <a16:creationId xmlns:a16="http://schemas.microsoft.com/office/drawing/2014/main" id="{64D7554D-22BE-D982-7A35-479B5867F5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 name="Picture 2" descr="\\yjfs.corp.yahoo.co.jp\doc\mktg-template\icon(New)\06_3_人（ピクトグラム）\151_男性_赤.png">
              <a:extLst>
                <a:ext uri="{FF2B5EF4-FFF2-40B4-BE49-F238E27FC236}">
                  <a16:creationId xmlns:a16="http://schemas.microsoft.com/office/drawing/2014/main" id="{D0DEEB72-050D-C767-62CC-C78C8BD3F30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 name="Picture 2" descr="\\yjfs.corp.yahoo.co.jp\doc\mktg-template\icon(New)\06_3_人（ピクトグラム）\151_男性_赤.png">
              <a:extLst>
                <a:ext uri="{FF2B5EF4-FFF2-40B4-BE49-F238E27FC236}">
                  <a16:creationId xmlns:a16="http://schemas.microsoft.com/office/drawing/2014/main" id="{FCE3322E-07FD-EC1C-1E5B-B2E786FF2B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 name="Picture 2" descr="\\yjfs.corp.yahoo.co.jp\doc\mktg-template\icon(New)\06_3_人（ピクトグラム）\151_男性_赤.png">
              <a:extLst>
                <a:ext uri="{FF2B5EF4-FFF2-40B4-BE49-F238E27FC236}">
                  <a16:creationId xmlns:a16="http://schemas.microsoft.com/office/drawing/2014/main" id="{9FF97CD1-A501-A1AC-20FE-8C01CA4CC8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 name="Picture 2" descr="\\yjfs.corp.yahoo.co.jp\doc\mktg-template\icon(New)\06_3_人（ピクトグラム）\151_男性_赤.png">
              <a:extLst>
                <a:ext uri="{FF2B5EF4-FFF2-40B4-BE49-F238E27FC236}">
                  <a16:creationId xmlns:a16="http://schemas.microsoft.com/office/drawing/2014/main" id="{E533C167-1621-FA5B-E920-6398D102EB7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2" name="Picture 2" descr="\\yjfs.corp.yahoo.co.jp\doc\mktg-template\icon(New)\06_3_人（ピクトグラム）\151_男性_赤.png">
              <a:extLst>
                <a:ext uri="{FF2B5EF4-FFF2-40B4-BE49-F238E27FC236}">
                  <a16:creationId xmlns:a16="http://schemas.microsoft.com/office/drawing/2014/main" id="{83C18959-F73F-E517-D0C9-FB8D4278AB5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3" name="Picture 2" descr="\\yjfs.corp.yahoo.co.jp\doc\mktg-template\icon(New)\06_3_人（ピクトグラム）\151_男性_赤.png">
              <a:extLst>
                <a:ext uri="{FF2B5EF4-FFF2-40B4-BE49-F238E27FC236}">
                  <a16:creationId xmlns:a16="http://schemas.microsoft.com/office/drawing/2014/main" id="{717651F3-8A08-AF78-9CDC-09C561CD45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4" name="Picture 2" descr="\\yjfs.corp.yahoo.co.jp\doc\mktg-template\icon(New)\06_3_人（ピクトグラム）\151_男性_赤.png">
              <a:extLst>
                <a:ext uri="{FF2B5EF4-FFF2-40B4-BE49-F238E27FC236}">
                  <a16:creationId xmlns:a16="http://schemas.microsoft.com/office/drawing/2014/main" id="{ABD47C12-4505-E82C-31BF-FA72A61E1E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5" name="Picture 2" descr="\\yjfs.corp.yahoo.co.jp\doc\mktg-template\icon(New)\06_3_人（ピクトグラム）\151_男性_赤.png">
              <a:extLst>
                <a:ext uri="{FF2B5EF4-FFF2-40B4-BE49-F238E27FC236}">
                  <a16:creationId xmlns:a16="http://schemas.microsoft.com/office/drawing/2014/main" id="{AF820436-22F1-07BD-1E82-9B290EDD9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6" name="Picture 3" descr="\\yjfs.corp.yahoo.co.jp\doc\mktg-template\icon(New)\06_3_人（ピクトグラム）\151_男性_灰2.png">
              <a:extLst>
                <a:ext uri="{FF2B5EF4-FFF2-40B4-BE49-F238E27FC236}">
                  <a16:creationId xmlns:a16="http://schemas.microsoft.com/office/drawing/2014/main" id="{F4EEE8BE-FD94-DB8F-1255-C9ED1A5048B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7" name="Picture 3" descr="\\yjfs.corp.yahoo.co.jp\doc\mktg-template\icon(New)\06_3_人（ピクトグラム）\151_男性_灰2.png">
              <a:extLst>
                <a:ext uri="{FF2B5EF4-FFF2-40B4-BE49-F238E27FC236}">
                  <a16:creationId xmlns:a16="http://schemas.microsoft.com/office/drawing/2014/main" id="{1B46A128-5E2B-89BC-946A-9973D476476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8" name="Picture 2" descr="\\yjfs.corp.yahoo.co.jp\doc\mktg-template\icon(New)\06_3_人（ピクトグラム）\151_男性_赤.png">
              <a:extLst>
                <a:ext uri="{FF2B5EF4-FFF2-40B4-BE49-F238E27FC236}">
                  <a16:creationId xmlns:a16="http://schemas.microsoft.com/office/drawing/2014/main" id="{7603078E-EA8F-6B72-3A1A-01ADD086EE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9" name="Picture 2" descr="\\yjfs.corp.yahoo.co.jp\doc\mktg-template\icon(New)\06_3_人（ピクトグラム）\151_男性_赤.png">
              <a:extLst>
                <a:ext uri="{FF2B5EF4-FFF2-40B4-BE49-F238E27FC236}">
                  <a16:creationId xmlns:a16="http://schemas.microsoft.com/office/drawing/2014/main" id="{C6244ADF-DBDA-6946-18EF-8C79C28D4A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 name="Picture 2" descr="\\yjfs.corp.yahoo.co.jp\doc\mktg-template\icon(New)\06_3_人（ピクトグラム）\151_男性_赤.png">
              <a:extLst>
                <a:ext uri="{FF2B5EF4-FFF2-40B4-BE49-F238E27FC236}">
                  <a16:creationId xmlns:a16="http://schemas.microsoft.com/office/drawing/2014/main" id="{7B260AA6-EE40-7C38-5FD9-42C403C2B6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 name="Picture 2" descr="\\yjfs.corp.yahoo.co.jp\doc\mktg-template\icon(New)\06_3_人（ピクトグラム）\151_男性_赤.png">
              <a:extLst>
                <a:ext uri="{FF2B5EF4-FFF2-40B4-BE49-F238E27FC236}">
                  <a16:creationId xmlns:a16="http://schemas.microsoft.com/office/drawing/2014/main" id="{B83395CC-8239-13C6-AD19-3C55A75016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 name="Picture 2" descr="\\yjfs.corp.yahoo.co.jp\doc\mktg-template\icon(New)\06_3_人（ピクトグラム）\151_男性_赤.png">
              <a:extLst>
                <a:ext uri="{FF2B5EF4-FFF2-40B4-BE49-F238E27FC236}">
                  <a16:creationId xmlns:a16="http://schemas.microsoft.com/office/drawing/2014/main" id="{87E78F0A-646E-7F19-07A7-EEAF71BB97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 name="Picture 2" descr="\\yjfs.corp.yahoo.co.jp\doc\mktg-template\icon(New)\06_3_人（ピクトグラム）\151_男性_赤.png">
              <a:extLst>
                <a:ext uri="{FF2B5EF4-FFF2-40B4-BE49-F238E27FC236}">
                  <a16:creationId xmlns:a16="http://schemas.microsoft.com/office/drawing/2014/main" id="{32B04B4E-DBDF-0A9A-FB59-0CE53B0401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 name="Picture 2" descr="\\yjfs.corp.yahoo.co.jp\doc\mktg-template\icon(New)\06_3_人（ピクトグラム）\151_男性_赤.png">
              <a:extLst>
                <a:ext uri="{FF2B5EF4-FFF2-40B4-BE49-F238E27FC236}">
                  <a16:creationId xmlns:a16="http://schemas.microsoft.com/office/drawing/2014/main" id="{D98F75D5-4AFD-F840-3FA7-F4724C5661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 name="Picture 2" descr="\\yjfs.corp.yahoo.co.jp\doc\mktg-template\icon(New)\06_3_人（ピクトグラム）\151_男性_赤.png">
              <a:extLst>
                <a:ext uri="{FF2B5EF4-FFF2-40B4-BE49-F238E27FC236}">
                  <a16:creationId xmlns:a16="http://schemas.microsoft.com/office/drawing/2014/main" id="{73A136EC-351B-C5BF-7A6F-D80A7F63A8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 name="Picture 2" descr="\\yjfs.corp.yahoo.co.jp\doc\mktg-template\icon(New)\06_3_人（ピクトグラム）\151_男性_赤.png">
              <a:extLst>
                <a:ext uri="{FF2B5EF4-FFF2-40B4-BE49-F238E27FC236}">
                  <a16:creationId xmlns:a16="http://schemas.microsoft.com/office/drawing/2014/main" id="{4AD4D6AB-1354-F9A0-F3D4-408AD18691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 name="Picture 2" descr="\\yjfs.corp.yahoo.co.jp\doc\mktg-template\icon(New)\06_3_人（ピクトグラム）\151_男性_赤.png">
              <a:extLst>
                <a:ext uri="{FF2B5EF4-FFF2-40B4-BE49-F238E27FC236}">
                  <a16:creationId xmlns:a16="http://schemas.microsoft.com/office/drawing/2014/main" id="{1FA34B42-B94C-D0B7-31FA-924B59E22F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yjfs.corp.yahoo.co.jp\doc\mktg-template\icon(New)\06_3_人（ピクトグラム）\151_男性_赤.png">
              <a:extLst>
                <a:ext uri="{FF2B5EF4-FFF2-40B4-BE49-F238E27FC236}">
                  <a16:creationId xmlns:a16="http://schemas.microsoft.com/office/drawing/2014/main" id="{4E161F7A-FFCC-0B51-D9C1-9EE4843BDD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 name="Picture 2" descr="\\yjfs.corp.yahoo.co.jp\doc\mktg-template\icon(New)\06_3_人（ピクトグラム）\151_男性_赤.png">
              <a:extLst>
                <a:ext uri="{FF2B5EF4-FFF2-40B4-BE49-F238E27FC236}">
                  <a16:creationId xmlns:a16="http://schemas.microsoft.com/office/drawing/2014/main" id="{A46EC909-1247-22D8-995B-C8FC1D97CD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 name="Picture 2" descr="\\yjfs.corp.yahoo.co.jp\doc\mktg-template\icon(New)\06_3_人（ピクトグラム）\151_男性_赤.png">
              <a:extLst>
                <a:ext uri="{FF2B5EF4-FFF2-40B4-BE49-F238E27FC236}">
                  <a16:creationId xmlns:a16="http://schemas.microsoft.com/office/drawing/2014/main" id="{0B022C04-B1CD-87A1-653F-6DABECD01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 name="Picture 2" descr="\\yjfs.corp.yahoo.co.jp\doc\mktg-template\icon(New)\06_3_人（ピクトグラム）\151_男性_赤.png">
              <a:extLst>
                <a:ext uri="{FF2B5EF4-FFF2-40B4-BE49-F238E27FC236}">
                  <a16:creationId xmlns:a16="http://schemas.microsoft.com/office/drawing/2014/main" id="{05D20D1E-E9F5-1ABD-6BE7-D78004A5B3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 name="Picture 2" descr="\\yjfs.corp.yahoo.co.jp\doc\mktg-template\icon(New)\06_3_人（ピクトグラム）\151_男性_赤.png">
              <a:extLst>
                <a:ext uri="{FF2B5EF4-FFF2-40B4-BE49-F238E27FC236}">
                  <a16:creationId xmlns:a16="http://schemas.microsoft.com/office/drawing/2014/main" id="{15E6356F-CD3D-7EAA-93CE-3AB889C23D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 name="Picture 2" descr="\\yjfs.corp.yahoo.co.jp\doc\mktg-template\icon(New)\06_3_人（ピクトグラム）\151_男性_赤.png">
              <a:extLst>
                <a:ext uri="{FF2B5EF4-FFF2-40B4-BE49-F238E27FC236}">
                  <a16:creationId xmlns:a16="http://schemas.microsoft.com/office/drawing/2014/main" id="{34CB4153-8F4C-CA32-14D0-AC89E3844D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 name="Picture 3" descr="\\yjfs.corp.yahoo.co.jp\doc\mktg-template\icon(New)\06_3_人（ピクトグラム）\151_男性_灰2.png">
              <a:extLst>
                <a:ext uri="{FF2B5EF4-FFF2-40B4-BE49-F238E27FC236}">
                  <a16:creationId xmlns:a16="http://schemas.microsoft.com/office/drawing/2014/main" id="{24C9213D-CE80-D851-2D20-AF51BAD444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 name="Picture 3" descr="\\yjfs.corp.yahoo.co.jp\doc\mktg-template\icon(New)\06_3_人（ピクトグラム）\151_男性_灰2.png">
              <a:extLst>
                <a:ext uri="{FF2B5EF4-FFF2-40B4-BE49-F238E27FC236}">
                  <a16:creationId xmlns:a16="http://schemas.microsoft.com/office/drawing/2014/main" id="{BA9E77F9-8367-BE42-BF34-C3BDF4A5100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 name="Picture 2" descr="\\yjfs.corp.yahoo.co.jp\doc\mktg-template\icon(New)\06_3_人（ピクトグラム）\151_男性_赤.png">
              <a:extLst>
                <a:ext uri="{FF2B5EF4-FFF2-40B4-BE49-F238E27FC236}">
                  <a16:creationId xmlns:a16="http://schemas.microsoft.com/office/drawing/2014/main" id="{EAF68117-AC1E-708E-BA3B-FD3961BA4A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 name="Picture 2" descr="\\yjfs.corp.yahoo.co.jp\doc\mktg-template\icon(New)\06_3_人（ピクトグラム）\151_男性_赤.png">
              <a:extLst>
                <a:ext uri="{FF2B5EF4-FFF2-40B4-BE49-F238E27FC236}">
                  <a16:creationId xmlns:a16="http://schemas.microsoft.com/office/drawing/2014/main" id="{682C234C-2722-D578-8C7A-BF16E8CF26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 name="Picture 2" descr="\\yjfs.corp.yahoo.co.jp\doc\mktg-template\icon(New)\06_3_人（ピクトグラム）\151_男性_赤.png">
              <a:extLst>
                <a:ext uri="{FF2B5EF4-FFF2-40B4-BE49-F238E27FC236}">
                  <a16:creationId xmlns:a16="http://schemas.microsoft.com/office/drawing/2014/main" id="{A5211C29-E90A-EF03-230D-6B0BFABFBA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yjfs.corp.yahoo.co.jp\doc\mktg-template\icon(New)\06_3_人（ピクトグラム）\151_男性_赤.png">
              <a:extLst>
                <a:ext uri="{FF2B5EF4-FFF2-40B4-BE49-F238E27FC236}">
                  <a16:creationId xmlns:a16="http://schemas.microsoft.com/office/drawing/2014/main" id="{6E619919-33AC-57B4-329A-7C4700834CC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 name="Picture 2" descr="\\yjfs.corp.yahoo.co.jp\doc\mktg-template\icon(New)\06_3_人（ピクトグラム）\151_男性_赤.png">
              <a:extLst>
                <a:ext uri="{FF2B5EF4-FFF2-40B4-BE49-F238E27FC236}">
                  <a16:creationId xmlns:a16="http://schemas.microsoft.com/office/drawing/2014/main" id="{A3280076-DE67-36C9-5663-EA492F2FC1F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1" name="Picture 2" descr="\\yjfs.corp.yahoo.co.jp\doc\mktg-template\icon(New)\06_3_人（ピクトグラム）\151_男性_赤.png">
              <a:extLst>
                <a:ext uri="{FF2B5EF4-FFF2-40B4-BE49-F238E27FC236}">
                  <a16:creationId xmlns:a16="http://schemas.microsoft.com/office/drawing/2014/main" id="{04D1BBC5-1A21-39A0-F928-FE007B009F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2" name="Picture 2" descr="\\yjfs.corp.yahoo.co.jp\doc\mktg-template\icon(New)\06_3_人（ピクトグラム）\151_男性_赤.png">
              <a:extLst>
                <a:ext uri="{FF2B5EF4-FFF2-40B4-BE49-F238E27FC236}">
                  <a16:creationId xmlns:a16="http://schemas.microsoft.com/office/drawing/2014/main" id="{1C9D4F22-226F-5B57-BFB9-8FEE01701F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yjfs.corp.yahoo.co.jp\doc\mktg-template\icon(New)\06_3_人（ピクトグラム）\151_男性_赤.png">
              <a:extLst>
                <a:ext uri="{FF2B5EF4-FFF2-40B4-BE49-F238E27FC236}">
                  <a16:creationId xmlns:a16="http://schemas.microsoft.com/office/drawing/2014/main" id="{6CB48A05-9AE6-3140-838B-ADF218E9F7D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4" name="Picture 2" descr="\\yjfs.corp.yahoo.co.jp\doc\mktg-template\icon(New)\06_3_人（ピクトグラム）\151_男性_赤.png">
              <a:extLst>
                <a:ext uri="{FF2B5EF4-FFF2-40B4-BE49-F238E27FC236}">
                  <a16:creationId xmlns:a16="http://schemas.microsoft.com/office/drawing/2014/main" id="{3D77AB18-8ECB-7335-5B64-A16B242DE4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5" name="Picture 2" descr="\\yjfs.corp.yahoo.co.jp\doc\mktg-template\icon(New)\06_3_人（ピクトグラム）\151_男性_赤.png">
              <a:extLst>
                <a:ext uri="{FF2B5EF4-FFF2-40B4-BE49-F238E27FC236}">
                  <a16:creationId xmlns:a16="http://schemas.microsoft.com/office/drawing/2014/main" id="{7F20457A-CB70-333A-BC3C-2173F16B9F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6" name="Picture 2" descr="\\yjfs.corp.yahoo.co.jp\doc\mktg-template\icon(New)\06_3_人（ピクトグラム）\151_男性_赤.png">
              <a:extLst>
                <a:ext uri="{FF2B5EF4-FFF2-40B4-BE49-F238E27FC236}">
                  <a16:creationId xmlns:a16="http://schemas.microsoft.com/office/drawing/2014/main" id="{1F1943D5-7F87-516E-37E3-FBDA95F6EFF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7" name="Picture 2" descr="\\yjfs.corp.yahoo.co.jp\doc\mktg-template\icon(New)\06_3_人（ピクトグラム）\151_男性_赤.png">
              <a:extLst>
                <a:ext uri="{FF2B5EF4-FFF2-40B4-BE49-F238E27FC236}">
                  <a16:creationId xmlns:a16="http://schemas.microsoft.com/office/drawing/2014/main" id="{9A499607-C9A9-6A39-80CF-D66CA9CDEB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8" name="Picture 2" descr="\\yjfs.corp.yahoo.co.jp\doc\mktg-template\icon(New)\06_3_人（ピクトグラム）\151_男性_赤.png">
              <a:extLst>
                <a:ext uri="{FF2B5EF4-FFF2-40B4-BE49-F238E27FC236}">
                  <a16:creationId xmlns:a16="http://schemas.microsoft.com/office/drawing/2014/main" id="{8175FE81-502C-B94D-DCD3-74D975E98F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9" name="Picture 2" descr="\\yjfs.corp.yahoo.co.jp\doc\mktg-template\icon(New)\06_3_人（ピクトグラム）\151_男性_赤.png">
              <a:extLst>
                <a:ext uri="{FF2B5EF4-FFF2-40B4-BE49-F238E27FC236}">
                  <a16:creationId xmlns:a16="http://schemas.microsoft.com/office/drawing/2014/main" id="{36FFE068-A5FB-831B-26DF-953E1D6989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0" name="Picture 2" descr="\\yjfs.corp.yahoo.co.jp\doc\mktg-template\icon(New)\06_3_人（ピクトグラム）\151_男性_赤.png">
              <a:extLst>
                <a:ext uri="{FF2B5EF4-FFF2-40B4-BE49-F238E27FC236}">
                  <a16:creationId xmlns:a16="http://schemas.microsoft.com/office/drawing/2014/main" id="{37F13297-7DFC-9D08-1E82-6B57358118E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1" name="Picture 2" descr="\\yjfs.corp.yahoo.co.jp\doc\mktg-template\icon(New)\06_3_人（ピクトグラム）\151_男性_赤.png">
              <a:extLst>
                <a:ext uri="{FF2B5EF4-FFF2-40B4-BE49-F238E27FC236}">
                  <a16:creationId xmlns:a16="http://schemas.microsoft.com/office/drawing/2014/main" id="{432040C0-00BB-E5BC-883B-57826073AE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2" name="Picture 3" descr="\\yjfs.corp.yahoo.co.jp\doc\mktg-template\icon(New)\06_3_人（ピクトグラム）\151_男性_灰2.png">
              <a:extLst>
                <a:ext uri="{FF2B5EF4-FFF2-40B4-BE49-F238E27FC236}">
                  <a16:creationId xmlns:a16="http://schemas.microsoft.com/office/drawing/2014/main" id="{4766D2D7-1A53-7398-B37D-76A8F75343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3" name="Picture 3" descr="\\yjfs.corp.yahoo.co.jp\doc\mktg-template\icon(New)\06_3_人（ピクトグラム）\151_男性_灰2.png">
              <a:extLst>
                <a:ext uri="{FF2B5EF4-FFF2-40B4-BE49-F238E27FC236}">
                  <a16:creationId xmlns:a16="http://schemas.microsoft.com/office/drawing/2014/main" id="{E6BFFBB6-3AFF-776C-A682-986BF21EC8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4" name="Picture 2" descr="\\yjfs.corp.yahoo.co.jp\doc\mktg-template\icon(New)\06_3_人（ピクトグラム）\151_男性_赤.png">
              <a:extLst>
                <a:ext uri="{FF2B5EF4-FFF2-40B4-BE49-F238E27FC236}">
                  <a16:creationId xmlns:a16="http://schemas.microsoft.com/office/drawing/2014/main" id="{0931E2A4-C9C4-7762-E125-5B34CF59A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5" name="Picture 2" descr="\\yjfs.corp.yahoo.co.jp\doc\mktg-template\icon(New)\06_3_人（ピクトグラム）\151_男性_赤.png">
              <a:extLst>
                <a:ext uri="{FF2B5EF4-FFF2-40B4-BE49-F238E27FC236}">
                  <a16:creationId xmlns:a16="http://schemas.microsoft.com/office/drawing/2014/main" id="{73806595-0E49-D053-D20B-7564154C4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6" name="Picture 2" descr="\\yjfs.corp.yahoo.co.jp\doc\mktg-template\icon(New)\06_3_人（ピクトグラム）\151_男性_赤.png">
              <a:extLst>
                <a:ext uri="{FF2B5EF4-FFF2-40B4-BE49-F238E27FC236}">
                  <a16:creationId xmlns:a16="http://schemas.microsoft.com/office/drawing/2014/main" id="{7B71964F-1DB3-5CB5-F67C-E5EA875096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7" name="Picture 2" descr="\\yjfs.corp.yahoo.co.jp\doc\mktg-template\icon(New)\06_3_人（ピクトグラム）\151_男性_赤.png">
              <a:extLst>
                <a:ext uri="{FF2B5EF4-FFF2-40B4-BE49-F238E27FC236}">
                  <a16:creationId xmlns:a16="http://schemas.microsoft.com/office/drawing/2014/main" id="{A38410C4-06E2-D775-D6DD-DA697887B3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8" name="Picture 2" descr="\\yjfs.corp.yahoo.co.jp\doc\mktg-template\icon(New)\06_3_人（ピクトグラム）\151_男性_赤.png">
              <a:extLst>
                <a:ext uri="{FF2B5EF4-FFF2-40B4-BE49-F238E27FC236}">
                  <a16:creationId xmlns:a16="http://schemas.microsoft.com/office/drawing/2014/main" id="{6FDCA15C-CC05-38E2-0A93-723057C013C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9" name="Picture 2" descr="\\yjfs.corp.yahoo.co.jp\doc\mktg-template\icon(New)\06_3_人（ピクトグラム）\151_男性_赤.png">
              <a:extLst>
                <a:ext uri="{FF2B5EF4-FFF2-40B4-BE49-F238E27FC236}">
                  <a16:creationId xmlns:a16="http://schemas.microsoft.com/office/drawing/2014/main" id="{19B980F7-1EAD-DEA8-E384-6B2DD33B5BD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0" name="Picture 2" descr="\\yjfs.corp.yahoo.co.jp\doc\mktg-template\icon(New)\06_3_人（ピクトグラム）\151_男性_赤.png">
              <a:extLst>
                <a:ext uri="{FF2B5EF4-FFF2-40B4-BE49-F238E27FC236}">
                  <a16:creationId xmlns:a16="http://schemas.microsoft.com/office/drawing/2014/main" id="{477140C6-E150-BC94-D5F2-2A605501FC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1" name="Picture 2" descr="\\yjfs.corp.yahoo.co.jp\doc\mktg-template\icon(New)\06_3_人（ピクトグラム）\151_男性_赤.png">
              <a:extLst>
                <a:ext uri="{FF2B5EF4-FFF2-40B4-BE49-F238E27FC236}">
                  <a16:creationId xmlns:a16="http://schemas.microsoft.com/office/drawing/2014/main" id="{63C6001F-3A68-AD79-B7CB-E4380263D6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2" name="Picture 2" descr="\\yjfs.corp.yahoo.co.jp\doc\mktg-template\icon(New)\06_3_人（ピクトグラム）\151_男性_赤.png">
              <a:extLst>
                <a:ext uri="{FF2B5EF4-FFF2-40B4-BE49-F238E27FC236}">
                  <a16:creationId xmlns:a16="http://schemas.microsoft.com/office/drawing/2014/main" id="{70DB221C-54BD-A9B9-D277-26097D2FA78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3" name="Picture 2" descr="\\yjfs.corp.yahoo.co.jp\doc\mktg-template\icon(New)\06_3_人（ピクトグラム）\151_男性_赤.png">
              <a:extLst>
                <a:ext uri="{FF2B5EF4-FFF2-40B4-BE49-F238E27FC236}">
                  <a16:creationId xmlns:a16="http://schemas.microsoft.com/office/drawing/2014/main" id="{CF9A294D-2100-483E-1EA2-A6213A5CF90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4" name="Picture 2" descr="\\yjfs.corp.yahoo.co.jp\doc\mktg-template\icon(New)\06_3_人（ピクトグラム）\151_男性_赤.png">
              <a:extLst>
                <a:ext uri="{FF2B5EF4-FFF2-40B4-BE49-F238E27FC236}">
                  <a16:creationId xmlns:a16="http://schemas.microsoft.com/office/drawing/2014/main" id="{C55E8E55-AB36-FE1A-D6DB-3023E99039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yjfs.corp.yahoo.co.jp\doc\mktg-template\icon(New)\06_3_人（ピクトグラム）\151_男性_赤.png">
              <a:extLst>
                <a:ext uri="{FF2B5EF4-FFF2-40B4-BE49-F238E27FC236}">
                  <a16:creationId xmlns:a16="http://schemas.microsoft.com/office/drawing/2014/main" id="{8DEC707D-27F9-8F51-23AC-00BC43E930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6" name="Picture 2" descr="\\yjfs.corp.yahoo.co.jp\doc\mktg-template\icon(New)\06_3_人（ピクトグラム）\151_男性_赤.png">
              <a:extLst>
                <a:ext uri="{FF2B5EF4-FFF2-40B4-BE49-F238E27FC236}">
                  <a16:creationId xmlns:a16="http://schemas.microsoft.com/office/drawing/2014/main" id="{E8701C71-B289-BE5C-C1A5-F00B5CB8B5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yjfs.corp.yahoo.co.jp\doc\mktg-template\icon(New)\06_3_人（ピクトグラム）\151_男性_赤.png">
              <a:extLst>
                <a:ext uri="{FF2B5EF4-FFF2-40B4-BE49-F238E27FC236}">
                  <a16:creationId xmlns:a16="http://schemas.microsoft.com/office/drawing/2014/main" id="{A180CB36-C884-F1EB-BF44-FE3F53C879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8" name="Picture 2" descr="\\yjfs.corp.yahoo.co.jp\doc\mktg-template\icon(New)\06_3_人（ピクトグラム）\151_男性_赤.png">
              <a:extLst>
                <a:ext uri="{FF2B5EF4-FFF2-40B4-BE49-F238E27FC236}">
                  <a16:creationId xmlns:a16="http://schemas.microsoft.com/office/drawing/2014/main" id="{2392EA39-A4CE-FA05-C78A-3A6E8D1983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yjfs.corp.yahoo.co.jp\doc\mktg-template\icon(New)\06_3_人（ピクトグラム）\151_男性_赤.png">
              <a:extLst>
                <a:ext uri="{FF2B5EF4-FFF2-40B4-BE49-F238E27FC236}">
                  <a16:creationId xmlns:a16="http://schemas.microsoft.com/office/drawing/2014/main" id="{661FB354-7D03-8880-002B-8EE7E5760A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0" name="Picture 3" descr="\\yjfs.corp.yahoo.co.jp\doc\mktg-template\icon(New)\06_3_人（ピクトグラム）\151_男性_灰2.png">
              <a:extLst>
                <a:ext uri="{FF2B5EF4-FFF2-40B4-BE49-F238E27FC236}">
                  <a16:creationId xmlns:a16="http://schemas.microsoft.com/office/drawing/2014/main" id="{37960224-5E5B-3535-BD50-42A37A6C13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1" name="Picture 3" descr="\\yjfs.corp.yahoo.co.jp\doc\mktg-template\icon(New)\06_3_人（ピクトグラム）\151_男性_灰2.png">
              <a:extLst>
                <a:ext uri="{FF2B5EF4-FFF2-40B4-BE49-F238E27FC236}">
                  <a16:creationId xmlns:a16="http://schemas.microsoft.com/office/drawing/2014/main" id="{E62FD9B1-522B-FE72-89F6-235DB979800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2" name="Picture 2" descr="\\yjfs.corp.yahoo.co.jp\doc\mktg-template\icon(New)\06_3_人（ピクトグラム）\151_男性_赤.png">
              <a:extLst>
                <a:ext uri="{FF2B5EF4-FFF2-40B4-BE49-F238E27FC236}">
                  <a16:creationId xmlns:a16="http://schemas.microsoft.com/office/drawing/2014/main" id="{C1C230D3-6360-5697-81A8-A8024916D1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3" name="Picture 2" descr="\\yjfs.corp.yahoo.co.jp\doc\mktg-template\icon(New)\06_3_人（ピクトグラム）\151_男性_赤.png">
              <a:extLst>
                <a:ext uri="{FF2B5EF4-FFF2-40B4-BE49-F238E27FC236}">
                  <a16:creationId xmlns:a16="http://schemas.microsoft.com/office/drawing/2014/main" id="{AB5FD95D-F37F-46C7-F361-BB95FF17A4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4" name="Picture 2" descr="\\yjfs.corp.yahoo.co.jp\doc\mktg-template\icon(New)\06_3_人（ピクトグラム）\151_男性_赤.png">
              <a:extLst>
                <a:ext uri="{FF2B5EF4-FFF2-40B4-BE49-F238E27FC236}">
                  <a16:creationId xmlns:a16="http://schemas.microsoft.com/office/drawing/2014/main" id="{0416545A-4D29-20FF-7641-C85E17531A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5" name="Picture 2" descr="\\yjfs.corp.yahoo.co.jp\doc\mktg-template\icon(New)\06_3_人（ピクトグラム）\151_男性_赤.png">
              <a:extLst>
                <a:ext uri="{FF2B5EF4-FFF2-40B4-BE49-F238E27FC236}">
                  <a16:creationId xmlns:a16="http://schemas.microsoft.com/office/drawing/2014/main" id="{1A8429C0-6633-0DF3-E6F7-3C99A9A59B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6" name="Picture 2" descr="\\yjfs.corp.yahoo.co.jp\doc\mktg-template\icon(New)\06_3_人（ピクトグラム）\151_男性_赤.png">
              <a:extLst>
                <a:ext uri="{FF2B5EF4-FFF2-40B4-BE49-F238E27FC236}">
                  <a16:creationId xmlns:a16="http://schemas.microsoft.com/office/drawing/2014/main" id="{7088F111-40B2-A056-3CCD-CFF3D2002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7" name="Picture 2" descr="\\yjfs.corp.yahoo.co.jp\doc\mktg-template\icon(New)\06_3_人（ピクトグラム）\151_男性_赤.png">
              <a:extLst>
                <a:ext uri="{FF2B5EF4-FFF2-40B4-BE49-F238E27FC236}">
                  <a16:creationId xmlns:a16="http://schemas.microsoft.com/office/drawing/2014/main" id="{E5DA5AE8-3A56-3582-781F-46C9FB8D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8" name="Picture 2" descr="\\yjfs.corp.yahoo.co.jp\doc\mktg-template\icon(New)\06_3_人（ピクトグラム）\151_男性_赤.png">
              <a:extLst>
                <a:ext uri="{FF2B5EF4-FFF2-40B4-BE49-F238E27FC236}">
                  <a16:creationId xmlns:a16="http://schemas.microsoft.com/office/drawing/2014/main" id="{2593A30D-376F-29FF-8CF5-F0AE2202E0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9" name="Picture 2" descr="\\yjfs.corp.yahoo.co.jp\doc\mktg-template\icon(New)\06_3_人（ピクトグラム）\151_男性_赤.png">
              <a:extLst>
                <a:ext uri="{FF2B5EF4-FFF2-40B4-BE49-F238E27FC236}">
                  <a16:creationId xmlns:a16="http://schemas.microsoft.com/office/drawing/2014/main" id="{18BA6ACB-1968-9640-F57E-6A91B3B21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0" name="Picture 2" descr="\\yjfs.corp.yahoo.co.jp\doc\mktg-template\icon(New)\06_3_人（ピクトグラム）\151_男性_赤.png">
              <a:extLst>
                <a:ext uri="{FF2B5EF4-FFF2-40B4-BE49-F238E27FC236}">
                  <a16:creationId xmlns:a16="http://schemas.microsoft.com/office/drawing/2014/main" id="{161FDE5A-03A4-4DD8-96E3-327E0166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1" name="Picture 2" descr="\\yjfs.corp.yahoo.co.jp\doc\mktg-template\icon(New)\06_3_人（ピクトグラム）\151_男性_赤.png">
              <a:extLst>
                <a:ext uri="{FF2B5EF4-FFF2-40B4-BE49-F238E27FC236}">
                  <a16:creationId xmlns:a16="http://schemas.microsoft.com/office/drawing/2014/main" id="{E09259B8-9246-5A27-5331-204CADD620F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2" name="Picture 2" descr="\\yjfs.corp.yahoo.co.jp\doc\mktg-template\icon(New)\06_3_人（ピクトグラム）\151_男性_赤.png">
              <a:extLst>
                <a:ext uri="{FF2B5EF4-FFF2-40B4-BE49-F238E27FC236}">
                  <a16:creationId xmlns:a16="http://schemas.microsoft.com/office/drawing/2014/main" id="{2B4562D7-1822-D49C-3468-570FF2718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yjfs.corp.yahoo.co.jp\doc\mktg-template\icon(New)\06_3_人（ピクトグラム）\151_男性_赤.png">
              <a:extLst>
                <a:ext uri="{FF2B5EF4-FFF2-40B4-BE49-F238E27FC236}">
                  <a16:creationId xmlns:a16="http://schemas.microsoft.com/office/drawing/2014/main" id="{2CFC2C20-7EB5-7F49-8714-E2DE9AAC0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4" name="Picture 2" descr="\\yjfs.corp.yahoo.co.jp\doc\mktg-template\icon(New)\06_3_人（ピクトグラム）\151_男性_赤.png">
              <a:extLst>
                <a:ext uri="{FF2B5EF4-FFF2-40B4-BE49-F238E27FC236}">
                  <a16:creationId xmlns:a16="http://schemas.microsoft.com/office/drawing/2014/main" id="{E7380C94-9C0D-30C2-6375-A6CFE017F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5" name="Picture 2" descr="\\yjfs.corp.yahoo.co.jp\doc\mktg-template\icon(New)\06_3_人（ピクトグラム）\151_男性_赤.png">
              <a:extLst>
                <a:ext uri="{FF2B5EF4-FFF2-40B4-BE49-F238E27FC236}">
                  <a16:creationId xmlns:a16="http://schemas.microsoft.com/office/drawing/2014/main" id="{0BAD707F-1460-4B25-EB9E-1C9E540CA9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6" name="Picture 2" descr="\\yjfs.corp.yahoo.co.jp\doc\mktg-template\icon(New)\06_3_人（ピクトグラム）\151_男性_赤.png">
              <a:extLst>
                <a:ext uri="{FF2B5EF4-FFF2-40B4-BE49-F238E27FC236}">
                  <a16:creationId xmlns:a16="http://schemas.microsoft.com/office/drawing/2014/main" id="{F438FB5F-3B7C-AFB7-9D12-6F83D2899EF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7" name="Picture 2" descr="\\yjfs.corp.yahoo.co.jp\doc\mktg-template\icon(New)\06_3_人（ピクトグラム）\151_男性_赤.png">
              <a:extLst>
                <a:ext uri="{FF2B5EF4-FFF2-40B4-BE49-F238E27FC236}">
                  <a16:creationId xmlns:a16="http://schemas.microsoft.com/office/drawing/2014/main" id="{2772E7DE-DC86-B812-D3BA-CCC0A07957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8" name="Picture 3" descr="\\yjfs.corp.yahoo.co.jp\doc\mktg-template\icon(New)\06_3_人（ピクトグラム）\151_男性_灰2.png">
              <a:extLst>
                <a:ext uri="{FF2B5EF4-FFF2-40B4-BE49-F238E27FC236}">
                  <a16:creationId xmlns:a16="http://schemas.microsoft.com/office/drawing/2014/main" id="{DBAA1970-BBDD-CF6C-D44B-A4F5DA6E8D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9" name="Picture 2" descr="\\yjfs.corp.yahoo.co.jp\doc\mktg-template\icon(New)\06_3_人（ピクトグラム）\151_男性_赤.png">
              <a:extLst>
                <a:ext uri="{FF2B5EF4-FFF2-40B4-BE49-F238E27FC236}">
                  <a16:creationId xmlns:a16="http://schemas.microsoft.com/office/drawing/2014/main" id="{E44104DE-F146-DAE2-7101-552DBCFF0C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0" name="Picture 2" descr="\\yjfs.corp.yahoo.co.jp\doc\mktg-template\icon(New)\06_3_人（ピクトグラム）\151_男性_赤.png">
              <a:extLst>
                <a:ext uri="{FF2B5EF4-FFF2-40B4-BE49-F238E27FC236}">
                  <a16:creationId xmlns:a16="http://schemas.microsoft.com/office/drawing/2014/main" id="{65A9A3A8-AF76-0EC5-BC1E-E52B00A015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1" name="Picture 2" descr="\\yjfs.corp.yahoo.co.jp\doc\mktg-template\icon(New)\06_3_人（ピクトグラム）\151_男性_赤.png">
              <a:extLst>
                <a:ext uri="{FF2B5EF4-FFF2-40B4-BE49-F238E27FC236}">
                  <a16:creationId xmlns:a16="http://schemas.microsoft.com/office/drawing/2014/main" id="{66F990C3-7DC3-140E-1CAC-C00E5E1767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2" name="Picture 2" descr="\\yjfs.corp.yahoo.co.jp\doc\mktg-template\icon(New)\06_3_人（ピクトグラム）\151_男性_赤.png">
              <a:extLst>
                <a:ext uri="{FF2B5EF4-FFF2-40B4-BE49-F238E27FC236}">
                  <a16:creationId xmlns:a16="http://schemas.microsoft.com/office/drawing/2014/main" id="{B255A4E3-467C-FB95-86E9-9ED69FA71A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3" name="Picture 2" descr="\\yjfs.corp.yahoo.co.jp\doc\mktg-template\icon(New)\06_3_人（ピクトグラム）\151_男性_赤.png">
              <a:extLst>
                <a:ext uri="{FF2B5EF4-FFF2-40B4-BE49-F238E27FC236}">
                  <a16:creationId xmlns:a16="http://schemas.microsoft.com/office/drawing/2014/main" id="{138D3F4F-8F02-BB0A-6CA0-4BF3B74DF3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4" name="Picture 2" descr="\\yjfs.corp.yahoo.co.jp\doc\mktg-template\icon(New)\06_3_人（ピクトグラム）\151_男性_赤.png">
              <a:extLst>
                <a:ext uri="{FF2B5EF4-FFF2-40B4-BE49-F238E27FC236}">
                  <a16:creationId xmlns:a16="http://schemas.microsoft.com/office/drawing/2014/main" id="{8AC5E3C2-D950-7C23-CF8C-BFD9FB5B66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5" name="Picture 2" descr="\\yjfs.corp.yahoo.co.jp\doc\mktg-template\icon(New)\06_3_人（ピクトグラム）\151_男性_赤.png">
              <a:extLst>
                <a:ext uri="{FF2B5EF4-FFF2-40B4-BE49-F238E27FC236}">
                  <a16:creationId xmlns:a16="http://schemas.microsoft.com/office/drawing/2014/main" id="{26EE5FB9-BE33-DD50-4421-E95D3C4DDA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6" name="Picture 2" descr="\\yjfs.corp.yahoo.co.jp\doc\mktg-template\icon(New)\06_3_人（ピクトグラム）\151_男性_赤.png">
              <a:extLst>
                <a:ext uri="{FF2B5EF4-FFF2-40B4-BE49-F238E27FC236}">
                  <a16:creationId xmlns:a16="http://schemas.microsoft.com/office/drawing/2014/main" id="{BFF7D31B-AD57-B1D7-4EE6-756CF10A183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7" name="Picture 2" descr="\\yjfs.corp.yahoo.co.jp\doc\mktg-template\icon(New)\06_3_人（ピクトグラム）\151_男性_赤.png">
              <a:extLst>
                <a:ext uri="{FF2B5EF4-FFF2-40B4-BE49-F238E27FC236}">
                  <a16:creationId xmlns:a16="http://schemas.microsoft.com/office/drawing/2014/main" id="{F830E27D-E041-AF6F-DED2-737B73440E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8" name="Picture 2" descr="\\yjfs.corp.yahoo.co.jp\doc\mktg-template\icon(New)\06_3_人（ピクトグラム）\151_男性_赤.png">
              <a:extLst>
                <a:ext uri="{FF2B5EF4-FFF2-40B4-BE49-F238E27FC236}">
                  <a16:creationId xmlns:a16="http://schemas.microsoft.com/office/drawing/2014/main" id="{22CD9BD9-C083-A279-BEDC-A9D8BBD4A5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9" name="Picture 3" descr="\\yjfs.corp.yahoo.co.jp\doc\mktg-template\icon(New)\06_3_人（ピクトグラム）\151_男性_灰2.png">
              <a:extLst>
                <a:ext uri="{FF2B5EF4-FFF2-40B4-BE49-F238E27FC236}">
                  <a16:creationId xmlns:a16="http://schemas.microsoft.com/office/drawing/2014/main" id="{17AEE3AA-6A70-B931-43E5-0BAE6B9AD9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110" name="正方形/長方形 557">
            <a:extLst>
              <a:ext uri="{FF2B5EF4-FFF2-40B4-BE49-F238E27FC236}">
                <a16:creationId xmlns:a16="http://schemas.microsoft.com/office/drawing/2014/main" id="{6B61C082-B8DE-6B22-E681-EFFB9A04E0EC}"/>
              </a:ext>
            </a:extLst>
          </p:cNvPr>
          <p:cNvSpPr/>
          <p:nvPr/>
        </p:nvSpPr>
        <p:spPr>
          <a:xfrm>
            <a:off x="47239"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日本のスマートフォンユーザー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8,200</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1000" baseline="30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111" name="タイトル 1">
            <a:extLst>
              <a:ext uri="{FF2B5EF4-FFF2-40B4-BE49-F238E27FC236}">
                <a16:creationId xmlns:a16="http://schemas.microsoft.com/office/drawing/2014/main" id="{7117FDC9-9616-0307-F4EC-0069E093293A}"/>
              </a:ext>
            </a:extLst>
          </p:cNvPr>
          <p:cNvSpPr txBox="1">
            <a:spLocks/>
          </p:cNvSpPr>
          <p:nvPr/>
        </p:nvSpPr>
        <p:spPr>
          <a:xfrm>
            <a:off x="255336"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112" name="正方形/長方形 21">
            <a:extLst>
              <a:ext uri="{FF2B5EF4-FFF2-40B4-BE49-F238E27FC236}">
                <a16:creationId xmlns:a16="http://schemas.microsoft.com/office/drawing/2014/main" id="{8A4BEF4D-A55C-4B66-2E3E-75339BCBA134}"/>
              </a:ext>
            </a:extLst>
          </p:cNvPr>
          <p:cNvSpPr/>
          <p:nvPr/>
        </p:nvSpPr>
        <p:spPr>
          <a:xfrm>
            <a:off x="227664"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21">
            <a:extLst>
              <a:ext uri="{FF2B5EF4-FFF2-40B4-BE49-F238E27FC236}">
                <a16:creationId xmlns:a16="http://schemas.microsoft.com/office/drawing/2014/main" id="{14AF27C1-7725-EC19-1AD3-E2E2B6E3D2B9}"/>
              </a:ext>
            </a:extLst>
          </p:cNvPr>
          <p:cNvSpPr/>
          <p:nvPr/>
        </p:nvSpPr>
        <p:spPr>
          <a:xfrm>
            <a:off x="3107984"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114" name="タイトル 1">
            <a:extLst>
              <a:ext uri="{FF2B5EF4-FFF2-40B4-BE49-F238E27FC236}">
                <a16:creationId xmlns:a16="http://schemas.microsoft.com/office/drawing/2014/main" id="{0B946A64-67A8-2755-AE2A-8C78FFD3B061}"/>
              </a:ext>
            </a:extLst>
          </p:cNvPr>
          <p:cNvSpPr txBox="1">
            <a:spLocks/>
          </p:cNvSpPr>
          <p:nvPr/>
        </p:nvSpPr>
        <p:spPr>
          <a:xfrm>
            <a:off x="3140853"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7000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115" name="正方形/長方形 114">
            <a:extLst>
              <a:ext uri="{FF2B5EF4-FFF2-40B4-BE49-F238E27FC236}">
                <a16:creationId xmlns:a16="http://schemas.microsoft.com/office/drawing/2014/main" id="{A9012714-C76E-DBB2-F6B6-33F0A0D58193}"/>
              </a:ext>
            </a:extLst>
          </p:cNvPr>
          <p:cNvSpPr/>
          <p:nvPr/>
        </p:nvSpPr>
        <p:spPr>
          <a:xfrm>
            <a:off x="6150396"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116" name="Group 117">
            <a:extLst>
              <a:ext uri="{FF2B5EF4-FFF2-40B4-BE49-F238E27FC236}">
                <a16:creationId xmlns:a16="http://schemas.microsoft.com/office/drawing/2014/main" id="{D776C083-9919-F6D0-DA8C-0021EF7EBC17}"/>
              </a:ext>
            </a:extLst>
          </p:cNvPr>
          <p:cNvGrpSpPr/>
          <p:nvPr/>
        </p:nvGrpSpPr>
        <p:grpSpPr>
          <a:xfrm>
            <a:off x="7549946" y="2569186"/>
            <a:ext cx="3314734" cy="1911308"/>
            <a:chOff x="908063" y="2790399"/>
            <a:chExt cx="4268536" cy="2461280"/>
          </a:xfrm>
        </p:grpSpPr>
        <p:pic>
          <p:nvPicPr>
            <p:cNvPr id="117" name="Picture 2" descr="\\yjfs.corp.yahoo.co.jp\doc\mktg-template\icon(New)\06_3_人（ピクトグラム）\151_男性_赤.png">
              <a:extLst>
                <a:ext uri="{FF2B5EF4-FFF2-40B4-BE49-F238E27FC236}">
                  <a16:creationId xmlns:a16="http://schemas.microsoft.com/office/drawing/2014/main" id="{B7B38301-E553-815C-141C-852AD102E0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8" name="Picture 2" descr="\\yjfs.corp.yahoo.co.jp\doc\mktg-template\icon(New)\06_3_人（ピクトグラム）\151_男性_赤.png">
              <a:extLst>
                <a:ext uri="{FF2B5EF4-FFF2-40B4-BE49-F238E27FC236}">
                  <a16:creationId xmlns:a16="http://schemas.microsoft.com/office/drawing/2014/main" id="{FD387B34-1DFC-CB6A-D883-B5C03B0D59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9" name="Picture 2" descr="\\yjfs.corp.yahoo.co.jp\doc\mktg-template\icon(New)\06_3_人（ピクトグラム）\151_男性_赤.png">
              <a:extLst>
                <a:ext uri="{FF2B5EF4-FFF2-40B4-BE49-F238E27FC236}">
                  <a16:creationId xmlns:a16="http://schemas.microsoft.com/office/drawing/2014/main" id="{35D1EA86-934F-F341-EDE0-CAF3EDEDE0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0" name="Picture 2" descr="\\yjfs.corp.yahoo.co.jp\doc\mktg-template\icon(New)\06_3_人（ピクトグラム）\151_男性_赤.png">
              <a:extLst>
                <a:ext uri="{FF2B5EF4-FFF2-40B4-BE49-F238E27FC236}">
                  <a16:creationId xmlns:a16="http://schemas.microsoft.com/office/drawing/2014/main" id="{C92B3CE1-E416-2FF9-32F1-53EB9AB1AC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1" name="Picture 2" descr="\\yjfs.corp.yahoo.co.jp\doc\mktg-template\icon(New)\06_3_人（ピクトグラム）\151_男性_赤.png">
              <a:extLst>
                <a:ext uri="{FF2B5EF4-FFF2-40B4-BE49-F238E27FC236}">
                  <a16:creationId xmlns:a16="http://schemas.microsoft.com/office/drawing/2014/main" id="{608B0375-E3F6-5A11-6983-D3538D9D1B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2" name="Picture 2" descr="\\yjfs.corp.yahoo.co.jp\doc\mktg-template\icon(New)\06_3_人（ピクトグラム）\151_男性_赤.png">
              <a:extLst>
                <a:ext uri="{FF2B5EF4-FFF2-40B4-BE49-F238E27FC236}">
                  <a16:creationId xmlns:a16="http://schemas.microsoft.com/office/drawing/2014/main" id="{C7055E77-EB4B-697D-A197-D9CC0399FC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3" name="Picture 2" descr="\\yjfs.corp.yahoo.co.jp\doc\mktg-template\icon(New)\06_3_人（ピクトグラム）\151_男性_赤.png">
              <a:extLst>
                <a:ext uri="{FF2B5EF4-FFF2-40B4-BE49-F238E27FC236}">
                  <a16:creationId xmlns:a16="http://schemas.microsoft.com/office/drawing/2014/main" id="{E1FD374D-A8B2-303D-1137-330E224C30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4" name="Picture 2" descr="\\yjfs.corp.yahoo.co.jp\doc\mktg-template\icon(New)\06_3_人（ピクトグラム）\151_男性_赤.png">
              <a:extLst>
                <a:ext uri="{FF2B5EF4-FFF2-40B4-BE49-F238E27FC236}">
                  <a16:creationId xmlns:a16="http://schemas.microsoft.com/office/drawing/2014/main" id="{D4434AB0-AC86-7803-1481-BDC75DBE0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5" name="Picture 2" descr="\\yjfs.corp.yahoo.co.jp\doc\mktg-template\icon(New)\06_3_人（ピクトグラム）\151_男性_赤.png">
              <a:extLst>
                <a:ext uri="{FF2B5EF4-FFF2-40B4-BE49-F238E27FC236}">
                  <a16:creationId xmlns:a16="http://schemas.microsoft.com/office/drawing/2014/main" id="{B21333EF-1BE5-2FE7-34F1-46B0386F8C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6" name="Picture 2" descr="\\yjfs.corp.yahoo.co.jp\doc\mktg-template\icon(New)\06_3_人（ピクトグラム）\151_男性_赤.png">
              <a:extLst>
                <a:ext uri="{FF2B5EF4-FFF2-40B4-BE49-F238E27FC236}">
                  <a16:creationId xmlns:a16="http://schemas.microsoft.com/office/drawing/2014/main" id="{FD22C953-4668-E5F5-0B9A-B855F68125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7" name="Picture 2" descr="\\yjfs.corp.yahoo.co.jp\doc\mktg-template\icon(New)\06_3_人（ピクトグラム）\151_男性_赤.png">
              <a:extLst>
                <a:ext uri="{FF2B5EF4-FFF2-40B4-BE49-F238E27FC236}">
                  <a16:creationId xmlns:a16="http://schemas.microsoft.com/office/drawing/2014/main" id="{FD1DD186-A101-C5AC-EEA4-D04EE28E8C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8" name="Picture 2" descr="\\yjfs.corp.yahoo.co.jp\doc\mktg-template\icon(New)\06_3_人（ピクトグラム）\151_男性_赤.png">
              <a:extLst>
                <a:ext uri="{FF2B5EF4-FFF2-40B4-BE49-F238E27FC236}">
                  <a16:creationId xmlns:a16="http://schemas.microsoft.com/office/drawing/2014/main" id="{FE8DFC35-277F-C670-D763-CA22BD9FC8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9" name="Picture 2" descr="\\yjfs.corp.yahoo.co.jp\doc\mktg-template\icon(New)\06_3_人（ピクトグラム）\151_男性_赤.png">
              <a:extLst>
                <a:ext uri="{FF2B5EF4-FFF2-40B4-BE49-F238E27FC236}">
                  <a16:creationId xmlns:a16="http://schemas.microsoft.com/office/drawing/2014/main" id="{C341AA39-5C99-9A98-BFF2-5B8719AF41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0" name="Picture 2" descr="\\yjfs.corp.yahoo.co.jp\doc\mktg-template\icon(New)\06_3_人（ピクトグラム）\151_男性_赤.png">
              <a:extLst>
                <a:ext uri="{FF2B5EF4-FFF2-40B4-BE49-F238E27FC236}">
                  <a16:creationId xmlns:a16="http://schemas.microsoft.com/office/drawing/2014/main" id="{364AF656-CF6C-1E23-8393-BB6427517B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1" name="Picture 2" descr="\\yjfs.corp.yahoo.co.jp\doc\mktg-template\icon(New)\06_3_人（ピクトグラム）\151_男性_赤.png">
              <a:extLst>
                <a:ext uri="{FF2B5EF4-FFF2-40B4-BE49-F238E27FC236}">
                  <a16:creationId xmlns:a16="http://schemas.microsoft.com/office/drawing/2014/main" id="{EBF617D1-4677-498A-4C4F-9285D898D8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2" name="Picture 2" descr="\\yjfs.corp.yahoo.co.jp\doc\mktg-template\icon(New)\06_3_人（ピクトグラム）\151_男性_赤.png">
              <a:extLst>
                <a:ext uri="{FF2B5EF4-FFF2-40B4-BE49-F238E27FC236}">
                  <a16:creationId xmlns:a16="http://schemas.microsoft.com/office/drawing/2014/main" id="{12C60B76-42E5-5A5D-E9E5-410965A3A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3" name="Picture 3" descr="\\yjfs.corp.yahoo.co.jp\doc\mktg-template\icon(New)\06_3_人（ピクトグラム）\151_男性_灰2.png">
              <a:extLst>
                <a:ext uri="{FF2B5EF4-FFF2-40B4-BE49-F238E27FC236}">
                  <a16:creationId xmlns:a16="http://schemas.microsoft.com/office/drawing/2014/main" id="{0429C932-1013-17FF-D942-17C0AFEF39D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4" name="Picture 3" descr="\\yjfs.corp.yahoo.co.jp\doc\mktg-template\icon(New)\06_3_人（ピクトグラム）\151_男性_灰2.png">
              <a:extLst>
                <a:ext uri="{FF2B5EF4-FFF2-40B4-BE49-F238E27FC236}">
                  <a16:creationId xmlns:a16="http://schemas.microsoft.com/office/drawing/2014/main" id="{3DF74A99-DF7E-26D2-78F5-B27E91676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5" name="Picture 2" descr="\\yjfs.corp.yahoo.co.jp\doc\mktg-template\icon(New)\06_3_人（ピクトグラム）\151_男性_赤.png">
              <a:extLst>
                <a:ext uri="{FF2B5EF4-FFF2-40B4-BE49-F238E27FC236}">
                  <a16:creationId xmlns:a16="http://schemas.microsoft.com/office/drawing/2014/main" id="{91283852-43C1-5596-C6C1-700E1C9043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6" name="Picture 2" descr="\\yjfs.corp.yahoo.co.jp\doc\mktg-template\icon(New)\06_3_人（ピクトグラム）\151_男性_赤.png">
              <a:extLst>
                <a:ext uri="{FF2B5EF4-FFF2-40B4-BE49-F238E27FC236}">
                  <a16:creationId xmlns:a16="http://schemas.microsoft.com/office/drawing/2014/main" id="{A8CF9330-CDE8-F289-067A-AE4324440E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7" name="Picture 2" descr="\\yjfs.corp.yahoo.co.jp\doc\mktg-template\icon(New)\06_3_人（ピクトグラム）\151_男性_赤.png">
              <a:extLst>
                <a:ext uri="{FF2B5EF4-FFF2-40B4-BE49-F238E27FC236}">
                  <a16:creationId xmlns:a16="http://schemas.microsoft.com/office/drawing/2014/main" id="{8E3519EF-5F8A-FD91-53ED-552BE558CB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8" name="Picture 2" descr="\\yjfs.corp.yahoo.co.jp\doc\mktg-template\icon(New)\06_3_人（ピクトグラム）\151_男性_赤.png">
              <a:extLst>
                <a:ext uri="{FF2B5EF4-FFF2-40B4-BE49-F238E27FC236}">
                  <a16:creationId xmlns:a16="http://schemas.microsoft.com/office/drawing/2014/main" id="{6AD6D05F-3360-70B7-80C1-11E7889502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9" name="Picture 2" descr="\\yjfs.corp.yahoo.co.jp\doc\mktg-template\icon(New)\06_3_人（ピクトグラム）\151_男性_赤.png">
              <a:extLst>
                <a:ext uri="{FF2B5EF4-FFF2-40B4-BE49-F238E27FC236}">
                  <a16:creationId xmlns:a16="http://schemas.microsoft.com/office/drawing/2014/main" id="{069D5745-9CB8-DA2E-F328-2B229AA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0" name="Picture 2" descr="\\yjfs.corp.yahoo.co.jp\doc\mktg-template\icon(New)\06_3_人（ピクトグラム）\151_男性_赤.png">
              <a:extLst>
                <a:ext uri="{FF2B5EF4-FFF2-40B4-BE49-F238E27FC236}">
                  <a16:creationId xmlns:a16="http://schemas.microsoft.com/office/drawing/2014/main" id="{AA235651-6F3F-B77E-DC63-508CC8D6A6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1" name="Picture 2" descr="\\yjfs.corp.yahoo.co.jp\doc\mktg-template\icon(New)\06_3_人（ピクトグラム）\151_男性_赤.png">
              <a:extLst>
                <a:ext uri="{FF2B5EF4-FFF2-40B4-BE49-F238E27FC236}">
                  <a16:creationId xmlns:a16="http://schemas.microsoft.com/office/drawing/2014/main" id="{093C4F31-6B1A-3E04-178E-2B273482C1C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2" name="Picture 2" descr="\\yjfs.corp.yahoo.co.jp\doc\mktg-template\icon(New)\06_3_人（ピクトグラム）\151_男性_赤.png">
              <a:extLst>
                <a:ext uri="{FF2B5EF4-FFF2-40B4-BE49-F238E27FC236}">
                  <a16:creationId xmlns:a16="http://schemas.microsoft.com/office/drawing/2014/main" id="{EED3E716-2BFE-1CAE-78E4-00A470EBCBB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3" name="Picture 2" descr="\\yjfs.corp.yahoo.co.jp\doc\mktg-template\icon(New)\06_3_人（ピクトグラム）\151_男性_赤.png">
              <a:extLst>
                <a:ext uri="{FF2B5EF4-FFF2-40B4-BE49-F238E27FC236}">
                  <a16:creationId xmlns:a16="http://schemas.microsoft.com/office/drawing/2014/main" id="{615D1E3B-5B7D-E4DE-8A58-0E5B593328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4" name="Picture 2" descr="\\yjfs.corp.yahoo.co.jp\doc\mktg-template\icon(New)\06_3_人（ピクトグラム）\151_男性_赤.png">
              <a:extLst>
                <a:ext uri="{FF2B5EF4-FFF2-40B4-BE49-F238E27FC236}">
                  <a16:creationId xmlns:a16="http://schemas.microsoft.com/office/drawing/2014/main" id="{8CBF76FB-803B-70B5-C710-871A252778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5" name="Picture 2" descr="\\yjfs.corp.yahoo.co.jp\doc\mktg-template\icon(New)\06_3_人（ピクトグラム）\151_男性_赤.png">
              <a:extLst>
                <a:ext uri="{FF2B5EF4-FFF2-40B4-BE49-F238E27FC236}">
                  <a16:creationId xmlns:a16="http://schemas.microsoft.com/office/drawing/2014/main" id="{0397247E-528E-AE6D-25EA-3C9E0A9C7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6" name="Picture 2" descr="\\yjfs.corp.yahoo.co.jp\doc\mktg-template\icon(New)\06_3_人（ピクトグラム）\151_男性_赤.png">
              <a:extLst>
                <a:ext uri="{FF2B5EF4-FFF2-40B4-BE49-F238E27FC236}">
                  <a16:creationId xmlns:a16="http://schemas.microsoft.com/office/drawing/2014/main" id="{785F602B-822B-56E7-C73E-4A424A9B7E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7" name="Picture 2" descr="\\yjfs.corp.yahoo.co.jp\doc\mktg-template\icon(New)\06_3_人（ピクトグラム）\151_男性_赤.png">
              <a:extLst>
                <a:ext uri="{FF2B5EF4-FFF2-40B4-BE49-F238E27FC236}">
                  <a16:creationId xmlns:a16="http://schemas.microsoft.com/office/drawing/2014/main" id="{9E6326B0-C065-D9CA-9D4D-D1D8B6B0E9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8" name="Picture 2" descr="\\yjfs.corp.yahoo.co.jp\doc\mktg-template\icon(New)\06_3_人（ピクトグラム）\151_男性_赤.png">
              <a:extLst>
                <a:ext uri="{FF2B5EF4-FFF2-40B4-BE49-F238E27FC236}">
                  <a16:creationId xmlns:a16="http://schemas.microsoft.com/office/drawing/2014/main" id="{7DB971A5-CF50-B6B5-D2BD-66AB3A69B4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9" name="Picture 2" descr="\\yjfs.corp.yahoo.co.jp\doc\mktg-template\icon(New)\06_3_人（ピクトグラム）\151_男性_赤.png">
              <a:extLst>
                <a:ext uri="{FF2B5EF4-FFF2-40B4-BE49-F238E27FC236}">
                  <a16:creationId xmlns:a16="http://schemas.microsoft.com/office/drawing/2014/main" id="{AB951C27-F764-4811-970C-589FA64115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0" name="Picture 2" descr="\\yjfs.corp.yahoo.co.jp\doc\mktg-template\icon(New)\06_3_人（ピクトグラム）\151_男性_赤.png">
              <a:extLst>
                <a:ext uri="{FF2B5EF4-FFF2-40B4-BE49-F238E27FC236}">
                  <a16:creationId xmlns:a16="http://schemas.microsoft.com/office/drawing/2014/main" id="{2195C966-9100-C02C-79A5-9EDA1059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1" name="Picture 3" descr="\\yjfs.corp.yahoo.co.jp\doc\mktg-template\icon(New)\06_3_人（ピクトグラム）\151_男性_灰2.png">
              <a:extLst>
                <a:ext uri="{FF2B5EF4-FFF2-40B4-BE49-F238E27FC236}">
                  <a16:creationId xmlns:a16="http://schemas.microsoft.com/office/drawing/2014/main" id="{99DD558A-C8C0-B30C-3447-306F8883C15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2" name="Picture 3" descr="\\yjfs.corp.yahoo.co.jp\doc\mktg-template\icon(New)\06_3_人（ピクトグラム）\151_男性_灰2.png">
              <a:extLst>
                <a:ext uri="{FF2B5EF4-FFF2-40B4-BE49-F238E27FC236}">
                  <a16:creationId xmlns:a16="http://schemas.microsoft.com/office/drawing/2014/main" id="{A6C80E6B-5BB7-07C3-8143-6BCBCE5D3E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3" name="Picture 2" descr="\\yjfs.corp.yahoo.co.jp\doc\mktg-template\icon(New)\06_3_人（ピクトグラム）\151_男性_赤.png">
              <a:extLst>
                <a:ext uri="{FF2B5EF4-FFF2-40B4-BE49-F238E27FC236}">
                  <a16:creationId xmlns:a16="http://schemas.microsoft.com/office/drawing/2014/main" id="{38217DE3-70CB-4C59-04B1-F4C60589AE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4" name="Picture 2" descr="\\yjfs.corp.yahoo.co.jp\doc\mktg-template\icon(New)\06_3_人（ピクトグラム）\151_男性_赤.png">
              <a:extLst>
                <a:ext uri="{FF2B5EF4-FFF2-40B4-BE49-F238E27FC236}">
                  <a16:creationId xmlns:a16="http://schemas.microsoft.com/office/drawing/2014/main" id="{FA97A7C8-4A17-C3FD-FFE9-DA8A5114AC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5" name="Picture 2" descr="\\yjfs.corp.yahoo.co.jp\doc\mktg-template\icon(New)\06_3_人（ピクトグラム）\151_男性_赤.png">
              <a:extLst>
                <a:ext uri="{FF2B5EF4-FFF2-40B4-BE49-F238E27FC236}">
                  <a16:creationId xmlns:a16="http://schemas.microsoft.com/office/drawing/2014/main" id="{A685BE52-2342-3A7C-C614-D45475381D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6" name="Picture 2" descr="\\yjfs.corp.yahoo.co.jp\doc\mktg-template\icon(New)\06_3_人（ピクトグラム）\151_男性_赤.png">
              <a:extLst>
                <a:ext uri="{FF2B5EF4-FFF2-40B4-BE49-F238E27FC236}">
                  <a16:creationId xmlns:a16="http://schemas.microsoft.com/office/drawing/2014/main" id="{E65C90BC-1F6C-9ECE-98DD-80C450340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7" name="Picture 2" descr="\\yjfs.corp.yahoo.co.jp\doc\mktg-template\icon(New)\06_3_人（ピクトグラム）\151_男性_赤.png">
              <a:extLst>
                <a:ext uri="{FF2B5EF4-FFF2-40B4-BE49-F238E27FC236}">
                  <a16:creationId xmlns:a16="http://schemas.microsoft.com/office/drawing/2014/main" id="{4140567F-BC40-78FB-5FC1-7D606AE4A7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8" name="Picture 2" descr="\\yjfs.corp.yahoo.co.jp\doc\mktg-template\icon(New)\06_3_人（ピクトグラム）\151_男性_赤.png">
              <a:extLst>
                <a:ext uri="{FF2B5EF4-FFF2-40B4-BE49-F238E27FC236}">
                  <a16:creationId xmlns:a16="http://schemas.microsoft.com/office/drawing/2014/main" id="{410DC2E0-27AD-810B-7F7A-D36C96CAE5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9" name="Picture 2" descr="\\yjfs.corp.yahoo.co.jp\doc\mktg-template\icon(New)\06_3_人（ピクトグラム）\151_男性_赤.png">
              <a:extLst>
                <a:ext uri="{FF2B5EF4-FFF2-40B4-BE49-F238E27FC236}">
                  <a16:creationId xmlns:a16="http://schemas.microsoft.com/office/drawing/2014/main" id="{D3F400D3-23D1-526E-474D-87505ADA70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0" name="Picture 2" descr="\\yjfs.corp.yahoo.co.jp\doc\mktg-template\icon(New)\06_3_人（ピクトグラム）\151_男性_赤.png">
              <a:extLst>
                <a:ext uri="{FF2B5EF4-FFF2-40B4-BE49-F238E27FC236}">
                  <a16:creationId xmlns:a16="http://schemas.microsoft.com/office/drawing/2014/main" id="{EF6862CE-80A7-B932-DABD-647CD2A626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1" name="Picture 2" descr="\\yjfs.corp.yahoo.co.jp\doc\mktg-template\icon(New)\06_3_人（ピクトグラム）\151_男性_赤.png">
              <a:extLst>
                <a:ext uri="{FF2B5EF4-FFF2-40B4-BE49-F238E27FC236}">
                  <a16:creationId xmlns:a16="http://schemas.microsoft.com/office/drawing/2014/main" id="{30B89F7B-ACE4-2B26-380E-426FC06E7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2" name="Picture 2" descr="\\yjfs.corp.yahoo.co.jp\doc\mktg-template\icon(New)\06_3_人（ピクトグラム）\151_男性_赤.png">
              <a:extLst>
                <a:ext uri="{FF2B5EF4-FFF2-40B4-BE49-F238E27FC236}">
                  <a16:creationId xmlns:a16="http://schemas.microsoft.com/office/drawing/2014/main" id="{5D97E1B7-CC8F-EF5D-1B3B-F7FF13380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3" name="Picture 2" descr="\\yjfs.corp.yahoo.co.jp\doc\mktg-template\icon(New)\06_3_人（ピクトグラム）\151_男性_赤.png">
              <a:extLst>
                <a:ext uri="{FF2B5EF4-FFF2-40B4-BE49-F238E27FC236}">
                  <a16:creationId xmlns:a16="http://schemas.microsoft.com/office/drawing/2014/main" id="{9BED227B-7CA3-ABD1-08ED-57A45FE000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4" name="Picture 2" descr="\\yjfs.corp.yahoo.co.jp\doc\mktg-template\icon(New)\06_3_人（ピクトグラム）\151_男性_赤.png">
              <a:extLst>
                <a:ext uri="{FF2B5EF4-FFF2-40B4-BE49-F238E27FC236}">
                  <a16:creationId xmlns:a16="http://schemas.microsoft.com/office/drawing/2014/main" id="{CAB08F62-DF74-19D5-94EB-3B0EFF3450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5" name="Picture 2" descr="\\yjfs.corp.yahoo.co.jp\doc\mktg-template\icon(New)\06_3_人（ピクトグラム）\151_男性_赤.png">
              <a:extLst>
                <a:ext uri="{FF2B5EF4-FFF2-40B4-BE49-F238E27FC236}">
                  <a16:creationId xmlns:a16="http://schemas.microsoft.com/office/drawing/2014/main" id="{D5CA7AAE-1819-7D0D-6237-4B8673D503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6" name="Picture 2" descr="\\yjfs.corp.yahoo.co.jp\doc\mktg-template\icon(New)\06_3_人（ピクトグラム）\151_男性_赤.png">
              <a:extLst>
                <a:ext uri="{FF2B5EF4-FFF2-40B4-BE49-F238E27FC236}">
                  <a16:creationId xmlns:a16="http://schemas.microsoft.com/office/drawing/2014/main" id="{0B24CBFB-5231-1A35-364C-86E7022A98A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7" name="Picture 2" descr="\\yjfs.corp.yahoo.co.jp\doc\mktg-template\icon(New)\06_3_人（ピクトグラム）\151_男性_赤.png">
              <a:extLst>
                <a:ext uri="{FF2B5EF4-FFF2-40B4-BE49-F238E27FC236}">
                  <a16:creationId xmlns:a16="http://schemas.microsoft.com/office/drawing/2014/main" id="{5B4126F6-DD05-57BA-662A-43F47AC31A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8" name="Picture 2" descr="\\yjfs.corp.yahoo.co.jp\doc\mktg-template\icon(New)\06_3_人（ピクトグラム）\151_男性_赤.png">
              <a:extLst>
                <a:ext uri="{FF2B5EF4-FFF2-40B4-BE49-F238E27FC236}">
                  <a16:creationId xmlns:a16="http://schemas.microsoft.com/office/drawing/2014/main" id="{7E2AC4B0-1DE2-4089-C2CB-2949D0F41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9" name="Picture 3" descr="\\yjfs.corp.yahoo.co.jp\doc\mktg-template\icon(New)\06_3_人（ピクトグラム）\151_男性_灰2.png">
              <a:extLst>
                <a:ext uri="{FF2B5EF4-FFF2-40B4-BE49-F238E27FC236}">
                  <a16:creationId xmlns:a16="http://schemas.microsoft.com/office/drawing/2014/main" id="{31410420-2DD7-6433-CD00-1EDAAAAE3B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0" name="Picture 3" descr="\\yjfs.corp.yahoo.co.jp\doc\mktg-template\icon(New)\06_3_人（ピクトグラム）\151_男性_灰2.png">
              <a:extLst>
                <a:ext uri="{FF2B5EF4-FFF2-40B4-BE49-F238E27FC236}">
                  <a16:creationId xmlns:a16="http://schemas.microsoft.com/office/drawing/2014/main" id="{C79C78E6-C9A6-4614-A343-2D848B00AA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1" name="Picture 2" descr="\\yjfs.corp.yahoo.co.jp\doc\mktg-template\icon(New)\06_3_人（ピクトグラム）\151_男性_赤.png">
              <a:extLst>
                <a:ext uri="{FF2B5EF4-FFF2-40B4-BE49-F238E27FC236}">
                  <a16:creationId xmlns:a16="http://schemas.microsoft.com/office/drawing/2014/main" id="{139BED82-78C2-C504-B261-96F40517EF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2" name="Picture 2" descr="\\yjfs.corp.yahoo.co.jp\doc\mktg-template\icon(New)\06_3_人（ピクトグラム）\151_男性_赤.png">
              <a:extLst>
                <a:ext uri="{FF2B5EF4-FFF2-40B4-BE49-F238E27FC236}">
                  <a16:creationId xmlns:a16="http://schemas.microsoft.com/office/drawing/2014/main" id="{82DB72A5-4754-69BD-638F-3D4F7D8C49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3" name="Picture 2" descr="\\yjfs.corp.yahoo.co.jp\doc\mktg-template\icon(New)\06_3_人（ピクトグラム）\151_男性_赤.png">
              <a:extLst>
                <a:ext uri="{FF2B5EF4-FFF2-40B4-BE49-F238E27FC236}">
                  <a16:creationId xmlns:a16="http://schemas.microsoft.com/office/drawing/2014/main" id="{B8B29829-0471-1B7A-BC77-971573EE83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4" name="Picture 2" descr="\\yjfs.corp.yahoo.co.jp\doc\mktg-template\icon(New)\06_3_人（ピクトグラム）\151_男性_赤.png">
              <a:extLst>
                <a:ext uri="{FF2B5EF4-FFF2-40B4-BE49-F238E27FC236}">
                  <a16:creationId xmlns:a16="http://schemas.microsoft.com/office/drawing/2014/main" id="{B4924A42-6A82-6FE6-5411-D2397F9E79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5" name="Picture 2" descr="\\yjfs.corp.yahoo.co.jp\doc\mktg-template\icon(New)\06_3_人（ピクトグラム）\151_男性_赤.png">
              <a:extLst>
                <a:ext uri="{FF2B5EF4-FFF2-40B4-BE49-F238E27FC236}">
                  <a16:creationId xmlns:a16="http://schemas.microsoft.com/office/drawing/2014/main" id="{B67FABEA-1D08-E2C1-5D04-C1CEA4CA40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6" name="Picture 2" descr="\\yjfs.corp.yahoo.co.jp\doc\mktg-template\icon(New)\06_3_人（ピクトグラム）\151_男性_赤.png">
              <a:extLst>
                <a:ext uri="{FF2B5EF4-FFF2-40B4-BE49-F238E27FC236}">
                  <a16:creationId xmlns:a16="http://schemas.microsoft.com/office/drawing/2014/main" id="{1554B6F7-5938-8389-F785-18FBD5C63F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7" name="Picture 2" descr="\\yjfs.corp.yahoo.co.jp\doc\mktg-template\icon(New)\06_3_人（ピクトグラム）\151_男性_赤.png">
              <a:extLst>
                <a:ext uri="{FF2B5EF4-FFF2-40B4-BE49-F238E27FC236}">
                  <a16:creationId xmlns:a16="http://schemas.microsoft.com/office/drawing/2014/main" id="{28A9ACE9-0AFD-813F-0926-D2EBF831C3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8" name="Picture 2" descr="\\yjfs.corp.yahoo.co.jp\doc\mktg-template\icon(New)\06_3_人（ピクトグラム）\151_男性_赤.png">
              <a:extLst>
                <a:ext uri="{FF2B5EF4-FFF2-40B4-BE49-F238E27FC236}">
                  <a16:creationId xmlns:a16="http://schemas.microsoft.com/office/drawing/2014/main" id="{783B5A5B-44BC-803C-144E-2868FD747D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9" name="Picture 2" descr="\\yjfs.corp.yahoo.co.jp\doc\mktg-template\icon(New)\06_3_人（ピクトグラム）\151_男性_赤.png">
              <a:extLst>
                <a:ext uri="{FF2B5EF4-FFF2-40B4-BE49-F238E27FC236}">
                  <a16:creationId xmlns:a16="http://schemas.microsoft.com/office/drawing/2014/main" id="{158DBCC7-F731-48BC-4130-E971527631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0" name="Picture 2" descr="\\yjfs.corp.yahoo.co.jp\doc\mktg-template\icon(New)\06_3_人（ピクトグラム）\151_男性_赤.png">
              <a:extLst>
                <a:ext uri="{FF2B5EF4-FFF2-40B4-BE49-F238E27FC236}">
                  <a16:creationId xmlns:a16="http://schemas.microsoft.com/office/drawing/2014/main" id="{F62DBDD6-2498-E68F-4203-F01512D293F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1" name="Picture 2" descr="\\yjfs.corp.yahoo.co.jp\doc\mktg-template\icon(New)\06_3_人（ピクトグラム）\151_男性_赤.png">
              <a:extLst>
                <a:ext uri="{FF2B5EF4-FFF2-40B4-BE49-F238E27FC236}">
                  <a16:creationId xmlns:a16="http://schemas.microsoft.com/office/drawing/2014/main" id="{F16541A2-FE11-77BD-3DE5-DD4206B0D1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2" name="Picture 2" descr="\\yjfs.corp.yahoo.co.jp\doc\mktg-template\icon(New)\06_3_人（ピクトグラム）\151_男性_赤.png">
              <a:extLst>
                <a:ext uri="{FF2B5EF4-FFF2-40B4-BE49-F238E27FC236}">
                  <a16:creationId xmlns:a16="http://schemas.microsoft.com/office/drawing/2014/main" id="{C07D6F2C-E708-D012-650E-F5A0DBA204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3" name="Picture 2" descr="\\yjfs.corp.yahoo.co.jp\doc\mktg-template\icon(New)\06_3_人（ピクトグラム）\151_男性_赤.png">
              <a:extLst>
                <a:ext uri="{FF2B5EF4-FFF2-40B4-BE49-F238E27FC236}">
                  <a16:creationId xmlns:a16="http://schemas.microsoft.com/office/drawing/2014/main" id="{9FCF8568-E829-E5E6-2895-F8FA05CBD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4" name="Picture 2" descr="\\yjfs.corp.yahoo.co.jp\doc\mktg-template\icon(New)\06_3_人（ピクトグラム）\151_男性_赤.png">
              <a:extLst>
                <a:ext uri="{FF2B5EF4-FFF2-40B4-BE49-F238E27FC236}">
                  <a16:creationId xmlns:a16="http://schemas.microsoft.com/office/drawing/2014/main" id="{124FD462-42F2-ADB4-38C1-58AF79AB8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5" name="Picture 2" descr="\\yjfs.corp.yahoo.co.jp\doc\mktg-template\icon(New)\06_3_人（ピクトグラム）\151_男性_赤.png">
              <a:extLst>
                <a:ext uri="{FF2B5EF4-FFF2-40B4-BE49-F238E27FC236}">
                  <a16:creationId xmlns:a16="http://schemas.microsoft.com/office/drawing/2014/main" id="{8238FB48-A17E-D10D-C450-CEE5A71A1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6" name="Picture 2" descr="\\yjfs.corp.yahoo.co.jp\doc\mktg-template\icon(New)\06_3_人（ピクトグラム）\151_男性_赤.png">
              <a:extLst>
                <a:ext uri="{FF2B5EF4-FFF2-40B4-BE49-F238E27FC236}">
                  <a16:creationId xmlns:a16="http://schemas.microsoft.com/office/drawing/2014/main" id="{8D4810F8-232C-47C5-3975-C5F0E56C8EB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7" name="Picture 3" descr="\\yjfs.corp.yahoo.co.jp\doc\mktg-template\icon(New)\06_3_人（ピクトグラム）\151_男性_灰2.png">
              <a:extLst>
                <a:ext uri="{FF2B5EF4-FFF2-40B4-BE49-F238E27FC236}">
                  <a16:creationId xmlns:a16="http://schemas.microsoft.com/office/drawing/2014/main" id="{91313761-B3B7-3E68-862A-8F85C47A01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8" name="Picture 3" descr="\\yjfs.corp.yahoo.co.jp\doc\mktg-template\icon(New)\06_3_人（ピクトグラム）\151_男性_灰2.png">
              <a:extLst>
                <a:ext uri="{FF2B5EF4-FFF2-40B4-BE49-F238E27FC236}">
                  <a16:creationId xmlns:a16="http://schemas.microsoft.com/office/drawing/2014/main" id="{36339E49-A43A-C0C7-D8A1-C57A659ADC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9" name="Picture 2" descr="\\yjfs.corp.yahoo.co.jp\doc\mktg-template\icon(New)\06_3_人（ピクトグラム）\151_男性_赤.png">
              <a:extLst>
                <a:ext uri="{FF2B5EF4-FFF2-40B4-BE49-F238E27FC236}">
                  <a16:creationId xmlns:a16="http://schemas.microsoft.com/office/drawing/2014/main" id="{1B2685F2-B6CC-0E14-56A6-F8869C28C6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0" name="Picture 2" descr="\\yjfs.corp.yahoo.co.jp\doc\mktg-template\icon(New)\06_3_人（ピクトグラム）\151_男性_赤.png">
              <a:extLst>
                <a:ext uri="{FF2B5EF4-FFF2-40B4-BE49-F238E27FC236}">
                  <a16:creationId xmlns:a16="http://schemas.microsoft.com/office/drawing/2014/main" id="{BC81AF81-B157-E7CA-4617-18674DB67E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1" name="Picture 2" descr="\\yjfs.corp.yahoo.co.jp\doc\mktg-template\icon(New)\06_3_人（ピクトグラム）\151_男性_赤.png">
              <a:extLst>
                <a:ext uri="{FF2B5EF4-FFF2-40B4-BE49-F238E27FC236}">
                  <a16:creationId xmlns:a16="http://schemas.microsoft.com/office/drawing/2014/main" id="{83BAED7A-02CA-5356-8543-58489035E1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2" name="Picture 2" descr="\\yjfs.corp.yahoo.co.jp\doc\mktg-template\icon(New)\06_3_人（ピクトグラム）\151_男性_赤.png">
              <a:extLst>
                <a:ext uri="{FF2B5EF4-FFF2-40B4-BE49-F238E27FC236}">
                  <a16:creationId xmlns:a16="http://schemas.microsoft.com/office/drawing/2014/main" id="{A522C0AD-2B04-89D3-939D-31E8911E7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3" name="Picture 2" descr="\\yjfs.corp.yahoo.co.jp\doc\mktg-template\icon(New)\06_3_人（ピクトグラム）\151_男性_赤.png">
              <a:extLst>
                <a:ext uri="{FF2B5EF4-FFF2-40B4-BE49-F238E27FC236}">
                  <a16:creationId xmlns:a16="http://schemas.microsoft.com/office/drawing/2014/main" id="{46B58719-8BE6-FCCF-D8AE-4B0AF74FAD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4" name="Picture 2" descr="\\yjfs.corp.yahoo.co.jp\doc\mktg-template\icon(New)\06_3_人（ピクトグラム）\151_男性_赤.png">
              <a:extLst>
                <a:ext uri="{FF2B5EF4-FFF2-40B4-BE49-F238E27FC236}">
                  <a16:creationId xmlns:a16="http://schemas.microsoft.com/office/drawing/2014/main" id="{5017EF54-4FF6-B9C8-E542-56F06D924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5" name="Picture 2" descr="\\yjfs.corp.yahoo.co.jp\doc\mktg-template\icon(New)\06_3_人（ピクトグラム）\151_男性_赤.png">
              <a:extLst>
                <a:ext uri="{FF2B5EF4-FFF2-40B4-BE49-F238E27FC236}">
                  <a16:creationId xmlns:a16="http://schemas.microsoft.com/office/drawing/2014/main" id="{04818A23-BFBD-CF82-027F-E8760AAF8B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6" name="Picture 2" descr="\\yjfs.corp.yahoo.co.jp\doc\mktg-template\icon(New)\06_3_人（ピクトグラム）\151_男性_赤.png">
              <a:extLst>
                <a:ext uri="{FF2B5EF4-FFF2-40B4-BE49-F238E27FC236}">
                  <a16:creationId xmlns:a16="http://schemas.microsoft.com/office/drawing/2014/main" id="{7C4B1C5D-BDF8-98C9-75A1-E6BF7466D8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7" name="Picture 2" descr="\\yjfs.corp.yahoo.co.jp\doc\mktg-template\icon(New)\06_3_人（ピクトグラム）\151_男性_赤.png">
              <a:extLst>
                <a:ext uri="{FF2B5EF4-FFF2-40B4-BE49-F238E27FC236}">
                  <a16:creationId xmlns:a16="http://schemas.microsoft.com/office/drawing/2014/main" id="{82D3F50C-1BE6-E9F8-F60A-D067996248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8" name="Picture 2" descr="\\yjfs.corp.yahoo.co.jp\doc\mktg-template\icon(New)\06_3_人（ピクトグラム）\151_男性_赤.png">
              <a:extLst>
                <a:ext uri="{FF2B5EF4-FFF2-40B4-BE49-F238E27FC236}">
                  <a16:creationId xmlns:a16="http://schemas.microsoft.com/office/drawing/2014/main" id="{A232270F-EEEB-D9D7-E199-ADC58EF5DE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9" name="Picture 2" descr="\\yjfs.corp.yahoo.co.jp\doc\mktg-template\icon(New)\06_3_人（ピクトグラム）\151_男性_赤.png">
              <a:extLst>
                <a:ext uri="{FF2B5EF4-FFF2-40B4-BE49-F238E27FC236}">
                  <a16:creationId xmlns:a16="http://schemas.microsoft.com/office/drawing/2014/main" id="{D3A1C8C2-200F-EC0D-AC18-703C6C5533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0" name="Picture 2" descr="\\yjfs.corp.yahoo.co.jp\doc\mktg-template\icon(New)\06_3_人（ピクトグラム）\151_男性_赤.png">
              <a:extLst>
                <a:ext uri="{FF2B5EF4-FFF2-40B4-BE49-F238E27FC236}">
                  <a16:creationId xmlns:a16="http://schemas.microsoft.com/office/drawing/2014/main" id="{790905C9-DF6A-56F6-C099-42B292C3AD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1" name="Picture 2" descr="\\yjfs.corp.yahoo.co.jp\doc\mktg-template\icon(New)\06_3_人（ピクトグラム）\151_男性_赤.png">
              <a:extLst>
                <a:ext uri="{FF2B5EF4-FFF2-40B4-BE49-F238E27FC236}">
                  <a16:creationId xmlns:a16="http://schemas.microsoft.com/office/drawing/2014/main" id="{1CB0CE98-C26B-9EEF-B363-DEEDB6E383D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2" name="Picture 2" descr="\\yjfs.corp.yahoo.co.jp\doc\mktg-template\icon(New)\06_3_人（ピクトグラム）\151_男性_赤.png">
              <a:extLst>
                <a:ext uri="{FF2B5EF4-FFF2-40B4-BE49-F238E27FC236}">
                  <a16:creationId xmlns:a16="http://schemas.microsoft.com/office/drawing/2014/main" id="{70364D70-2780-2DB4-60DF-C56121CBB4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3" name="Picture 2" descr="\\yjfs.corp.yahoo.co.jp\doc\mktg-template\icon(New)\06_3_人（ピクトグラム）\151_男性_赤.png">
              <a:extLst>
                <a:ext uri="{FF2B5EF4-FFF2-40B4-BE49-F238E27FC236}">
                  <a16:creationId xmlns:a16="http://schemas.microsoft.com/office/drawing/2014/main" id="{6E6E369E-44B7-2EEC-DA4C-E48F2608D5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4" name="Picture 2" descr="\\yjfs.corp.yahoo.co.jp\doc\mktg-template\icon(New)\06_3_人（ピクトグラム）\151_男性_赤.png">
              <a:extLst>
                <a:ext uri="{FF2B5EF4-FFF2-40B4-BE49-F238E27FC236}">
                  <a16:creationId xmlns:a16="http://schemas.microsoft.com/office/drawing/2014/main" id="{863A68E0-4473-BD59-93EF-C9E7AD764D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5" name="Picture 3" descr="\\yjfs.corp.yahoo.co.jp\doc\mktg-template\icon(New)\06_3_人（ピクトグラム）\151_男性_灰2.png">
              <a:extLst>
                <a:ext uri="{FF2B5EF4-FFF2-40B4-BE49-F238E27FC236}">
                  <a16:creationId xmlns:a16="http://schemas.microsoft.com/office/drawing/2014/main" id="{F6A5D2FE-3A0D-721C-BA2C-36BD78A056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6" name="Picture 2" descr="\\yjfs.corp.yahoo.co.jp\doc\mktg-template\icon(New)\06_3_人（ピクトグラム）\151_男性_赤.png">
              <a:extLst>
                <a:ext uri="{FF2B5EF4-FFF2-40B4-BE49-F238E27FC236}">
                  <a16:creationId xmlns:a16="http://schemas.microsoft.com/office/drawing/2014/main" id="{5D42068A-B33A-BBEA-92FC-9825CEC63E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7" name="Picture 2" descr="\\yjfs.corp.yahoo.co.jp\doc\mktg-template\icon(New)\06_3_人（ピクトグラム）\151_男性_赤.png">
              <a:extLst>
                <a:ext uri="{FF2B5EF4-FFF2-40B4-BE49-F238E27FC236}">
                  <a16:creationId xmlns:a16="http://schemas.microsoft.com/office/drawing/2014/main" id="{7531203F-7A76-6982-262C-521A986543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8" name="Picture 2" descr="\\yjfs.corp.yahoo.co.jp\doc\mktg-template\icon(New)\06_3_人（ピクトグラム）\151_男性_赤.png">
              <a:extLst>
                <a:ext uri="{FF2B5EF4-FFF2-40B4-BE49-F238E27FC236}">
                  <a16:creationId xmlns:a16="http://schemas.microsoft.com/office/drawing/2014/main" id="{730C6EB2-07CE-5FB1-2A00-E4AB58CF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9" name="Picture 2" descr="\\yjfs.corp.yahoo.co.jp\doc\mktg-template\icon(New)\06_3_人（ピクトグラム）\151_男性_赤.png">
              <a:extLst>
                <a:ext uri="{FF2B5EF4-FFF2-40B4-BE49-F238E27FC236}">
                  <a16:creationId xmlns:a16="http://schemas.microsoft.com/office/drawing/2014/main" id="{FD8528E4-078A-8F63-79EC-DC8C9F7EE79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0" name="Picture 2" descr="\\yjfs.corp.yahoo.co.jp\doc\mktg-template\icon(New)\06_3_人（ピクトグラム）\151_男性_赤.png">
              <a:extLst>
                <a:ext uri="{FF2B5EF4-FFF2-40B4-BE49-F238E27FC236}">
                  <a16:creationId xmlns:a16="http://schemas.microsoft.com/office/drawing/2014/main" id="{578B68DF-F19F-31AB-1216-A9F6B97A68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1" name="Picture 2" descr="\\yjfs.corp.yahoo.co.jp\doc\mktg-template\icon(New)\06_3_人（ピクトグラム）\151_男性_赤.png">
              <a:extLst>
                <a:ext uri="{FF2B5EF4-FFF2-40B4-BE49-F238E27FC236}">
                  <a16:creationId xmlns:a16="http://schemas.microsoft.com/office/drawing/2014/main" id="{4B9FDB76-CB97-4B2E-3A22-E00057570C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2" name="Picture 2" descr="\\yjfs.corp.yahoo.co.jp\doc\mktg-template\icon(New)\06_3_人（ピクトグラム）\151_男性_赤.png">
              <a:extLst>
                <a:ext uri="{FF2B5EF4-FFF2-40B4-BE49-F238E27FC236}">
                  <a16:creationId xmlns:a16="http://schemas.microsoft.com/office/drawing/2014/main" id="{64AAE97E-EE76-01AB-FD39-C024F6DF8E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3" name="Picture 2" descr="\\yjfs.corp.yahoo.co.jp\doc\mktg-template\icon(New)\06_3_人（ピクトグラム）\151_男性_赤.png">
              <a:extLst>
                <a:ext uri="{FF2B5EF4-FFF2-40B4-BE49-F238E27FC236}">
                  <a16:creationId xmlns:a16="http://schemas.microsoft.com/office/drawing/2014/main" id="{1B10420F-6519-22DC-BA40-8146143CC5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4" name="Picture 2" descr="\\yjfs.corp.yahoo.co.jp\doc\mktg-template\icon(New)\06_3_人（ピクトグラム）\151_男性_赤.png">
              <a:extLst>
                <a:ext uri="{FF2B5EF4-FFF2-40B4-BE49-F238E27FC236}">
                  <a16:creationId xmlns:a16="http://schemas.microsoft.com/office/drawing/2014/main" id="{E84B766C-747E-99EA-4156-A73A168431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5" name="Picture 2" descr="\\yjfs.corp.yahoo.co.jp\doc\mktg-template\icon(New)\06_3_人（ピクトグラム）\151_男性_赤.png">
              <a:extLst>
                <a:ext uri="{FF2B5EF4-FFF2-40B4-BE49-F238E27FC236}">
                  <a16:creationId xmlns:a16="http://schemas.microsoft.com/office/drawing/2014/main" id="{D7BC75DA-B8E3-2DBE-F315-391DA19C4F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6" name="Picture 3" descr="\\yjfs.corp.yahoo.co.jp\doc\mktg-template\icon(New)\06_3_人（ピクトグラム）\151_男性_灰2.png">
              <a:extLst>
                <a:ext uri="{FF2B5EF4-FFF2-40B4-BE49-F238E27FC236}">
                  <a16:creationId xmlns:a16="http://schemas.microsoft.com/office/drawing/2014/main" id="{5221AE2C-EE5C-117C-4713-F31DCEBE07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217" name="正方形/長方形 232">
            <a:extLst>
              <a:ext uri="{FF2B5EF4-FFF2-40B4-BE49-F238E27FC236}">
                <a16:creationId xmlns:a16="http://schemas.microsoft.com/office/drawing/2014/main" id="{21528184-F0D5-70F4-EDDA-F30B77AC73D3}"/>
              </a:ext>
            </a:extLst>
          </p:cNvPr>
          <p:cNvSpPr/>
          <p:nvPr/>
        </p:nvSpPr>
        <p:spPr>
          <a:xfrm>
            <a:off x="7278066"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8" name="正方形/長方形 557">
            <a:extLst>
              <a:ext uri="{FF2B5EF4-FFF2-40B4-BE49-F238E27FC236}">
                <a16:creationId xmlns:a16="http://schemas.microsoft.com/office/drawing/2014/main" id="{E6DEA918-A203-E1F2-5386-9DB098BD9310}"/>
              </a:ext>
            </a:extLst>
          </p:cNvPr>
          <p:cNvSpPr/>
          <p:nvPr/>
        </p:nvSpPr>
        <p:spPr>
          <a:xfrm>
            <a:off x="6054321"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）のうちの</a:t>
            </a:r>
            <a:r>
              <a:rPr lang="en"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219" name="タイトル 1">
            <a:extLst>
              <a:ext uri="{FF2B5EF4-FFF2-40B4-BE49-F238E27FC236}">
                <a16:creationId xmlns:a16="http://schemas.microsoft.com/office/drawing/2014/main" id="{A73929F5-E8EC-9562-4C47-9E40541835D2}"/>
              </a:ext>
            </a:extLst>
          </p:cNvPr>
          <p:cNvSpPr txBox="1">
            <a:spLocks/>
          </p:cNvSpPr>
          <p:nvPr/>
        </p:nvSpPr>
        <p:spPr>
          <a:xfrm>
            <a:off x="6262418"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210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220" name="正方形/長方形 21">
            <a:extLst>
              <a:ext uri="{FF2B5EF4-FFF2-40B4-BE49-F238E27FC236}">
                <a16:creationId xmlns:a16="http://schemas.microsoft.com/office/drawing/2014/main" id="{4E2F3815-4A2B-6486-27DF-0627EB0B7473}"/>
              </a:ext>
            </a:extLst>
          </p:cNvPr>
          <p:cNvSpPr/>
          <p:nvPr/>
        </p:nvSpPr>
        <p:spPr>
          <a:xfrm>
            <a:off x="6234746"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1" name="正方形/長方形 21">
            <a:extLst>
              <a:ext uri="{FF2B5EF4-FFF2-40B4-BE49-F238E27FC236}">
                <a16:creationId xmlns:a16="http://schemas.microsoft.com/office/drawing/2014/main" id="{2C90CF28-3D41-2719-4250-F3D50A8BF53A}"/>
              </a:ext>
            </a:extLst>
          </p:cNvPr>
          <p:cNvSpPr/>
          <p:nvPr/>
        </p:nvSpPr>
        <p:spPr>
          <a:xfrm>
            <a:off x="9115066"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222" name="タイトル 1">
            <a:extLst>
              <a:ext uri="{FF2B5EF4-FFF2-40B4-BE49-F238E27FC236}">
                <a16:creationId xmlns:a16="http://schemas.microsoft.com/office/drawing/2014/main" id="{8B0AA061-1B93-F3E8-21E7-109E00A8EF50}"/>
              </a:ext>
            </a:extLst>
          </p:cNvPr>
          <p:cNvSpPr txBox="1">
            <a:spLocks/>
          </p:cNvSpPr>
          <p:nvPr/>
        </p:nvSpPr>
        <p:spPr>
          <a:xfrm>
            <a:off x="9147935"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223" name="Freeform 24">
            <a:extLst>
              <a:ext uri="{FF2B5EF4-FFF2-40B4-BE49-F238E27FC236}">
                <a16:creationId xmlns:a16="http://schemas.microsoft.com/office/drawing/2014/main" id="{ED12892C-30E8-A6D8-5524-D3A0FD928B46}"/>
              </a:ext>
            </a:extLst>
          </p:cNvPr>
          <p:cNvSpPr>
            <a:spLocks noChangeArrowheads="1"/>
          </p:cNvSpPr>
          <p:nvPr/>
        </p:nvSpPr>
        <p:spPr bwMode="auto">
          <a:xfrm>
            <a:off x="560477" y="2109481"/>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000000">
              <a:lumMod val="85000"/>
              <a:lumOff val="1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nvGrpSpPr>
          <p:cNvPr id="224" name="Group 17">
            <a:extLst>
              <a:ext uri="{FF2B5EF4-FFF2-40B4-BE49-F238E27FC236}">
                <a16:creationId xmlns:a16="http://schemas.microsoft.com/office/drawing/2014/main" id="{8BDBFD73-F261-B320-B2E9-F37F80CC7803}"/>
              </a:ext>
            </a:extLst>
          </p:cNvPr>
          <p:cNvGrpSpPr>
            <a:grpSpLocks/>
          </p:cNvGrpSpPr>
          <p:nvPr/>
        </p:nvGrpSpPr>
        <p:grpSpPr bwMode="auto">
          <a:xfrm>
            <a:off x="6402378" y="2132856"/>
            <a:ext cx="629726" cy="497288"/>
            <a:chOff x="2206" y="1402"/>
            <a:chExt cx="485" cy="383"/>
          </a:xfrm>
        </p:grpSpPr>
        <p:sp>
          <p:nvSpPr>
            <p:cNvPr id="225" name="Freeform 18">
              <a:extLst>
                <a:ext uri="{FF2B5EF4-FFF2-40B4-BE49-F238E27FC236}">
                  <a16:creationId xmlns:a16="http://schemas.microsoft.com/office/drawing/2014/main" id="{5E436FC0-241E-676D-5790-9B0032AAFA8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sp>
          <p:nvSpPr>
            <p:cNvPr id="226" name="Freeform 19">
              <a:extLst>
                <a:ext uri="{FF2B5EF4-FFF2-40B4-BE49-F238E27FC236}">
                  <a16:creationId xmlns:a16="http://schemas.microsoft.com/office/drawing/2014/main" id="{8CED1DDC-6ABD-6532-828F-6691D3E947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sp>
        <p:nvSpPr>
          <p:cNvPr id="227" name="Text Box 21">
            <a:extLst>
              <a:ext uri="{FF2B5EF4-FFF2-40B4-BE49-F238E27FC236}">
                <a16:creationId xmlns:a16="http://schemas.microsoft.com/office/drawing/2014/main" id="{A953D119-68F1-5901-3F10-D6096125CB64}"/>
              </a:ext>
            </a:extLst>
          </p:cNvPr>
          <p:cNvSpPr txBox="1">
            <a:spLocks noChangeArrowheads="1"/>
          </p:cNvSpPr>
          <p:nvPr/>
        </p:nvSpPr>
        <p:spPr bwMode="auto">
          <a:xfrm>
            <a:off x="209377" y="6081225"/>
            <a:ext cx="9163762" cy="732151"/>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PV</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数：</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自社調査、データの対象期間：</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月平均（タブレット、従来型携帯電話除く）</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Custom Data Feed</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」を元に</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が独自に作成</a:t>
            </a: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（ブランドレベル）で集計、家庭からの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但し、日本の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ユーザー数 はインターネットアプリ 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（ブランドレベル）で集計、スマートフォンからのアクセス（アプリの利用を含む））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有効数字上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桁または上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桁目切り上げで算出</a:t>
            </a:r>
          </a:p>
        </p:txBody>
      </p:sp>
      <p:grpSp>
        <p:nvGrpSpPr>
          <p:cNvPr id="228" name="グループ化 227">
            <a:extLst>
              <a:ext uri="{FF2B5EF4-FFF2-40B4-BE49-F238E27FC236}">
                <a16:creationId xmlns:a16="http://schemas.microsoft.com/office/drawing/2014/main" id="{C41459F1-6433-EB46-FB85-9E2406CDFDE7}"/>
              </a:ext>
            </a:extLst>
          </p:cNvPr>
          <p:cNvGrpSpPr/>
          <p:nvPr/>
        </p:nvGrpSpPr>
        <p:grpSpPr>
          <a:xfrm>
            <a:off x="1301402" y="2430895"/>
            <a:ext cx="3858494" cy="2187891"/>
            <a:chOff x="1301402" y="2430895"/>
            <a:chExt cx="3858494" cy="2187891"/>
          </a:xfrm>
        </p:grpSpPr>
        <p:sp>
          <p:nvSpPr>
            <p:cNvPr id="229" name="正方形/長方形 232">
              <a:extLst>
                <a:ext uri="{FF2B5EF4-FFF2-40B4-BE49-F238E27FC236}">
                  <a16:creationId xmlns:a16="http://schemas.microsoft.com/office/drawing/2014/main" id="{BBC6E0A2-C0ED-20B6-50F2-8E7C41034DED}"/>
                </a:ext>
              </a:extLst>
            </p:cNvPr>
            <p:cNvSpPr/>
            <p:nvPr/>
          </p:nvSpPr>
          <p:spPr>
            <a:xfrm>
              <a:off x="1301402"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0" name="図 229">
              <a:extLst>
                <a:ext uri="{FF2B5EF4-FFF2-40B4-BE49-F238E27FC236}">
                  <a16:creationId xmlns:a16="http://schemas.microsoft.com/office/drawing/2014/main" id="{0FD4F879-AF82-C748-77E1-3C11EEFA519A}"/>
                </a:ext>
              </a:extLst>
            </p:cNvPr>
            <p:cNvPicPr>
              <a:picLocks noChangeAspect="1"/>
            </p:cNvPicPr>
            <p:nvPr/>
          </p:nvPicPr>
          <p:blipFill rotWithShape="1">
            <a:blip r:embed="rId5"/>
            <a:srcRect l="42956" r="-1109" b="39815"/>
            <a:stretch/>
          </p:blipFill>
          <p:spPr>
            <a:xfrm>
              <a:off x="4367808" y="2524646"/>
              <a:ext cx="216024" cy="1192386"/>
            </a:xfrm>
            <a:prstGeom prst="rect">
              <a:avLst/>
            </a:prstGeom>
          </p:spPr>
        </p:pic>
      </p:grpSp>
      <p:sp>
        <p:nvSpPr>
          <p:cNvPr id="231" name="テキスト ボックス 661">
            <a:extLst>
              <a:ext uri="{FF2B5EF4-FFF2-40B4-BE49-F238E27FC236}">
                <a16:creationId xmlns:a16="http://schemas.microsoft.com/office/drawing/2014/main" id="{C26E23BA-5F52-7427-2F69-B865E7102EB1}"/>
              </a:ext>
            </a:extLst>
          </p:cNvPr>
          <p:cNvSpPr txBox="1"/>
          <p:nvPr/>
        </p:nvSpPr>
        <p:spPr>
          <a:xfrm>
            <a:off x="1776938" y="2790694"/>
            <a:ext cx="3058851" cy="1938992"/>
          </a:xfrm>
          <a:prstGeom prst="rect">
            <a:avLst/>
          </a:prstGeom>
          <a:noFill/>
          <a:effectLst>
            <a:glow rad="12700">
              <a:srgbClr val="F5F5F5">
                <a:alpha val="79000"/>
              </a:srgbClr>
            </a:glow>
          </a:effectLst>
        </p:spPr>
        <p:txBody>
          <a:bodyPr wrap="squar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85</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2" name="図 231">
            <a:extLst>
              <a:ext uri="{FF2B5EF4-FFF2-40B4-BE49-F238E27FC236}">
                <a16:creationId xmlns:a16="http://schemas.microsoft.com/office/drawing/2014/main" id="{3E85D953-8130-162C-9E01-B8F6DD955048}"/>
              </a:ext>
            </a:extLst>
          </p:cNvPr>
          <p:cNvPicPr>
            <a:picLocks noChangeAspect="1"/>
          </p:cNvPicPr>
          <p:nvPr/>
        </p:nvPicPr>
        <p:blipFill rotWithShape="1">
          <a:blip r:embed="rId5"/>
          <a:srcRect l="-13174" r="-1110" b="-666"/>
          <a:stretch/>
        </p:blipFill>
        <p:spPr>
          <a:xfrm>
            <a:off x="10136212" y="2525390"/>
            <a:ext cx="424538" cy="1994395"/>
          </a:xfrm>
          <a:prstGeom prst="rect">
            <a:avLst/>
          </a:prstGeom>
        </p:spPr>
      </p:pic>
      <p:pic>
        <p:nvPicPr>
          <p:cNvPr id="233" name="図 232">
            <a:extLst>
              <a:ext uri="{FF2B5EF4-FFF2-40B4-BE49-F238E27FC236}">
                <a16:creationId xmlns:a16="http://schemas.microsoft.com/office/drawing/2014/main" id="{3D6CACA7-F633-E6A1-3E67-76FBE512FFC6}"/>
              </a:ext>
            </a:extLst>
          </p:cNvPr>
          <p:cNvPicPr>
            <a:picLocks noChangeAspect="1"/>
          </p:cNvPicPr>
          <p:nvPr/>
        </p:nvPicPr>
        <p:blipFill rotWithShape="1">
          <a:blip r:embed="rId5"/>
          <a:srcRect l="-13173" r="5494" b="-666"/>
          <a:stretch/>
        </p:blipFill>
        <p:spPr>
          <a:xfrm>
            <a:off x="9806012" y="2519040"/>
            <a:ext cx="400004" cy="1994395"/>
          </a:xfrm>
          <a:prstGeom prst="rect">
            <a:avLst/>
          </a:prstGeom>
        </p:spPr>
      </p:pic>
      <p:pic>
        <p:nvPicPr>
          <p:cNvPr id="234" name="図 233">
            <a:extLst>
              <a:ext uri="{FF2B5EF4-FFF2-40B4-BE49-F238E27FC236}">
                <a16:creationId xmlns:a16="http://schemas.microsoft.com/office/drawing/2014/main" id="{6A9A5E53-5E0A-33CC-D085-C8AEAC34C230}"/>
              </a:ext>
            </a:extLst>
          </p:cNvPr>
          <p:cNvPicPr>
            <a:picLocks noChangeAspect="1"/>
          </p:cNvPicPr>
          <p:nvPr/>
        </p:nvPicPr>
        <p:blipFill rotWithShape="1">
          <a:blip r:embed="rId5"/>
          <a:srcRect l="44499" t="-2" r="-2653" b="-445"/>
          <a:stretch/>
        </p:blipFill>
        <p:spPr>
          <a:xfrm>
            <a:off x="9696400" y="2519040"/>
            <a:ext cx="216024" cy="1990079"/>
          </a:xfrm>
          <a:prstGeom prst="rect">
            <a:avLst/>
          </a:prstGeom>
        </p:spPr>
      </p:pic>
      <p:sp>
        <p:nvSpPr>
          <p:cNvPr id="235" name="テキスト ボックス 661">
            <a:extLst>
              <a:ext uri="{FF2B5EF4-FFF2-40B4-BE49-F238E27FC236}">
                <a16:creationId xmlns:a16="http://schemas.microsoft.com/office/drawing/2014/main" id="{ABBBA6CD-9538-C0AA-6E92-90D055C338EC}"/>
              </a:ext>
            </a:extLst>
          </p:cNvPr>
          <p:cNvSpPr txBox="1"/>
          <p:nvPr/>
        </p:nvSpPr>
        <p:spPr>
          <a:xfrm>
            <a:off x="7717669" y="2801630"/>
            <a:ext cx="3058851" cy="1938992"/>
          </a:xfrm>
          <a:prstGeom prst="rect">
            <a:avLst/>
          </a:prstGeom>
          <a:noFill/>
          <a:effectLst>
            <a:glow rad="12700">
              <a:srgbClr val="F5F5F5">
                <a:alpha val="79000"/>
              </a:srgbClr>
            </a:glow>
          </a:effectLst>
        </p:spPr>
        <p:txBody>
          <a:bodyPr wrap="non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61</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6" name="図 235">
            <a:extLst>
              <a:ext uri="{FF2B5EF4-FFF2-40B4-BE49-F238E27FC236}">
                <a16:creationId xmlns:a16="http://schemas.microsoft.com/office/drawing/2014/main" id="{2E2BFDBD-C536-216A-CB95-C366D2DB93A9}"/>
              </a:ext>
            </a:extLst>
          </p:cNvPr>
          <p:cNvPicPr>
            <a:picLocks noChangeAspect="1"/>
          </p:cNvPicPr>
          <p:nvPr/>
        </p:nvPicPr>
        <p:blipFill rotWithShape="1">
          <a:blip r:embed="rId5"/>
          <a:srcRect l="44498" t="-2" r="-395" b="79938"/>
          <a:stretch/>
        </p:blipFill>
        <p:spPr>
          <a:xfrm>
            <a:off x="9526558" y="2523745"/>
            <a:ext cx="207640" cy="397520"/>
          </a:xfrm>
          <a:prstGeom prst="rect">
            <a:avLst/>
          </a:prstGeom>
        </p:spPr>
      </p:pic>
    </p:spTree>
    <p:extLst>
      <p:ext uri="{BB962C8B-B14F-4D97-AF65-F5344CB8AC3E}">
        <p14:creationId xmlns:p14="http://schemas.microsoft.com/office/powerpoint/2010/main" val="6500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さまざまなライフシーンで利用される</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a:extLst>
              <a:ext uri="{FF2B5EF4-FFF2-40B4-BE49-F238E27FC236}">
                <a16:creationId xmlns:a16="http://schemas.microsoft.com/office/drawing/2014/main" id="{DF189C43-E547-B036-A051-2E37244041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424" y="3356992"/>
            <a:ext cx="3882351" cy="2880000"/>
          </a:xfrm>
          <a:prstGeom prst="rect">
            <a:avLst/>
          </a:prstGeom>
          <a:ln w="50800">
            <a:solidFill>
              <a:srgbClr val="FFFFFF">
                <a:lumMod val="85000"/>
              </a:srgbClr>
            </a:solidFill>
          </a:ln>
        </p:spPr>
      </p:pic>
      <p:pic>
        <p:nvPicPr>
          <p:cNvPr id="5" name="図 4">
            <a:extLst>
              <a:ext uri="{FF2B5EF4-FFF2-40B4-BE49-F238E27FC236}">
                <a16:creationId xmlns:a16="http://schemas.microsoft.com/office/drawing/2014/main" id="{1B15B190-8428-98BF-D9C8-B90C8A83F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22" y="3356992"/>
            <a:ext cx="3882356" cy="2880000"/>
          </a:xfrm>
          <a:prstGeom prst="rect">
            <a:avLst/>
          </a:prstGeom>
          <a:ln w="50800">
            <a:solidFill>
              <a:srgbClr val="FFFFFF">
                <a:lumMod val="85000"/>
              </a:srgbClr>
            </a:solidFill>
          </a:ln>
        </p:spPr>
      </p:pic>
      <p:sp>
        <p:nvSpPr>
          <p:cNvPr id="6" name="正方形/長方形 5">
            <a:extLst>
              <a:ext uri="{FF2B5EF4-FFF2-40B4-BE49-F238E27FC236}">
                <a16:creationId xmlns:a16="http://schemas.microsoft.com/office/drawing/2014/main" id="{C0BE4110-B3C4-F46E-EC70-8F3E6EB52331}"/>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いつでもどこでも使いたい。</a:t>
            </a:r>
            <a:endParaRPr lang="en-US" altLang="ja-JP"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666FE2BD-71BB-2973-24E8-753FC0FFE51B}"/>
              </a:ext>
            </a:extLst>
          </p:cNvPr>
          <p:cNvSpPr/>
          <p:nvPr/>
        </p:nvSpPr>
        <p:spPr>
          <a:xfrm>
            <a:off x="797130" y="1442730"/>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多種多様なユーザーが利用している</a:t>
            </a:r>
            <a:r>
              <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400" dirty="0" err="1">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ユーザーにはサービスの数だけ、使う理由があります。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多様なユーザーニーズに対応するためバーティカルなサービスを用意、日本をもっと便利にします。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Text Box 21">
            <a:extLst>
              <a:ext uri="{FF2B5EF4-FFF2-40B4-BE49-F238E27FC236}">
                <a16:creationId xmlns:a16="http://schemas.microsoft.com/office/drawing/2014/main" id="{3C2A6F75-42BC-BD8B-5E5B-EE63958D2632}"/>
              </a:ext>
            </a:extLst>
          </p:cNvPr>
          <p:cNvSpPr txBox="1">
            <a:spLocks noChangeArrowheads="1"/>
          </p:cNvSpPr>
          <p:nvPr/>
        </p:nvSpPr>
        <p:spPr bwMode="auto">
          <a:xfrm>
            <a:off x="9192344" y="6297947"/>
            <a:ext cx="2736304" cy="233553"/>
          </a:xfrm>
          <a:prstGeom prst="rect">
            <a:avLst/>
          </a:prstGeom>
          <a:noFill/>
          <a:ln w="9525">
            <a:noFill/>
            <a:miter lim="800000"/>
            <a:headEnd/>
            <a:tailEnd/>
          </a:ln>
          <a:effectLst/>
        </p:spPr>
        <p:txBody>
          <a:bodyPr wrap="square" lIns="84989" tIns="42495" rIns="84989" bIns="42495">
            <a:spAutoFit/>
          </a:bodyPr>
          <a:lstStyle/>
          <a:p>
            <a:pPr defTabSz="848839">
              <a:lnSpc>
                <a:spcPct val="120000"/>
              </a:lnSpc>
              <a:defRPr/>
            </a:pP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自主調査（</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2018</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 </a:t>
            </a:r>
            <a:endParaRPr kumimoji="0"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sp>
        <p:nvSpPr>
          <p:cNvPr id="10" name="角丸四角形吹き出し 9">
            <a:extLst>
              <a:ext uri="{FF2B5EF4-FFF2-40B4-BE49-F238E27FC236}">
                <a16:creationId xmlns:a16="http://schemas.microsoft.com/office/drawing/2014/main" id="{48559C9B-59CA-91EF-BA4E-64D817B4828C}"/>
              </a:ext>
            </a:extLst>
          </p:cNvPr>
          <p:cNvSpPr/>
          <p:nvPr/>
        </p:nvSpPr>
        <p:spPr>
          <a:xfrm>
            <a:off x="228224" y="3296772"/>
            <a:ext cx="2187345" cy="792088"/>
          </a:xfrm>
          <a:prstGeom prst="wedgeRoundRectCallout">
            <a:avLst>
              <a:gd name="adj1" fmla="val 52460"/>
              <a:gd name="adj2" fmla="val 86433"/>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勤務時間前にニュースを見て、時間つぶしに。</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吹き出し 10">
            <a:extLst>
              <a:ext uri="{FF2B5EF4-FFF2-40B4-BE49-F238E27FC236}">
                <a16:creationId xmlns:a16="http://schemas.microsoft.com/office/drawing/2014/main" id="{3195A5ED-DF2A-6CD6-E487-013A819D2CA1}"/>
              </a:ext>
            </a:extLst>
          </p:cNvPr>
          <p:cNvSpPr/>
          <p:nvPr/>
        </p:nvSpPr>
        <p:spPr>
          <a:xfrm>
            <a:off x="2353056" y="2357060"/>
            <a:ext cx="3310896" cy="792088"/>
          </a:xfrm>
          <a:prstGeom prst="wedgeRoundRectCallout">
            <a:avLst>
              <a:gd name="adj1" fmla="val 40793"/>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都内へ出かける時に早いルートを検索、スムーズに移動。</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角丸四角形吹き出し 11">
            <a:extLst>
              <a:ext uri="{FF2B5EF4-FFF2-40B4-BE49-F238E27FC236}">
                <a16:creationId xmlns:a16="http://schemas.microsoft.com/office/drawing/2014/main" id="{4AF0D4FB-831B-FFFD-ED14-F4B0479F2C87}"/>
              </a:ext>
            </a:extLst>
          </p:cNvPr>
          <p:cNvSpPr/>
          <p:nvPr/>
        </p:nvSpPr>
        <p:spPr>
          <a:xfrm>
            <a:off x="6888088" y="2330590"/>
            <a:ext cx="3384376" cy="792088"/>
          </a:xfrm>
          <a:prstGeom prst="wedgeRoundRectCallout">
            <a:avLst>
              <a:gd name="adj1" fmla="val -36756"/>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欲しい服を予約するのに見つけやすい。購入～予約には欠かせない。</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吹き出し 12">
            <a:extLst>
              <a:ext uri="{FF2B5EF4-FFF2-40B4-BE49-F238E27FC236}">
                <a16:creationId xmlns:a16="http://schemas.microsoft.com/office/drawing/2014/main" id="{7237399B-85C9-913F-8C4D-72B5BF6202E1}"/>
              </a:ext>
            </a:extLst>
          </p:cNvPr>
          <p:cNvSpPr/>
          <p:nvPr/>
        </p:nvSpPr>
        <p:spPr>
          <a:xfrm>
            <a:off x="9384218" y="3281391"/>
            <a:ext cx="2616439" cy="792088"/>
          </a:xfrm>
          <a:prstGeom prst="wedgeRoundRectCallout">
            <a:avLst>
              <a:gd name="adj1" fmla="val -42991"/>
              <a:gd name="adj2" fmla="val 80801"/>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色んな商品を検索。</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欲しいものに必ず出会える！</a:t>
            </a:r>
            <a:endPar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吹き出し 13">
            <a:extLst>
              <a:ext uri="{FF2B5EF4-FFF2-40B4-BE49-F238E27FC236}">
                <a16:creationId xmlns:a16="http://schemas.microsoft.com/office/drawing/2014/main" id="{6BDDA536-B6B7-71B2-EA13-E72AC40B9B95}"/>
              </a:ext>
            </a:extLst>
          </p:cNvPr>
          <p:cNvSpPr/>
          <p:nvPr/>
        </p:nvSpPr>
        <p:spPr>
          <a:xfrm>
            <a:off x="9266516" y="4789966"/>
            <a:ext cx="2734142" cy="792088"/>
          </a:xfrm>
          <a:prstGeom prst="wedgeRoundRectCallout">
            <a:avLst>
              <a:gd name="adj1" fmla="val -41043"/>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雨雲レーダーを見て部屋干しに。洗濯物がぬれずに済んだ。</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吹き出し 14">
            <a:extLst>
              <a:ext uri="{FF2B5EF4-FFF2-40B4-BE49-F238E27FC236}">
                <a16:creationId xmlns:a16="http://schemas.microsoft.com/office/drawing/2014/main" id="{FA576CA5-17F1-37AB-02C9-CCC23CD50E9E}"/>
              </a:ext>
            </a:extLst>
          </p:cNvPr>
          <p:cNvSpPr/>
          <p:nvPr/>
        </p:nvSpPr>
        <p:spPr>
          <a:xfrm>
            <a:off x="228224" y="4796031"/>
            <a:ext cx="2771432" cy="792088"/>
          </a:xfrm>
          <a:prstGeom prst="wedgeRoundRectCallout">
            <a:avLst>
              <a:gd name="adj1" fmla="val 41182"/>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最近</a:t>
            </a:r>
            <a:r>
              <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で流行っているものが分かるので重宝。</a:t>
            </a:r>
          </a:p>
        </p:txBody>
      </p:sp>
    </p:spTree>
    <p:extLst>
      <p:ext uri="{BB962C8B-B14F-4D97-AF65-F5344CB8AC3E}">
        <p14:creationId xmlns:p14="http://schemas.microsoft.com/office/powerpoint/2010/main" val="104800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may! CAP ad</a:t>
            </a:r>
            <a:r>
              <a:rPr lang="ja-JP" altLang="en-US" b="1">
                <a:latin typeface="+mn-ea"/>
              </a:rPr>
              <a:t>（レビュータイアップ広告）</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7FB4100-0E9D-81C4-89FF-686D6665A953}"/>
              </a:ext>
            </a:extLst>
          </p:cNvPr>
          <p:cNvSpPr/>
          <p:nvPr/>
        </p:nvSpPr>
        <p:spPr>
          <a:xfrm>
            <a:off x="294071" y="833840"/>
            <a:ext cx="11751624" cy="923330"/>
          </a:xfrm>
          <a:prstGeom prst="rect">
            <a:avLst/>
          </a:prstGeom>
        </p:spPr>
        <p:txBody>
          <a:bodyPr wrap="square">
            <a:spAutoFit/>
          </a:bodyPr>
          <a:lstStyle/>
          <a:p>
            <a:r>
              <a:rPr lang="ja-JP" altLang="en-US" dirty="0">
                <a:latin typeface="+mn-ea"/>
              </a:rPr>
              <a:t>豊富な検証記事実績を誇る「</a:t>
            </a:r>
            <a:r>
              <a:rPr lang="en-US" altLang="ja-JP" dirty="0" err="1">
                <a:latin typeface="+mn-ea"/>
              </a:rPr>
              <a:t>mybest</a:t>
            </a:r>
            <a:r>
              <a:rPr lang="ja-JP" altLang="en-US" dirty="0">
                <a:latin typeface="+mn-ea"/>
              </a:rPr>
              <a:t>」が商品レビュー記事を作成</a:t>
            </a:r>
            <a:endParaRPr lang="en-US" altLang="ja-JP" dirty="0">
              <a:latin typeface="+mn-ea"/>
            </a:endParaRPr>
          </a:p>
          <a:p>
            <a:r>
              <a:rPr lang="ja-JP" altLang="en-US" dirty="0">
                <a:latin typeface="+mn-ea"/>
              </a:rPr>
              <a:t>作成した記事を対象ユーザーへ広告配信し、商品理解・購買を促します</a:t>
            </a:r>
            <a:endParaRPr lang="en-US" altLang="ja-JP" dirty="0">
              <a:latin typeface="+mn-ea"/>
            </a:endParaRPr>
          </a:p>
          <a:p>
            <a:r>
              <a:rPr lang="ja-JP" altLang="en-US" dirty="0">
                <a:latin typeface="+mn-ea"/>
              </a:rPr>
              <a:t>広告配信メニューは、以下①∼③より自由にプランニングいただけます</a:t>
            </a:r>
            <a:endParaRPr lang="en-US" altLang="ja-JP" dirty="0">
              <a:latin typeface="+mn-ea"/>
            </a:endParaRPr>
          </a:p>
        </p:txBody>
      </p:sp>
      <p:sp>
        <p:nvSpPr>
          <p:cNvPr id="5" name="正方形/長方形 4">
            <a:extLst>
              <a:ext uri="{FF2B5EF4-FFF2-40B4-BE49-F238E27FC236}">
                <a16:creationId xmlns:a16="http://schemas.microsoft.com/office/drawing/2014/main" id="{5880297A-4CBE-9289-8F9E-13D2F99A3C07}"/>
              </a:ext>
            </a:extLst>
          </p:cNvPr>
          <p:cNvSpPr/>
          <p:nvPr/>
        </p:nvSpPr>
        <p:spPr>
          <a:xfrm>
            <a:off x="9573850"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E38686B7-0F4A-6380-FAAE-5C2673D00FD4}"/>
              </a:ext>
            </a:extLst>
          </p:cNvPr>
          <p:cNvSpPr/>
          <p:nvPr/>
        </p:nvSpPr>
        <p:spPr>
          <a:xfrm>
            <a:off x="7271549"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E193F982-FC4D-95E0-A117-761F102B5C1A}"/>
              </a:ext>
            </a:extLst>
          </p:cNvPr>
          <p:cNvSpPr/>
          <p:nvPr/>
        </p:nvSpPr>
        <p:spPr>
          <a:xfrm>
            <a:off x="4969248" y="2622701"/>
            <a:ext cx="2236409" cy="3570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655B4F01-D21D-9DAC-76EA-0B23495089F9}"/>
              </a:ext>
            </a:extLst>
          </p:cNvPr>
          <p:cNvSpPr/>
          <p:nvPr/>
        </p:nvSpPr>
        <p:spPr>
          <a:xfrm>
            <a:off x="148382" y="5866709"/>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 name="object 7">
            <a:extLst>
              <a:ext uri="{FF2B5EF4-FFF2-40B4-BE49-F238E27FC236}">
                <a16:creationId xmlns:a16="http://schemas.microsoft.com/office/drawing/2014/main" id="{FBC78403-0FF4-87E8-6D21-3456691845DB}"/>
              </a:ext>
            </a:extLst>
          </p:cNvPr>
          <p:cNvSpPr/>
          <p:nvPr/>
        </p:nvSpPr>
        <p:spPr>
          <a:xfrm>
            <a:off x="3212036" y="2539308"/>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358F140F-6F23-386B-4121-C2987DF3E1DB}"/>
              </a:ext>
            </a:extLst>
          </p:cNvPr>
          <p:cNvSpPr/>
          <p:nvPr/>
        </p:nvSpPr>
        <p:spPr>
          <a:xfrm>
            <a:off x="236764" y="2626376"/>
            <a:ext cx="4613284" cy="35664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98D5A195-840B-12DD-C31D-CA89FD3139FE}"/>
              </a:ext>
            </a:extLst>
          </p:cNvPr>
          <p:cNvSpPr/>
          <p:nvPr/>
        </p:nvSpPr>
        <p:spPr>
          <a:xfrm>
            <a:off x="239347" y="2160918"/>
            <a:ext cx="4631361"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レビュータイアップ記事</a:t>
            </a:r>
            <a:endParaRPr lang="en-US" altLang="ja-JP" b="1" dirty="0">
              <a:latin typeface="+mn-ea"/>
              <a:cs typeface="メイリオ" panose="020B0604030504040204" pitchFamily="50" charset="-128"/>
            </a:endParaRPr>
          </a:p>
        </p:txBody>
      </p:sp>
      <p:sp>
        <p:nvSpPr>
          <p:cNvPr id="14" name="正方形/長方形 13">
            <a:extLst>
              <a:ext uri="{FF2B5EF4-FFF2-40B4-BE49-F238E27FC236}">
                <a16:creationId xmlns:a16="http://schemas.microsoft.com/office/drawing/2014/main" id="{D20F4843-FEDF-AA62-EAFB-9E597DF90560}"/>
              </a:ext>
            </a:extLst>
          </p:cNvPr>
          <p:cNvSpPr/>
          <p:nvPr/>
        </p:nvSpPr>
        <p:spPr>
          <a:xfrm>
            <a:off x="5005730" y="2164691"/>
            <a:ext cx="6835866"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広告配信メニュー</a:t>
            </a:r>
            <a:endParaRPr lang="en-US" altLang="ja-JP" b="1"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698E345B-B646-7BDB-ACAB-D485E92D4E95}"/>
              </a:ext>
            </a:extLst>
          </p:cNvPr>
          <p:cNvSpPr/>
          <p:nvPr/>
        </p:nvSpPr>
        <p:spPr>
          <a:xfrm>
            <a:off x="5015983" y="2688287"/>
            <a:ext cx="2208648" cy="584775"/>
          </a:xfrm>
          <a:prstGeom prst="rect">
            <a:avLst/>
          </a:prstGeom>
        </p:spPr>
        <p:txBody>
          <a:bodyPr wrap="square">
            <a:spAutoFit/>
          </a:bodyPr>
          <a:lstStyle/>
          <a:p>
            <a:pPr algn="ctr"/>
            <a:r>
              <a:rPr lang="ja-JP" altLang="en-US" sz="1600" dirty="0">
                <a:latin typeface="+mn-ea"/>
              </a:rPr>
              <a:t>①</a:t>
            </a:r>
            <a:r>
              <a:rPr lang="en-US" altLang="ja-JP" sz="1600" dirty="0">
                <a:latin typeface="+mn-ea"/>
              </a:rPr>
              <a:t>Yahoo!</a:t>
            </a:r>
            <a:r>
              <a:rPr lang="ja-JP" altLang="en-US" sz="1600" dirty="0">
                <a:latin typeface="+mn-ea"/>
              </a:rPr>
              <a:t>広告</a:t>
            </a:r>
            <a:endParaRPr lang="en-US" altLang="ja-JP" sz="1600" dirty="0">
              <a:latin typeface="+mn-ea"/>
            </a:endParaRPr>
          </a:p>
          <a:p>
            <a:pPr algn="ctr"/>
            <a:r>
              <a:rPr lang="en-US" altLang="ja-JP" sz="1600" dirty="0">
                <a:latin typeface="+mn-ea"/>
              </a:rPr>
              <a:t>(</a:t>
            </a:r>
            <a:r>
              <a:rPr lang="ja-JP" altLang="en-US" sz="1600" dirty="0">
                <a:latin typeface="+mn-ea"/>
              </a:rPr>
              <a:t>検索広告</a:t>
            </a:r>
            <a:r>
              <a:rPr lang="en-US" altLang="ja-JP" sz="1600" dirty="0">
                <a:latin typeface="+mn-ea"/>
              </a:rPr>
              <a:t>)</a:t>
            </a:r>
          </a:p>
        </p:txBody>
      </p:sp>
      <p:sp>
        <p:nvSpPr>
          <p:cNvPr id="16" name="正方形/長方形 15">
            <a:extLst>
              <a:ext uri="{FF2B5EF4-FFF2-40B4-BE49-F238E27FC236}">
                <a16:creationId xmlns:a16="http://schemas.microsoft.com/office/drawing/2014/main" id="{A949363F-3527-DFFF-758A-58E0EAC61487}"/>
              </a:ext>
            </a:extLst>
          </p:cNvPr>
          <p:cNvSpPr/>
          <p:nvPr/>
        </p:nvSpPr>
        <p:spPr>
          <a:xfrm>
            <a:off x="234378" y="5698037"/>
            <a:ext cx="4615670" cy="369332"/>
          </a:xfrm>
          <a:prstGeom prst="rect">
            <a:avLst/>
          </a:prstGeom>
        </p:spPr>
        <p:txBody>
          <a:bodyPr wrap="square">
            <a:spAutoFit/>
          </a:bodyPr>
          <a:lstStyle/>
          <a:p>
            <a:pPr algn="ctr"/>
            <a:r>
              <a:rPr lang="en-US" altLang="ja-JP" dirty="0">
                <a:latin typeface="+mn-ea"/>
              </a:rPr>
              <a:t>100</a:t>
            </a:r>
            <a:r>
              <a:rPr lang="ja-JP" altLang="en-US" dirty="0">
                <a:latin typeface="+mn-ea"/>
              </a:rPr>
              <a:t>万円／</a:t>
            </a:r>
            <a:r>
              <a:rPr lang="en-US" altLang="ja-JP" dirty="0">
                <a:latin typeface="+mn-ea"/>
              </a:rPr>
              <a:t>2</a:t>
            </a:r>
            <a:r>
              <a:rPr lang="ja-JP" altLang="en-US" dirty="0">
                <a:latin typeface="+mn-ea"/>
              </a:rPr>
              <a:t>ヶ月掲載</a:t>
            </a:r>
            <a:endParaRPr lang="en-US" altLang="ja-JP" dirty="0">
              <a:latin typeface="+mn-ea"/>
            </a:endParaRPr>
          </a:p>
        </p:txBody>
      </p:sp>
      <p:sp>
        <p:nvSpPr>
          <p:cNvPr id="17" name="正方形/長方形 16">
            <a:extLst>
              <a:ext uri="{FF2B5EF4-FFF2-40B4-BE49-F238E27FC236}">
                <a16:creationId xmlns:a16="http://schemas.microsoft.com/office/drawing/2014/main" id="{F872C6AB-0190-52FA-EE39-849EC2CEEE61}"/>
              </a:ext>
            </a:extLst>
          </p:cNvPr>
          <p:cNvSpPr/>
          <p:nvPr/>
        </p:nvSpPr>
        <p:spPr>
          <a:xfrm>
            <a:off x="7077559" y="2688629"/>
            <a:ext cx="2569407" cy="584775"/>
          </a:xfrm>
          <a:prstGeom prst="rect">
            <a:avLst/>
          </a:prstGeom>
        </p:spPr>
        <p:txBody>
          <a:bodyPr wrap="square">
            <a:spAutoFit/>
          </a:bodyPr>
          <a:lstStyle/>
          <a:p>
            <a:pPr algn="ctr"/>
            <a:r>
              <a:rPr lang="ja-JP" altLang="en-US" sz="1600" dirty="0">
                <a:latin typeface="+mn-ea"/>
              </a:rPr>
              <a:t>②</a:t>
            </a:r>
            <a:r>
              <a:rPr lang="en-US" altLang="ja-JP" sz="1600" dirty="0">
                <a:latin typeface="+mn-ea"/>
              </a:rPr>
              <a:t>Yahoo!</a:t>
            </a:r>
            <a:r>
              <a:rPr lang="ja-JP" altLang="en-US" sz="1600" dirty="0">
                <a:latin typeface="+mn-ea"/>
              </a:rPr>
              <a:t>広告</a:t>
            </a:r>
            <a:endParaRPr lang="en-US" altLang="ja-JP" sz="1600" dirty="0">
              <a:latin typeface="+mn-ea"/>
            </a:endParaRPr>
          </a:p>
          <a:p>
            <a:pPr algn="ctr"/>
            <a:r>
              <a:rPr lang="ja-JP" altLang="en-US" sz="1600" dirty="0">
                <a:latin typeface="+mn-ea"/>
              </a:rPr>
              <a:t>（ディスプレイ広告）</a:t>
            </a:r>
            <a:endParaRPr lang="en-US" altLang="ja-JP" sz="1600" dirty="0">
              <a:latin typeface="+mn-ea"/>
            </a:endParaRPr>
          </a:p>
        </p:txBody>
      </p:sp>
      <p:sp>
        <p:nvSpPr>
          <p:cNvPr id="18" name="正方形/長方形 17">
            <a:extLst>
              <a:ext uri="{FF2B5EF4-FFF2-40B4-BE49-F238E27FC236}">
                <a16:creationId xmlns:a16="http://schemas.microsoft.com/office/drawing/2014/main" id="{3406D55D-5716-EBC0-A21C-8DF8B3E3D201}"/>
              </a:ext>
            </a:extLst>
          </p:cNvPr>
          <p:cNvSpPr/>
          <p:nvPr/>
        </p:nvSpPr>
        <p:spPr>
          <a:xfrm>
            <a:off x="755869" y="2648786"/>
            <a:ext cx="3701764" cy="584775"/>
          </a:xfrm>
          <a:prstGeom prst="rect">
            <a:avLst/>
          </a:prstGeom>
        </p:spPr>
        <p:txBody>
          <a:bodyPr wrap="square">
            <a:spAutoFit/>
          </a:bodyPr>
          <a:lstStyle/>
          <a:p>
            <a:pPr algn="ctr"/>
            <a:r>
              <a:rPr lang="en-US" altLang="ja-JP" sz="1600" dirty="0" err="1">
                <a:latin typeface="+mn-ea"/>
              </a:rPr>
              <a:t>mybest</a:t>
            </a:r>
            <a:r>
              <a:rPr lang="ja-JP" altLang="en-US" sz="1600" dirty="0">
                <a:latin typeface="+mn-ea"/>
              </a:rPr>
              <a:t>ドメイン内に</a:t>
            </a:r>
            <a:endParaRPr lang="en-US" altLang="ja-JP" sz="1600" dirty="0">
              <a:latin typeface="+mn-ea"/>
            </a:endParaRPr>
          </a:p>
          <a:p>
            <a:pPr algn="ctr"/>
            <a:r>
              <a:rPr lang="ja-JP" altLang="en-US" sz="1600" dirty="0">
                <a:latin typeface="+mn-ea"/>
              </a:rPr>
              <a:t>商品レビュー記事を作成</a:t>
            </a:r>
          </a:p>
        </p:txBody>
      </p:sp>
      <p:sp>
        <p:nvSpPr>
          <p:cNvPr id="19" name="正方形/長方形 18">
            <a:extLst>
              <a:ext uri="{FF2B5EF4-FFF2-40B4-BE49-F238E27FC236}">
                <a16:creationId xmlns:a16="http://schemas.microsoft.com/office/drawing/2014/main" id="{8E6F8D28-1B2B-B376-ACBB-C212E7EF53D2}"/>
              </a:ext>
            </a:extLst>
          </p:cNvPr>
          <p:cNvSpPr/>
          <p:nvPr/>
        </p:nvSpPr>
        <p:spPr>
          <a:xfrm>
            <a:off x="9447958" y="2684042"/>
            <a:ext cx="2483045" cy="584775"/>
          </a:xfrm>
          <a:prstGeom prst="rect">
            <a:avLst/>
          </a:prstGeom>
        </p:spPr>
        <p:txBody>
          <a:bodyPr wrap="square">
            <a:spAutoFit/>
          </a:bodyPr>
          <a:lstStyle/>
          <a:p>
            <a:pPr algn="ctr"/>
            <a:r>
              <a:rPr lang="ja-JP" altLang="en-US" sz="1600" dirty="0">
                <a:latin typeface="+mn-ea"/>
              </a:rPr>
              <a:t>③</a:t>
            </a:r>
            <a:r>
              <a:rPr lang="en-US" altLang="ja-JP" sz="1600" dirty="0" err="1">
                <a:latin typeface="+mn-ea"/>
              </a:rPr>
              <a:t>mybest</a:t>
            </a:r>
            <a:r>
              <a:rPr lang="ja-JP" altLang="en-US" sz="1600" dirty="0">
                <a:latin typeface="+mn-ea"/>
              </a:rPr>
              <a:t>広告</a:t>
            </a:r>
            <a:endParaRPr lang="en-US" altLang="ja-JP" sz="1600" dirty="0">
              <a:latin typeface="+mn-ea"/>
            </a:endParaRPr>
          </a:p>
          <a:p>
            <a:pPr algn="ctr"/>
            <a:r>
              <a:rPr lang="ja-JP" altLang="en-US" sz="1600" dirty="0">
                <a:latin typeface="+mn-ea"/>
              </a:rPr>
              <a:t>（指定記事からの誘導）</a:t>
            </a:r>
            <a:endParaRPr lang="en-US" altLang="ja-JP" sz="1600" dirty="0">
              <a:latin typeface="+mn-ea"/>
            </a:endParaRPr>
          </a:p>
        </p:txBody>
      </p:sp>
      <p:sp>
        <p:nvSpPr>
          <p:cNvPr id="20" name="object 8">
            <a:extLst>
              <a:ext uri="{FF2B5EF4-FFF2-40B4-BE49-F238E27FC236}">
                <a16:creationId xmlns:a16="http://schemas.microsoft.com/office/drawing/2014/main" id="{2D669E92-0007-1D87-FCEE-86B13E090F1F}"/>
              </a:ext>
            </a:extLst>
          </p:cNvPr>
          <p:cNvSpPr/>
          <p:nvPr/>
        </p:nvSpPr>
        <p:spPr>
          <a:xfrm>
            <a:off x="9821613" y="3402639"/>
            <a:ext cx="1735736" cy="1828993"/>
          </a:xfrm>
          <a:prstGeom prst="rect">
            <a:avLst/>
          </a:prstGeom>
          <a:blipFill>
            <a:blip r:embed="rId3" cstate="print"/>
            <a:stretch>
              <a:fillRect/>
            </a:stretch>
          </a:blipFill>
        </p:spPr>
        <p:txBody>
          <a:bodyPr wrap="square" lIns="0" tIns="0" rIns="0" bIns="0" rtlCol="0"/>
          <a:lstStyle/>
          <a:p>
            <a:endParaRPr/>
          </a:p>
        </p:txBody>
      </p:sp>
      <p:sp>
        <p:nvSpPr>
          <p:cNvPr id="21" name="正方形/長方形 20">
            <a:extLst>
              <a:ext uri="{FF2B5EF4-FFF2-40B4-BE49-F238E27FC236}">
                <a16:creationId xmlns:a16="http://schemas.microsoft.com/office/drawing/2014/main" id="{AA3726F1-71FE-4613-55BC-C9A12AA4DD4A}"/>
              </a:ext>
            </a:extLst>
          </p:cNvPr>
          <p:cNvSpPr/>
          <p:nvPr/>
        </p:nvSpPr>
        <p:spPr>
          <a:xfrm>
            <a:off x="9894554" y="4649829"/>
            <a:ext cx="1125075" cy="467101"/>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2" name="正方形/長方形 21">
            <a:extLst>
              <a:ext uri="{FF2B5EF4-FFF2-40B4-BE49-F238E27FC236}">
                <a16:creationId xmlns:a16="http://schemas.microsoft.com/office/drawing/2014/main" id="{9B536AA0-EF1E-92F9-4E65-E2459267F590}"/>
              </a:ext>
            </a:extLst>
          </p:cNvPr>
          <p:cNvSpPr/>
          <p:nvPr/>
        </p:nvSpPr>
        <p:spPr>
          <a:xfrm>
            <a:off x="11019629" y="3565669"/>
            <a:ext cx="537719" cy="860495"/>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3" name="正方形/長方形 22">
            <a:extLst>
              <a:ext uri="{FF2B5EF4-FFF2-40B4-BE49-F238E27FC236}">
                <a16:creationId xmlns:a16="http://schemas.microsoft.com/office/drawing/2014/main" id="{EB3040FA-2DA1-14D7-351B-E0F2A483F4BD}"/>
              </a:ext>
            </a:extLst>
          </p:cNvPr>
          <p:cNvSpPr/>
          <p:nvPr/>
        </p:nvSpPr>
        <p:spPr>
          <a:xfrm>
            <a:off x="9757745" y="5256162"/>
            <a:ext cx="1261884" cy="276999"/>
          </a:xfrm>
          <a:prstGeom prst="rect">
            <a:avLst/>
          </a:prstGeom>
        </p:spPr>
        <p:txBody>
          <a:bodyPr wrap="none">
            <a:spAutoFit/>
          </a:bodyPr>
          <a:lstStyle/>
          <a:p>
            <a:r>
              <a:rPr lang="en-US" altLang="ja-JP" sz="1200" dirty="0">
                <a:latin typeface="+mn-ea"/>
              </a:rPr>
              <a:t>※</a:t>
            </a:r>
            <a:r>
              <a:rPr lang="ja-JP" altLang="en-US" sz="1200" dirty="0">
                <a:latin typeface="+mn-ea"/>
              </a:rPr>
              <a:t>都度見積もり</a:t>
            </a:r>
          </a:p>
        </p:txBody>
      </p:sp>
      <p:sp>
        <p:nvSpPr>
          <p:cNvPr id="24" name="正方形/長方形 23">
            <a:extLst>
              <a:ext uri="{FF2B5EF4-FFF2-40B4-BE49-F238E27FC236}">
                <a16:creationId xmlns:a16="http://schemas.microsoft.com/office/drawing/2014/main" id="{2B850DC1-C584-0D39-E92B-6495ED95C43C}"/>
              </a:ext>
            </a:extLst>
          </p:cNvPr>
          <p:cNvSpPr/>
          <p:nvPr/>
        </p:nvSpPr>
        <p:spPr>
          <a:xfrm>
            <a:off x="239347" y="1765722"/>
            <a:ext cx="11590380" cy="3183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パッケージ価格</a:t>
            </a:r>
            <a:r>
              <a:rPr lang="en-US" altLang="ja-JP" b="1" dirty="0">
                <a:latin typeface="+mn-ea"/>
                <a:cs typeface="メイリオ" panose="020B0604030504040204" pitchFamily="50" charset="-128"/>
              </a:rPr>
              <a:t>	250</a:t>
            </a:r>
            <a:r>
              <a:rPr lang="ja-JP" altLang="en-US" b="1" dirty="0">
                <a:latin typeface="+mn-ea"/>
                <a:cs typeface="メイリオ" panose="020B0604030504040204" pitchFamily="50" charset="-128"/>
              </a:rPr>
              <a:t>万円～</a:t>
            </a:r>
            <a:endParaRPr lang="en-US" altLang="ja-JP" b="1" dirty="0">
              <a:latin typeface="+mn-ea"/>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C46751A5-6482-F997-E0E0-EA620E17354A}"/>
              </a:ext>
            </a:extLst>
          </p:cNvPr>
          <p:cNvSpPr txBox="1"/>
          <p:nvPr/>
        </p:nvSpPr>
        <p:spPr>
          <a:xfrm>
            <a:off x="123989" y="6353788"/>
            <a:ext cx="10094259" cy="253916"/>
          </a:xfrm>
          <a:prstGeom prst="rect">
            <a:avLst/>
          </a:prstGeom>
          <a:noFill/>
        </p:spPr>
        <p:txBody>
          <a:bodyPr wrap="square" rtlCol="0">
            <a:spAutoFit/>
          </a:bodyPr>
          <a:lstStyle/>
          <a:p>
            <a:r>
              <a:rPr lang="en-US" altLang="ja-JP" sz="1050" dirty="0">
                <a:latin typeface="+mn-ea"/>
              </a:rPr>
              <a:t>※</a:t>
            </a:r>
            <a:r>
              <a:rPr lang="ja-JP" altLang="en-US" sz="1050" dirty="0">
                <a:latin typeface="+mn-ea"/>
              </a:rPr>
              <a:t>公開から</a:t>
            </a:r>
            <a:r>
              <a:rPr lang="en-US" altLang="ja-JP" sz="1050" dirty="0">
                <a:latin typeface="+mn-ea"/>
              </a:rPr>
              <a:t>3</a:t>
            </a:r>
            <a:r>
              <a:rPr lang="ja-JP" altLang="en-US" sz="1050" dirty="0">
                <a:latin typeface="+mn-ea"/>
              </a:rPr>
              <a:t>ヶ月以上</a:t>
            </a:r>
            <a:r>
              <a:rPr lang="en-US" altLang="ja-JP" sz="1050" dirty="0" err="1">
                <a:latin typeface="+mn-ea"/>
              </a:rPr>
              <a:t>mybest</a:t>
            </a:r>
            <a:r>
              <a:rPr lang="ja-JP" altLang="en-US" sz="1050" dirty="0">
                <a:latin typeface="+mn-ea"/>
              </a:rPr>
              <a:t>ドメイン内に掲載を希望される場合は、マイベスト社との直接契約が必要となり、別途ホスティング費用（約</a:t>
            </a:r>
            <a:r>
              <a:rPr lang="en-US" altLang="ja-JP" sz="1050" dirty="0">
                <a:latin typeface="+mn-ea"/>
              </a:rPr>
              <a:t>10</a:t>
            </a:r>
            <a:r>
              <a:rPr lang="ja-JP" altLang="en-US" sz="1050" dirty="0">
                <a:latin typeface="+mn-ea"/>
              </a:rPr>
              <a:t>万円</a:t>
            </a:r>
            <a:r>
              <a:rPr lang="en-US" altLang="ja-JP" sz="1050" dirty="0">
                <a:latin typeface="+mn-ea"/>
              </a:rPr>
              <a:t>/</a:t>
            </a:r>
            <a:r>
              <a:rPr lang="ja-JP" altLang="en-US" sz="1050" dirty="0">
                <a:latin typeface="+mn-ea"/>
              </a:rPr>
              <a:t>月）が発生します。</a:t>
            </a:r>
            <a:endParaRPr kumimoji="1" lang="en-US" altLang="ja-JP" sz="1050" dirty="0">
              <a:latin typeface="+mn-ea"/>
            </a:endParaRPr>
          </a:p>
        </p:txBody>
      </p:sp>
      <p:pic>
        <p:nvPicPr>
          <p:cNvPr id="26" name="図 25">
            <a:extLst>
              <a:ext uri="{FF2B5EF4-FFF2-40B4-BE49-F238E27FC236}">
                <a16:creationId xmlns:a16="http://schemas.microsoft.com/office/drawing/2014/main" id="{2984C40E-6A65-CBB9-03FE-99447FB03291}"/>
              </a:ext>
            </a:extLst>
          </p:cNvPr>
          <p:cNvPicPr>
            <a:picLocks noChangeAspect="1"/>
          </p:cNvPicPr>
          <p:nvPr/>
        </p:nvPicPr>
        <p:blipFill>
          <a:blip r:embed="rId4"/>
          <a:stretch>
            <a:fillRect/>
          </a:stretch>
        </p:blipFill>
        <p:spPr>
          <a:xfrm>
            <a:off x="1636819" y="3432753"/>
            <a:ext cx="1939864" cy="2163002"/>
          </a:xfrm>
          <a:prstGeom prst="rect">
            <a:avLst/>
          </a:prstGeom>
        </p:spPr>
      </p:pic>
      <p:pic>
        <p:nvPicPr>
          <p:cNvPr id="27" name="図 26">
            <a:extLst>
              <a:ext uri="{FF2B5EF4-FFF2-40B4-BE49-F238E27FC236}">
                <a16:creationId xmlns:a16="http://schemas.microsoft.com/office/drawing/2014/main" id="{93B0FA08-8F65-330C-5542-D412A4746E14}"/>
              </a:ext>
            </a:extLst>
          </p:cNvPr>
          <p:cNvPicPr>
            <a:picLocks noChangeAspect="1"/>
          </p:cNvPicPr>
          <p:nvPr/>
        </p:nvPicPr>
        <p:blipFill>
          <a:blip r:embed="rId5"/>
          <a:stretch>
            <a:fillRect/>
          </a:stretch>
        </p:blipFill>
        <p:spPr>
          <a:xfrm>
            <a:off x="5301017" y="3779685"/>
            <a:ext cx="1547679" cy="1517258"/>
          </a:xfrm>
          <a:prstGeom prst="rect">
            <a:avLst/>
          </a:prstGeom>
        </p:spPr>
      </p:pic>
      <p:pic>
        <p:nvPicPr>
          <p:cNvPr id="28" name="図 27">
            <a:extLst>
              <a:ext uri="{FF2B5EF4-FFF2-40B4-BE49-F238E27FC236}">
                <a16:creationId xmlns:a16="http://schemas.microsoft.com/office/drawing/2014/main" id="{D2DAE8DF-CCF5-0DF1-DD4B-9227B2660041}"/>
              </a:ext>
            </a:extLst>
          </p:cNvPr>
          <p:cNvPicPr>
            <a:picLocks noChangeAspect="1"/>
          </p:cNvPicPr>
          <p:nvPr/>
        </p:nvPicPr>
        <p:blipFill>
          <a:blip r:embed="rId6"/>
          <a:stretch>
            <a:fillRect/>
          </a:stretch>
        </p:blipFill>
        <p:spPr>
          <a:xfrm>
            <a:off x="7547805" y="3780027"/>
            <a:ext cx="1674355" cy="1526044"/>
          </a:xfrm>
          <a:prstGeom prst="rect">
            <a:avLst/>
          </a:prstGeom>
        </p:spPr>
      </p:pic>
      <p:sp>
        <p:nvSpPr>
          <p:cNvPr id="29" name="正方形/長方形 28">
            <a:extLst>
              <a:ext uri="{FF2B5EF4-FFF2-40B4-BE49-F238E27FC236}">
                <a16:creationId xmlns:a16="http://schemas.microsoft.com/office/drawing/2014/main" id="{AFFF95E7-1E41-2760-EF99-72B21B85C0A9}"/>
              </a:ext>
            </a:extLst>
          </p:cNvPr>
          <p:cNvSpPr/>
          <p:nvPr/>
        </p:nvSpPr>
        <p:spPr>
          <a:xfrm>
            <a:off x="5015983" y="5741480"/>
            <a:ext cx="6734582" cy="369332"/>
          </a:xfrm>
          <a:prstGeom prst="rect">
            <a:avLst/>
          </a:prstGeom>
          <a:solidFill>
            <a:schemeClr val="bg1">
              <a:lumMod val="75000"/>
            </a:schemeClr>
          </a:solidFill>
        </p:spPr>
        <p:txBody>
          <a:bodyPr wrap="square">
            <a:spAutoFit/>
          </a:bodyPr>
          <a:lstStyle/>
          <a:p>
            <a:pPr algn="ctr"/>
            <a:r>
              <a:rPr lang="en-US" altLang="ja-JP" dirty="0">
                <a:latin typeface="+mn-ea"/>
              </a:rPr>
              <a:t>150</a:t>
            </a:r>
            <a:r>
              <a:rPr lang="ja-JP" altLang="en-US" dirty="0">
                <a:latin typeface="+mn-ea"/>
              </a:rPr>
              <a:t>万円～</a:t>
            </a:r>
            <a:endParaRPr lang="en-US" altLang="ja-JP" dirty="0">
              <a:latin typeface="+mn-ea"/>
            </a:endParaRPr>
          </a:p>
        </p:txBody>
      </p:sp>
    </p:spTree>
    <p:extLst>
      <p:ext uri="{BB962C8B-B14F-4D97-AF65-F5344CB8AC3E}">
        <p14:creationId xmlns:p14="http://schemas.microsoft.com/office/powerpoint/2010/main" val="76174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solidFill>
                  <a:srgbClr val="212121"/>
                </a:solidFill>
                <a:latin typeface="+mn-ea"/>
              </a:rPr>
              <a:t>may! CAP ad</a:t>
            </a:r>
            <a:r>
              <a:rPr lang="ja-JP" altLang="en-US" b="1">
                <a:solidFill>
                  <a:srgbClr val="212121"/>
                </a:solidFill>
                <a:latin typeface="+mn-ea"/>
              </a:rPr>
              <a:t>（レビュータイアップ広告）記事構成</a:t>
            </a:r>
            <a:endParaRPr lang="ja-JP" altLang="en-US" b="1" dirty="0">
              <a:solidFill>
                <a:srgbClr val="212121"/>
              </a:solidFill>
              <a:highlight>
                <a:srgbClr val="FFB9B9"/>
              </a:highlight>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C54184D7-178F-8259-8B42-00589DD6CBC9}"/>
              </a:ext>
            </a:extLst>
          </p:cNvPr>
          <p:cNvSpPr/>
          <p:nvPr/>
        </p:nvSpPr>
        <p:spPr>
          <a:xfrm>
            <a:off x="5039908"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87BE27ED-8371-2FB4-3F2A-D52617891C60}"/>
              </a:ext>
            </a:extLst>
          </p:cNvPr>
          <p:cNvSpPr/>
          <p:nvPr/>
        </p:nvSpPr>
        <p:spPr>
          <a:xfrm>
            <a:off x="2636147" y="1709993"/>
            <a:ext cx="2278296" cy="4698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0D3E5EAE-0D19-FEDA-549C-0629FFEE24BE}"/>
              </a:ext>
            </a:extLst>
          </p:cNvPr>
          <p:cNvSpPr/>
          <p:nvPr/>
        </p:nvSpPr>
        <p:spPr>
          <a:xfrm>
            <a:off x="170019" y="1709995"/>
            <a:ext cx="2278296" cy="469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416427CF-DDDC-F594-010F-33F3DDEFE8F4}"/>
              </a:ext>
            </a:extLst>
          </p:cNvPr>
          <p:cNvSpPr/>
          <p:nvPr/>
        </p:nvSpPr>
        <p:spPr>
          <a:xfrm>
            <a:off x="160508" y="1464653"/>
            <a:ext cx="2285953"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商品紹介</a:t>
            </a:r>
          </a:p>
        </p:txBody>
      </p:sp>
      <p:sp>
        <p:nvSpPr>
          <p:cNvPr id="9" name="テキスト ボックス 8">
            <a:extLst>
              <a:ext uri="{FF2B5EF4-FFF2-40B4-BE49-F238E27FC236}">
                <a16:creationId xmlns:a16="http://schemas.microsoft.com/office/drawing/2014/main" id="{BAD195A3-B963-BD27-DD1C-753331FE2E17}"/>
              </a:ext>
            </a:extLst>
          </p:cNvPr>
          <p:cNvSpPr txBox="1"/>
          <p:nvPr/>
        </p:nvSpPr>
        <p:spPr>
          <a:xfrm>
            <a:off x="194493" y="1837440"/>
            <a:ext cx="2776674" cy="338554"/>
          </a:xfrm>
          <a:prstGeom prst="rect">
            <a:avLst/>
          </a:prstGeom>
          <a:noFill/>
        </p:spPr>
        <p:txBody>
          <a:bodyPr wrap="square" rtlCol="0">
            <a:spAutoFit/>
          </a:bodyPr>
          <a:lstStyle/>
          <a:p>
            <a:r>
              <a:rPr lang="ja-JP" altLang="en-US" sz="1600">
                <a:latin typeface="+mn-ea"/>
              </a:rPr>
              <a:t>商品の説明</a:t>
            </a:r>
            <a:endParaRPr kumimoji="1" lang="en-US" altLang="ja-JP" sz="1600" dirty="0">
              <a:latin typeface="+mn-ea"/>
            </a:endParaRPr>
          </a:p>
        </p:txBody>
      </p:sp>
      <p:sp>
        <p:nvSpPr>
          <p:cNvPr id="10" name="正方形/長方形 9">
            <a:extLst>
              <a:ext uri="{FF2B5EF4-FFF2-40B4-BE49-F238E27FC236}">
                <a16:creationId xmlns:a16="http://schemas.microsoft.com/office/drawing/2014/main" id="{99D5FEB0-3D87-6314-DB73-FCB63E7C4A69}"/>
              </a:ext>
            </a:extLst>
          </p:cNvPr>
          <p:cNvSpPr/>
          <p:nvPr/>
        </p:nvSpPr>
        <p:spPr>
          <a:xfrm>
            <a:off x="2645627" y="1460897"/>
            <a:ext cx="2270662"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口コミ・悩みの提示</a:t>
            </a:r>
          </a:p>
        </p:txBody>
      </p:sp>
      <p:sp>
        <p:nvSpPr>
          <p:cNvPr id="11" name="テキスト ボックス 10">
            <a:extLst>
              <a:ext uri="{FF2B5EF4-FFF2-40B4-BE49-F238E27FC236}">
                <a16:creationId xmlns:a16="http://schemas.microsoft.com/office/drawing/2014/main" id="{8700EA2A-FD45-A577-C8EB-7BD784ED1CCA}"/>
              </a:ext>
            </a:extLst>
          </p:cNvPr>
          <p:cNvSpPr txBox="1"/>
          <p:nvPr/>
        </p:nvSpPr>
        <p:spPr>
          <a:xfrm>
            <a:off x="2627759" y="1833965"/>
            <a:ext cx="2398675" cy="584775"/>
          </a:xfrm>
          <a:prstGeom prst="rect">
            <a:avLst/>
          </a:prstGeom>
          <a:noFill/>
        </p:spPr>
        <p:txBody>
          <a:bodyPr wrap="square" rtlCol="0">
            <a:spAutoFit/>
          </a:bodyPr>
          <a:lstStyle/>
          <a:p>
            <a:r>
              <a:rPr kumimoji="1" lang="ja-JP" altLang="en-US" sz="1600" dirty="0">
                <a:latin typeface="+mn-ea"/>
              </a:rPr>
              <a:t>口コミや商品選択時の悩みを紹介</a:t>
            </a:r>
            <a:endParaRPr kumimoji="1" lang="en-US" altLang="ja-JP" sz="1600" dirty="0">
              <a:latin typeface="+mn-ea"/>
            </a:endParaRPr>
          </a:p>
        </p:txBody>
      </p:sp>
      <p:sp>
        <p:nvSpPr>
          <p:cNvPr id="12" name="正方形/長方形 11">
            <a:extLst>
              <a:ext uri="{FF2B5EF4-FFF2-40B4-BE49-F238E27FC236}">
                <a16:creationId xmlns:a16="http://schemas.microsoft.com/office/drawing/2014/main" id="{5746E62E-49FC-88AC-FA75-B8D563C276F0}"/>
              </a:ext>
            </a:extLst>
          </p:cNvPr>
          <p:cNvSpPr/>
          <p:nvPr/>
        </p:nvSpPr>
        <p:spPr>
          <a:xfrm>
            <a:off x="5039907"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取材</a:t>
            </a:r>
            <a:endParaRPr kumimoji="1" lang="ja-JP" altLang="en-US" b="1" dirty="0"/>
          </a:p>
        </p:txBody>
      </p:sp>
      <p:sp>
        <p:nvSpPr>
          <p:cNvPr id="13" name="テキスト ボックス 12">
            <a:extLst>
              <a:ext uri="{FF2B5EF4-FFF2-40B4-BE49-F238E27FC236}">
                <a16:creationId xmlns:a16="http://schemas.microsoft.com/office/drawing/2014/main" id="{1388C7A0-A5E1-FA44-C98C-AE8C21899D6D}"/>
              </a:ext>
            </a:extLst>
          </p:cNvPr>
          <p:cNvSpPr txBox="1"/>
          <p:nvPr/>
        </p:nvSpPr>
        <p:spPr>
          <a:xfrm>
            <a:off x="5039907" y="1817735"/>
            <a:ext cx="2260292" cy="584775"/>
          </a:xfrm>
          <a:prstGeom prst="rect">
            <a:avLst/>
          </a:prstGeom>
          <a:noFill/>
        </p:spPr>
        <p:txBody>
          <a:bodyPr wrap="square" rtlCol="0">
            <a:spAutoFit/>
          </a:bodyPr>
          <a:lstStyle/>
          <a:p>
            <a:r>
              <a:rPr lang="ja-JP" altLang="en-US" sz="1600" dirty="0">
                <a:latin typeface="+mn-ea"/>
              </a:rPr>
              <a:t>悩みへのアドバイスや</a:t>
            </a:r>
            <a:endParaRPr lang="en-US" altLang="ja-JP" sz="1600" dirty="0">
              <a:latin typeface="+mn-ea"/>
            </a:endParaRPr>
          </a:p>
          <a:p>
            <a:r>
              <a:rPr lang="ja-JP" altLang="en-US" sz="1600" dirty="0">
                <a:latin typeface="+mn-ea"/>
              </a:rPr>
              <a:t>口コミの真偽を取材</a:t>
            </a:r>
            <a:endParaRPr lang="en-US" altLang="ja-JP" sz="1600" dirty="0">
              <a:latin typeface="+mn-ea"/>
            </a:endParaRPr>
          </a:p>
        </p:txBody>
      </p:sp>
      <p:sp>
        <p:nvSpPr>
          <p:cNvPr id="14" name="テキスト ボックス 13">
            <a:extLst>
              <a:ext uri="{FF2B5EF4-FFF2-40B4-BE49-F238E27FC236}">
                <a16:creationId xmlns:a16="http://schemas.microsoft.com/office/drawing/2014/main" id="{4DD785FB-43B4-836B-986F-7D9861EEF9CC}"/>
              </a:ext>
            </a:extLst>
          </p:cNvPr>
          <p:cNvSpPr txBox="1"/>
          <p:nvPr/>
        </p:nvSpPr>
        <p:spPr>
          <a:xfrm>
            <a:off x="146305" y="6403110"/>
            <a:ext cx="10976093" cy="400110"/>
          </a:xfrm>
          <a:prstGeom prst="rect">
            <a:avLst/>
          </a:prstGeom>
          <a:noFill/>
        </p:spPr>
        <p:txBody>
          <a:bodyPr wrap="square" rtlCol="0">
            <a:spAutoFit/>
          </a:bodyPr>
          <a:lstStyle/>
          <a:p>
            <a:r>
              <a:rPr kumimoji="1" lang="en-US" altLang="ja-JP" sz="1000" dirty="0">
                <a:latin typeface="+mn-ea"/>
              </a:rPr>
              <a:t>※</a:t>
            </a:r>
            <a:r>
              <a:rPr kumimoji="1" lang="ja-JP" altLang="en-US" sz="1000" dirty="0">
                <a:latin typeface="+mn-ea"/>
              </a:rPr>
              <a:t>記事には</a:t>
            </a:r>
            <a:r>
              <a:rPr kumimoji="1" lang="en-US" altLang="ja-JP" sz="1000" dirty="0">
                <a:latin typeface="+mn-ea"/>
              </a:rPr>
              <a:t>PR</a:t>
            </a:r>
            <a:r>
              <a:rPr kumimoji="1" lang="ja-JP" altLang="en-US" sz="1000" dirty="0">
                <a:latin typeface="+mn-ea"/>
              </a:rPr>
              <a:t>表記が入ります</a:t>
            </a:r>
            <a:endParaRPr kumimoji="1" lang="en-US" altLang="ja-JP" sz="1000" dirty="0">
              <a:latin typeface="+mn-ea"/>
            </a:endParaRPr>
          </a:p>
          <a:p>
            <a:r>
              <a:rPr lang="en-US" altLang="ja-JP" sz="1000" b="1" dirty="0">
                <a:solidFill>
                  <a:srgbClr val="C00000"/>
                </a:solidFill>
                <a:latin typeface="+mn-ea"/>
              </a:rPr>
              <a:t>※</a:t>
            </a:r>
            <a:r>
              <a:rPr lang="ja-JP" altLang="en-US" sz="1000" b="1" dirty="0">
                <a:solidFill>
                  <a:srgbClr val="C00000"/>
                </a:solidFill>
                <a:latin typeface="+mn-ea"/>
              </a:rPr>
              <a:t>すでに</a:t>
            </a:r>
            <a:r>
              <a:rPr lang="en-US" altLang="ja-JP" sz="1000" b="1" dirty="0" err="1">
                <a:solidFill>
                  <a:srgbClr val="C00000"/>
                </a:solidFill>
                <a:latin typeface="+mn-ea"/>
              </a:rPr>
              <a:t>mybest</a:t>
            </a:r>
            <a:r>
              <a:rPr lang="ja-JP" altLang="en-US" sz="1000" b="1" dirty="0">
                <a:solidFill>
                  <a:srgbClr val="C00000"/>
                </a:solidFill>
                <a:latin typeface="+mn-ea"/>
              </a:rPr>
              <a:t>内に編集記事として商品紹介記事がある場合がございます。その場合は作成をお受けできない場合があります。詳細はお問い合わせをお願いします。</a:t>
            </a:r>
            <a:endParaRPr lang="en-US" altLang="ja-JP" sz="1000" b="1" dirty="0">
              <a:solidFill>
                <a:srgbClr val="C00000"/>
              </a:solidFill>
              <a:latin typeface="+mn-ea"/>
            </a:endParaRPr>
          </a:p>
        </p:txBody>
      </p:sp>
      <p:sp>
        <p:nvSpPr>
          <p:cNvPr id="15" name="右矢印 14">
            <a:extLst>
              <a:ext uri="{FF2B5EF4-FFF2-40B4-BE49-F238E27FC236}">
                <a16:creationId xmlns:a16="http://schemas.microsoft.com/office/drawing/2014/main" id="{DA77BE21-C7C4-56EF-9C90-B391B18F02EB}"/>
              </a:ext>
            </a:extLst>
          </p:cNvPr>
          <p:cNvSpPr/>
          <p:nvPr/>
        </p:nvSpPr>
        <p:spPr>
          <a:xfrm>
            <a:off x="243122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CC41C7F-B492-49E6-F261-50124D1662CA}"/>
              </a:ext>
            </a:extLst>
          </p:cNvPr>
          <p:cNvSpPr/>
          <p:nvPr/>
        </p:nvSpPr>
        <p:spPr>
          <a:xfrm>
            <a:off x="294071" y="826376"/>
            <a:ext cx="11751624" cy="646331"/>
          </a:xfrm>
          <a:prstGeom prst="rect">
            <a:avLst/>
          </a:prstGeom>
        </p:spPr>
        <p:txBody>
          <a:bodyPr wrap="square">
            <a:spAutoFit/>
          </a:bodyPr>
          <a:lstStyle/>
          <a:p>
            <a:r>
              <a:rPr lang="en-US" altLang="ja-JP" dirty="0">
                <a:latin typeface="Meiryo" panose="020B0604030504040204" pitchFamily="34" charset="-128"/>
                <a:ea typeface="Meiryo" panose="020B0604030504040204" pitchFamily="34" charset="-128"/>
              </a:rPr>
              <a:t>Web</a:t>
            </a:r>
            <a:r>
              <a:rPr lang="ja-JP" altLang="en-US" dirty="0">
                <a:latin typeface="Meiryo" panose="020B0604030504040204" pitchFamily="34" charset="-128"/>
                <a:ea typeface="Meiryo" panose="020B0604030504040204" pitchFamily="34" charset="-128"/>
              </a:rPr>
              <a:t>上にある口コミや、商品選択時の悩みを、メーカーに取材・</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でレビューを実施します。</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ユーザーが商品購入前に気になる点を、記事を通して払しょくし、購買へと繋げます。</a:t>
            </a:r>
            <a:endParaRPr lang="en-US" altLang="ja-JP" dirty="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C521DDFC-C0DD-31E3-1645-E978BD6FAD3A}"/>
              </a:ext>
            </a:extLst>
          </p:cNvPr>
          <p:cNvSpPr/>
          <p:nvPr/>
        </p:nvSpPr>
        <p:spPr>
          <a:xfrm>
            <a:off x="7437279"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8" name="正方形/長方形 17">
            <a:extLst>
              <a:ext uri="{FF2B5EF4-FFF2-40B4-BE49-F238E27FC236}">
                <a16:creationId xmlns:a16="http://schemas.microsoft.com/office/drawing/2014/main" id="{6CA291CA-EB32-9FC8-DADF-62BE86DFDC2D}"/>
              </a:ext>
            </a:extLst>
          </p:cNvPr>
          <p:cNvSpPr/>
          <p:nvPr/>
        </p:nvSpPr>
        <p:spPr>
          <a:xfrm>
            <a:off x="7437278"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レビュー</a:t>
            </a:r>
            <a:endParaRPr kumimoji="1" lang="ja-JP" altLang="en-US" b="1" dirty="0"/>
          </a:p>
        </p:txBody>
      </p:sp>
      <p:sp>
        <p:nvSpPr>
          <p:cNvPr id="19" name="テキスト ボックス 18">
            <a:extLst>
              <a:ext uri="{FF2B5EF4-FFF2-40B4-BE49-F238E27FC236}">
                <a16:creationId xmlns:a16="http://schemas.microsoft.com/office/drawing/2014/main" id="{4885CB77-38DB-62B2-5ECE-D6B50B064B13}"/>
              </a:ext>
            </a:extLst>
          </p:cNvPr>
          <p:cNvSpPr txBox="1"/>
          <p:nvPr/>
        </p:nvSpPr>
        <p:spPr>
          <a:xfrm>
            <a:off x="7425926" y="1830454"/>
            <a:ext cx="3246608" cy="584775"/>
          </a:xfrm>
          <a:prstGeom prst="rect">
            <a:avLst/>
          </a:prstGeom>
          <a:noFill/>
        </p:spPr>
        <p:txBody>
          <a:bodyPr wrap="square" rtlCol="0">
            <a:spAutoFit/>
          </a:bodyPr>
          <a:lstStyle/>
          <a:p>
            <a:r>
              <a:rPr kumimoji="1" lang="ja-JP" altLang="en-US" sz="1600" dirty="0">
                <a:latin typeface="+mn-ea"/>
              </a:rPr>
              <a:t>商品を実際に使用し、</a:t>
            </a:r>
            <a:endParaRPr kumimoji="1" lang="en-US" altLang="ja-JP" sz="1600" dirty="0">
              <a:latin typeface="+mn-ea"/>
            </a:endParaRPr>
          </a:p>
          <a:p>
            <a:r>
              <a:rPr lang="ja-JP" altLang="en-US" sz="1600" dirty="0">
                <a:latin typeface="+mn-ea"/>
              </a:rPr>
              <a:t>レビュー</a:t>
            </a:r>
            <a:endParaRPr kumimoji="1" lang="en-US" altLang="ja-JP" sz="1600" dirty="0">
              <a:latin typeface="+mn-ea"/>
            </a:endParaRPr>
          </a:p>
        </p:txBody>
      </p:sp>
      <p:sp>
        <p:nvSpPr>
          <p:cNvPr id="20" name="正方形/長方形 19">
            <a:extLst>
              <a:ext uri="{FF2B5EF4-FFF2-40B4-BE49-F238E27FC236}">
                <a16:creationId xmlns:a16="http://schemas.microsoft.com/office/drawing/2014/main" id="{8D470AC1-F65B-CB79-C15E-B670672DCE1F}"/>
              </a:ext>
            </a:extLst>
          </p:cNvPr>
          <p:cNvSpPr/>
          <p:nvPr/>
        </p:nvSpPr>
        <p:spPr>
          <a:xfrm>
            <a:off x="9841302" y="1680040"/>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632650F3-C5B6-F471-24AA-2EB2D243DFDF}"/>
              </a:ext>
            </a:extLst>
          </p:cNvPr>
          <p:cNvSpPr/>
          <p:nvPr/>
        </p:nvSpPr>
        <p:spPr>
          <a:xfrm>
            <a:off x="9841301" y="1434062"/>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オファー</a:t>
            </a:r>
            <a:endParaRPr kumimoji="1" lang="ja-JP" altLang="en-US" b="1" dirty="0"/>
          </a:p>
        </p:txBody>
      </p:sp>
      <p:sp>
        <p:nvSpPr>
          <p:cNvPr id="22" name="テキスト ボックス 21">
            <a:extLst>
              <a:ext uri="{FF2B5EF4-FFF2-40B4-BE49-F238E27FC236}">
                <a16:creationId xmlns:a16="http://schemas.microsoft.com/office/drawing/2014/main" id="{3DB9C7C4-3848-6297-281D-C52E3E387B8F}"/>
              </a:ext>
            </a:extLst>
          </p:cNvPr>
          <p:cNvSpPr txBox="1"/>
          <p:nvPr/>
        </p:nvSpPr>
        <p:spPr>
          <a:xfrm>
            <a:off x="9841301" y="1781534"/>
            <a:ext cx="2278297" cy="338554"/>
          </a:xfrm>
          <a:prstGeom prst="rect">
            <a:avLst/>
          </a:prstGeom>
          <a:noFill/>
        </p:spPr>
        <p:txBody>
          <a:bodyPr wrap="square" rtlCol="0">
            <a:spAutoFit/>
          </a:bodyPr>
          <a:lstStyle/>
          <a:p>
            <a:r>
              <a:rPr lang="ja-JP" altLang="en-US" sz="1600">
                <a:latin typeface="+mn-ea"/>
              </a:rPr>
              <a:t>お得</a:t>
            </a:r>
            <a:r>
              <a:rPr lang="ja-JP" altLang="en-US" sz="1600" dirty="0">
                <a:latin typeface="+mn-ea"/>
              </a:rPr>
              <a:t>な買い方を紹介</a:t>
            </a:r>
            <a:endParaRPr kumimoji="1" lang="en-US" altLang="ja-JP" sz="1600" dirty="0">
              <a:latin typeface="+mn-ea"/>
            </a:endParaRPr>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99854621-8DF0-9EE8-BA8F-A747137897F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22209" y="2688151"/>
            <a:ext cx="2142037" cy="3619006"/>
          </a:xfrm>
          <a:prstGeom prst="rect">
            <a:avLst/>
          </a:prstGeom>
        </p:spPr>
      </p:pic>
      <p:pic>
        <p:nvPicPr>
          <p:cNvPr id="24" name="図 23" descr="グラフィカル ユーザー インターフェイス, テキスト, Web サイト&#10;&#10;自動的に生成された説明">
            <a:extLst>
              <a:ext uri="{FF2B5EF4-FFF2-40B4-BE49-F238E27FC236}">
                <a16:creationId xmlns:a16="http://schemas.microsoft.com/office/drawing/2014/main" id="{021B3755-4E8B-97BC-C9D0-3682F6D3857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11128" y="2714593"/>
            <a:ext cx="2137719" cy="3619006"/>
          </a:xfrm>
          <a:prstGeom prst="rect">
            <a:avLst/>
          </a:prstGeom>
        </p:spPr>
      </p:pic>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593F8451-69EA-1EBC-E2CE-3CD823F7A0C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16444" y="2694696"/>
            <a:ext cx="2142037" cy="3619006"/>
          </a:xfrm>
          <a:prstGeom prst="rect">
            <a:avLst/>
          </a:prstGeom>
        </p:spPr>
      </p:pic>
      <p:pic>
        <p:nvPicPr>
          <p:cNvPr id="26" name="図 25" descr="テキスト, 手紙&#10;&#10;自動的に生成された説明">
            <a:extLst>
              <a:ext uri="{FF2B5EF4-FFF2-40B4-BE49-F238E27FC236}">
                <a16:creationId xmlns:a16="http://schemas.microsoft.com/office/drawing/2014/main" id="{8588C6E9-F3A8-EA8B-07C4-B290CF5559A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3682" y="2697857"/>
            <a:ext cx="2144596" cy="3619006"/>
          </a:xfrm>
          <a:prstGeom prst="rect">
            <a:avLst/>
          </a:prstGeom>
        </p:spPr>
      </p:pic>
      <p:sp>
        <p:nvSpPr>
          <p:cNvPr id="27" name="右矢印 26">
            <a:extLst>
              <a:ext uri="{FF2B5EF4-FFF2-40B4-BE49-F238E27FC236}">
                <a16:creationId xmlns:a16="http://schemas.microsoft.com/office/drawing/2014/main" id="{551B1204-D04A-F73C-CE10-82E114BE119A}"/>
              </a:ext>
            </a:extLst>
          </p:cNvPr>
          <p:cNvSpPr/>
          <p:nvPr/>
        </p:nvSpPr>
        <p:spPr>
          <a:xfrm>
            <a:off x="4834436"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629521F-FD5C-BE82-B05B-565CBEE3913D}"/>
              </a:ext>
            </a:extLst>
          </p:cNvPr>
          <p:cNvSpPr/>
          <p:nvPr/>
        </p:nvSpPr>
        <p:spPr>
          <a:xfrm>
            <a:off x="729225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DA3C1BDC-8BD0-9282-DFBB-0E75266CE303}"/>
              </a:ext>
            </a:extLst>
          </p:cNvPr>
          <p:cNvSpPr/>
          <p:nvPr/>
        </p:nvSpPr>
        <p:spPr>
          <a:xfrm>
            <a:off x="9700975"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グラフィカル ユーザー インターフェイス, テキスト&#10;&#10;自動的に生成された説明">
            <a:extLst>
              <a:ext uri="{FF2B5EF4-FFF2-40B4-BE49-F238E27FC236}">
                <a16:creationId xmlns:a16="http://schemas.microsoft.com/office/drawing/2014/main" id="{B93FD8E4-DCED-88C8-ADEC-6307E806ACB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704700" y="2725322"/>
            <a:ext cx="2147368" cy="3628013"/>
          </a:xfrm>
          <a:prstGeom prst="rect">
            <a:avLst/>
          </a:prstGeom>
        </p:spPr>
      </p:pic>
    </p:spTree>
    <p:extLst>
      <p:ext uri="{BB962C8B-B14F-4D97-AF65-F5344CB8AC3E}">
        <p14:creationId xmlns:p14="http://schemas.microsoft.com/office/powerpoint/2010/main" val="388073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solidFill>
                  <a:srgbClr val="212121"/>
                </a:solidFill>
                <a:latin typeface="+mn-ea"/>
              </a:rPr>
              <a:t>レビュータイアップ広告 選ばれる</a:t>
            </a:r>
            <a:r>
              <a:rPr lang="en-US" altLang="ja-JP" b="1" dirty="0">
                <a:solidFill>
                  <a:srgbClr val="212121"/>
                </a:solidFill>
                <a:latin typeface="+mn-ea"/>
              </a:rPr>
              <a:t>3</a:t>
            </a:r>
            <a:r>
              <a:rPr lang="ja-JP" altLang="en-US" b="1">
                <a:solidFill>
                  <a:srgbClr val="212121"/>
                </a:solidFill>
                <a:latin typeface="+mn-ea"/>
              </a:rPr>
              <a:t>つのポイント</a:t>
            </a:r>
            <a:endParaRPr lang="ja-JP" altLang="en-US" b="1" dirty="0">
              <a:solidFill>
                <a:srgbClr val="212121"/>
              </a:solidFill>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B8A3386B-35B2-3800-27AC-B2C9D4742719}"/>
              </a:ext>
            </a:extLst>
          </p:cNvPr>
          <p:cNvSpPr/>
          <p:nvPr/>
        </p:nvSpPr>
        <p:spPr>
          <a:xfrm>
            <a:off x="423235" y="1230826"/>
            <a:ext cx="3584963" cy="578393"/>
          </a:xfrm>
          <a:prstGeom prst="rect">
            <a:avLst/>
          </a:prstGeom>
          <a:solidFill>
            <a:srgbClr val="FD4153">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①第三者視点での</a:t>
            </a:r>
            <a:endParaRPr lang="en-US" altLang="ja-JP" b="1" dirty="0">
              <a:solidFill>
                <a:schemeClr val="bg1"/>
              </a:solidFill>
            </a:endParaRPr>
          </a:p>
          <a:p>
            <a:pPr algn="ctr"/>
            <a:r>
              <a:rPr lang="ja-JP" altLang="en-US" b="1" dirty="0">
                <a:solidFill>
                  <a:schemeClr val="bg1"/>
                </a:solidFill>
              </a:rPr>
              <a:t>レビューによる理解促進</a:t>
            </a:r>
            <a:endParaRPr lang="en-US" altLang="ja-JP" b="1" dirty="0">
              <a:solidFill>
                <a:schemeClr val="bg1"/>
              </a:solidFill>
            </a:endParaRPr>
          </a:p>
        </p:txBody>
      </p:sp>
      <p:sp>
        <p:nvSpPr>
          <p:cNvPr id="5" name="正方形/長方形 4">
            <a:extLst>
              <a:ext uri="{FF2B5EF4-FFF2-40B4-BE49-F238E27FC236}">
                <a16:creationId xmlns:a16="http://schemas.microsoft.com/office/drawing/2014/main" id="{056E96EB-4A47-1775-628B-7600527B7170}"/>
              </a:ext>
            </a:extLst>
          </p:cNvPr>
          <p:cNvSpPr/>
          <p:nvPr/>
        </p:nvSpPr>
        <p:spPr>
          <a:xfrm>
            <a:off x="416914" y="1815104"/>
            <a:ext cx="3591283" cy="4616776"/>
          </a:xfrm>
          <a:prstGeom prst="rect">
            <a:avLst/>
          </a:prstGeom>
          <a:solidFill>
            <a:srgbClr val="FFB9B9">
              <a:alpha val="34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6" name="図 5">
            <a:extLst>
              <a:ext uri="{FF2B5EF4-FFF2-40B4-BE49-F238E27FC236}">
                <a16:creationId xmlns:a16="http://schemas.microsoft.com/office/drawing/2014/main" id="{B8FDDC5F-AD05-7A0E-29D0-CE6DE20460EC}"/>
              </a:ext>
            </a:extLst>
          </p:cNvPr>
          <p:cNvPicPr>
            <a:picLocks noChangeAspect="1"/>
          </p:cNvPicPr>
          <p:nvPr/>
        </p:nvPicPr>
        <p:blipFill>
          <a:blip r:embed="rId3"/>
          <a:stretch>
            <a:fillRect/>
          </a:stretch>
        </p:blipFill>
        <p:spPr>
          <a:xfrm>
            <a:off x="1248912" y="2723126"/>
            <a:ext cx="2088311" cy="3577689"/>
          </a:xfrm>
          <a:prstGeom prst="rect">
            <a:avLst/>
          </a:prstGeom>
        </p:spPr>
      </p:pic>
      <p:sp>
        <p:nvSpPr>
          <p:cNvPr id="8" name="テキスト ボックス 7">
            <a:extLst>
              <a:ext uri="{FF2B5EF4-FFF2-40B4-BE49-F238E27FC236}">
                <a16:creationId xmlns:a16="http://schemas.microsoft.com/office/drawing/2014/main" id="{E0F79A2D-F6B7-D5DA-9073-2816D70EC33E}"/>
              </a:ext>
            </a:extLst>
          </p:cNvPr>
          <p:cNvSpPr txBox="1"/>
          <p:nvPr/>
        </p:nvSpPr>
        <p:spPr>
          <a:xfrm>
            <a:off x="416913" y="1906621"/>
            <a:ext cx="3581142" cy="523220"/>
          </a:xfrm>
          <a:prstGeom prst="rect">
            <a:avLst/>
          </a:prstGeom>
          <a:noFill/>
        </p:spPr>
        <p:txBody>
          <a:bodyPr wrap="square" rtlCol="0">
            <a:spAutoFit/>
          </a:bodyPr>
          <a:lstStyle/>
          <a:p>
            <a:pPr algn="ctr"/>
            <a:r>
              <a:rPr lang="ja-JP" altLang="en-US" sz="1400" dirty="0">
                <a:latin typeface="+mn-ea"/>
              </a:rPr>
              <a:t>豊富な検証実績を誇る</a:t>
            </a:r>
            <a:r>
              <a:rPr lang="en-US" altLang="ja-JP" sz="1400" dirty="0" err="1">
                <a:latin typeface="+mn-ea"/>
              </a:rPr>
              <a:t>mybest</a:t>
            </a:r>
            <a:r>
              <a:rPr lang="ja-JP" altLang="en-US" sz="1400" dirty="0">
                <a:latin typeface="+mn-ea"/>
              </a:rPr>
              <a:t>が</a:t>
            </a:r>
            <a:endParaRPr lang="en-US" altLang="ja-JP" sz="1400" dirty="0">
              <a:latin typeface="+mn-ea"/>
            </a:endParaRPr>
          </a:p>
          <a:p>
            <a:pPr algn="ctr"/>
            <a:r>
              <a:rPr lang="ja-JP" altLang="en-US" sz="1400" dirty="0">
                <a:latin typeface="+mn-ea"/>
              </a:rPr>
              <a:t>実際に対象商品を利用しレビュー</a:t>
            </a:r>
            <a:endParaRPr lang="en-US" altLang="ja-JP" sz="1400" dirty="0">
              <a:latin typeface="+mn-ea"/>
            </a:endParaRPr>
          </a:p>
        </p:txBody>
      </p:sp>
      <p:sp>
        <p:nvSpPr>
          <p:cNvPr id="9" name="正方形/長方形 8">
            <a:extLst>
              <a:ext uri="{FF2B5EF4-FFF2-40B4-BE49-F238E27FC236}">
                <a16:creationId xmlns:a16="http://schemas.microsoft.com/office/drawing/2014/main" id="{126FC2A2-3E5D-44AE-2564-330515BFD9A0}"/>
              </a:ext>
            </a:extLst>
          </p:cNvPr>
          <p:cNvSpPr/>
          <p:nvPr/>
        </p:nvSpPr>
        <p:spPr>
          <a:xfrm>
            <a:off x="4367303" y="1230826"/>
            <a:ext cx="3581142" cy="612489"/>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②高い</a:t>
            </a:r>
            <a:r>
              <a:rPr lang="en-US" altLang="ja-JP" b="1" dirty="0">
                <a:solidFill>
                  <a:schemeClr val="bg1"/>
                </a:solidFill>
              </a:rPr>
              <a:t>SEO</a:t>
            </a:r>
            <a:r>
              <a:rPr lang="ja-JP" altLang="en-US" b="1" dirty="0">
                <a:solidFill>
                  <a:schemeClr val="bg1"/>
                </a:solidFill>
              </a:rPr>
              <a:t>効果</a:t>
            </a:r>
            <a:endParaRPr lang="en-US" altLang="ja-JP" b="1" dirty="0">
              <a:solidFill>
                <a:schemeClr val="bg1"/>
              </a:solidFill>
            </a:endParaRPr>
          </a:p>
        </p:txBody>
      </p:sp>
      <p:sp>
        <p:nvSpPr>
          <p:cNvPr id="10" name="正方形/長方形 9">
            <a:extLst>
              <a:ext uri="{FF2B5EF4-FFF2-40B4-BE49-F238E27FC236}">
                <a16:creationId xmlns:a16="http://schemas.microsoft.com/office/drawing/2014/main" id="{6162A2E2-319D-AF6F-4E79-8293618426FC}"/>
              </a:ext>
            </a:extLst>
          </p:cNvPr>
          <p:cNvSpPr/>
          <p:nvPr/>
        </p:nvSpPr>
        <p:spPr>
          <a:xfrm>
            <a:off x="4367303" y="1829219"/>
            <a:ext cx="3581141" cy="461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11" name="図 10">
            <a:extLst>
              <a:ext uri="{FF2B5EF4-FFF2-40B4-BE49-F238E27FC236}">
                <a16:creationId xmlns:a16="http://schemas.microsoft.com/office/drawing/2014/main" id="{74CC370D-98A6-44CF-3C2A-5E3D99893BBD}"/>
              </a:ext>
            </a:extLst>
          </p:cNvPr>
          <p:cNvPicPr>
            <a:picLocks noChangeAspect="1"/>
          </p:cNvPicPr>
          <p:nvPr/>
        </p:nvPicPr>
        <p:blipFill>
          <a:blip r:embed="rId4"/>
          <a:stretch>
            <a:fillRect/>
          </a:stretch>
        </p:blipFill>
        <p:spPr>
          <a:xfrm>
            <a:off x="5090488" y="2736574"/>
            <a:ext cx="2178423" cy="3538826"/>
          </a:xfrm>
          <a:prstGeom prst="rect">
            <a:avLst/>
          </a:prstGeom>
        </p:spPr>
      </p:pic>
      <p:sp>
        <p:nvSpPr>
          <p:cNvPr id="12" name="正方形/長方形 11">
            <a:extLst>
              <a:ext uri="{FF2B5EF4-FFF2-40B4-BE49-F238E27FC236}">
                <a16:creationId xmlns:a16="http://schemas.microsoft.com/office/drawing/2014/main" id="{D3046F93-50B2-7AEF-D6B1-EE28AACEF9E8}"/>
              </a:ext>
            </a:extLst>
          </p:cNvPr>
          <p:cNvSpPr/>
          <p:nvPr/>
        </p:nvSpPr>
        <p:spPr>
          <a:xfrm>
            <a:off x="5073678" y="5648204"/>
            <a:ext cx="2178423" cy="629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4118990-D76D-D310-1A61-2F24FF679176}"/>
              </a:ext>
            </a:extLst>
          </p:cNvPr>
          <p:cNvSpPr txBox="1"/>
          <p:nvPr/>
        </p:nvSpPr>
        <p:spPr>
          <a:xfrm>
            <a:off x="4367303" y="1920069"/>
            <a:ext cx="3581142" cy="738664"/>
          </a:xfrm>
          <a:prstGeom prst="rect">
            <a:avLst/>
          </a:prstGeom>
          <a:noFill/>
        </p:spPr>
        <p:txBody>
          <a:bodyPr wrap="square" rtlCol="0">
            <a:spAutoFit/>
          </a:bodyPr>
          <a:lstStyle/>
          <a:p>
            <a:pPr algn="ctr"/>
            <a:r>
              <a:rPr kumimoji="1" lang="ja-JP" altLang="en-US" sz="1400" dirty="0">
                <a:latin typeface="+mn-ea"/>
              </a:rPr>
              <a:t>「○○ 口コミ（評判）」</a:t>
            </a:r>
            <a:r>
              <a:rPr lang="ja-JP" altLang="en-US" sz="1400" dirty="0">
                <a:latin typeface="+mn-ea"/>
              </a:rPr>
              <a:t>で上位表示実績</a:t>
            </a:r>
            <a:endParaRPr lang="en-US" altLang="ja-JP" sz="1400" dirty="0">
              <a:latin typeface="+mn-ea"/>
            </a:endParaRPr>
          </a:p>
          <a:p>
            <a:pPr algn="ctr"/>
            <a:r>
              <a:rPr kumimoji="1" lang="en-US" altLang="ja-JP" sz="1400" b="1" dirty="0">
                <a:latin typeface="+mn-ea"/>
              </a:rPr>
              <a:t>1</a:t>
            </a:r>
            <a:r>
              <a:rPr kumimoji="1" lang="ja-JP" altLang="en-US" sz="1400" b="1" dirty="0">
                <a:latin typeface="+mn-ea"/>
              </a:rPr>
              <a:t>位：</a:t>
            </a:r>
            <a:r>
              <a:rPr lang="en-US" altLang="ja-JP" sz="1400" b="1" dirty="0">
                <a:latin typeface="+mn-ea"/>
              </a:rPr>
              <a:t>30</a:t>
            </a:r>
            <a:r>
              <a:rPr kumimoji="1" lang="en-US" altLang="ja-JP" sz="1400" b="1" dirty="0">
                <a:latin typeface="+mn-ea"/>
              </a:rPr>
              <a:t>%</a:t>
            </a:r>
            <a:r>
              <a:rPr kumimoji="1" lang="ja-JP" altLang="en-US" sz="1400" dirty="0">
                <a:latin typeface="+mn-ea"/>
              </a:rPr>
              <a:t>　、</a:t>
            </a:r>
            <a:r>
              <a:rPr kumimoji="1" lang="en-US" altLang="ja-JP" sz="1400" b="1" dirty="0">
                <a:latin typeface="+mn-ea"/>
              </a:rPr>
              <a:t>3</a:t>
            </a:r>
            <a:r>
              <a:rPr kumimoji="1" lang="ja-JP" altLang="en-US" sz="1400" b="1" dirty="0">
                <a:latin typeface="+mn-ea"/>
              </a:rPr>
              <a:t>位以内：</a:t>
            </a:r>
            <a:r>
              <a:rPr lang="en-US" altLang="ja-JP" sz="1400" b="1" dirty="0">
                <a:latin typeface="+mn-ea"/>
              </a:rPr>
              <a:t>82</a:t>
            </a:r>
            <a:r>
              <a:rPr kumimoji="1" lang="en-US" altLang="ja-JP" sz="1400" b="1" dirty="0">
                <a:latin typeface="+mn-ea"/>
              </a:rPr>
              <a:t>%</a:t>
            </a:r>
          </a:p>
          <a:p>
            <a:pPr algn="ctr"/>
            <a:r>
              <a:rPr lang="en-US" altLang="ja-JP" sz="1400" b="1" dirty="0">
                <a:latin typeface="+mn-ea"/>
              </a:rPr>
              <a:t>1</a:t>
            </a:r>
            <a:r>
              <a:rPr lang="ja-JP" altLang="en-US" sz="1400" b="1" dirty="0">
                <a:latin typeface="+mn-ea"/>
              </a:rPr>
              <a:t>ページ以内：</a:t>
            </a:r>
            <a:r>
              <a:rPr lang="en-US" altLang="ja-JP" sz="1400" b="1" dirty="0">
                <a:latin typeface="+mn-ea"/>
              </a:rPr>
              <a:t>97%</a:t>
            </a:r>
            <a:endParaRPr kumimoji="1" lang="en-US" altLang="ja-JP" sz="1400" b="1" dirty="0">
              <a:latin typeface="+mn-ea"/>
            </a:endParaRPr>
          </a:p>
        </p:txBody>
      </p:sp>
      <p:sp>
        <p:nvSpPr>
          <p:cNvPr id="14" name="正方形/長方形 13">
            <a:extLst>
              <a:ext uri="{FF2B5EF4-FFF2-40B4-BE49-F238E27FC236}">
                <a16:creationId xmlns:a16="http://schemas.microsoft.com/office/drawing/2014/main" id="{F0B78BE5-7907-72C0-C425-06C8BB9F7647}"/>
              </a:ext>
            </a:extLst>
          </p:cNvPr>
          <p:cNvSpPr/>
          <p:nvPr/>
        </p:nvSpPr>
        <p:spPr>
          <a:xfrm>
            <a:off x="8323384" y="1820016"/>
            <a:ext cx="3506619" cy="4602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95A8F493-A9A8-A34D-FD3D-F830DED374EA}"/>
              </a:ext>
            </a:extLst>
          </p:cNvPr>
          <p:cNvSpPr/>
          <p:nvPr/>
        </p:nvSpPr>
        <p:spPr>
          <a:xfrm>
            <a:off x="8323384" y="1228347"/>
            <a:ext cx="3506620" cy="5808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③購買を促す</a:t>
            </a:r>
            <a:endParaRPr lang="en-US" altLang="ja-JP" b="1" dirty="0">
              <a:solidFill>
                <a:schemeClr val="bg1"/>
              </a:solidFill>
            </a:endParaRPr>
          </a:p>
        </p:txBody>
      </p:sp>
      <p:pic>
        <p:nvPicPr>
          <p:cNvPr id="16" name="図 15">
            <a:extLst>
              <a:ext uri="{FF2B5EF4-FFF2-40B4-BE49-F238E27FC236}">
                <a16:creationId xmlns:a16="http://schemas.microsoft.com/office/drawing/2014/main" id="{A1D1D08F-E04B-D561-994C-3F1481C4BCCE}"/>
              </a:ext>
            </a:extLst>
          </p:cNvPr>
          <p:cNvPicPr>
            <a:picLocks noChangeAspect="1"/>
          </p:cNvPicPr>
          <p:nvPr/>
        </p:nvPicPr>
        <p:blipFill>
          <a:blip r:embed="rId5"/>
          <a:stretch>
            <a:fillRect/>
          </a:stretch>
        </p:blipFill>
        <p:spPr>
          <a:xfrm>
            <a:off x="10523622" y="3209693"/>
            <a:ext cx="1016698" cy="974395"/>
          </a:xfrm>
          <a:prstGeom prst="rect">
            <a:avLst/>
          </a:prstGeom>
        </p:spPr>
      </p:pic>
      <p:pic>
        <p:nvPicPr>
          <p:cNvPr id="17" name="図 16">
            <a:extLst>
              <a:ext uri="{FF2B5EF4-FFF2-40B4-BE49-F238E27FC236}">
                <a16:creationId xmlns:a16="http://schemas.microsoft.com/office/drawing/2014/main" id="{003D59AF-3FAE-A29A-54F2-AFA37AF3AB01}"/>
              </a:ext>
            </a:extLst>
          </p:cNvPr>
          <p:cNvPicPr>
            <a:picLocks noChangeAspect="1"/>
          </p:cNvPicPr>
          <p:nvPr/>
        </p:nvPicPr>
        <p:blipFill rotWithShape="1">
          <a:blip r:embed="rId6"/>
          <a:srcRect t="22405" b="22690"/>
          <a:stretch/>
        </p:blipFill>
        <p:spPr>
          <a:xfrm>
            <a:off x="10523621" y="4433344"/>
            <a:ext cx="443150" cy="238272"/>
          </a:xfrm>
          <a:prstGeom prst="rect">
            <a:avLst/>
          </a:prstGeom>
        </p:spPr>
      </p:pic>
      <p:pic>
        <p:nvPicPr>
          <p:cNvPr id="18" name="図 17">
            <a:extLst>
              <a:ext uri="{FF2B5EF4-FFF2-40B4-BE49-F238E27FC236}">
                <a16:creationId xmlns:a16="http://schemas.microsoft.com/office/drawing/2014/main" id="{A40C8CFB-200D-A69A-F7ED-8C51DDBBF3B8}"/>
              </a:ext>
            </a:extLst>
          </p:cNvPr>
          <p:cNvPicPr>
            <a:picLocks noChangeAspect="1"/>
          </p:cNvPicPr>
          <p:nvPr/>
        </p:nvPicPr>
        <p:blipFill>
          <a:blip r:embed="rId7"/>
          <a:stretch>
            <a:fillRect/>
          </a:stretch>
        </p:blipFill>
        <p:spPr>
          <a:xfrm>
            <a:off x="11085455" y="4436781"/>
            <a:ext cx="384222" cy="133367"/>
          </a:xfrm>
          <a:prstGeom prst="rect">
            <a:avLst/>
          </a:prstGeom>
        </p:spPr>
      </p:pic>
      <p:pic>
        <p:nvPicPr>
          <p:cNvPr id="19" name="図 18">
            <a:extLst>
              <a:ext uri="{FF2B5EF4-FFF2-40B4-BE49-F238E27FC236}">
                <a16:creationId xmlns:a16="http://schemas.microsoft.com/office/drawing/2014/main" id="{4A925D85-AB92-ADDB-42B9-74BBDAF6FCB7}"/>
              </a:ext>
            </a:extLst>
          </p:cNvPr>
          <p:cNvPicPr>
            <a:picLocks noChangeAspect="1"/>
          </p:cNvPicPr>
          <p:nvPr/>
        </p:nvPicPr>
        <p:blipFill>
          <a:blip r:embed="rId8"/>
          <a:stretch>
            <a:fillRect/>
          </a:stretch>
        </p:blipFill>
        <p:spPr>
          <a:xfrm>
            <a:off x="10523622" y="4719387"/>
            <a:ext cx="1022662" cy="681775"/>
          </a:xfrm>
          <a:prstGeom prst="rect">
            <a:avLst/>
          </a:prstGeom>
        </p:spPr>
      </p:pic>
      <p:pic>
        <p:nvPicPr>
          <p:cNvPr id="20" name="図 19">
            <a:extLst>
              <a:ext uri="{FF2B5EF4-FFF2-40B4-BE49-F238E27FC236}">
                <a16:creationId xmlns:a16="http://schemas.microsoft.com/office/drawing/2014/main" id="{565ADA4F-D69F-F60E-E204-3EC2C663A3D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23622" y="4231859"/>
            <a:ext cx="1004465" cy="153714"/>
          </a:xfrm>
          <a:prstGeom prst="rect">
            <a:avLst/>
          </a:prstGeom>
        </p:spPr>
      </p:pic>
      <p:sp>
        <p:nvSpPr>
          <p:cNvPr id="21" name="正方形/長方形 20">
            <a:extLst>
              <a:ext uri="{FF2B5EF4-FFF2-40B4-BE49-F238E27FC236}">
                <a16:creationId xmlns:a16="http://schemas.microsoft.com/office/drawing/2014/main" id="{4E1DA1D2-1ADE-CCB9-EB0A-D132D25F17B1}"/>
              </a:ext>
            </a:extLst>
          </p:cNvPr>
          <p:cNvSpPr/>
          <p:nvPr/>
        </p:nvSpPr>
        <p:spPr>
          <a:xfrm>
            <a:off x="10427250" y="3098683"/>
            <a:ext cx="1216959" cy="24070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10F250D-53CD-E310-83FE-7162E8EDCDEC}"/>
              </a:ext>
            </a:extLst>
          </p:cNvPr>
          <p:cNvPicPr>
            <a:picLocks noChangeAspect="1"/>
          </p:cNvPicPr>
          <p:nvPr/>
        </p:nvPicPr>
        <p:blipFill>
          <a:blip r:embed="rId10"/>
          <a:stretch>
            <a:fillRect/>
          </a:stretch>
        </p:blipFill>
        <p:spPr>
          <a:xfrm>
            <a:off x="8578856" y="3224617"/>
            <a:ext cx="1415791" cy="2014484"/>
          </a:xfrm>
          <a:prstGeom prst="rect">
            <a:avLst/>
          </a:prstGeom>
        </p:spPr>
      </p:pic>
      <p:sp>
        <p:nvSpPr>
          <p:cNvPr id="23" name="右矢印 22">
            <a:extLst>
              <a:ext uri="{FF2B5EF4-FFF2-40B4-BE49-F238E27FC236}">
                <a16:creationId xmlns:a16="http://schemas.microsoft.com/office/drawing/2014/main" id="{A459A7BA-4648-2161-A8B3-0D32529BE916}"/>
              </a:ext>
            </a:extLst>
          </p:cNvPr>
          <p:cNvSpPr/>
          <p:nvPr/>
        </p:nvSpPr>
        <p:spPr>
          <a:xfrm>
            <a:off x="10026954" y="4084561"/>
            <a:ext cx="364438" cy="3487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6A81A38-92C5-B0B6-C142-AF498B87091B}"/>
              </a:ext>
            </a:extLst>
          </p:cNvPr>
          <p:cNvSpPr/>
          <p:nvPr/>
        </p:nvSpPr>
        <p:spPr>
          <a:xfrm>
            <a:off x="423235" y="844217"/>
            <a:ext cx="3574820" cy="347472"/>
          </a:xfrm>
          <a:prstGeom prst="rect">
            <a:avLst/>
          </a:prstGeom>
          <a:solidFill>
            <a:srgbClr val="FD415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コンテンツとしての価値</a:t>
            </a:r>
            <a:endParaRPr lang="en-US" altLang="ja-JP" b="1" dirty="0"/>
          </a:p>
        </p:txBody>
      </p:sp>
      <p:sp>
        <p:nvSpPr>
          <p:cNvPr id="25" name="正方形/長方形 24">
            <a:extLst>
              <a:ext uri="{FF2B5EF4-FFF2-40B4-BE49-F238E27FC236}">
                <a16:creationId xmlns:a16="http://schemas.microsoft.com/office/drawing/2014/main" id="{7D490FFB-4C3D-3960-CE41-8C4F697DAF0D}"/>
              </a:ext>
            </a:extLst>
          </p:cNvPr>
          <p:cNvSpPr/>
          <p:nvPr/>
        </p:nvSpPr>
        <p:spPr>
          <a:xfrm>
            <a:off x="4373624" y="844217"/>
            <a:ext cx="7456379" cy="3474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広告効果としての価値</a:t>
            </a:r>
            <a:endParaRPr lang="en-US" altLang="ja-JP" b="1" dirty="0"/>
          </a:p>
        </p:txBody>
      </p:sp>
      <p:sp>
        <p:nvSpPr>
          <p:cNvPr id="26" name="テキスト ボックス 25">
            <a:extLst>
              <a:ext uri="{FF2B5EF4-FFF2-40B4-BE49-F238E27FC236}">
                <a16:creationId xmlns:a16="http://schemas.microsoft.com/office/drawing/2014/main" id="{28645962-0564-58A7-B1C5-D2E374046DAA}"/>
              </a:ext>
            </a:extLst>
          </p:cNvPr>
          <p:cNvSpPr txBox="1"/>
          <p:nvPr/>
        </p:nvSpPr>
        <p:spPr>
          <a:xfrm>
            <a:off x="8286122" y="2016133"/>
            <a:ext cx="3581142" cy="523220"/>
          </a:xfrm>
          <a:prstGeom prst="rect">
            <a:avLst/>
          </a:prstGeom>
          <a:noFill/>
        </p:spPr>
        <p:txBody>
          <a:bodyPr wrap="square" rtlCol="0">
            <a:spAutoFit/>
          </a:bodyPr>
          <a:lstStyle/>
          <a:p>
            <a:pPr algn="ctr"/>
            <a:r>
              <a:rPr lang="ja-JP" altLang="en-US" sz="1400" dirty="0">
                <a:latin typeface="+mn-ea"/>
              </a:rPr>
              <a:t>購買意欲の高い</a:t>
            </a:r>
            <a:r>
              <a:rPr lang="en-US" altLang="ja-JP" sz="1400" dirty="0" err="1">
                <a:latin typeface="+mn-ea"/>
              </a:rPr>
              <a:t>mybest</a:t>
            </a:r>
            <a:r>
              <a:rPr lang="ja-JP" altLang="en-US" sz="1400" dirty="0">
                <a:latin typeface="+mn-ea"/>
              </a:rPr>
              <a:t>訪問ユーザーへ</a:t>
            </a:r>
            <a:endParaRPr lang="en-US" altLang="ja-JP" sz="1400" dirty="0">
              <a:latin typeface="+mn-ea"/>
            </a:endParaRPr>
          </a:p>
          <a:p>
            <a:pPr algn="ctr"/>
            <a:r>
              <a:rPr lang="ja-JP" altLang="en-US" sz="1400" dirty="0">
                <a:latin typeface="+mn-ea"/>
              </a:rPr>
              <a:t>対象商品の訴求を行い購買へ促す</a:t>
            </a:r>
            <a:endParaRPr lang="en-US" altLang="ja-JP" sz="1400" dirty="0">
              <a:latin typeface="+mn-ea"/>
            </a:endParaRPr>
          </a:p>
        </p:txBody>
      </p:sp>
    </p:spTree>
    <p:extLst>
      <p:ext uri="{BB962C8B-B14F-4D97-AF65-F5344CB8AC3E}">
        <p14:creationId xmlns:p14="http://schemas.microsoft.com/office/powerpoint/2010/main" val="1297488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広告① ミニタイアップ枠掲載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E4584EFD-6E11-25EF-9AA8-12360668A987}"/>
              </a:ext>
            </a:extLst>
          </p:cNvPr>
          <p:cNvSpPr/>
          <p:nvPr/>
        </p:nvSpPr>
        <p:spPr>
          <a:xfrm>
            <a:off x="257773" y="889124"/>
            <a:ext cx="11828814"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 おすすめ」等のワードの流入が多く、購買意欲の高いユーザーが集まる</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編集記事内の</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ミニタイアップ枠にて、対象商品の紹介を行うことが可能です。記事にマッチした商品を紹介し、</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商品理解を深めるとともに、指定ページ・レビュー記事へ誘導を促すことができます</a:t>
            </a:r>
          </a:p>
        </p:txBody>
      </p:sp>
      <p:sp>
        <p:nvSpPr>
          <p:cNvPr id="5" name="正方形/長方形 4">
            <a:extLst>
              <a:ext uri="{FF2B5EF4-FFF2-40B4-BE49-F238E27FC236}">
                <a16:creationId xmlns:a16="http://schemas.microsoft.com/office/drawing/2014/main" id="{62C9D772-7CC7-C514-8BD2-EB3EB3A29A83}"/>
              </a:ext>
            </a:extLst>
          </p:cNvPr>
          <p:cNvSpPr/>
          <p:nvPr/>
        </p:nvSpPr>
        <p:spPr>
          <a:xfrm>
            <a:off x="583142" y="1931753"/>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ミニタイアップ枠掲載</a:t>
            </a:r>
            <a:endParaRPr kumimoji="1" lang="ja-JP" altLang="en-US" b="1" dirty="0">
              <a:solidFill>
                <a:schemeClr val="tx1"/>
              </a:solidFill>
              <a:latin typeface="+mn-ea"/>
            </a:endParaRPr>
          </a:p>
        </p:txBody>
      </p:sp>
      <p:pic>
        <p:nvPicPr>
          <p:cNvPr id="6" name="図 5">
            <a:extLst>
              <a:ext uri="{FF2B5EF4-FFF2-40B4-BE49-F238E27FC236}">
                <a16:creationId xmlns:a16="http://schemas.microsoft.com/office/drawing/2014/main" id="{5500AEF3-3D4F-AB8F-7EC2-DB67293DE8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0064" y="2803822"/>
            <a:ext cx="1500566" cy="3028142"/>
          </a:xfrm>
          <a:prstGeom prst="rect">
            <a:avLst/>
          </a:prstGeom>
        </p:spPr>
      </p:pic>
      <p:sp>
        <p:nvSpPr>
          <p:cNvPr id="8" name="object 6">
            <a:extLst>
              <a:ext uri="{FF2B5EF4-FFF2-40B4-BE49-F238E27FC236}">
                <a16:creationId xmlns:a16="http://schemas.microsoft.com/office/drawing/2014/main" id="{C60A20C3-1D17-BFFA-8E6C-0C975A2B3AC6}"/>
              </a:ext>
            </a:extLst>
          </p:cNvPr>
          <p:cNvSpPr/>
          <p:nvPr/>
        </p:nvSpPr>
        <p:spPr>
          <a:xfrm>
            <a:off x="840932" y="3402113"/>
            <a:ext cx="1272457" cy="1870672"/>
          </a:xfrm>
          <a:prstGeom prst="rect">
            <a:avLst/>
          </a:prstGeom>
          <a:blipFill>
            <a:blip r:embed="rId4" cstate="print"/>
            <a:stretch>
              <a:fillRect/>
            </a:stretch>
          </a:blipFill>
        </p:spPr>
        <p:txBody>
          <a:bodyPr wrap="square" lIns="0" tIns="0" rIns="0" bIns="0" rtlCol="0"/>
          <a:lstStyle/>
          <a:p>
            <a:endParaRPr>
              <a:latin typeface="+mn-ea"/>
            </a:endParaRPr>
          </a:p>
        </p:txBody>
      </p:sp>
      <p:sp>
        <p:nvSpPr>
          <p:cNvPr id="9" name="正方形/長方形 8">
            <a:extLst>
              <a:ext uri="{FF2B5EF4-FFF2-40B4-BE49-F238E27FC236}">
                <a16:creationId xmlns:a16="http://schemas.microsoft.com/office/drawing/2014/main" id="{2FB79122-6D7F-825C-24A7-29E882DE9ABE}"/>
              </a:ext>
            </a:extLst>
          </p:cNvPr>
          <p:cNvSpPr/>
          <p:nvPr/>
        </p:nvSpPr>
        <p:spPr>
          <a:xfrm>
            <a:off x="867731" y="3874353"/>
            <a:ext cx="1204093" cy="1398431"/>
          </a:xfrm>
          <a:prstGeom prst="rect">
            <a:avLst/>
          </a:prstGeom>
          <a:solidFill>
            <a:srgbClr val="FFB9B9">
              <a:alpha val="98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mn-ea"/>
              </a:rPr>
              <a:t>ミニ</a:t>
            </a:r>
            <a:endParaRPr lang="en-US" altLang="ja-JP" sz="1600" b="1" dirty="0">
              <a:solidFill>
                <a:schemeClr val="bg1"/>
              </a:solidFill>
              <a:latin typeface="+mn-ea"/>
            </a:endParaRPr>
          </a:p>
          <a:p>
            <a:pPr algn="ctr"/>
            <a:r>
              <a:rPr lang="ja-JP" altLang="en-US" sz="1600" b="1" dirty="0">
                <a:solidFill>
                  <a:schemeClr val="bg1"/>
                </a:solidFill>
                <a:latin typeface="+mn-ea"/>
              </a:rPr>
              <a:t>タイアップ</a:t>
            </a:r>
            <a:endParaRPr kumimoji="1" lang="ja-JP" altLang="en-US" sz="1600" b="1" dirty="0">
              <a:solidFill>
                <a:schemeClr val="bg1"/>
              </a:solidFill>
              <a:latin typeface="+mn-ea"/>
            </a:endParaRPr>
          </a:p>
        </p:txBody>
      </p:sp>
      <p:pic>
        <p:nvPicPr>
          <p:cNvPr id="10" name="図 9">
            <a:extLst>
              <a:ext uri="{FF2B5EF4-FFF2-40B4-BE49-F238E27FC236}">
                <a16:creationId xmlns:a16="http://schemas.microsoft.com/office/drawing/2014/main" id="{A29B8498-AFEC-544E-93A7-7F3CC1124A7E}"/>
              </a:ext>
            </a:extLst>
          </p:cNvPr>
          <p:cNvPicPr>
            <a:picLocks noChangeAspect="1"/>
          </p:cNvPicPr>
          <p:nvPr/>
        </p:nvPicPr>
        <p:blipFill>
          <a:blip r:embed="rId5"/>
          <a:stretch>
            <a:fillRect/>
          </a:stretch>
        </p:blipFill>
        <p:spPr>
          <a:xfrm>
            <a:off x="3149414" y="2371661"/>
            <a:ext cx="1798232" cy="1448790"/>
          </a:xfrm>
          <a:prstGeom prst="rect">
            <a:avLst/>
          </a:prstGeom>
        </p:spPr>
      </p:pic>
      <p:pic>
        <p:nvPicPr>
          <p:cNvPr id="11" name="図 10">
            <a:extLst>
              <a:ext uri="{FF2B5EF4-FFF2-40B4-BE49-F238E27FC236}">
                <a16:creationId xmlns:a16="http://schemas.microsoft.com/office/drawing/2014/main" id="{4DAD6BD1-6502-28E3-4D22-3AD829898163}"/>
              </a:ext>
            </a:extLst>
          </p:cNvPr>
          <p:cNvPicPr>
            <a:picLocks noChangeAspect="1"/>
          </p:cNvPicPr>
          <p:nvPr/>
        </p:nvPicPr>
        <p:blipFill>
          <a:blip r:embed="rId6"/>
          <a:stretch>
            <a:fillRect/>
          </a:stretch>
        </p:blipFill>
        <p:spPr>
          <a:xfrm>
            <a:off x="3149414" y="5006338"/>
            <a:ext cx="1815242" cy="1623603"/>
          </a:xfrm>
          <a:prstGeom prst="rect">
            <a:avLst/>
          </a:prstGeom>
        </p:spPr>
      </p:pic>
      <p:sp>
        <p:nvSpPr>
          <p:cNvPr id="12" name="正方形/長方形 11">
            <a:extLst>
              <a:ext uri="{FF2B5EF4-FFF2-40B4-BE49-F238E27FC236}">
                <a16:creationId xmlns:a16="http://schemas.microsoft.com/office/drawing/2014/main" id="{5E11FBC5-DAC0-1136-B982-F38D77CB43F6}"/>
              </a:ext>
            </a:extLst>
          </p:cNvPr>
          <p:cNvSpPr/>
          <p:nvPr/>
        </p:nvSpPr>
        <p:spPr>
          <a:xfrm>
            <a:off x="3186513" y="3772480"/>
            <a:ext cx="1724033" cy="1233858"/>
          </a:xfrm>
          <a:prstGeom prst="rect">
            <a:avLst/>
          </a:prstGeom>
          <a:solidFill>
            <a:srgbClr val="FFB9B9">
              <a:alpha val="75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chemeClr val="bg1"/>
                </a:solidFill>
                <a:latin typeface="+mn-ea"/>
              </a:rPr>
              <a:t>ミニ</a:t>
            </a:r>
            <a:endParaRPr lang="en-US" altLang="ja-JP" sz="1800" b="1" dirty="0">
              <a:solidFill>
                <a:schemeClr val="bg1"/>
              </a:solidFill>
              <a:latin typeface="+mn-ea"/>
            </a:endParaRPr>
          </a:p>
          <a:p>
            <a:pPr algn="ctr"/>
            <a:r>
              <a:rPr lang="ja-JP" altLang="en-US" sz="1800" b="1" dirty="0">
                <a:solidFill>
                  <a:schemeClr val="bg1"/>
                </a:solidFill>
                <a:latin typeface="+mn-ea"/>
              </a:rPr>
              <a:t>タイアップ</a:t>
            </a:r>
            <a:endParaRPr kumimoji="1" lang="ja-JP" altLang="en-US" sz="1800" b="1" dirty="0">
              <a:solidFill>
                <a:schemeClr val="bg1"/>
              </a:solidFill>
              <a:latin typeface="+mn-ea"/>
            </a:endParaRPr>
          </a:p>
        </p:txBody>
      </p:sp>
      <p:cxnSp>
        <p:nvCxnSpPr>
          <p:cNvPr id="13" name="直線コネクタ 12">
            <a:extLst>
              <a:ext uri="{FF2B5EF4-FFF2-40B4-BE49-F238E27FC236}">
                <a16:creationId xmlns:a16="http://schemas.microsoft.com/office/drawing/2014/main" id="{3BA70EBB-AC75-0D57-24E7-3B500A62E9AC}"/>
              </a:ext>
            </a:extLst>
          </p:cNvPr>
          <p:cNvCxnSpPr/>
          <p:nvPr/>
        </p:nvCxnSpPr>
        <p:spPr>
          <a:xfrm flipV="1">
            <a:off x="2071824" y="3772481"/>
            <a:ext cx="1114689" cy="101872"/>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7E1BE97-B56A-3FEF-33FF-133E6D076101}"/>
              </a:ext>
            </a:extLst>
          </p:cNvPr>
          <p:cNvCxnSpPr/>
          <p:nvPr/>
        </p:nvCxnSpPr>
        <p:spPr>
          <a:xfrm flipV="1">
            <a:off x="2071824" y="5006340"/>
            <a:ext cx="1114689" cy="21493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5" name="表 14">
            <a:extLst>
              <a:ext uri="{FF2B5EF4-FFF2-40B4-BE49-F238E27FC236}">
                <a16:creationId xmlns:a16="http://schemas.microsoft.com/office/drawing/2014/main" id="{AF7E69E7-DFD0-32B3-CCA0-E3D0C26DABDD}"/>
              </a:ext>
            </a:extLst>
          </p:cNvPr>
          <p:cNvGraphicFramePr>
            <a:graphicFrameLocks noGrp="1"/>
          </p:cNvGraphicFramePr>
          <p:nvPr>
            <p:extLst>
              <p:ext uri="{D42A27DB-BD31-4B8C-83A1-F6EECF244321}">
                <p14:modId xmlns:p14="http://schemas.microsoft.com/office/powerpoint/2010/main" val="522952534"/>
              </p:ext>
            </p:extLst>
          </p:nvPr>
        </p:nvGraphicFramePr>
        <p:xfrm>
          <a:off x="5581840" y="1917931"/>
          <a:ext cx="5901599" cy="3558339"/>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各記事内ランキング上段箇所</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ミニタイアップ枠掲載内容</a:t>
                      </a:r>
                    </a:p>
                  </a:txBody>
                  <a:tcPr/>
                </a:tc>
                <a:tc>
                  <a:txBody>
                    <a:bodyPr/>
                    <a:lstStyle/>
                    <a:p>
                      <a:r>
                        <a:rPr kumimoji="1" lang="ja-JP" altLang="en-US" sz="1600" dirty="0">
                          <a:latin typeface="+mn-ea"/>
                          <a:ea typeface="+mn-ea"/>
                        </a:rPr>
                        <a:t>①紹介文：</a:t>
                      </a:r>
                      <a:r>
                        <a:rPr kumimoji="1" lang="en-US" altLang="ja-JP" sz="1600" dirty="0">
                          <a:latin typeface="+mn-ea"/>
                          <a:ea typeface="+mn-ea"/>
                        </a:rPr>
                        <a:t>300</a:t>
                      </a:r>
                      <a:r>
                        <a:rPr kumimoji="1" lang="ja-JP" altLang="en-US" sz="1600" dirty="0">
                          <a:latin typeface="+mn-ea"/>
                          <a:ea typeface="+mn-ea"/>
                        </a:rPr>
                        <a:t>～</a:t>
                      </a:r>
                      <a:r>
                        <a:rPr kumimoji="1" lang="en-US" altLang="ja-JP" sz="1600" dirty="0">
                          <a:latin typeface="+mn-ea"/>
                          <a:ea typeface="+mn-ea"/>
                        </a:rPr>
                        <a:t>500</a:t>
                      </a:r>
                      <a:r>
                        <a:rPr kumimoji="1" lang="ja-JP" altLang="en-US" sz="1600" dirty="0">
                          <a:latin typeface="+mn-ea"/>
                          <a:ea typeface="+mn-ea"/>
                        </a:rPr>
                        <a:t>文字程度</a:t>
                      </a:r>
                      <a:endParaRPr kumimoji="1" lang="en-US" altLang="ja-JP" sz="1600" dirty="0">
                        <a:latin typeface="+mn-ea"/>
                        <a:ea typeface="+mn-ea"/>
                      </a:endParaRPr>
                    </a:p>
                    <a:p>
                      <a:r>
                        <a:rPr kumimoji="1" lang="ja-JP" altLang="en-US" sz="1600" dirty="0">
                          <a:latin typeface="+mn-ea"/>
                          <a:ea typeface="+mn-ea"/>
                        </a:rPr>
                        <a:t>②画像：</a:t>
                      </a:r>
                      <a:r>
                        <a:rPr kumimoji="1" lang="en-US" altLang="ja-JP" sz="1600" dirty="0">
                          <a:latin typeface="+mn-ea"/>
                          <a:ea typeface="+mn-ea"/>
                        </a:rPr>
                        <a:t>2</a:t>
                      </a:r>
                      <a:r>
                        <a:rPr kumimoji="1" lang="ja-JP" altLang="en-US" sz="1600" dirty="0">
                          <a:latin typeface="+mn-ea"/>
                          <a:ea typeface="+mn-ea"/>
                        </a:rPr>
                        <a:t>枚</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指定ページ・作成したレビュー記事へのリンクを設置いたします。</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枠数</a:t>
                      </a:r>
                    </a:p>
                  </a:txBody>
                  <a:tcPr/>
                </a:tc>
                <a:tc>
                  <a:txBody>
                    <a:bodyPr/>
                    <a:lstStyle/>
                    <a:p>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1</a:t>
                      </a:r>
                      <a:r>
                        <a:rPr kumimoji="1" lang="ja-JP" altLang="en-US" sz="1600" dirty="0">
                          <a:latin typeface="+mn-ea"/>
                          <a:ea typeface="+mn-ea"/>
                        </a:rPr>
                        <a:t>枠</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p>
                  </a:txBody>
                  <a:tcPr/>
                </a:tc>
                <a:extLst>
                  <a:ext uri="{0D108BD9-81ED-4DB2-BD59-A6C34878D82A}">
                    <a16:rowId xmlns:a16="http://schemas.microsoft.com/office/drawing/2014/main" val="976323928"/>
                  </a:ext>
                </a:extLst>
              </a:tr>
            </a:tbl>
          </a:graphicData>
        </a:graphic>
      </p:graphicFrame>
    </p:spTree>
    <p:extLst>
      <p:ext uri="{BB962C8B-B14F-4D97-AF65-F5344CB8AC3E}">
        <p14:creationId xmlns:p14="http://schemas.microsoft.com/office/powerpoint/2010/main" val="257545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広告② バナー枠掲載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2C308E1-1D49-9938-17DD-E025042A80C3}"/>
              </a:ext>
            </a:extLst>
          </p:cNvPr>
          <p:cNvSpPr/>
          <p:nvPr/>
        </p:nvSpPr>
        <p:spPr>
          <a:xfrm>
            <a:off x="224921" y="900221"/>
            <a:ext cx="11613661" cy="646331"/>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指定編集記事へのバナー掲載商品もご用意しております。スマートフォン・</a:t>
            </a:r>
            <a:r>
              <a:rPr lang="en-US" altLang="ja-JP" dirty="0">
                <a:latin typeface="Meiryo" panose="020B0604030504040204" pitchFamily="34" charset="-128"/>
                <a:ea typeface="Meiryo" panose="020B0604030504040204" pitchFamily="34" charset="-128"/>
              </a:rPr>
              <a:t>PC</a:t>
            </a:r>
            <a:r>
              <a:rPr lang="ja-JP" altLang="en-US" dirty="0">
                <a:latin typeface="Meiryo" panose="020B0604030504040204" pitchFamily="34" charset="-128"/>
                <a:ea typeface="Meiryo" panose="020B0604030504040204" pitchFamily="34" charset="-128"/>
              </a:rPr>
              <a:t>でご希望の</a:t>
            </a:r>
            <a:r>
              <a:rPr lang="en-US" altLang="ja-JP" dirty="0">
                <a:latin typeface="Meiryo" panose="020B0604030504040204" pitchFamily="34" charset="-128"/>
                <a:ea typeface="Meiryo" panose="020B0604030504040204" pitchFamily="34" charset="-128"/>
              </a:rPr>
              <a:t>3</a:t>
            </a:r>
            <a:r>
              <a:rPr lang="ja-JP" altLang="en-US">
                <a:latin typeface="Meiryo" panose="020B0604030504040204" pitchFamily="34" charset="-128"/>
                <a:ea typeface="Meiryo" panose="020B0604030504040204" pitchFamily="34" charset="-128"/>
              </a:rPr>
              <a:t>枠を選択</a:t>
            </a:r>
            <a:r>
              <a:rPr lang="ja-JP" altLang="en-US" dirty="0">
                <a:latin typeface="Meiryo" panose="020B0604030504040204" pitchFamily="34" charset="-128"/>
                <a:ea typeface="Meiryo" panose="020B0604030504040204" pitchFamily="34" charset="-128"/>
              </a:rPr>
              <a:t>可能</a:t>
            </a:r>
            <a:r>
              <a:rPr lang="ja-JP" altLang="en-US">
                <a:latin typeface="Meiryo" panose="020B0604030504040204" pitchFamily="34" charset="-128"/>
                <a:ea typeface="Meiryo" panose="020B0604030504040204" pitchFamily="34" charset="-128"/>
              </a:rPr>
              <a:t>です。</a:t>
            </a:r>
            <a:endParaRPr lang="en-US" altLang="ja-JP" dirty="0">
              <a:latin typeface="Meiryo" panose="020B0604030504040204" pitchFamily="34" charset="-128"/>
              <a:ea typeface="Meiryo" panose="020B0604030504040204" pitchFamily="34" charset="-128"/>
            </a:endParaRPr>
          </a:p>
          <a:p>
            <a:r>
              <a:rPr lang="en-US" altLang="ja-JP" dirty="0">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スマートフォン・</a:t>
            </a:r>
            <a:r>
              <a:rPr lang="en-US" altLang="ja-JP" dirty="0">
                <a:latin typeface="Meiryo" panose="020B0604030504040204" pitchFamily="34" charset="-128"/>
                <a:ea typeface="Meiryo" panose="020B0604030504040204" pitchFamily="34" charset="-128"/>
              </a:rPr>
              <a:t>PC</a:t>
            </a:r>
            <a:r>
              <a:rPr lang="ja-JP" altLang="en-US"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各</a:t>
            </a:r>
            <a:r>
              <a:rPr lang="en-US" altLang="ja-JP" dirty="0">
                <a:latin typeface="Meiryo" panose="020B0604030504040204" pitchFamily="34" charset="-128"/>
                <a:ea typeface="Meiryo" panose="020B0604030504040204" pitchFamily="34" charset="-128"/>
              </a:rPr>
              <a:t>1</a:t>
            </a:r>
            <a:r>
              <a:rPr lang="ja-JP" altLang="en-US" dirty="0">
                <a:latin typeface="Meiryo" panose="020B0604030504040204" pitchFamily="34" charset="-128"/>
                <a:ea typeface="Meiryo" panose="020B0604030504040204" pitchFamily="34" charset="-128"/>
              </a:rPr>
              <a:t>枠は掲載必須です</a:t>
            </a:r>
          </a:p>
        </p:txBody>
      </p:sp>
      <p:sp>
        <p:nvSpPr>
          <p:cNvPr id="5" name="正方形/長方形 4">
            <a:extLst>
              <a:ext uri="{FF2B5EF4-FFF2-40B4-BE49-F238E27FC236}">
                <a16:creationId xmlns:a16="http://schemas.microsoft.com/office/drawing/2014/main" id="{19B98E70-33A4-6A08-27C9-26B413B2DAE2}"/>
              </a:ext>
            </a:extLst>
          </p:cNvPr>
          <p:cNvSpPr/>
          <p:nvPr/>
        </p:nvSpPr>
        <p:spPr>
          <a:xfrm>
            <a:off x="583142" y="1920601"/>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バナー枠掲載</a:t>
            </a:r>
            <a:endParaRPr kumimoji="1" lang="ja-JP" altLang="en-US" b="1" dirty="0">
              <a:solidFill>
                <a:schemeClr val="tx1"/>
              </a:solidFill>
              <a:latin typeface="+mn-ea"/>
            </a:endParaRPr>
          </a:p>
        </p:txBody>
      </p:sp>
      <p:graphicFrame>
        <p:nvGraphicFramePr>
          <p:cNvPr id="6" name="表 5">
            <a:extLst>
              <a:ext uri="{FF2B5EF4-FFF2-40B4-BE49-F238E27FC236}">
                <a16:creationId xmlns:a16="http://schemas.microsoft.com/office/drawing/2014/main" id="{2BDC6C6E-6C64-CD61-A599-0F3FBD2E3C06}"/>
              </a:ext>
            </a:extLst>
          </p:cNvPr>
          <p:cNvGraphicFramePr>
            <a:graphicFrameLocks noGrp="1"/>
          </p:cNvGraphicFramePr>
          <p:nvPr>
            <p:extLst>
              <p:ext uri="{D42A27DB-BD31-4B8C-83A1-F6EECF244321}">
                <p14:modId xmlns:p14="http://schemas.microsoft.com/office/powerpoint/2010/main" val="4031693114"/>
              </p:ext>
            </p:extLst>
          </p:nvPr>
        </p:nvGraphicFramePr>
        <p:xfrm>
          <a:off x="5581840" y="1906779"/>
          <a:ext cx="5901599" cy="4267935"/>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スマートフォン：全</a:t>
                      </a:r>
                      <a:r>
                        <a:rPr kumimoji="1" lang="en-US" altLang="ja-JP" sz="1600" dirty="0">
                          <a:latin typeface="+mn-ea"/>
                          <a:ea typeface="+mn-ea"/>
                        </a:rPr>
                        <a:t>3</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PC</a:t>
                      </a:r>
                      <a:r>
                        <a:rPr kumimoji="1" lang="ja-JP" altLang="en-US" sz="1600" dirty="0">
                          <a:latin typeface="+mn-ea"/>
                          <a:ea typeface="+mn-ea"/>
                        </a:rPr>
                        <a:t>：全</a:t>
                      </a:r>
                      <a:r>
                        <a:rPr kumimoji="1" lang="en-US" altLang="ja-JP" sz="1600" dirty="0">
                          <a:latin typeface="+mn-ea"/>
                          <a:ea typeface="+mn-ea"/>
                        </a:rPr>
                        <a:t>7</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次ページで掲載枠提示</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バナー枠掲載内容</a:t>
                      </a:r>
                    </a:p>
                  </a:txBody>
                  <a:tcPr/>
                </a:tc>
                <a:tc>
                  <a:txBody>
                    <a:bodyPr/>
                    <a:lstStyle/>
                    <a:p>
                      <a:r>
                        <a:rPr kumimoji="1" lang="en-US" altLang="ja-JP" sz="1600" dirty="0">
                          <a:latin typeface="+mn-ea"/>
                          <a:ea typeface="+mn-ea"/>
                        </a:rPr>
                        <a:t>SP</a:t>
                      </a:r>
                      <a:r>
                        <a:rPr kumimoji="1" lang="ja-JP" altLang="en-US" sz="1600" dirty="0">
                          <a:latin typeface="+mn-ea"/>
                          <a:ea typeface="+mn-ea"/>
                        </a:rPr>
                        <a:t>サイズ：</a:t>
                      </a:r>
                      <a:r>
                        <a:rPr kumimoji="1" lang="en-US" altLang="ja-JP" sz="1600" dirty="0">
                          <a:latin typeface="+mn-ea"/>
                          <a:ea typeface="+mn-ea"/>
                        </a:rPr>
                        <a:t>900×750</a:t>
                      </a:r>
                    </a:p>
                    <a:p>
                      <a:r>
                        <a:rPr kumimoji="1" lang="en-US" altLang="ja-JP" sz="1600" dirty="0">
                          <a:latin typeface="+mn-ea"/>
                          <a:ea typeface="+mn-ea"/>
                        </a:rPr>
                        <a:t>PC</a:t>
                      </a:r>
                      <a:r>
                        <a:rPr kumimoji="1" lang="ja-JP" altLang="en-US" sz="1600" dirty="0">
                          <a:latin typeface="+mn-ea"/>
                          <a:ea typeface="+mn-ea"/>
                        </a:rPr>
                        <a:t>サイズ：</a:t>
                      </a:r>
                      <a:r>
                        <a:rPr kumimoji="1" lang="en-US" altLang="ja-JP" sz="1600" dirty="0">
                          <a:latin typeface="+mn-ea"/>
                          <a:ea typeface="+mn-ea"/>
                        </a:rPr>
                        <a:t>900×750</a:t>
                      </a:r>
                    </a:p>
                    <a:p>
                      <a:r>
                        <a:rPr kumimoji="1" lang="ja-JP" altLang="en-US" sz="1600" baseline="0" dirty="0">
                          <a:latin typeface="+mn-ea"/>
                          <a:ea typeface="+mn-ea"/>
                        </a:rPr>
                        <a:t> </a:t>
                      </a:r>
                      <a:r>
                        <a:rPr kumimoji="1" lang="ja-JP" altLang="en-US" sz="1600" dirty="0">
                          <a:latin typeface="+mn-ea"/>
                          <a:ea typeface="+mn-ea"/>
                        </a:rPr>
                        <a:t>　　　　　</a:t>
                      </a:r>
                      <a:r>
                        <a:rPr kumimoji="1" lang="en-US" altLang="ja-JP" sz="1600" spc="190" dirty="0">
                          <a:solidFill>
                            <a:schemeClr val="tx1"/>
                          </a:solidFill>
                          <a:latin typeface="+mn-ea"/>
                          <a:ea typeface="+mn-ea"/>
                        </a:rPr>
                        <a:t>9</a:t>
                      </a:r>
                      <a:r>
                        <a:rPr lang="en-US" altLang="ja-JP" sz="1600" spc="190" dirty="0">
                          <a:solidFill>
                            <a:schemeClr val="tx1"/>
                          </a:solidFill>
                          <a:latin typeface="+mn-ea"/>
                          <a:ea typeface="+mn-ea"/>
                          <a:cs typeface="游ゴシック"/>
                        </a:rPr>
                        <a:t>00</a:t>
                      </a:r>
                      <a:r>
                        <a:rPr lang="en-US" altLang="ja-JP" sz="1600" dirty="0">
                          <a:solidFill>
                            <a:schemeClr val="tx1"/>
                          </a:solidFill>
                          <a:latin typeface="+mn-ea"/>
                          <a:ea typeface="+mn-ea"/>
                          <a:cs typeface="游ゴシック"/>
                        </a:rPr>
                        <a:t>×</a:t>
                      </a:r>
                      <a:r>
                        <a:rPr lang="en-US" altLang="ja-JP" sz="1600" spc="215" dirty="0">
                          <a:solidFill>
                            <a:schemeClr val="tx1"/>
                          </a:solidFill>
                          <a:latin typeface="+mn-ea"/>
                          <a:ea typeface="+mn-ea"/>
                          <a:cs typeface="游ゴシック"/>
                        </a:rPr>
                        <a:t>1800</a:t>
                      </a:r>
                      <a:endParaRPr kumimoji="1" lang="en-US" altLang="ja-JP" sz="1600" dirty="0">
                        <a:solidFill>
                          <a:schemeClr val="tx1"/>
                        </a:solidFill>
                        <a:latin typeface="+mn-ea"/>
                        <a:ea typeface="+mn-ea"/>
                      </a:endParaRPr>
                    </a:p>
                    <a:p>
                      <a:r>
                        <a:rPr kumimoji="1" lang="ja-JP" altLang="en-US" sz="1600" dirty="0">
                          <a:latin typeface="+mn-ea"/>
                          <a:ea typeface="+mn-ea"/>
                        </a:rPr>
                        <a:t>ファイル形式：</a:t>
                      </a:r>
                      <a:r>
                        <a:rPr kumimoji="1" lang="en-US" altLang="ja-JP" sz="1600" dirty="0">
                          <a:latin typeface="+mn-ea"/>
                          <a:ea typeface="+mn-ea"/>
                        </a:rPr>
                        <a:t>JPEG,PNG</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掲載可能枠数</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3</a:t>
                      </a:r>
                      <a:r>
                        <a:rPr kumimoji="1" lang="ja-JP" altLang="en-US" sz="1600" dirty="0">
                          <a:latin typeface="+mn-ea"/>
                          <a:ea typeface="+mn-ea"/>
                        </a:rPr>
                        <a:t>枠掲載</a:t>
                      </a:r>
                      <a:br>
                        <a:rPr kumimoji="1" lang="en-US" altLang="ja-JP" sz="1600" dirty="0">
                          <a:latin typeface="+mn-ea"/>
                          <a:ea typeface="+mn-ea"/>
                        </a:rPr>
                      </a:br>
                      <a:r>
                        <a:rPr kumimoji="1" lang="ja-JP" altLang="en-US" sz="1600" dirty="0">
                          <a:latin typeface="+mn-ea"/>
                          <a:ea typeface="+mn-ea"/>
                        </a:rPr>
                        <a:t>（</a:t>
                      </a:r>
                      <a:r>
                        <a:rPr kumimoji="1" lang="en-US" altLang="ja-JP" sz="1600" dirty="0">
                          <a:latin typeface="+mn-ea"/>
                          <a:ea typeface="+mn-ea"/>
                        </a:rPr>
                        <a:t>SP/PC</a:t>
                      </a:r>
                      <a:r>
                        <a:rPr kumimoji="1" lang="ja-JP" altLang="en-US" sz="1600" dirty="0">
                          <a:latin typeface="+mn-ea"/>
                          <a:ea typeface="+mn-ea"/>
                        </a:rPr>
                        <a:t>各</a:t>
                      </a:r>
                      <a:r>
                        <a:rPr kumimoji="1" lang="en-US" altLang="ja-JP" sz="1600" dirty="0">
                          <a:latin typeface="+mn-ea"/>
                          <a:ea typeface="+mn-ea"/>
                        </a:rPr>
                        <a:t>1</a:t>
                      </a:r>
                      <a:r>
                        <a:rPr kumimoji="1" lang="ja-JP" altLang="en-US" sz="1600" dirty="0">
                          <a:latin typeface="+mn-ea"/>
                          <a:ea typeface="+mn-ea"/>
                        </a:rPr>
                        <a:t>枠は必須）</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endParaRPr kumimoji="1" lang="en-US" altLang="ja-JP" sz="1600" dirty="0">
                        <a:latin typeface="+mn-ea"/>
                        <a:ea typeface="+mn-ea"/>
                      </a:endParaRPr>
                    </a:p>
                  </a:txBody>
                  <a:tcPr/>
                </a:tc>
                <a:extLst>
                  <a:ext uri="{0D108BD9-81ED-4DB2-BD59-A6C34878D82A}">
                    <a16:rowId xmlns:a16="http://schemas.microsoft.com/office/drawing/2014/main" val="976323928"/>
                  </a:ext>
                </a:extLst>
              </a:tr>
            </a:tbl>
          </a:graphicData>
        </a:graphic>
      </p:graphicFrame>
      <p:pic>
        <p:nvPicPr>
          <p:cNvPr id="8" name="図 7">
            <a:extLst>
              <a:ext uri="{FF2B5EF4-FFF2-40B4-BE49-F238E27FC236}">
                <a16:creationId xmlns:a16="http://schemas.microsoft.com/office/drawing/2014/main" id="{77702510-FBAE-8BF9-F13D-63897208CA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16975" y="2881036"/>
            <a:ext cx="1503548" cy="3034160"/>
          </a:xfrm>
          <a:prstGeom prst="rect">
            <a:avLst/>
          </a:prstGeom>
        </p:spPr>
      </p:pic>
      <p:sp>
        <p:nvSpPr>
          <p:cNvPr id="9" name="object 10">
            <a:extLst>
              <a:ext uri="{FF2B5EF4-FFF2-40B4-BE49-F238E27FC236}">
                <a16:creationId xmlns:a16="http://schemas.microsoft.com/office/drawing/2014/main" id="{404A5ED5-4050-55DF-F6E9-D35898822D03}"/>
              </a:ext>
            </a:extLst>
          </p:cNvPr>
          <p:cNvSpPr/>
          <p:nvPr/>
        </p:nvSpPr>
        <p:spPr>
          <a:xfrm>
            <a:off x="904826" y="3472447"/>
            <a:ext cx="1319822" cy="190598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EE5B6734-AFC7-4C7D-82B9-88ADFE1E0E6D}"/>
              </a:ext>
            </a:extLst>
          </p:cNvPr>
          <p:cNvSpPr/>
          <p:nvPr/>
        </p:nvSpPr>
        <p:spPr>
          <a:xfrm>
            <a:off x="904826" y="4425441"/>
            <a:ext cx="1319822" cy="952995"/>
          </a:xfrm>
          <a:prstGeom prst="rect">
            <a:avLst/>
          </a:prstGeom>
          <a:solidFill>
            <a:srgbClr val="FD56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mn-ea"/>
              </a:rPr>
              <a:t>掲載枠</a:t>
            </a:r>
            <a:endParaRPr lang="en-US" altLang="ja-JP" sz="1100" b="1" dirty="0">
              <a:solidFill>
                <a:schemeClr val="tx1"/>
              </a:solidFill>
              <a:latin typeface="+mn-ea"/>
            </a:endParaRPr>
          </a:p>
        </p:txBody>
      </p:sp>
      <p:pic>
        <p:nvPicPr>
          <p:cNvPr id="11" name="図 10">
            <a:extLst>
              <a:ext uri="{FF2B5EF4-FFF2-40B4-BE49-F238E27FC236}">
                <a16:creationId xmlns:a16="http://schemas.microsoft.com/office/drawing/2014/main" id="{27385206-4A9F-C5D5-6AF4-C5EFBE2997D4}"/>
              </a:ext>
            </a:extLst>
          </p:cNvPr>
          <p:cNvPicPr>
            <a:picLocks noChangeAspect="1"/>
          </p:cNvPicPr>
          <p:nvPr/>
        </p:nvPicPr>
        <p:blipFill>
          <a:blip r:embed="rId5"/>
          <a:stretch>
            <a:fillRect/>
          </a:stretch>
        </p:blipFill>
        <p:spPr>
          <a:xfrm>
            <a:off x="2724268" y="2881036"/>
            <a:ext cx="2357952" cy="2650865"/>
          </a:xfrm>
          <a:prstGeom prst="rect">
            <a:avLst/>
          </a:prstGeom>
          <a:ln>
            <a:solidFill>
              <a:schemeClr val="bg1">
                <a:lumMod val="95000"/>
              </a:schemeClr>
            </a:solidFill>
          </a:ln>
        </p:spPr>
      </p:pic>
      <p:sp>
        <p:nvSpPr>
          <p:cNvPr id="12" name="正方形/長方形 11">
            <a:extLst>
              <a:ext uri="{FF2B5EF4-FFF2-40B4-BE49-F238E27FC236}">
                <a16:creationId xmlns:a16="http://schemas.microsoft.com/office/drawing/2014/main" id="{BCC6385B-65E3-2E6D-EBD5-5103A1F48380}"/>
              </a:ext>
            </a:extLst>
          </p:cNvPr>
          <p:cNvSpPr/>
          <p:nvPr/>
        </p:nvSpPr>
        <p:spPr>
          <a:xfrm>
            <a:off x="583142" y="2356174"/>
            <a:ext cx="1934427"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n-ea"/>
              </a:rPr>
              <a:t>スマートフォン</a:t>
            </a:r>
          </a:p>
        </p:txBody>
      </p:sp>
      <p:sp>
        <p:nvSpPr>
          <p:cNvPr id="13" name="正方形/長方形 12">
            <a:extLst>
              <a:ext uri="{FF2B5EF4-FFF2-40B4-BE49-F238E27FC236}">
                <a16:creationId xmlns:a16="http://schemas.microsoft.com/office/drawing/2014/main" id="{C17AE4BD-1B7A-93C8-2043-74B71B7308FE}"/>
              </a:ext>
            </a:extLst>
          </p:cNvPr>
          <p:cNvSpPr/>
          <p:nvPr/>
        </p:nvSpPr>
        <p:spPr>
          <a:xfrm>
            <a:off x="2743200" y="2352933"/>
            <a:ext cx="2339019"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latin typeface="+mn-ea"/>
              </a:rPr>
              <a:t>PC</a:t>
            </a:r>
            <a:endParaRPr kumimoji="1" lang="ja-JP" altLang="en-US" b="1" dirty="0">
              <a:solidFill>
                <a:schemeClr val="tx1"/>
              </a:solidFill>
              <a:latin typeface="+mn-ea"/>
            </a:endParaRPr>
          </a:p>
        </p:txBody>
      </p:sp>
    </p:spTree>
    <p:extLst>
      <p:ext uri="{BB962C8B-B14F-4D97-AF65-F5344CB8AC3E}">
        <p14:creationId xmlns:p14="http://schemas.microsoft.com/office/powerpoint/2010/main" val="242859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掲載可能バナー枠 一覧</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図 2">
            <a:extLst>
              <a:ext uri="{FF2B5EF4-FFF2-40B4-BE49-F238E27FC236}">
                <a16:creationId xmlns:a16="http://schemas.microsoft.com/office/drawing/2014/main" id="{F3FF2E3D-66C4-DBF1-2610-E9CFC6ED97A5}"/>
              </a:ext>
            </a:extLst>
          </p:cNvPr>
          <p:cNvPicPr>
            <a:picLocks noChangeAspect="1"/>
          </p:cNvPicPr>
          <p:nvPr/>
        </p:nvPicPr>
        <p:blipFill>
          <a:blip r:embed="rId3"/>
          <a:stretch>
            <a:fillRect/>
          </a:stretch>
        </p:blipFill>
        <p:spPr>
          <a:xfrm>
            <a:off x="8293560" y="1756339"/>
            <a:ext cx="1577362" cy="4458151"/>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70EB19CE-86D1-3026-01CC-FA22FD40F3BB}"/>
              </a:ext>
            </a:extLst>
          </p:cNvPr>
          <p:cNvSpPr/>
          <p:nvPr/>
        </p:nvSpPr>
        <p:spPr>
          <a:xfrm>
            <a:off x="398627" y="838251"/>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スマートフォン</a:t>
            </a:r>
            <a:r>
              <a:rPr lang="ja-JP" altLang="en-US" b="1" dirty="0">
                <a:solidFill>
                  <a:schemeClr val="tx1"/>
                </a:solidFill>
              </a:rPr>
              <a:t>（全</a:t>
            </a:r>
            <a:r>
              <a:rPr lang="en-US" altLang="ja-JP" b="1" dirty="0">
                <a:solidFill>
                  <a:schemeClr val="tx1"/>
                </a:solidFill>
              </a:rPr>
              <a:t>3</a:t>
            </a:r>
            <a:r>
              <a:rPr lang="ja-JP" altLang="en-US" b="1" dirty="0">
                <a:solidFill>
                  <a:schemeClr val="tx1"/>
                </a:solidFill>
              </a:rPr>
              <a:t>枠）</a:t>
            </a:r>
            <a:endParaRPr kumimoji="1" lang="en-US" altLang="ja-JP" b="1" dirty="0">
              <a:solidFill>
                <a:schemeClr val="tx1"/>
              </a:solidFill>
            </a:endParaRPr>
          </a:p>
        </p:txBody>
      </p:sp>
      <p:sp>
        <p:nvSpPr>
          <p:cNvPr id="8" name="正方形/長方形 7">
            <a:extLst>
              <a:ext uri="{FF2B5EF4-FFF2-40B4-BE49-F238E27FC236}">
                <a16:creationId xmlns:a16="http://schemas.microsoft.com/office/drawing/2014/main" id="{BA68AB2B-9876-B0F3-C547-7D949B434E88}"/>
              </a:ext>
            </a:extLst>
          </p:cNvPr>
          <p:cNvSpPr/>
          <p:nvPr/>
        </p:nvSpPr>
        <p:spPr>
          <a:xfrm>
            <a:off x="6073688" y="831452"/>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rPr>
              <a:t>PC</a:t>
            </a:r>
            <a:r>
              <a:rPr lang="ja-JP" altLang="en-US" b="1" dirty="0">
                <a:solidFill>
                  <a:schemeClr val="tx1"/>
                </a:solidFill>
              </a:rPr>
              <a:t>（全</a:t>
            </a:r>
            <a:r>
              <a:rPr lang="en-US" altLang="ja-JP" b="1" dirty="0">
                <a:solidFill>
                  <a:schemeClr val="tx1"/>
                </a:solidFill>
              </a:rPr>
              <a:t>7</a:t>
            </a:r>
            <a:r>
              <a:rPr lang="ja-JP" altLang="en-US" b="1" dirty="0">
                <a:solidFill>
                  <a:schemeClr val="tx1"/>
                </a:solidFill>
              </a:rPr>
              <a:t>枠）</a:t>
            </a:r>
            <a:endParaRPr kumimoji="1" lang="ja-JP" altLang="en-US" b="1" dirty="0">
              <a:solidFill>
                <a:schemeClr val="tx1"/>
              </a:solidFill>
            </a:endParaRPr>
          </a:p>
        </p:txBody>
      </p:sp>
      <p:pic>
        <p:nvPicPr>
          <p:cNvPr id="9" name="図 8">
            <a:extLst>
              <a:ext uri="{FF2B5EF4-FFF2-40B4-BE49-F238E27FC236}">
                <a16:creationId xmlns:a16="http://schemas.microsoft.com/office/drawing/2014/main" id="{8F74DB08-82FE-52A6-9167-A15913858EE1}"/>
              </a:ext>
            </a:extLst>
          </p:cNvPr>
          <p:cNvPicPr>
            <a:picLocks noChangeAspect="1"/>
          </p:cNvPicPr>
          <p:nvPr/>
        </p:nvPicPr>
        <p:blipFill>
          <a:blip r:embed="rId4"/>
          <a:stretch>
            <a:fillRect/>
          </a:stretch>
        </p:blipFill>
        <p:spPr>
          <a:xfrm>
            <a:off x="9996906" y="1756339"/>
            <a:ext cx="1639794" cy="4458151"/>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AF7DED39-62CA-60B8-61A9-EBC1537CCEFC}"/>
              </a:ext>
            </a:extLst>
          </p:cNvPr>
          <p:cNvPicPr>
            <a:picLocks noChangeAspect="1"/>
          </p:cNvPicPr>
          <p:nvPr/>
        </p:nvPicPr>
        <p:blipFill>
          <a:blip r:embed="rId5"/>
          <a:stretch>
            <a:fillRect/>
          </a:stretch>
        </p:blipFill>
        <p:spPr>
          <a:xfrm>
            <a:off x="6073688" y="1756339"/>
            <a:ext cx="2117442" cy="4458151"/>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5BB69579-5D8E-9B73-0C7B-B52905B809A5}"/>
              </a:ext>
            </a:extLst>
          </p:cNvPr>
          <p:cNvSpPr/>
          <p:nvPr/>
        </p:nvSpPr>
        <p:spPr>
          <a:xfrm>
            <a:off x="7532257" y="1782958"/>
            <a:ext cx="658874" cy="1249717"/>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⑦</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44C6581D-FA8A-EA4A-E41C-D957D77E0FB8}"/>
              </a:ext>
            </a:extLst>
          </p:cNvPr>
          <p:cNvSpPr/>
          <p:nvPr/>
        </p:nvSpPr>
        <p:spPr>
          <a:xfrm>
            <a:off x="6120802"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8AADDA86-D927-09BB-530F-6E22C8AD2091}"/>
              </a:ext>
            </a:extLst>
          </p:cNvPr>
          <p:cNvSpPr/>
          <p:nvPr/>
        </p:nvSpPr>
        <p:spPr>
          <a:xfrm>
            <a:off x="6821693"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450CA37C-6551-7D85-2B37-6C929B887511}"/>
              </a:ext>
            </a:extLst>
          </p:cNvPr>
          <p:cNvSpPr/>
          <p:nvPr/>
        </p:nvSpPr>
        <p:spPr>
          <a:xfrm>
            <a:off x="10045102"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⑤</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48AAC08-576E-6816-AAAF-20A2D2822B13}"/>
              </a:ext>
            </a:extLst>
          </p:cNvPr>
          <p:cNvSpPr/>
          <p:nvPr/>
        </p:nvSpPr>
        <p:spPr>
          <a:xfrm>
            <a:off x="10805268"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⑥</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01204544-0F29-D1B1-171F-69F3A46F1FE9}"/>
              </a:ext>
            </a:extLst>
          </p:cNvPr>
          <p:cNvSpPr/>
          <p:nvPr/>
        </p:nvSpPr>
        <p:spPr>
          <a:xfrm>
            <a:off x="8351486"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8482BBAA-0D7C-9067-7D90-030C3C11A8FD}"/>
              </a:ext>
            </a:extLst>
          </p:cNvPr>
          <p:cNvSpPr/>
          <p:nvPr/>
        </p:nvSpPr>
        <p:spPr>
          <a:xfrm>
            <a:off x="9073552"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④</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8" name="正方形/長方形 17">
            <a:extLst>
              <a:ext uri="{FF2B5EF4-FFF2-40B4-BE49-F238E27FC236}">
                <a16:creationId xmlns:a16="http://schemas.microsoft.com/office/drawing/2014/main" id="{B5C73F68-CC2A-0203-6694-E16A3D5AA611}"/>
              </a:ext>
            </a:extLst>
          </p:cNvPr>
          <p:cNvSpPr/>
          <p:nvPr/>
        </p:nvSpPr>
        <p:spPr>
          <a:xfrm>
            <a:off x="5961639" y="1395511"/>
            <a:ext cx="2331921" cy="307777"/>
          </a:xfrm>
          <a:prstGeom prst="rect">
            <a:avLst/>
          </a:prstGeom>
        </p:spPr>
        <p:txBody>
          <a:bodyPr wrap="square">
            <a:spAutoFit/>
          </a:bodyPr>
          <a:lstStyle/>
          <a:p>
            <a:pPr algn="ctr"/>
            <a:r>
              <a:rPr lang="ja-JP" altLang="en-US" sz="1400" b="1" dirty="0"/>
              <a:t>リード文下・サイドバナー</a:t>
            </a:r>
          </a:p>
        </p:txBody>
      </p:sp>
      <p:sp>
        <p:nvSpPr>
          <p:cNvPr id="19" name="正方形/長方形 18">
            <a:extLst>
              <a:ext uri="{FF2B5EF4-FFF2-40B4-BE49-F238E27FC236}">
                <a16:creationId xmlns:a16="http://schemas.microsoft.com/office/drawing/2014/main" id="{F7F7B2AB-8511-0DCB-82C5-8ED2822A93F9}"/>
              </a:ext>
            </a:extLst>
          </p:cNvPr>
          <p:cNvSpPr/>
          <p:nvPr/>
        </p:nvSpPr>
        <p:spPr>
          <a:xfrm>
            <a:off x="8284870" y="1396787"/>
            <a:ext cx="1577364" cy="307777"/>
          </a:xfrm>
          <a:prstGeom prst="rect">
            <a:avLst/>
          </a:prstGeom>
        </p:spPr>
        <p:txBody>
          <a:bodyPr wrap="square">
            <a:spAutoFit/>
          </a:bodyPr>
          <a:lstStyle/>
          <a:p>
            <a:pPr algn="ctr"/>
            <a:r>
              <a:rPr lang="ja-JP" altLang="en-US" sz="1400" b="1" dirty="0"/>
              <a:t>ランキング上部</a:t>
            </a:r>
          </a:p>
        </p:txBody>
      </p:sp>
      <p:sp>
        <p:nvSpPr>
          <p:cNvPr id="20" name="正方形/長方形 19">
            <a:extLst>
              <a:ext uri="{FF2B5EF4-FFF2-40B4-BE49-F238E27FC236}">
                <a16:creationId xmlns:a16="http://schemas.microsoft.com/office/drawing/2014/main" id="{A362A699-97F1-95E0-DC66-53AC14BFE03B}"/>
              </a:ext>
            </a:extLst>
          </p:cNvPr>
          <p:cNvSpPr/>
          <p:nvPr/>
        </p:nvSpPr>
        <p:spPr>
          <a:xfrm>
            <a:off x="9996905" y="1402305"/>
            <a:ext cx="1639795" cy="307777"/>
          </a:xfrm>
          <a:prstGeom prst="rect">
            <a:avLst/>
          </a:prstGeom>
        </p:spPr>
        <p:txBody>
          <a:bodyPr wrap="square">
            <a:spAutoFit/>
          </a:bodyPr>
          <a:lstStyle/>
          <a:p>
            <a:pPr algn="ctr"/>
            <a:r>
              <a:rPr lang="ja-JP" altLang="en-US" sz="1400" b="1" dirty="0"/>
              <a:t>記事末</a:t>
            </a:r>
          </a:p>
        </p:txBody>
      </p:sp>
      <p:pic>
        <p:nvPicPr>
          <p:cNvPr id="21" name="図 20">
            <a:extLst>
              <a:ext uri="{FF2B5EF4-FFF2-40B4-BE49-F238E27FC236}">
                <a16:creationId xmlns:a16="http://schemas.microsoft.com/office/drawing/2014/main" id="{C1F93911-C335-9D5D-7218-12FA90F1B42F}"/>
              </a:ext>
            </a:extLst>
          </p:cNvPr>
          <p:cNvPicPr>
            <a:picLocks noChangeAspect="1"/>
          </p:cNvPicPr>
          <p:nvPr/>
        </p:nvPicPr>
        <p:blipFill>
          <a:blip r:embed="rId6"/>
          <a:stretch>
            <a:fillRect/>
          </a:stretch>
        </p:blipFill>
        <p:spPr>
          <a:xfrm>
            <a:off x="990047" y="1805536"/>
            <a:ext cx="822945" cy="4932362"/>
          </a:xfrm>
          <a:prstGeom prst="rect">
            <a:avLst/>
          </a:prstGeom>
          <a:ln>
            <a:solidFill>
              <a:schemeClr val="bg1">
                <a:lumMod val="75000"/>
              </a:schemeClr>
            </a:solidFill>
          </a:ln>
        </p:spPr>
      </p:pic>
      <p:pic>
        <p:nvPicPr>
          <p:cNvPr id="22" name="図 21">
            <a:extLst>
              <a:ext uri="{FF2B5EF4-FFF2-40B4-BE49-F238E27FC236}">
                <a16:creationId xmlns:a16="http://schemas.microsoft.com/office/drawing/2014/main" id="{A30A4146-9EE5-B4AA-25F4-806D61F026A3}"/>
              </a:ext>
            </a:extLst>
          </p:cNvPr>
          <p:cNvPicPr>
            <a:picLocks noChangeAspect="1"/>
          </p:cNvPicPr>
          <p:nvPr/>
        </p:nvPicPr>
        <p:blipFill>
          <a:blip r:embed="rId7"/>
          <a:stretch>
            <a:fillRect/>
          </a:stretch>
        </p:blipFill>
        <p:spPr>
          <a:xfrm>
            <a:off x="2660884" y="1846216"/>
            <a:ext cx="886214" cy="4077672"/>
          </a:xfrm>
          <a:prstGeom prst="rect">
            <a:avLst/>
          </a:prstGeom>
          <a:ln>
            <a:solidFill>
              <a:schemeClr val="bg1">
                <a:lumMod val="75000"/>
              </a:schemeClr>
            </a:solidFill>
          </a:ln>
        </p:spPr>
      </p:pic>
      <p:pic>
        <p:nvPicPr>
          <p:cNvPr id="23" name="図 22">
            <a:extLst>
              <a:ext uri="{FF2B5EF4-FFF2-40B4-BE49-F238E27FC236}">
                <a16:creationId xmlns:a16="http://schemas.microsoft.com/office/drawing/2014/main" id="{2430E181-A737-9210-4462-D6391B5B30E2}"/>
              </a:ext>
            </a:extLst>
          </p:cNvPr>
          <p:cNvPicPr>
            <a:picLocks noChangeAspect="1"/>
          </p:cNvPicPr>
          <p:nvPr/>
        </p:nvPicPr>
        <p:blipFill>
          <a:blip r:embed="rId8"/>
          <a:stretch>
            <a:fillRect/>
          </a:stretch>
        </p:blipFill>
        <p:spPr>
          <a:xfrm>
            <a:off x="4151296" y="1835333"/>
            <a:ext cx="1072408" cy="408855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14F707C1-78BC-39A0-9438-A042A235E808}"/>
              </a:ext>
            </a:extLst>
          </p:cNvPr>
          <p:cNvSpPr/>
          <p:nvPr/>
        </p:nvSpPr>
        <p:spPr>
          <a:xfrm>
            <a:off x="988673" y="5923889"/>
            <a:ext cx="835074" cy="752948"/>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16EB4FCA-3DF9-589D-1E82-ABA4180BAE52}"/>
              </a:ext>
            </a:extLst>
          </p:cNvPr>
          <p:cNvSpPr/>
          <p:nvPr/>
        </p:nvSpPr>
        <p:spPr>
          <a:xfrm>
            <a:off x="2636718" y="2259670"/>
            <a:ext cx="899598" cy="793750"/>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20420918-17A0-1D0A-725A-B217D268D8CD}"/>
              </a:ext>
            </a:extLst>
          </p:cNvPr>
          <p:cNvSpPr/>
          <p:nvPr/>
        </p:nvSpPr>
        <p:spPr>
          <a:xfrm>
            <a:off x="4134678" y="3985413"/>
            <a:ext cx="998554" cy="866331"/>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7" name="正方形/長方形 26">
            <a:extLst>
              <a:ext uri="{FF2B5EF4-FFF2-40B4-BE49-F238E27FC236}">
                <a16:creationId xmlns:a16="http://schemas.microsoft.com/office/drawing/2014/main" id="{417C29E8-C78B-F153-6A25-C737CCAAF3B1}"/>
              </a:ext>
            </a:extLst>
          </p:cNvPr>
          <p:cNvSpPr/>
          <p:nvPr/>
        </p:nvSpPr>
        <p:spPr>
          <a:xfrm>
            <a:off x="812800" y="1451630"/>
            <a:ext cx="1177438" cy="307777"/>
          </a:xfrm>
          <a:prstGeom prst="rect">
            <a:avLst/>
          </a:prstGeom>
        </p:spPr>
        <p:txBody>
          <a:bodyPr wrap="square">
            <a:spAutoFit/>
          </a:bodyPr>
          <a:lstStyle/>
          <a:p>
            <a:pPr algn="ctr"/>
            <a:r>
              <a:rPr lang="ja-JP" altLang="en-US" sz="1400" b="1" dirty="0"/>
              <a:t>リード文下</a:t>
            </a:r>
          </a:p>
        </p:txBody>
      </p:sp>
      <p:sp>
        <p:nvSpPr>
          <p:cNvPr id="28" name="正方形/長方形 27">
            <a:extLst>
              <a:ext uri="{FF2B5EF4-FFF2-40B4-BE49-F238E27FC236}">
                <a16:creationId xmlns:a16="http://schemas.microsoft.com/office/drawing/2014/main" id="{9A04D7BE-2885-46D7-0846-53135503E77A}"/>
              </a:ext>
            </a:extLst>
          </p:cNvPr>
          <p:cNvSpPr/>
          <p:nvPr/>
        </p:nvSpPr>
        <p:spPr>
          <a:xfrm>
            <a:off x="2297835" y="1448562"/>
            <a:ext cx="1577364" cy="307777"/>
          </a:xfrm>
          <a:prstGeom prst="rect">
            <a:avLst/>
          </a:prstGeom>
        </p:spPr>
        <p:txBody>
          <a:bodyPr wrap="square">
            <a:spAutoFit/>
          </a:bodyPr>
          <a:lstStyle/>
          <a:p>
            <a:pPr algn="ctr"/>
            <a:r>
              <a:rPr lang="ja-JP" altLang="en-US" sz="1400" b="1" dirty="0"/>
              <a:t>ランキング上部</a:t>
            </a:r>
          </a:p>
        </p:txBody>
      </p:sp>
      <p:sp>
        <p:nvSpPr>
          <p:cNvPr id="29" name="正方形/長方形 28">
            <a:extLst>
              <a:ext uri="{FF2B5EF4-FFF2-40B4-BE49-F238E27FC236}">
                <a16:creationId xmlns:a16="http://schemas.microsoft.com/office/drawing/2014/main" id="{AEB0367D-8A69-53F5-6E6D-617EB99FF545}"/>
              </a:ext>
            </a:extLst>
          </p:cNvPr>
          <p:cNvSpPr/>
          <p:nvPr/>
        </p:nvSpPr>
        <p:spPr>
          <a:xfrm>
            <a:off x="3814057" y="1459202"/>
            <a:ext cx="1639795" cy="307777"/>
          </a:xfrm>
          <a:prstGeom prst="rect">
            <a:avLst/>
          </a:prstGeom>
        </p:spPr>
        <p:txBody>
          <a:bodyPr wrap="square">
            <a:spAutoFit/>
          </a:bodyPr>
          <a:lstStyle/>
          <a:p>
            <a:pPr algn="ctr"/>
            <a:r>
              <a:rPr lang="ja-JP" altLang="en-US" sz="1400" b="1" dirty="0"/>
              <a:t>記事末</a:t>
            </a:r>
          </a:p>
        </p:txBody>
      </p:sp>
    </p:spTree>
    <p:extLst>
      <p:ext uri="{BB962C8B-B14F-4D97-AF65-F5344CB8AC3E}">
        <p14:creationId xmlns:p14="http://schemas.microsoft.com/office/powerpoint/2010/main" val="1235818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1" lang="ja-JP" altLang="en-US" sz="2000" u="none" strike="noStrike" kern="1200" cap="none" spc="0" normalizeH="0" baseline="0" noProof="0">
                <a:ln>
                  <a:noFill/>
                </a:ln>
                <a:effectLst/>
                <a:uLnTx/>
                <a:uFillTx/>
              </a:rPr>
              <a:t>レビュータイアップ</a:t>
            </a:r>
            <a:r>
              <a:rPr lang="ja-JP" altLang="en-US"/>
              <a:t> </a:t>
            </a:r>
            <a:r>
              <a:rPr kumimoji="1" lang="ja-JP" altLang="en-US" sz="2000" u="none" strike="noStrike" kern="1200" cap="none" spc="0" normalizeH="0" baseline="0" noProof="0">
                <a:ln>
                  <a:noFill/>
                </a:ln>
                <a:effectLst/>
                <a:uLnTx/>
                <a:uFillTx/>
              </a:rPr>
              <a:t>誘導イメージ</a:t>
            </a:r>
            <a:endParaRPr kumimoji="1" lang="ja-JP" altLang="en-US" sz="2000" u="none" strike="noStrike" kern="1200" cap="none" spc="0" normalizeH="0" baseline="0" noProof="0" dirty="0">
              <a:ln>
                <a:noFill/>
              </a:ln>
              <a:effectLst/>
              <a:uLnTx/>
              <a:uFillTx/>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Google Shape;1235;p86">
            <a:extLst>
              <a:ext uri="{FF2B5EF4-FFF2-40B4-BE49-F238E27FC236}">
                <a16:creationId xmlns:a16="http://schemas.microsoft.com/office/drawing/2014/main" id="{1197D88F-79EF-7DBE-6F6C-BEE9B38B9C61}"/>
              </a:ext>
            </a:extLst>
          </p:cNvPr>
          <p:cNvSpPr/>
          <p:nvPr/>
        </p:nvSpPr>
        <p:spPr>
          <a:xfrm>
            <a:off x="847357" y="873331"/>
            <a:ext cx="7692297" cy="576695"/>
          </a:xfrm>
          <a:prstGeom prst="chevron">
            <a:avLst>
              <a:gd name="adj" fmla="val 50000"/>
            </a:avLst>
          </a:prstGeom>
          <a:solidFill>
            <a:srgbClr val="D00216"/>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rPr>
              <a:t>誘導</a:t>
            </a:r>
            <a:endParaRPr kumimoji="0"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5" name="Google Shape;1242;p86">
            <a:extLst>
              <a:ext uri="{FF2B5EF4-FFF2-40B4-BE49-F238E27FC236}">
                <a16:creationId xmlns:a16="http://schemas.microsoft.com/office/drawing/2014/main" id="{97AABF2C-3DA7-4D49-07E2-BE06508033CF}"/>
              </a:ext>
            </a:extLst>
          </p:cNvPr>
          <p:cNvSpPr/>
          <p:nvPr/>
        </p:nvSpPr>
        <p:spPr>
          <a:xfrm>
            <a:off x="8768538" y="889217"/>
            <a:ext cx="1723833" cy="576695"/>
          </a:xfrm>
          <a:prstGeom prst="chevron">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kern="0" dirty="0">
                <a:solidFill>
                  <a:schemeClr val="bg1"/>
                </a:solidFill>
                <a:latin typeface="Google Sans"/>
                <a:ea typeface="Google Sans"/>
                <a:cs typeface="Google Sans"/>
                <a:sym typeface="Google Sans"/>
              </a:rPr>
              <a:t>遷移</a:t>
            </a:r>
            <a:endPar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6" name="正方形/長方形 5">
            <a:extLst>
              <a:ext uri="{FF2B5EF4-FFF2-40B4-BE49-F238E27FC236}">
                <a16:creationId xmlns:a16="http://schemas.microsoft.com/office/drawing/2014/main" id="{C9819CB6-E056-E145-DECB-3481985E109D}"/>
              </a:ext>
            </a:extLst>
          </p:cNvPr>
          <p:cNvSpPr/>
          <p:nvPr/>
        </p:nvSpPr>
        <p:spPr>
          <a:xfrm>
            <a:off x="1049186" y="1534892"/>
            <a:ext cx="683749" cy="580009"/>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検索</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8F7A4EA-752C-9FA0-B5C3-30F2BF204E1A}"/>
              </a:ext>
            </a:extLst>
          </p:cNvPr>
          <p:cNvSpPr/>
          <p:nvPr/>
        </p:nvSpPr>
        <p:spPr>
          <a:xfrm>
            <a:off x="1049186" y="2179456"/>
            <a:ext cx="681992" cy="431721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広告</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359474-5475-B1C5-007D-DB5B15D35930}"/>
              </a:ext>
            </a:extLst>
          </p:cNvPr>
          <p:cNvSpPr/>
          <p:nvPr/>
        </p:nvSpPr>
        <p:spPr>
          <a:xfrm>
            <a:off x="5317518" y="154603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solidFill>
                <a:schemeClr val="tx1"/>
              </a:solidFill>
            </a:endParaRPr>
          </a:p>
        </p:txBody>
      </p:sp>
      <p:sp>
        <p:nvSpPr>
          <p:cNvPr id="10" name="正方形/長方形 9">
            <a:extLst>
              <a:ext uri="{FF2B5EF4-FFF2-40B4-BE49-F238E27FC236}">
                <a16:creationId xmlns:a16="http://schemas.microsoft.com/office/drawing/2014/main" id="{AA52EE02-F070-67D0-970F-9A8457B56139}"/>
              </a:ext>
            </a:extLst>
          </p:cNvPr>
          <p:cNvSpPr/>
          <p:nvPr/>
        </p:nvSpPr>
        <p:spPr>
          <a:xfrm>
            <a:off x="1766325" y="153489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dirty="0">
              <a:solidFill>
                <a:schemeClr val="tx1"/>
              </a:solidFill>
            </a:endParaRPr>
          </a:p>
        </p:txBody>
      </p:sp>
      <p:sp>
        <p:nvSpPr>
          <p:cNvPr id="11" name="右矢印 10">
            <a:extLst>
              <a:ext uri="{FF2B5EF4-FFF2-40B4-BE49-F238E27FC236}">
                <a16:creationId xmlns:a16="http://schemas.microsoft.com/office/drawing/2014/main" id="{A8BB6819-7831-A90F-E870-0DE474E6E5D9}"/>
              </a:ext>
            </a:extLst>
          </p:cNvPr>
          <p:cNvSpPr/>
          <p:nvPr/>
        </p:nvSpPr>
        <p:spPr>
          <a:xfrm rot="5400000">
            <a:off x="1960617" y="1811292"/>
            <a:ext cx="309245"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10BF1DE-9971-C0C2-8CB7-48C39033FBFD}"/>
              </a:ext>
            </a:extLst>
          </p:cNvPr>
          <p:cNvSpPr txBox="1"/>
          <p:nvPr/>
        </p:nvSpPr>
        <p:spPr>
          <a:xfrm>
            <a:off x="2329050" y="1884068"/>
            <a:ext cx="209105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検索面から編集記事への自然流入</a:t>
            </a:r>
          </a:p>
        </p:txBody>
      </p:sp>
      <p:sp>
        <p:nvSpPr>
          <p:cNvPr id="13" name="右矢印 12">
            <a:extLst>
              <a:ext uri="{FF2B5EF4-FFF2-40B4-BE49-F238E27FC236}">
                <a16:creationId xmlns:a16="http://schemas.microsoft.com/office/drawing/2014/main" id="{236158CA-205F-7E5D-2FBE-33071F6E32BC}"/>
              </a:ext>
            </a:extLst>
          </p:cNvPr>
          <p:cNvSpPr/>
          <p:nvPr/>
        </p:nvSpPr>
        <p:spPr>
          <a:xfrm rot="5400000">
            <a:off x="5372459" y="1820261"/>
            <a:ext cx="281481"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A0B66751-3FF0-784F-708D-6FA17FE58EBB}"/>
              </a:ext>
            </a:extLst>
          </p:cNvPr>
          <p:cNvSpPr txBox="1"/>
          <p:nvPr/>
        </p:nvSpPr>
        <p:spPr>
          <a:xfrm>
            <a:off x="1835528" y="1557054"/>
            <a:ext cx="1912725"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〇〇</a:t>
            </a:r>
            <a:r>
              <a:rPr kumimoji="1" lang="ja-JP" altLang="en-US" sz="1100" b="1" dirty="0">
                <a:latin typeface="Meiryo UI" panose="020B0604030504040204" pitchFamily="50" charset="-128"/>
                <a:ea typeface="Meiryo UI" panose="020B0604030504040204" pitchFamily="50" charset="-128"/>
              </a:rPr>
              <a:t> おすすめ」</a:t>
            </a:r>
          </a:p>
        </p:txBody>
      </p:sp>
      <p:pic>
        <p:nvPicPr>
          <p:cNvPr id="15" name="図 14">
            <a:extLst>
              <a:ext uri="{FF2B5EF4-FFF2-40B4-BE49-F238E27FC236}">
                <a16:creationId xmlns:a16="http://schemas.microsoft.com/office/drawing/2014/main" id="{7544658C-090A-6AF1-0852-B67BFD168E35}"/>
              </a:ext>
            </a:extLst>
          </p:cNvPr>
          <p:cNvPicPr>
            <a:picLocks noChangeAspect="1"/>
          </p:cNvPicPr>
          <p:nvPr/>
        </p:nvPicPr>
        <p:blipFill>
          <a:blip r:embed="rId3"/>
          <a:stretch>
            <a:fillRect/>
          </a:stretch>
        </p:blipFill>
        <p:spPr>
          <a:xfrm>
            <a:off x="3213696" y="1576383"/>
            <a:ext cx="470881" cy="252257"/>
          </a:xfrm>
          <a:prstGeom prst="rect">
            <a:avLst/>
          </a:prstGeom>
        </p:spPr>
      </p:pic>
      <p:sp>
        <p:nvSpPr>
          <p:cNvPr id="16" name="テキスト ボックス 15">
            <a:extLst>
              <a:ext uri="{FF2B5EF4-FFF2-40B4-BE49-F238E27FC236}">
                <a16:creationId xmlns:a16="http://schemas.microsoft.com/office/drawing/2014/main" id="{F0EBEC68-49C4-54B8-3963-62C1EEF2866B}"/>
              </a:ext>
            </a:extLst>
          </p:cNvPr>
          <p:cNvSpPr txBox="1"/>
          <p:nvPr/>
        </p:nvSpPr>
        <p:spPr>
          <a:xfrm>
            <a:off x="5350908" y="1576928"/>
            <a:ext cx="2286476"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商品名 </a:t>
            </a:r>
            <a:r>
              <a:rPr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 口コミ</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評判</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a:t>
            </a:r>
          </a:p>
        </p:txBody>
      </p:sp>
      <p:pic>
        <p:nvPicPr>
          <p:cNvPr id="17" name="図 16">
            <a:extLst>
              <a:ext uri="{FF2B5EF4-FFF2-40B4-BE49-F238E27FC236}">
                <a16:creationId xmlns:a16="http://schemas.microsoft.com/office/drawing/2014/main" id="{4C3B612E-DCBB-3910-EF6D-46468795C61E}"/>
              </a:ext>
            </a:extLst>
          </p:cNvPr>
          <p:cNvPicPr>
            <a:picLocks noChangeAspect="1"/>
          </p:cNvPicPr>
          <p:nvPr/>
        </p:nvPicPr>
        <p:blipFill>
          <a:blip r:embed="rId3"/>
          <a:stretch>
            <a:fillRect/>
          </a:stretch>
        </p:blipFill>
        <p:spPr>
          <a:xfrm>
            <a:off x="7142658" y="1586949"/>
            <a:ext cx="452845" cy="242595"/>
          </a:xfrm>
          <a:prstGeom prst="rect">
            <a:avLst/>
          </a:prstGeom>
        </p:spPr>
      </p:pic>
      <p:sp>
        <p:nvSpPr>
          <p:cNvPr id="18" name="テキスト ボックス 17">
            <a:extLst>
              <a:ext uri="{FF2B5EF4-FFF2-40B4-BE49-F238E27FC236}">
                <a16:creationId xmlns:a16="http://schemas.microsoft.com/office/drawing/2014/main" id="{A886B0AD-0D10-FC06-CD1D-B4471ADEA0A3}"/>
              </a:ext>
            </a:extLst>
          </p:cNvPr>
          <p:cNvSpPr txBox="1"/>
          <p:nvPr/>
        </p:nvSpPr>
        <p:spPr>
          <a:xfrm>
            <a:off x="5633700" y="1899577"/>
            <a:ext cx="254564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検索面からレビュー記事への自然流入</a:t>
            </a:r>
          </a:p>
        </p:txBody>
      </p:sp>
      <p:sp>
        <p:nvSpPr>
          <p:cNvPr id="19" name="正方形/長方形 18">
            <a:extLst>
              <a:ext uri="{FF2B5EF4-FFF2-40B4-BE49-F238E27FC236}">
                <a16:creationId xmlns:a16="http://schemas.microsoft.com/office/drawing/2014/main" id="{1A8152D5-EE03-72BE-4838-99D587C3E4AD}"/>
              </a:ext>
            </a:extLst>
          </p:cNvPr>
          <p:cNvSpPr/>
          <p:nvPr/>
        </p:nvSpPr>
        <p:spPr>
          <a:xfrm>
            <a:off x="5311661" y="2401589"/>
            <a:ext cx="2520000" cy="411463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0" name="正方形/長方形 19">
            <a:extLst>
              <a:ext uri="{FF2B5EF4-FFF2-40B4-BE49-F238E27FC236}">
                <a16:creationId xmlns:a16="http://schemas.microsoft.com/office/drawing/2014/main" id="{B436DA9D-F83B-99F3-7791-4F74ACFE6EE5}"/>
              </a:ext>
            </a:extLst>
          </p:cNvPr>
          <p:cNvSpPr/>
          <p:nvPr/>
        </p:nvSpPr>
        <p:spPr>
          <a:xfrm>
            <a:off x="1802425" y="2423595"/>
            <a:ext cx="2520000" cy="214325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961D4C0F-14CF-35A2-3C51-B68FF4B02E64}"/>
              </a:ext>
            </a:extLst>
          </p:cNvPr>
          <p:cNvSpPr/>
          <p:nvPr/>
        </p:nvSpPr>
        <p:spPr>
          <a:xfrm>
            <a:off x="2577379" y="4145903"/>
            <a:ext cx="685377" cy="318082"/>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bg1"/>
                </a:solidFill>
                <a:latin typeface="+mn-ea"/>
              </a:rPr>
              <a:t>ミニタイアップ枠</a:t>
            </a:r>
            <a:endParaRPr lang="en-US" altLang="ja-JP" sz="900" b="1" dirty="0">
              <a:solidFill>
                <a:schemeClr val="bg1"/>
              </a:solidFill>
              <a:latin typeface="+mn-ea"/>
            </a:endParaRPr>
          </a:p>
        </p:txBody>
      </p:sp>
      <p:pic>
        <p:nvPicPr>
          <p:cNvPr id="22" name="図 21">
            <a:extLst>
              <a:ext uri="{FF2B5EF4-FFF2-40B4-BE49-F238E27FC236}">
                <a16:creationId xmlns:a16="http://schemas.microsoft.com/office/drawing/2014/main" id="{443B405D-BD8A-F28E-D689-34BCB2489FC5}"/>
              </a:ext>
            </a:extLst>
          </p:cNvPr>
          <p:cNvPicPr>
            <a:picLocks noChangeAspect="1"/>
          </p:cNvPicPr>
          <p:nvPr/>
        </p:nvPicPr>
        <p:blipFill>
          <a:blip r:embed="rId4"/>
          <a:stretch>
            <a:fillRect/>
          </a:stretch>
        </p:blipFill>
        <p:spPr>
          <a:xfrm>
            <a:off x="2568936" y="3078279"/>
            <a:ext cx="693820" cy="1054412"/>
          </a:xfrm>
          <a:prstGeom prst="rect">
            <a:avLst/>
          </a:prstGeom>
        </p:spPr>
      </p:pic>
      <p:sp>
        <p:nvSpPr>
          <p:cNvPr id="23" name="正方形/長方形 22">
            <a:extLst>
              <a:ext uri="{FF2B5EF4-FFF2-40B4-BE49-F238E27FC236}">
                <a16:creationId xmlns:a16="http://schemas.microsoft.com/office/drawing/2014/main" id="{F352AA38-5D5F-B6D7-0AEB-0B1DD41D46CD}"/>
              </a:ext>
            </a:extLst>
          </p:cNvPr>
          <p:cNvSpPr/>
          <p:nvPr/>
        </p:nvSpPr>
        <p:spPr>
          <a:xfrm>
            <a:off x="1802424" y="4899794"/>
            <a:ext cx="2520000" cy="160092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4" name="正方形/長方形 23">
            <a:extLst>
              <a:ext uri="{FF2B5EF4-FFF2-40B4-BE49-F238E27FC236}">
                <a16:creationId xmlns:a16="http://schemas.microsoft.com/office/drawing/2014/main" id="{EB05E72C-E1F5-4124-5E7B-4F4FBD05A3FE}"/>
              </a:ext>
            </a:extLst>
          </p:cNvPr>
          <p:cNvSpPr/>
          <p:nvPr/>
        </p:nvSpPr>
        <p:spPr>
          <a:xfrm>
            <a:off x="1795855" y="46484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t>Yahoo!</a:t>
            </a:r>
            <a:r>
              <a:rPr lang="ja-JP" altLang="en-US" sz="1200" b="1" dirty="0"/>
              <a:t>広告からの誘導</a:t>
            </a:r>
            <a:endParaRPr lang="en-US" altLang="ja-JP" sz="1200" b="1" dirty="0"/>
          </a:p>
        </p:txBody>
      </p:sp>
      <p:pic>
        <p:nvPicPr>
          <p:cNvPr id="25" name="図 24">
            <a:extLst>
              <a:ext uri="{FF2B5EF4-FFF2-40B4-BE49-F238E27FC236}">
                <a16:creationId xmlns:a16="http://schemas.microsoft.com/office/drawing/2014/main" id="{EE448FB3-27BF-ACD0-3A15-C4A2FFB6DDA0}"/>
              </a:ext>
            </a:extLst>
          </p:cNvPr>
          <p:cNvPicPr>
            <a:picLocks noChangeAspect="1"/>
          </p:cNvPicPr>
          <p:nvPr/>
        </p:nvPicPr>
        <p:blipFill>
          <a:blip r:embed="rId5"/>
          <a:stretch>
            <a:fillRect/>
          </a:stretch>
        </p:blipFill>
        <p:spPr>
          <a:xfrm>
            <a:off x="1919863" y="5677853"/>
            <a:ext cx="882918" cy="804711"/>
          </a:xfrm>
          <a:prstGeom prst="rect">
            <a:avLst/>
          </a:prstGeom>
        </p:spPr>
      </p:pic>
      <p:sp>
        <p:nvSpPr>
          <p:cNvPr id="26" name="テキスト ボックス 25">
            <a:extLst>
              <a:ext uri="{FF2B5EF4-FFF2-40B4-BE49-F238E27FC236}">
                <a16:creationId xmlns:a16="http://schemas.microsoft.com/office/drawing/2014/main" id="{E5902619-3414-E39D-ACE5-FE2426968889}"/>
              </a:ext>
            </a:extLst>
          </p:cNvPr>
          <p:cNvSpPr txBox="1"/>
          <p:nvPr/>
        </p:nvSpPr>
        <p:spPr>
          <a:xfrm>
            <a:off x="1848775" y="4899794"/>
            <a:ext cx="2391416" cy="523220"/>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Yahoo! JAPAN</a:t>
            </a:r>
            <a:r>
              <a:rPr lang="ja-JP" altLang="en-US" sz="1000" dirty="0">
                <a:latin typeface="Meiryo UI" panose="020B0604030504040204" pitchFamily="50" charset="-128"/>
                <a:ea typeface="Meiryo UI" panose="020B0604030504040204" pitchFamily="50" charset="-128"/>
              </a:rPr>
              <a:t>保有データ</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a:t>
            </a:r>
            <a:r>
              <a:rPr lang="en-US" altLang="ja-JP" sz="1000" dirty="0" err="1">
                <a:latin typeface="Meiryo UI" panose="020B0604030504040204" pitchFamily="50" charset="-128"/>
                <a:ea typeface="Meiryo UI" panose="020B0604030504040204" pitchFamily="50" charset="-128"/>
              </a:rPr>
              <a:t>mybest</a:t>
            </a:r>
            <a:r>
              <a:rPr lang="ja-JP" altLang="en-US" sz="1000" dirty="0">
                <a:latin typeface="Meiryo UI" panose="020B0604030504040204" pitchFamily="50" charset="-128"/>
                <a:ea typeface="Meiryo UI" panose="020B0604030504040204" pitchFamily="50" charset="-128"/>
              </a:rPr>
              <a:t>記事閲覧データ</a:t>
            </a:r>
            <a:endParaRPr lang="en-US" altLang="ja-JP" sz="1000" dirty="0">
              <a:latin typeface="Meiryo UI" panose="020B0604030504040204" pitchFamily="50" charset="-128"/>
              <a:ea typeface="Meiryo UI" panose="020B0604030504040204" pitchFamily="50" charset="-128"/>
            </a:endParaRPr>
          </a:p>
          <a:p>
            <a:r>
              <a:rPr lang="ja-JP" altLang="en-US" sz="800" dirty="0">
                <a:latin typeface="Meiryo UI" panose="020B0604030504040204" pitchFamily="50" charset="-128"/>
                <a:ea typeface="Meiryo UI" panose="020B0604030504040204" pitchFamily="50" charset="-128"/>
              </a:rPr>
              <a:t>を活用した柔軟なターゲティングでレビュー記事へ誘導。</a:t>
            </a:r>
            <a:endParaRPr kumimoji="1" lang="en-US" altLang="ja-JP" sz="8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45B46640-096A-3E27-992D-DA898CB276B6}"/>
              </a:ext>
            </a:extLst>
          </p:cNvPr>
          <p:cNvSpPr/>
          <p:nvPr/>
        </p:nvSpPr>
        <p:spPr>
          <a:xfrm>
            <a:off x="3275645" y="3174149"/>
            <a:ext cx="627903" cy="512279"/>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dirty="0">
                <a:solidFill>
                  <a:schemeClr val="bg1"/>
                </a:solidFill>
                <a:latin typeface="+mn-ea"/>
              </a:rPr>
              <a:t>バナー</a:t>
            </a:r>
            <a:endParaRPr lang="en-US" altLang="ja-JP" sz="1000" b="1" dirty="0">
              <a:solidFill>
                <a:schemeClr val="bg1"/>
              </a:solidFill>
              <a:latin typeface="+mn-ea"/>
            </a:endParaRPr>
          </a:p>
          <a:p>
            <a:pPr algn="ctr"/>
            <a:r>
              <a:rPr lang="ja-JP" altLang="en-US" sz="1000" b="1" dirty="0">
                <a:solidFill>
                  <a:schemeClr val="bg1"/>
                </a:solidFill>
                <a:latin typeface="+mn-ea"/>
              </a:rPr>
              <a:t>掲載枠</a:t>
            </a:r>
            <a:endParaRPr lang="en-US" altLang="ja-JP" sz="1000" b="1" dirty="0">
              <a:solidFill>
                <a:schemeClr val="bg1"/>
              </a:solidFill>
              <a:latin typeface="+mn-ea"/>
            </a:endParaRPr>
          </a:p>
        </p:txBody>
      </p:sp>
      <p:sp>
        <p:nvSpPr>
          <p:cNvPr id="28" name="正方形/長方形 27">
            <a:extLst>
              <a:ext uri="{FF2B5EF4-FFF2-40B4-BE49-F238E27FC236}">
                <a16:creationId xmlns:a16="http://schemas.microsoft.com/office/drawing/2014/main" id="{8C34F872-8FC8-4CE5-624E-5A37942B73D5}"/>
              </a:ext>
            </a:extLst>
          </p:cNvPr>
          <p:cNvSpPr/>
          <p:nvPr/>
        </p:nvSpPr>
        <p:spPr>
          <a:xfrm>
            <a:off x="2092214" y="5435895"/>
            <a:ext cx="667724" cy="215444"/>
          </a:xfrm>
          <a:prstGeom prst="rect">
            <a:avLst/>
          </a:prstGeom>
        </p:spPr>
        <p:txBody>
          <a:bodyPr wrap="square">
            <a:spAutoFit/>
          </a:bodyPr>
          <a:lstStyle/>
          <a:p>
            <a:pPr algn="ctr"/>
            <a:r>
              <a:rPr lang="ja-JP" altLang="en-US" sz="800" b="1" dirty="0">
                <a:latin typeface="Meiryo UI" panose="020B0604030504040204" pitchFamily="50" charset="-128"/>
                <a:ea typeface="Meiryo UI" panose="020B0604030504040204" pitchFamily="50" charset="-128"/>
              </a:rPr>
              <a:t>ヤフー広告</a:t>
            </a:r>
            <a:endParaRPr lang="en-US" altLang="ja-JP" sz="800" b="1"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5F68443-9FA5-C6E8-71E3-8A09B5D2E27D}"/>
              </a:ext>
            </a:extLst>
          </p:cNvPr>
          <p:cNvPicPr>
            <a:picLocks noChangeAspect="1"/>
          </p:cNvPicPr>
          <p:nvPr/>
        </p:nvPicPr>
        <p:blipFill rotWithShape="1">
          <a:blip r:embed="rId6"/>
          <a:srcRect b="53274"/>
          <a:stretch/>
        </p:blipFill>
        <p:spPr>
          <a:xfrm>
            <a:off x="3170471" y="5698812"/>
            <a:ext cx="950946" cy="676168"/>
          </a:xfrm>
          <a:prstGeom prst="rect">
            <a:avLst/>
          </a:prstGeom>
        </p:spPr>
      </p:pic>
      <p:sp>
        <p:nvSpPr>
          <p:cNvPr id="30" name="正方形/長方形 29">
            <a:extLst>
              <a:ext uri="{FF2B5EF4-FFF2-40B4-BE49-F238E27FC236}">
                <a16:creationId xmlns:a16="http://schemas.microsoft.com/office/drawing/2014/main" id="{45B6DE23-8FC9-6509-F006-B892775228BE}"/>
              </a:ext>
            </a:extLst>
          </p:cNvPr>
          <p:cNvSpPr/>
          <p:nvPr/>
        </p:nvSpPr>
        <p:spPr>
          <a:xfrm>
            <a:off x="3025634" y="5413671"/>
            <a:ext cx="1321510" cy="215444"/>
          </a:xfrm>
          <a:prstGeom prst="rect">
            <a:avLst/>
          </a:prstGeom>
        </p:spPr>
        <p:txBody>
          <a:bodyPr wrap="square">
            <a:spAutoFit/>
          </a:bodyPr>
          <a:lstStyle/>
          <a:p>
            <a:pPr algn="ctr"/>
            <a:r>
              <a:rPr lang="en-US" altLang="ja-JP" sz="800" b="1" dirty="0" err="1">
                <a:latin typeface="Meiryo UI" panose="020B0604030504040204" pitchFamily="50" charset="-128"/>
                <a:ea typeface="Meiryo UI" panose="020B0604030504040204" pitchFamily="50" charset="-128"/>
              </a:rPr>
              <a:t>mybest</a:t>
            </a:r>
            <a:r>
              <a:rPr lang="ja-JP" altLang="en-US" sz="800" b="1" dirty="0">
                <a:latin typeface="Meiryo UI" panose="020B0604030504040204" pitchFamily="50" charset="-128"/>
                <a:ea typeface="Meiryo UI" panose="020B0604030504040204" pitchFamily="50" charset="-128"/>
              </a:rPr>
              <a:t>記事閲覧データ</a:t>
            </a:r>
            <a:endParaRPr lang="en-US" altLang="ja-JP" sz="800" b="1"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A5DE0A0-0FC2-08ED-A632-E273AEE7BFE6}"/>
              </a:ext>
            </a:extLst>
          </p:cNvPr>
          <p:cNvSpPr/>
          <p:nvPr/>
        </p:nvSpPr>
        <p:spPr>
          <a:xfrm>
            <a:off x="1795855" y="217538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編集記事内の広告枠からの誘導</a:t>
            </a:r>
            <a:endParaRPr lang="en-US" altLang="ja-JP" sz="1100" b="1"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A3C4A127-8567-3DB5-CC31-E440058CF947}"/>
              </a:ext>
            </a:extLst>
          </p:cNvPr>
          <p:cNvSpPr txBox="1"/>
          <p:nvPr/>
        </p:nvSpPr>
        <p:spPr>
          <a:xfrm>
            <a:off x="1766325" y="2407724"/>
            <a:ext cx="2609419"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 おすすめ」での流入が多い</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編集記事内の広告枠で対象商品を</a:t>
            </a:r>
            <a:r>
              <a:rPr lang="en-US" altLang="ja-JP" sz="1000" dirty="0">
                <a:latin typeface="Meiryo UI" panose="020B0604030504040204" pitchFamily="50" charset="-128"/>
                <a:ea typeface="Meiryo UI" panose="020B0604030504040204" pitchFamily="50" charset="-128"/>
              </a:rPr>
              <a:t>PR</a:t>
            </a:r>
            <a:r>
              <a:rPr lang="ja-JP" altLang="en-US" sz="1000" dirty="0" err="1">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商品理解を深めつつ、レビュー記事へ誘導。</a:t>
            </a:r>
            <a:endParaRPr kumimoji="1" lang="en-US" altLang="ja-JP" sz="10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50BD1D2-EDCD-8409-4BA3-8E6D182C8957}"/>
              </a:ext>
            </a:extLst>
          </p:cNvPr>
          <p:cNvSpPr/>
          <p:nvPr/>
        </p:nvSpPr>
        <p:spPr>
          <a:xfrm>
            <a:off x="5311661" y="21676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レビュータイアップ記事</a:t>
            </a:r>
            <a:endParaRPr lang="en-US" altLang="ja-JP" sz="1100" b="1" dirty="0">
              <a:latin typeface="Meiryo UI" panose="020B0604030504040204" pitchFamily="50" charset="-128"/>
              <a:ea typeface="Meiryo UI" panose="020B0604030504040204" pitchFamily="50" charset="-128"/>
            </a:endParaRPr>
          </a:p>
        </p:txBody>
      </p:sp>
      <p:sp>
        <p:nvSpPr>
          <p:cNvPr id="34" name="右矢印 33">
            <a:extLst>
              <a:ext uri="{FF2B5EF4-FFF2-40B4-BE49-F238E27FC236}">
                <a16:creationId xmlns:a16="http://schemas.microsoft.com/office/drawing/2014/main" id="{CCD3CE8F-F21D-D64C-EBA0-594A75F84D65}"/>
              </a:ext>
            </a:extLst>
          </p:cNvPr>
          <p:cNvSpPr/>
          <p:nvPr/>
        </p:nvSpPr>
        <p:spPr>
          <a:xfrm>
            <a:off x="4354464" y="3253165"/>
            <a:ext cx="919327"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53918828-E416-E65D-E21D-5567880D6C0F}"/>
              </a:ext>
            </a:extLst>
          </p:cNvPr>
          <p:cNvSpPr txBox="1"/>
          <p:nvPr/>
        </p:nvSpPr>
        <p:spPr>
          <a:xfrm>
            <a:off x="5382255" y="2423233"/>
            <a:ext cx="2538043"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広告誘導だけでなく</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対象商品名</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口コミ」等の</a:t>
            </a:r>
            <a:r>
              <a:rPr kumimoji="1" lang="en-US" altLang="ja-JP" sz="1000" dirty="0">
                <a:latin typeface="Meiryo UI" panose="020B0604030504040204" pitchFamily="50" charset="-128"/>
                <a:ea typeface="Meiryo UI" panose="020B0604030504040204" pitchFamily="50" charset="-128"/>
              </a:rPr>
              <a:t>KW</a:t>
            </a:r>
            <a:r>
              <a:rPr lang="ja-JP" altLang="en-US" sz="1000" dirty="0" err="1">
                <a:latin typeface="Meiryo UI" panose="020B0604030504040204" pitchFamily="50" charset="-128"/>
                <a:ea typeface="Meiryo UI" panose="020B0604030504040204" pitchFamily="50" charset="-128"/>
              </a:rPr>
              <a:t>にて</a:t>
            </a:r>
            <a:endParaRPr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検索面からの自然流入を狙い記事を作成。</a:t>
            </a:r>
            <a:endParaRPr kumimoji="1" lang="en-US" altLang="ja-JP" sz="1000" dirty="0">
              <a:latin typeface="Meiryo UI" panose="020B0604030504040204" pitchFamily="50" charset="-128"/>
              <a:ea typeface="Meiryo UI" panose="020B0604030504040204" pitchFamily="50" charset="-128"/>
            </a:endParaRPr>
          </a:p>
        </p:txBody>
      </p:sp>
      <p:sp>
        <p:nvSpPr>
          <p:cNvPr id="36" name="右矢印 35">
            <a:extLst>
              <a:ext uri="{FF2B5EF4-FFF2-40B4-BE49-F238E27FC236}">
                <a16:creationId xmlns:a16="http://schemas.microsoft.com/office/drawing/2014/main" id="{9C60DC17-FE05-F169-2CFA-50F5EAD9CA7D}"/>
              </a:ext>
            </a:extLst>
          </p:cNvPr>
          <p:cNvSpPr/>
          <p:nvPr/>
        </p:nvSpPr>
        <p:spPr>
          <a:xfrm>
            <a:off x="4385014" y="5513952"/>
            <a:ext cx="894608"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3A168322-FCA6-528E-9456-70D848E1B5FB}"/>
              </a:ext>
            </a:extLst>
          </p:cNvPr>
          <p:cNvGrpSpPr/>
          <p:nvPr/>
        </p:nvGrpSpPr>
        <p:grpSpPr>
          <a:xfrm>
            <a:off x="5959401" y="3069716"/>
            <a:ext cx="1148673" cy="3353172"/>
            <a:chOff x="4992914" y="3188170"/>
            <a:chExt cx="1144044" cy="3408673"/>
          </a:xfrm>
        </p:grpSpPr>
        <p:pic>
          <p:nvPicPr>
            <p:cNvPr id="38" name="図 37">
              <a:extLst>
                <a:ext uri="{FF2B5EF4-FFF2-40B4-BE49-F238E27FC236}">
                  <a16:creationId xmlns:a16="http://schemas.microsoft.com/office/drawing/2014/main" id="{A9EE5BFF-3412-9210-6BC7-A5BA6A8C08F7}"/>
                </a:ext>
              </a:extLst>
            </p:cNvPr>
            <p:cNvPicPr>
              <a:picLocks noChangeAspect="1"/>
            </p:cNvPicPr>
            <p:nvPr/>
          </p:nvPicPr>
          <p:blipFill>
            <a:blip r:embed="rId7"/>
            <a:stretch>
              <a:fillRect/>
            </a:stretch>
          </p:blipFill>
          <p:spPr>
            <a:xfrm>
              <a:off x="4996570" y="3188170"/>
              <a:ext cx="1140388" cy="1872832"/>
            </a:xfrm>
            <a:prstGeom prst="rect">
              <a:avLst/>
            </a:prstGeom>
          </p:spPr>
        </p:pic>
        <p:pic>
          <p:nvPicPr>
            <p:cNvPr id="39" name="図 38">
              <a:extLst>
                <a:ext uri="{FF2B5EF4-FFF2-40B4-BE49-F238E27FC236}">
                  <a16:creationId xmlns:a16="http://schemas.microsoft.com/office/drawing/2014/main" id="{02FD9CA6-3883-9600-8F6E-D91794F1A513}"/>
                </a:ext>
              </a:extLst>
            </p:cNvPr>
            <p:cNvPicPr>
              <a:picLocks noChangeAspect="1"/>
            </p:cNvPicPr>
            <p:nvPr/>
          </p:nvPicPr>
          <p:blipFill rotWithShape="1">
            <a:blip r:embed="rId8"/>
            <a:srcRect b="6364"/>
            <a:stretch/>
          </p:blipFill>
          <p:spPr>
            <a:xfrm>
              <a:off x="4992914" y="5059661"/>
              <a:ext cx="1140038" cy="1537182"/>
            </a:xfrm>
            <a:prstGeom prst="rect">
              <a:avLst/>
            </a:prstGeom>
          </p:spPr>
        </p:pic>
      </p:grpSp>
      <p:sp>
        <p:nvSpPr>
          <p:cNvPr id="40" name="正方形/長方形 39">
            <a:extLst>
              <a:ext uri="{FF2B5EF4-FFF2-40B4-BE49-F238E27FC236}">
                <a16:creationId xmlns:a16="http://schemas.microsoft.com/office/drawing/2014/main" id="{BA31099B-3DCF-F9C0-ED26-A1B48D3ED4EC}"/>
              </a:ext>
            </a:extLst>
          </p:cNvPr>
          <p:cNvSpPr/>
          <p:nvPr/>
        </p:nvSpPr>
        <p:spPr>
          <a:xfrm>
            <a:off x="8903131" y="2583235"/>
            <a:ext cx="1300356" cy="22824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41" name="正方形/長方形 40">
            <a:extLst>
              <a:ext uri="{FF2B5EF4-FFF2-40B4-BE49-F238E27FC236}">
                <a16:creationId xmlns:a16="http://schemas.microsoft.com/office/drawing/2014/main" id="{147F1109-F171-B4B2-5840-64AA96189D10}"/>
              </a:ext>
            </a:extLst>
          </p:cNvPr>
          <p:cNvSpPr/>
          <p:nvPr/>
        </p:nvSpPr>
        <p:spPr>
          <a:xfrm>
            <a:off x="8903130" y="2167917"/>
            <a:ext cx="1300357" cy="3941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eiryo UI" panose="020B0604030504040204" pitchFamily="50" charset="-128"/>
                <a:ea typeface="Meiryo UI" panose="020B0604030504040204" pitchFamily="50" charset="-128"/>
              </a:rPr>
              <a:t>自社サイト・</a:t>
            </a:r>
            <a:br>
              <a:rPr lang="en-US" altLang="ja-JP" sz="1200" b="1" dirty="0">
                <a:latin typeface="Meiryo UI" panose="020B0604030504040204" pitchFamily="50" charset="-128"/>
                <a:ea typeface="Meiryo UI" panose="020B0604030504040204" pitchFamily="50" charset="-128"/>
              </a:rPr>
            </a:br>
            <a:r>
              <a:rPr lang="en-US" altLang="ja-JP" sz="1200" b="1" dirty="0">
                <a:latin typeface="Meiryo UI" panose="020B0604030504040204" pitchFamily="50" charset="-128"/>
                <a:ea typeface="Meiryo UI" panose="020B0604030504040204" pitchFamily="50" charset="-128"/>
              </a:rPr>
              <a:t>EC</a:t>
            </a:r>
            <a:r>
              <a:rPr lang="ja-JP" altLang="en-US" sz="1200" b="1" dirty="0">
                <a:latin typeface="Meiryo UI" panose="020B0604030504040204" pitchFamily="50" charset="-128"/>
                <a:ea typeface="Meiryo UI" panose="020B0604030504040204" pitchFamily="50" charset="-128"/>
              </a:rPr>
              <a:t>モール遷移</a:t>
            </a:r>
            <a:endParaRPr lang="en-US" altLang="ja-JP" sz="1200" b="1" dirty="0">
              <a:latin typeface="Meiryo UI" panose="020B0604030504040204" pitchFamily="50" charset="-128"/>
              <a:ea typeface="Meiryo UI" panose="020B0604030504040204" pitchFamily="50" charset="-128"/>
            </a:endParaRPr>
          </a:p>
        </p:txBody>
      </p:sp>
      <p:pic>
        <p:nvPicPr>
          <p:cNvPr id="42" name="図 41">
            <a:extLst>
              <a:ext uri="{FF2B5EF4-FFF2-40B4-BE49-F238E27FC236}">
                <a16:creationId xmlns:a16="http://schemas.microsoft.com/office/drawing/2014/main" id="{BF64AE86-2976-7648-D3D8-88B53D4B0840}"/>
              </a:ext>
            </a:extLst>
          </p:cNvPr>
          <p:cNvPicPr>
            <a:picLocks noChangeAspect="1"/>
          </p:cNvPicPr>
          <p:nvPr/>
        </p:nvPicPr>
        <p:blipFill>
          <a:blip r:embed="rId9"/>
          <a:stretch>
            <a:fillRect/>
          </a:stretch>
        </p:blipFill>
        <p:spPr>
          <a:xfrm>
            <a:off x="8997812" y="2873101"/>
            <a:ext cx="1108150" cy="1106704"/>
          </a:xfrm>
          <a:prstGeom prst="rect">
            <a:avLst/>
          </a:prstGeom>
        </p:spPr>
      </p:pic>
      <p:pic>
        <p:nvPicPr>
          <p:cNvPr id="43" name="図 42">
            <a:extLst>
              <a:ext uri="{FF2B5EF4-FFF2-40B4-BE49-F238E27FC236}">
                <a16:creationId xmlns:a16="http://schemas.microsoft.com/office/drawing/2014/main" id="{DFE0F379-26C9-1403-43D3-F32329401B85}"/>
              </a:ext>
            </a:extLst>
          </p:cNvPr>
          <p:cNvPicPr>
            <a:picLocks noChangeAspect="1"/>
          </p:cNvPicPr>
          <p:nvPr/>
        </p:nvPicPr>
        <p:blipFill rotWithShape="1">
          <a:blip r:embed="rId10"/>
          <a:srcRect t="22405" b="22690"/>
          <a:stretch/>
        </p:blipFill>
        <p:spPr>
          <a:xfrm>
            <a:off x="9011679" y="4426765"/>
            <a:ext cx="503894" cy="270933"/>
          </a:xfrm>
          <a:prstGeom prst="rect">
            <a:avLst/>
          </a:prstGeom>
        </p:spPr>
      </p:pic>
      <p:pic>
        <p:nvPicPr>
          <p:cNvPr id="44" name="図 43">
            <a:extLst>
              <a:ext uri="{FF2B5EF4-FFF2-40B4-BE49-F238E27FC236}">
                <a16:creationId xmlns:a16="http://schemas.microsoft.com/office/drawing/2014/main" id="{9FA1A1C1-DC7A-D356-E768-255234EC0CF8}"/>
              </a:ext>
            </a:extLst>
          </p:cNvPr>
          <p:cNvPicPr>
            <a:picLocks noChangeAspect="1"/>
          </p:cNvPicPr>
          <p:nvPr/>
        </p:nvPicPr>
        <p:blipFill>
          <a:blip r:embed="rId11"/>
          <a:stretch>
            <a:fillRect/>
          </a:stretch>
        </p:blipFill>
        <p:spPr>
          <a:xfrm>
            <a:off x="9547612" y="4459426"/>
            <a:ext cx="566004" cy="196465"/>
          </a:xfrm>
          <a:prstGeom prst="rect">
            <a:avLst/>
          </a:prstGeom>
        </p:spPr>
      </p:pic>
      <p:pic>
        <p:nvPicPr>
          <p:cNvPr id="45" name="図 44">
            <a:extLst>
              <a:ext uri="{FF2B5EF4-FFF2-40B4-BE49-F238E27FC236}">
                <a16:creationId xmlns:a16="http://schemas.microsoft.com/office/drawing/2014/main" id="{61FBD353-D22E-5AF7-BBE0-6B38AAF1BEF8}"/>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014664" y="4199310"/>
            <a:ext cx="1087045" cy="166351"/>
          </a:xfrm>
          <a:prstGeom prst="rect">
            <a:avLst/>
          </a:prstGeom>
        </p:spPr>
      </p:pic>
    </p:spTree>
    <p:extLst>
      <p:ext uri="{BB962C8B-B14F-4D97-AF65-F5344CB8AC3E}">
        <p14:creationId xmlns:p14="http://schemas.microsoft.com/office/powerpoint/2010/main" val="3601698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Yahoo!</a:t>
            </a:r>
            <a:r>
              <a:rPr lang="ja-JP" altLang="en-US" b="1">
                <a:latin typeface="+mn-ea"/>
              </a:rPr>
              <a:t>広告 誘導オプション</a:t>
            </a:r>
            <a:r>
              <a:rPr lang="en-US" altLang="ja-JP" sz="2000" b="1" dirty="0">
                <a:latin typeface="+mn-ea"/>
              </a:rPr>
              <a:t>(</a:t>
            </a:r>
            <a:r>
              <a:rPr lang="en-US" altLang="ja-JP" sz="2000" b="1" dirty="0" err="1">
                <a:latin typeface="+mn-ea"/>
              </a:rPr>
              <a:t>mybest</a:t>
            </a:r>
            <a:r>
              <a:rPr lang="ja-JP" altLang="en-US" sz="2000" b="1">
                <a:latin typeface="+mn-ea"/>
              </a:rPr>
              <a:t>訪問者のデータ活用➀</a:t>
            </a:r>
            <a:r>
              <a:rPr lang="en-US" altLang="ja-JP" sz="2000" b="1" dirty="0">
                <a:latin typeface="+mn-ea"/>
              </a:rPr>
              <a:t>)</a:t>
            </a:r>
            <a:endParaRPr lang="ja-JP" altLang="en-US" sz="2000"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35D88AE1-0CF8-34C5-74C2-91DCB876050E}"/>
              </a:ext>
            </a:extLst>
          </p:cNvPr>
          <p:cNvSpPr/>
          <p:nvPr/>
        </p:nvSpPr>
        <p:spPr>
          <a:xfrm>
            <a:off x="2113902" y="4365323"/>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94EA4755-DBF7-A3DC-17B1-1315441D4A3A}"/>
              </a:ext>
            </a:extLst>
          </p:cNvPr>
          <p:cNvSpPr/>
          <p:nvPr/>
        </p:nvSpPr>
        <p:spPr>
          <a:xfrm>
            <a:off x="7565592" y="2458504"/>
            <a:ext cx="1918954" cy="3590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58B6BE61-B189-C41F-326A-0747251A8A49}"/>
              </a:ext>
            </a:extLst>
          </p:cNvPr>
          <p:cNvSpPr/>
          <p:nvPr/>
        </p:nvSpPr>
        <p:spPr>
          <a:xfrm>
            <a:off x="4389184" y="2458504"/>
            <a:ext cx="2553316" cy="3581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182E7124-3755-BDA0-9112-3838A3D39BFE}"/>
              </a:ext>
            </a:extLst>
          </p:cNvPr>
          <p:cNvSpPr/>
          <p:nvPr/>
        </p:nvSpPr>
        <p:spPr>
          <a:xfrm>
            <a:off x="148340" y="3129884"/>
            <a:ext cx="1724804" cy="1705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87624D8B-B1A0-2419-28C7-63880BD14669}"/>
              </a:ext>
            </a:extLst>
          </p:cNvPr>
          <p:cNvSpPr/>
          <p:nvPr/>
        </p:nvSpPr>
        <p:spPr>
          <a:xfrm>
            <a:off x="2136877" y="2368649"/>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9919E0FB-58E5-CA9E-5E23-E70DDA7387EC}"/>
              </a:ext>
            </a:extLst>
          </p:cNvPr>
          <p:cNvSpPr/>
          <p:nvPr/>
        </p:nvSpPr>
        <p:spPr>
          <a:xfrm>
            <a:off x="154553" y="929662"/>
            <a:ext cx="12037447" cy="646331"/>
          </a:xfrm>
          <a:prstGeom prst="rect">
            <a:avLst/>
          </a:prstGeom>
        </p:spPr>
        <p:txBody>
          <a:bodyPr wrap="square">
            <a:spAutoFit/>
          </a:bodyPr>
          <a:lstStyle/>
          <a:p>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記事の閲覧者データと</a:t>
            </a:r>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のデータを連携・拡張してセグメントを作成。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ディスプレイ広告・検索広告にセグメントを連携し、レビュータイアップへの誘導広告として配信可能。</a:t>
            </a:r>
            <a:endParaRPr lang="en-US" altLang="ja-JP" dirty="0">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AE894C2B-8844-015A-524C-E475BBA27978}"/>
              </a:ext>
            </a:extLst>
          </p:cNvPr>
          <p:cNvSpPr/>
          <p:nvPr/>
        </p:nvSpPr>
        <p:spPr>
          <a:xfrm>
            <a:off x="2345530" y="2359735"/>
            <a:ext cx="1119974" cy="215444"/>
          </a:xfrm>
          <a:prstGeom prst="rect">
            <a:avLst/>
          </a:prstGeom>
        </p:spPr>
        <p:txBody>
          <a:bodyPr wrap="square">
            <a:spAutoFit/>
          </a:bodyPr>
          <a:lstStyle/>
          <a:p>
            <a:pPr algn="ctr"/>
            <a:r>
              <a:rPr lang="en-US" altLang="ja-JP" sz="800" b="1" dirty="0"/>
              <a:t>4K</a:t>
            </a:r>
            <a:r>
              <a:rPr lang="ja-JP" altLang="en-US" sz="800" b="1" dirty="0"/>
              <a:t>テレビ 比較記事</a:t>
            </a:r>
            <a:endParaRPr lang="en-US" altLang="ja-JP" sz="800" b="1" dirty="0"/>
          </a:p>
        </p:txBody>
      </p:sp>
      <p:pic>
        <p:nvPicPr>
          <p:cNvPr id="12" name="図 11">
            <a:extLst>
              <a:ext uri="{FF2B5EF4-FFF2-40B4-BE49-F238E27FC236}">
                <a16:creationId xmlns:a16="http://schemas.microsoft.com/office/drawing/2014/main" id="{B975010D-EF08-6A95-16EC-5C7DFAD6661F}"/>
              </a:ext>
            </a:extLst>
          </p:cNvPr>
          <p:cNvPicPr>
            <a:picLocks noChangeAspect="1"/>
          </p:cNvPicPr>
          <p:nvPr/>
        </p:nvPicPr>
        <p:blipFill rotWithShape="1">
          <a:blip r:embed="rId3"/>
          <a:srcRect r="30876" b="27149"/>
          <a:stretch/>
        </p:blipFill>
        <p:spPr>
          <a:xfrm>
            <a:off x="2313430" y="2552603"/>
            <a:ext cx="1209929" cy="1501493"/>
          </a:xfrm>
          <a:prstGeom prst="rect">
            <a:avLst/>
          </a:prstGeom>
        </p:spPr>
      </p:pic>
      <p:pic>
        <p:nvPicPr>
          <p:cNvPr id="13" name="図 12">
            <a:extLst>
              <a:ext uri="{FF2B5EF4-FFF2-40B4-BE49-F238E27FC236}">
                <a16:creationId xmlns:a16="http://schemas.microsoft.com/office/drawing/2014/main" id="{5615A0CF-58C6-6F90-4C27-5AF03AC3EE2B}"/>
              </a:ext>
            </a:extLst>
          </p:cNvPr>
          <p:cNvPicPr>
            <a:picLocks noChangeAspect="1"/>
          </p:cNvPicPr>
          <p:nvPr/>
        </p:nvPicPr>
        <p:blipFill rotWithShape="1">
          <a:blip r:embed="rId4"/>
          <a:srcRect b="26246"/>
          <a:stretch/>
        </p:blipFill>
        <p:spPr>
          <a:xfrm>
            <a:off x="2286898" y="4518110"/>
            <a:ext cx="1250857" cy="1566991"/>
          </a:xfrm>
          <a:prstGeom prst="rect">
            <a:avLst/>
          </a:prstGeom>
        </p:spPr>
      </p:pic>
      <p:sp>
        <p:nvSpPr>
          <p:cNvPr id="14" name="正方形/長方形 13">
            <a:extLst>
              <a:ext uri="{FF2B5EF4-FFF2-40B4-BE49-F238E27FC236}">
                <a16:creationId xmlns:a16="http://schemas.microsoft.com/office/drawing/2014/main" id="{DA8BABA0-91BE-FB72-5590-43B2255A90CB}"/>
              </a:ext>
            </a:extLst>
          </p:cNvPr>
          <p:cNvSpPr/>
          <p:nvPr/>
        </p:nvSpPr>
        <p:spPr>
          <a:xfrm>
            <a:off x="2060520" y="4321927"/>
            <a:ext cx="1704601" cy="215444"/>
          </a:xfrm>
          <a:prstGeom prst="rect">
            <a:avLst/>
          </a:prstGeom>
        </p:spPr>
        <p:txBody>
          <a:bodyPr wrap="square">
            <a:spAutoFit/>
          </a:bodyPr>
          <a:lstStyle/>
          <a:p>
            <a:pPr algn="ctr"/>
            <a:r>
              <a:rPr lang="ja-JP" altLang="en-US" sz="800" b="1" dirty="0"/>
              <a:t>ブルーレイレコーダー</a:t>
            </a:r>
            <a:r>
              <a:rPr lang="en-US" altLang="ja-JP" sz="800" b="1" dirty="0"/>
              <a:t> </a:t>
            </a:r>
            <a:r>
              <a:rPr lang="ja-JP" altLang="en-US" sz="800" b="1" dirty="0"/>
              <a:t>比較記事</a:t>
            </a:r>
            <a:endParaRPr lang="en-US" altLang="ja-JP" sz="800" b="1" dirty="0"/>
          </a:p>
        </p:txBody>
      </p:sp>
      <p:pic>
        <p:nvPicPr>
          <p:cNvPr id="15" name="図 14">
            <a:extLst>
              <a:ext uri="{FF2B5EF4-FFF2-40B4-BE49-F238E27FC236}">
                <a16:creationId xmlns:a16="http://schemas.microsoft.com/office/drawing/2014/main" id="{68FCCF5C-EF8A-884B-95EB-81F5753EBBF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4533" r="3735" b="21025"/>
          <a:stretch/>
        </p:blipFill>
        <p:spPr>
          <a:xfrm>
            <a:off x="193248" y="3341574"/>
            <a:ext cx="1590313" cy="635568"/>
          </a:xfrm>
          <a:prstGeom prst="rect">
            <a:avLst/>
          </a:prstGeom>
        </p:spPr>
      </p:pic>
      <p:sp>
        <p:nvSpPr>
          <p:cNvPr id="16" name="正方形/長方形 15">
            <a:extLst>
              <a:ext uri="{FF2B5EF4-FFF2-40B4-BE49-F238E27FC236}">
                <a16:creationId xmlns:a16="http://schemas.microsoft.com/office/drawing/2014/main" id="{A7016F7A-145E-16BD-8E1A-A982E056EFBA}"/>
              </a:ext>
            </a:extLst>
          </p:cNvPr>
          <p:cNvSpPr/>
          <p:nvPr/>
        </p:nvSpPr>
        <p:spPr>
          <a:xfrm>
            <a:off x="11496345" y="2211804"/>
            <a:ext cx="186267" cy="1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47800453-4C6F-5BF9-D4AE-466AF1EF013F}"/>
              </a:ext>
            </a:extLst>
          </p:cNvPr>
          <p:cNvPicPr>
            <a:picLocks noChangeAspect="1"/>
          </p:cNvPicPr>
          <p:nvPr/>
        </p:nvPicPr>
        <p:blipFill>
          <a:blip r:embed="rId6"/>
          <a:stretch>
            <a:fillRect/>
          </a:stretch>
        </p:blipFill>
        <p:spPr>
          <a:xfrm>
            <a:off x="204536" y="4076333"/>
            <a:ext cx="1575742" cy="688961"/>
          </a:xfrm>
          <a:prstGeom prst="rect">
            <a:avLst/>
          </a:prstGeom>
        </p:spPr>
      </p:pic>
      <p:sp>
        <p:nvSpPr>
          <p:cNvPr id="18" name="正方形/長方形 17">
            <a:extLst>
              <a:ext uri="{FF2B5EF4-FFF2-40B4-BE49-F238E27FC236}">
                <a16:creationId xmlns:a16="http://schemas.microsoft.com/office/drawing/2014/main" id="{3CAD021B-E92F-7924-D515-5491931F5CCE}"/>
              </a:ext>
            </a:extLst>
          </p:cNvPr>
          <p:cNvSpPr/>
          <p:nvPr/>
        </p:nvSpPr>
        <p:spPr>
          <a:xfrm>
            <a:off x="68606" y="1954469"/>
            <a:ext cx="3764249" cy="356477"/>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➀　ユーザーは主に検索から</a:t>
            </a:r>
            <a:r>
              <a:rPr lang="en-US" altLang="ja-JP" sz="1200" b="1" dirty="0" err="1"/>
              <a:t>mybest</a:t>
            </a:r>
            <a:r>
              <a:rPr lang="ja-JP" altLang="en-US" sz="1200" b="1" dirty="0"/>
              <a:t>記事へ流入</a:t>
            </a:r>
            <a:endParaRPr lang="en-US" altLang="ja-JP" sz="1200" b="1" dirty="0"/>
          </a:p>
        </p:txBody>
      </p:sp>
      <p:grpSp>
        <p:nvGrpSpPr>
          <p:cNvPr id="19" name="Group 67">
            <a:extLst>
              <a:ext uri="{FF2B5EF4-FFF2-40B4-BE49-F238E27FC236}">
                <a16:creationId xmlns:a16="http://schemas.microsoft.com/office/drawing/2014/main" id="{CFBD1619-791A-9F0F-1399-E5ECD4D428D1}"/>
              </a:ext>
            </a:extLst>
          </p:cNvPr>
          <p:cNvGrpSpPr>
            <a:grpSpLocks noChangeAspect="1"/>
          </p:cNvGrpSpPr>
          <p:nvPr/>
        </p:nvGrpSpPr>
        <p:grpSpPr bwMode="auto">
          <a:xfrm>
            <a:off x="5274775" y="3118646"/>
            <a:ext cx="748085" cy="1014391"/>
            <a:chOff x="4707" y="2899"/>
            <a:chExt cx="384" cy="472"/>
          </a:xfrm>
        </p:grpSpPr>
        <p:sp>
          <p:nvSpPr>
            <p:cNvPr id="20" name="Freeform 68">
              <a:extLst>
                <a:ext uri="{FF2B5EF4-FFF2-40B4-BE49-F238E27FC236}">
                  <a16:creationId xmlns:a16="http://schemas.microsoft.com/office/drawing/2014/main" id="{90993723-A5D8-A95C-7757-01D9BF962036}"/>
                </a:ext>
              </a:extLst>
            </p:cNvPr>
            <p:cNvSpPr>
              <a:spLocks noChangeArrowheads="1"/>
            </p:cNvSpPr>
            <p:nvPr/>
          </p:nvSpPr>
          <p:spPr bwMode="auto">
            <a:xfrm>
              <a:off x="4707" y="3123"/>
              <a:ext cx="383" cy="128"/>
            </a:xfrm>
            <a:custGeom>
              <a:avLst/>
              <a:gdLst>
                <a:gd name="T0" fmla="*/ 0 w 1692"/>
                <a:gd name="T1" fmla="*/ 0 h 567"/>
                <a:gd name="T2" fmla="*/ 0 w 1692"/>
                <a:gd name="T3" fmla="*/ 369 h 567"/>
                <a:gd name="T4" fmla="*/ 575 w 1692"/>
                <a:gd name="T5" fmla="*/ 552 h 567"/>
                <a:gd name="T6" fmla="*/ 846 w 1692"/>
                <a:gd name="T7" fmla="*/ 566 h 567"/>
                <a:gd name="T8" fmla="*/ 1116 w 1692"/>
                <a:gd name="T9" fmla="*/ 552 h 567"/>
                <a:gd name="T10" fmla="*/ 1691 w 1692"/>
                <a:gd name="T11" fmla="*/ 369 h 567"/>
                <a:gd name="T12" fmla="*/ 1691 w 1692"/>
                <a:gd name="T13" fmla="*/ 0 h 567"/>
                <a:gd name="T14" fmla="*/ 846 w 1692"/>
                <a:gd name="T15" fmla="*/ 171 h 567"/>
                <a:gd name="T16" fmla="*/ 0 w 1692"/>
                <a:gd name="T17" fmla="*/ 0 h 567"/>
                <a:gd name="T18" fmla="*/ 197 w 1692"/>
                <a:gd name="T19" fmla="*/ 340 h 567"/>
                <a:gd name="T20" fmla="*/ 141 w 1692"/>
                <a:gd name="T21" fmla="*/ 284 h 567"/>
                <a:gd name="T22" fmla="*/ 197 w 1692"/>
                <a:gd name="T23" fmla="*/ 227 h 567"/>
                <a:gd name="T24" fmla="*/ 254 w 1692"/>
                <a:gd name="T25" fmla="*/ 284 h 567"/>
                <a:gd name="T26" fmla="*/ 197 w 1692"/>
                <a:gd name="T27" fmla="*/ 34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2" h="567">
                  <a:moveTo>
                    <a:pt x="0" y="0"/>
                  </a:moveTo>
                  <a:lnTo>
                    <a:pt x="0" y="369"/>
                  </a:lnTo>
                  <a:cubicBezTo>
                    <a:pt x="70" y="442"/>
                    <a:pt x="273" y="521"/>
                    <a:pt x="575" y="552"/>
                  </a:cubicBezTo>
                  <a:cubicBezTo>
                    <a:pt x="657" y="560"/>
                    <a:pt x="750" y="566"/>
                    <a:pt x="846" y="566"/>
                  </a:cubicBezTo>
                  <a:cubicBezTo>
                    <a:pt x="941" y="566"/>
                    <a:pt x="1034" y="560"/>
                    <a:pt x="1116" y="552"/>
                  </a:cubicBezTo>
                  <a:cubicBezTo>
                    <a:pt x="1418" y="521"/>
                    <a:pt x="1621" y="445"/>
                    <a:pt x="1691" y="369"/>
                  </a:cubicBezTo>
                  <a:lnTo>
                    <a:pt x="1691" y="0"/>
                  </a:lnTo>
                  <a:cubicBezTo>
                    <a:pt x="1508" y="112"/>
                    <a:pt x="1169" y="171"/>
                    <a:pt x="846" y="171"/>
                  </a:cubicBezTo>
                  <a:cubicBezTo>
                    <a:pt x="522" y="171"/>
                    <a:pt x="183" y="112"/>
                    <a:pt x="0" y="0"/>
                  </a:cubicBezTo>
                  <a:close/>
                  <a:moveTo>
                    <a:pt x="197" y="340"/>
                  </a:moveTo>
                  <a:cubicBezTo>
                    <a:pt x="166" y="340"/>
                    <a:pt x="141" y="315"/>
                    <a:pt x="141" y="284"/>
                  </a:cubicBezTo>
                  <a:cubicBezTo>
                    <a:pt x="141" y="253"/>
                    <a:pt x="166" y="227"/>
                    <a:pt x="197" y="227"/>
                  </a:cubicBezTo>
                  <a:cubicBezTo>
                    <a:pt x="228" y="227"/>
                    <a:pt x="254" y="253"/>
                    <a:pt x="254" y="284"/>
                  </a:cubicBezTo>
                  <a:cubicBezTo>
                    <a:pt x="254" y="315"/>
                    <a:pt x="228" y="340"/>
                    <a:pt x="197" y="34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1" name="Freeform 69">
              <a:extLst>
                <a:ext uri="{FF2B5EF4-FFF2-40B4-BE49-F238E27FC236}">
                  <a16:creationId xmlns:a16="http://schemas.microsoft.com/office/drawing/2014/main" id="{7857805C-7AE8-B689-B3C7-76C139CBEFFD}"/>
                </a:ext>
              </a:extLst>
            </p:cNvPr>
            <p:cNvSpPr>
              <a:spLocks noChangeArrowheads="1"/>
            </p:cNvSpPr>
            <p:nvPr/>
          </p:nvSpPr>
          <p:spPr bwMode="auto">
            <a:xfrm>
              <a:off x="4707" y="3009"/>
              <a:ext cx="383" cy="126"/>
            </a:xfrm>
            <a:custGeom>
              <a:avLst/>
              <a:gdLst>
                <a:gd name="T0" fmla="*/ 0 w 1692"/>
                <a:gd name="T1" fmla="*/ 0 h 561"/>
                <a:gd name="T2" fmla="*/ 0 w 1692"/>
                <a:gd name="T3" fmla="*/ 364 h 561"/>
                <a:gd name="T4" fmla="*/ 846 w 1692"/>
                <a:gd name="T5" fmla="*/ 560 h 561"/>
                <a:gd name="T6" fmla="*/ 1691 w 1692"/>
                <a:gd name="T7" fmla="*/ 364 h 561"/>
                <a:gd name="T8" fmla="*/ 1691 w 1692"/>
                <a:gd name="T9" fmla="*/ 0 h 561"/>
                <a:gd name="T10" fmla="*/ 846 w 1692"/>
                <a:gd name="T11" fmla="*/ 194 h 561"/>
                <a:gd name="T12" fmla="*/ 0 w 1692"/>
                <a:gd name="T13" fmla="*/ 0 h 561"/>
                <a:gd name="T14" fmla="*/ 197 w 1692"/>
                <a:gd name="T15" fmla="*/ 336 h 561"/>
                <a:gd name="T16" fmla="*/ 141 w 1692"/>
                <a:gd name="T17" fmla="*/ 279 h 561"/>
                <a:gd name="T18" fmla="*/ 197 w 1692"/>
                <a:gd name="T19" fmla="*/ 223 h 561"/>
                <a:gd name="T20" fmla="*/ 254 w 1692"/>
                <a:gd name="T21" fmla="*/ 279 h 561"/>
                <a:gd name="T22" fmla="*/ 197 w 1692"/>
                <a:gd name="T23" fmla="*/ 33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2" h="561">
                  <a:moveTo>
                    <a:pt x="0" y="0"/>
                  </a:moveTo>
                  <a:lnTo>
                    <a:pt x="0" y="364"/>
                  </a:lnTo>
                  <a:cubicBezTo>
                    <a:pt x="90" y="460"/>
                    <a:pt x="395" y="560"/>
                    <a:pt x="846" y="560"/>
                  </a:cubicBezTo>
                  <a:cubicBezTo>
                    <a:pt x="1296" y="560"/>
                    <a:pt x="1601" y="460"/>
                    <a:pt x="1691" y="364"/>
                  </a:cubicBezTo>
                  <a:lnTo>
                    <a:pt x="1691" y="0"/>
                  </a:lnTo>
                  <a:cubicBezTo>
                    <a:pt x="1519" y="132"/>
                    <a:pt x="1172" y="194"/>
                    <a:pt x="846" y="194"/>
                  </a:cubicBezTo>
                  <a:cubicBezTo>
                    <a:pt x="519" y="194"/>
                    <a:pt x="172" y="132"/>
                    <a:pt x="0" y="0"/>
                  </a:cubicBezTo>
                  <a:close/>
                  <a:moveTo>
                    <a:pt x="197" y="336"/>
                  </a:moveTo>
                  <a:cubicBezTo>
                    <a:pt x="166" y="336"/>
                    <a:pt x="141" y="310"/>
                    <a:pt x="141" y="279"/>
                  </a:cubicBezTo>
                  <a:cubicBezTo>
                    <a:pt x="141" y="248"/>
                    <a:pt x="166" y="223"/>
                    <a:pt x="197" y="223"/>
                  </a:cubicBezTo>
                  <a:cubicBezTo>
                    <a:pt x="228" y="223"/>
                    <a:pt x="254" y="248"/>
                    <a:pt x="254" y="279"/>
                  </a:cubicBezTo>
                  <a:cubicBezTo>
                    <a:pt x="254" y="310"/>
                    <a:pt x="228" y="336"/>
                    <a:pt x="197" y="33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2" name="Freeform 70">
              <a:extLst>
                <a:ext uri="{FF2B5EF4-FFF2-40B4-BE49-F238E27FC236}">
                  <a16:creationId xmlns:a16="http://schemas.microsoft.com/office/drawing/2014/main" id="{6651F0DD-71FC-47AD-F41C-D2ED848AE44A}"/>
                </a:ext>
              </a:extLst>
            </p:cNvPr>
            <p:cNvSpPr>
              <a:spLocks noChangeArrowheads="1"/>
            </p:cNvSpPr>
            <p:nvPr/>
          </p:nvSpPr>
          <p:spPr bwMode="auto">
            <a:xfrm>
              <a:off x="4707" y="2899"/>
              <a:ext cx="383" cy="127"/>
            </a:xfrm>
            <a:custGeom>
              <a:avLst/>
              <a:gdLst>
                <a:gd name="T0" fmla="*/ 846 w 1692"/>
                <a:gd name="T1" fmla="*/ 565 h 566"/>
                <a:gd name="T2" fmla="*/ 1674 w 1692"/>
                <a:gd name="T3" fmla="*/ 339 h 566"/>
                <a:gd name="T4" fmla="*/ 1691 w 1692"/>
                <a:gd name="T5" fmla="*/ 282 h 566"/>
                <a:gd name="T6" fmla="*/ 846 w 1692"/>
                <a:gd name="T7" fmla="*/ 0 h 566"/>
                <a:gd name="T8" fmla="*/ 0 w 1692"/>
                <a:gd name="T9" fmla="*/ 282 h 566"/>
                <a:gd name="T10" fmla="*/ 17 w 1692"/>
                <a:gd name="T11" fmla="*/ 339 h 566"/>
                <a:gd name="T12" fmla="*/ 846 w 1692"/>
                <a:gd name="T13" fmla="*/ 565 h 566"/>
              </a:gdLst>
              <a:ahLst/>
              <a:cxnLst>
                <a:cxn ang="0">
                  <a:pos x="T0" y="T1"/>
                </a:cxn>
                <a:cxn ang="0">
                  <a:pos x="T2" y="T3"/>
                </a:cxn>
                <a:cxn ang="0">
                  <a:pos x="T4" y="T5"/>
                </a:cxn>
                <a:cxn ang="0">
                  <a:pos x="T6" y="T7"/>
                </a:cxn>
                <a:cxn ang="0">
                  <a:pos x="T8" y="T9"/>
                </a:cxn>
                <a:cxn ang="0">
                  <a:pos x="T10" y="T11"/>
                </a:cxn>
                <a:cxn ang="0">
                  <a:pos x="T12" y="T13"/>
                </a:cxn>
              </a:cxnLst>
              <a:rect l="0" t="0" r="r" b="b"/>
              <a:pathLst>
                <a:path w="1692" h="566">
                  <a:moveTo>
                    <a:pt x="846" y="565"/>
                  </a:moveTo>
                  <a:cubicBezTo>
                    <a:pt x="1257" y="565"/>
                    <a:pt x="1598" y="466"/>
                    <a:pt x="1674" y="339"/>
                  </a:cubicBezTo>
                  <a:cubicBezTo>
                    <a:pt x="1686" y="322"/>
                    <a:pt x="1691" y="302"/>
                    <a:pt x="1691" y="282"/>
                  </a:cubicBezTo>
                  <a:cubicBezTo>
                    <a:pt x="1691" y="127"/>
                    <a:pt x="1313" y="0"/>
                    <a:pt x="846" y="0"/>
                  </a:cubicBezTo>
                  <a:cubicBezTo>
                    <a:pt x="378" y="0"/>
                    <a:pt x="0" y="127"/>
                    <a:pt x="0" y="282"/>
                  </a:cubicBezTo>
                  <a:cubicBezTo>
                    <a:pt x="0" y="302"/>
                    <a:pt x="5" y="319"/>
                    <a:pt x="17" y="339"/>
                  </a:cubicBezTo>
                  <a:cubicBezTo>
                    <a:pt x="93" y="466"/>
                    <a:pt x="434" y="565"/>
                    <a:pt x="846" y="56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3" name="Freeform 71">
              <a:extLst>
                <a:ext uri="{FF2B5EF4-FFF2-40B4-BE49-F238E27FC236}">
                  <a16:creationId xmlns:a16="http://schemas.microsoft.com/office/drawing/2014/main" id="{22EEE7BF-8AD4-C4E7-9FEE-823FDAAB3843}"/>
                </a:ext>
              </a:extLst>
            </p:cNvPr>
            <p:cNvSpPr>
              <a:spLocks noChangeArrowheads="1"/>
            </p:cNvSpPr>
            <p:nvPr/>
          </p:nvSpPr>
          <p:spPr bwMode="auto">
            <a:xfrm>
              <a:off x="4707" y="3238"/>
              <a:ext cx="384" cy="133"/>
            </a:xfrm>
            <a:custGeom>
              <a:avLst/>
              <a:gdLst>
                <a:gd name="T0" fmla="*/ 846 w 1698"/>
                <a:gd name="T1" fmla="*/ 172 h 593"/>
                <a:gd name="T2" fmla="*/ 270 w 1698"/>
                <a:gd name="T3" fmla="*/ 107 h 593"/>
                <a:gd name="T4" fmla="*/ 0 w 1698"/>
                <a:gd name="T5" fmla="*/ 3 h 593"/>
                <a:gd name="T6" fmla="*/ 0 w 1698"/>
                <a:gd name="T7" fmla="*/ 313 h 593"/>
                <a:gd name="T8" fmla="*/ 2 w 1698"/>
                <a:gd name="T9" fmla="*/ 330 h 593"/>
                <a:gd name="T10" fmla="*/ 39 w 1698"/>
                <a:gd name="T11" fmla="*/ 395 h 593"/>
                <a:gd name="T12" fmla="*/ 848 w 1698"/>
                <a:gd name="T13" fmla="*/ 592 h 593"/>
                <a:gd name="T14" fmla="*/ 1657 w 1698"/>
                <a:gd name="T15" fmla="*/ 395 h 593"/>
                <a:gd name="T16" fmla="*/ 1694 w 1698"/>
                <a:gd name="T17" fmla="*/ 330 h 593"/>
                <a:gd name="T18" fmla="*/ 1697 w 1698"/>
                <a:gd name="T19" fmla="*/ 313 h 593"/>
                <a:gd name="T20" fmla="*/ 1697 w 1698"/>
                <a:gd name="T21" fmla="*/ 0 h 593"/>
                <a:gd name="T22" fmla="*/ 1426 w 1698"/>
                <a:gd name="T23" fmla="*/ 104 h 593"/>
                <a:gd name="T24" fmla="*/ 846 w 1698"/>
                <a:gd name="T25" fmla="*/ 172 h 593"/>
                <a:gd name="T26" fmla="*/ 197 w 1698"/>
                <a:gd name="T27" fmla="*/ 341 h 593"/>
                <a:gd name="T28" fmla="*/ 141 w 1698"/>
                <a:gd name="T29" fmla="*/ 285 h 593"/>
                <a:gd name="T30" fmla="*/ 197 w 1698"/>
                <a:gd name="T31" fmla="*/ 228 h 593"/>
                <a:gd name="T32" fmla="*/ 254 w 1698"/>
                <a:gd name="T33" fmla="*/ 285 h 593"/>
                <a:gd name="T34" fmla="*/ 197 w 1698"/>
                <a:gd name="T35" fmla="*/ 34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8" h="593">
                  <a:moveTo>
                    <a:pt x="846" y="172"/>
                  </a:moveTo>
                  <a:cubicBezTo>
                    <a:pt x="646" y="172"/>
                    <a:pt x="443" y="149"/>
                    <a:pt x="270" y="107"/>
                  </a:cubicBezTo>
                  <a:cubicBezTo>
                    <a:pt x="163" y="79"/>
                    <a:pt x="70" y="45"/>
                    <a:pt x="0" y="3"/>
                  </a:cubicBezTo>
                  <a:lnTo>
                    <a:pt x="0" y="313"/>
                  </a:lnTo>
                  <a:cubicBezTo>
                    <a:pt x="0" y="319"/>
                    <a:pt x="0" y="324"/>
                    <a:pt x="2" y="330"/>
                  </a:cubicBezTo>
                  <a:cubicBezTo>
                    <a:pt x="5" y="355"/>
                    <a:pt x="19" y="378"/>
                    <a:pt x="39" y="395"/>
                  </a:cubicBezTo>
                  <a:cubicBezTo>
                    <a:pt x="146" y="510"/>
                    <a:pt x="468" y="592"/>
                    <a:pt x="848" y="592"/>
                  </a:cubicBezTo>
                  <a:cubicBezTo>
                    <a:pt x="1229" y="592"/>
                    <a:pt x="1550" y="508"/>
                    <a:pt x="1657" y="395"/>
                  </a:cubicBezTo>
                  <a:cubicBezTo>
                    <a:pt x="1677" y="378"/>
                    <a:pt x="1689" y="355"/>
                    <a:pt x="1694" y="330"/>
                  </a:cubicBezTo>
                  <a:cubicBezTo>
                    <a:pt x="1694" y="324"/>
                    <a:pt x="1697" y="319"/>
                    <a:pt x="1697" y="313"/>
                  </a:cubicBezTo>
                  <a:lnTo>
                    <a:pt x="1697" y="0"/>
                  </a:lnTo>
                  <a:cubicBezTo>
                    <a:pt x="1626" y="42"/>
                    <a:pt x="1533" y="79"/>
                    <a:pt x="1426" y="104"/>
                  </a:cubicBezTo>
                  <a:cubicBezTo>
                    <a:pt x="1248" y="149"/>
                    <a:pt x="1045" y="172"/>
                    <a:pt x="846" y="172"/>
                  </a:cubicBezTo>
                  <a:close/>
                  <a:moveTo>
                    <a:pt x="197" y="341"/>
                  </a:moveTo>
                  <a:cubicBezTo>
                    <a:pt x="166" y="341"/>
                    <a:pt x="141" y="316"/>
                    <a:pt x="141" y="285"/>
                  </a:cubicBezTo>
                  <a:cubicBezTo>
                    <a:pt x="141" y="254"/>
                    <a:pt x="166" y="228"/>
                    <a:pt x="197" y="228"/>
                  </a:cubicBezTo>
                  <a:cubicBezTo>
                    <a:pt x="228" y="228"/>
                    <a:pt x="254" y="254"/>
                    <a:pt x="254" y="285"/>
                  </a:cubicBezTo>
                  <a:cubicBezTo>
                    <a:pt x="254" y="316"/>
                    <a:pt x="228" y="341"/>
                    <a:pt x="197" y="341"/>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grpSp>
      <p:pic>
        <p:nvPicPr>
          <p:cNvPr id="24" name="図 23">
            <a:extLst>
              <a:ext uri="{FF2B5EF4-FFF2-40B4-BE49-F238E27FC236}">
                <a16:creationId xmlns:a16="http://schemas.microsoft.com/office/drawing/2014/main" id="{D580BEE6-4AE3-36E4-069C-4E0B701C3B29}"/>
              </a:ext>
            </a:extLst>
          </p:cNvPr>
          <p:cNvPicPr>
            <a:picLocks noChangeAspect="1"/>
          </p:cNvPicPr>
          <p:nvPr/>
        </p:nvPicPr>
        <p:blipFill>
          <a:blip r:embed="rId7"/>
          <a:stretch>
            <a:fillRect/>
          </a:stretch>
        </p:blipFill>
        <p:spPr>
          <a:xfrm>
            <a:off x="7732622" y="2905358"/>
            <a:ext cx="1525483" cy="1495498"/>
          </a:xfrm>
          <a:prstGeom prst="rect">
            <a:avLst/>
          </a:prstGeom>
        </p:spPr>
      </p:pic>
      <p:pic>
        <p:nvPicPr>
          <p:cNvPr id="25" name="図 24">
            <a:extLst>
              <a:ext uri="{FF2B5EF4-FFF2-40B4-BE49-F238E27FC236}">
                <a16:creationId xmlns:a16="http://schemas.microsoft.com/office/drawing/2014/main" id="{1A92DA8F-5724-01D6-E59A-A18B12CB5195}"/>
              </a:ext>
            </a:extLst>
          </p:cNvPr>
          <p:cNvPicPr>
            <a:picLocks noChangeAspect="1"/>
          </p:cNvPicPr>
          <p:nvPr/>
        </p:nvPicPr>
        <p:blipFill>
          <a:blip r:embed="rId8"/>
          <a:stretch>
            <a:fillRect/>
          </a:stretch>
        </p:blipFill>
        <p:spPr>
          <a:xfrm>
            <a:off x="7721334" y="4486574"/>
            <a:ext cx="1545890" cy="1408958"/>
          </a:xfrm>
          <a:prstGeom prst="rect">
            <a:avLst/>
          </a:prstGeom>
        </p:spPr>
      </p:pic>
      <p:sp>
        <p:nvSpPr>
          <p:cNvPr id="26" name="正方形/長方形 25">
            <a:extLst>
              <a:ext uri="{FF2B5EF4-FFF2-40B4-BE49-F238E27FC236}">
                <a16:creationId xmlns:a16="http://schemas.microsoft.com/office/drawing/2014/main" id="{AA550654-A56E-08CD-8BA6-37F58CD98118}"/>
              </a:ext>
            </a:extLst>
          </p:cNvPr>
          <p:cNvSpPr/>
          <p:nvPr/>
        </p:nvSpPr>
        <p:spPr>
          <a:xfrm>
            <a:off x="7463439" y="1965757"/>
            <a:ext cx="4650036"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③　ディスプレイ広告・検索広告で配信し</a:t>
            </a:r>
            <a:endParaRPr lang="en-US" altLang="ja-JP" sz="1200" b="1" dirty="0"/>
          </a:p>
          <a:p>
            <a:pPr algn="ctr"/>
            <a:r>
              <a:rPr lang="ja-JP" altLang="en-US" sz="1200" b="1" dirty="0"/>
              <a:t>レビュータイアップへ誘導</a:t>
            </a:r>
            <a:endParaRPr lang="en-US" altLang="ja-JP" sz="1200" b="1" dirty="0"/>
          </a:p>
        </p:txBody>
      </p:sp>
      <p:sp>
        <p:nvSpPr>
          <p:cNvPr id="27" name="正方形/長方形 26">
            <a:extLst>
              <a:ext uri="{FF2B5EF4-FFF2-40B4-BE49-F238E27FC236}">
                <a16:creationId xmlns:a16="http://schemas.microsoft.com/office/drawing/2014/main" id="{416D9A55-0B71-62FF-E969-36DCCEAFCEC7}"/>
              </a:ext>
            </a:extLst>
          </p:cNvPr>
          <p:cNvSpPr/>
          <p:nvPr/>
        </p:nvSpPr>
        <p:spPr>
          <a:xfrm>
            <a:off x="606554" y="3140200"/>
            <a:ext cx="812567" cy="215444"/>
          </a:xfrm>
          <a:prstGeom prst="rect">
            <a:avLst/>
          </a:prstGeom>
        </p:spPr>
        <p:txBody>
          <a:bodyPr wrap="square">
            <a:spAutoFit/>
          </a:bodyPr>
          <a:lstStyle/>
          <a:p>
            <a:pPr algn="ctr"/>
            <a:r>
              <a:rPr lang="ja-JP" altLang="en-US" sz="800" b="1" dirty="0"/>
              <a:t>検索面</a:t>
            </a:r>
            <a:endParaRPr lang="en-US" altLang="ja-JP" sz="800" b="1" dirty="0"/>
          </a:p>
        </p:txBody>
      </p:sp>
      <p:sp>
        <p:nvSpPr>
          <p:cNvPr id="28" name="正方形/長方形 27">
            <a:extLst>
              <a:ext uri="{FF2B5EF4-FFF2-40B4-BE49-F238E27FC236}">
                <a16:creationId xmlns:a16="http://schemas.microsoft.com/office/drawing/2014/main" id="{E07F6665-AF1D-48F5-A6BC-08E506121DFA}"/>
              </a:ext>
            </a:extLst>
          </p:cNvPr>
          <p:cNvSpPr/>
          <p:nvPr/>
        </p:nvSpPr>
        <p:spPr>
          <a:xfrm>
            <a:off x="68606" y="1954468"/>
            <a:ext cx="3759716" cy="423802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9" name="正方形/長方形 28">
            <a:extLst>
              <a:ext uri="{FF2B5EF4-FFF2-40B4-BE49-F238E27FC236}">
                <a16:creationId xmlns:a16="http://schemas.microsoft.com/office/drawing/2014/main" id="{94FD6238-1994-E84B-8E06-5B41B3F432AE}"/>
              </a:ext>
            </a:extLst>
          </p:cNvPr>
          <p:cNvSpPr/>
          <p:nvPr/>
        </p:nvSpPr>
        <p:spPr>
          <a:xfrm>
            <a:off x="4389184" y="2541617"/>
            <a:ext cx="2553315" cy="338554"/>
          </a:xfrm>
          <a:prstGeom prst="rect">
            <a:avLst/>
          </a:prstGeom>
        </p:spPr>
        <p:txBody>
          <a:bodyPr wrap="square">
            <a:spAutoFit/>
          </a:bodyPr>
          <a:lstStyle/>
          <a:p>
            <a:pPr algn="ctr"/>
            <a:r>
              <a:rPr lang="ja-JP" altLang="en-US" sz="800" b="1" dirty="0"/>
              <a:t>記事閲覧者データと</a:t>
            </a:r>
            <a:r>
              <a:rPr lang="en-US" altLang="ja-JP" sz="800" b="1" dirty="0"/>
              <a:t>Yahoo! JAPAN</a:t>
            </a:r>
            <a:r>
              <a:rPr lang="ja-JP" altLang="en-US" sz="800" b="1" dirty="0"/>
              <a:t>のデータを</a:t>
            </a:r>
            <a:endParaRPr lang="en-US" altLang="ja-JP" sz="800" b="1" dirty="0"/>
          </a:p>
          <a:p>
            <a:pPr algn="ctr"/>
            <a:r>
              <a:rPr lang="ja-JP" altLang="en-US" sz="800" b="1" dirty="0"/>
              <a:t>連携・拡張しセグメントを作成</a:t>
            </a:r>
            <a:endParaRPr lang="en-US" altLang="ja-JP" sz="800" b="1" dirty="0"/>
          </a:p>
        </p:txBody>
      </p:sp>
      <p:sp>
        <p:nvSpPr>
          <p:cNvPr id="30" name="正方形/長方形 29">
            <a:extLst>
              <a:ext uri="{FF2B5EF4-FFF2-40B4-BE49-F238E27FC236}">
                <a16:creationId xmlns:a16="http://schemas.microsoft.com/office/drawing/2014/main" id="{AFA16DAB-9E46-0B98-4D1E-3EA2E5C2D819}"/>
              </a:ext>
            </a:extLst>
          </p:cNvPr>
          <p:cNvSpPr/>
          <p:nvPr/>
        </p:nvSpPr>
        <p:spPr>
          <a:xfrm>
            <a:off x="7652541" y="2467457"/>
            <a:ext cx="1683475" cy="461665"/>
          </a:xfrm>
          <a:prstGeom prst="rect">
            <a:avLst/>
          </a:prstGeom>
        </p:spPr>
        <p:txBody>
          <a:bodyPr wrap="square">
            <a:spAutoFit/>
          </a:bodyPr>
          <a:lstStyle/>
          <a:p>
            <a:pPr algn="ctr"/>
            <a:r>
              <a:rPr lang="ja-JP" altLang="en-US" sz="800" b="1" dirty="0"/>
              <a:t>作成したセグメントを</a:t>
            </a:r>
            <a:endParaRPr lang="en-US" altLang="ja-JP" sz="800" b="1" dirty="0"/>
          </a:p>
          <a:p>
            <a:pPr algn="ctr"/>
            <a:r>
              <a:rPr lang="ja-JP" altLang="en-US" sz="800" b="1" dirty="0"/>
              <a:t>ディスプレイ広告・検索広告に連携し配信</a:t>
            </a:r>
            <a:endParaRPr lang="en-US" altLang="ja-JP" sz="800" b="1" dirty="0"/>
          </a:p>
        </p:txBody>
      </p:sp>
      <p:sp>
        <p:nvSpPr>
          <p:cNvPr id="31" name="右矢印 30">
            <a:extLst>
              <a:ext uri="{FF2B5EF4-FFF2-40B4-BE49-F238E27FC236}">
                <a16:creationId xmlns:a16="http://schemas.microsoft.com/office/drawing/2014/main" id="{A4B753E9-B121-E9F2-891B-6E861DA47AEA}"/>
              </a:ext>
            </a:extLst>
          </p:cNvPr>
          <p:cNvSpPr/>
          <p:nvPr/>
        </p:nvSpPr>
        <p:spPr>
          <a:xfrm>
            <a:off x="3878007" y="3790450"/>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0068C10-A9CB-F545-BBEF-8F2EF7BD554F}"/>
              </a:ext>
            </a:extLst>
          </p:cNvPr>
          <p:cNvSpPr/>
          <p:nvPr/>
        </p:nvSpPr>
        <p:spPr>
          <a:xfrm>
            <a:off x="9755620" y="2458504"/>
            <a:ext cx="2229714" cy="3581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3" name="正方形/長方形 32">
            <a:extLst>
              <a:ext uri="{FF2B5EF4-FFF2-40B4-BE49-F238E27FC236}">
                <a16:creationId xmlns:a16="http://schemas.microsoft.com/office/drawing/2014/main" id="{851C9EC6-0018-0F3B-699F-1FE31D0F60A6}"/>
              </a:ext>
            </a:extLst>
          </p:cNvPr>
          <p:cNvSpPr/>
          <p:nvPr/>
        </p:nvSpPr>
        <p:spPr>
          <a:xfrm>
            <a:off x="10139026" y="2517480"/>
            <a:ext cx="1543586" cy="338554"/>
          </a:xfrm>
          <a:prstGeom prst="rect">
            <a:avLst/>
          </a:prstGeom>
        </p:spPr>
        <p:txBody>
          <a:bodyPr wrap="square">
            <a:spAutoFit/>
          </a:bodyPr>
          <a:lstStyle/>
          <a:p>
            <a:pPr algn="ctr"/>
            <a:r>
              <a:rPr lang="ja-JP" altLang="en-US" sz="800" b="1" dirty="0"/>
              <a:t>レコーダー機能付きテレビのレビュータイアップ記事</a:t>
            </a:r>
            <a:endParaRPr lang="en-US" altLang="ja-JP" sz="800" b="1" dirty="0"/>
          </a:p>
        </p:txBody>
      </p:sp>
      <p:sp>
        <p:nvSpPr>
          <p:cNvPr id="34" name="正方形/長方形 33">
            <a:extLst>
              <a:ext uri="{FF2B5EF4-FFF2-40B4-BE49-F238E27FC236}">
                <a16:creationId xmlns:a16="http://schemas.microsoft.com/office/drawing/2014/main" id="{EA6381D2-8F1F-4FEB-2940-C39BFBC8B176}"/>
              </a:ext>
            </a:extLst>
          </p:cNvPr>
          <p:cNvSpPr/>
          <p:nvPr/>
        </p:nvSpPr>
        <p:spPr>
          <a:xfrm>
            <a:off x="4262058" y="1954469"/>
            <a:ext cx="2779141"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➁　記事閲覧ユーザーをセグメント化</a:t>
            </a:r>
            <a:endParaRPr lang="en-US" altLang="ja-JP" sz="1200" b="1" dirty="0"/>
          </a:p>
        </p:txBody>
      </p:sp>
      <p:pic>
        <p:nvPicPr>
          <p:cNvPr id="35" name="図 34">
            <a:extLst>
              <a:ext uri="{FF2B5EF4-FFF2-40B4-BE49-F238E27FC236}">
                <a16:creationId xmlns:a16="http://schemas.microsoft.com/office/drawing/2014/main" id="{A264A51B-6E22-6078-6A98-62ED32789ECC}"/>
              </a:ext>
            </a:extLst>
          </p:cNvPr>
          <p:cNvPicPr>
            <a:picLocks noChangeAspect="1"/>
          </p:cNvPicPr>
          <p:nvPr/>
        </p:nvPicPr>
        <p:blipFill rotWithShape="1">
          <a:blip r:embed="rId4"/>
          <a:srcRect b="26246"/>
          <a:stretch/>
        </p:blipFill>
        <p:spPr>
          <a:xfrm>
            <a:off x="5703494" y="4578129"/>
            <a:ext cx="1008256" cy="1263076"/>
          </a:xfrm>
          <a:prstGeom prst="rect">
            <a:avLst/>
          </a:prstGeom>
        </p:spPr>
      </p:pic>
      <p:pic>
        <p:nvPicPr>
          <p:cNvPr id="36" name="図 35">
            <a:extLst>
              <a:ext uri="{FF2B5EF4-FFF2-40B4-BE49-F238E27FC236}">
                <a16:creationId xmlns:a16="http://schemas.microsoft.com/office/drawing/2014/main" id="{8F51B70C-4D56-3BA1-BAFF-690ABD60B019}"/>
              </a:ext>
            </a:extLst>
          </p:cNvPr>
          <p:cNvPicPr>
            <a:picLocks noChangeAspect="1"/>
          </p:cNvPicPr>
          <p:nvPr/>
        </p:nvPicPr>
        <p:blipFill rotWithShape="1">
          <a:blip r:embed="rId3"/>
          <a:srcRect r="30876" b="27149"/>
          <a:stretch/>
        </p:blipFill>
        <p:spPr>
          <a:xfrm>
            <a:off x="4517713" y="4578128"/>
            <a:ext cx="1043995" cy="1295574"/>
          </a:xfrm>
          <a:prstGeom prst="rect">
            <a:avLst/>
          </a:prstGeom>
        </p:spPr>
      </p:pic>
      <p:cxnSp>
        <p:nvCxnSpPr>
          <p:cNvPr id="37" name="直線矢印コネクタ 36">
            <a:extLst>
              <a:ext uri="{FF2B5EF4-FFF2-40B4-BE49-F238E27FC236}">
                <a16:creationId xmlns:a16="http://schemas.microsoft.com/office/drawing/2014/main" id="{AEBDEACE-A71B-B026-EE0C-45EB656E1604}"/>
              </a:ext>
            </a:extLst>
          </p:cNvPr>
          <p:cNvCxnSpPr/>
          <p:nvPr/>
        </p:nvCxnSpPr>
        <p:spPr>
          <a:xfrm flipV="1">
            <a:off x="5268137" y="4119190"/>
            <a:ext cx="160976" cy="40816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1910042-CE4D-3038-4EA9-C0FF42929182}"/>
              </a:ext>
            </a:extLst>
          </p:cNvPr>
          <p:cNvSpPr/>
          <p:nvPr/>
        </p:nvSpPr>
        <p:spPr>
          <a:xfrm>
            <a:off x="4276121" y="2310580"/>
            <a:ext cx="2765078" cy="388756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9" name="右矢印 38">
            <a:extLst>
              <a:ext uri="{FF2B5EF4-FFF2-40B4-BE49-F238E27FC236}">
                <a16:creationId xmlns:a16="http://schemas.microsoft.com/office/drawing/2014/main" id="{2F207AA0-31F0-2BB6-81C5-054E6E773095}"/>
              </a:ext>
            </a:extLst>
          </p:cNvPr>
          <p:cNvSpPr/>
          <p:nvPr/>
        </p:nvSpPr>
        <p:spPr>
          <a:xfrm>
            <a:off x="7086397" y="3796948"/>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285F4C1-83D8-7193-1A9A-F800DEF42CC7}"/>
              </a:ext>
            </a:extLst>
          </p:cNvPr>
          <p:cNvSpPr/>
          <p:nvPr/>
        </p:nvSpPr>
        <p:spPr>
          <a:xfrm>
            <a:off x="7463439" y="2324424"/>
            <a:ext cx="4650036" cy="387833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01E4D4A7-A413-7382-86F5-926B56088CD6}"/>
              </a:ext>
            </a:extLst>
          </p:cNvPr>
          <p:cNvCxnSpPr/>
          <p:nvPr/>
        </p:nvCxnSpPr>
        <p:spPr>
          <a:xfrm flipH="1" flipV="1">
            <a:off x="5842867" y="4132249"/>
            <a:ext cx="148647" cy="41284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8DB2F101-D91E-50D0-9409-6C11B8622038}"/>
              </a:ext>
            </a:extLst>
          </p:cNvPr>
          <p:cNvCxnSpPr/>
          <p:nvPr/>
        </p:nvCxnSpPr>
        <p:spPr>
          <a:xfrm>
            <a:off x="1834950" y="3342055"/>
            <a:ext cx="451948" cy="803"/>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5484450A-14A8-5000-8BE8-4D2F8E5861BC}"/>
              </a:ext>
            </a:extLst>
          </p:cNvPr>
          <p:cNvCxnSpPr/>
          <p:nvPr/>
        </p:nvCxnSpPr>
        <p:spPr>
          <a:xfrm>
            <a:off x="1834950" y="4626916"/>
            <a:ext cx="453092"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70F406C-DE2A-2CE0-464C-63F92EC15836}"/>
              </a:ext>
            </a:extLst>
          </p:cNvPr>
          <p:cNvCxnSpPr/>
          <p:nvPr/>
        </p:nvCxnSpPr>
        <p:spPr>
          <a:xfrm flipV="1">
            <a:off x="9286433" y="3696414"/>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5" name="図 44">
            <a:extLst>
              <a:ext uri="{FF2B5EF4-FFF2-40B4-BE49-F238E27FC236}">
                <a16:creationId xmlns:a16="http://schemas.microsoft.com/office/drawing/2014/main" id="{D886C0FD-9C0D-D394-9DF1-E6749217D632}"/>
              </a:ext>
            </a:extLst>
          </p:cNvPr>
          <p:cNvPicPr>
            <a:picLocks noChangeAspect="1"/>
          </p:cNvPicPr>
          <p:nvPr/>
        </p:nvPicPr>
        <p:blipFill>
          <a:blip r:embed="rId9"/>
          <a:stretch>
            <a:fillRect/>
          </a:stretch>
        </p:blipFill>
        <p:spPr>
          <a:xfrm>
            <a:off x="10002559" y="2881988"/>
            <a:ext cx="1725142" cy="3126009"/>
          </a:xfrm>
          <a:prstGeom prst="rect">
            <a:avLst/>
          </a:prstGeom>
        </p:spPr>
      </p:pic>
      <p:sp>
        <p:nvSpPr>
          <p:cNvPr id="46" name="正方形/長方形 45">
            <a:extLst>
              <a:ext uri="{FF2B5EF4-FFF2-40B4-BE49-F238E27FC236}">
                <a16:creationId xmlns:a16="http://schemas.microsoft.com/office/drawing/2014/main" id="{E12107F0-8ADB-343F-D538-58D0BA1623C9}"/>
              </a:ext>
            </a:extLst>
          </p:cNvPr>
          <p:cNvSpPr/>
          <p:nvPr/>
        </p:nvSpPr>
        <p:spPr>
          <a:xfrm>
            <a:off x="-16425" y="1583895"/>
            <a:ext cx="4675121" cy="307777"/>
          </a:xfrm>
          <a:prstGeom prst="rect">
            <a:avLst/>
          </a:prstGeom>
        </p:spPr>
        <p:txBody>
          <a:bodyPr wrap="square">
            <a:spAutoFit/>
          </a:bodyPr>
          <a:lstStyle/>
          <a:p>
            <a:r>
              <a:rPr lang="ja-JP" altLang="en-US" sz="1400" b="1" dirty="0"/>
              <a:t>▼活用イメージ（商材：レコーダー機能付きテレビ）</a:t>
            </a:r>
            <a:endParaRPr lang="en-US" altLang="ja-JP" sz="1400" b="1" dirty="0"/>
          </a:p>
        </p:txBody>
      </p:sp>
      <p:cxnSp>
        <p:nvCxnSpPr>
          <p:cNvPr id="47" name="直線矢印コネクタ 46">
            <a:extLst>
              <a:ext uri="{FF2B5EF4-FFF2-40B4-BE49-F238E27FC236}">
                <a16:creationId xmlns:a16="http://schemas.microsoft.com/office/drawing/2014/main" id="{4C752516-3E56-7714-F325-1B5A53DFE49A}"/>
              </a:ext>
            </a:extLst>
          </p:cNvPr>
          <p:cNvCxnSpPr/>
          <p:nvPr/>
        </p:nvCxnSpPr>
        <p:spPr>
          <a:xfrm flipV="1">
            <a:off x="9297783" y="5170440"/>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D8F87B16-F786-C1C4-3884-C7ADE6CF1A83}"/>
              </a:ext>
            </a:extLst>
          </p:cNvPr>
          <p:cNvSpPr/>
          <p:nvPr/>
        </p:nvSpPr>
        <p:spPr>
          <a:xfrm>
            <a:off x="10002559" y="4529953"/>
            <a:ext cx="1725142" cy="189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500" b="1" dirty="0">
                <a:solidFill>
                  <a:schemeClr val="tx1">
                    <a:lumMod val="85000"/>
                    <a:lumOff val="15000"/>
                  </a:schemeClr>
                </a:solidFill>
              </a:rPr>
              <a:t>新発売の〇〇〇〇を全</a:t>
            </a:r>
            <a:r>
              <a:rPr lang="en-US" altLang="ja-JP" sz="500" b="1" dirty="0">
                <a:solidFill>
                  <a:schemeClr val="tx1">
                    <a:lumMod val="85000"/>
                    <a:lumOff val="15000"/>
                  </a:schemeClr>
                </a:solidFill>
              </a:rPr>
              <a:t>9</a:t>
            </a:r>
            <a:r>
              <a:rPr lang="ja-JP" altLang="en-US" sz="500" b="1" dirty="0">
                <a:solidFill>
                  <a:schemeClr val="tx1">
                    <a:lumMod val="85000"/>
                    <a:lumOff val="15000"/>
                  </a:schemeClr>
                </a:solidFill>
              </a:rPr>
              <a:t>商品と比較！口コミや評判</a:t>
            </a:r>
            <a:endParaRPr lang="en-US" altLang="ja-JP" sz="500" b="1" dirty="0">
              <a:solidFill>
                <a:schemeClr val="tx1">
                  <a:lumMod val="85000"/>
                  <a:lumOff val="15000"/>
                </a:schemeClr>
              </a:solidFill>
            </a:endParaRPr>
          </a:p>
          <a:p>
            <a:r>
              <a:rPr lang="ja-JP" altLang="en-US" sz="500" b="1" dirty="0">
                <a:solidFill>
                  <a:schemeClr val="tx1">
                    <a:lumMod val="85000"/>
                    <a:lumOff val="15000"/>
                  </a:schemeClr>
                </a:solidFill>
              </a:rPr>
              <a:t>を実際に使ってレビューしました！</a:t>
            </a:r>
            <a:endParaRPr lang="en-US" altLang="ja-JP" sz="500" b="1" dirty="0">
              <a:solidFill>
                <a:schemeClr val="tx1">
                  <a:lumMod val="85000"/>
                  <a:lumOff val="15000"/>
                </a:schemeClr>
              </a:solidFill>
            </a:endParaRPr>
          </a:p>
        </p:txBody>
      </p:sp>
      <p:sp>
        <p:nvSpPr>
          <p:cNvPr id="49" name="正方形/長方形 48">
            <a:extLst>
              <a:ext uri="{FF2B5EF4-FFF2-40B4-BE49-F238E27FC236}">
                <a16:creationId xmlns:a16="http://schemas.microsoft.com/office/drawing/2014/main" id="{3B2D4BBF-F879-5C24-C286-D1CD3A203400}"/>
              </a:ext>
            </a:extLst>
          </p:cNvPr>
          <p:cNvSpPr/>
          <p:nvPr/>
        </p:nvSpPr>
        <p:spPr>
          <a:xfrm>
            <a:off x="10822173" y="3255116"/>
            <a:ext cx="783314" cy="227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400" b="1" dirty="0">
                <a:solidFill>
                  <a:schemeClr val="tx1">
                    <a:lumMod val="85000"/>
                    <a:lumOff val="15000"/>
                  </a:schemeClr>
                </a:solidFill>
              </a:rPr>
              <a:t>〇〇電機</a:t>
            </a:r>
            <a:endParaRPr lang="en-US" altLang="ja-JP" sz="400" b="1" dirty="0">
              <a:solidFill>
                <a:schemeClr val="tx1">
                  <a:lumMod val="85000"/>
                  <a:lumOff val="15000"/>
                </a:schemeClr>
              </a:solidFill>
            </a:endParaRPr>
          </a:p>
          <a:p>
            <a:r>
              <a:rPr lang="ja-JP" altLang="en-US" sz="400" b="1" dirty="0">
                <a:solidFill>
                  <a:schemeClr val="tx1">
                    <a:lumMod val="85000"/>
                    <a:lumOff val="15000"/>
                  </a:schemeClr>
                </a:solidFill>
              </a:rPr>
              <a:t>●●●●</a:t>
            </a:r>
            <a:endParaRPr lang="en-US" altLang="ja-JP" sz="400" b="1" dirty="0">
              <a:solidFill>
                <a:schemeClr val="tx1">
                  <a:lumMod val="85000"/>
                  <a:lumOff val="15000"/>
                </a:schemeClr>
              </a:solidFill>
            </a:endParaRPr>
          </a:p>
          <a:p>
            <a:endParaRPr lang="en-US" altLang="ja-JP" sz="400" b="1" dirty="0">
              <a:solidFill>
                <a:schemeClr val="tx1">
                  <a:lumMod val="85000"/>
                  <a:lumOff val="15000"/>
                </a:schemeClr>
              </a:solidFill>
            </a:endParaRPr>
          </a:p>
        </p:txBody>
      </p:sp>
      <p:pic>
        <p:nvPicPr>
          <p:cNvPr id="50" name="図 49">
            <a:extLst>
              <a:ext uri="{FF2B5EF4-FFF2-40B4-BE49-F238E27FC236}">
                <a16:creationId xmlns:a16="http://schemas.microsoft.com/office/drawing/2014/main" id="{56108F81-3AFC-DE62-021A-7BF259C05FC3}"/>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293174" y="2875971"/>
            <a:ext cx="727738" cy="231273"/>
          </a:xfrm>
          <a:prstGeom prst="rect">
            <a:avLst/>
          </a:prstGeom>
        </p:spPr>
      </p:pic>
    </p:spTree>
    <p:extLst>
      <p:ext uri="{BB962C8B-B14F-4D97-AF65-F5344CB8AC3E}">
        <p14:creationId xmlns:p14="http://schemas.microsoft.com/office/powerpoint/2010/main" val="340992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Yahoo!</a:t>
            </a:r>
            <a:r>
              <a:rPr lang="ja-JP" altLang="en-US"/>
              <a:t>広告 誘導オプション</a:t>
            </a:r>
            <a:r>
              <a:rPr lang="en-US" altLang="ja-JP" sz="2000" dirty="0"/>
              <a:t>(</a:t>
            </a:r>
            <a:r>
              <a:rPr lang="en-US" altLang="ja-JP" sz="2000" dirty="0" err="1"/>
              <a:t>mybest</a:t>
            </a:r>
            <a:r>
              <a:rPr lang="ja-JP" altLang="en-US" sz="2000"/>
              <a:t>訪問者のデータ活用➁</a:t>
            </a:r>
            <a:r>
              <a:rPr lang="en-US" altLang="ja-JP" sz="2000" dirty="0"/>
              <a:t>)</a:t>
            </a:r>
            <a:endParaRPr lang="ja-JP" altLang="en-US" sz="2000"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870CCCB5-AF0D-0C3D-7FC5-A185C8AEF2F1}"/>
              </a:ext>
            </a:extLst>
          </p:cNvPr>
          <p:cNvSpPr/>
          <p:nvPr/>
        </p:nvSpPr>
        <p:spPr>
          <a:xfrm>
            <a:off x="154553" y="929662"/>
            <a:ext cx="11857037"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下記</a:t>
            </a:r>
            <a:r>
              <a:rPr lang="en-US" altLang="ja-JP" dirty="0">
                <a:latin typeface="Meiryo" panose="020B0604030504040204" pitchFamily="34" charset="-128"/>
                <a:ea typeface="Meiryo" panose="020B0604030504040204" pitchFamily="34" charset="-128"/>
              </a:rPr>
              <a:t>4</a:t>
            </a:r>
            <a:r>
              <a:rPr lang="ja-JP" altLang="en-US" dirty="0">
                <a:latin typeface="Meiryo" panose="020B0604030504040204" pitchFamily="34" charset="-128"/>
                <a:ea typeface="Meiryo" panose="020B0604030504040204" pitchFamily="34" charset="-128"/>
              </a:rPr>
              <a:t>パターンの形式にて、セグメントを作成。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記事の本数・行動予測による拡張有無を設定可能。</a:t>
            </a:r>
            <a:endParaRPr lang="en-US" altLang="ja-JP" dirty="0">
              <a:latin typeface="Meiryo" panose="020B0604030504040204" pitchFamily="34" charset="-128"/>
              <a:ea typeface="Meiryo" panose="020B0604030504040204" pitchFamily="34" charset="-128"/>
            </a:endParaRPr>
          </a:p>
          <a:p>
            <a:endParaRPr lang="en-US" altLang="ja-JP" sz="800" dirty="0"/>
          </a:p>
          <a:p>
            <a:r>
              <a:rPr lang="en-US" altLang="ja-JP" sz="1000" dirty="0">
                <a:solidFill>
                  <a:srgbClr val="FF0000"/>
                </a:solidFill>
              </a:rPr>
              <a:t>※</a:t>
            </a:r>
            <a:r>
              <a:rPr lang="ja-JP" altLang="en-US" sz="1000" dirty="0">
                <a:solidFill>
                  <a:srgbClr val="FF0000"/>
                </a:solidFill>
              </a:rPr>
              <a:t>セグメントボリュームが見込めない場合は拡張必須</a:t>
            </a:r>
            <a:endParaRPr lang="en-US" altLang="ja-JP" sz="1000" dirty="0">
              <a:solidFill>
                <a:srgbClr val="FF0000"/>
              </a:solidFill>
            </a:endParaRPr>
          </a:p>
        </p:txBody>
      </p:sp>
      <p:sp>
        <p:nvSpPr>
          <p:cNvPr id="5" name="正方形/長方形 4">
            <a:extLst>
              <a:ext uri="{FF2B5EF4-FFF2-40B4-BE49-F238E27FC236}">
                <a16:creationId xmlns:a16="http://schemas.microsoft.com/office/drawing/2014/main" id="{F5B4FE6F-1E0C-28A6-6DD0-B5837DB1D8F8}"/>
              </a:ext>
            </a:extLst>
          </p:cNvPr>
          <p:cNvSpPr/>
          <p:nvPr/>
        </p:nvSpPr>
        <p:spPr>
          <a:xfrm>
            <a:off x="7145077" y="2445605"/>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CDD4EDF1-96EA-411E-7D3C-6F3362C2D872}"/>
              </a:ext>
            </a:extLst>
          </p:cNvPr>
          <p:cNvSpPr/>
          <p:nvPr/>
        </p:nvSpPr>
        <p:spPr>
          <a:xfrm>
            <a:off x="7145077" y="2006635"/>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　複数の</a:t>
            </a:r>
            <a:r>
              <a:rPr lang="en-US" altLang="ja-JP" sz="1400" b="1" dirty="0" err="1"/>
              <a:t>mybest</a:t>
            </a:r>
            <a:r>
              <a:rPr lang="ja-JP" altLang="en-US" sz="1400" b="1" dirty="0"/>
              <a:t>記事にてセグメントを作成</a:t>
            </a:r>
            <a:endParaRPr lang="en-US" altLang="ja-JP" sz="1400" b="1" dirty="0"/>
          </a:p>
        </p:txBody>
      </p:sp>
      <p:pic>
        <p:nvPicPr>
          <p:cNvPr id="8" name="図 7">
            <a:extLst>
              <a:ext uri="{FF2B5EF4-FFF2-40B4-BE49-F238E27FC236}">
                <a16:creationId xmlns:a16="http://schemas.microsoft.com/office/drawing/2014/main" id="{2DA2F952-6B7F-5683-F453-5C6F3805DCE5}"/>
              </a:ext>
            </a:extLst>
          </p:cNvPr>
          <p:cNvPicPr>
            <a:picLocks noChangeAspect="1"/>
          </p:cNvPicPr>
          <p:nvPr/>
        </p:nvPicPr>
        <p:blipFill rotWithShape="1">
          <a:blip r:embed="rId3"/>
          <a:srcRect r="30876" b="27149"/>
          <a:stretch/>
        </p:blipFill>
        <p:spPr>
          <a:xfrm>
            <a:off x="7401592" y="2628955"/>
            <a:ext cx="1551704" cy="1925628"/>
          </a:xfrm>
          <a:prstGeom prst="rect">
            <a:avLst/>
          </a:prstGeom>
        </p:spPr>
      </p:pic>
      <p:pic>
        <p:nvPicPr>
          <p:cNvPr id="9" name="図 8">
            <a:extLst>
              <a:ext uri="{FF2B5EF4-FFF2-40B4-BE49-F238E27FC236}">
                <a16:creationId xmlns:a16="http://schemas.microsoft.com/office/drawing/2014/main" id="{1FA6131F-4A17-3C5A-8E25-EFA70FB37AAD}"/>
              </a:ext>
            </a:extLst>
          </p:cNvPr>
          <p:cNvPicPr>
            <a:picLocks noChangeAspect="1"/>
          </p:cNvPicPr>
          <p:nvPr/>
        </p:nvPicPr>
        <p:blipFill rotWithShape="1">
          <a:blip r:embed="rId4"/>
          <a:srcRect b="26246"/>
          <a:stretch/>
        </p:blipFill>
        <p:spPr>
          <a:xfrm>
            <a:off x="9497589" y="2625071"/>
            <a:ext cx="1537140" cy="1925628"/>
          </a:xfrm>
          <a:prstGeom prst="rect">
            <a:avLst/>
          </a:prstGeom>
        </p:spPr>
      </p:pic>
      <p:cxnSp>
        <p:nvCxnSpPr>
          <p:cNvPr id="10" name="カギ線コネクタ 9">
            <a:extLst>
              <a:ext uri="{FF2B5EF4-FFF2-40B4-BE49-F238E27FC236}">
                <a16:creationId xmlns:a16="http://schemas.microsoft.com/office/drawing/2014/main" id="{86E1D14F-EBC8-69B0-03FB-8D59196FD86F}"/>
              </a:ext>
            </a:extLst>
          </p:cNvPr>
          <p:cNvCxnSpPr/>
          <p:nvPr/>
        </p:nvCxnSpPr>
        <p:spPr>
          <a:xfrm rot="16200000" flipH="1">
            <a:off x="9571896" y="4412610"/>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カギ線コネクタ 10">
            <a:extLst>
              <a:ext uri="{FF2B5EF4-FFF2-40B4-BE49-F238E27FC236}">
                <a16:creationId xmlns:a16="http://schemas.microsoft.com/office/drawing/2014/main" id="{4CFFC671-A101-2908-4D48-39BA7D637703}"/>
              </a:ext>
            </a:extLst>
          </p:cNvPr>
          <p:cNvCxnSpPr/>
          <p:nvPr/>
        </p:nvCxnSpPr>
        <p:spPr>
          <a:xfrm rot="5400000">
            <a:off x="8347665" y="4407804"/>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32B67CE6-EA06-CDD8-0F4A-1F2D14CAC0F2}"/>
              </a:ext>
            </a:extLst>
          </p:cNvPr>
          <p:cNvSpPr/>
          <p:nvPr/>
        </p:nvSpPr>
        <p:spPr>
          <a:xfrm>
            <a:off x="917488" y="2421757"/>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EED681DC-D2A2-24C2-022F-21B7719E0993}"/>
              </a:ext>
            </a:extLst>
          </p:cNvPr>
          <p:cNvSpPr/>
          <p:nvPr/>
        </p:nvSpPr>
        <p:spPr>
          <a:xfrm>
            <a:off x="917488" y="1982787"/>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　単一の</a:t>
            </a:r>
            <a:r>
              <a:rPr lang="en-US" altLang="ja-JP" sz="1400" b="1" dirty="0" err="1"/>
              <a:t>mybest</a:t>
            </a:r>
            <a:r>
              <a:rPr lang="ja-JP" altLang="en-US" sz="1400" b="1" dirty="0"/>
              <a:t>記事にてセグメントを作成</a:t>
            </a:r>
            <a:endParaRPr lang="en-US" altLang="ja-JP" sz="1400" b="1" dirty="0"/>
          </a:p>
        </p:txBody>
      </p:sp>
      <p:pic>
        <p:nvPicPr>
          <p:cNvPr id="14" name="図 13">
            <a:extLst>
              <a:ext uri="{FF2B5EF4-FFF2-40B4-BE49-F238E27FC236}">
                <a16:creationId xmlns:a16="http://schemas.microsoft.com/office/drawing/2014/main" id="{2E30624D-F64C-2F95-3FB1-5851FAEAEC58}"/>
              </a:ext>
            </a:extLst>
          </p:cNvPr>
          <p:cNvPicPr>
            <a:picLocks noChangeAspect="1"/>
          </p:cNvPicPr>
          <p:nvPr/>
        </p:nvPicPr>
        <p:blipFill rotWithShape="1">
          <a:blip r:embed="rId3"/>
          <a:srcRect r="30876" b="27149"/>
          <a:stretch/>
        </p:blipFill>
        <p:spPr>
          <a:xfrm>
            <a:off x="2169559" y="2566587"/>
            <a:ext cx="1551704" cy="1925628"/>
          </a:xfrm>
          <a:prstGeom prst="rect">
            <a:avLst/>
          </a:prstGeom>
        </p:spPr>
      </p:pic>
      <p:sp>
        <p:nvSpPr>
          <p:cNvPr id="15" name="正方形/長方形 14">
            <a:extLst>
              <a:ext uri="{FF2B5EF4-FFF2-40B4-BE49-F238E27FC236}">
                <a16:creationId xmlns:a16="http://schemas.microsoft.com/office/drawing/2014/main" id="{C3BA0A9B-DA0C-8880-BB5E-EF4422FDFD91}"/>
              </a:ext>
            </a:extLst>
          </p:cNvPr>
          <p:cNvSpPr/>
          <p:nvPr/>
        </p:nvSpPr>
        <p:spPr>
          <a:xfrm>
            <a:off x="81845" y="5255445"/>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➀　行動予測による拡張有り</a:t>
            </a:r>
            <a:endParaRPr lang="en-US" altLang="ja-JP" sz="1400" b="1" dirty="0"/>
          </a:p>
        </p:txBody>
      </p:sp>
      <p:sp>
        <p:nvSpPr>
          <p:cNvPr id="16" name="正方形/長方形 15">
            <a:extLst>
              <a:ext uri="{FF2B5EF4-FFF2-40B4-BE49-F238E27FC236}">
                <a16:creationId xmlns:a16="http://schemas.microsoft.com/office/drawing/2014/main" id="{D18071B4-CD5B-328A-FBF4-2745880E4C8D}"/>
              </a:ext>
            </a:extLst>
          </p:cNvPr>
          <p:cNvSpPr/>
          <p:nvPr/>
        </p:nvSpPr>
        <p:spPr>
          <a:xfrm>
            <a:off x="3022535" y="5255445"/>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➁　行動予測による拡張無し</a:t>
            </a:r>
            <a:endParaRPr lang="en-US" altLang="ja-JP" sz="1400" b="1" dirty="0"/>
          </a:p>
        </p:txBody>
      </p:sp>
      <p:cxnSp>
        <p:nvCxnSpPr>
          <p:cNvPr id="17" name="カギ線コネクタ 16">
            <a:extLst>
              <a:ext uri="{FF2B5EF4-FFF2-40B4-BE49-F238E27FC236}">
                <a16:creationId xmlns:a16="http://schemas.microsoft.com/office/drawing/2014/main" id="{7794A332-523C-4C75-E07D-81152AB0BE24}"/>
              </a:ext>
            </a:extLst>
          </p:cNvPr>
          <p:cNvCxnSpPr/>
          <p:nvPr/>
        </p:nvCxnSpPr>
        <p:spPr>
          <a:xfrm rot="16200000" flipH="1">
            <a:off x="3344307" y="4388762"/>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a:extLst>
              <a:ext uri="{FF2B5EF4-FFF2-40B4-BE49-F238E27FC236}">
                <a16:creationId xmlns:a16="http://schemas.microsoft.com/office/drawing/2014/main" id="{40011D59-9A51-14AD-37D2-F0B1011D256A}"/>
              </a:ext>
            </a:extLst>
          </p:cNvPr>
          <p:cNvCxnSpPr/>
          <p:nvPr/>
        </p:nvCxnSpPr>
        <p:spPr>
          <a:xfrm rot="5400000">
            <a:off x="2120076" y="4383956"/>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97D15770-7F14-BA35-CE72-369C4BCE0C6A}"/>
              </a:ext>
            </a:extLst>
          </p:cNvPr>
          <p:cNvSpPr/>
          <p:nvPr/>
        </p:nvSpPr>
        <p:spPr>
          <a:xfrm>
            <a:off x="6362138" y="5272850"/>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➀　行動予測による拡張有り</a:t>
            </a:r>
            <a:endParaRPr lang="en-US" altLang="ja-JP" sz="1400" b="1" dirty="0"/>
          </a:p>
        </p:txBody>
      </p:sp>
      <p:sp>
        <p:nvSpPr>
          <p:cNvPr id="20" name="正方形/長方形 19">
            <a:extLst>
              <a:ext uri="{FF2B5EF4-FFF2-40B4-BE49-F238E27FC236}">
                <a16:creationId xmlns:a16="http://schemas.microsoft.com/office/drawing/2014/main" id="{75557976-7E1D-C6F3-E241-E82B539525D5}"/>
              </a:ext>
            </a:extLst>
          </p:cNvPr>
          <p:cNvSpPr/>
          <p:nvPr/>
        </p:nvSpPr>
        <p:spPr>
          <a:xfrm>
            <a:off x="9302828" y="5272850"/>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➁　行動予測による拡張無し</a:t>
            </a:r>
            <a:endParaRPr lang="en-US" altLang="ja-JP" sz="1400" b="1" dirty="0"/>
          </a:p>
        </p:txBody>
      </p:sp>
    </p:spTree>
    <p:extLst>
      <p:ext uri="{BB962C8B-B14F-4D97-AF65-F5344CB8AC3E}">
        <p14:creationId xmlns:p14="http://schemas.microsoft.com/office/powerpoint/2010/main" val="1280488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may! CAP ad</a:t>
            </a:r>
            <a:r>
              <a:rPr lang="ja-JP" altLang="en-US"/>
              <a:t>（レビュータイアップ広告）ご提供プラン</a:t>
            </a:r>
            <a:endParaRPr lang="ja-JP" altLang="en-US"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39361767-8173-DC1B-230E-E6F9D7D1C7C5}"/>
              </a:ext>
            </a:extLst>
          </p:cNvPr>
          <p:cNvGraphicFramePr>
            <a:graphicFrameLocks noGrp="1"/>
          </p:cNvGraphicFramePr>
          <p:nvPr>
            <p:extLst>
              <p:ext uri="{D42A27DB-BD31-4B8C-83A1-F6EECF244321}">
                <p14:modId xmlns:p14="http://schemas.microsoft.com/office/powerpoint/2010/main" val="1242428873"/>
              </p:ext>
            </p:extLst>
          </p:nvPr>
        </p:nvGraphicFramePr>
        <p:xfrm>
          <a:off x="141667" y="2129253"/>
          <a:ext cx="11848563" cy="2912286"/>
        </p:xfrm>
        <a:graphic>
          <a:graphicData uri="http://schemas.openxmlformats.org/drawingml/2006/table">
            <a:tbl>
              <a:tblPr firstRow="1" bandRow="1">
                <a:tableStyleId>{F5AB1C69-6EDB-4FF4-983F-18BD219EF322}</a:tableStyleId>
              </a:tblPr>
              <a:tblGrid>
                <a:gridCol w="548946">
                  <a:extLst>
                    <a:ext uri="{9D8B030D-6E8A-4147-A177-3AD203B41FA5}">
                      <a16:colId xmlns:a16="http://schemas.microsoft.com/office/drawing/2014/main" val="1074752328"/>
                    </a:ext>
                  </a:extLst>
                </a:gridCol>
                <a:gridCol w="1891601">
                  <a:extLst>
                    <a:ext uri="{9D8B030D-6E8A-4147-A177-3AD203B41FA5}">
                      <a16:colId xmlns:a16="http://schemas.microsoft.com/office/drawing/2014/main" val="4129736752"/>
                    </a:ext>
                  </a:extLst>
                </a:gridCol>
                <a:gridCol w="1307206">
                  <a:extLst>
                    <a:ext uri="{9D8B030D-6E8A-4147-A177-3AD203B41FA5}">
                      <a16:colId xmlns:a16="http://schemas.microsoft.com/office/drawing/2014/main" val="1627746239"/>
                    </a:ext>
                  </a:extLst>
                </a:gridCol>
                <a:gridCol w="1371600">
                  <a:extLst>
                    <a:ext uri="{9D8B030D-6E8A-4147-A177-3AD203B41FA5}">
                      <a16:colId xmlns:a16="http://schemas.microsoft.com/office/drawing/2014/main" val="3834989207"/>
                    </a:ext>
                  </a:extLst>
                </a:gridCol>
                <a:gridCol w="2243070">
                  <a:extLst>
                    <a:ext uri="{9D8B030D-6E8A-4147-A177-3AD203B41FA5}">
                      <a16:colId xmlns:a16="http://schemas.microsoft.com/office/drawing/2014/main" val="2998897845"/>
                    </a:ext>
                  </a:extLst>
                </a:gridCol>
                <a:gridCol w="2243070">
                  <a:extLst>
                    <a:ext uri="{9D8B030D-6E8A-4147-A177-3AD203B41FA5}">
                      <a16:colId xmlns:a16="http://schemas.microsoft.com/office/drawing/2014/main" val="3860942948"/>
                    </a:ext>
                  </a:extLst>
                </a:gridCol>
                <a:gridCol w="2243070">
                  <a:extLst>
                    <a:ext uri="{9D8B030D-6E8A-4147-A177-3AD203B41FA5}">
                      <a16:colId xmlns:a16="http://schemas.microsoft.com/office/drawing/2014/main" val="2560469057"/>
                    </a:ext>
                  </a:extLst>
                </a:gridCol>
              </a:tblGrid>
              <a:tr h="297724">
                <a:tc rowSpan="2">
                  <a:txBody>
                    <a:bodyPr/>
                    <a:lstStyle/>
                    <a:p>
                      <a:pPr algn="ctr"/>
                      <a:r>
                        <a:rPr kumimoji="1" lang="en-US" altLang="ja-JP" sz="1600" b="1" dirty="0">
                          <a:latin typeface="+mn-ea"/>
                          <a:ea typeface="+mn-ea"/>
                        </a:rPr>
                        <a:t>No.</a:t>
                      </a:r>
                      <a:endParaRPr kumimoji="1" lang="ja-JP" altLang="en-US" sz="1600" b="1" dirty="0">
                        <a:latin typeface="+mn-ea"/>
                        <a:ea typeface="+mn-ea"/>
                      </a:endParaRPr>
                    </a:p>
                  </a:txBody>
                  <a:tcPr anchor="ctr">
                    <a:solidFill>
                      <a:schemeClr val="tx1">
                        <a:lumMod val="75000"/>
                        <a:lumOff val="25000"/>
                      </a:schemeClr>
                    </a:solidFill>
                  </a:tcPr>
                </a:tc>
                <a:tc rowSpan="2">
                  <a:txBody>
                    <a:bodyPr/>
                    <a:lstStyle/>
                    <a:p>
                      <a:pPr algn="ctr"/>
                      <a:r>
                        <a:rPr kumimoji="1" lang="ja-JP" altLang="en-US" sz="1600" b="1" dirty="0">
                          <a:latin typeface="+mn-ea"/>
                          <a:ea typeface="+mn-ea"/>
                        </a:rPr>
                        <a:t>プラン例</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最低</a:t>
                      </a:r>
                      <a:endParaRPr kumimoji="1" lang="en-US" altLang="ja-JP" sz="1600" b="1" dirty="0">
                        <a:latin typeface="+mn-ea"/>
                        <a:ea typeface="+mn-ea"/>
                      </a:endParaRPr>
                    </a:p>
                    <a:p>
                      <a:pPr algn="ctr"/>
                      <a:r>
                        <a:rPr kumimoji="1" lang="ja-JP" altLang="en-US" sz="1600" b="1" dirty="0">
                          <a:latin typeface="+mn-ea"/>
                          <a:ea typeface="+mn-ea"/>
                        </a:rPr>
                        <a:t>出稿額</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記事制作費</a:t>
                      </a:r>
                    </a:p>
                  </a:txBody>
                  <a:tcPr anchor="ctr">
                    <a:solidFill>
                      <a:schemeClr val="bg2">
                        <a:lumMod val="50000"/>
                      </a:schemeClr>
                    </a:solidFill>
                  </a:tcPr>
                </a:tc>
                <a:tc gridSpan="3">
                  <a:txBody>
                    <a:bodyPr/>
                    <a:lstStyle/>
                    <a:p>
                      <a:pPr algn="ctr"/>
                      <a:r>
                        <a:rPr kumimoji="1" lang="ja-JP" altLang="en-US" b="1" dirty="0">
                          <a:latin typeface="+mn-ea"/>
                          <a:ea typeface="+mn-ea"/>
                        </a:rPr>
                        <a:t>広告配信メニュー</a:t>
                      </a:r>
                    </a:p>
                  </a:txBody>
                  <a:tcPr anchor="ctr">
                    <a:solidFill>
                      <a:schemeClr val="bg2">
                        <a:lumMod val="50000"/>
                      </a:schemeClr>
                    </a:solidFill>
                  </a:tcPr>
                </a:tc>
                <a:tc hMerge="1">
                  <a:txBody>
                    <a:bodyPr/>
                    <a:lstStyle/>
                    <a:p>
                      <a:pPr algn="ctr"/>
                      <a:endParaRPr kumimoji="1" lang="ja-JP" altLang="en-US" dirty="0"/>
                    </a:p>
                  </a:txBody>
                  <a:tcPr anchor="ctr">
                    <a:solidFill>
                      <a:schemeClr val="bg2">
                        <a:lumMod val="75000"/>
                      </a:schemeClr>
                    </a:solidFill>
                  </a:tcPr>
                </a:tc>
                <a:tc hMerge="1">
                  <a:txBody>
                    <a:bodyPr/>
                    <a:lstStyle/>
                    <a:p>
                      <a:pPr algn="ctr"/>
                      <a:endParaRPr kumimoji="1" lang="ja-JP" altLang="en-US" dirty="0"/>
                    </a:p>
                  </a:txBody>
                  <a:tcPr anchor="ctr">
                    <a:solidFill>
                      <a:schemeClr val="bg2">
                        <a:lumMod val="75000"/>
                      </a:schemeClr>
                    </a:solidFill>
                  </a:tcPr>
                </a:tc>
                <a:extLst>
                  <a:ext uri="{0D108BD9-81ED-4DB2-BD59-A6C34878D82A}">
                    <a16:rowId xmlns:a16="http://schemas.microsoft.com/office/drawing/2014/main" val="2327766366"/>
                  </a:ext>
                </a:extLst>
              </a:tr>
              <a:tr h="368406">
                <a:tc vMerge="1">
                  <a:txBody>
                    <a:bodyPr/>
                    <a:lstStyle/>
                    <a:p>
                      <a:pPr algn="ctr"/>
                      <a:endParaRPr kumimoji="1" lang="ja-JP" altLang="en-US" dirty="0"/>
                    </a:p>
                  </a:txBody>
                  <a:tcPr anchor="ctr">
                    <a:solidFill>
                      <a:schemeClr val="tx1">
                        <a:lumMod val="75000"/>
                        <a:lumOff val="25000"/>
                      </a:schemeClr>
                    </a:solidFill>
                  </a:tcPr>
                </a:tc>
                <a:tc vMerge="1">
                  <a:txBody>
                    <a:bodyPr/>
                    <a:lstStyle/>
                    <a:p>
                      <a:pPr algn="ctr"/>
                      <a:endParaRPr kumimoji="1" lang="ja-JP" altLang="en-US" dirty="0"/>
                    </a:p>
                  </a:txBody>
                  <a:tcPr anchor="ctr">
                    <a:solidFill>
                      <a:schemeClr val="tx1">
                        <a:lumMod val="75000"/>
                        <a:lumOff val="25000"/>
                      </a:schemeClr>
                    </a:solidFill>
                  </a:tcPr>
                </a:tc>
                <a:tc vMerge="1">
                  <a:txBody>
                    <a:bodyPr/>
                    <a:lstStyle/>
                    <a:p>
                      <a:endParaRPr kumimoji="1" lang="ja-JP" altLang="en-US"/>
                    </a:p>
                  </a:txBody>
                  <a:tcPr/>
                </a:tc>
                <a:tc vMerge="1">
                  <a:txBody>
                    <a:bodyPr/>
                    <a:lstStyle/>
                    <a:p>
                      <a:pPr algn="ctr"/>
                      <a:endParaRPr kumimoji="1" lang="ja-JP" altLang="en-US" dirty="0"/>
                    </a:p>
                  </a:txBody>
                  <a:tcPr anchor="ctr">
                    <a:solidFill>
                      <a:schemeClr val="bg2">
                        <a:lumMod val="75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br>
                        <a:rPr kumimoji="1" lang="en-US" altLang="ja-JP" sz="1600" b="1" dirty="0">
                          <a:solidFill>
                            <a:schemeClr val="bg1"/>
                          </a:solidFill>
                          <a:latin typeface="+mn-ea"/>
                          <a:ea typeface="+mn-ea"/>
                        </a:rPr>
                      </a:br>
                      <a:r>
                        <a:rPr kumimoji="1" lang="ja-JP" altLang="en-US" sz="1400" b="1" dirty="0">
                          <a:solidFill>
                            <a:schemeClr val="bg1"/>
                          </a:solidFill>
                          <a:latin typeface="+mn-ea"/>
                          <a:ea typeface="+mn-ea"/>
                        </a:rPr>
                        <a:t>（検索広告）</a:t>
                      </a:r>
                    </a:p>
                  </a:txBody>
                  <a:tcPr anchor="ctr">
                    <a:solidFill>
                      <a:schemeClr val="bg2">
                        <a:lumMod val="50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endParaRPr kumimoji="1" lang="en-US" altLang="ja-JP" sz="1600" b="1" dirty="0">
                        <a:solidFill>
                          <a:schemeClr val="bg1"/>
                        </a:solidFill>
                        <a:latin typeface="+mn-ea"/>
                        <a:ea typeface="+mn-ea"/>
                      </a:endParaRPr>
                    </a:p>
                    <a:p>
                      <a:pPr algn="ctr"/>
                      <a:r>
                        <a:rPr kumimoji="1" lang="ja-JP" altLang="en-US" sz="1400" b="1" dirty="0">
                          <a:solidFill>
                            <a:schemeClr val="bg1"/>
                          </a:solidFill>
                          <a:latin typeface="+mn-ea"/>
                          <a:ea typeface="+mn-ea"/>
                        </a:rPr>
                        <a:t>（ディスプレイ</a:t>
                      </a:r>
                      <a:r>
                        <a:rPr kumimoji="1" lang="en-US" altLang="ja-JP" sz="1400" b="1" dirty="0">
                          <a:solidFill>
                            <a:schemeClr val="bg1"/>
                          </a:solidFill>
                          <a:latin typeface="+mn-ea"/>
                          <a:ea typeface="+mn-ea"/>
                        </a:rPr>
                        <a:t>:</a:t>
                      </a:r>
                      <a:r>
                        <a:rPr kumimoji="1" lang="ja-JP" altLang="en-US" sz="1400" b="1" dirty="0">
                          <a:solidFill>
                            <a:schemeClr val="bg1"/>
                          </a:solidFill>
                          <a:latin typeface="+mn-ea"/>
                          <a:ea typeface="+mn-ea"/>
                        </a:rPr>
                        <a:t>運用型）</a:t>
                      </a:r>
                    </a:p>
                  </a:txBody>
                  <a:tcPr anchor="ctr">
                    <a:solidFill>
                      <a:schemeClr val="bg2">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err="1">
                          <a:solidFill>
                            <a:schemeClr val="bg1"/>
                          </a:solidFill>
                          <a:latin typeface="+mn-ea"/>
                          <a:ea typeface="+mn-ea"/>
                        </a:rPr>
                        <a:t>mybest</a:t>
                      </a:r>
                      <a:r>
                        <a:rPr kumimoji="1" lang="ja-JP" altLang="en-US" sz="1600" b="1" dirty="0">
                          <a:solidFill>
                            <a:schemeClr val="bg1"/>
                          </a:solidFill>
                          <a:latin typeface="+mn-ea"/>
                          <a:ea typeface="+mn-ea"/>
                        </a:rPr>
                        <a:t>広告</a:t>
                      </a:r>
                    </a:p>
                  </a:txBody>
                  <a:tcPr anchor="ctr">
                    <a:solidFill>
                      <a:schemeClr val="bg2">
                        <a:lumMod val="50000"/>
                      </a:schemeClr>
                    </a:solidFill>
                  </a:tcPr>
                </a:tc>
                <a:extLst>
                  <a:ext uri="{0D108BD9-81ED-4DB2-BD59-A6C34878D82A}">
                    <a16:rowId xmlns:a16="http://schemas.microsoft.com/office/drawing/2014/main" val="2597628884"/>
                  </a:ext>
                </a:extLst>
              </a:tr>
              <a:tr h="683938">
                <a:tc>
                  <a:txBody>
                    <a:bodyPr/>
                    <a:lstStyle/>
                    <a:p>
                      <a:pPr algn="ctr"/>
                      <a:r>
                        <a:rPr kumimoji="1" lang="ja-JP" altLang="en-US" sz="1400" dirty="0">
                          <a:latin typeface="+mn-ea"/>
                          <a:ea typeface="+mn-ea"/>
                        </a:rPr>
                        <a:t>１</a:t>
                      </a:r>
                    </a:p>
                  </a:txBody>
                  <a:tcPr anchor="ctr"/>
                </a:tc>
                <a:tc>
                  <a:txBody>
                    <a:bodyPr/>
                    <a:lstStyle/>
                    <a:p>
                      <a:pPr algn="l"/>
                      <a:r>
                        <a:rPr kumimoji="1" lang="ja-JP" altLang="en-US" sz="1400" dirty="0">
                          <a:latin typeface="+mn-ea"/>
                          <a:ea typeface="+mn-ea"/>
                        </a:rPr>
                        <a:t>全配信プラン</a:t>
                      </a:r>
                    </a:p>
                  </a:txBody>
                  <a:tcPr anchor="ctr"/>
                </a:tc>
                <a:tc rowSpan="3">
                  <a:txBody>
                    <a:bodyPr/>
                    <a:lstStyle/>
                    <a:p>
                      <a:pPr algn="ctr"/>
                      <a:r>
                        <a:rPr kumimoji="1" lang="en-US" altLang="ja-JP" sz="1400" dirty="0">
                          <a:latin typeface="+mn-ea"/>
                          <a:ea typeface="+mn-ea"/>
                        </a:rPr>
                        <a:t>¥2,500,000</a:t>
                      </a: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4236406127"/>
                  </a:ext>
                </a:extLst>
              </a:tr>
              <a:tr h="656974">
                <a:tc>
                  <a:txBody>
                    <a:bodyPr/>
                    <a:lstStyle/>
                    <a:p>
                      <a:pPr algn="ctr"/>
                      <a:r>
                        <a:rPr kumimoji="1" lang="ja-JP" altLang="en-US" sz="1400" dirty="0">
                          <a:latin typeface="+mn-ea"/>
                          <a:ea typeface="+mn-ea"/>
                        </a:rPr>
                        <a:t>２</a:t>
                      </a:r>
                    </a:p>
                  </a:txBody>
                  <a:tcPr anchor="ctr"/>
                </a:tc>
                <a:tc>
                  <a:txBody>
                    <a:bodyPr/>
                    <a:lstStyle/>
                    <a:p>
                      <a:pPr algn="l"/>
                      <a:r>
                        <a:rPr kumimoji="1" lang="en-US" altLang="ja-JP" sz="1400" dirty="0">
                          <a:latin typeface="+mn-ea"/>
                          <a:ea typeface="+mn-ea"/>
                        </a:rPr>
                        <a:t>Yahoo!</a:t>
                      </a:r>
                      <a:r>
                        <a:rPr kumimoji="1" lang="ja-JP" altLang="en-US" sz="1400" dirty="0">
                          <a:latin typeface="+mn-ea"/>
                          <a:ea typeface="+mn-ea"/>
                        </a:rPr>
                        <a:t>広告プラン</a:t>
                      </a:r>
                    </a:p>
                  </a:txBody>
                  <a:tcPr anchor="ctr"/>
                </a:tc>
                <a:tc vMerge="1">
                  <a:txBody>
                    <a:bodyPr/>
                    <a:lstStyle/>
                    <a:p>
                      <a:pPr algn="ct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600" dirty="0">
                          <a:latin typeface="+mn-ea"/>
                          <a:ea typeface="+mn-ea"/>
                        </a:rPr>
                        <a:t>-</a:t>
                      </a:r>
                      <a:endParaRPr kumimoji="1" lang="en-US" altLang="ja-JP" sz="1200" dirty="0">
                        <a:latin typeface="+mn-ea"/>
                        <a:ea typeface="+mn-ea"/>
                      </a:endParaRPr>
                    </a:p>
                  </a:txBody>
                  <a:tcPr anchor="ctr"/>
                </a:tc>
                <a:extLst>
                  <a:ext uri="{0D108BD9-81ED-4DB2-BD59-A6C34878D82A}">
                    <a16:rowId xmlns:a16="http://schemas.microsoft.com/office/drawing/2014/main" val="3423756553"/>
                  </a:ext>
                </a:extLst>
              </a:tr>
              <a:tr h="656974">
                <a:tc>
                  <a:txBody>
                    <a:bodyPr/>
                    <a:lstStyle/>
                    <a:p>
                      <a:pPr algn="ctr"/>
                      <a:r>
                        <a:rPr kumimoji="1" lang="ja-JP" altLang="en-US" sz="1400" dirty="0">
                          <a:latin typeface="+mn-ea"/>
                          <a:ea typeface="+mn-ea"/>
                        </a:rPr>
                        <a:t>３</a:t>
                      </a:r>
                    </a:p>
                  </a:txBody>
                  <a:tcPr anchor="ctr"/>
                </a:tc>
                <a:tc>
                  <a:txBody>
                    <a:bodyPr/>
                    <a:lstStyle/>
                    <a:p>
                      <a:pPr algn="l"/>
                      <a:r>
                        <a:rPr kumimoji="1" lang="en-US" altLang="ja-JP" sz="1400" dirty="0" err="1">
                          <a:latin typeface="+mn-ea"/>
                          <a:ea typeface="+mn-ea"/>
                        </a:rPr>
                        <a:t>mybest</a:t>
                      </a:r>
                      <a:r>
                        <a:rPr kumimoji="1" lang="ja-JP" altLang="en-US" sz="1400" dirty="0">
                          <a:latin typeface="+mn-ea"/>
                          <a:ea typeface="+mn-ea"/>
                        </a:rPr>
                        <a:t>広告プラン</a:t>
                      </a:r>
                    </a:p>
                  </a:txBody>
                  <a:tcPr anchor="ctr"/>
                </a:tc>
                <a:tc vMerge="1">
                  <a:txBody>
                    <a:bodyPr/>
                    <a:lstStyle/>
                    <a:p>
                      <a:pPr algn="ctr"/>
                      <a:endParaRPr kumimoji="1" lang="ja-JP" altLang="en-US" sz="11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400" dirty="0">
                          <a:latin typeface="+mn-ea"/>
                          <a:ea typeface="+mn-ea"/>
                        </a:rPr>
                        <a:t>¥1,500,000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3639750342"/>
                  </a:ext>
                </a:extLst>
              </a:tr>
            </a:tbl>
          </a:graphicData>
        </a:graphic>
      </p:graphicFrame>
      <p:sp>
        <p:nvSpPr>
          <p:cNvPr id="5" name="テキスト ボックス 4">
            <a:extLst>
              <a:ext uri="{FF2B5EF4-FFF2-40B4-BE49-F238E27FC236}">
                <a16:creationId xmlns:a16="http://schemas.microsoft.com/office/drawing/2014/main" id="{53E7FB26-64CE-29B7-930B-7E845DE330D0}"/>
              </a:ext>
            </a:extLst>
          </p:cNvPr>
          <p:cNvSpPr txBox="1"/>
          <p:nvPr/>
        </p:nvSpPr>
        <p:spPr>
          <a:xfrm>
            <a:off x="375366" y="828559"/>
            <a:ext cx="3105807" cy="400110"/>
          </a:xfrm>
          <a:prstGeom prst="rect">
            <a:avLst/>
          </a:prstGeom>
          <a:noFill/>
        </p:spPr>
        <p:txBody>
          <a:bodyPr wrap="square" rtlCol="0">
            <a:spAutoFit/>
          </a:bodyPr>
          <a:lstStyle/>
          <a:p>
            <a:r>
              <a:rPr kumimoji="1" lang="ja-JP" altLang="en-US" sz="2000" dirty="0"/>
              <a:t>■ご提供プラン</a:t>
            </a:r>
          </a:p>
        </p:txBody>
      </p:sp>
      <p:sp>
        <p:nvSpPr>
          <p:cNvPr id="6" name="テキスト ボックス 5">
            <a:extLst>
              <a:ext uri="{FF2B5EF4-FFF2-40B4-BE49-F238E27FC236}">
                <a16:creationId xmlns:a16="http://schemas.microsoft.com/office/drawing/2014/main" id="{2BCE3800-54C3-6D05-B562-E10029557CA8}"/>
              </a:ext>
            </a:extLst>
          </p:cNvPr>
          <p:cNvSpPr txBox="1"/>
          <p:nvPr/>
        </p:nvSpPr>
        <p:spPr>
          <a:xfrm>
            <a:off x="381677" y="1251896"/>
            <a:ext cx="11537123" cy="584775"/>
          </a:xfrm>
          <a:prstGeom prst="rect">
            <a:avLst/>
          </a:prstGeom>
          <a:noFill/>
        </p:spPr>
        <p:txBody>
          <a:bodyPr wrap="square" rtlCol="0">
            <a:spAutoFit/>
          </a:bodyPr>
          <a:lstStyle/>
          <a:p>
            <a:r>
              <a:rPr kumimoji="1" lang="ja-JP" altLang="en-US" b="1" u="sng" dirty="0"/>
              <a:t>最低ご出稿価格</a:t>
            </a:r>
            <a:r>
              <a:rPr lang="ja-JP" altLang="en-US" b="1" u="sng" dirty="0"/>
              <a:t>（記事制作</a:t>
            </a:r>
            <a:r>
              <a:rPr lang="en-US" altLang="ja-JP" b="1" u="sng" dirty="0"/>
              <a:t>+</a:t>
            </a:r>
            <a:r>
              <a:rPr lang="ja-JP" altLang="en-US" b="1" u="sng" dirty="0"/>
              <a:t>広告配信）</a:t>
            </a:r>
            <a:r>
              <a:rPr kumimoji="1" lang="ja-JP" altLang="en-US" b="1" u="sng" dirty="0"/>
              <a:t>：</a:t>
            </a:r>
            <a:r>
              <a:rPr kumimoji="1" lang="en-US" altLang="ja-JP" b="1" u="sng" dirty="0"/>
              <a:t>250</a:t>
            </a:r>
            <a:r>
              <a:rPr kumimoji="1" lang="ja-JP" altLang="en-US" b="1" u="sng" dirty="0"/>
              <a:t>万円～</a:t>
            </a:r>
            <a:endParaRPr kumimoji="1" lang="en-US" altLang="ja-JP" b="1" u="sng" dirty="0"/>
          </a:p>
          <a:p>
            <a:r>
              <a:rPr lang="en-US" altLang="ja-JP" sz="1400" b="1" u="sng" dirty="0"/>
              <a:t>※</a:t>
            </a:r>
            <a:r>
              <a:rPr lang="ja-JP" altLang="en-US" sz="1400" b="1" u="sng" dirty="0"/>
              <a:t>広告配信メニューの組み合わせは自由に設定可能です。記事制作費を併せて合計</a:t>
            </a:r>
            <a:r>
              <a:rPr lang="en-US" altLang="ja-JP" sz="1400" b="1" u="sng" dirty="0"/>
              <a:t>250</a:t>
            </a:r>
            <a:r>
              <a:rPr lang="ja-JP" altLang="en-US" sz="1400" b="1" u="sng" dirty="0"/>
              <a:t>万円以上になるようにプランニングをお願いします。</a:t>
            </a:r>
            <a:endParaRPr lang="en-US" altLang="ja-JP" sz="1400" b="1" u="sng" dirty="0"/>
          </a:p>
        </p:txBody>
      </p:sp>
      <p:sp>
        <p:nvSpPr>
          <p:cNvPr id="8" name="テキスト ボックス 7">
            <a:extLst>
              <a:ext uri="{FF2B5EF4-FFF2-40B4-BE49-F238E27FC236}">
                <a16:creationId xmlns:a16="http://schemas.microsoft.com/office/drawing/2014/main" id="{D71334AA-68E2-3D95-6736-A8ECE58F82C7}"/>
              </a:ext>
            </a:extLst>
          </p:cNvPr>
          <p:cNvSpPr txBox="1"/>
          <p:nvPr/>
        </p:nvSpPr>
        <p:spPr>
          <a:xfrm>
            <a:off x="103414" y="5197278"/>
            <a:ext cx="11783401" cy="95410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上記プランは一例です。配信メニューの組み合わせは自由となります。</a:t>
            </a:r>
            <a:endParaRPr kumimoji="1" lang="en-US" altLang="ja-JP" sz="1400" dirty="0">
              <a:latin typeface="+mn-ea"/>
            </a:endParaRPr>
          </a:p>
          <a:p>
            <a:r>
              <a:rPr lang="en-US" altLang="ja-JP" sz="1400" dirty="0">
                <a:latin typeface="+mn-ea"/>
              </a:rPr>
              <a:t>※Yahoo!</a:t>
            </a:r>
            <a:r>
              <a:rPr lang="ja-JP" altLang="en-US" sz="1400" dirty="0">
                <a:latin typeface="+mn-ea"/>
              </a:rPr>
              <a:t>広告 ディスプレイ（予約型）も広告配信メニューにご指定いただくことが可能です。</a:t>
            </a:r>
            <a:endParaRPr lang="en-US" altLang="ja-JP" sz="1400" dirty="0">
              <a:latin typeface="+mn-ea"/>
            </a:endParaRPr>
          </a:p>
          <a:p>
            <a:r>
              <a:rPr kumimoji="1" lang="en-US" altLang="ja-JP" sz="1400" dirty="0">
                <a:latin typeface="+mn-ea"/>
              </a:rPr>
              <a:t>※</a:t>
            </a:r>
            <a:r>
              <a:rPr lang="ja-JP" altLang="en-US" sz="1400" dirty="0">
                <a:latin typeface="+mn-ea"/>
              </a:rPr>
              <a:t>記事制作費は全てグロスとなります。広告配信メニュー、</a:t>
            </a:r>
            <a:r>
              <a:rPr lang="en-US" altLang="ja-JP" sz="1400" dirty="0">
                <a:latin typeface="+mn-ea"/>
              </a:rPr>
              <a:t>Yahoo!</a:t>
            </a:r>
            <a:r>
              <a:rPr lang="ja-JP" altLang="en-US" sz="1400" dirty="0">
                <a:latin typeface="+mn-ea"/>
              </a:rPr>
              <a:t>広告（検索広告）・</a:t>
            </a:r>
            <a:r>
              <a:rPr lang="en-US" altLang="ja-JP" sz="1400" dirty="0">
                <a:latin typeface="+mn-ea"/>
              </a:rPr>
              <a:t>Yahoo!</a:t>
            </a:r>
            <a:r>
              <a:rPr lang="ja-JP" altLang="en-US" sz="1400" dirty="0">
                <a:latin typeface="+mn-ea"/>
              </a:rPr>
              <a:t>広告（ディスプレイ：運用型）はネット価格、</a:t>
            </a:r>
            <a:endParaRPr lang="en-US" altLang="ja-JP" sz="1400" dirty="0">
              <a:latin typeface="+mn-ea"/>
            </a:endParaRPr>
          </a:p>
          <a:p>
            <a:r>
              <a:rPr lang="en-US" altLang="ja-JP" sz="1400" dirty="0">
                <a:latin typeface="+mn-ea"/>
              </a:rPr>
              <a:t>Yahoo!</a:t>
            </a:r>
            <a:r>
              <a:rPr lang="ja-JP" altLang="en-US" sz="1400" dirty="0">
                <a:latin typeface="+mn-ea"/>
              </a:rPr>
              <a:t>広告（ディスプレイ：予約型）、</a:t>
            </a:r>
            <a:r>
              <a:rPr lang="en-US" altLang="ja-JP" sz="1400" dirty="0" err="1">
                <a:latin typeface="+mn-ea"/>
              </a:rPr>
              <a:t>mybest</a:t>
            </a:r>
            <a:r>
              <a:rPr lang="ja-JP" altLang="en-US" sz="1400" dirty="0">
                <a:latin typeface="+mn-ea"/>
              </a:rPr>
              <a:t>広告はグロス価格にて最低出稿金額を超えるよう、プランニングをお願いします。</a:t>
            </a:r>
            <a:endParaRPr kumimoji="1" lang="ja-JP" altLang="en-US" sz="1400" dirty="0">
              <a:latin typeface="+mn-ea"/>
            </a:endParaRPr>
          </a:p>
        </p:txBody>
      </p:sp>
    </p:spTree>
    <p:extLst>
      <p:ext uri="{BB962C8B-B14F-4D97-AF65-F5344CB8AC3E}">
        <p14:creationId xmlns:p14="http://schemas.microsoft.com/office/powerpoint/2010/main" val="4008052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レポーティングについて</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E181BEA-B2B5-4155-96A5-E2F241274394}"/>
              </a:ext>
            </a:extLst>
          </p:cNvPr>
          <p:cNvSpPr/>
          <p:nvPr/>
        </p:nvSpPr>
        <p:spPr>
          <a:xfrm>
            <a:off x="286904" y="873018"/>
            <a:ext cx="7105569" cy="5370819"/>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176B16A-EB21-668D-DABB-291601B6DC9D}"/>
              </a:ext>
            </a:extLst>
          </p:cNvPr>
          <p:cNvSpPr txBox="1"/>
          <p:nvPr/>
        </p:nvSpPr>
        <p:spPr>
          <a:xfrm>
            <a:off x="360344" y="995002"/>
            <a:ext cx="4966607" cy="400110"/>
          </a:xfrm>
          <a:prstGeom prst="rect">
            <a:avLst/>
          </a:prstGeom>
          <a:noFill/>
        </p:spPr>
        <p:txBody>
          <a:bodyPr wrap="square" rtlCol="0">
            <a:spAutoFit/>
          </a:bodyPr>
          <a:lstStyle/>
          <a:p>
            <a:r>
              <a:rPr kumimoji="1" lang="ja-JP" altLang="en-US" sz="2000" b="1" dirty="0">
                <a:latin typeface="+mn-ea"/>
              </a:rPr>
              <a:t>■計測</a:t>
            </a:r>
            <a:r>
              <a:rPr lang="ja-JP" altLang="en-US" sz="2000" b="1" dirty="0">
                <a:latin typeface="+mn-ea"/>
              </a:rPr>
              <a:t>レポート</a:t>
            </a:r>
            <a:endParaRPr kumimoji="1" lang="ja-JP" altLang="en-US" sz="2000" b="1" dirty="0">
              <a:latin typeface="+mn-ea"/>
            </a:endParaRPr>
          </a:p>
        </p:txBody>
      </p:sp>
      <p:sp>
        <p:nvSpPr>
          <p:cNvPr id="6" name="正方形/長方形 5">
            <a:extLst>
              <a:ext uri="{FF2B5EF4-FFF2-40B4-BE49-F238E27FC236}">
                <a16:creationId xmlns:a16="http://schemas.microsoft.com/office/drawing/2014/main" id="{3C7A0CA6-1543-D7A2-B0F8-2CF4115F52D5}"/>
              </a:ext>
            </a:extLst>
          </p:cNvPr>
          <p:cNvSpPr/>
          <p:nvPr/>
        </p:nvSpPr>
        <p:spPr>
          <a:xfrm>
            <a:off x="360345" y="1383371"/>
            <a:ext cx="6800310" cy="742383"/>
          </a:xfrm>
          <a:prstGeom prst="rect">
            <a:avLst/>
          </a:prstGeom>
        </p:spPr>
        <p:txBody>
          <a:bodyPr wrap="square">
            <a:spAutoFit/>
          </a:bodyPr>
          <a:lstStyle/>
          <a:p>
            <a:pPr marL="12700" marR="5080">
              <a:lnSpc>
                <a:spcPct val="131900"/>
              </a:lnSpc>
            </a:pPr>
            <a:r>
              <a:rPr lang="en-US" altLang="ja-JP" sz="1600" spc="-15" dirty="0">
                <a:solidFill>
                  <a:schemeClr val="tx1">
                    <a:lumMod val="75000"/>
                    <a:lumOff val="25000"/>
                  </a:schemeClr>
                </a:solidFill>
                <a:latin typeface="+mn-ea"/>
                <a:cs typeface="Trebuchet MS"/>
              </a:rPr>
              <a:t>Yahoo!</a:t>
            </a:r>
            <a:r>
              <a:rPr lang="ja-JP" altLang="en-US" sz="1600" spc="-15" dirty="0">
                <a:solidFill>
                  <a:schemeClr val="tx1">
                    <a:lumMod val="75000"/>
                    <a:lumOff val="25000"/>
                  </a:schemeClr>
                </a:solidFill>
                <a:latin typeface="+mn-ea"/>
                <a:cs typeface="Trebuchet MS"/>
              </a:rPr>
              <a:t>広告の各種レポートに併せて、レビュータイアップ記事の</a:t>
            </a:r>
            <a:endParaRPr lang="en-US" altLang="ja-JP" sz="1600" spc="-15" dirty="0">
              <a:solidFill>
                <a:schemeClr val="tx1">
                  <a:lumMod val="75000"/>
                  <a:lumOff val="25000"/>
                </a:schemeClr>
              </a:solidFill>
              <a:latin typeface="+mn-ea"/>
              <a:cs typeface="Trebuchet MS"/>
            </a:endParaRPr>
          </a:p>
          <a:p>
            <a:pPr marL="12700" marR="5080">
              <a:lnSpc>
                <a:spcPct val="131900"/>
              </a:lnSpc>
            </a:pPr>
            <a:r>
              <a:rPr lang="en-US" altLang="ja-JP" sz="1600" spc="-15" dirty="0">
                <a:solidFill>
                  <a:schemeClr val="tx1">
                    <a:lumMod val="75000"/>
                    <a:lumOff val="25000"/>
                  </a:schemeClr>
                </a:solidFill>
                <a:latin typeface="+mn-ea"/>
                <a:cs typeface="Trebuchet MS"/>
              </a:rPr>
              <a:t>PV</a:t>
            </a:r>
            <a:r>
              <a:rPr lang="ja-JP" altLang="en-US" sz="1600" spc="-15" dirty="0" err="1">
                <a:solidFill>
                  <a:schemeClr val="tx1">
                    <a:lumMod val="75000"/>
                    <a:lumOff val="25000"/>
                  </a:schemeClr>
                </a:solidFill>
                <a:latin typeface="+mn-ea"/>
                <a:cs typeface="Trebuchet MS"/>
              </a:rPr>
              <a:t>、</a:t>
            </a:r>
            <a:r>
              <a:rPr lang="ja-JP" altLang="en-US" sz="1600" spc="-15" dirty="0">
                <a:solidFill>
                  <a:schemeClr val="tx1">
                    <a:lumMod val="75000"/>
                    <a:lumOff val="25000"/>
                  </a:schemeClr>
                </a:solidFill>
                <a:latin typeface="+mn-ea"/>
                <a:cs typeface="Trebuchet MS"/>
              </a:rPr>
              <a:t>指定リンクのクリックデータも以下フォーマットでご提供致します</a:t>
            </a:r>
            <a:endParaRPr lang="en-US" altLang="ja-JP" sz="1600" spc="-15" dirty="0">
              <a:solidFill>
                <a:schemeClr val="tx1">
                  <a:lumMod val="75000"/>
                  <a:lumOff val="25000"/>
                </a:schemeClr>
              </a:solidFill>
              <a:latin typeface="+mn-ea"/>
              <a:cs typeface="Trebuchet MS"/>
            </a:endParaRPr>
          </a:p>
        </p:txBody>
      </p:sp>
      <p:sp>
        <p:nvSpPr>
          <p:cNvPr id="8" name="テキスト ボックス 7">
            <a:extLst>
              <a:ext uri="{FF2B5EF4-FFF2-40B4-BE49-F238E27FC236}">
                <a16:creationId xmlns:a16="http://schemas.microsoft.com/office/drawing/2014/main" id="{EDC7A7D8-50D5-2214-FC40-DB5711303746}"/>
              </a:ext>
            </a:extLst>
          </p:cNvPr>
          <p:cNvSpPr txBox="1"/>
          <p:nvPr/>
        </p:nvSpPr>
        <p:spPr>
          <a:xfrm>
            <a:off x="424738" y="2302015"/>
            <a:ext cx="4067503" cy="338554"/>
          </a:xfrm>
          <a:prstGeom prst="rect">
            <a:avLst/>
          </a:prstGeom>
          <a:noFill/>
        </p:spPr>
        <p:txBody>
          <a:bodyPr wrap="square" rtlCol="0">
            <a:spAutoFit/>
          </a:bodyPr>
          <a:lstStyle/>
          <a:p>
            <a:r>
              <a:rPr lang="ja-JP" altLang="en-US" sz="1600" dirty="0"/>
              <a:t>▼月次レポートイメージ</a:t>
            </a:r>
            <a:endParaRPr kumimoji="1" lang="ja-JP" altLang="en-US" sz="1600" dirty="0"/>
          </a:p>
        </p:txBody>
      </p:sp>
      <p:pic>
        <p:nvPicPr>
          <p:cNvPr id="9" name="図 8">
            <a:extLst>
              <a:ext uri="{FF2B5EF4-FFF2-40B4-BE49-F238E27FC236}">
                <a16:creationId xmlns:a16="http://schemas.microsoft.com/office/drawing/2014/main" id="{1599DBBB-F5AF-7F8E-C36F-E11C9C8D37FC}"/>
              </a:ext>
            </a:extLst>
          </p:cNvPr>
          <p:cNvPicPr>
            <a:picLocks noChangeAspect="1"/>
          </p:cNvPicPr>
          <p:nvPr/>
        </p:nvPicPr>
        <p:blipFill>
          <a:blip r:embed="rId3"/>
          <a:stretch>
            <a:fillRect/>
          </a:stretch>
        </p:blipFill>
        <p:spPr>
          <a:xfrm>
            <a:off x="418111" y="2636107"/>
            <a:ext cx="4806386" cy="3322447"/>
          </a:xfrm>
          <a:prstGeom prst="rect">
            <a:avLst/>
          </a:prstGeom>
        </p:spPr>
      </p:pic>
    </p:spTree>
    <p:extLst>
      <p:ext uri="{BB962C8B-B14F-4D97-AF65-F5344CB8AC3E}">
        <p14:creationId xmlns:p14="http://schemas.microsoft.com/office/powerpoint/2010/main" val="1383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広告掲載までのスケジュール</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D62DC7B-D6E3-C468-0311-A8DFA610B8C2}"/>
              </a:ext>
            </a:extLst>
          </p:cNvPr>
          <p:cNvSpPr/>
          <p:nvPr/>
        </p:nvSpPr>
        <p:spPr>
          <a:xfrm>
            <a:off x="2771742" y="1267708"/>
            <a:ext cx="5290071" cy="30970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27767961-75F6-91B6-614F-053EE15223F9}"/>
              </a:ext>
            </a:extLst>
          </p:cNvPr>
          <p:cNvSpPr/>
          <p:nvPr/>
        </p:nvSpPr>
        <p:spPr>
          <a:xfrm>
            <a:off x="8108374" y="1279082"/>
            <a:ext cx="2735130" cy="3633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修正対応は</a:t>
            </a: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回までと</a:t>
            </a:r>
            <a:endPar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させていただきます</a:t>
            </a:r>
          </a:p>
        </p:txBody>
      </p:sp>
      <p:sp>
        <p:nvSpPr>
          <p:cNvPr id="8" name="フローチャート: 他ページ結合子 7">
            <a:extLst>
              <a:ext uri="{FF2B5EF4-FFF2-40B4-BE49-F238E27FC236}">
                <a16:creationId xmlns:a16="http://schemas.microsoft.com/office/drawing/2014/main" id="{949C39CA-A519-D524-7DBA-2F24F1967FEE}"/>
              </a:ext>
            </a:extLst>
          </p:cNvPr>
          <p:cNvSpPr/>
          <p:nvPr/>
        </p:nvSpPr>
        <p:spPr>
          <a:xfrm rot="16200000">
            <a:off x="2670967" y="2056206"/>
            <a:ext cx="1778685" cy="150673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フローチャート: 他ページ結合子 8">
            <a:extLst>
              <a:ext uri="{FF2B5EF4-FFF2-40B4-BE49-F238E27FC236}">
                <a16:creationId xmlns:a16="http://schemas.microsoft.com/office/drawing/2014/main" id="{B5A491C1-2520-3214-205F-D5E98EE1D8C0}"/>
              </a:ext>
            </a:extLst>
          </p:cNvPr>
          <p:cNvSpPr/>
          <p:nvPr/>
        </p:nvSpPr>
        <p:spPr>
          <a:xfrm rot="16200000">
            <a:off x="4353770" y="2820172"/>
            <a:ext cx="1697319" cy="1363714"/>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他ページ結合子 10">
            <a:extLst>
              <a:ext uri="{FF2B5EF4-FFF2-40B4-BE49-F238E27FC236}">
                <a16:creationId xmlns:a16="http://schemas.microsoft.com/office/drawing/2014/main" id="{0A447536-955E-8004-881E-B6CBF248F601}"/>
              </a:ext>
            </a:extLst>
          </p:cNvPr>
          <p:cNvSpPr/>
          <p:nvPr/>
        </p:nvSpPr>
        <p:spPr>
          <a:xfrm rot="16200000">
            <a:off x="5822445" y="1203599"/>
            <a:ext cx="1128657" cy="1429598"/>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フローチャート: 他ページ結合子 11">
            <a:extLst>
              <a:ext uri="{FF2B5EF4-FFF2-40B4-BE49-F238E27FC236}">
                <a16:creationId xmlns:a16="http://schemas.microsoft.com/office/drawing/2014/main" id="{1A4960B9-2F10-0055-1D53-C6427EFF077C}"/>
              </a:ext>
            </a:extLst>
          </p:cNvPr>
          <p:cNvSpPr/>
          <p:nvPr/>
        </p:nvSpPr>
        <p:spPr>
          <a:xfrm rot="16200000">
            <a:off x="8219711" y="1173781"/>
            <a:ext cx="1133160" cy="1355833"/>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7C146636-AF7D-5AFF-FE17-952423212968}"/>
              </a:ext>
            </a:extLst>
          </p:cNvPr>
          <p:cNvSpPr/>
          <p:nvPr/>
        </p:nvSpPr>
        <p:spPr>
          <a:xfrm>
            <a:off x="2705541" y="2313256"/>
            <a:ext cx="1608133" cy="892552"/>
          </a:xfrm>
          <a:prstGeom prst="rect">
            <a:avLst/>
          </a:prstGeom>
        </p:spPr>
        <p:txBody>
          <a:bodyPr wrap="none">
            <a:spAutoFit/>
          </a:bodyPr>
          <a:lstStyle/>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・ご発注</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オリエンテーション</a:t>
            </a:r>
            <a:endParaRPr lang="en-US" altLang="ja-JP"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・必要素材ご提出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48490787-C87C-6BA3-7111-781B97D1A977}"/>
              </a:ext>
            </a:extLst>
          </p:cNvPr>
          <p:cNvSpPr/>
          <p:nvPr/>
        </p:nvSpPr>
        <p:spPr>
          <a:xfrm>
            <a:off x="4509800" y="3186890"/>
            <a:ext cx="1261884" cy="646331"/>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記事構成作成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質問票のご送付</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15" name="正方形/長方形 14">
            <a:extLst>
              <a:ext uri="{FF2B5EF4-FFF2-40B4-BE49-F238E27FC236}">
                <a16:creationId xmlns:a16="http://schemas.microsoft.com/office/drawing/2014/main" id="{5A257E38-0E2C-3F07-AD81-306D5E871E3F}"/>
              </a:ext>
            </a:extLst>
          </p:cNvPr>
          <p:cNvSpPr/>
          <p:nvPr/>
        </p:nvSpPr>
        <p:spPr>
          <a:xfrm>
            <a:off x="5712678" y="1680771"/>
            <a:ext cx="1261884" cy="461665"/>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F28E0FB4-C741-6BA4-BA7C-F7AD98BB4116}"/>
              </a:ext>
            </a:extLst>
          </p:cNvPr>
          <p:cNvSpPr/>
          <p:nvPr/>
        </p:nvSpPr>
        <p:spPr>
          <a:xfrm>
            <a:off x="7896184" y="1545485"/>
            <a:ext cx="1679786"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記事のご確認・</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修正依頼</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61D152CD-FC3D-2E41-FFDA-CE2B0EF43315}"/>
              </a:ext>
            </a:extLst>
          </p:cNvPr>
          <p:cNvSpPr/>
          <p:nvPr/>
        </p:nvSpPr>
        <p:spPr>
          <a:xfrm>
            <a:off x="2771742" y="854900"/>
            <a:ext cx="8071762"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制作</a:t>
            </a:r>
            <a:endParaRPr lang="en-US" altLang="ja-JP" dirty="0">
              <a:latin typeface="+mn-ea"/>
              <a:cs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CAE1BA4E-2DC0-9B12-010D-2C0255AD9464}"/>
              </a:ext>
            </a:extLst>
          </p:cNvPr>
          <p:cNvSpPr/>
          <p:nvPr/>
        </p:nvSpPr>
        <p:spPr>
          <a:xfrm rot="16200000">
            <a:off x="6547911" y="2963902"/>
            <a:ext cx="1700060" cy="1101617"/>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55F70A71-1DA1-83DC-5E76-D833F259B59C}"/>
              </a:ext>
            </a:extLst>
          </p:cNvPr>
          <p:cNvSpPr/>
          <p:nvPr/>
        </p:nvSpPr>
        <p:spPr>
          <a:xfrm>
            <a:off x="6704619" y="3273827"/>
            <a:ext cx="1297914"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10</a:t>
            </a: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0" name="object 15">
            <a:extLst>
              <a:ext uri="{FF2B5EF4-FFF2-40B4-BE49-F238E27FC236}">
                <a16:creationId xmlns:a16="http://schemas.microsoft.com/office/drawing/2014/main" id="{4D2904E0-5B4B-160D-50D9-A2F260DEA76E}"/>
              </a:ext>
            </a:extLst>
          </p:cNvPr>
          <p:cNvSpPr txBox="1"/>
          <p:nvPr/>
        </p:nvSpPr>
        <p:spPr>
          <a:xfrm>
            <a:off x="155056" y="6113908"/>
            <a:ext cx="7367066" cy="681084"/>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制作にあたっては、ご発注時に以下情報のご共有をお願いいたします。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・対象商品名、商品詳細が記載されている</a:t>
            </a:r>
            <a:r>
              <a:rPr lang="en-US" altLang="ja-JP" sz="900" spc="-5" dirty="0">
                <a:solidFill>
                  <a:srgbClr val="333333"/>
                </a:solidFill>
                <a:latin typeface="+mn-ea"/>
                <a:cs typeface="ＭＳ Ｐゴシック"/>
              </a:rPr>
              <a:t>URL</a:t>
            </a:r>
          </a:p>
          <a:p>
            <a:pPr marL="12700" marR="5080" indent="50800">
              <a:lnSpc>
                <a:spcPct val="114599"/>
              </a:lnSpc>
              <a:spcBef>
                <a:spcPts val="100"/>
              </a:spcBef>
            </a:pPr>
            <a:r>
              <a:rPr lang="ja-JP" altLang="en-US" sz="900" spc="-5" dirty="0">
                <a:solidFill>
                  <a:srgbClr val="333333"/>
                </a:solidFill>
                <a:latin typeface="+mn-ea"/>
                <a:cs typeface="ＭＳ Ｐゴシック"/>
              </a:rPr>
              <a:t>・質問票提出時に、質問にお答えいただく方のお写真（又はロゴ画像）、</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記事で使用するバナー画像のご提出もお願いさせていただきます。</a:t>
            </a:r>
            <a:endParaRPr lang="en-US" altLang="ja-JP" sz="900" spc="-5" dirty="0">
              <a:solidFill>
                <a:srgbClr val="333333"/>
              </a:solidFill>
              <a:latin typeface="+mn-ea"/>
              <a:cs typeface="ＭＳ Ｐゴシック"/>
            </a:endParaRPr>
          </a:p>
        </p:txBody>
      </p:sp>
      <p:sp>
        <p:nvSpPr>
          <p:cNvPr id="21" name="正方形/長方形 20">
            <a:extLst>
              <a:ext uri="{FF2B5EF4-FFF2-40B4-BE49-F238E27FC236}">
                <a16:creationId xmlns:a16="http://schemas.microsoft.com/office/drawing/2014/main" id="{75B5E335-4AA2-91D5-AB07-ED2F16EE8E85}"/>
              </a:ext>
            </a:extLst>
          </p:cNvPr>
          <p:cNvSpPr/>
          <p:nvPr/>
        </p:nvSpPr>
        <p:spPr>
          <a:xfrm>
            <a:off x="192200" y="3559306"/>
            <a:ext cx="962940" cy="8054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err="1"/>
              <a:t>mybest</a:t>
            </a:r>
            <a:endParaRPr kumimoji="1" lang="ja-JP" altLang="en-US" sz="1400" dirty="0"/>
          </a:p>
        </p:txBody>
      </p:sp>
      <p:sp>
        <p:nvSpPr>
          <p:cNvPr id="22" name="正方形/長方形 21">
            <a:extLst>
              <a:ext uri="{FF2B5EF4-FFF2-40B4-BE49-F238E27FC236}">
                <a16:creationId xmlns:a16="http://schemas.microsoft.com/office/drawing/2014/main" id="{9A67CAA7-2648-AF6E-F99B-36814543248B}"/>
              </a:ext>
            </a:extLst>
          </p:cNvPr>
          <p:cNvSpPr/>
          <p:nvPr/>
        </p:nvSpPr>
        <p:spPr>
          <a:xfrm>
            <a:off x="192199" y="1279082"/>
            <a:ext cx="962941" cy="11302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広告主・</a:t>
            </a:r>
            <a:endParaRPr kumimoji="1" lang="en-US" altLang="ja-JP" sz="1100" dirty="0"/>
          </a:p>
          <a:p>
            <a:pPr algn="ctr"/>
            <a:r>
              <a:rPr lang="ja-JP" altLang="en-US" sz="1100" dirty="0"/>
              <a:t>代理店様</a:t>
            </a:r>
            <a:endParaRPr kumimoji="1" lang="ja-JP" altLang="en-US" sz="1100" dirty="0"/>
          </a:p>
        </p:txBody>
      </p:sp>
      <p:sp>
        <p:nvSpPr>
          <p:cNvPr id="23" name="正方形/長方形 22">
            <a:extLst>
              <a:ext uri="{FF2B5EF4-FFF2-40B4-BE49-F238E27FC236}">
                <a16:creationId xmlns:a16="http://schemas.microsoft.com/office/drawing/2014/main" id="{7747690C-4AFE-BA59-4354-5AF257735BEA}"/>
              </a:ext>
            </a:extLst>
          </p:cNvPr>
          <p:cNvSpPr/>
          <p:nvPr/>
        </p:nvSpPr>
        <p:spPr>
          <a:xfrm>
            <a:off x="192199" y="2672002"/>
            <a:ext cx="962941" cy="837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t>Yahoo!</a:t>
            </a:r>
          </a:p>
          <a:p>
            <a:pPr algn="ctr"/>
            <a:r>
              <a:rPr lang="en-US" altLang="ja-JP" sz="1200" dirty="0"/>
              <a:t>JAPAN</a:t>
            </a:r>
          </a:p>
        </p:txBody>
      </p:sp>
      <p:sp>
        <p:nvSpPr>
          <p:cNvPr id="24" name="フローチャート: 他ページ結合子 23">
            <a:extLst>
              <a:ext uri="{FF2B5EF4-FFF2-40B4-BE49-F238E27FC236}">
                <a16:creationId xmlns:a16="http://schemas.microsoft.com/office/drawing/2014/main" id="{23C9350A-3CEA-9E80-232F-C6963F90B2A9}"/>
              </a:ext>
            </a:extLst>
          </p:cNvPr>
          <p:cNvSpPr/>
          <p:nvPr/>
        </p:nvSpPr>
        <p:spPr>
          <a:xfrm rot="16200000">
            <a:off x="9289944" y="2846265"/>
            <a:ext cx="1681263" cy="1332736"/>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a:extLst>
              <a:ext uri="{FF2B5EF4-FFF2-40B4-BE49-F238E27FC236}">
                <a16:creationId xmlns:a16="http://schemas.microsoft.com/office/drawing/2014/main" id="{56A60F57-C55C-FEB6-BFC1-B25262A8C44C}"/>
              </a:ext>
            </a:extLst>
          </p:cNvPr>
          <p:cNvSpPr/>
          <p:nvPr/>
        </p:nvSpPr>
        <p:spPr>
          <a:xfrm>
            <a:off x="9258787" y="3281800"/>
            <a:ext cx="1679786" cy="461665"/>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修正戻し</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6" name="テキスト ボックス 25">
            <a:extLst>
              <a:ext uri="{FF2B5EF4-FFF2-40B4-BE49-F238E27FC236}">
                <a16:creationId xmlns:a16="http://schemas.microsoft.com/office/drawing/2014/main" id="{7464FDB0-94D7-F913-5A4B-898868052E91}"/>
              </a:ext>
            </a:extLst>
          </p:cNvPr>
          <p:cNvSpPr txBox="1"/>
          <p:nvPr/>
        </p:nvSpPr>
        <p:spPr>
          <a:xfrm>
            <a:off x="100789" y="5867611"/>
            <a:ext cx="3105807" cy="276999"/>
          </a:xfrm>
          <a:prstGeom prst="rect">
            <a:avLst/>
          </a:prstGeom>
          <a:noFill/>
        </p:spPr>
        <p:txBody>
          <a:bodyPr wrap="square" rtlCol="0">
            <a:spAutoFit/>
          </a:bodyPr>
          <a:lstStyle/>
          <a:p>
            <a:r>
              <a:rPr kumimoji="1" lang="ja-JP" altLang="en-US" sz="1200" b="1" u="sng" dirty="0"/>
              <a:t>■ご提出必要素材</a:t>
            </a:r>
          </a:p>
        </p:txBody>
      </p:sp>
      <p:sp>
        <p:nvSpPr>
          <p:cNvPr id="27" name="正方形/長方形 26">
            <a:extLst>
              <a:ext uri="{FF2B5EF4-FFF2-40B4-BE49-F238E27FC236}">
                <a16:creationId xmlns:a16="http://schemas.microsoft.com/office/drawing/2014/main" id="{8E81648A-E60C-E3D5-CAC6-2F08A3C037E5}"/>
              </a:ext>
            </a:extLst>
          </p:cNvPr>
          <p:cNvSpPr/>
          <p:nvPr/>
        </p:nvSpPr>
        <p:spPr>
          <a:xfrm>
            <a:off x="10938573" y="854900"/>
            <a:ext cx="1015846"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配信</a:t>
            </a:r>
            <a:endParaRPr lang="en-US" altLang="ja-JP" dirty="0">
              <a:latin typeface="+mn-ea"/>
              <a:cs typeface="メイリオ" panose="020B0604030504040204" pitchFamily="50" charset="-128"/>
            </a:endParaRPr>
          </a:p>
        </p:txBody>
      </p:sp>
      <p:sp>
        <p:nvSpPr>
          <p:cNvPr id="28" name="フローチャート: 他ページ結合子 27">
            <a:extLst>
              <a:ext uri="{FF2B5EF4-FFF2-40B4-BE49-F238E27FC236}">
                <a16:creationId xmlns:a16="http://schemas.microsoft.com/office/drawing/2014/main" id="{0A151FF6-AC5D-BF99-05AA-71E6CA7940AA}"/>
              </a:ext>
            </a:extLst>
          </p:cNvPr>
          <p:cNvSpPr/>
          <p:nvPr/>
        </p:nvSpPr>
        <p:spPr>
          <a:xfrm rot="16200000">
            <a:off x="9912358" y="2322678"/>
            <a:ext cx="3079050" cy="1005075"/>
          </a:xfrm>
          <a:prstGeom prst="flowChartOffpageConnector">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a:extLst>
              <a:ext uri="{FF2B5EF4-FFF2-40B4-BE49-F238E27FC236}">
                <a16:creationId xmlns:a16="http://schemas.microsoft.com/office/drawing/2014/main" id="{F9C6F03A-F742-56A4-6FF3-5CCB9E5D9CA2}"/>
              </a:ext>
            </a:extLst>
          </p:cNvPr>
          <p:cNvSpPr/>
          <p:nvPr/>
        </p:nvSpPr>
        <p:spPr>
          <a:xfrm>
            <a:off x="10882922" y="2672002"/>
            <a:ext cx="1048941" cy="276999"/>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広告配信</a:t>
            </a:r>
          </a:p>
        </p:txBody>
      </p:sp>
      <p:sp>
        <p:nvSpPr>
          <p:cNvPr id="30" name="正方形/長方形 29">
            <a:extLst>
              <a:ext uri="{FF2B5EF4-FFF2-40B4-BE49-F238E27FC236}">
                <a16:creationId xmlns:a16="http://schemas.microsoft.com/office/drawing/2014/main" id="{3CA96B27-A06E-6EAB-549C-1B5AAA829D42}"/>
              </a:ext>
            </a:extLst>
          </p:cNvPr>
          <p:cNvSpPr/>
          <p:nvPr/>
        </p:nvSpPr>
        <p:spPr>
          <a:xfrm>
            <a:off x="1238804" y="861443"/>
            <a:ext cx="1437869"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実施前</a:t>
            </a:r>
            <a:endParaRPr lang="en-US" altLang="ja-JP" dirty="0">
              <a:latin typeface="+mn-ea"/>
              <a:cs typeface="メイリオ" panose="020B0604030504040204" pitchFamily="50" charset="-128"/>
            </a:endParaRPr>
          </a:p>
        </p:txBody>
      </p:sp>
      <p:sp>
        <p:nvSpPr>
          <p:cNvPr id="31" name="フローチャート: 他ページ結合子 30">
            <a:extLst>
              <a:ext uri="{FF2B5EF4-FFF2-40B4-BE49-F238E27FC236}">
                <a16:creationId xmlns:a16="http://schemas.microsoft.com/office/drawing/2014/main" id="{800F798E-8174-3D47-3F31-4A414C679458}"/>
              </a:ext>
            </a:extLst>
          </p:cNvPr>
          <p:cNvSpPr/>
          <p:nvPr/>
        </p:nvSpPr>
        <p:spPr>
          <a:xfrm rot="16200000">
            <a:off x="1180622" y="1369537"/>
            <a:ext cx="1123657" cy="96294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可否</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確認</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（必須）</a:t>
            </a: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他ページ結合子 31">
            <a:extLst>
              <a:ext uri="{FF2B5EF4-FFF2-40B4-BE49-F238E27FC236}">
                <a16:creationId xmlns:a16="http://schemas.microsoft.com/office/drawing/2014/main" id="{5B8A512B-FFBB-C56F-D34E-ECA003D00280}"/>
              </a:ext>
            </a:extLst>
          </p:cNvPr>
          <p:cNvSpPr/>
          <p:nvPr/>
        </p:nvSpPr>
        <p:spPr>
          <a:xfrm rot="16200000">
            <a:off x="1576268" y="3224140"/>
            <a:ext cx="1708796" cy="562419"/>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回答</a:t>
            </a:r>
          </a:p>
        </p:txBody>
      </p:sp>
      <p:sp>
        <p:nvSpPr>
          <p:cNvPr id="33" name="テキスト ボックス 32">
            <a:extLst>
              <a:ext uri="{FF2B5EF4-FFF2-40B4-BE49-F238E27FC236}">
                <a16:creationId xmlns:a16="http://schemas.microsoft.com/office/drawing/2014/main" id="{F4595FA5-1637-FE99-5EE0-2AA184A0948A}"/>
              </a:ext>
            </a:extLst>
          </p:cNvPr>
          <p:cNvSpPr txBox="1"/>
          <p:nvPr/>
        </p:nvSpPr>
        <p:spPr>
          <a:xfrm>
            <a:off x="100789" y="5175644"/>
            <a:ext cx="3105807" cy="276999"/>
          </a:xfrm>
          <a:prstGeom prst="rect">
            <a:avLst/>
          </a:prstGeom>
          <a:noFill/>
        </p:spPr>
        <p:txBody>
          <a:bodyPr wrap="square" rtlCol="0">
            <a:spAutoFit/>
          </a:bodyPr>
          <a:lstStyle/>
          <a:p>
            <a:r>
              <a:rPr kumimoji="1" lang="ja-JP" altLang="en-US" sz="1200" b="1" u="sng" dirty="0"/>
              <a:t>■</a:t>
            </a:r>
            <a:r>
              <a:rPr lang="ja-JP" altLang="en-US" sz="1200" b="1" u="sng" dirty="0"/>
              <a:t>オリエンテーションについて</a:t>
            </a:r>
            <a:endParaRPr kumimoji="1" lang="ja-JP" altLang="en-US" sz="1200" b="1" u="sng" dirty="0"/>
          </a:p>
        </p:txBody>
      </p:sp>
      <p:sp>
        <p:nvSpPr>
          <p:cNvPr id="34" name="object 15">
            <a:extLst>
              <a:ext uri="{FF2B5EF4-FFF2-40B4-BE49-F238E27FC236}">
                <a16:creationId xmlns:a16="http://schemas.microsoft.com/office/drawing/2014/main" id="{B9A85327-52BF-E3B5-73B6-FD8B96364501}"/>
              </a:ext>
            </a:extLst>
          </p:cNvPr>
          <p:cNvSpPr txBox="1"/>
          <p:nvPr/>
        </p:nvSpPr>
        <p:spPr>
          <a:xfrm>
            <a:off x="160288" y="5435269"/>
            <a:ext cx="5620022" cy="324063"/>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広告主様、代理店様、ヤフー社営業、マイベスト社担当の</a:t>
            </a:r>
            <a:r>
              <a:rPr lang="en-US" altLang="ja-JP" sz="900" spc="-5" dirty="0">
                <a:solidFill>
                  <a:srgbClr val="333333"/>
                </a:solidFill>
                <a:latin typeface="+mn-ea"/>
                <a:cs typeface="ＭＳ Ｐゴシック"/>
              </a:rPr>
              <a:t>4</a:t>
            </a:r>
            <a:r>
              <a:rPr lang="ja-JP" altLang="en-US" sz="900" spc="-5" dirty="0">
                <a:solidFill>
                  <a:srgbClr val="333333"/>
                </a:solidFill>
                <a:latin typeface="+mn-ea"/>
                <a:cs typeface="ＭＳ Ｐゴシック"/>
              </a:rPr>
              <a:t>社にてスケジュール調整の上、実施致します。</a:t>
            </a:r>
            <a:br>
              <a:rPr lang="en-US" altLang="ja-JP" sz="900" spc="-5" dirty="0">
                <a:solidFill>
                  <a:srgbClr val="333333"/>
                </a:solidFill>
                <a:latin typeface="+mn-ea"/>
                <a:cs typeface="ＭＳ Ｐゴシック"/>
              </a:rPr>
            </a:br>
            <a:r>
              <a:rPr lang="ja-JP" altLang="en-US" sz="900" spc="-5" dirty="0">
                <a:solidFill>
                  <a:srgbClr val="333333"/>
                </a:solidFill>
                <a:latin typeface="+mn-ea"/>
                <a:cs typeface="ＭＳ Ｐゴシック"/>
              </a:rPr>
              <a:t>制作する記事の方向性・具体スケジュールについてすり合わせさせて頂く場となります。</a:t>
            </a:r>
            <a:endParaRPr lang="en-US" altLang="ja-JP" sz="900" spc="-5" dirty="0">
              <a:solidFill>
                <a:srgbClr val="333333"/>
              </a:solidFill>
              <a:latin typeface="+mn-ea"/>
              <a:cs typeface="ＭＳ Ｐゴシック"/>
            </a:endParaRPr>
          </a:p>
        </p:txBody>
      </p:sp>
      <p:sp>
        <p:nvSpPr>
          <p:cNvPr id="35" name="テキスト ボックス 34">
            <a:extLst>
              <a:ext uri="{FF2B5EF4-FFF2-40B4-BE49-F238E27FC236}">
                <a16:creationId xmlns:a16="http://schemas.microsoft.com/office/drawing/2014/main" id="{51E39E73-26D6-BDD4-F9E1-0AAF65AE5B21}"/>
              </a:ext>
            </a:extLst>
          </p:cNvPr>
          <p:cNvSpPr txBox="1"/>
          <p:nvPr/>
        </p:nvSpPr>
        <p:spPr>
          <a:xfrm>
            <a:off x="100789" y="4452518"/>
            <a:ext cx="3105807" cy="276999"/>
          </a:xfrm>
          <a:prstGeom prst="rect">
            <a:avLst/>
          </a:prstGeom>
          <a:noFill/>
        </p:spPr>
        <p:txBody>
          <a:bodyPr wrap="square" rtlCol="0">
            <a:spAutoFit/>
          </a:bodyPr>
          <a:lstStyle/>
          <a:p>
            <a:r>
              <a:rPr kumimoji="1" lang="ja-JP" altLang="en-US" sz="1200" b="1" u="sng" dirty="0"/>
              <a:t>■事前の実施可否について</a:t>
            </a:r>
          </a:p>
        </p:txBody>
      </p:sp>
      <p:sp>
        <p:nvSpPr>
          <p:cNvPr id="36" name="object 15">
            <a:extLst>
              <a:ext uri="{FF2B5EF4-FFF2-40B4-BE49-F238E27FC236}">
                <a16:creationId xmlns:a16="http://schemas.microsoft.com/office/drawing/2014/main" id="{67CA0342-D855-CE86-EB05-E845621E181C}"/>
              </a:ext>
            </a:extLst>
          </p:cNvPr>
          <p:cNvSpPr txBox="1"/>
          <p:nvPr/>
        </p:nvSpPr>
        <p:spPr>
          <a:xfrm>
            <a:off x="175491" y="4710729"/>
            <a:ext cx="7220661" cy="336887"/>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ご希望商品・サービスによってはコンテンツの制作ができない場合があるため、</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事前の実施可否確認は必須でお願いいたします。詳細はヤフー営業へお問い合わせください。</a:t>
            </a:r>
            <a:endParaRPr lang="en-US" altLang="ja-JP" sz="900" spc="-5" dirty="0">
              <a:solidFill>
                <a:srgbClr val="333333"/>
              </a:solidFill>
              <a:latin typeface="+mn-ea"/>
              <a:cs typeface="ＭＳ Ｐゴシック"/>
            </a:endParaRPr>
          </a:p>
        </p:txBody>
      </p:sp>
      <p:sp>
        <p:nvSpPr>
          <p:cNvPr id="37" name="テキスト ボックス 36">
            <a:extLst>
              <a:ext uri="{FF2B5EF4-FFF2-40B4-BE49-F238E27FC236}">
                <a16:creationId xmlns:a16="http://schemas.microsoft.com/office/drawing/2014/main" id="{C9D103B2-9192-BA22-58D2-ED2CF6846CDC}"/>
              </a:ext>
            </a:extLst>
          </p:cNvPr>
          <p:cNvSpPr txBox="1"/>
          <p:nvPr/>
        </p:nvSpPr>
        <p:spPr>
          <a:xfrm>
            <a:off x="7833284" y="5528524"/>
            <a:ext cx="4358716" cy="932691"/>
          </a:xfrm>
          <a:prstGeom prst="rect">
            <a:avLst/>
          </a:prstGeom>
          <a:noFill/>
        </p:spPr>
        <p:txBody>
          <a:bodyPr wrap="square">
            <a:spAutoFit/>
          </a:bodyPr>
          <a:lstStyle/>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広告配信用のバナーに関しては、広告主・代理店様でご準備をお願いします。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広告主様への取材は質問票にて行わせていただきます。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マイベスト社で商品のレビューを行うにあたり、</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撮影用・レビュー用として対象商品２点のご提供をお願いしております。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修正対応について、記事構成への修正は原則お受けできません。</a:t>
            </a:r>
            <a:endParaRPr lang="ja-JP" altLang="en-US" sz="900" dirty="0"/>
          </a:p>
        </p:txBody>
      </p:sp>
    </p:spTree>
    <p:extLst>
      <p:ext uri="{BB962C8B-B14F-4D97-AF65-F5344CB8AC3E}">
        <p14:creationId xmlns:p14="http://schemas.microsoft.com/office/powerpoint/2010/main" val="303084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お問い合わせについて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1D27AD9-CED6-1EDF-4639-4B2144AC1602}"/>
              </a:ext>
            </a:extLst>
          </p:cNvPr>
          <p:cNvSpPr/>
          <p:nvPr/>
        </p:nvSpPr>
        <p:spPr>
          <a:xfrm>
            <a:off x="423375" y="1041881"/>
            <a:ext cx="11038114" cy="5109091"/>
          </a:xfrm>
          <a:prstGeom prst="rect">
            <a:avLst/>
          </a:prstGeom>
        </p:spPr>
        <p:txBody>
          <a:bodyPr wrap="square">
            <a:spAutoFit/>
          </a:bodyPr>
          <a:lstStyle/>
          <a:p>
            <a:r>
              <a:rPr lang="ja-JP" altLang="en-US" dirty="0">
                <a:latin typeface="+mn-ea"/>
              </a:rPr>
              <a:t>ご出稿可否、</a:t>
            </a:r>
            <a:r>
              <a:rPr lang="en-US" altLang="ja-JP" dirty="0" err="1">
                <a:latin typeface="+mn-ea"/>
              </a:rPr>
              <a:t>mybest</a:t>
            </a:r>
            <a:r>
              <a:rPr lang="ja-JP" altLang="en-US" dirty="0">
                <a:latin typeface="+mn-ea"/>
              </a:rPr>
              <a:t>広告の各お見積、その他お問い合わせにつきましては、</a:t>
            </a:r>
            <a:endParaRPr lang="en-US" altLang="ja-JP" dirty="0">
              <a:latin typeface="+mn-ea"/>
            </a:endParaRPr>
          </a:p>
          <a:p>
            <a:r>
              <a:rPr lang="ja-JP" altLang="en-US" dirty="0">
                <a:latin typeface="+mn-ea"/>
              </a:rPr>
              <a:t>必要項目をご記載の上、以下宛先にメールでお問合せください。</a:t>
            </a:r>
            <a:endParaRPr lang="en-US" altLang="ja-JP" dirty="0">
              <a:latin typeface="+mn-ea"/>
            </a:endParaRPr>
          </a:p>
          <a:p>
            <a:endParaRPr lang="en-US" altLang="ja-JP" dirty="0">
              <a:latin typeface="+mn-ea"/>
            </a:endParaRPr>
          </a:p>
          <a:p>
            <a:r>
              <a:rPr lang="en-US" altLang="ja-JP" sz="1600" dirty="0">
                <a:latin typeface="+mn-ea"/>
              </a:rPr>
              <a:t>---------------------------------</a:t>
            </a:r>
          </a:p>
          <a:p>
            <a:r>
              <a:rPr lang="ja-JP" altLang="en-US" sz="1600" dirty="0">
                <a:latin typeface="+mn-ea"/>
              </a:rPr>
              <a:t>■宛先</a:t>
            </a:r>
            <a:endParaRPr lang="en-US" altLang="ja-JP" sz="1600" dirty="0">
              <a:latin typeface="+mn-ea"/>
            </a:endParaRPr>
          </a:p>
          <a:p>
            <a:r>
              <a:rPr lang="ja-JP" altLang="en-US" sz="1600" dirty="0">
                <a:latin typeface="+mn-ea"/>
              </a:rPr>
              <a:t>ヤフー社 営業担当メールアドレス</a:t>
            </a:r>
            <a:endParaRPr lang="en-US" altLang="ja-JP" sz="1600" dirty="0">
              <a:latin typeface="+mn-ea"/>
            </a:endParaRPr>
          </a:p>
          <a:p>
            <a:endParaRPr lang="en-US" altLang="ja-JP" sz="1600" dirty="0">
              <a:latin typeface="+mn-ea"/>
            </a:endParaRPr>
          </a:p>
          <a:p>
            <a:r>
              <a:rPr lang="ja-JP" altLang="en-US" sz="1600" dirty="0">
                <a:latin typeface="+mn-ea"/>
              </a:rPr>
              <a:t>■件名</a:t>
            </a:r>
            <a:endParaRPr lang="en-US" altLang="ja-JP" sz="1600" dirty="0">
              <a:latin typeface="+mn-ea"/>
            </a:endParaRPr>
          </a:p>
          <a:p>
            <a:r>
              <a:rPr lang="en-US" altLang="ja-JP" sz="1600" dirty="0">
                <a:latin typeface="+mn-ea"/>
              </a:rPr>
              <a:t>【may! CAP ad</a:t>
            </a:r>
            <a:r>
              <a:rPr lang="ja-JP" altLang="en-US" sz="1600" dirty="0">
                <a:latin typeface="+mn-ea"/>
              </a:rPr>
              <a:t>案件相談（レビュータイアップ広告）</a:t>
            </a:r>
            <a:r>
              <a:rPr lang="en-US" altLang="ja-JP" sz="1600" dirty="0">
                <a:latin typeface="+mn-ea"/>
              </a:rPr>
              <a:t>】</a:t>
            </a:r>
            <a:r>
              <a:rPr lang="ja-JP" altLang="en-US" sz="1600" dirty="0">
                <a:latin typeface="+mn-ea"/>
              </a:rPr>
              <a:t>クライアント名</a:t>
            </a:r>
            <a:endParaRPr lang="en-US" altLang="ja-JP" sz="1600" dirty="0">
              <a:latin typeface="+mn-ea"/>
            </a:endParaRPr>
          </a:p>
          <a:p>
            <a:endParaRPr lang="en-US" altLang="ja-JP" sz="1600" dirty="0">
              <a:latin typeface="+mn-ea"/>
            </a:endParaRPr>
          </a:p>
          <a:p>
            <a:r>
              <a:rPr lang="ja-JP" altLang="en-US" sz="1600" dirty="0">
                <a:latin typeface="+mn-ea"/>
              </a:rPr>
              <a:t>■必要項目（本文に以下内容を記載してご連絡ください。）</a:t>
            </a:r>
            <a:endParaRPr lang="en-US" altLang="ja-JP" sz="1600" dirty="0">
              <a:latin typeface="+mn-ea"/>
            </a:endParaRPr>
          </a:p>
          <a:p>
            <a:r>
              <a:rPr lang="ja-JP" altLang="en-US" sz="1600" dirty="0">
                <a:latin typeface="+mn-ea"/>
              </a:rPr>
              <a:t>・クライアント名</a:t>
            </a:r>
            <a:endParaRPr lang="en-US" altLang="ja-JP" sz="1600" dirty="0">
              <a:latin typeface="+mn-ea"/>
            </a:endParaRPr>
          </a:p>
          <a:p>
            <a:r>
              <a:rPr lang="ja-JP" altLang="en-US" sz="1600" dirty="0">
                <a:latin typeface="+mn-ea"/>
              </a:rPr>
              <a:t>・代理店名</a:t>
            </a:r>
            <a:endParaRPr lang="en-US" altLang="ja-JP" sz="1600" dirty="0">
              <a:latin typeface="+mn-ea"/>
            </a:endParaRPr>
          </a:p>
          <a:p>
            <a:r>
              <a:rPr lang="ja-JP" altLang="en-US" sz="1600" dirty="0">
                <a:latin typeface="+mn-ea"/>
              </a:rPr>
              <a:t>・対象商品</a:t>
            </a:r>
            <a:endParaRPr lang="en-US" altLang="ja-JP" sz="1600" dirty="0">
              <a:latin typeface="+mn-ea"/>
            </a:endParaRPr>
          </a:p>
          <a:p>
            <a:r>
              <a:rPr lang="ja-JP" altLang="en-US" sz="1600" dirty="0">
                <a:latin typeface="+mn-ea"/>
              </a:rPr>
              <a:t>・プロモーション内容</a:t>
            </a:r>
            <a:endParaRPr lang="en-US" altLang="ja-JP" sz="1600" dirty="0">
              <a:latin typeface="+mn-ea"/>
            </a:endParaRPr>
          </a:p>
          <a:p>
            <a:r>
              <a:rPr lang="ja-JP" altLang="en-US" sz="1600" dirty="0">
                <a:latin typeface="+mn-ea"/>
              </a:rPr>
              <a:t>・プロモーション予算</a:t>
            </a:r>
            <a:endParaRPr lang="en-US" altLang="ja-JP" sz="1600" dirty="0">
              <a:latin typeface="+mn-ea"/>
            </a:endParaRPr>
          </a:p>
          <a:p>
            <a:r>
              <a:rPr lang="ja-JP" altLang="en-US" sz="1600" dirty="0">
                <a:latin typeface="+mn-ea"/>
              </a:rPr>
              <a:t>・ご希望広告配信メニュー</a:t>
            </a:r>
            <a:endParaRPr lang="en-US" altLang="ja-JP" sz="1600" dirty="0">
              <a:latin typeface="+mn-ea"/>
            </a:endParaRPr>
          </a:p>
          <a:p>
            <a:r>
              <a:rPr lang="ja-JP" altLang="en-US" sz="1600" dirty="0">
                <a:latin typeface="+mn-ea"/>
              </a:rPr>
              <a:t>・配信希望期間</a:t>
            </a:r>
            <a:endParaRPr lang="en-US" altLang="ja-JP" sz="1600" dirty="0">
              <a:latin typeface="+mn-ea"/>
            </a:endParaRPr>
          </a:p>
          <a:p>
            <a:r>
              <a:rPr lang="en-US" altLang="ja-JP" sz="1600" dirty="0">
                <a:latin typeface="+mn-ea"/>
              </a:rPr>
              <a:t>※</a:t>
            </a:r>
            <a:r>
              <a:rPr lang="en-US" altLang="ja-JP" sz="1600" dirty="0" err="1">
                <a:latin typeface="+mn-ea"/>
              </a:rPr>
              <a:t>mybest</a:t>
            </a:r>
            <a:r>
              <a:rPr lang="ja-JP" altLang="en-US" sz="1600" dirty="0">
                <a:latin typeface="+mn-ea"/>
              </a:rPr>
              <a:t>広告をご希望される場合は、掲載希望の</a:t>
            </a:r>
            <a:r>
              <a:rPr lang="en-US" altLang="ja-JP" sz="1600" dirty="0" err="1">
                <a:latin typeface="+mn-ea"/>
              </a:rPr>
              <a:t>mybest</a:t>
            </a:r>
            <a:r>
              <a:rPr lang="ja-JP" altLang="en-US" sz="1600" dirty="0">
                <a:latin typeface="+mn-ea"/>
              </a:rPr>
              <a:t>対象記事</a:t>
            </a:r>
            <a:r>
              <a:rPr lang="en-US" altLang="ja-JP" sz="1600" dirty="0">
                <a:latin typeface="+mn-ea"/>
              </a:rPr>
              <a:t>URL</a:t>
            </a:r>
            <a:r>
              <a:rPr lang="ja-JP" altLang="en-US" sz="1600" dirty="0">
                <a:latin typeface="+mn-ea"/>
              </a:rPr>
              <a:t>も併せてご提示くださいませ</a:t>
            </a:r>
            <a:endParaRPr lang="en-US" altLang="ja-JP" sz="1600" dirty="0">
              <a:latin typeface="+mn-ea"/>
            </a:endParaRPr>
          </a:p>
          <a:p>
            <a:r>
              <a:rPr lang="en-US" altLang="ja-JP" sz="1600" dirty="0">
                <a:latin typeface="+mn-ea"/>
              </a:rPr>
              <a:t>---------------------------------</a:t>
            </a:r>
          </a:p>
        </p:txBody>
      </p:sp>
    </p:spTree>
    <p:extLst>
      <p:ext uri="{BB962C8B-B14F-4D97-AF65-F5344CB8AC3E}">
        <p14:creationId xmlns:p14="http://schemas.microsoft.com/office/powerpoint/2010/main" val="289968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ご発注について</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4FF12F5-B00D-9B0D-3491-2254CA3C820D}"/>
              </a:ext>
            </a:extLst>
          </p:cNvPr>
          <p:cNvSpPr/>
          <p:nvPr/>
        </p:nvSpPr>
        <p:spPr>
          <a:xfrm>
            <a:off x="206829" y="1127814"/>
            <a:ext cx="11795777" cy="2553275"/>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D395FF2-DDC4-8BDC-6579-A9A21DD13E04}"/>
              </a:ext>
            </a:extLst>
          </p:cNvPr>
          <p:cNvSpPr/>
          <p:nvPr/>
        </p:nvSpPr>
        <p:spPr>
          <a:xfrm>
            <a:off x="305375" y="1218876"/>
            <a:ext cx="11664849" cy="2462213"/>
          </a:xfrm>
          <a:prstGeom prst="rect">
            <a:avLst/>
          </a:prstGeom>
        </p:spPr>
        <p:txBody>
          <a:bodyPr wrap="square">
            <a:spAutoFit/>
          </a:bodyPr>
          <a:lstStyle/>
          <a:p>
            <a:r>
              <a:rPr lang="ja-JP" altLang="en-US" sz="1400" dirty="0">
                <a:latin typeface="+mn-ea"/>
              </a:rPr>
              <a:t>・本メニューは、</a:t>
            </a:r>
            <a:r>
              <a:rPr lang="en-US" altLang="ja-JP" sz="1400" dirty="0">
                <a:latin typeface="+mn-ea"/>
              </a:rPr>
              <a:t>Yahoo!</a:t>
            </a:r>
            <a:r>
              <a:rPr lang="ja-JP" altLang="en-US" sz="1400" dirty="0">
                <a:latin typeface="+mn-ea"/>
              </a:rPr>
              <a:t>ディスプレイ広告（予約型）正規代理店のみご発注いただくことが可能な商品</a:t>
            </a:r>
            <a:r>
              <a:rPr lang="ja-JP" altLang="en-US" sz="1400">
                <a:latin typeface="+mn-ea"/>
              </a:rPr>
              <a:t>です。</a:t>
            </a:r>
            <a:endParaRPr lang="en-US" altLang="ja-JP" sz="1400" dirty="0">
              <a:latin typeface="+mn-ea"/>
            </a:endParaRPr>
          </a:p>
          <a:p>
            <a:endParaRPr lang="en-US" altLang="ja-JP" sz="1400" dirty="0">
              <a:latin typeface="+mn-ea"/>
            </a:endParaRPr>
          </a:p>
          <a:p>
            <a:r>
              <a:rPr lang="ja-JP" altLang="en-US" sz="1400" dirty="0">
                <a:latin typeface="+mn-ea"/>
              </a:rPr>
              <a:t>・記事制作のご発注は、「見積もり不要商品のお申込み共通フォーム」よりお申し込みをお願い</a:t>
            </a:r>
            <a:r>
              <a:rPr lang="ja-JP" altLang="en-US" sz="1400">
                <a:latin typeface="+mn-ea"/>
              </a:rPr>
              <a:t>いたします。</a:t>
            </a:r>
            <a:endParaRPr lang="en-US" altLang="ja-JP" sz="1400" dirty="0">
              <a:latin typeface="+mn-ea"/>
            </a:endParaRPr>
          </a:p>
          <a:p>
            <a:endParaRPr lang="en-US" altLang="ja-JP" sz="1400" dirty="0">
              <a:latin typeface="+mn-ea"/>
            </a:endParaRPr>
          </a:p>
          <a:p>
            <a:r>
              <a:rPr lang="ja-JP" altLang="en-US" sz="1400" dirty="0">
                <a:latin typeface="+mn-ea"/>
              </a:rPr>
              <a:t>・広告配信メニュー（</a:t>
            </a:r>
            <a:r>
              <a:rPr lang="en-US" altLang="ja-JP" sz="1400" dirty="0" err="1">
                <a:latin typeface="+mn-ea"/>
              </a:rPr>
              <a:t>mybest</a:t>
            </a:r>
            <a:r>
              <a:rPr lang="ja-JP" altLang="en-US" sz="1400" dirty="0">
                <a:latin typeface="+mn-ea"/>
              </a:rPr>
              <a:t>広告）のご発注に関しましては、お見積必要商品となります。</a:t>
            </a:r>
            <a:endParaRPr lang="en-US" altLang="ja-JP" sz="1400" dirty="0">
              <a:latin typeface="+mn-ea"/>
            </a:endParaRPr>
          </a:p>
          <a:p>
            <a:r>
              <a:rPr lang="ja-JP" altLang="en-US" sz="1400">
                <a:latin typeface="+mn-ea"/>
              </a:rPr>
              <a:t>　指定</a:t>
            </a:r>
            <a:r>
              <a:rPr lang="ja-JP" altLang="en-US" sz="1400" dirty="0">
                <a:latin typeface="+mn-ea"/>
              </a:rPr>
              <a:t>の「専用フォーム」よりお申し込みをお願いします。お申込み専用フォームに関しましては、弊社営業担当にご確認</a:t>
            </a:r>
            <a:r>
              <a:rPr lang="ja-JP" altLang="en-US" sz="1400">
                <a:latin typeface="+mn-ea"/>
              </a:rPr>
              <a:t>くださいませ。</a:t>
            </a:r>
            <a:endParaRPr lang="en-US" altLang="ja-JP" sz="1400" dirty="0">
              <a:latin typeface="+mn-ea"/>
            </a:endParaRPr>
          </a:p>
          <a:p>
            <a:endParaRPr lang="en-US" altLang="ja-JP" sz="1400" dirty="0">
              <a:latin typeface="+mn-ea"/>
            </a:endParaRPr>
          </a:p>
          <a:p>
            <a:r>
              <a:rPr lang="ja-JP" altLang="en-US" sz="1400" dirty="0">
                <a:latin typeface="+mn-ea"/>
              </a:rPr>
              <a:t>・詳細なお申込み方法は以下に格納されています、</a:t>
            </a:r>
            <a:endParaRPr lang="en-US" altLang="ja-JP" sz="1400" dirty="0">
              <a:latin typeface="+mn-ea"/>
            </a:endParaRPr>
          </a:p>
          <a:p>
            <a:r>
              <a:rPr lang="ja-JP" altLang="en-US" sz="1400">
                <a:latin typeface="+mn-ea"/>
              </a:rPr>
              <a:t>　「</a:t>
            </a:r>
            <a:r>
              <a:rPr lang="ja-JP" altLang="en-US" sz="1400" dirty="0">
                <a:latin typeface="+mn-ea"/>
              </a:rPr>
              <a:t>お申込みマニュアル（</a:t>
            </a:r>
            <a:r>
              <a:rPr lang="en-US" altLang="ja-JP" sz="1400" dirty="0">
                <a:latin typeface="+mn-ea"/>
              </a:rPr>
              <a:t>Yahoo!</a:t>
            </a:r>
            <a:r>
              <a:rPr lang="ja-JP" altLang="en-US" sz="1400" dirty="0">
                <a:latin typeface="+mn-ea"/>
              </a:rPr>
              <a:t>広告ディスプレイ広告（予約型）広告関連サービスのお申込みについて）をご確認くださいませ。</a:t>
            </a:r>
            <a:endParaRPr lang="en-US" altLang="ja-JP" sz="1400" dirty="0">
              <a:latin typeface="+mn-ea"/>
            </a:endParaRPr>
          </a:p>
          <a:p>
            <a:r>
              <a:rPr lang="ja-JP" altLang="en-US" sz="1400">
                <a:latin typeface="+mn-ea"/>
              </a:rPr>
              <a:t>　</a:t>
            </a:r>
            <a:r>
              <a:rPr lang="en-US" altLang="ja-JP" sz="1400" dirty="0">
                <a:latin typeface="+mn-ea"/>
              </a:rPr>
              <a:t>※</a:t>
            </a:r>
            <a:r>
              <a:rPr lang="ja-JP" altLang="en-US" sz="1400">
                <a:latin typeface="+mn-ea"/>
              </a:rPr>
              <a:t>エージェンシーポータル</a:t>
            </a:r>
            <a:r>
              <a:rPr lang="ja-JP" altLang="en-US" sz="1400" dirty="0">
                <a:latin typeface="+mn-ea"/>
              </a:rPr>
              <a:t>：</a:t>
            </a:r>
            <a:r>
              <a:rPr lang="ja-JP" altLang="en-US" sz="1400" dirty="0"/>
              <a:t>予約型：広告配信費以外のお申込み</a:t>
            </a:r>
            <a:endParaRPr lang="en-US" altLang="ja-JP" sz="1400" dirty="0">
              <a:latin typeface="+mn-ea"/>
            </a:endParaRPr>
          </a:p>
          <a:p>
            <a:r>
              <a:rPr lang="ja-JP" altLang="en-US" sz="1400">
                <a:latin typeface="+mn-ea"/>
              </a:rPr>
              <a:t>　：</a:t>
            </a:r>
            <a:r>
              <a:rPr lang="en-US" altLang="ja-JP" sz="1400" dirty="0">
                <a:latin typeface="+mn-ea"/>
              </a:rPr>
              <a:t>https://portal.yadui.business.yahoo.co.jp/agencyportal/888301/index.html</a:t>
            </a:r>
          </a:p>
        </p:txBody>
      </p:sp>
    </p:spTree>
    <p:extLst>
      <p:ext uri="{BB962C8B-B14F-4D97-AF65-F5344CB8AC3E}">
        <p14:creationId xmlns:p14="http://schemas.microsoft.com/office/powerpoint/2010/main" val="4054155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ご発注について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タイトル 2">
            <a:extLst>
              <a:ext uri="{FF2B5EF4-FFF2-40B4-BE49-F238E27FC236}">
                <a16:creationId xmlns:a16="http://schemas.microsoft.com/office/drawing/2014/main" id="{AC3BDC1E-8445-15D8-5382-0B15D2FDE0F0}"/>
              </a:ext>
            </a:extLst>
          </p:cNvPr>
          <p:cNvSpPr txBox="1">
            <a:spLocks/>
          </p:cNvSpPr>
          <p:nvPr/>
        </p:nvSpPr>
        <p:spPr>
          <a:xfrm>
            <a:off x="622332" y="298741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ヤフー</a:t>
            </a:r>
          </a:p>
        </p:txBody>
      </p:sp>
      <p:cxnSp>
        <p:nvCxnSpPr>
          <p:cNvPr id="5" name="直線コネクタ 4">
            <a:extLst>
              <a:ext uri="{FF2B5EF4-FFF2-40B4-BE49-F238E27FC236}">
                <a16:creationId xmlns:a16="http://schemas.microsoft.com/office/drawing/2014/main" id="{079C2826-017B-CC81-F8EB-04ABF9ACB9FD}"/>
              </a:ext>
            </a:extLst>
          </p:cNvPr>
          <p:cNvCxnSpPr/>
          <p:nvPr/>
        </p:nvCxnSpPr>
        <p:spPr>
          <a:xfrm flipH="1">
            <a:off x="6445276" y="2692349"/>
            <a:ext cx="1" cy="2871194"/>
          </a:xfrm>
          <a:prstGeom prst="line">
            <a:avLst/>
          </a:prstGeom>
          <a:noFill/>
          <a:ln w="34925" cap="flat" cmpd="sng" algn="ctr">
            <a:solidFill>
              <a:srgbClr val="D00216">
                <a:lumMod val="60000"/>
                <a:lumOff val="40000"/>
              </a:srgbClr>
            </a:solidFill>
            <a:prstDash val="sysDash"/>
          </a:ln>
          <a:effectLst/>
        </p:spPr>
      </p:cxnSp>
      <p:sp>
        <p:nvSpPr>
          <p:cNvPr id="6" name="タイトル 2">
            <a:extLst>
              <a:ext uri="{FF2B5EF4-FFF2-40B4-BE49-F238E27FC236}">
                <a16:creationId xmlns:a16="http://schemas.microsoft.com/office/drawing/2014/main" id="{FF716A43-76EF-E362-4CAA-ECB0263DEF16}"/>
              </a:ext>
            </a:extLst>
          </p:cNvPr>
          <p:cNvSpPr txBox="1">
            <a:spLocks/>
          </p:cNvSpPr>
          <p:nvPr/>
        </p:nvSpPr>
        <p:spPr>
          <a:xfrm>
            <a:off x="550324" y="4225105"/>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代理店様</a:t>
            </a:r>
          </a:p>
        </p:txBody>
      </p:sp>
      <p:sp>
        <p:nvSpPr>
          <p:cNvPr id="7" name="ホームベース 6">
            <a:extLst>
              <a:ext uri="{FF2B5EF4-FFF2-40B4-BE49-F238E27FC236}">
                <a16:creationId xmlns:a16="http://schemas.microsoft.com/office/drawing/2014/main" id="{DA0980C9-9A55-3913-7CF4-B119640531EC}"/>
              </a:ext>
            </a:extLst>
          </p:cNvPr>
          <p:cNvSpPr/>
          <p:nvPr/>
        </p:nvSpPr>
        <p:spPr bwMode="auto">
          <a:xfrm>
            <a:off x="1773802"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申し込みフォーム</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ご連絡</a:t>
            </a:r>
          </a:p>
        </p:txBody>
      </p:sp>
      <p:sp>
        <p:nvSpPr>
          <p:cNvPr id="8" name="ホームベース 7">
            <a:extLst>
              <a:ext uri="{FF2B5EF4-FFF2-40B4-BE49-F238E27FC236}">
                <a16:creationId xmlns:a16="http://schemas.microsoft.com/office/drawing/2014/main" id="{CF242A31-F368-D5F8-A4B4-33DDAFDC76BC}"/>
              </a:ext>
            </a:extLst>
          </p:cNvPr>
          <p:cNvSpPr/>
          <p:nvPr/>
        </p:nvSpPr>
        <p:spPr bwMode="auto">
          <a:xfrm>
            <a:off x="2853921" y="4110821"/>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確認・申し込み</a:t>
            </a:r>
          </a:p>
        </p:txBody>
      </p:sp>
      <p:sp>
        <p:nvSpPr>
          <p:cNvPr id="9" name="ホームベース 8">
            <a:extLst>
              <a:ext uri="{FF2B5EF4-FFF2-40B4-BE49-F238E27FC236}">
                <a16:creationId xmlns:a16="http://schemas.microsoft.com/office/drawing/2014/main" id="{DA883E36-3ECF-B0CE-D55B-3EDEB2824197}"/>
              </a:ext>
            </a:extLst>
          </p:cNvPr>
          <p:cNvSpPr/>
          <p:nvPr/>
        </p:nvSpPr>
        <p:spPr bwMode="auto">
          <a:xfrm>
            <a:off x="4040276"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申し込み内容</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確認・承認</a:t>
            </a:r>
          </a:p>
        </p:txBody>
      </p:sp>
      <p:sp>
        <p:nvSpPr>
          <p:cNvPr id="11" name="山形 10">
            <a:extLst>
              <a:ext uri="{FF2B5EF4-FFF2-40B4-BE49-F238E27FC236}">
                <a16:creationId xmlns:a16="http://schemas.microsoft.com/office/drawing/2014/main" id="{DA3EE21B-C5D5-11B7-4421-489682443D19}"/>
              </a:ext>
            </a:extLst>
          </p:cNvPr>
          <p:cNvSpPr/>
          <p:nvPr/>
        </p:nvSpPr>
        <p:spPr bwMode="auto">
          <a:xfrm>
            <a:off x="5491180" y="2824608"/>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承認メール</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送信</a:t>
            </a:r>
          </a:p>
        </p:txBody>
      </p:sp>
      <p:sp>
        <p:nvSpPr>
          <p:cNvPr id="12" name="山形 11">
            <a:extLst>
              <a:ext uri="{FF2B5EF4-FFF2-40B4-BE49-F238E27FC236}">
                <a16:creationId xmlns:a16="http://schemas.microsoft.com/office/drawing/2014/main" id="{357F53E3-75DB-6F5E-A3AE-9A64540584B8}"/>
              </a:ext>
            </a:extLst>
          </p:cNvPr>
          <p:cNvSpPr/>
          <p:nvPr/>
        </p:nvSpPr>
        <p:spPr bwMode="auto">
          <a:xfrm>
            <a:off x="5491180" y="4103792"/>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受信</a:t>
            </a:r>
          </a:p>
        </p:txBody>
      </p:sp>
      <p:sp>
        <p:nvSpPr>
          <p:cNvPr id="13" name="テキスト ボックス 12">
            <a:extLst>
              <a:ext uri="{FF2B5EF4-FFF2-40B4-BE49-F238E27FC236}">
                <a16:creationId xmlns:a16="http://schemas.microsoft.com/office/drawing/2014/main" id="{B69E0801-0E7F-AFDD-14AB-BE99EFC09E54}"/>
              </a:ext>
            </a:extLst>
          </p:cNvPr>
          <p:cNvSpPr txBox="1"/>
          <p:nvPr/>
        </p:nvSpPr>
        <p:spPr>
          <a:xfrm>
            <a:off x="5333373" y="5194211"/>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ea typeface="メイリオ"/>
              </a:rPr>
              <a:t>契約成立</a:t>
            </a:r>
          </a:p>
        </p:txBody>
      </p:sp>
      <p:sp>
        <p:nvSpPr>
          <p:cNvPr id="14" name="ホームベース 13">
            <a:extLst>
              <a:ext uri="{FF2B5EF4-FFF2-40B4-BE49-F238E27FC236}">
                <a16:creationId xmlns:a16="http://schemas.microsoft.com/office/drawing/2014/main" id="{18AD9260-8CB0-14E4-07E7-CD18FA0C97EC}"/>
              </a:ext>
            </a:extLst>
          </p:cNvPr>
          <p:cNvSpPr/>
          <p:nvPr/>
        </p:nvSpPr>
        <p:spPr bwMode="auto">
          <a:xfrm>
            <a:off x="6466197"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制作・掲載準備</a:t>
            </a:r>
          </a:p>
        </p:txBody>
      </p:sp>
      <p:sp>
        <p:nvSpPr>
          <p:cNvPr id="15" name="ホームベース 14">
            <a:extLst>
              <a:ext uri="{FF2B5EF4-FFF2-40B4-BE49-F238E27FC236}">
                <a16:creationId xmlns:a16="http://schemas.microsoft.com/office/drawing/2014/main" id="{17154EAF-D4A1-43D2-FBC5-2A8045F1E1CB}"/>
              </a:ext>
            </a:extLst>
          </p:cNvPr>
          <p:cNvSpPr/>
          <p:nvPr/>
        </p:nvSpPr>
        <p:spPr bwMode="auto">
          <a:xfrm>
            <a:off x="7974142" y="2838298"/>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納品・掲載</a:t>
            </a:r>
          </a:p>
        </p:txBody>
      </p:sp>
      <p:sp>
        <p:nvSpPr>
          <p:cNvPr id="16" name="ホームベース 15">
            <a:extLst>
              <a:ext uri="{FF2B5EF4-FFF2-40B4-BE49-F238E27FC236}">
                <a16:creationId xmlns:a16="http://schemas.microsoft.com/office/drawing/2014/main" id="{A755D4C2-DF55-F469-41F7-BCC73FC5B9EE}"/>
              </a:ext>
            </a:extLst>
          </p:cNvPr>
          <p:cNvSpPr/>
          <p:nvPr/>
        </p:nvSpPr>
        <p:spPr bwMode="auto">
          <a:xfrm>
            <a:off x="8929205" y="2838298"/>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請求書</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発行</a:t>
            </a:r>
          </a:p>
        </p:txBody>
      </p:sp>
      <p:sp>
        <p:nvSpPr>
          <p:cNvPr id="17" name="ホームベース 16">
            <a:extLst>
              <a:ext uri="{FF2B5EF4-FFF2-40B4-BE49-F238E27FC236}">
                <a16:creationId xmlns:a16="http://schemas.microsoft.com/office/drawing/2014/main" id="{3D2C31D3-9E11-788E-D429-7EE6626E263C}"/>
              </a:ext>
            </a:extLst>
          </p:cNvPr>
          <p:cNvSpPr/>
          <p:nvPr/>
        </p:nvSpPr>
        <p:spPr bwMode="auto">
          <a:xfrm>
            <a:off x="6466196" y="4110821"/>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確認・検収</a:t>
            </a:r>
          </a:p>
        </p:txBody>
      </p:sp>
      <p:sp>
        <p:nvSpPr>
          <p:cNvPr id="18" name="ホームベース 17">
            <a:extLst>
              <a:ext uri="{FF2B5EF4-FFF2-40B4-BE49-F238E27FC236}">
                <a16:creationId xmlns:a16="http://schemas.microsoft.com/office/drawing/2014/main" id="{4A07E9EA-3F39-A1F2-4436-A81022124179}"/>
              </a:ext>
            </a:extLst>
          </p:cNvPr>
          <p:cNvSpPr/>
          <p:nvPr/>
        </p:nvSpPr>
        <p:spPr bwMode="auto">
          <a:xfrm>
            <a:off x="9264327" y="4110821"/>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お支払い</a:t>
            </a:r>
          </a:p>
        </p:txBody>
      </p:sp>
      <p:sp>
        <p:nvSpPr>
          <p:cNvPr id="19" name="タイトル 2">
            <a:extLst>
              <a:ext uri="{FF2B5EF4-FFF2-40B4-BE49-F238E27FC236}">
                <a16:creationId xmlns:a16="http://schemas.microsoft.com/office/drawing/2014/main" id="{142CB7D6-F915-94FD-5BAD-B0ACFCEE18E2}"/>
              </a:ext>
            </a:extLst>
          </p:cNvPr>
          <p:cNvSpPr txBox="1">
            <a:spLocks/>
          </p:cNvSpPr>
          <p:nvPr/>
        </p:nvSpPr>
        <p:spPr>
          <a:xfrm>
            <a:off x="2835264" y="4809750"/>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・該当する約款</a:t>
            </a:r>
          </a:p>
        </p:txBody>
      </p:sp>
      <p:cxnSp>
        <p:nvCxnSpPr>
          <p:cNvPr id="20" name="直線コネクタ 19">
            <a:extLst>
              <a:ext uri="{FF2B5EF4-FFF2-40B4-BE49-F238E27FC236}">
                <a16:creationId xmlns:a16="http://schemas.microsoft.com/office/drawing/2014/main" id="{B26731BE-8CC7-169F-4A7D-C5D898FE0E83}"/>
              </a:ext>
            </a:extLst>
          </p:cNvPr>
          <p:cNvCxnSpPr/>
          <p:nvPr/>
        </p:nvCxnSpPr>
        <p:spPr>
          <a:xfrm>
            <a:off x="1516949" y="2838298"/>
            <a:ext cx="0" cy="660616"/>
          </a:xfrm>
          <a:prstGeom prst="line">
            <a:avLst/>
          </a:prstGeom>
          <a:noFill/>
          <a:ln w="76200" cap="flat" cmpd="sng" algn="ctr">
            <a:solidFill>
              <a:srgbClr val="D00216">
                <a:lumMod val="20000"/>
                <a:lumOff val="80000"/>
              </a:srgbClr>
            </a:solidFill>
            <a:prstDash val="solid"/>
          </a:ln>
          <a:effectLst/>
        </p:spPr>
      </p:cxnSp>
      <p:cxnSp>
        <p:nvCxnSpPr>
          <p:cNvPr id="21" name="直線コネクタ 20">
            <a:extLst>
              <a:ext uri="{FF2B5EF4-FFF2-40B4-BE49-F238E27FC236}">
                <a16:creationId xmlns:a16="http://schemas.microsoft.com/office/drawing/2014/main" id="{59CD89F9-1EE0-B19E-7CEA-C228E258A2A6}"/>
              </a:ext>
            </a:extLst>
          </p:cNvPr>
          <p:cNvCxnSpPr/>
          <p:nvPr/>
        </p:nvCxnSpPr>
        <p:spPr>
          <a:xfrm>
            <a:off x="1516949" y="4117482"/>
            <a:ext cx="0" cy="660616"/>
          </a:xfrm>
          <a:prstGeom prst="line">
            <a:avLst/>
          </a:prstGeom>
          <a:noFill/>
          <a:ln w="76200" cap="flat" cmpd="sng" algn="ctr">
            <a:solidFill>
              <a:sysClr val="windowText" lastClr="000000">
                <a:lumMod val="50000"/>
                <a:lumOff val="50000"/>
              </a:sysClr>
            </a:solidFill>
            <a:prstDash val="solid"/>
          </a:ln>
          <a:effectLst/>
        </p:spPr>
      </p:cxnSp>
      <p:sp>
        <p:nvSpPr>
          <p:cNvPr id="22" name="タイトル 2">
            <a:extLst>
              <a:ext uri="{FF2B5EF4-FFF2-40B4-BE49-F238E27FC236}">
                <a16:creationId xmlns:a16="http://schemas.microsoft.com/office/drawing/2014/main" id="{0BBF7659-8088-80CC-C8AA-710510A19880}"/>
              </a:ext>
            </a:extLst>
          </p:cNvPr>
          <p:cNvSpPr txBox="1">
            <a:spLocks/>
          </p:cNvSpPr>
          <p:nvPr/>
        </p:nvSpPr>
        <p:spPr>
          <a:xfrm>
            <a:off x="589706" y="1124744"/>
            <a:ext cx="9697336"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Tree>
    <p:extLst>
      <p:ext uri="{BB962C8B-B14F-4D97-AF65-F5344CB8AC3E}">
        <p14:creationId xmlns:p14="http://schemas.microsoft.com/office/powerpoint/2010/main" val="835964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商品詳細（レビュータイアップ制作・掲載費</a:t>
            </a:r>
            <a:r>
              <a:rPr lang="en-US" altLang="ja-JP" dirty="0"/>
              <a:t>)</a:t>
            </a:r>
            <a:endParaRPr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29B0AC97-A11E-5287-0BE6-A30E2E88FBFB}"/>
              </a:ext>
            </a:extLst>
          </p:cNvPr>
          <p:cNvGraphicFramePr>
            <a:graphicFrameLocks noGrp="1"/>
          </p:cNvGraphicFramePr>
          <p:nvPr>
            <p:extLst>
              <p:ext uri="{D42A27DB-BD31-4B8C-83A1-F6EECF244321}">
                <p14:modId xmlns:p14="http://schemas.microsoft.com/office/powerpoint/2010/main" val="1673894569"/>
              </p:ext>
            </p:extLst>
          </p:nvPr>
        </p:nvGraphicFramePr>
        <p:xfrm>
          <a:off x="902969" y="1091645"/>
          <a:ext cx="10665233" cy="4969152"/>
        </p:xfrm>
        <a:graphic>
          <a:graphicData uri="http://schemas.openxmlformats.org/drawingml/2006/table">
            <a:tbl>
              <a:tblPr firstRow="1" bandRow="1"/>
              <a:tblGrid>
                <a:gridCol w="1573559">
                  <a:extLst>
                    <a:ext uri="{9D8B030D-6E8A-4147-A177-3AD203B41FA5}">
                      <a16:colId xmlns:a16="http://schemas.microsoft.com/office/drawing/2014/main" val="20000"/>
                    </a:ext>
                  </a:extLst>
                </a:gridCol>
                <a:gridCol w="9091674">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・掲載場所：</a:t>
                      </a:r>
                      <a:r>
                        <a:rPr lang="en-US" altLang="ja-JP" sz="1200" dirty="0" err="1">
                          <a:solidFill>
                            <a:schemeClr val="tx1">
                              <a:lumMod val="75000"/>
                              <a:lumOff val="25000"/>
                            </a:schemeClr>
                          </a:solidFill>
                          <a:latin typeface="+mn-ea"/>
                          <a:ea typeface="+mn-ea"/>
                          <a:cs typeface="メイリオ" panose="020B0604030504040204" pitchFamily="50" charset="-128"/>
                        </a:rPr>
                        <a:t>mybest</a:t>
                      </a:r>
                      <a:r>
                        <a:rPr lang="ja-JP" altLang="en-US" sz="1200" dirty="0">
                          <a:solidFill>
                            <a:schemeClr val="tx1">
                              <a:lumMod val="75000"/>
                              <a:lumOff val="25000"/>
                            </a:schemeClr>
                          </a:solidFill>
                          <a:latin typeface="+mn-ea"/>
                          <a:ea typeface="+mn-ea"/>
                          <a:cs typeface="メイリオ" panose="020B0604030504040204" pitchFamily="50" charset="-128"/>
                        </a:rPr>
                        <a:t>ドメイン配下</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・デバイス：スマートフォン・</a:t>
                      </a:r>
                      <a:r>
                        <a:rPr lang="en-US" altLang="ja-JP" sz="1200" dirty="0">
                          <a:solidFill>
                            <a:schemeClr val="tx1">
                              <a:lumMod val="75000"/>
                              <a:lumOff val="25000"/>
                            </a:schemeClr>
                          </a:solidFill>
                          <a:latin typeface="+mn-ea"/>
                          <a:ea typeface="+mn-ea"/>
                          <a:cs typeface="メイリオ" panose="020B0604030504040204" pitchFamily="50" charset="-128"/>
                        </a:rPr>
                        <a:t>PC</a:t>
                      </a: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・ページ数：</a:t>
                      </a:r>
                      <a:r>
                        <a:rPr lang="en-US" altLang="ja-JP" sz="1200" dirty="0">
                          <a:solidFill>
                            <a:schemeClr val="tx1">
                              <a:lumMod val="75000"/>
                              <a:lumOff val="25000"/>
                            </a:schemeClr>
                          </a:solidFill>
                          <a:latin typeface="+mn-ea"/>
                          <a:ea typeface="+mn-ea"/>
                          <a:cs typeface="メイリオ" panose="020B0604030504040204" pitchFamily="50" charset="-128"/>
                        </a:rPr>
                        <a:t>1</a:t>
                      </a:r>
                      <a:r>
                        <a:rPr lang="ja-JP" altLang="en-US" sz="1200" dirty="0">
                          <a:solidFill>
                            <a:schemeClr val="tx1">
                              <a:lumMod val="75000"/>
                              <a:lumOff val="25000"/>
                            </a:schemeClr>
                          </a:solidFill>
                          <a:latin typeface="+mn-ea"/>
                          <a:ea typeface="+mn-ea"/>
                          <a:cs typeface="メイリオ" panose="020B0604030504040204" pitchFamily="50" charset="-128"/>
                        </a:rPr>
                        <a:t>ページ</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・その他：記事構成はセールスシート記載の内容より変更はできません。</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・ページ内の広告枠：</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・想定</a:t>
                      </a:r>
                      <a:r>
                        <a:rPr lang="en-US" altLang="ja-JP" sz="1200" dirty="0">
                          <a:solidFill>
                            <a:schemeClr val="tx1">
                              <a:lumMod val="75000"/>
                              <a:lumOff val="25000"/>
                            </a:schemeClr>
                          </a:solidFill>
                          <a:latin typeface="+mn-ea"/>
                          <a:ea typeface="+mn-ea"/>
                          <a:cs typeface="メイリオ" panose="020B0604030504040204" pitchFamily="50" charset="-128"/>
                        </a:rPr>
                        <a:t>or</a:t>
                      </a:r>
                      <a:r>
                        <a:rPr lang="ja-JP" altLang="en-US" sz="1200" dirty="0">
                          <a:solidFill>
                            <a:schemeClr val="tx1">
                              <a:lumMod val="75000"/>
                              <a:lumOff val="25000"/>
                            </a:schemeClr>
                          </a:solidFill>
                          <a:latin typeface="+mn-ea"/>
                          <a:ea typeface="+mn-ea"/>
                          <a:cs typeface="メイリオ" panose="020B0604030504040204" pitchFamily="50" charset="-128"/>
                        </a:rPr>
                        <a:t>保証</a:t>
                      </a:r>
                      <a:r>
                        <a:rPr lang="en-US" altLang="ja-JP" sz="1200" dirty="0">
                          <a:solidFill>
                            <a:schemeClr val="tx1">
                              <a:lumMod val="75000"/>
                              <a:lumOff val="25000"/>
                            </a:schemeClr>
                          </a:solidFill>
                          <a:latin typeface="+mn-ea"/>
                          <a:ea typeface="+mn-ea"/>
                          <a:cs typeface="メイリオ" panose="020B0604030504040204" pitchFamily="50" charset="-128"/>
                        </a:rPr>
                        <a:t>PV</a:t>
                      </a:r>
                      <a:r>
                        <a:rPr lang="ja-JP" altLang="en-US" sz="1200" dirty="0">
                          <a:solidFill>
                            <a:schemeClr val="tx1">
                              <a:lumMod val="75000"/>
                              <a:lumOff val="25000"/>
                            </a:schemeClr>
                          </a:solidFill>
                          <a:latin typeface="+mn-ea"/>
                          <a:ea typeface="+mn-ea"/>
                          <a:cs typeface="メイリオ" panose="020B0604030504040204" pitchFamily="50" charset="-128"/>
                        </a:rPr>
                        <a:t>：</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・二次利用：不可。</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①契約分類：制作</a:t>
                      </a:r>
                      <a:r>
                        <a:rPr lang="en-US" altLang="ja-JP" sz="1200" dirty="0">
                          <a:solidFill>
                            <a:schemeClr val="tx1">
                              <a:lumMod val="75000"/>
                              <a:lumOff val="25000"/>
                            </a:schemeClr>
                          </a:solidFill>
                          <a:latin typeface="+mn-ea"/>
                          <a:ea typeface="+mn-ea"/>
                          <a:cs typeface="メイリオ" panose="020B0604030504040204" pitchFamily="50" charset="-128"/>
                        </a:rPr>
                        <a:t>+</a:t>
                      </a:r>
                      <a:r>
                        <a:rPr lang="ja-JP" altLang="en-US" sz="1200" dirty="0">
                          <a:solidFill>
                            <a:schemeClr val="tx1">
                              <a:lumMod val="75000"/>
                              <a:lumOff val="25000"/>
                            </a:schemeClr>
                          </a:solidFill>
                          <a:latin typeface="+mn-ea"/>
                          <a:ea typeface="+mn-ea"/>
                          <a:cs typeface="メイリオ" panose="020B0604030504040204" pitchFamily="50" charset="-128"/>
                        </a:rPr>
                        <a:t>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制作</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r>
                        <a:rPr kumimoji="1" lang="ja-JP" altLang="en-US" sz="1200" kern="1200" dirty="0">
                          <a:solidFill>
                            <a:schemeClr val="tx1">
                              <a:lumMod val="75000"/>
                              <a:lumOff val="25000"/>
                            </a:schemeClr>
                          </a:solidFill>
                          <a:latin typeface="+mn-ea"/>
                          <a:ea typeface="+mn-ea"/>
                          <a:cs typeface="メイリオ" panose="020B0604030504040204" pitchFamily="50" charset="-128"/>
                        </a:rPr>
                        <a:t>（レビュータイアップ広告）　制作・掲載費</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か月間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・制作費</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100</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万円（グロス）／ 事前見積もり不要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2023</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9</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dirty="0">
                          <a:solidFill>
                            <a:schemeClr val="tx1">
                              <a:lumMod val="75000"/>
                              <a:lumOff val="25000"/>
                            </a:schemeClr>
                          </a:solidFill>
                          <a:latin typeface="+mn-ea"/>
                          <a:ea typeface="+mn-ea"/>
                          <a:cs typeface="Meiryo UI" panose="020B0604030504040204" pitchFamily="50" charset="-128"/>
                        </a:rPr>
                        <a:t>日掲載終了分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レビュー記事の制作には、対象商品</a:t>
                      </a:r>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点の提供が必要となります。（撮影用・レビュー用）</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9737518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a:t>
            </a:r>
            <a:r>
              <a:rPr lang="zh-TW" altLang="en-US" dirty="0"/>
              <a:t>誘導広告掲載費</a:t>
            </a:r>
            <a:r>
              <a:rPr lang="ja-JP" altLang="en-US"/>
              <a:t>）</a:t>
            </a:r>
            <a:endParaRPr lang="zh-TW"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EC378E92-9F9B-3FFA-E705-4E8000F448FF}"/>
              </a:ext>
            </a:extLst>
          </p:cNvPr>
          <p:cNvGraphicFramePr>
            <a:graphicFrameLocks noGrp="1"/>
          </p:cNvGraphicFramePr>
          <p:nvPr>
            <p:extLst>
              <p:ext uri="{D42A27DB-BD31-4B8C-83A1-F6EECF244321}">
                <p14:modId xmlns:p14="http://schemas.microsoft.com/office/powerpoint/2010/main" val="3327981710"/>
              </p:ext>
            </p:extLst>
          </p:nvPr>
        </p:nvGraphicFramePr>
        <p:xfrm>
          <a:off x="257503" y="1091645"/>
          <a:ext cx="11712721" cy="4009313"/>
        </p:xfrm>
        <a:graphic>
          <a:graphicData uri="http://schemas.openxmlformats.org/drawingml/2006/table">
            <a:tbl>
              <a:tblPr firstRow="1" bandRow="1"/>
              <a:tblGrid>
                <a:gridCol w="2658335">
                  <a:extLst>
                    <a:ext uri="{9D8B030D-6E8A-4147-A177-3AD203B41FA5}">
                      <a16:colId xmlns:a16="http://schemas.microsoft.com/office/drawing/2014/main" val="20000"/>
                    </a:ext>
                  </a:extLst>
                </a:gridCol>
                <a:gridCol w="9054386">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lang="en-US" altLang="ja-JP" sz="1200" dirty="0">
                          <a:solidFill>
                            <a:schemeClr val="tx1">
                              <a:lumMod val="75000"/>
                              <a:lumOff val="25000"/>
                            </a:schemeClr>
                          </a:solidFill>
                          <a:latin typeface="+mn-ea"/>
                          <a:ea typeface="+mn-ea"/>
                          <a:cs typeface="メイリオ" panose="020B0604030504040204" pitchFamily="50" charset="-128"/>
                        </a:rPr>
                        <a:t>Yahoo! JAPAN may! CAP ad</a:t>
                      </a:r>
                      <a:r>
                        <a:rPr lang="ja-JP" altLang="en-US" sz="1200" dirty="0">
                          <a:solidFill>
                            <a:schemeClr val="tx1">
                              <a:lumMod val="75000"/>
                              <a:lumOff val="25000"/>
                            </a:schemeClr>
                          </a:solidFill>
                          <a:latin typeface="+mn-ea"/>
                          <a:ea typeface="+mn-ea"/>
                          <a:cs typeface="メイリオ" panose="020B0604030504040204" pitchFamily="50" charset="-128"/>
                        </a:rPr>
                        <a:t>（レビュータイアップ広告）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solidFill>
                            <a:schemeClr val="tx1">
                              <a:lumMod val="75000"/>
                              <a:lumOff val="25000"/>
                            </a:schemeClr>
                          </a:solidFill>
                          <a:latin typeface="+mn-ea"/>
                          <a:ea typeface="+mn-ea"/>
                          <a:cs typeface="Meiryo UI" panose="020B0604030504040204" pitchFamily="50" charset="-128"/>
                        </a:rPr>
                        <a:t>指定期間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更新頻度</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lt"/>
                          <a:ea typeface="メイリオ"/>
                          <a:cs typeface="Meiryo UI" pitchFamily="50" charset="-128"/>
                        </a:rPr>
                        <a:t>(</a:t>
                      </a:r>
                      <a:r>
                        <a:rPr kumimoji="1" lang="ja-JP" altLang="en-US" sz="1000" b="0" i="0" dirty="0">
                          <a:solidFill>
                            <a:schemeClr val="bg1"/>
                          </a:solidFill>
                          <a:latin typeface="+mn-lt"/>
                          <a:ea typeface="メイリオ"/>
                          <a:cs typeface="Meiryo UI" pitchFamily="50" charset="-128"/>
                        </a:rPr>
                        <a:t>クリエイティブ・リンク先</a:t>
                      </a:r>
                      <a:r>
                        <a:rPr kumimoji="1" lang="en-US" altLang="ja-JP" sz="1000" b="0" i="0" dirty="0">
                          <a:solidFill>
                            <a:schemeClr val="bg1"/>
                          </a:solidFill>
                          <a:latin typeface="+mn-lt"/>
                          <a:ea typeface="メイリオ"/>
                          <a:cs typeface="Meiryo UI" pitchFamily="50" charset="-128"/>
                        </a:rPr>
                        <a:t>URL</a:t>
                      </a:r>
                      <a:r>
                        <a:rPr kumimoji="1" lang="ja-JP" altLang="en-US" sz="1000" b="0" i="0" dirty="0">
                          <a:solidFill>
                            <a:schemeClr val="bg1"/>
                          </a:solidFill>
                          <a:latin typeface="+mn-lt"/>
                          <a:ea typeface="メイリオ"/>
                          <a:cs typeface="Meiryo UI" pitchFamily="50" charset="-128"/>
                        </a:rPr>
                        <a:t>の差替</a:t>
                      </a:r>
                      <a:r>
                        <a:rPr kumimoji="1" lang="en-US" altLang="ja-JP" sz="1000" b="0" i="0" dirty="0">
                          <a:solidFill>
                            <a:schemeClr val="bg1"/>
                          </a:solidFill>
                          <a:latin typeface="+mn-lt"/>
                          <a:ea typeface="メイリオ"/>
                          <a:cs typeface="Meiryo UI" pitchFamily="50" charset="-128"/>
                        </a:rPr>
                        <a:t>)</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lang="ja-JP" altLang="en-US" sz="1200" dirty="0">
                          <a:solidFill>
                            <a:schemeClr val="tx1">
                              <a:lumMod val="75000"/>
                              <a:lumOff val="25000"/>
                            </a:schemeClr>
                          </a:solidFill>
                          <a:latin typeface="+mn-ea"/>
                          <a:ea typeface="+mn-ea"/>
                          <a:cs typeface="メイリオ" panose="020B0604030504040204" pitchFamily="50" charset="-128"/>
                        </a:rPr>
                        <a:t>内容や回数などにより可否を判断させていただきます。</a:t>
                      </a:r>
                      <a:endParaRPr lang="ja-JP" altLang="en-US" sz="1200" dirty="0">
                        <a:solidFill>
                          <a:schemeClr val="tx1">
                            <a:lumMod val="75000"/>
                            <a:lumOff val="25000"/>
                          </a:schemeClr>
                        </a:solidFill>
                        <a:latin typeface="+mn-ea"/>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6206300"/>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200" b="0" u="none" strike="noStrike" kern="1200" cap="none" spc="0" normalizeH="0" baseline="0" noProof="0" dirty="0" err="1">
                          <a:ln>
                            <a:noFill/>
                          </a:ln>
                          <a:solidFill>
                            <a:schemeClr val="tx1">
                              <a:lumMod val="75000"/>
                              <a:lumOff val="25000"/>
                            </a:schemeClr>
                          </a:solidFill>
                          <a:effectLst/>
                          <a:uLnTx/>
                          <a:uFillTx/>
                          <a:latin typeface="+mn-ea"/>
                          <a:ea typeface="+mn-ea"/>
                        </a:rPr>
                        <a:t>mybest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広告（グロス）</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事前見積もり：必要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2023</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9</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30</a:t>
                      </a:r>
                      <a:r>
                        <a:rPr lang="ja-JP" altLang="en-US" sz="1200" dirty="0">
                          <a:solidFill>
                            <a:schemeClr val="tx1">
                              <a:lumMod val="75000"/>
                              <a:lumOff val="25000"/>
                            </a:schemeClr>
                          </a:solidFill>
                          <a:latin typeface="+mn-ea"/>
                          <a:ea typeface="+mn-ea"/>
                          <a:cs typeface="Meiryo UI" panose="020B0604030504040204" pitchFamily="50" charset="-128"/>
                        </a:rPr>
                        <a:t>日掲載終了分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レビュータイアップ制作・掲載費と誘導広告掲載費は別々にお申込下さい。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723172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注意事項・免責事項</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F2841D2B-3969-951B-1C1A-73164D760B0A}"/>
              </a:ext>
            </a:extLst>
          </p:cNvPr>
          <p:cNvSpPr/>
          <p:nvPr/>
        </p:nvSpPr>
        <p:spPr>
          <a:xfrm>
            <a:off x="206829" y="1127814"/>
            <a:ext cx="11795777" cy="3712483"/>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2DC861A-677F-2AE0-E763-C4C6305AAD0A}"/>
              </a:ext>
            </a:extLst>
          </p:cNvPr>
          <p:cNvSpPr/>
          <p:nvPr/>
        </p:nvSpPr>
        <p:spPr>
          <a:xfrm>
            <a:off x="334963" y="1377506"/>
            <a:ext cx="11664849" cy="3754874"/>
          </a:xfrm>
          <a:prstGeom prst="rect">
            <a:avLst/>
          </a:prstGeom>
        </p:spPr>
        <p:txBody>
          <a:bodyPr wrap="square">
            <a:spAutoFit/>
          </a:bodyPr>
          <a:lstStyle/>
          <a:p>
            <a:r>
              <a:rPr lang="ja-JP" altLang="ja-JP" sz="1400" dirty="0">
                <a:latin typeface="+mn-ea"/>
              </a:rPr>
              <a:t>・制作した</a:t>
            </a:r>
            <a:r>
              <a:rPr lang="ja-JP" altLang="en-US" sz="1400" dirty="0">
                <a:latin typeface="+mn-ea"/>
              </a:rPr>
              <a:t>記事</a:t>
            </a:r>
            <a:r>
              <a:rPr lang="ja-JP" altLang="ja-JP" sz="1400" dirty="0">
                <a:latin typeface="+mn-ea"/>
              </a:rPr>
              <a:t>にかかる所有権、知的財産権（特許権、実用新案権、意匠権、著作権その他の知的財産基本法第</a:t>
            </a:r>
            <a:r>
              <a:rPr lang="en-US" altLang="ja-JP" sz="1400" dirty="0">
                <a:latin typeface="+mn-ea"/>
              </a:rPr>
              <a:t>2</a:t>
            </a:r>
            <a:r>
              <a:rPr lang="ja-JP" altLang="ja-JP" sz="1400" dirty="0">
                <a:latin typeface="+mn-ea"/>
              </a:rPr>
              <a:t>条第</a:t>
            </a:r>
            <a:r>
              <a:rPr lang="en-US" altLang="ja-JP" sz="1400" dirty="0">
                <a:latin typeface="+mn-ea"/>
              </a:rPr>
              <a:t>2</a:t>
            </a:r>
            <a:r>
              <a:rPr lang="ja-JP" altLang="ja-JP" sz="1400" dirty="0">
                <a:latin typeface="+mn-ea"/>
              </a:rPr>
              <a:t>項に定めるものをいい、著作権については著作権法第</a:t>
            </a:r>
            <a:r>
              <a:rPr lang="en-US" altLang="ja-JP" sz="1400" dirty="0">
                <a:latin typeface="+mn-ea"/>
              </a:rPr>
              <a:t>27</a:t>
            </a:r>
            <a:r>
              <a:rPr lang="ja-JP" altLang="ja-JP" sz="1400" dirty="0">
                <a:latin typeface="+mn-ea"/>
              </a:rPr>
              <a:t>条および第</a:t>
            </a:r>
            <a:r>
              <a:rPr lang="en-US" altLang="ja-JP" sz="1400" dirty="0">
                <a:latin typeface="+mn-ea"/>
              </a:rPr>
              <a:t>28</a:t>
            </a:r>
            <a:r>
              <a:rPr lang="ja-JP" altLang="ja-JP" sz="1400" dirty="0">
                <a:latin typeface="+mn-ea"/>
              </a:rPr>
              <a:t>条の権利を含みます。以下同じ。）は</a:t>
            </a:r>
            <a:r>
              <a:rPr lang="ja-JP" altLang="en-US" sz="1400" dirty="0">
                <a:latin typeface="+mn-ea"/>
              </a:rPr>
              <a:t>株式会社マイベスト</a:t>
            </a:r>
            <a:r>
              <a:rPr lang="ja-JP" altLang="ja-JP" sz="1400" dirty="0">
                <a:latin typeface="+mn-ea"/>
              </a:rPr>
              <a:t>に帰属します。</a:t>
            </a:r>
          </a:p>
          <a:p>
            <a:r>
              <a:rPr lang="en-US" altLang="ja-JP" sz="1400" dirty="0">
                <a:latin typeface="+mn-ea"/>
              </a:rPr>
              <a:t> </a:t>
            </a:r>
            <a:endParaRPr lang="ja-JP" altLang="ja-JP" sz="1400" dirty="0">
              <a:latin typeface="+mn-ea"/>
            </a:endParaRPr>
          </a:p>
          <a:p>
            <a:r>
              <a:rPr lang="ja-JP" altLang="ja-JP" sz="1400" dirty="0">
                <a:latin typeface="+mn-ea"/>
              </a:rPr>
              <a:t>・制作した</a:t>
            </a:r>
            <a:r>
              <a:rPr lang="ja-JP" altLang="en-US" sz="1400" dirty="0">
                <a:latin typeface="+mn-ea"/>
              </a:rPr>
              <a:t>レビュータイアップ記事</a:t>
            </a:r>
            <a:r>
              <a:rPr lang="ja-JP" altLang="ja-JP" sz="1400" dirty="0">
                <a:latin typeface="+mn-ea"/>
              </a:rPr>
              <a:t>につきましては、弊社の事例として利用させていただく場合がございます。</a:t>
            </a:r>
          </a:p>
          <a:p>
            <a:r>
              <a:rPr lang="en-US" altLang="ja-JP" sz="1400" dirty="0">
                <a:latin typeface="+mn-ea"/>
              </a:rPr>
              <a:t> </a:t>
            </a:r>
            <a:endParaRPr lang="ja-JP" altLang="ja-JP" sz="1400" dirty="0">
              <a:latin typeface="+mn-ea"/>
            </a:endParaRPr>
          </a:p>
          <a:p>
            <a:r>
              <a:rPr lang="ja-JP" altLang="ja-JP" sz="1400" dirty="0">
                <a:latin typeface="+mn-ea"/>
              </a:rPr>
              <a:t>・広告主様よりご提供いただく製品画像等の素材については第三者の権利を侵害するものではなく、知的財産権その他全ての権利処理が完了していること、および当該素材に含まれる情報の正確性について</a:t>
            </a:r>
            <a:r>
              <a:rPr lang="en-US" altLang="ja-JP" sz="1400" dirty="0">
                <a:latin typeface="+mn-ea"/>
              </a:rPr>
              <a:t>Yahoo! JAPAN</a:t>
            </a:r>
            <a:r>
              <a:rPr lang="ja-JP" altLang="ja-JP" sz="1400" dirty="0">
                <a:latin typeface="+mn-ea"/>
              </a:rPr>
              <a:t>に対して保証いただくものとします。</a:t>
            </a:r>
          </a:p>
          <a:p>
            <a:r>
              <a:rPr lang="en-US" altLang="ja-JP" sz="1400" dirty="0">
                <a:latin typeface="+mn-ea"/>
              </a:rPr>
              <a:t> </a:t>
            </a:r>
            <a:endParaRPr lang="ja-JP" altLang="ja-JP" sz="1400" dirty="0">
              <a:latin typeface="+mn-ea"/>
            </a:endParaRPr>
          </a:p>
          <a:p>
            <a:r>
              <a:rPr lang="ja-JP" altLang="ja-JP" sz="1400" dirty="0">
                <a:latin typeface="+mn-ea"/>
              </a:rPr>
              <a:t>・案件</a:t>
            </a:r>
            <a:r>
              <a:rPr lang="ja-JP" altLang="en-US" sz="1400" dirty="0">
                <a:latin typeface="+mn-ea"/>
              </a:rPr>
              <a:t>状況により、ご希望のスケジュールに沿えない場合がございます</a:t>
            </a:r>
            <a:r>
              <a:rPr lang="ja-JP" altLang="ja-JP" sz="1400" dirty="0">
                <a:latin typeface="+mn-ea"/>
              </a:rPr>
              <a:t>。詳細は弊社営業担当にお問い合わせください。</a:t>
            </a:r>
          </a:p>
          <a:p>
            <a:r>
              <a:rPr lang="en-US" altLang="ja-JP" sz="1400" dirty="0">
                <a:latin typeface="+mn-ea"/>
              </a:rPr>
              <a:t> </a:t>
            </a:r>
            <a:endParaRPr lang="ja-JP" altLang="ja-JP" sz="1400" dirty="0">
              <a:latin typeface="+mn-ea"/>
            </a:endParaRPr>
          </a:p>
          <a:p>
            <a:r>
              <a:rPr lang="ja-JP" altLang="ja-JP" sz="1400" dirty="0">
                <a:latin typeface="+mn-ea"/>
              </a:rPr>
              <a:t>・特定の業種、商品、サービスにつきまして、広告掲載の制限がございます。詳細は弊社営業担当にお問い合わせください。</a:t>
            </a:r>
          </a:p>
          <a:p>
            <a:r>
              <a:rPr lang="en-US" altLang="ja-JP" sz="1400" dirty="0">
                <a:latin typeface="+mn-ea"/>
              </a:rPr>
              <a:t> </a:t>
            </a:r>
            <a:br>
              <a:rPr lang="en-US" altLang="ja-JP" sz="1400" dirty="0">
                <a:latin typeface="+mn-ea"/>
              </a:rPr>
            </a:br>
            <a:r>
              <a:rPr lang="ja-JP" altLang="ja-JP" sz="1400" dirty="0">
                <a:latin typeface="+mn-ea"/>
              </a:rPr>
              <a:t>・広告掲載にあたり、</a:t>
            </a:r>
            <a:r>
              <a:rPr lang="ja-JP" altLang="en-US" sz="1400" dirty="0">
                <a:latin typeface="+mn-ea"/>
              </a:rPr>
              <a:t>以下の</a:t>
            </a:r>
            <a:r>
              <a:rPr lang="ja-JP" altLang="ja-JP" sz="1400" dirty="0">
                <a:latin typeface="+mn-ea"/>
              </a:rPr>
              <a:t>広告掲載基準を満たしていただく必要があります。</a:t>
            </a:r>
            <a:br>
              <a:rPr lang="en-US" altLang="ja-JP" sz="1400" dirty="0">
                <a:latin typeface="+mn-ea"/>
              </a:rPr>
            </a:br>
            <a:r>
              <a:rPr lang="ja-JP" altLang="en-US" sz="1400" dirty="0">
                <a:latin typeface="+mn-ea"/>
              </a:rPr>
              <a:t>　</a:t>
            </a:r>
            <a:r>
              <a:rPr lang="en-US" altLang="ja-JP" sz="1400" dirty="0">
                <a:latin typeface="+mn-ea"/>
              </a:rPr>
              <a:t>Yahoo!</a:t>
            </a:r>
            <a:r>
              <a:rPr lang="ja-JP" altLang="en-US" sz="1400" dirty="0">
                <a:latin typeface="+mn-ea"/>
              </a:rPr>
              <a:t>広告：</a:t>
            </a:r>
            <a:r>
              <a:rPr lang="ja-JP" altLang="ja-JP" sz="1400" dirty="0">
                <a:latin typeface="+mn-ea"/>
              </a:rPr>
              <a:t>別紙「</a:t>
            </a:r>
            <a:r>
              <a:rPr lang="en-US" altLang="ja-JP" sz="1400" dirty="0">
                <a:latin typeface="+mn-ea"/>
              </a:rPr>
              <a:t>Yahoo! JAPAN </a:t>
            </a:r>
            <a:r>
              <a:rPr lang="ja-JP" altLang="ja-JP" sz="1400" dirty="0">
                <a:latin typeface="+mn-ea"/>
              </a:rPr>
              <a:t>広告掲載基準」</a:t>
            </a:r>
            <a:endParaRPr lang="en-US" altLang="ja-JP" sz="1400" dirty="0">
              <a:latin typeface="+mn-ea"/>
            </a:endParaRPr>
          </a:p>
          <a:p>
            <a:r>
              <a:rPr lang="ja-JP" altLang="en-US" sz="1400" dirty="0">
                <a:latin typeface="+mn-ea"/>
              </a:rPr>
              <a:t>　タイアップレビュー記事、及び</a:t>
            </a:r>
            <a:r>
              <a:rPr lang="en-US" altLang="ja-JP" sz="1400" dirty="0" err="1">
                <a:latin typeface="+mn-ea"/>
              </a:rPr>
              <a:t>mybest</a:t>
            </a:r>
            <a:r>
              <a:rPr lang="ja-JP" altLang="en-US" sz="1400" dirty="0">
                <a:latin typeface="+mn-ea"/>
              </a:rPr>
              <a:t>広告：別紙「マイベスト 広告掲載基準」</a:t>
            </a:r>
            <a:endParaRPr lang="ja-JP" altLang="ja-JP" sz="1400" dirty="0">
              <a:latin typeface="+mn-ea"/>
            </a:endParaRPr>
          </a:p>
          <a:p>
            <a:endParaRPr lang="en-US" altLang="ja-JP" sz="1400" dirty="0">
              <a:latin typeface="+mn-ea"/>
            </a:endParaRPr>
          </a:p>
          <a:p>
            <a:endParaRPr lang="ja-JP" altLang="ja-JP" sz="1400" dirty="0">
              <a:latin typeface="+mn-ea"/>
            </a:endParaRPr>
          </a:p>
        </p:txBody>
      </p:sp>
    </p:spTree>
    <p:extLst>
      <p:ext uri="{BB962C8B-B14F-4D97-AF65-F5344CB8AC3E}">
        <p14:creationId xmlns:p14="http://schemas.microsoft.com/office/powerpoint/2010/main" val="406444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Yahoo! JAPAN may! CAP ad</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3531A8F9-7B73-0857-5B46-090712026938}"/>
              </a:ext>
            </a:extLst>
          </p:cNvPr>
          <p:cNvSpPr/>
          <p:nvPr/>
        </p:nvSpPr>
        <p:spPr>
          <a:xfrm>
            <a:off x="55136" y="822498"/>
            <a:ext cx="12136863" cy="1015663"/>
          </a:xfrm>
          <a:prstGeom prst="rect">
            <a:avLst/>
          </a:prstGeom>
        </p:spPr>
        <p:txBody>
          <a:bodyPr wrap="square">
            <a:spAutoFit/>
          </a:bodyPr>
          <a:lstStyle/>
          <a:p>
            <a:pPr algn="ctr"/>
            <a:r>
              <a:rPr lang="ja-JP" altLang="en-US" sz="2000" dirty="0">
                <a:latin typeface="+mn-ea"/>
              </a:rPr>
              <a:t>商品を徹底的に検証し、ユーザーの「選ぶ」に必要な情報を提供する「</a:t>
            </a:r>
            <a:r>
              <a:rPr lang="en-US" altLang="ja-JP" sz="2000" dirty="0" err="1">
                <a:latin typeface="+mn-ea"/>
              </a:rPr>
              <a:t>mybest</a:t>
            </a:r>
            <a:r>
              <a:rPr lang="ja-JP" altLang="en-US" sz="2000" dirty="0">
                <a:latin typeface="+mn-ea"/>
              </a:rPr>
              <a:t>」</a:t>
            </a:r>
            <a:endParaRPr lang="en-US" altLang="ja-JP" sz="2000" dirty="0">
              <a:latin typeface="+mn-ea"/>
            </a:endParaRPr>
          </a:p>
          <a:p>
            <a:pPr algn="ctr"/>
            <a:r>
              <a:rPr lang="en-US" altLang="ja-JP" sz="2000" kern="100" dirty="0">
                <a:latin typeface="+mn-ea"/>
                <a:cs typeface="Times New Roman" panose="02020603050405020304" pitchFamily="18" charset="0"/>
              </a:rPr>
              <a:t>Yahoo!</a:t>
            </a:r>
            <a:r>
              <a:rPr lang="ja-JP" altLang="en-US" sz="2000" kern="100" dirty="0">
                <a:latin typeface="+mn-ea"/>
                <a:cs typeface="Times New Roman" panose="02020603050405020304" pitchFamily="18" charset="0"/>
              </a:rPr>
              <a:t> </a:t>
            </a:r>
            <a:r>
              <a:rPr lang="en-US" altLang="ja-JP" sz="2000" kern="100" dirty="0">
                <a:latin typeface="+mn-ea"/>
                <a:cs typeface="Times New Roman" panose="02020603050405020304" pitchFamily="18" charset="0"/>
              </a:rPr>
              <a:t>JAPAN</a:t>
            </a:r>
            <a:r>
              <a:rPr lang="ja-JP" altLang="en-US" sz="2000" kern="100" dirty="0">
                <a:latin typeface="+mn-ea"/>
                <a:cs typeface="Times New Roman" panose="02020603050405020304" pitchFamily="18" charset="0"/>
              </a:rPr>
              <a:t>の柔軟なターゲティングを活かし、</a:t>
            </a:r>
            <a:endParaRPr lang="en-US" altLang="ja-JP" sz="2000" kern="100" dirty="0">
              <a:latin typeface="+mn-ea"/>
              <a:cs typeface="Times New Roman" panose="02020603050405020304" pitchFamily="18" charset="0"/>
            </a:endParaRPr>
          </a:p>
          <a:p>
            <a:pPr algn="ctr"/>
            <a:r>
              <a:rPr lang="ja-JP" altLang="en-US" sz="2000" kern="100" dirty="0">
                <a:latin typeface="+mn-ea"/>
                <a:cs typeface="Times New Roman" panose="02020603050405020304" pitchFamily="18" charset="0"/>
              </a:rPr>
              <a:t>対象ユーザーへ必要な情報を届け、購買意欲を高めます</a:t>
            </a:r>
            <a:endParaRPr lang="ja-JP" altLang="en-US" sz="2000" dirty="0">
              <a:latin typeface="+mn-ea"/>
            </a:endParaRPr>
          </a:p>
        </p:txBody>
      </p:sp>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 name="正方形/長方形 6">
            <a:extLst>
              <a:ext uri="{FF2B5EF4-FFF2-40B4-BE49-F238E27FC236}">
                <a16:creationId xmlns:a16="http://schemas.microsoft.com/office/drawing/2014/main" id="{FC758C76-4DB0-7FC4-CE3B-7F1EDCF04369}"/>
              </a:ext>
            </a:extLst>
          </p:cNvPr>
          <p:cNvSpPr/>
          <p:nvPr/>
        </p:nvSpPr>
        <p:spPr>
          <a:xfrm>
            <a:off x="6033452" y="5697508"/>
            <a:ext cx="6015427" cy="833933"/>
          </a:xfrm>
          <a:prstGeom prst="rect">
            <a:avLst/>
          </a:prstGeom>
          <a:solidFill>
            <a:srgbClr val="FF4B4B">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正方形/長方形 7">
            <a:extLst>
              <a:ext uri="{FF2B5EF4-FFF2-40B4-BE49-F238E27FC236}">
                <a16:creationId xmlns:a16="http://schemas.microsoft.com/office/drawing/2014/main" id="{D58E58A6-DFE8-1723-8F30-A0116942B8A8}"/>
              </a:ext>
            </a:extLst>
          </p:cNvPr>
          <p:cNvSpPr/>
          <p:nvPr/>
        </p:nvSpPr>
        <p:spPr>
          <a:xfrm>
            <a:off x="198256" y="5697508"/>
            <a:ext cx="5118203" cy="833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 name="図 9">
            <a:extLst>
              <a:ext uri="{FF2B5EF4-FFF2-40B4-BE49-F238E27FC236}">
                <a16:creationId xmlns:a16="http://schemas.microsoft.com/office/drawing/2014/main" id="{BD51C40D-0DC0-4997-A881-AFE6D2233238}"/>
              </a:ext>
            </a:extLst>
          </p:cNvPr>
          <p:cNvPicPr>
            <a:picLocks noChangeAspect="1"/>
          </p:cNvPicPr>
          <p:nvPr/>
        </p:nvPicPr>
        <p:blipFill>
          <a:blip r:embed="rId3"/>
          <a:stretch>
            <a:fillRect/>
          </a:stretch>
        </p:blipFill>
        <p:spPr>
          <a:xfrm>
            <a:off x="1605603" y="2017857"/>
            <a:ext cx="2860720" cy="765016"/>
          </a:xfrm>
          <a:prstGeom prst="rect">
            <a:avLst/>
          </a:prstGeom>
        </p:spPr>
      </p:pic>
      <p:sp>
        <p:nvSpPr>
          <p:cNvPr id="11" name="十字形 10">
            <a:extLst>
              <a:ext uri="{FF2B5EF4-FFF2-40B4-BE49-F238E27FC236}">
                <a16:creationId xmlns:a16="http://schemas.microsoft.com/office/drawing/2014/main" id="{78BFDA1A-F261-DB5A-A711-1B0BCE31E1B7}"/>
              </a:ext>
            </a:extLst>
          </p:cNvPr>
          <p:cNvSpPr/>
          <p:nvPr/>
        </p:nvSpPr>
        <p:spPr>
          <a:xfrm>
            <a:off x="5427882" y="5872296"/>
            <a:ext cx="481107" cy="469582"/>
          </a:xfrm>
          <a:prstGeom prst="plus">
            <a:avLst>
              <a:gd name="adj" fmla="val 44767"/>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 name="正方形/長方形 11">
            <a:extLst>
              <a:ext uri="{FF2B5EF4-FFF2-40B4-BE49-F238E27FC236}">
                <a16:creationId xmlns:a16="http://schemas.microsoft.com/office/drawing/2014/main" id="{D914B962-108B-3C6A-DEBA-796C9E7C7583}"/>
              </a:ext>
            </a:extLst>
          </p:cNvPr>
          <p:cNvSpPr/>
          <p:nvPr/>
        </p:nvSpPr>
        <p:spPr>
          <a:xfrm>
            <a:off x="6255787" y="5936594"/>
            <a:ext cx="5570756" cy="400110"/>
          </a:xfrm>
          <a:prstGeom prst="rect">
            <a:avLst/>
          </a:prstGeom>
        </p:spPr>
        <p:txBody>
          <a:bodyPr wrap="none">
            <a:spAutoFit/>
          </a:bodyPr>
          <a:lstStyle/>
          <a:p>
            <a:r>
              <a:rPr lang="ja-JP" altLang="en-US" sz="2000" dirty="0">
                <a:solidFill>
                  <a:srgbClr val="1D1C1D"/>
                </a:solidFill>
                <a:latin typeface="NotoSansJP"/>
              </a:rPr>
              <a:t>豊富な検証実績に基づいたレビュー記事を</a:t>
            </a:r>
            <a:r>
              <a:rPr lang="ja-JP" altLang="en-US" sz="2000" kern="100" dirty="0">
                <a:latin typeface="+mn-ea"/>
                <a:cs typeface="Times New Roman" panose="02020603050405020304" pitchFamily="18" charset="0"/>
              </a:rPr>
              <a:t>制作</a:t>
            </a:r>
            <a:endParaRPr lang="ja-JP" altLang="en-US" sz="2000" dirty="0">
              <a:latin typeface="+mn-ea"/>
            </a:endParaRPr>
          </a:p>
        </p:txBody>
      </p:sp>
      <p:sp>
        <p:nvSpPr>
          <p:cNvPr id="13" name="正方形/長方形 12">
            <a:extLst>
              <a:ext uri="{FF2B5EF4-FFF2-40B4-BE49-F238E27FC236}">
                <a16:creationId xmlns:a16="http://schemas.microsoft.com/office/drawing/2014/main" id="{7E573BD8-4C71-ACDE-78B8-E79AC50734B4}"/>
              </a:ext>
            </a:extLst>
          </p:cNvPr>
          <p:cNvSpPr/>
          <p:nvPr/>
        </p:nvSpPr>
        <p:spPr>
          <a:xfrm>
            <a:off x="198257" y="5941768"/>
            <a:ext cx="5118202" cy="400110"/>
          </a:xfrm>
          <a:prstGeom prst="rect">
            <a:avLst/>
          </a:prstGeom>
        </p:spPr>
        <p:txBody>
          <a:bodyPr wrap="square">
            <a:spAutoFit/>
          </a:bodyPr>
          <a:lstStyle/>
          <a:p>
            <a:pPr algn="ctr"/>
            <a:r>
              <a:rPr lang="ja-JP" altLang="en-US" sz="2000" dirty="0">
                <a:latin typeface="+mn-ea"/>
              </a:rPr>
              <a:t>国内最大級メディアでの配信</a:t>
            </a:r>
            <a:endParaRPr lang="en-US" altLang="ja-JP" sz="2000" dirty="0">
              <a:latin typeface="+mn-ea"/>
            </a:endParaRPr>
          </a:p>
        </p:txBody>
      </p:sp>
      <p:pic>
        <p:nvPicPr>
          <p:cNvPr id="14" name="図 13">
            <a:extLst>
              <a:ext uri="{FF2B5EF4-FFF2-40B4-BE49-F238E27FC236}">
                <a16:creationId xmlns:a16="http://schemas.microsoft.com/office/drawing/2014/main" id="{DC2BB5C1-89B3-80B5-D62B-64A5742719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337" y="2862096"/>
            <a:ext cx="1273436" cy="2567522"/>
          </a:xfrm>
          <a:prstGeom prst="rect">
            <a:avLst/>
          </a:prstGeom>
        </p:spPr>
      </p:pic>
      <p:pic>
        <p:nvPicPr>
          <p:cNvPr id="15" name="図 14">
            <a:extLst>
              <a:ext uri="{FF2B5EF4-FFF2-40B4-BE49-F238E27FC236}">
                <a16:creationId xmlns:a16="http://schemas.microsoft.com/office/drawing/2014/main" id="{76D62BC9-FB4D-6B93-7C0A-E99888628864}"/>
              </a:ext>
            </a:extLst>
          </p:cNvPr>
          <p:cNvPicPr>
            <a:picLocks noChangeAspect="1"/>
          </p:cNvPicPr>
          <p:nvPr/>
        </p:nvPicPr>
        <p:blipFill>
          <a:blip r:embed="rId5"/>
          <a:stretch>
            <a:fillRect/>
          </a:stretch>
        </p:blipFill>
        <p:spPr>
          <a:xfrm>
            <a:off x="2138608" y="2957407"/>
            <a:ext cx="3051140" cy="1735820"/>
          </a:xfrm>
          <a:prstGeom prst="rect">
            <a:avLst/>
          </a:prstGeom>
        </p:spPr>
      </p:pic>
      <p:pic>
        <p:nvPicPr>
          <p:cNvPr id="16" name="図 15">
            <a:extLst>
              <a:ext uri="{FF2B5EF4-FFF2-40B4-BE49-F238E27FC236}">
                <a16:creationId xmlns:a16="http://schemas.microsoft.com/office/drawing/2014/main" id="{16AC667C-AB0A-6426-8FC4-A0385986EB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645" y="2857367"/>
            <a:ext cx="3317814" cy="2650578"/>
          </a:xfrm>
          <a:prstGeom prst="rect">
            <a:avLst/>
          </a:prstGeom>
        </p:spPr>
      </p:pic>
      <p:sp>
        <p:nvSpPr>
          <p:cNvPr id="17" name="object 4">
            <a:extLst>
              <a:ext uri="{FF2B5EF4-FFF2-40B4-BE49-F238E27FC236}">
                <a16:creationId xmlns:a16="http://schemas.microsoft.com/office/drawing/2014/main" id="{E5970D52-99D6-326B-14F6-97AB7EF79BB6}"/>
              </a:ext>
            </a:extLst>
          </p:cNvPr>
          <p:cNvSpPr/>
          <p:nvPr/>
        </p:nvSpPr>
        <p:spPr>
          <a:xfrm>
            <a:off x="7482412" y="1806474"/>
            <a:ext cx="2606859" cy="884781"/>
          </a:xfrm>
          <a:prstGeom prst="rect">
            <a:avLst/>
          </a:prstGeom>
          <a:blipFill>
            <a:blip r:embed="rId7" cstate="print"/>
            <a:stretch>
              <a:fillRect/>
            </a:stretch>
          </a:blipFill>
        </p:spPr>
        <p:txBody>
          <a:bodyPr wrap="square" lIns="0" tIns="0" rIns="0" bIns="0" rtlCol="0"/>
          <a:lstStyle/>
          <a:p>
            <a:endParaRPr>
              <a:latin typeface="+mn-ea"/>
            </a:endParaRPr>
          </a:p>
        </p:txBody>
      </p:sp>
      <p:sp>
        <p:nvSpPr>
          <p:cNvPr id="18" name="object 6">
            <a:extLst>
              <a:ext uri="{FF2B5EF4-FFF2-40B4-BE49-F238E27FC236}">
                <a16:creationId xmlns:a16="http://schemas.microsoft.com/office/drawing/2014/main" id="{E44539EF-6C5C-AA71-9871-FE4358A03DBB}"/>
              </a:ext>
            </a:extLst>
          </p:cNvPr>
          <p:cNvSpPr/>
          <p:nvPr/>
        </p:nvSpPr>
        <p:spPr>
          <a:xfrm>
            <a:off x="6123568" y="2857367"/>
            <a:ext cx="2662274" cy="211647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0">
            <a:extLst>
              <a:ext uri="{FF2B5EF4-FFF2-40B4-BE49-F238E27FC236}">
                <a16:creationId xmlns:a16="http://schemas.microsoft.com/office/drawing/2014/main" id="{7C877858-AC2D-EED8-363E-9304BF7008D2}"/>
              </a:ext>
            </a:extLst>
          </p:cNvPr>
          <p:cNvSpPr/>
          <p:nvPr/>
        </p:nvSpPr>
        <p:spPr>
          <a:xfrm>
            <a:off x="8785841" y="2857367"/>
            <a:ext cx="2882849" cy="2116474"/>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a:t>
            </a:r>
            <a:r>
              <a:rPr kumimoji="1" lang="en-US" altLang="ja-JP" dirty="0" err="1"/>
              <a:t>ybest</a:t>
            </a:r>
            <a:r>
              <a:rPr kumimoji="1" lang="ja-JP" altLang="en-US"/>
              <a:t>とは</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図 31">
            <a:extLst>
              <a:ext uri="{FF2B5EF4-FFF2-40B4-BE49-F238E27FC236}">
                <a16:creationId xmlns:a16="http://schemas.microsoft.com/office/drawing/2014/main" id="{AE5C3E3A-837A-AC10-D89E-E38451C017B7}"/>
              </a:ext>
            </a:extLst>
          </p:cNvPr>
          <p:cNvPicPr>
            <a:picLocks noChangeAspect="1"/>
          </p:cNvPicPr>
          <p:nvPr/>
        </p:nvPicPr>
        <p:blipFill>
          <a:blip r:embed="rId3"/>
          <a:stretch>
            <a:fillRect/>
          </a:stretch>
        </p:blipFill>
        <p:spPr>
          <a:xfrm>
            <a:off x="27569" y="2995539"/>
            <a:ext cx="6104981" cy="3095586"/>
          </a:xfrm>
          <a:prstGeom prst="rect">
            <a:avLst/>
          </a:prstGeom>
        </p:spPr>
      </p:pic>
      <p:pic>
        <p:nvPicPr>
          <p:cNvPr id="33" name="Google Shape;57;p13">
            <a:extLst>
              <a:ext uri="{FF2B5EF4-FFF2-40B4-BE49-F238E27FC236}">
                <a16:creationId xmlns:a16="http://schemas.microsoft.com/office/drawing/2014/main" id="{21A7228A-942E-206A-41B9-4C73AF4BB618}"/>
              </a:ext>
            </a:extLst>
          </p:cNvPr>
          <p:cNvPicPr preferRelativeResize="0"/>
          <p:nvPr/>
        </p:nvPicPr>
        <p:blipFill>
          <a:blip r:embed="rId4">
            <a:alphaModFix/>
          </a:blip>
          <a:stretch>
            <a:fillRect/>
          </a:stretch>
        </p:blipFill>
        <p:spPr>
          <a:xfrm>
            <a:off x="531451" y="1192942"/>
            <a:ext cx="2266917" cy="690961"/>
          </a:xfrm>
          <a:prstGeom prst="rect">
            <a:avLst/>
          </a:prstGeom>
          <a:noFill/>
          <a:ln>
            <a:noFill/>
          </a:ln>
        </p:spPr>
      </p:pic>
      <p:sp>
        <p:nvSpPr>
          <p:cNvPr id="34" name="Google Shape;224;p23">
            <a:extLst>
              <a:ext uri="{FF2B5EF4-FFF2-40B4-BE49-F238E27FC236}">
                <a16:creationId xmlns:a16="http://schemas.microsoft.com/office/drawing/2014/main" id="{B8BD9FB5-E188-BC08-855A-A6C3100FC9E7}"/>
              </a:ext>
            </a:extLst>
          </p:cNvPr>
          <p:cNvSpPr/>
          <p:nvPr/>
        </p:nvSpPr>
        <p:spPr>
          <a:xfrm>
            <a:off x="6215390" y="925351"/>
            <a:ext cx="5890828" cy="5649670"/>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 name="Google Shape;225;p23">
            <a:extLst>
              <a:ext uri="{FF2B5EF4-FFF2-40B4-BE49-F238E27FC236}">
                <a16:creationId xmlns:a16="http://schemas.microsoft.com/office/drawing/2014/main" id="{2E669646-B06B-8239-4605-08DD58FFCA11}"/>
              </a:ext>
            </a:extLst>
          </p:cNvPr>
          <p:cNvPicPr preferRelativeResize="0"/>
          <p:nvPr/>
        </p:nvPicPr>
        <p:blipFill>
          <a:blip r:embed="rId5">
            <a:alphaModFix/>
          </a:blip>
          <a:stretch>
            <a:fillRect/>
          </a:stretch>
        </p:blipFill>
        <p:spPr>
          <a:xfrm>
            <a:off x="7180992" y="630504"/>
            <a:ext cx="4351127" cy="5775603"/>
          </a:xfrm>
          <a:prstGeom prst="rect">
            <a:avLst/>
          </a:prstGeom>
          <a:noFill/>
          <a:ln>
            <a:noFill/>
          </a:ln>
        </p:spPr>
      </p:pic>
      <p:sp>
        <p:nvSpPr>
          <p:cNvPr id="36" name="テキスト ボックス 35">
            <a:extLst>
              <a:ext uri="{FF2B5EF4-FFF2-40B4-BE49-F238E27FC236}">
                <a16:creationId xmlns:a16="http://schemas.microsoft.com/office/drawing/2014/main" id="{1D66437C-EBBD-C343-B8C5-BD716CC453FD}"/>
              </a:ext>
            </a:extLst>
          </p:cNvPr>
          <p:cNvSpPr txBox="1"/>
          <p:nvPr/>
        </p:nvSpPr>
        <p:spPr>
          <a:xfrm>
            <a:off x="429971" y="2139482"/>
            <a:ext cx="5730147" cy="1077218"/>
          </a:xfrm>
          <a:prstGeom prst="rect">
            <a:avLst/>
          </a:prstGeom>
          <a:noFill/>
        </p:spPr>
        <p:txBody>
          <a:bodyPr wrap="square" rtlCol="0">
            <a:spAutoFit/>
          </a:bodyPr>
          <a:lstStyle/>
          <a:p>
            <a:r>
              <a:rPr kumimoji="1" lang="ja-JP" altLang="en-US" sz="1600" dirty="0">
                <a:solidFill>
                  <a:schemeClr val="tx1">
                    <a:lumMod val="65000"/>
                    <a:lumOff val="35000"/>
                  </a:schemeClr>
                </a:solidFill>
              </a:rPr>
              <a:t>徹底した自社検証と専門家の声をもとにした</a:t>
            </a:r>
            <a:endParaRPr kumimoji="1" lang="en-US" altLang="ja-JP" sz="1600" dirty="0">
              <a:solidFill>
                <a:schemeClr val="tx1">
                  <a:lumMod val="65000"/>
                  <a:lumOff val="35000"/>
                </a:schemeClr>
              </a:solidFill>
            </a:endParaRPr>
          </a:p>
          <a:p>
            <a:r>
              <a:rPr kumimoji="1" lang="ja-JP" altLang="en-US" sz="1600" dirty="0">
                <a:solidFill>
                  <a:schemeClr val="tx1">
                    <a:lumMod val="65000"/>
                    <a:lumOff val="35000"/>
                  </a:schemeClr>
                </a:solidFill>
              </a:rPr>
              <a:t>おすすめ情報サービス</a:t>
            </a:r>
            <a:endParaRPr kumimoji="1" lang="en-US" altLang="ja-JP" sz="1600" dirty="0">
              <a:solidFill>
                <a:schemeClr val="tx1">
                  <a:lumMod val="65000"/>
                  <a:lumOff val="35000"/>
                </a:schemeClr>
              </a:solidFill>
            </a:endParaRPr>
          </a:p>
          <a:p>
            <a:r>
              <a:rPr lang="ja-JP" altLang="en-US" sz="1600" dirty="0">
                <a:solidFill>
                  <a:schemeClr val="tx1">
                    <a:lumMod val="65000"/>
                    <a:lumOff val="35000"/>
                  </a:schemeClr>
                </a:solidFill>
              </a:rPr>
              <a:t>「化粧品・コスメ」から「家電」、「金融サービス」など</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幅広いジャンルを取り扱っています</a:t>
            </a:r>
            <a:endParaRPr kumimoji="1" lang="ja-JP" altLang="en-US" sz="1600" dirty="0">
              <a:solidFill>
                <a:schemeClr val="tx1">
                  <a:lumMod val="65000"/>
                  <a:lumOff val="35000"/>
                </a:schemeClr>
              </a:solidFill>
            </a:endParaRPr>
          </a:p>
        </p:txBody>
      </p:sp>
      <p:sp>
        <p:nvSpPr>
          <p:cNvPr id="37" name="Google Shape;64;p14">
            <a:extLst>
              <a:ext uri="{FF2B5EF4-FFF2-40B4-BE49-F238E27FC236}">
                <a16:creationId xmlns:a16="http://schemas.microsoft.com/office/drawing/2014/main" id="{1708D4D9-3DAA-BB9F-AF84-2172B1888BFB}"/>
              </a:ext>
            </a:extLst>
          </p:cNvPr>
          <p:cNvSpPr txBox="1"/>
          <p:nvPr/>
        </p:nvSpPr>
        <p:spPr>
          <a:xfrm>
            <a:off x="474455" y="4200457"/>
            <a:ext cx="1985165"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rgbClr val="54B784"/>
                </a:solidFill>
                <a:latin typeface="+mn-ea"/>
                <a:cs typeface="Roboto"/>
                <a:sym typeface="Roboto"/>
              </a:rPr>
              <a:t>約  </a:t>
            </a:r>
            <a:r>
              <a:rPr lang="en-US" altLang="ja-JP" sz="3000" b="1" dirty="0">
                <a:solidFill>
                  <a:srgbClr val="54B784"/>
                </a:solidFill>
                <a:latin typeface="+mn-ea"/>
                <a:cs typeface="Roboto"/>
                <a:sym typeface="Roboto"/>
              </a:rPr>
              <a:t>6</a:t>
            </a:r>
            <a:r>
              <a:rPr lang="ja" sz="3000" b="1" dirty="0">
                <a:solidFill>
                  <a:srgbClr val="54B784"/>
                </a:solidFill>
                <a:latin typeface="+mn-ea"/>
                <a:cs typeface="Roboto"/>
                <a:sym typeface="Roboto"/>
              </a:rPr>
              <a:t>,</a:t>
            </a:r>
            <a:r>
              <a:rPr lang="en-US" altLang="ja-JP" sz="3000" b="1" dirty="0">
                <a:solidFill>
                  <a:srgbClr val="54B784"/>
                </a:solidFill>
                <a:latin typeface="+mn-ea"/>
                <a:cs typeface="Roboto"/>
                <a:sym typeface="Roboto"/>
              </a:rPr>
              <a:t>0</a:t>
            </a:r>
            <a:r>
              <a:rPr lang="ja" sz="3000" b="1" dirty="0">
                <a:solidFill>
                  <a:srgbClr val="54B784"/>
                </a:solidFill>
                <a:latin typeface="+mn-ea"/>
                <a:cs typeface="Roboto"/>
                <a:sym typeface="Roboto"/>
              </a:rPr>
              <a:t>00 万</a:t>
            </a:r>
            <a:endParaRPr sz="3000" b="1" dirty="0">
              <a:solidFill>
                <a:srgbClr val="54B784"/>
              </a:solidFill>
              <a:latin typeface="+mn-ea"/>
              <a:cs typeface="Roboto"/>
              <a:sym typeface="Roboto"/>
            </a:endParaRPr>
          </a:p>
        </p:txBody>
      </p:sp>
      <p:grpSp>
        <p:nvGrpSpPr>
          <p:cNvPr id="38" name="Google Shape;65;p14">
            <a:extLst>
              <a:ext uri="{FF2B5EF4-FFF2-40B4-BE49-F238E27FC236}">
                <a16:creationId xmlns:a16="http://schemas.microsoft.com/office/drawing/2014/main" id="{ACB46365-67CB-A716-8F17-74B8ACF94A02}"/>
              </a:ext>
            </a:extLst>
          </p:cNvPr>
          <p:cNvGrpSpPr/>
          <p:nvPr/>
        </p:nvGrpSpPr>
        <p:grpSpPr>
          <a:xfrm>
            <a:off x="531451" y="3691375"/>
            <a:ext cx="1816124" cy="312515"/>
            <a:chOff x="9272575" y="2258317"/>
            <a:chExt cx="1392900" cy="198000"/>
          </a:xfrm>
        </p:grpSpPr>
        <p:sp>
          <p:nvSpPr>
            <p:cNvPr id="39" name="Google Shape;66;p14">
              <a:extLst>
                <a:ext uri="{FF2B5EF4-FFF2-40B4-BE49-F238E27FC236}">
                  <a16:creationId xmlns:a16="http://schemas.microsoft.com/office/drawing/2014/main" id="{22601124-1B76-EC8B-F3A4-3298AC803D08}"/>
                </a:ext>
              </a:extLst>
            </p:cNvPr>
            <p:cNvSpPr/>
            <p:nvPr/>
          </p:nvSpPr>
          <p:spPr>
            <a:xfrm>
              <a:off x="9272575" y="2258317"/>
              <a:ext cx="1392900" cy="198000"/>
            </a:xfrm>
            <a:prstGeom prst="roundRect">
              <a:avLst>
                <a:gd name="adj" fmla="val 50000"/>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p14">
              <a:extLst>
                <a:ext uri="{FF2B5EF4-FFF2-40B4-BE49-F238E27FC236}">
                  <a16:creationId xmlns:a16="http://schemas.microsoft.com/office/drawing/2014/main" id="{89982041-5589-A68F-55A6-4670B842DD5B}"/>
                </a:ext>
              </a:extLst>
            </p:cNvPr>
            <p:cNvSpPr txBox="1"/>
            <p:nvPr/>
          </p:nvSpPr>
          <p:spPr>
            <a:xfrm>
              <a:off x="9309013" y="2300174"/>
              <a:ext cx="1319400" cy="12884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 sz="1200" b="1" dirty="0">
                  <a:solidFill>
                    <a:srgbClr val="FFFFFF"/>
                  </a:solidFill>
                  <a:latin typeface="+mn-ea"/>
                  <a:cs typeface="Roboto"/>
                  <a:sym typeface="Roboto"/>
                </a:rPr>
                <a:t>月間</a:t>
              </a:r>
              <a:r>
                <a:rPr lang="ja-JP" altLang="en-US" sz="1200" b="1" dirty="0">
                  <a:solidFill>
                    <a:srgbClr val="FFFFFF"/>
                  </a:solidFill>
                  <a:latin typeface="+mn-ea"/>
                  <a:cs typeface="Roboto"/>
                  <a:sym typeface="Roboto"/>
                </a:rPr>
                <a:t>ページビュー数</a:t>
              </a:r>
              <a:endParaRPr sz="1200" b="1" dirty="0">
                <a:solidFill>
                  <a:srgbClr val="FFFFFF"/>
                </a:solidFill>
                <a:latin typeface="+mn-ea"/>
                <a:cs typeface="Roboto"/>
                <a:sym typeface="Roboto"/>
              </a:endParaRPr>
            </a:p>
          </p:txBody>
        </p:sp>
      </p:grpSp>
      <p:sp>
        <p:nvSpPr>
          <p:cNvPr id="41" name="Google Shape;414;p35">
            <a:extLst>
              <a:ext uri="{FF2B5EF4-FFF2-40B4-BE49-F238E27FC236}">
                <a16:creationId xmlns:a16="http://schemas.microsoft.com/office/drawing/2014/main" id="{91EFF159-A33F-8407-8DFD-D4AAD0CAF2A4}"/>
              </a:ext>
            </a:extLst>
          </p:cNvPr>
          <p:cNvSpPr/>
          <p:nvPr/>
        </p:nvSpPr>
        <p:spPr>
          <a:xfrm>
            <a:off x="6242787" y="399631"/>
            <a:ext cx="2078485" cy="1969366"/>
          </a:xfrm>
          <a:prstGeom prst="ellipse">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4;p14">
            <a:extLst>
              <a:ext uri="{FF2B5EF4-FFF2-40B4-BE49-F238E27FC236}">
                <a16:creationId xmlns:a16="http://schemas.microsoft.com/office/drawing/2014/main" id="{C46B4DB9-5BAB-7EAA-7B7E-21BDBE08DB9D}"/>
              </a:ext>
            </a:extLst>
          </p:cNvPr>
          <p:cNvSpPr txBox="1"/>
          <p:nvPr/>
        </p:nvSpPr>
        <p:spPr>
          <a:xfrm>
            <a:off x="6317379" y="1407249"/>
            <a:ext cx="1929300"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chemeClr val="bg1"/>
                </a:solidFill>
                <a:latin typeface="+mn-ea"/>
                <a:cs typeface="Roboto"/>
                <a:sym typeface="Roboto"/>
              </a:rPr>
              <a:t>約  </a:t>
            </a:r>
            <a:r>
              <a:rPr lang="en-US" altLang="ja-JP" sz="3000" b="1" dirty="0">
                <a:solidFill>
                  <a:schemeClr val="bg1"/>
                </a:solidFill>
                <a:latin typeface="+mn-ea"/>
                <a:cs typeface="Roboto"/>
                <a:sym typeface="Roboto"/>
              </a:rPr>
              <a:t>3</a:t>
            </a:r>
            <a:r>
              <a:rPr lang="ja" sz="3000" b="1" dirty="0">
                <a:solidFill>
                  <a:schemeClr val="bg1"/>
                </a:solidFill>
                <a:latin typeface="+mn-ea"/>
                <a:cs typeface="Roboto"/>
                <a:sym typeface="Roboto"/>
              </a:rPr>
              <a:t>,100万</a:t>
            </a:r>
            <a:endParaRPr sz="3000" b="1" dirty="0">
              <a:solidFill>
                <a:schemeClr val="bg1"/>
              </a:solidFill>
              <a:latin typeface="+mn-ea"/>
              <a:cs typeface="Roboto"/>
              <a:sym typeface="Roboto"/>
            </a:endParaRPr>
          </a:p>
        </p:txBody>
      </p:sp>
      <p:sp>
        <p:nvSpPr>
          <p:cNvPr id="43" name="Google Shape;67;p14">
            <a:extLst>
              <a:ext uri="{FF2B5EF4-FFF2-40B4-BE49-F238E27FC236}">
                <a16:creationId xmlns:a16="http://schemas.microsoft.com/office/drawing/2014/main" id="{F5B20EA8-B656-0E82-C870-1DB19E6F190E}"/>
              </a:ext>
            </a:extLst>
          </p:cNvPr>
          <p:cNvSpPr txBox="1"/>
          <p:nvPr/>
        </p:nvSpPr>
        <p:spPr>
          <a:xfrm>
            <a:off x="6461554" y="1032565"/>
            <a:ext cx="1720292" cy="1603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altLang="en-US" sz="1600" b="1" dirty="0">
                <a:solidFill>
                  <a:schemeClr val="bg1"/>
                </a:solidFill>
                <a:latin typeface="+mn-ea"/>
                <a:cs typeface="Roboto"/>
                <a:sym typeface="Roboto"/>
              </a:rPr>
              <a:t>月間利用ユーザー</a:t>
            </a:r>
            <a:endParaRPr sz="1600" b="1" dirty="0">
              <a:solidFill>
                <a:schemeClr val="bg1"/>
              </a:solidFill>
              <a:latin typeface="+mn-ea"/>
              <a:cs typeface="Roboto"/>
              <a:sym typeface="Roboto"/>
            </a:endParaRPr>
          </a:p>
        </p:txBody>
      </p:sp>
    </p:spTree>
    <p:extLst>
      <p:ext uri="{BB962C8B-B14F-4D97-AF65-F5344CB8AC3E}">
        <p14:creationId xmlns:p14="http://schemas.microsoft.com/office/powerpoint/2010/main" val="75895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が展開するコンテンツ</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Google Shape;224;p23">
            <a:extLst>
              <a:ext uri="{FF2B5EF4-FFF2-40B4-BE49-F238E27FC236}">
                <a16:creationId xmlns:a16="http://schemas.microsoft.com/office/drawing/2014/main" id="{84F209C9-84D3-E9C5-844D-98250E832FFF}"/>
              </a:ext>
            </a:extLst>
          </p:cNvPr>
          <p:cNvSpPr/>
          <p:nvPr/>
        </p:nvSpPr>
        <p:spPr>
          <a:xfrm>
            <a:off x="732692" y="2810240"/>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4;p23">
            <a:extLst>
              <a:ext uri="{FF2B5EF4-FFF2-40B4-BE49-F238E27FC236}">
                <a16:creationId xmlns:a16="http://schemas.microsoft.com/office/drawing/2014/main" id="{B54FB8A2-A0AD-184A-F8C9-CACC39FEDACC}"/>
              </a:ext>
            </a:extLst>
          </p:cNvPr>
          <p:cNvSpPr/>
          <p:nvPr/>
        </p:nvSpPr>
        <p:spPr>
          <a:xfrm>
            <a:off x="732692" y="884703"/>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object 10">
            <a:extLst>
              <a:ext uri="{FF2B5EF4-FFF2-40B4-BE49-F238E27FC236}">
                <a16:creationId xmlns:a16="http://schemas.microsoft.com/office/drawing/2014/main" id="{E46144B6-BC2E-CB07-720E-3C22D6135C6D}"/>
              </a:ext>
            </a:extLst>
          </p:cNvPr>
          <p:cNvSpPr/>
          <p:nvPr/>
        </p:nvSpPr>
        <p:spPr>
          <a:xfrm>
            <a:off x="7479003" y="884703"/>
            <a:ext cx="2861448" cy="1768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8" name="正方形/長方形 7">
            <a:extLst>
              <a:ext uri="{FF2B5EF4-FFF2-40B4-BE49-F238E27FC236}">
                <a16:creationId xmlns:a16="http://schemas.microsoft.com/office/drawing/2014/main" id="{2FC6283E-B4A0-40A2-952B-899441F694D1}"/>
              </a:ext>
            </a:extLst>
          </p:cNvPr>
          <p:cNvSpPr/>
          <p:nvPr/>
        </p:nvSpPr>
        <p:spPr>
          <a:xfrm>
            <a:off x="3763138" y="1434287"/>
            <a:ext cx="3763077" cy="523220"/>
          </a:xfrm>
          <a:prstGeom prst="rect">
            <a:avLst/>
          </a:prstGeom>
        </p:spPr>
        <p:txBody>
          <a:bodyPr wrap="square">
            <a:spAutoFit/>
          </a:bodyPr>
          <a:lstStyle/>
          <a:p>
            <a:r>
              <a:rPr lang="ja-JP" altLang="en-US" sz="1400" dirty="0">
                <a:latin typeface="+mn-ea"/>
              </a:rPr>
              <a:t>マイベスト社内で全ての商品を</a:t>
            </a:r>
            <a:endParaRPr lang="en-US" altLang="ja-JP" sz="1400" dirty="0">
              <a:latin typeface="+mn-ea"/>
            </a:endParaRPr>
          </a:p>
          <a:p>
            <a:r>
              <a:rPr lang="ja-JP" altLang="en-US" sz="1400" dirty="0">
                <a:latin typeface="+mn-ea"/>
              </a:rPr>
              <a:t>比較・検証し、ランキング形式で商品を紹介</a:t>
            </a:r>
            <a:endParaRPr lang="en-US" altLang="ja-JP" sz="1400" dirty="0">
              <a:latin typeface="+mn-ea"/>
            </a:endParaRPr>
          </a:p>
        </p:txBody>
      </p:sp>
      <p:sp>
        <p:nvSpPr>
          <p:cNvPr id="10" name="正方形/長方形 9">
            <a:extLst>
              <a:ext uri="{FF2B5EF4-FFF2-40B4-BE49-F238E27FC236}">
                <a16:creationId xmlns:a16="http://schemas.microsoft.com/office/drawing/2014/main" id="{BFAD02C8-635B-135C-3A58-17ED09A3696B}"/>
              </a:ext>
            </a:extLst>
          </p:cNvPr>
          <p:cNvSpPr/>
          <p:nvPr/>
        </p:nvSpPr>
        <p:spPr>
          <a:xfrm>
            <a:off x="3763293" y="3416076"/>
            <a:ext cx="3034832" cy="523220"/>
          </a:xfrm>
          <a:prstGeom prst="rect">
            <a:avLst/>
          </a:prstGeom>
        </p:spPr>
        <p:txBody>
          <a:bodyPr wrap="square">
            <a:spAutoFit/>
          </a:bodyPr>
          <a:lstStyle/>
          <a:p>
            <a:pPr marL="12700">
              <a:lnSpc>
                <a:spcPct val="100000"/>
              </a:lnSpc>
              <a:spcBef>
                <a:spcPts val="720"/>
              </a:spcBef>
            </a:pPr>
            <a:r>
              <a:rPr lang="en-US" altLang="ja-JP" sz="1400" dirty="0">
                <a:latin typeface="+mn-ea"/>
                <a:cs typeface="ＭＳ Ｐゴシック"/>
              </a:rPr>
              <a:t>EC</a:t>
            </a:r>
            <a:r>
              <a:rPr lang="ja-JP" altLang="en-US" sz="1400" dirty="0">
                <a:latin typeface="+mn-ea"/>
                <a:cs typeface="ＭＳ Ｐゴシック"/>
              </a:rPr>
              <a:t>サイトの売れ筋情報などを基にランキング形式で商品を紹介</a:t>
            </a:r>
          </a:p>
        </p:txBody>
      </p:sp>
      <p:sp>
        <p:nvSpPr>
          <p:cNvPr id="11" name="object 4">
            <a:extLst>
              <a:ext uri="{FF2B5EF4-FFF2-40B4-BE49-F238E27FC236}">
                <a16:creationId xmlns:a16="http://schemas.microsoft.com/office/drawing/2014/main" id="{3C67B986-7E91-3F76-4849-3CA71F6AAFBE}"/>
              </a:ext>
            </a:extLst>
          </p:cNvPr>
          <p:cNvSpPr/>
          <p:nvPr/>
        </p:nvSpPr>
        <p:spPr>
          <a:xfrm>
            <a:off x="7503556" y="281808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5043A11F-D5F0-50B1-7326-2C2E0193B944}"/>
              </a:ext>
            </a:extLst>
          </p:cNvPr>
          <p:cNvSpPr/>
          <p:nvPr/>
        </p:nvSpPr>
        <p:spPr>
          <a:xfrm>
            <a:off x="3763138" y="1065321"/>
            <a:ext cx="2262158" cy="369332"/>
          </a:xfrm>
          <a:prstGeom prst="rect">
            <a:avLst/>
          </a:prstGeom>
        </p:spPr>
        <p:txBody>
          <a:bodyPr wrap="none">
            <a:spAutoFit/>
          </a:bodyPr>
          <a:lstStyle/>
          <a:p>
            <a:r>
              <a:rPr lang="ja-JP" altLang="en-US" b="1" dirty="0">
                <a:latin typeface="+mn-ea"/>
              </a:rPr>
              <a:t>徹底比較コンテンツ</a:t>
            </a:r>
            <a:endParaRPr lang="en-US" altLang="ja-JP" b="1" dirty="0">
              <a:latin typeface="+mn-ea"/>
            </a:endParaRPr>
          </a:p>
        </p:txBody>
      </p:sp>
      <p:sp>
        <p:nvSpPr>
          <p:cNvPr id="13" name="正方形/長方形 12">
            <a:extLst>
              <a:ext uri="{FF2B5EF4-FFF2-40B4-BE49-F238E27FC236}">
                <a16:creationId xmlns:a16="http://schemas.microsoft.com/office/drawing/2014/main" id="{3427C07B-D1C2-11E7-F54A-C0C9505690C9}"/>
              </a:ext>
            </a:extLst>
          </p:cNvPr>
          <p:cNvSpPr/>
          <p:nvPr/>
        </p:nvSpPr>
        <p:spPr>
          <a:xfrm>
            <a:off x="3763138" y="3022194"/>
            <a:ext cx="2262158" cy="369332"/>
          </a:xfrm>
          <a:prstGeom prst="rect">
            <a:avLst/>
          </a:prstGeom>
        </p:spPr>
        <p:txBody>
          <a:bodyPr wrap="none">
            <a:spAutoFit/>
          </a:bodyPr>
          <a:lstStyle/>
          <a:p>
            <a:r>
              <a:rPr lang="ja-JP" altLang="en-US" b="1" dirty="0">
                <a:latin typeface="+mn-ea"/>
              </a:rPr>
              <a:t>おすすめコンテンツ</a:t>
            </a:r>
            <a:endParaRPr lang="en-US" altLang="ja-JP" b="1" dirty="0">
              <a:latin typeface="+mn-ea"/>
            </a:endParaRPr>
          </a:p>
        </p:txBody>
      </p:sp>
      <p:pic>
        <p:nvPicPr>
          <p:cNvPr id="15" name="図 14">
            <a:extLst>
              <a:ext uri="{FF2B5EF4-FFF2-40B4-BE49-F238E27FC236}">
                <a16:creationId xmlns:a16="http://schemas.microsoft.com/office/drawing/2014/main" id="{F79E855B-D274-F52D-37D5-9336DA9B3DC7}"/>
              </a:ext>
            </a:extLst>
          </p:cNvPr>
          <p:cNvPicPr>
            <a:picLocks noChangeAspect="1"/>
          </p:cNvPicPr>
          <p:nvPr/>
        </p:nvPicPr>
        <p:blipFill>
          <a:blip r:embed="rId6"/>
          <a:stretch>
            <a:fillRect/>
          </a:stretch>
        </p:blipFill>
        <p:spPr>
          <a:xfrm>
            <a:off x="1398995" y="930654"/>
            <a:ext cx="1338350" cy="1722507"/>
          </a:xfrm>
          <a:prstGeom prst="rect">
            <a:avLst/>
          </a:prstGeom>
        </p:spPr>
      </p:pic>
      <p:pic>
        <p:nvPicPr>
          <p:cNvPr id="16" name="図 15">
            <a:extLst>
              <a:ext uri="{FF2B5EF4-FFF2-40B4-BE49-F238E27FC236}">
                <a16:creationId xmlns:a16="http://schemas.microsoft.com/office/drawing/2014/main" id="{1A965A43-3AB4-7DC8-5DED-F7CDA306ABD8}"/>
              </a:ext>
            </a:extLst>
          </p:cNvPr>
          <p:cNvPicPr>
            <a:picLocks noChangeAspect="1"/>
          </p:cNvPicPr>
          <p:nvPr/>
        </p:nvPicPr>
        <p:blipFill>
          <a:blip r:embed="rId7"/>
          <a:stretch>
            <a:fillRect/>
          </a:stretch>
        </p:blipFill>
        <p:spPr>
          <a:xfrm>
            <a:off x="2417638" y="1170517"/>
            <a:ext cx="985241" cy="1482644"/>
          </a:xfrm>
          <a:prstGeom prst="rect">
            <a:avLst/>
          </a:prstGeom>
        </p:spPr>
      </p:pic>
      <p:pic>
        <p:nvPicPr>
          <p:cNvPr id="17" name="図 16">
            <a:extLst>
              <a:ext uri="{FF2B5EF4-FFF2-40B4-BE49-F238E27FC236}">
                <a16:creationId xmlns:a16="http://schemas.microsoft.com/office/drawing/2014/main" id="{9A470790-77FD-E0E4-FEB2-2DFE6516F2A6}"/>
              </a:ext>
            </a:extLst>
          </p:cNvPr>
          <p:cNvPicPr>
            <a:picLocks noChangeAspect="1"/>
          </p:cNvPicPr>
          <p:nvPr/>
        </p:nvPicPr>
        <p:blipFill>
          <a:blip r:embed="rId8"/>
          <a:stretch>
            <a:fillRect/>
          </a:stretch>
        </p:blipFill>
        <p:spPr>
          <a:xfrm>
            <a:off x="1398995" y="2851371"/>
            <a:ext cx="1338350" cy="1728610"/>
          </a:xfrm>
          <a:prstGeom prst="rect">
            <a:avLst/>
          </a:prstGeom>
        </p:spPr>
      </p:pic>
      <p:pic>
        <p:nvPicPr>
          <p:cNvPr id="18" name="図 17">
            <a:extLst>
              <a:ext uri="{FF2B5EF4-FFF2-40B4-BE49-F238E27FC236}">
                <a16:creationId xmlns:a16="http://schemas.microsoft.com/office/drawing/2014/main" id="{798D9AF9-3918-E1EE-A184-1A59F2DE91E8}"/>
              </a:ext>
            </a:extLst>
          </p:cNvPr>
          <p:cNvPicPr>
            <a:picLocks noChangeAspect="1"/>
          </p:cNvPicPr>
          <p:nvPr/>
        </p:nvPicPr>
        <p:blipFill>
          <a:blip r:embed="rId9"/>
          <a:stretch>
            <a:fillRect/>
          </a:stretch>
        </p:blipFill>
        <p:spPr>
          <a:xfrm>
            <a:off x="2380446" y="3313059"/>
            <a:ext cx="1053925" cy="1248338"/>
          </a:xfrm>
          <a:prstGeom prst="rect">
            <a:avLst/>
          </a:prstGeom>
        </p:spPr>
      </p:pic>
      <p:sp>
        <p:nvSpPr>
          <p:cNvPr id="19" name="Google Shape;224;p23">
            <a:extLst>
              <a:ext uri="{FF2B5EF4-FFF2-40B4-BE49-F238E27FC236}">
                <a16:creationId xmlns:a16="http://schemas.microsoft.com/office/drawing/2014/main" id="{FECE89D2-4543-5070-9ED7-473B220581A4}"/>
              </a:ext>
            </a:extLst>
          </p:cNvPr>
          <p:cNvSpPr/>
          <p:nvPr/>
        </p:nvSpPr>
        <p:spPr>
          <a:xfrm>
            <a:off x="732692" y="4755559"/>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正方形/長方形 19">
            <a:extLst>
              <a:ext uri="{FF2B5EF4-FFF2-40B4-BE49-F238E27FC236}">
                <a16:creationId xmlns:a16="http://schemas.microsoft.com/office/drawing/2014/main" id="{DF1E231E-915B-C991-8555-F8C04FE36C2E}"/>
              </a:ext>
            </a:extLst>
          </p:cNvPr>
          <p:cNvSpPr/>
          <p:nvPr/>
        </p:nvSpPr>
        <p:spPr>
          <a:xfrm>
            <a:off x="3794179" y="5454609"/>
            <a:ext cx="3101350" cy="523220"/>
          </a:xfrm>
          <a:prstGeom prst="rect">
            <a:avLst/>
          </a:prstGeom>
        </p:spPr>
        <p:txBody>
          <a:bodyPr wrap="square">
            <a:spAutoFit/>
          </a:bodyPr>
          <a:lstStyle/>
          <a:p>
            <a:pPr marL="12700">
              <a:lnSpc>
                <a:spcPct val="100000"/>
              </a:lnSpc>
              <a:spcBef>
                <a:spcPts val="720"/>
              </a:spcBef>
            </a:pPr>
            <a:r>
              <a:rPr lang="ja-JP" altLang="en-US" sz="1400" spc="-5" dirty="0">
                <a:latin typeface="+mn-ea"/>
                <a:cs typeface="ＭＳ Ｐゴシック"/>
              </a:rPr>
              <a:t>専門家やインフルエンサーが自身の愛用品などの中からリコメンド</a:t>
            </a:r>
            <a:endParaRPr lang="ja-JP" altLang="en-US" sz="1400" dirty="0">
              <a:latin typeface="+mn-ea"/>
              <a:cs typeface="ＭＳ Ｐゴシック"/>
            </a:endParaRPr>
          </a:p>
        </p:txBody>
      </p:sp>
      <p:sp>
        <p:nvSpPr>
          <p:cNvPr id="21" name="正方形/長方形 20">
            <a:extLst>
              <a:ext uri="{FF2B5EF4-FFF2-40B4-BE49-F238E27FC236}">
                <a16:creationId xmlns:a16="http://schemas.microsoft.com/office/drawing/2014/main" id="{13173EAD-8D38-20BD-5D2F-0577F9002A5E}"/>
              </a:ext>
            </a:extLst>
          </p:cNvPr>
          <p:cNvSpPr/>
          <p:nvPr/>
        </p:nvSpPr>
        <p:spPr>
          <a:xfrm>
            <a:off x="3794179" y="5046624"/>
            <a:ext cx="1800493" cy="369332"/>
          </a:xfrm>
          <a:prstGeom prst="rect">
            <a:avLst/>
          </a:prstGeom>
        </p:spPr>
        <p:txBody>
          <a:bodyPr wrap="none">
            <a:spAutoFit/>
          </a:bodyPr>
          <a:lstStyle/>
          <a:p>
            <a:r>
              <a:rPr lang="ja-JP" altLang="en-US" b="1" dirty="0">
                <a:latin typeface="+mn-ea"/>
              </a:rPr>
              <a:t>アイテムリスト</a:t>
            </a:r>
            <a:endParaRPr lang="en-US" altLang="ja-JP" b="1" dirty="0">
              <a:latin typeface="+mn-ea"/>
            </a:endParaRPr>
          </a:p>
        </p:txBody>
      </p:sp>
      <p:pic>
        <p:nvPicPr>
          <p:cNvPr id="22" name="図 21">
            <a:extLst>
              <a:ext uri="{FF2B5EF4-FFF2-40B4-BE49-F238E27FC236}">
                <a16:creationId xmlns:a16="http://schemas.microsoft.com/office/drawing/2014/main" id="{85236EB4-980E-7E6F-9607-8E3FCC5FE765}"/>
              </a:ext>
            </a:extLst>
          </p:cNvPr>
          <p:cNvPicPr>
            <a:picLocks noChangeAspect="1"/>
          </p:cNvPicPr>
          <p:nvPr/>
        </p:nvPicPr>
        <p:blipFill>
          <a:blip r:embed="rId10"/>
          <a:stretch>
            <a:fillRect/>
          </a:stretch>
        </p:blipFill>
        <p:spPr>
          <a:xfrm>
            <a:off x="1405275" y="4741156"/>
            <a:ext cx="1332070" cy="1788964"/>
          </a:xfrm>
          <a:prstGeom prst="rect">
            <a:avLst/>
          </a:prstGeom>
        </p:spPr>
      </p:pic>
      <p:pic>
        <p:nvPicPr>
          <p:cNvPr id="23" name="図 22">
            <a:extLst>
              <a:ext uri="{FF2B5EF4-FFF2-40B4-BE49-F238E27FC236}">
                <a16:creationId xmlns:a16="http://schemas.microsoft.com/office/drawing/2014/main" id="{44EDB8DF-05B1-2135-5E2F-6221ADBEB273}"/>
              </a:ext>
            </a:extLst>
          </p:cNvPr>
          <p:cNvPicPr>
            <a:picLocks noChangeAspect="1"/>
          </p:cNvPicPr>
          <p:nvPr/>
        </p:nvPicPr>
        <p:blipFill>
          <a:blip r:embed="rId11"/>
          <a:stretch>
            <a:fillRect/>
          </a:stretch>
        </p:blipFill>
        <p:spPr>
          <a:xfrm>
            <a:off x="2380446" y="5131282"/>
            <a:ext cx="1052805" cy="1393713"/>
          </a:xfrm>
          <a:prstGeom prst="rect">
            <a:avLst/>
          </a:prstGeom>
        </p:spPr>
      </p:pic>
      <p:pic>
        <p:nvPicPr>
          <p:cNvPr id="24" name="Google Shape;283;p27">
            <a:extLst>
              <a:ext uri="{FF2B5EF4-FFF2-40B4-BE49-F238E27FC236}">
                <a16:creationId xmlns:a16="http://schemas.microsoft.com/office/drawing/2014/main" id="{9E4F405D-207C-DAA0-0DED-BFC90DE80935}"/>
              </a:ext>
            </a:extLst>
          </p:cNvPr>
          <p:cNvPicPr preferRelativeResize="0"/>
          <p:nvPr/>
        </p:nvPicPr>
        <p:blipFill>
          <a:blip r:embed="rId12">
            <a:alphaModFix/>
          </a:blip>
          <a:stretch>
            <a:fillRect/>
          </a:stretch>
        </p:blipFill>
        <p:spPr>
          <a:xfrm>
            <a:off x="7521147" y="4755559"/>
            <a:ext cx="2872058" cy="1784144"/>
          </a:xfrm>
          <a:prstGeom prst="rect">
            <a:avLst/>
          </a:prstGeom>
          <a:noFill/>
          <a:ln>
            <a:noFill/>
          </a:ln>
        </p:spPr>
      </p:pic>
      <p:sp>
        <p:nvSpPr>
          <p:cNvPr id="25" name="object 4">
            <a:extLst>
              <a:ext uri="{FF2B5EF4-FFF2-40B4-BE49-F238E27FC236}">
                <a16:creationId xmlns:a16="http://schemas.microsoft.com/office/drawing/2014/main" id="{FD44DFEC-2725-3B1C-D0D0-CB677623436C}"/>
              </a:ext>
            </a:extLst>
          </p:cNvPr>
          <p:cNvSpPr/>
          <p:nvPr/>
        </p:nvSpPr>
        <p:spPr>
          <a:xfrm>
            <a:off x="7503556" y="281152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pic>
        <p:nvPicPr>
          <p:cNvPr id="26" name="Google Shape;283;p27">
            <a:extLst>
              <a:ext uri="{FF2B5EF4-FFF2-40B4-BE49-F238E27FC236}">
                <a16:creationId xmlns:a16="http://schemas.microsoft.com/office/drawing/2014/main" id="{1808A36D-7D2A-890E-5130-D1F3E20447B4}"/>
              </a:ext>
            </a:extLst>
          </p:cNvPr>
          <p:cNvPicPr preferRelativeResize="0"/>
          <p:nvPr/>
        </p:nvPicPr>
        <p:blipFill>
          <a:blip r:embed="rId12">
            <a:alphaModFix/>
          </a:blip>
          <a:stretch>
            <a:fillRect/>
          </a:stretch>
        </p:blipFill>
        <p:spPr>
          <a:xfrm>
            <a:off x="7503556" y="4749779"/>
            <a:ext cx="2872058" cy="1784144"/>
          </a:xfrm>
          <a:prstGeom prst="rect">
            <a:avLst/>
          </a:prstGeom>
          <a:noFill/>
          <a:ln>
            <a:noFill/>
          </a:ln>
        </p:spPr>
      </p:pic>
    </p:spTree>
    <p:extLst>
      <p:ext uri="{BB962C8B-B14F-4D97-AF65-F5344CB8AC3E}">
        <p14:creationId xmlns:p14="http://schemas.microsoft.com/office/powerpoint/2010/main" val="10478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の特徴</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 name="図 2">
            <a:extLst>
              <a:ext uri="{FF2B5EF4-FFF2-40B4-BE49-F238E27FC236}">
                <a16:creationId xmlns:a16="http://schemas.microsoft.com/office/drawing/2014/main" id="{091E8C8D-44AA-867D-D32D-3BAA178CEE99}"/>
              </a:ext>
            </a:extLst>
          </p:cNvPr>
          <p:cNvPicPr>
            <a:picLocks noChangeAspect="1"/>
          </p:cNvPicPr>
          <p:nvPr/>
        </p:nvPicPr>
        <p:blipFill>
          <a:blip r:embed="rId3"/>
          <a:stretch>
            <a:fillRect/>
          </a:stretch>
        </p:blipFill>
        <p:spPr>
          <a:xfrm>
            <a:off x="7277539" y="2981587"/>
            <a:ext cx="3991215" cy="1267852"/>
          </a:xfrm>
          <a:prstGeom prst="rect">
            <a:avLst/>
          </a:prstGeom>
        </p:spPr>
      </p:pic>
      <p:pic>
        <p:nvPicPr>
          <p:cNvPr id="6" name="図 5">
            <a:extLst>
              <a:ext uri="{FF2B5EF4-FFF2-40B4-BE49-F238E27FC236}">
                <a16:creationId xmlns:a16="http://schemas.microsoft.com/office/drawing/2014/main" id="{4BDF4E8B-4142-B014-73E4-A308FD2AA9AF}"/>
              </a:ext>
            </a:extLst>
          </p:cNvPr>
          <p:cNvPicPr>
            <a:picLocks noChangeAspect="1"/>
          </p:cNvPicPr>
          <p:nvPr/>
        </p:nvPicPr>
        <p:blipFill>
          <a:blip r:embed="rId4"/>
          <a:stretch>
            <a:fillRect/>
          </a:stretch>
        </p:blipFill>
        <p:spPr>
          <a:xfrm>
            <a:off x="3232824" y="2795705"/>
            <a:ext cx="1718119" cy="400110"/>
          </a:xfrm>
          <a:prstGeom prst="rect">
            <a:avLst/>
          </a:prstGeom>
        </p:spPr>
      </p:pic>
      <p:sp>
        <p:nvSpPr>
          <p:cNvPr id="7" name="object 6">
            <a:extLst>
              <a:ext uri="{FF2B5EF4-FFF2-40B4-BE49-F238E27FC236}">
                <a16:creationId xmlns:a16="http://schemas.microsoft.com/office/drawing/2014/main" id="{29073078-4079-2A36-301B-F527E4AB9ABB}"/>
              </a:ext>
            </a:extLst>
          </p:cNvPr>
          <p:cNvSpPr/>
          <p:nvPr/>
        </p:nvSpPr>
        <p:spPr>
          <a:xfrm>
            <a:off x="1804833" y="3452045"/>
            <a:ext cx="2689412" cy="2681859"/>
          </a:xfrm>
          <a:prstGeom prst="rect">
            <a:avLst/>
          </a:prstGeom>
          <a:blipFill>
            <a:blip r:embed="rId5" cstate="print"/>
            <a:stretch>
              <a:fillRect/>
            </a:stretch>
          </a:blipFill>
        </p:spPr>
        <p:txBody>
          <a:bodyPr wrap="square" lIns="0" tIns="0" rIns="0" bIns="0" rtlCol="0"/>
          <a:lstStyle/>
          <a:p>
            <a:endParaRPr/>
          </a:p>
        </p:txBody>
      </p:sp>
      <p:sp>
        <p:nvSpPr>
          <p:cNvPr id="8" name="object 8">
            <a:extLst>
              <a:ext uri="{FF2B5EF4-FFF2-40B4-BE49-F238E27FC236}">
                <a16:creationId xmlns:a16="http://schemas.microsoft.com/office/drawing/2014/main" id="{C4B81EBE-DEC8-3F1B-B26E-FD1EB8521685}"/>
              </a:ext>
            </a:extLst>
          </p:cNvPr>
          <p:cNvSpPr/>
          <p:nvPr/>
        </p:nvSpPr>
        <p:spPr>
          <a:xfrm>
            <a:off x="6675803" y="3964094"/>
            <a:ext cx="5023138" cy="2511340"/>
          </a:xfrm>
          <a:prstGeom prst="rect">
            <a:avLst/>
          </a:prstGeom>
          <a:blipFill>
            <a:blip r:embed="rId6" cstate="print"/>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09753A65-A6B7-5DA9-A358-6D2F20713073}"/>
              </a:ext>
            </a:extLst>
          </p:cNvPr>
          <p:cNvSpPr/>
          <p:nvPr/>
        </p:nvSpPr>
        <p:spPr>
          <a:xfrm>
            <a:off x="334963" y="812882"/>
            <a:ext cx="11751624" cy="1158266"/>
          </a:xfrm>
          <a:prstGeom prst="rect">
            <a:avLst/>
          </a:prstGeom>
        </p:spPr>
        <p:txBody>
          <a:bodyPr wrap="square">
            <a:spAutoFit/>
          </a:bodyPr>
          <a:lstStyle/>
          <a:p>
            <a:pPr marL="12700" marR="5080">
              <a:lnSpc>
                <a:spcPct val="137500"/>
              </a:lnSpc>
              <a:spcBef>
                <a:spcPts val="100"/>
              </a:spcBef>
            </a:pPr>
            <a:r>
              <a:rPr lang="ja-JP" altLang="en-US" sz="2000" spc="-20" dirty="0">
                <a:solidFill>
                  <a:schemeClr val="tx1">
                    <a:lumMod val="75000"/>
                    <a:lumOff val="25000"/>
                  </a:schemeClr>
                </a:solidFill>
                <a:latin typeface="+mn-ea"/>
                <a:cs typeface="ＭＳ Ｐゴシック"/>
              </a:rPr>
              <a:t>商品情報を調べているユーザーが、必要としている情報を盛り込んだコンテンツを展開しているため、</a:t>
            </a:r>
            <a:endParaRPr lang="en-US" altLang="ja-JP" sz="2000" spc="-20" dirty="0">
              <a:solidFill>
                <a:schemeClr val="tx1">
                  <a:lumMod val="75000"/>
                  <a:lumOff val="25000"/>
                </a:schemeClr>
              </a:solidFill>
              <a:latin typeface="+mn-ea"/>
              <a:cs typeface="ＭＳ Ｐゴシック"/>
            </a:endParaRPr>
          </a:p>
          <a:p>
            <a:pPr marL="12700" marR="5080">
              <a:spcBef>
                <a:spcPts val="100"/>
              </a:spcBef>
            </a:pPr>
            <a:r>
              <a:rPr lang="ja-JP" altLang="en-US" sz="2000" b="1" spc="-20" dirty="0">
                <a:solidFill>
                  <a:srgbClr val="C00000"/>
                </a:solidFill>
                <a:latin typeface="+mn-ea"/>
                <a:cs typeface="ＭＳ Ｐゴシック"/>
              </a:rPr>
              <a:t>「</a:t>
            </a:r>
            <a:r>
              <a:rPr lang="ja-JP" altLang="en-US" sz="2000" b="1" spc="-5" dirty="0">
                <a:solidFill>
                  <a:srgbClr val="C00000"/>
                </a:solidFill>
                <a:latin typeface="+mn-ea"/>
                <a:cs typeface="Arial"/>
              </a:rPr>
              <a:t>●●</a:t>
            </a:r>
            <a:r>
              <a:rPr lang="ja-JP" altLang="en-US" sz="2000" b="1" spc="-5" dirty="0">
                <a:solidFill>
                  <a:srgbClr val="C00000"/>
                </a:solidFill>
                <a:latin typeface="+mn-ea"/>
                <a:cs typeface="ＭＳ Ｐゴシック"/>
              </a:rPr>
              <a:t>（モノ・商品名</a:t>
            </a:r>
            <a:r>
              <a:rPr lang="ja-JP" altLang="en-US" sz="2000" b="1" spc="-105" dirty="0">
                <a:solidFill>
                  <a:srgbClr val="C00000"/>
                </a:solidFill>
                <a:latin typeface="+mn-ea"/>
                <a:cs typeface="ＭＳ Ｐゴシック"/>
              </a:rPr>
              <a:t>）</a:t>
            </a:r>
            <a:r>
              <a:rPr lang="en-US" altLang="ja-JP" sz="2000" b="1" spc="-105" dirty="0">
                <a:solidFill>
                  <a:srgbClr val="C00000"/>
                </a:solidFill>
                <a:latin typeface="+mn-ea"/>
                <a:cs typeface="Trebuchet MS"/>
              </a:rPr>
              <a:t>×</a:t>
            </a:r>
            <a:r>
              <a:rPr lang="ja-JP" altLang="en-US" sz="2000" b="1" spc="-10" dirty="0">
                <a:solidFill>
                  <a:srgbClr val="C00000"/>
                </a:solidFill>
                <a:latin typeface="+mn-ea"/>
                <a:cs typeface="ＭＳ Ｐゴシック"/>
              </a:rPr>
              <a:t>おすすめ」</a:t>
            </a:r>
            <a:r>
              <a:rPr lang="ja-JP" altLang="en-US" sz="2000" spc="-10" dirty="0">
                <a:solidFill>
                  <a:schemeClr val="tx1">
                    <a:lumMod val="75000"/>
                    <a:lumOff val="25000"/>
                  </a:schemeClr>
                </a:solidFill>
                <a:latin typeface="+mn-ea"/>
                <a:cs typeface="ＭＳ Ｐゴシック"/>
              </a:rPr>
              <a:t>などのキーワードで</a:t>
            </a:r>
            <a:r>
              <a:rPr lang="en-US" altLang="ja-JP" sz="2000" spc="-10" dirty="0">
                <a:solidFill>
                  <a:schemeClr val="tx1">
                    <a:lumMod val="75000"/>
                    <a:lumOff val="25000"/>
                  </a:schemeClr>
                </a:solidFill>
                <a:latin typeface="+mn-ea"/>
                <a:cs typeface="ＭＳ Ｐゴシック"/>
              </a:rPr>
              <a:t>Google</a:t>
            </a: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Yahoo!</a:t>
            </a:r>
            <a:r>
              <a:rPr lang="ja-JP" altLang="en-US" sz="2000" spc="-10" dirty="0">
                <a:solidFill>
                  <a:schemeClr val="tx1">
                    <a:lumMod val="75000"/>
                    <a:lumOff val="25000"/>
                  </a:schemeClr>
                </a:solidFill>
                <a:latin typeface="+mn-ea"/>
                <a:cs typeface="ＭＳ Ｐゴシック"/>
              </a:rPr>
              <a:t> </a:t>
            </a:r>
            <a:r>
              <a:rPr lang="en-US" altLang="ja-JP" sz="2000" spc="-10" dirty="0">
                <a:solidFill>
                  <a:schemeClr val="tx1">
                    <a:lumMod val="75000"/>
                    <a:lumOff val="25000"/>
                  </a:schemeClr>
                </a:solidFill>
                <a:latin typeface="+mn-ea"/>
                <a:cs typeface="ＭＳ Ｐゴシック"/>
              </a:rPr>
              <a:t>JAPAN</a:t>
            </a:r>
            <a:r>
              <a:rPr lang="ja-JP" altLang="en-US" sz="2000" spc="-10" dirty="0">
                <a:solidFill>
                  <a:schemeClr val="tx1">
                    <a:lumMod val="75000"/>
                    <a:lumOff val="25000"/>
                  </a:schemeClr>
                </a:solidFill>
                <a:latin typeface="+mn-ea"/>
                <a:cs typeface="ＭＳ Ｐゴシック"/>
              </a:rPr>
              <a:t>で上位表示</a:t>
            </a:r>
            <a:endParaRPr lang="en-US" altLang="ja-JP" sz="2000" spc="-10" dirty="0">
              <a:solidFill>
                <a:schemeClr val="tx1">
                  <a:lumMod val="75000"/>
                  <a:lumOff val="25000"/>
                </a:schemeClr>
              </a:solidFill>
              <a:latin typeface="+mn-ea"/>
              <a:cs typeface="ＭＳ Ｐゴシック"/>
            </a:endParaRPr>
          </a:p>
          <a:p>
            <a:pPr marL="12700" marR="5080">
              <a:spcBef>
                <a:spcPts val="100"/>
              </a:spcBef>
            </a:pP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mybest</a:t>
            </a:r>
            <a:r>
              <a:rPr lang="ja-JP" altLang="en-US" sz="2000" spc="-10" dirty="0">
                <a:solidFill>
                  <a:schemeClr val="tx1">
                    <a:lumMod val="75000"/>
                    <a:lumOff val="25000"/>
                  </a:schemeClr>
                </a:solidFill>
                <a:latin typeface="+mn-ea"/>
                <a:cs typeface="ＭＳ Ｐゴシック"/>
              </a:rPr>
              <a:t>」は購買意欲の高いユー </a:t>
            </a:r>
            <a:r>
              <a:rPr lang="ja-JP" altLang="en-US" sz="2000" spc="-5" dirty="0">
                <a:solidFill>
                  <a:schemeClr val="tx1">
                    <a:lumMod val="75000"/>
                    <a:lumOff val="25000"/>
                  </a:schemeClr>
                </a:solidFill>
                <a:latin typeface="+mn-ea"/>
                <a:cs typeface="ＭＳ Ｐゴシック"/>
              </a:rPr>
              <a:t>ザーが多く閲覧しています</a:t>
            </a:r>
            <a:endParaRPr lang="ja-JP" altLang="en-US" sz="2000" dirty="0">
              <a:solidFill>
                <a:schemeClr val="tx1">
                  <a:lumMod val="75000"/>
                  <a:lumOff val="25000"/>
                </a:schemeClr>
              </a:solidFill>
              <a:latin typeface="+mn-ea"/>
              <a:cs typeface="ＭＳ Ｐゴシック"/>
            </a:endParaRPr>
          </a:p>
        </p:txBody>
      </p:sp>
      <p:sp>
        <p:nvSpPr>
          <p:cNvPr id="11" name="テキスト ボックス 10">
            <a:extLst>
              <a:ext uri="{FF2B5EF4-FFF2-40B4-BE49-F238E27FC236}">
                <a16:creationId xmlns:a16="http://schemas.microsoft.com/office/drawing/2014/main" id="{F5A0EE75-59D6-5C4E-D947-7D8742B165BE}"/>
              </a:ext>
            </a:extLst>
          </p:cNvPr>
          <p:cNvSpPr txBox="1"/>
          <p:nvPr/>
        </p:nvSpPr>
        <p:spPr>
          <a:xfrm>
            <a:off x="1333101" y="2795705"/>
            <a:ext cx="3099152" cy="400110"/>
          </a:xfrm>
          <a:prstGeom prst="rect">
            <a:avLst/>
          </a:prstGeom>
          <a:noFill/>
        </p:spPr>
        <p:txBody>
          <a:bodyPr wrap="square" rtlCol="0">
            <a:spAutoFit/>
          </a:bodyPr>
          <a:lstStyle/>
          <a:p>
            <a:r>
              <a:rPr kumimoji="1" lang="ja-JP" altLang="en-US" sz="2000" b="1" dirty="0"/>
              <a:t>「</a:t>
            </a:r>
            <a:r>
              <a:rPr lang="ja-JP" altLang="en-US" sz="2000" b="1" dirty="0"/>
              <a:t>日焼け止め</a:t>
            </a:r>
            <a:r>
              <a:rPr kumimoji="1" lang="ja-JP" altLang="en-US" sz="2000" b="1" dirty="0"/>
              <a:t> おすすめ」</a:t>
            </a:r>
          </a:p>
        </p:txBody>
      </p:sp>
      <p:pic>
        <p:nvPicPr>
          <p:cNvPr id="12" name="図 11">
            <a:extLst>
              <a:ext uri="{FF2B5EF4-FFF2-40B4-BE49-F238E27FC236}">
                <a16:creationId xmlns:a16="http://schemas.microsoft.com/office/drawing/2014/main" id="{DD80408D-A917-668D-5813-CCCB65FF1B38}"/>
              </a:ext>
            </a:extLst>
          </p:cNvPr>
          <p:cNvPicPr>
            <a:picLocks noChangeAspect="1"/>
          </p:cNvPicPr>
          <p:nvPr/>
        </p:nvPicPr>
        <p:blipFill>
          <a:blip r:embed="rId7"/>
          <a:stretch>
            <a:fillRect/>
          </a:stretch>
        </p:blipFill>
        <p:spPr>
          <a:xfrm>
            <a:off x="7210187" y="2103055"/>
            <a:ext cx="3991214" cy="864566"/>
          </a:xfrm>
          <a:prstGeom prst="rect">
            <a:avLst/>
          </a:prstGeom>
        </p:spPr>
      </p:pic>
    </p:spTree>
    <p:extLst>
      <p:ext uri="{BB962C8B-B14F-4D97-AF65-F5344CB8AC3E}">
        <p14:creationId xmlns:p14="http://schemas.microsoft.com/office/powerpoint/2010/main" val="294837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のポイント</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3" name="Google Shape;371;p34" title="グラフ">
            <a:extLst>
              <a:ext uri="{FF2B5EF4-FFF2-40B4-BE49-F238E27FC236}">
                <a16:creationId xmlns:a16="http://schemas.microsoft.com/office/drawing/2014/main" id="{47C8E830-F6A5-51CE-5FA0-F1BD559214AD}"/>
              </a:ext>
            </a:extLst>
          </p:cNvPr>
          <p:cNvPicPr preferRelativeResize="0"/>
          <p:nvPr/>
        </p:nvPicPr>
        <p:blipFill rotWithShape="1">
          <a:blip r:embed="rId3">
            <a:alphaModFix/>
          </a:blip>
          <a:srcRect l="18633"/>
          <a:stretch/>
        </p:blipFill>
        <p:spPr>
          <a:xfrm>
            <a:off x="7367699" y="1433713"/>
            <a:ext cx="4274344" cy="2663503"/>
          </a:xfrm>
          <a:prstGeom prst="rect">
            <a:avLst/>
          </a:prstGeom>
          <a:noFill/>
          <a:ln>
            <a:noFill/>
          </a:ln>
        </p:spPr>
      </p:pic>
      <p:sp>
        <p:nvSpPr>
          <p:cNvPr id="24" name="object 6">
            <a:extLst>
              <a:ext uri="{FF2B5EF4-FFF2-40B4-BE49-F238E27FC236}">
                <a16:creationId xmlns:a16="http://schemas.microsoft.com/office/drawing/2014/main" id="{446AD4CB-824F-E25B-FD56-9B63AE827DAC}"/>
              </a:ext>
            </a:extLst>
          </p:cNvPr>
          <p:cNvSpPr/>
          <p:nvPr/>
        </p:nvSpPr>
        <p:spPr>
          <a:xfrm>
            <a:off x="8160015" y="1020485"/>
            <a:ext cx="1744980" cy="1744980"/>
          </a:xfrm>
          <a:custGeom>
            <a:avLst/>
            <a:gdLst/>
            <a:ahLst/>
            <a:cxnLst/>
            <a:rect l="l" t="t" r="r" b="b"/>
            <a:pathLst>
              <a:path w="1744979" h="1744980">
                <a:moveTo>
                  <a:pt x="872399" y="1744799"/>
                </a:moveTo>
                <a:lnTo>
                  <a:pt x="824533" y="1743509"/>
                </a:lnTo>
                <a:lnTo>
                  <a:pt x="777342" y="1739680"/>
                </a:lnTo>
                <a:lnTo>
                  <a:pt x="730892" y="1733381"/>
                </a:lnTo>
                <a:lnTo>
                  <a:pt x="685249" y="1724678"/>
                </a:lnTo>
                <a:lnTo>
                  <a:pt x="640481" y="1713637"/>
                </a:lnTo>
                <a:lnTo>
                  <a:pt x="596654" y="1700324"/>
                </a:lnTo>
                <a:lnTo>
                  <a:pt x="553834" y="1684807"/>
                </a:lnTo>
                <a:lnTo>
                  <a:pt x="512087" y="1667151"/>
                </a:lnTo>
                <a:lnTo>
                  <a:pt x="471481" y="1647424"/>
                </a:lnTo>
                <a:lnTo>
                  <a:pt x="432082" y="1625691"/>
                </a:lnTo>
                <a:lnTo>
                  <a:pt x="393957" y="1602020"/>
                </a:lnTo>
                <a:lnTo>
                  <a:pt x="357171" y="1576477"/>
                </a:lnTo>
                <a:lnTo>
                  <a:pt x="321792" y="1549128"/>
                </a:lnTo>
                <a:lnTo>
                  <a:pt x="287886" y="1520040"/>
                </a:lnTo>
                <a:lnTo>
                  <a:pt x="255520" y="1489279"/>
                </a:lnTo>
                <a:lnTo>
                  <a:pt x="224759" y="1456913"/>
                </a:lnTo>
                <a:lnTo>
                  <a:pt x="195671" y="1423007"/>
                </a:lnTo>
                <a:lnTo>
                  <a:pt x="168322" y="1387628"/>
                </a:lnTo>
                <a:lnTo>
                  <a:pt x="142779" y="1350842"/>
                </a:lnTo>
                <a:lnTo>
                  <a:pt x="119108" y="1312716"/>
                </a:lnTo>
                <a:lnTo>
                  <a:pt x="97375" y="1273318"/>
                </a:lnTo>
                <a:lnTo>
                  <a:pt x="77648" y="1232712"/>
                </a:lnTo>
                <a:lnTo>
                  <a:pt x="59992" y="1190965"/>
                </a:lnTo>
                <a:lnTo>
                  <a:pt x="44475" y="1148145"/>
                </a:lnTo>
                <a:lnTo>
                  <a:pt x="31162" y="1104318"/>
                </a:lnTo>
                <a:lnTo>
                  <a:pt x="20121" y="1059550"/>
                </a:lnTo>
                <a:lnTo>
                  <a:pt x="11418" y="1013907"/>
                </a:lnTo>
                <a:lnTo>
                  <a:pt x="5119" y="967457"/>
                </a:lnTo>
                <a:lnTo>
                  <a:pt x="1290" y="920266"/>
                </a:lnTo>
                <a:lnTo>
                  <a:pt x="0" y="872399"/>
                </a:lnTo>
                <a:lnTo>
                  <a:pt x="1290" y="824533"/>
                </a:lnTo>
                <a:lnTo>
                  <a:pt x="5119" y="777342"/>
                </a:lnTo>
                <a:lnTo>
                  <a:pt x="11418" y="730892"/>
                </a:lnTo>
                <a:lnTo>
                  <a:pt x="20121" y="685249"/>
                </a:lnTo>
                <a:lnTo>
                  <a:pt x="31162" y="640481"/>
                </a:lnTo>
                <a:lnTo>
                  <a:pt x="44475" y="596654"/>
                </a:lnTo>
                <a:lnTo>
                  <a:pt x="59992" y="553834"/>
                </a:lnTo>
                <a:lnTo>
                  <a:pt x="77648" y="512087"/>
                </a:lnTo>
                <a:lnTo>
                  <a:pt x="97375" y="471481"/>
                </a:lnTo>
                <a:lnTo>
                  <a:pt x="119108" y="432082"/>
                </a:lnTo>
                <a:lnTo>
                  <a:pt x="142779" y="393957"/>
                </a:lnTo>
                <a:lnTo>
                  <a:pt x="168322" y="357171"/>
                </a:lnTo>
                <a:lnTo>
                  <a:pt x="195671" y="321792"/>
                </a:lnTo>
                <a:lnTo>
                  <a:pt x="224759" y="287886"/>
                </a:lnTo>
                <a:lnTo>
                  <a:pt x="255520" y="255520"/>
                </a:lnTo>
                <a:lnTo>
                  <a:pt x="287886" y="224759"/>
                </a:lnTo>
                <a:lnTo>
                  <a:pt x="321792" y="195671"/>
                </a:lnTo>
                <a:lnTo>
                  <a:pt x="357171" y="168322"/>
                </a:lnTo>
                <a:lnTo>
                  <a:pt x="393957" y="142779"/>
                </a:lnTo>
                <a:lnTo>
                  <a:pt x="432082" y="119108"/>
                </a:lnTo>
                <a:lnTo>
                  <a:pt x="471481" y="97375"/>
                </a:lnTo>
                <a:lnTo>
                  <a:pt x="512087" y="77648"/>
                </a:lnTo>
                <a:lnTo>
                  <a:pt x="553834" y="59992"/>
                </a:lnTo>
                <a:lnTo>
                  <a:pt x="596654" y="44475"/>
                </a:lnTo>
                <a:lnTo>
                  <a:pt x="640481" y="31162"/>
                </a:lnTo>
                <a:lnTo>
                  <a:pt x="685249" y="20121"/>
                </a:lnTo>
                <a:lnTo>
                  <a:pt x="730892" y="11418"/>
                </a:lnTo>
                <a:lnTo>
                  <a:pt x="777342" y="5119"/>
                </a:lnTo>
                <a:lnTo>
                  <a:pt x="824533" y="1290"/>
                </a:lnTo>
                <a:lnTo>
                  <a:pt x="872399" y="0"/>
                </a:lnTo>
                <a:lnTo>
                  <a:pt x="921817" y="1399"/>
                </a:lnTo>
                <a:lnTo>
                  <a:pt x="970838" y="5568"/>
                </a:lnTo>
                <a:lnTo>
                  <a:pt x="1019355" y="12462"/>
                </a:lnTo>
                <a:lnTo>
                  <a:pt x="1067262" y="22037"/>
                </a:lnTo>
                <a:lnTo>
                  <a:pt x="1114451" y="34249"/>
                </a:lnTo>
                <a:lnTo>
                  <a:pt x="1160817" y="49054"/>
                </a:lnTo>
                <a:lnTo>
                  <a:pt x="1206252" y="66407"/>
                </a:lnTo>
                <a:lnTo>
                  <a:pt x="1250651" y="86264"/>
                </a:lnTo>
                <a:lnTo>
                  <a:pt x="1293905" y="108581"/>
                </a:lnTo>
                <a:lnTo>
                  <a:pt x="1335908" y="133314"/>
                </a:lnTo>
                <a:lnTo>
                  <a:pt x="1376554" y="160419"/>
                </a:lnTo>
                <a:lnTo>
                  <a:pt x="1415736" y="189851"/>
                </a:lnTo>
                <a:lnTo>
                  <a:pt x="1453346" y="221566"/>
                </a:lnTo>
                <a:lnTo>
                  <a:pt x="1489279" y="255520"/>
                </a:lnTo>
                <a:lnTo>
                  <a:pt x="1523233" y="291453"/>
                </a:lnTo>
                <a:lnTo>
                  <a:pt x="1554948" y="329063"/>
                </a:lnTo>
                <a:lnTo>
                  <a:pt x="1584380" y="368245"/>
                </a:lnTo>
                <a:lnTo>
                  <a:pt x="1611485" y="408891"/>
                </a:lnTo>
                <a:lnTo>
                  <a:pt x="1636218" y="450894"/>
                </a:lnTo>
                <a:lnTo>
                  <a:pt x="1658535" y="494148"/>
                </a:lnTo>
                <a:lnTo>
                  <a:pt x="1678392" y="538546"/>
                </a:lnTo>
                <a:lnTo>
                  <a:pt x="1695745" y="583982"/>
                </a:lnTo>
                <a:lnTo>
                  <a:pt x="1710550" y="630348"/>
                </a:lnTo>
                <a:lnTo>
                  <a:pt x="1722762" y="677537"/>
                </a:lnTo>
                <a:lnTo>
                  <a:pt x="1732337" y="725444"/>
                </a:lnTo>
                <a:lnTo>
                  <a:pt x="1739231" y="773961"/>
                </a:lnTo>
                <a:lnTo>
                  <a:pt x="1743400" y="822982"/>
                </a:lnTo>
                <a:lnTo>
                  <a:pt x="1744799" y="872399"/>
                </a:lnTo>
                <a:lnTo>
                  <a:pt x="1743509" y="920266"/>
                </a:lnTo>
                <a:lnTo>
                  <a:pt x="1739680" y="967457"/>
                </a:lnTo>
                <a:lnTo>
                  <a:pt x="1733381" y="1013907"/>
                </a:lnTo>
                <a:lnTo>
                  <a:pt x="1724678" y="1059550"/>
                </a:lnTo>
                <a:lnTo>
                  <a:pt x="1713637" y="1104318"/>
                </a:lnTo>
                <a:lnTo>
                  <a:pt x="1700324" y="1148145"/>
                </a:lnTo>
                <a:lnTo>
                  <a:pt x="1684807" y="1190965"/>
                </a:lnTo>
                <a:lnTo>
                  <a:pt x="1667151" y="1232712"/>
                </a:lnTo>
                <a:lnTo>
                  <a:pt x="1647424" y="1273318"/>
                </a:lnTo>
                <a:lnTo>
                  <a:pt x="1625691" y="1312716"/>
                </a:lnTo>
                <a:lnTo>
                  <a:pt x="1602020" y="1350842"/>
                </a:lnTo>
                <a:lnTo>
                  <a:pt x="1576477" y="1387628"/>
                </a:lnTo>
                <a:lnTo>
                  <a:pt x="1549128" y="1423007"/>
                </a:lnTo>
                <a:lnTo>
                  <a:pt x="1520040" y="1456913"/>
                </a:lnTo>
                <a:lnTo>
                  <a:pt x="1489279" y="1489279"/>
                </a:lnTo>
                <a:lnTo>
                  <a:pt x="1456913" y="1520040"/>
                </a:lnTo>
                <a:lnTo>
                  <a:pt x="1423007" y="1549128"/>
                </a:lnTo>
                <a:lnTo>
                  <a:pt x="1387628" y="1576477"/>
                </a:lnTo>
                <a:lnTo>
                  <a:pt x="1350842" y="1602020"/>
                </a:lnTo>
                <a:lnTo>
                  <a:pt x="1312716" y="1625691"/>
                </a:lnTo>
                <a:lnTo>
                  <a:pt x="1273318" y="1647424"/>
                </a:lnTo>
                <a:lnTo>
                  <a:pt x="1232712" y="1667151"/>
                </a:lnTo>
                <a:lnTo>
                  <a:pt x="1190965" y="1684807"/>
                </a:lnTo>
                <a:lnTo>
                  <a:pt x="1148145" y="1700324"/>
                </a:lnTo>
                <a:lnTo>
                  <a:pt x="1104318" y="1713637"/>
                </a:lnTo>
                <a:lnTo>
                  <a:pt x="1059550" y="1724678"/>
                </a:lnTo>
                <a:lnTo>
                  <a:pt x="1013907" y="1733381"/>
                </a:lnTo>
                <a:lnTo>
                  <a:pt x="967457" y="1739680"/>
                </a:lnTo>
                <a:lnTo>
                  <a:pt x="920266" y="1743509"/>
                </a:lnTo>
                <a:lnTo>
                  <a:pt x="872399" y="1744799"/>
                </a:lnTo>
                <a:close/>
              </a:path>
            </a:pathLst>
          </a:custGeom>
          <a:solidFill>
            <a:srgbClr val="F3F3F3"/>
          </a:solidFill>
        </p:spPr>
        <p:txBody>
          <a:bodyPr wrap="square" lIns="0" tIns="0" rIns="0" bIns="0" rtlCol="0"/>
          <a:lstStyle/>
          <a:p>
            <a:endParaRPr/>
          </a:p>
        </p:txBody>
      </p:sp>
      <p:sp>
        <p:nvSpPr>
          <p:cNvPr id="25" name="テキスト ボックス 24">
            <a:extLst>
              <a:ext uri="{FF2B5EF4-FFF2-40B4-BE49-F238E27FC236}">
                <a16:creationId xmlns:a16="http://schemas.microsoft.com/office/drawing/2014/main" id="{5E22E6BD-066A-4AE0-7739-73CB7948C3FC}"/>
              </a:ext>
            </a:extLst>
          </p:cNvPr>
          <p:cNvSpPr txBox="1"/>
          <p:nvPr/>
        </p:nvSpPr>
        <p:spPr>
          <a:xfrm>
            <a:off x="1057573" y="1405144"/>
            <a:ext cx="5909982" cy="400110"/>
          </a:xfrm>
          <a:prstGeom prst="rect">
            <a:avLst/>
          </a:prstGeom>
          <a:noFill/>
        </p:spPr>
        <p:txBody>
          <a:bodyPr wrap="square" rtlCol="0">
            <a:spAutoFit/>
          </a:bodyPr>
          <a:lstStyle/>
          <a:p>
            <a:r>
              <a:rPr lang="en-US" altLang="ja-JP" sz="2000" b="1" dirty="0">
                <a:solidFill>
                  <a:schemeClr val="tx1">
                    <a:lumMod val="75000"/>
                    <a:lumOff val="25000"/>
                  </a:schemeClr>
                </a:solidFill>
                <a:latin typeface="+mn-ea"/>
              </a:rPr>
              <a:t>PV</a:t>
            </a:r>
            <a:r>
              <a:rPr lang="ja-JP" altLang="en-US" sz="2000" b="1" dirty="0">
                <a:solidFill>
                  <a:schemeClr val="tx1">
                    <a:lumMod val="75000"/>
                    <a:lumOff val="25000"/>
                  </a:schemeClr>
                </a:solidFill>
                <a:latin typeface="+mn-ea"/>
              </a:rPr>
              <a:t>数の多い記事を多数保有</a:t>
            </a:r>
            <a:endParaRPr kumimoji="1" lang="en-US" altLang="ja-JP" sz="2000" b="1" dirty="0">
              <a:solidFill>
                <a:schemeClr val="tx1">
                  <a:lumMod val="75000"/>
                  <a:lumOff val="25000"/>
                </a:schemeClr>
              </a:solidFill>
              <a:latin typeface="+mn-ea"/>
            </a:endParaRPr>
          </a:p>
        </p:txBody>
      </p:sp>
      <p:sp>
        <p:nvSpPr>
          <p:cNvPr id="26" name="テキスト ボックス 25">
            <a:extLst>
              <a:ext uri="{FF2B5EF4-FFF2-40B4-BE49-F238E27FC236}">
                <a16:creationId xmlns:a16="http://schemas.microsoft.com/office/drawing/2014/main" id="{4B787157-E58C-CB8D-F935-22AB25BAF3A8}"/>
              </a:ext>
            </a:extLst>
          </p:cNvPr>
          <p:cNvSpPr txBox="1"/>
          <p:nvPr/>
        </p:nvSpPr>
        <p:spPr>
          <a:xfrm>
            <a:off x="1068594" y="1914520"/>
            <a:ext cx="5154884" cy="584775"/>
          </a:xfrm>
          <a:prstGeom prst="rect">
            <a:avLst/>
          </a:prstGeom>
          <a:noFill/>
        </p:spPr>
        <p:txBody>
          <a:bodyPr wrap="square" rtlCol="0">
            <a:spAutoFit/>
          </a:bodyPr>
          <a:lstStyle/>
          <a:p>
            <a:r>
              <a:rPr kumimoji="1" lang="ja-JP" altLang="en-US" sz="1600" dirty="0">
                <a:solidFill>
                  <a:schemeClr val="tx1">
                    <a:lumMod val="75000"/>
                    <a:lumOff val="25000"/>
                  </a:schemeClr>
                </a:solidFill>
              </a:rPr>
              <a:t>検索上位、且つ</a:t>
            </a:r>
            <a:r>
              <a:rPr kumimoji="1" lang="en-US" altLang="ja-JP" sz="1600" dirty="0">
                <a:solidFill>
                  <a:schemeClr val="tx1">
                    <a:lumMod val="75000"/>
                    <a:lumOff val="25000"/>
                  </a:schemeClr>
                </a:solidFill>
              </a:rPr>
              <a:t>PV</a:t>
            </a:r>
            <a:r>
              <a:rPr kumimoji="1" lang="ja-JP" altLang="en-US" sz="1600" dirty="0">
                <a:solidFill>
                  <a:schemeClr val="tx1">
                    <a:lumMod val="75000"/>
                    <a:lumOff val="25000"/>
                  </a:schemeClr>
                </a:solidFill>
              </a:rPr>
              <a:t>数の多い記事を多数保有しており、</a:t>
            </a:r>
            <a:endParaRPr kumimoji="1" lang="en-US" altLang="ja-JP" sz="1600" dirty="0">
              <a:solidFill>
                <a:schemeClr val="tx1">
                  <a:lumMod val="75000"/>
                  <a:lumOff val="25000"/>
                </a:schemeClr>
              </a:solidFill>
            </a:endParaRPr>
          </a:p>
          <a:p>
            <a:r>
              <a:rPr lang="ja-JP" altLang="en-US" sz="1600" dirty="0">
                <a:solidFill>
                  <a:schemeClr val="tx1">
                    <a:lumMod val="75000"/>
                    <a:lumOff val="25000"/>
                  </a:schemeClr>
                </a:solidFill>
              </a:rPr>
              <a:t>多くのユーザーへプロモーション展開が可能</a:t>
            </a:r>
            <a:endParaRPr kumimoji="1" lang="ja-JP" altLang="en-US" sz="1600" dirty="0">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CB092015-E7D7-F941-35E2-194F543F4837}"/>
              </a:ext>
            </a:extLst>
          </p:cNvPr>
          <p:cNvSpPr txBox="1"/>
          <p:nvPr/>
        </p:nvSpPr>
        <p:spPr>
          <a:xfrm>
            <a:off x="1127820" y="2492873"/>
            <a:ext cx="4912940" cy="584775"/>
          </a:xfrm>
          <a:prstGeom prst="rect">
            <a:avLst/>
          </a:prstGeom>
          <a:noFill/>
        </p:spPr>
        <p:txBody>
          <a:bodyPr wrap="square" rtlCol="0">
            <a:spAutoFit/>
          </a:bodyPr>
          <a:lstStyle/>
          <a:p>
            <a:r>
              <a:rPr kumimoji="1" lang="ja-JP" altLang="en-US" sz="1600" b="1" dirty="0">
                <a:solidFill>
                  <a:srgbClr val="C00000"/>
                </a:solidFill>
              </a:rPr>
              <a:t>・定期的に記事の作成・内容をアップデート</a:t>
            </a:r>
            <a:r>
              <a:rPr lang="ja-JP" altLang="en-US" sz="1600" b="1" dirty="0">
                <a:solidFill>
                  <a:srgbClr val="C00000"/>
                </a:solidFill>
              </a:rPr>
              <a:t>を行い</a:t>
            </a:r>
            <a:endParaRPr kumimoji="1" lang="en-US" altLang="ja-JP" sz="1600" b="1" dirty="0">
              <a:solidFill>
                <a:srgbClr val="C00000"/>
              </a:solidFill>
            </a:endParaRPr>
          </a:p>
          <a:p>
            <a:r>
              <a:rPr lang="ja-JP" altLang="en-US" sz="1600" b="1" dirty="0">
                <a:solidFill>
                  <a:srgbClr val="C00000"/>
                </a:solidFill>
              </a:rPr>
              <a:t>　信頼性を保つことで実現</a:t>
            </a:r>
            <a:endParaRPr kumimoji="1" lang="ja-JP" altLang="en-US" sz="1600" b="1" dirty="0">
              <a:solidFill>
                <a:srgbClr val="C00000"/>
              </a:solidFill>
            </a:endParaRPr>
          </a:p>
        </p:txBody>
      </p:sp>
      <p:pic>
        <p:nvPicPr>
          <p:cNvPr id="28" name="図 27">
            <a:extLst>
              <a:ext uri="{FF2B5EF4-FFF2-40B4-BE49-F238E27FC236}">
                <a16:creationId xmlns:a16="http://schemas.microsoft.com/office/drawing/2014/main" id="{F730EB53-DA1F-7E63-2B86-BB4113E3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02861" y="1231498"/>
            <a:ext cx="754712" cy="625766"/>
          </a:xfrm>
          <a:prstGeom prst="rect">
            <a:avLst/>
          </a:prstGeom>
        </p:spPr>
      </p:pic>
      <p:sp>
        <p:nvSpPr>
          <p:cNvPr id="29" name="正方形/長方形 28">
            <a:extLst>
              <a:ext uri="{FF2B5EF4-FFF2-40B4-BE49-F238E27FC236}">
                <a16:creationId xmlns:a16="http://schemas.microsoft.com/office/drawing/2014/main" id="{D3CD89D6-2F87-983B-56D3-A6668FD2EA81}"/>
              </a:ext>
            </a:extLst>
          </p:cNvPr>
          <p:cNvSpPr/>
          <p:nvPr/>
        </p:nvSpPr>
        <p:spPr>
          <a:xfrm>
            <a:off x="358298" y="1195919"/>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1</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0" name="正方形/長方形 29">
            <a:extLst>
              <a:ext uri="{FF2B5EF4-FFF2-40B4-BE49-F238E27FC236}">
                <a16:creationId xmlns:a16="http://schemas.microsoft.com/office/drawing/2014/main" id="{59110440-E8D8-8ABB-BF24-D0CE333F8ADF}"/>
              </a:ext>
            </a:extLst>
          </p:cNvPr>
          <p:cNvSpPr/>
          <p:nvPr/>
        </p:nvSpPr>
        <p:spPr>
          <a:xfrm>
            <a:off x="8327183" y="1507632"/>
            <a:ext cx="1410643" cy="276999"/>
          </a:xfrm>
          <a:prstGeom prst="rect">
            <a:avLst/>
          </a:prstGeom>
        </p:spPr>
        <p:txBody>
          <a:bodyPr wrap="none">
            <a:spAutoFit/>
          </a:bodyPr>
          <a:lstStyle/>
          <a:p>
            <a:r>
              <a:rPr lang="ja-JP" altLang="en-US" sz="1200" b="1" spc="-5" dirty="0">
                <a:solidFill>
                  <a:schemeClr val="tx1">
                    <a:lumMod val="75000"/>
                    <a:lumOff val="25000"/>
                  </a:schemeClr>
                </a:solidFill>
              </a:rPr>
              <a:t>月間トラフィック</a:t>
            </a:r>
            <a:endParaRPr lang="ja-JP" altLang="en-US" sz="1200" b="1" dirty="0">
              <a:solidFill>
                <a:schemeClr val="tx1">
                  <a:lumMod val="75000"/>
                  <a:lumOff val="25000"/>
                </a:schemeClr>
              </a:solidFill>
            </a:endParaRPr>
          </a:p>
        </p:txBody>
      </p:sp>
      <p:sp>
        <p:nvSpPr>
          <p:cNvPr id="31" name="object 7">
            <a:extLst>
              <a:ext uri="{FF2B5EF4-FFF2-40B4-BE49-F238E27FC236}">
                <a16:creationId xmlns:a16="http://schemas.microsoft.com/office/drawing/2014/main" id="{0AFD5B7A-6474-8371-4FF4-64361AFDC484}"/>
              </a:ext>
            </a:extLst>
          </p:cNvPr>
          <p:cNvSpPr txBox="1"/>
          <p:nvPr/>
        </p:nvSpPr>
        <p:spPr>
          <a:xfrm>
            <a:off x="8225736" y="1838183"/>
            <a:ext cx="2079403" cy="382156"/>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6</a:t>
            </a:r>
            <a:r>
              <a:rPr sz="2400" b="1" spc="-90" dirty="0">
                <a:solidFill>
                  <a:schemeClr val="tx1">
                    <a:lumMod val="75000"/>
                    <a:lumOff val="25000"/>
                  </a:schemeClr>
                </a:solidFill>
                <a:latin typeface="+mn-ea"/>
                <a:cs typeface="Trebuchet MS"/>
              </a:rPr>
              <a:t>,</a:t>
            </a:r>
            <a:r>
              <a:rPr lang="en-US" altLang="ja-JP" sz="2400" b="1" spc="-90" dirty="0">
                <a:solidFill>
                  <a:schemeClr val="tx1">
                    <a:lumMod val="75000"/>
                    <a:lumOff val="25000"/>
                  </a:schemeClr>
                </a:solidFill>
                <a:latin typeface="+mn-ea"/>
                <a:cs typeface="Trebuchet MS"/>
              </a:rPr>
              <a:t>000</a:t>
            </a:r>
            <a:r>
              <a:rPr sz="2400" b="1" spc="-10" dirty="0">
                <a:solidFill>
                  <a:schemeClr val="tx1">
                    <a:lumMod val="75000"/>
                    <a:lumOff val="25000"/>
                  </a:schemeClr>
                </a:solidFill>
                <a:latin typeface="+mn-ea"/>
                <a:cs typeface="ＭＳ Ｐゴシック"/>
              </a:rPr>
              <a:t>万</a:t>
            </a:r>
            <a:r>
              <a:rPr sz="1700" b="1" spc="75" dirty="0">
                <a:solidFill>
                  <a:schemeClr val="tx1">
                    <a:lumMod val="75000"/>
                    <a:lumOff val="25000"/>
                  </a:schemeClr>
                </a:solidFill>
                <a:latin typeface="+mn-ea"/>
                <a:cs typeface="Trebuchet MS"/>
              </a:rPr>
              <a:t>PV</a:t>
            </a:r>
            <a:endParaRPr sz="1700" dirty="0">
              <a:solidFill>
                <a:schemeClr val="tx1">
                  <a:lumMod val="75000"/>
                  <a:lumOff val="25000"/>
                </a:schemeClr>
              </a:solidFill>
              <a:latin typeface="+mn-ea"/>
              <a:cs typeface="Trebuchet MS"/>
            </a:endParaRPr>
          </a:p>
        </p:txBody>
      </p:sp>
      <p:pic>
        <p:nvPicPr>
          <p:cNvPr id="32" name="Google Shape;369;p34" title="グラフ">
            <a:extLst>
              <a:ext uri="{FF2B5EF4-FFF2-40B4-BE49-F238E27FC236}">
                <a16:creationId xmlns:a16="http://schemas.microsoft.com/office/drawing/2014/main" id="{7B72E78C-16D7-2833-514E-9E1EE500B2C5}"/>
              </a:ext>
            </a:extLst>
          </p:cNvPr>
          <p:cNvPicPr preferRelativeResize="0"/>
          <p:nvPr/>
        </p:nvPicPr>
        <p:blipFill rotWithShape="1">
          <a:blip r:embed="rId5">
            <a:alphaModFix/>
          </a:blip>
          <a:srcRect l="25738"/>
          <a:stretch/>
        </p:blipFill>
        <p:spPr>
          <a:xfrm>
            <a:off x="7547528" y="4251016"/>
            <a:ext cx="4042807" cy="2514750"/>
          </a:xfrm>
          <a:prstGeom prst="rect">
            <a:avLst/>
          </a:prstGeom>
          <a:noFill/>
          <a:ln>
            <a:noFill/>
          </a:ln>
        </p:spPr>
      </p:pic>
      <p:sp>
        <p:nvSpPr>
          <p:cNvPr id="33" name="テキスト ボックス 32">
            <a:extLst>
              <a:ext uri="{FF2B5EF4-FFF2-40B4-BE49-F238E27FC236}">
                <a16:creationId xmlns:a16="http://schemas.microsoft.com/office/drawing/2014/main" id="{464BF774-4C04-C5A2-255F-23B123863B12}"/>
              </a:ext>
            </a:extLst>
          </p:cNvPr>
          <p:cNvSpPr txBox="1"/>
          <p:nvPr/>
        </p:nvSpPr>
        <p:spPr>
          <a:xfrm>
            <a:off x="1043751" y="4274816"/>
            <a:ext cx="5909982" cy="400110"/>
          </a:xfrm>
          <a:prstGeom prst="rect">
            <a:avLst/>
          </a:prstGeom>
          <a:noFill/>
        </p:spPr>
        <p:txBody>
          <a:bodyPr wrap="square" rtlCol="0">
            <a:spAutoFit/>
          </a:bodyPr>
          <a:lstStyle/>
          <a:p>
            <a:r>
              <a:rPr kumimoji="1" lang="ja-JP" altLang="en-US" sz="2000" b="1" dirty="0">
                <a:solidFill>
                  <a:schemeClr val="tx1">
                    <a:lumMod val="75000"/>
                    <a:lumOff val="25000"/>
                  </a:schemeClr>
                </a:solidFill>
              </a:rPr>
              <a:t>購買意欲の高いユーザーが多い</a:t>
            </a:r>
            <a:endParaRPr kumimoji="1" lang="en-US" altLang="ja-JP" sz="2000" b="1" dirty="0">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03647440-C09A-277E-7D25-BB38C57F5B90}"/>
              </a:ext>
            </a:extLst>
          </p:cNvPr>
          <p:cNvSpPr txBox="1"/>
          <p:nvPr/>
        </p:nvSpPr>
        <p:spPr>
          <a:xfrm>
            <a:off x="1032288" y="4773588"/>
            <a:ext cx="5356188" cy="830997"/>
          </a:xfrm>
          <a:prstGeom prst="rect">
            <a:avLst/>
          </a:prstGeom>
          <a:noFill/>
        </p:spPr>
        <p:txBody>
          <a:bodyPr wrap="square" rtlCol="0">
            <a:spAutoFit/>
          </a:bodyPr>
          <a:lstStyle/>
          <a:p>
            <a:r>
              <a:rPr kumimoji="1" lang="ja-JP" altLang="en-US" sz="1600" dirty="0">
                <a:solidFill>
                  <a:schemeClr val="tx1">
                    <a:lumMod val="75000"/>
                    <a:lumOff val="25000"/>
                  </a:schemeClr>
                </a:solidFill>
              </a:rPr>
              <a:t>「○○</a:t>
            </a:r>
            <a:r>
              <a:rPr kumimoji="1" lang="en-US" altLang="ja-JP" sz="1600" dirty="0">
                <a:solidFill>
                  <a:schemeClr val="tx1">
                    <a:lumMod val="75000"/>
                    <a:lumOff val="25000"/>
                  </a:schemeClr>
                </a:solidFill>
              </a:rPr>
              <a:t>×</a:t>
            </a:r>
            <a:r>
              <a:rPr kumimoji="1" lang="ja-JP" altLang="en-US" sz="1600" dirty="0">
                <a:solidFill>
                  <a:schemeClr val="tx1">
                    <a:lumMod val="75000"/>
                    <a:lumOff val="25000"/>
                  </a:schemeClr>
                </a:solidFill>
              </a:rPr>
              <a:t>おすすめ」という検索ワードで流入してくる、</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カテゴリへの関心・購買意欲の高いユーザーが多く、</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良質なユーザーへプロモーションの展開が可能</a:t>
            </a:r>
          </a:p>
        </p:txBody>
      </p:sp>
      <p:sp>
        <p:nvSpPr>
          <p:cNvPr id="35" name="テキスト ボックス 34">
            <a:extLst>
              <a:ext uri="{FF2B5EF4-FFF2-40B4-BE49-F238E27FC236}">
                <a16:creationId xmlns:a16="http://schemas.microsoft.com/office/drawing/2014/main" id="{83E215F4-0740-A79B-E193-8ACA86E64F03}"/>
              </a:ext>
            </a:extLst>
          </p:cNvPr>
          <p:cNvSpPr txBox="1"/>
          <p:nvPr/>
        </p:nvSpPr>
        <p:spPr>
          <a:xfrm>
            <a:off x="1158447" y="5634443"/>
            <a:ext cx="3998134" cy="584775"/>
          </a:xfrm>
          <a:prstGeom prst="rect">
            <a:avLst/>
          </a:prstGeom>
          <a:noFill/>
        </p:spPr>
        <p:txBody>
          <a:bodyPr wrap="square" rtlCol="0">
            <a:spAutoFit/>
          </a:bodyPr>
          <a:lstStyle/>
          <a:p>
            <a:r>
              <a:rPr lang="ja-JP" altLang="en-US" sz="1600" b="1" dirty="0">
                <a:solidFill>
                  <a:srgbClr val="C00000"/>
                </a:solidFill>
              </a:rPr>
              <a:t>・購買直前のユーザーが訪れるメディア</a:t>
            </a:r>
            <a:endParaRPr lang="en-US" altLang="ja-JP" sz="1600" b="1" dirty="0">
              <a:solidFill>
                <a:srgbClr val="C00000"/>
              </a:solidFill>
            </a:endParaRPr>
          </a:p>
          <a:p>
            <a:r>
              <a:rPr kumimoji="1" lang="ja-JP" altLang="en-US" sz="1600" b="1" dirty="0">
                <a:solidFill>
                  <a:srgbClr val="C00000"/>
                </a:solidFill>
              </a:rPr>
              <a:t>・高</a:t>
            </a:r>
            <a:r>
              <a:rPr kumimoji="1" lang="en-US" altLang="ja-JP" sz="1600" b="1" dirty="0">
                <a:solidFill>
                  <a:srgbClr val="C00000"/>
                </a:solidFill>
              </a:rPr>
              <a:t>CVR</a:t>
            </a:r>
            <a:endParaRPr kumimoji="1" lang="ja-JP" altLang="en-US" sz="1600" b="1" dirty="0">
              <a:solidFill>
                <a:srgbClr val="C00000"/>
              </a:solidFill>
            </a:endParaRPr>
          </a:p>
        </p:txBody>
      </p:sp>
      <p:pic>
        <p:nvPicPr>
          <p:cNvPr id="36" name="図 35">
            <a:extLst>
              <a:ext uri="{FF2B5EF4-FFF2-40B4-BE49-F238E27FC236}">
                <a16:creationId xmlns:a16="http://schemas.microsoft.com/office/drawing/2014/main" id="{8873B763-EF52-5BE9-6AC6-29E7FEA0B6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8257" y="4163512"/>
            <a:ext cx="754712" cy="625766"/>
          </a:xfrm>
          <a:prstGeom prst="rect">
            <a:avLst/>
          </a:prstGeom>
        </p:spPr>
      </p:pic>
      <p:sp>
        <p:nvSpPr>
          <p:cNvPr id="37" name="正方形/長方形 36">
            <a:extLst>
              <a:ext uri="{FF2B5EF4-FFF2-40B4-BE49-F238E27FC236}">
                <a16:creationId xmlns:a16="http://schemas.microsoft.com/office/drawing/2014/main" id="{526960F3-DE71-F34C-6550-82F0FB7ED144}"/>
              </a:ext>
            </a:extLst>
          </p:cNvPr>
          <p:cNvSpPr/>
          <p:nvPr/>
        </p:nvSpPr>
        <p:spPr>
          <a:xfrm>
            <a:off x="368236" y="4107468"/>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2</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8" name="object 9">
            <a:extLst>
              <a:ext uri="{FF2B5EF4-FFF2-40B4-BE49-F238E27FC236}">
                <a16:creationId xmlns:a16="http://schemas.microsoft.com/office/drawing/2014/main" id="{3EAD1C47-F4C7-C71B-1111-AF08A6E57B4A}"/>
              </a:ext>
            </a:extLst>
          </p:cNvPr>
          <p:cNvSpPr/>
          <p:nvPr/>
        </p:nvSpPr>
        <p:spPr>
          <a:xfrm>
            <a:off x="8178621" y="3795162"/>
            <a:ext cx="1744981" cy="1744980"/>
          </a:xfrm>
          <a:custGeom>
            <a:avLst/>
            <a:gdLst/>
            <a:ahLst/>
            <a:cxnLst/>
            <a:rect l="l" t="t" r="r" b="b"/>
            <a:pathLst>
              <a:path w="1433195" h="1433195">
                <a:moveTo>
                  <a:pt x="716549" y="1433099"/>
                </a:moveTo>
                <a:lnTo>
                  <a:pt x="669436" y="1431575"/>
                </a:lnTo>
                <a:lnTo>
                  <a:pt x="623137" y="1427066"/>
                </a:lnTo>
                <a:lnTo>
                  <a:pt x="577745" y="1419665"/>
                </a:lnTo>
                <a:lnTo>
                  <a:pt x="533356" y="1409468"/>
                </a:lnTo>
                <a:lnTo>
                  <a:pt x="490064" y="1396569"/>
                </a:lnTo>
                <a:lnTo>
                  <a:pt x="447964" y="1381063"/>
                </a:lnTo>
                <a:lnTo>
                  <a:pt x="407149" y="1363042"/>
                </a:lnTo>
                <a:lnTo>
                  <a:pt x="367715" y="1342604"/>
                </a:lnTo>
                <a:lnTo>
                  <a:pt x="329755" y="1319840"/>
                </a:lnTo>
                <a:lnTo>
                  <a:pt x="293364" y="1294847"/>
                </a:lnTo>
                <a:lnTo>
                  <a:pt x="258637" y="1267718"/>
                </a:lnTo>
                <a:lnTo>
                  <a:pt x="225668" y="1238548"/>
                </a:lnTo>
                <a:lnTo>
                  <a:pt x="194551" y="1207431"/>
                </a:lnTo>
                <a:lnTo>
                  <a:pt x="165381" y="1174462"/>
                </a:lnTo>
                <a:lnTo>
                  <a:pt x="138252" y="1139735"/>
                </a:lnTo>
                <a:lnTo>
                  <a:pt x="113259" y="1103344"/>
                </a:lnTo>
                <a:lnTo>
                  <a:pt x="90495" y="1065384"/>
                </a:lnTo>
                <a:lnTo>
                  <a:pt x="70057" y="1025950"/>
                </a:lnTo>
                <a:lnTo>
                  <a:pt x="52036" y="985135"/>
                </a:lnTo>
                <a:lnTo>
                  <a:pt x="36530" y="943035"/>
                </a:lnTo>
                <a:lnTo>
                  <a:pt x="23631" y="899743"/>
                </a:lnTo>
                <a:lnTo>
                  <a:pt x="13434" y="855354"/>
                </a:lnTo>
                <a:lnTo>
                  <a:pt x="6033" y="809962"/>
                </a:lnTo>
                <a:lnTo>
                  <a:pt x="1524" y="763663"/>
                </a:lnTo>
                <a:lnTo>
                  <a:pt x="0" y="716549"/>
                </a:lnTo>
                <a:lnTo>
                  <a:pt x="1524" y="669436"/>
                </a:lnTo>
                <a:lnTo>
                  <a:pt x="6033" y="623137"/>
                </a:lnTo>
                <a:lnTo>
                  <a:pt x="13434" y="577745"/>
                </a:lnTo>
                <a:lnTo>
                  <a:pt x="23631" y="533356"/>
                </a:lnTo>
                <a:lnTo>
                  <a:pt x="36530" y="490064"/>
                </a:lnTo>
                <a:lnTo>
                  <a:pt x="52036" y="447964"/>
                </a:lnTo>
                <a:lnTo>
                  <a:pt x="70057" y="407149"/>
                </a:lnTo>
                <a:lnTo>
                  <a:pt x="90495" y="367715"/>
                </a:lnTo>
                <a:lnTo>
                  <a:pt x="113304" y="329689"/>
                </a:lnTo>
                <a:lnTo>
                  <a:pt x="138252" y="293364"/>
                </a:lnTo>
                <a:lnTo>
                  <a:pt x="165381" y="258637"/>
                </a:lnTo>
                <a:lnTo>
                  <a:pt x="194551" y="225668"/>
                </a:lnTo>
                <a:lnTo>
                  <a:pt x="225668" y="194551"/>
                </a:lnTo>
                <a:lnTo>
                  <a:pt x="258637" y="165381"/>
                </a:lnTo>
                <a:lnTo>
                  <a:pt x="293364" y="138252"/>
                </a:lnTo>
                <a:lnTo>
                  <a:pt x="329755" y="113259"/>
                </a:lnTo>
                <a:lnTo>
                  <a:pt x="367715" y="90495"/>
                </a:lnTo>
                <a:lnTo>
                  <a:pt x="407149" y="70057"/>
                </a:lnTo>
                <a:lnTo>
                  <a:pt x="447964" y="52036"/>
                </a:lnTo>
                <a:lnTo>
                  <a:pt x="490064" y="36530"/>
                </a:lnTo>
                <a:lnTo>
                  <a:pt x="533356" y="23631"/>
                </a:lnTo>
                <a:lnTo>
                  <a:pt x="577745" y="13434"/>
                </a:lnTo>
                <a:lnTo>
                  <a:pt x="623137" y="6033"/>
                </a:lnTo>
                <a:lnTo>
                  <a:pt x="669436" y="1524"/>
                </a:lnTo>
                <a:lnTo>
                  <a:pt x="716549" y="0"/>
                </a:lnTo>
                <a:lnTo>
                  <a:pt x="768156" y="1859"/>
                </a:lnTo>
                <a:lnTo>
                  <a:pt x="819195" y="7387"/>
                </a:lnTo>
                <a:lnTo>
                  <a:pt x="869487" y="16508"/>
                </a:lnTo>
                <a:lnTo>
                  <a:pt x="918851" y="29149"/>
                </a:lnTo>
                <a:lnTo>
                  <a:pt x="967106" y="45233"/>
                </a:lnTo>
                <a:lnTo>
                  <a:pt x="1014071" y="64687"/>
                </a:lnTo>
                <a:lnTo>
                  <a:pt x="1059566" y="87435"/>
                </a:lnTo>
                <a:lnTo>
                  <a:pt x="1103410" y="113402"/>
                </a:lnTo>
                <a:lnTo>
                  <a:pt x="1145422" y="142514"/>
                </a:lnTo>
                <a:lnTo>
                  <a:pt x="1185421" y="174696"/>
                </a:lnTo>
                <a:lnTo>
                  <a:pt x="1223227" y="209872"/>
                </a:lnTo>
                <a:lnTo>
                  <a:pt x="1258403" y="247678"/>
                </a:lnTo>
                <a:lnTo>
                  <a:pt x="1290585" y="287677"/>
                </a:lnTo>
                <a:lnTo>
                  <a:pt x="1319736" y="329755"/>
                </a:lnTo>
                <a:lnTo>
                  <a:pt x="1345664" y="373533"/>
                </a:lnTo>
                <a:lnTo>
                  <a:pt x="1368412" y="419027"/>
                </a:lnTo>
                <a:lnTo>
                  <a:pt x="1387866" y="465993"/>
                </a:lnTo>
                <a:lnTo>
                  <a:pt x="1403950" y="514248"/>
                </a:lnTo>
                <a:lnTo>
                  <a:pt x="1416591" y="563612"/>
                </a:lnTo>
                <a:lnTo>
                  <a:pt x="1425712" y="613904"/>
                </a:lnTo>
                <a:lnTo>
                  <a:pt x="1431240" y="664943"/>
                </a:lnTo>
                <a:lnTo>
                  <a:pt x="1433099" y="716549"/>
                </a:lnTo>
                <a:lnTo>
                  <a:pt x="1431575" y="763663"/>
                </a:lnTo>
                <a:lnTo>
                  <a:pt x="1427066" y="809962"/>
                </a:lnTo>
                <a:lnTo>
                  <a:pt x="1419665" y="855354"/>
                </a:lnTo>
                <a:lnTo>
                  <a:pt x="1409468" y="899743"/>
                </a:lnTo>
                <a:lnTo>
                  <a:pt x="1396569" y="943035"/>
                </a:lnTo>
                <a:lnTo>
                  <a:pt x="1381063" y="985135"/>
                </a:lnTo>
                <a:lnTo>
                  <a:pt x="1363042" y="1025950"/>
                </a:lnTo>
                <a:lnTo>
                  <a:pt x="1342604" y="1065384"/>
                </a:lnTo>
                <a:lnTo>
                  <a:pt x="1319840" y="1103344"/>
                </a:lnTo>
                <a:lnTo>
                  <a:pt x="1294847" y="1139735"/>
                </a:lnTo>
                <a:lnTo>
                  <a:pt x="1267718" y="1174462"/>
                </a:lnTo>
                <a:lnTo>
                  <a:pt x="1238548" y="1207431"/>
                </a:lnTo>
                <a:lnTo>
                  <a:pt x="1207431" y="1238548"/>
                </a:lnTo>
                <a:lnTo>
                  <a:pt x="1174462" y="1267718"/>
                </a:lnTo>
                <a:lnTo>
                  <a:pt x="1139735" y="1294847"/>
                </a:lnTo>
                <a:lnTo>
                  <a:pt x="1103344" y="1319840"/>
                </a:lnTo>
                <a:lnTo>
                  <a:pt x="1065384" y="1342604"/>
                </a:lnTo>
                <a:lnTo>
                  <a:pt x="1025950" y="1363042"/>
                </a:lnTo>
                <a:lnTo>
                  <a:pt x="985135" y="1381063"/>
                </a:lnTo>
                <a:lnTo>
                  <a:pt x="943035" y="1396569"/>
                </a:lnTo>
                <a:lnTo>
                  <a:pt x="899743" y="1409468"/>
                </a:lnTo>
                <a:lnTo>
                  <a:pt x="855354" y="1419665"/>
                </a:lnTo>
                <a:lnTo>
                  <a:pt x="809962" y="1427066"/>
                </a:lnTo>
                <a:lnTo>
                  <a:pt x="763663" y="1431575"/>
                </a:lnTo>
                <a:lnTo>
                  <a:pt x="716549" y="1433099"/>
                </a:lnTo>
                <a:close/>
              </a:path>
            </a:pathLst>
          </a:custGeom>
          <a:solidFill>
            <a:srgbClr val="F3F3F3"/>
          </a:solidFill>
        </p:spPr>
        <p:txBody>
          <a:bodyPr wrap="square" lIns="0" tIns="0" rIns="0" bIns="0" rtlCol="0"/>
          <a:lstStyle/>
          <a:p>
            <a:endParaRPr/>
          </a:p>
        </p:txBody>
      </p:sp>
      <p:sp>
        <p:nvSpPr>
          <p:cNvPr id="39" name="正方形/長方形 38">
            <a:extLst>
              <a:ext uri="{FF2B5EF4-FFF2-40B4-BE49-F238E27FC236}">
                <a16:creationId xmlns:a16="http://schemas.microsoft.com/office/drawing/2014/main" id="{9CF36CCE-AA72-41BA-C1D2-18790F50A312}"/>
              </a:ext>
            </a:extLst>
          </p:cNvPr>
          <p:cNvSpPr/>
          <p:nvPr/>
        </p:nvSpPr>
        <p:spPr>
          <a:xfrm>
            <a:off x="8539698" y="4296663"/>
            <a:ext cx="950901" cy="276999"/>
          </a:xfrm>
          <a:prstGeom prst="rect">
            <a:avLst/>
          </a:prstGeom>
        </p:spPr>
        <p:txBody>
          <a:bodyPr wrap="none">
            <a:spAutoFit/>
          </a:bodyPr>
          <a:lstStyle/>
          <a:p>
            <a:r>
              <a:rPr lang="ja-JP" altLang="en-US" sz="1200" b="1" spc="-5" dirty="0">
                <a:solidFill>
                  <a:schemeClr val="tx1">
                    <a:lumMod val="75000"/>
                    <a:lumOff val="25000"/>
                  </a:schemeClr>
                </a:solidFill>
              </a:rPr>
              <a:t>月間流通額</a:t>
            </a:r>
            <a:endParaRPr lang="ja-JP" altLang="en-US" sz="1200" b="1" dirty="0">
              <a:solidFill>
                <a:schemeClr val="tx1">
                  <a:lumMod val="75000"/>
                  <a:lumOff val="25000"/>
                </a:schemeClr>
              </a:solidFill>
            </a:endParaRPr>
          </a:p>
        </p:txBody>
      </p:sp>
      <p:sp>
        <p:nvSpPr>
          <p:cNvPr id="40" name="object 7">
            <a:extLst>
              <a:ext uri="{FF2B5EF4-FFF2-40B4-BE49-F238E27FC236}">
                <a16:creationId xmlns:a16="http://schemas.microsoft.com/office/drawing/2014/main" id="{6A7BB205-3C49-C5C3-0E4F-331FE1BA7C83}"/>
              </a:ext>
            </a:extLst>
          </p:cNvPr>
          <p:cNvSpPr txBox="1"/>
          <p:nvPr/>
        </p:nvSpPr>
        <p:spPr>
          <a:xfrm>
            <a:off x="8244345" y="4603787"/>
            <a:ext cx="1613535" cy="382156"/>
          </a:xfrm>
          <a:prstGeom prst="rect">
            <a:avLst/>
          </a:prstGeom>
        </p:spPr>
        <p:txBody>
          <a:bodyPr vert="horz" wrap="square" lIns="0" tIns="12700" rIns="0" bIns="0" rtlCol="0">
            <a:spAutoFit/>
          </a:bodyPr>
          <a:lstStyle/>
          <a:p>
            <a:pPr marL="12700" algn="ctr">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50</a:t>
            </a:r>
            <a:r>
              <a:rPr lang="ja-JP" altLang="en-US" sz="2400" b="1" spc="-10" dirty="0">
                <a:solidFill>
                  <a:schemeClr val="tx1">
                    <a:lumMod val="75000"/>
                    <a:lumOff val="25000"/>
                  </a:schemeClr>
                </a:solidFill>
                <a:latin typeface="+mn-ea"/>
                <a:cs typeface="Trebuchet MS"/>
              </a:rPr>
              <a:t>億</a:t>
            </a:r>
            <a:r>
              <a:rPr lang="ja-JP" altLang="en-US" b="1" spc="-10" dirty="0">
                <a:solidFill>
                  <a:schemeClr val="tx1">
                    <a:lumMod val="75000"/>
                    <a:lumOff val="25000"/>
                  </a:schemeClr>
                </a:solidFill>
                <a:latin typeface="+mn-ea"/>
                <a:cs typeface="Trebuchet MS"/>
              </a:rPr>
              <a:t>円</a:t>
            </a:r>
            <a:endParaRPr sz="1400" dirty="0">
              <a:solidFill>
                <a:schemeClr val="tx1">
                  <a:lumMod val="75000"/>
                  <a:lumOff val="25000"/>
                </a:schemeClr>
              </a:solidFill>
              <a:latin typeface="+mn-ea"/>
              <a:cs typeface="Trebuchet MS"/>
            </a:endParaRPr>
          </a:p>
        </p:txBody>
      </p:sp>
    </p:spTree>
    <p:extLst>
      <p:ext uri="{BB962C8B-B14F-4D97-AF65-F5344CB8AC3E}">
        <p14:creationId xmlns:p14="http://schemas.microsoft.com/office/powerpoint/2010/main" val="341907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ユーザーデータ</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 name="object 5">
            <a:extLst>
              <a:ext uri="{FF2B5EF4-FFF2-40B4-BE49-F238E27FC236}">
                <a16:creationId xmlns:a16="http://schemas.microsoft.com/office/drawing/2014/main" id="{02E23BE2-ECCF-D9EA-1920-6443D525FBD5}"/>
              </a:ext>
            </a:extLst>
          </p:cNvPr>
          <p:cNvSpPr/>
          <p:nvPr/>
        </p:nvSpPr>
        <p:spPr>
          <a:xfrm>
            <a:off x="582661" y="2512926"/>
            <a:ext cx="2351894" cy="2209093"/>
          </a:xfrm>
          <a:prstGeom prst="rect">
            <a:avLst/>
          </a:prstGeom>
          <a:blipFill>
            <a:blip r:embed="rId3"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FB6342F6-4CB8-BE43-C5A6-07BE78C2A98D}"/>
              </a:ext>
            </a:extLst>
          </p:cNvPr>
          <p:cNvSpPr/>
          <p:nvPr/>
        </p:nvSpPr>
        <p:spPr>
          <a:xfrm>
            <a:off x="1419955" y="3318691"/>
            <a:ext cx="657224" cy="647699"/>
          </a:xfrm>
          <a:prstGeom prst="rect">
            <a:avLst/>
          </a:prstGeom>
          <a:blipFill>
            <a:blip r:embed="rId4" cstate="print"/>
            <a:stretch>
              <a:fillRect/>
            </a:stretch>
          </a:blipFill>
        </p:spPr>
        <p:txBody>
          <a:bodyPr wrap="square" lIns="0" tIns="0" rIns="0" bIns="0" rtlCol="0"/>
          <a:lstStyle/>
          <a:p>
            <a:endParaRPr/>
          </a:p>
        </p:txBody>
      </p:sp>
      <p:sp>
        <p:nvSpPr>
          <p:cNvPr id="7" name="object 8">
            <a:extLst>
              <a:ext uri="{FF2B5EF4-FFF2-40B4-BE49-F238E27FC236}">
                <a16:creationId xmlns:a16="http://schemas.microsoft.com/office/drawing/2014/main" id="{E0547767-E641-025E-7CCA-835DCAAC320D}"/>
              </a:ext>
            </a:extLst>
          </p:cNvPr>
          <p:cNvSpPr/>
          <p:nvPr/>
        </p:nvSpPr>
        <p:spPr>
          <a:xfrm>
            <a:off x="3506390" y="2512926"/>
            <a:ext cx="2351894" cy="2232309"/>
          </a:xfrm>
          <a:prstGeom prst="rect">
            <a:avLst/>
          </a:prstGeom>
          <a:blipFill>
            <a:blip r:embed="rId5"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72634C49-B726-998A-A780-E1AEAD7C75D5}"/>
              </a:ext>
            </a:extLst>
          </p:cNvPr>
          <p:cNvSpPr/>
          <p:nvPr/>
        </p:nvSpPr>
        <p:spPr>
          <a:xfrm>
            <a:off x="4273888" y="3265811"/>
            <a:ext cx="816898" cy="753457"/>
          </a:xfrm>
          <a:prstGeom prst="rect">
            <a:avLst/>
          </a:prstGeom>
          <a:blipFill>
            <a:blip r:embed="rId6" cstate="print"/>
            <a:stretch>
              <a:fillRect/>
            </a:stretch>
          </a:blipFill>
        </p:spPr>
        <p:txBody>
          <a:bodyPr wrap="square" lIns="0" tIns="0" rIns="0" bIns="0" rtlCol="0"/>
          <a:lstStyle/>
          <a:p>
            <a:endParaRPr/>
          </a:p>
        </p:txBody>
      </p:sp>
      <p:sp>
        <p:nvSpPr>
          <p:cNvPr id="10" name="object 11">
            <a:extLst>
              <a:ext uri="{FF2B5EF4-FFF2-40B4-BE49-F238E27FC236}">
                <a16:creationId xmlns:a16="http://schemas.microsoft.com/office/drawing/2014/main" id="{ECB971C6-D780-6F70-0A02-76C64B9FC051}"/>
              </a:ext>
            </a:extLst>
          </p:cNvPr>
          <p:cNvSpPr/>
          <p:nvPr/>
        </p:nvSpPr>
        <p:spPr>
          <a:xfrm>
            <a:off x="6430620" y="2512926"/>
            <a:ext cx="2351894" cy="2226100"/>
          </a:xfrm>
          <a:prstGeom prst="rect">
            <a:avLst/>
          </a:prstGeom>
          <a:blipFill>
            <a:blip r:embed="rId7"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3A9D3A6D-13B6-D2FF-C3E3-D893A059E80E}"/>
              </a:ext>
            </a:extLst>
          </p:cNvPr>
          <p:cNvSpPr/>
          <p:nvPr/>
        </p:nvSpPr>
        <p:spPr>
          <a:xfrm>
            <a:off x="7307617" y="3368775"/>
            <a:ext cx="597899" cy="589709"/>
          </a:xfrm>
          <a:prstGeom prst="rect">
            <a:avLst/>
          </a:prstGeom>
          <a:blipFill>
            <a:blip r:embed="rId8" cstate="print"/>
            <a:stretch>
              <a:fillRect/>
            </a:stretch>
          </a:blipFill>
        </p:spPr>
        <p:txBody>
          <a:bodyPr wrap="square" lIns="0" tIns="0" rIns="0" bIns="0" rtlCol="0"/>
          <a:lstStyle/>
          <a:p>
            <a:endParaRPr/>
          </a:p>
        </p:txBody>
      </p:sp>
      <p:sp>
        <p:nvSpPr>
          <p:cNvPr id="12" name="object 14">
            <a:extLst>
              <a:ext uri="{FF2B5EF4-FFF2-40B4-BE49-F238E27FC236}">
                <a16:creationId xmlns:a16="http://schemas.microsoft.com/office/drawing/2014/main" id="{7F8AE0BE-0251-3205-DE24-B474CF0B5395}"/>
              </a:ext>
            </a:extLst>
          </p:cNvPr>
          <p:cNvSpPr/>
          <p:nvPr/>
        </p:nvSpPr>
        <p:spPr>
          <a:xfrm>
            <a:off x="9354850" y="2453493"/>
            <a:ext cx="2353061" cy="2322631"/>
          </a:xfrm>
          <a:prstGeom prst="rect">
            <a:avLst/>
          </a:prstGeom>
          <a:blipFill>
            <a:blip r:embed="rId9" cstate="print"/>
            <a:stretch>
              <a:fillRect/>
            </a:stretch>
          </a:blipFill>
        </p:spPr>
        <p:txBody>
          <a:bodyPr wrap="square" lIns="0" tIns="0" rIns="0" bIns="0" rtlCol="0"/>
          <a:lstStyle/>
          <a:p>
            <a:endParaRPr/>
          </a:p>
        </p:txBody>
      </p:sp>
      <p:sp>
        <p:nvSpPr>
          <p:cNvPr id="13" name="object 15">
            <a:extLst>
              <a:ext uri="{FF2B5EF4-FFF2-40B4-BE49-F238E27FC236}">
                <a16:creationId xmlns:a16="http://schemas.microsoft.com/office/drawing/2014/main" id="{1B493909-4710-9FC0-7899-0D043E00A734}"/>
              </a:ext>
            </a:extLst>
          </p:cNvPr>
          <p:cNvSpPr/>
          <p:nvPr/>
        </p:nvSpPr>
        <p:spPr>
          <a:xfrm>
            <a:off x="10186643" y="3276916"/>
            <a:ext cx="689474" cy="689474"/>
          </a:xfrm>
          <a:prstGeom prst="rect">
            <a:avLst/>
          </a:prstGeom>
          <a:blipFill>
            <a:blip r:embed="rId10"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C1E7B6A2-7ACC-4AD0-DD0A-E56CBBAA1280}"/>
              </a:ext>
            </a:extLst>
          </p:cNvPr>
          <p:cNvSpPr/>
          <p:nvPr/>
        </p:nvSpPr>
        <p:spPr>
          <a:xfrm>
            <a:off x="9965329" y="5737671"/>
            <a:ext cx="1598502" cy="1083499"/>
          </a:xfrm>
          <a:prstGeom prst="rect">
            <a:avLst/>
          </a:prstGeom>
          <a:blipFill>
            <a:blip r:embed="rId11" cstate="print"/>
            <a:stretch>
              <a:fillRect/>
            </a:stretch>
          </a:blipFill>
        </p:spPr>
        <p:txBody>
          <a:bodyPr wrap="square" lIns="0" tIns="0" rIns="0" bIns="0" rtlCol="0"/>
          <a:lstStyle/>
          <a:p>
            <a:endParaRPr/>
          </a:p>
        </p:txBody>
      </p:sp>
      <p:sp>
        <p:nvSpPr>
          <p:cNvPr id="15" name="テキスト ボックス 14">
            <a:extLst>
              <a:ext uri="{FF2B5EF4-FFF2-40B4-BE49-F238E27FC236}">
                <a16:creationId xmlns:a16="http://schemas.microsoft.com/office/drawing/2014/main" id="{C7813115-34E6-BC99-F20A-7C578E75EB38}"/>
              </a:ext>
            </a:extLst>
          </p:cNvPr>
          <p:cNvSpPr txBox="1"/>
          <p:nvPr/>
        </p:nvSpPr>
        <p:spPr>
          <a:xfrm>
            <a:off x="582661" y="1167492"/>
            <a:ext cx="6770119" cy="646331"/>
          </a:xfrm>
          <a:prstGeom prst="rect">
            <a:avLst/>
          </a:prstGeom>
          <a:noFill/>
        </p:spPr>
        <p:txBody>
          <a:bodyPr wrap="square" rtlCol="0">
            <a:spAutoFit/>
          </a:bodyPr>
          <a:lstStyle/>
          <a:p>
            <a:r>
              <a:rPr kumimoji="1" lang="ja-JP" altLang="en-US" dirty="0">
                <a:latin typeface="+mn-ea"/>
              </a:rPr>
              <a:t>▶検索からの流入が</a:t>
            </a:r>
            <a:r>
              <a:rPr kumimoji="1" lang="en-US" altLang="ja-JP" dirty="0">
                <a:latin typeface="+mn-ea"/>
              </a:rPr>
              <a:t>9</a:t>
            </a:r>
            <a:r>
              <a:rPr kumimoji="1" lang="ja-JP" altLang="en-US" dirty="0">
                <a:latin typeface="+mn-ea"/>
              </a:rPr>
              <a:t>割を占めています</a:t>
            </a:r>
            <a:endParaRPr kumimoji="1" lang="en-US" altLang="ja-JP" dirty="0">
              <a:latin typeface="+mn-ea"/>
            </a:endParaRPr>
          </a:p>
          <a:p>
            <a:r>
              <a:rPr lang="ja-JP" altLang="en-US" dirty="0">
                <a:latin typeface="+mn-ea"/>
              </a:rPr>
              <a:t>▶購買力の高い</a:t>
            </a:r>
            <a:r>
              <a:rPr lang="en-US" altLang="ja-JP" dirty="0">
                <a:latin typeface="+mn-ea"/>
              </a:rPr>
              <a:t>25</a:t>
            </a:r>
            <a:r>
              <a:rPr lang="ja-JP" altLang="en-US" dirty="0">
                <a:latin typeface="+mn-ea"/>
              </a:rPr>
              <a:t>歳以上のユーザーが多く訪れています</a:t>
            </a:r>
            <a:endParaRPr kumimoji="1" lang="ja-JP" altLang="en-US" dirty="0">
              <a:latin typeface="+mn-ea"/>
            </a:endParaRPr>
          </a:p>
        </p:txBody>
      </p:sp>
      <p:sp>
        <p:nvSpPr>
          <p:cNvPr id="16" name="テキスト ボックス 15">
            <a:extLst>
              <a:ext uri="{FF2B5EF4-FFF2-40B4-BE49-F238E27FC236}">
                <a16:creationId xmlns:a16="http://schemas.microsoft.com/office/drawing/2014/main" id="{C5AA20D5-B4F7-B720-FF13-3BC6A8134D1B}"/>
              </a:ext>
            </a:extLst>
          </p:cNvPr>
          <p:cNvSpPr txBox="1"/>
          <p:nvPr/>
        </p:nvSpPr>
        <p:spPr>
          <a:xfrm>
            <a:off x="899557" y="4951816"/>
            <a:ext cx="1555680" cy="830997"/>
          </a:xfrm>
          <a:prstGeom prst="rect">
            <a:avLst/>
          </a:prstGeom>
          <a:noFill/>
        </p:spPr>
        <p:txBody>
          <a:bodyPr wrap="square" rtlCol="0">
            <a:spAutoFit/>
          </a:bodyPr>
          <a:lstStyle/>
          <a:p>
            <a:pPr algn="ctr"/>
            <a:r>
              <a:rPr lang="en-US" altLang="ja-JP" sz="2000" dirty="0"/>
              <a:t>Search</a:t>
            </a:r>
          </a:p>
          <a:p>
            <a:pPr algn="ctr"/>
            <a:r>
              <a:rPr kumimoji="1" lang="ja-JP" altLang="en-US" sz="2800" b="1" dirty="0">
                <a:solidFill>
                  <a:srgbClr val="00B050"/>
                </a:solidFill>
              </a:rPr>
              <a:t>約</a:t>
            </a:r>
            <a:r>
              <a:rPr kumimoji="1" lang="en-US" altLang="ja-JP" sz="2800" b="1" dirty="0">
                <a:solidFill>
                  <a:srgbClr val="00B050"/>
                </a:solidFill>
              </a:rPr>
              <a:t>90%</a:t>
            </a:r>
            <a:endParaRPr kumimoji="1" lang="ja-JP" altLang="en-US" sz="2800" b="1" dirty="0">
              <a:solidFill>
                <a:srgbClr val="00B050"/>
              </a:solidFill>
            </a:endParaRPr>
          </a:p>
        </p:txBody>
      </p:sp>
      <p:sp>
        <p:nvSpPr>
          <p:cNvPr id="17" name="テキスト ボックス 16">
            <a:extLst>
              <a:ext uri="{FF2B5EF4-FFF2-40B4-BE49-F238E27FC236}">
                <a16:creationId xmlns:a16="http://schemas.microsoft.com/office/drawing/2014/main" id="{05406C65-5ADC-1417-AD11-99D22A40D3A4}"/>
              </a:ext>
            </a:extLst>
          </p:cNvPr>
          <p:cNvSpPr txBox="1"/>
          <p:nvPr/>
        </p:nvSpPr>
        <p:spPr>
          <a:xfrm>
            <a:off x="6399360" y="4980651"/>
            <a:ext cx="2623959" cy="769441"/>
          </a:xfrm>
          <a:prstGeom prst="rect">
            <a:avLst/>
          </a:prstGeom>
          <a:noFill/>
        </p:spPr>
        <p:txBody>
          <a:bodyPr wrap="square" rtlCol="0">
            <a:spAutoFit/>
          </a:bodyPr>
          <a:lstStyle/>
          <a:p>
            <a:pPr algn="ctr"/>
            <a:r>
              <a:rPr lang="en-US" altLang="ja-JP" sz="2000" dirty="0"/>
              <a:t>Gender</a:t>
            </a:r>
          </a:p>
          <a:p>
            <a:pPr algn="ctr"/>
            <a:r>
              <a:rPr kumimoji="1" lang="ja-JP" altLang="en-US" sz="2400" b="1" dirty="0">
                <a:solidFill>
                  <a:srgbClr val="00B050"/>
                </a:solidFill>
              </a:rPr>
              <a:t>男性</a:t>
            </a:r>
            <a:r>
              <a:rPr lang="en-US" altLang="ja-JP" sz="2400" b="1" dirty="0">
                <a:solidFill>
                  <a:srgbClr val="00B050"/>
                </a:solidFill>
              </a:rPr>
              <a:t>4</a:t>
            </a:r>
            <a:r>
              <a:rPr kumimoji="1" lang="ja-JP" altLang="en-US" sz="2400" b="1" dirty="0">
                <a:solidFill>
                  <a:srgbClr val="00B050"/>
                </a:solidFill>
              </a:rPr>
              <a:t>：女性</a:t>
            </a:r>
            <a:r>
              <a:rPr kumimoji="1" lang="en-US" altLang="ja-JP" sz="2400" b="1" dirty="0">
                <a:solidFill>
                  <a:srgbClr val="00B050"/>
                </a:solidFill>
              </a:rPr>
              <a:t>6</a:t>
            </a:r>
            <a:endParaRPr kumimoji="1" lang="ja-JP" altLang="en-US" sz="2400" b="1" dirty="0">
              <a:solidFill>
                <a:srgbClr val="00B050"/>
              </a:solidFill>
            </a:endParaRPr>
          </a:p>
        </p:txBody>
      </p:sp>
      <p:sp>
        <p:nvSpPr>
          <p:cNvPr id="18" name="テキスト ボックス 17">
            <a:extLst>
              <a:ext uri="{FF2B5EF4-FFF2-40B4-BE49-F238E27FC236}">
                <a16:creationId xmlns:a16="http://schemas.microsoft.com/office/drawing/2014/main" id="{0ADB962E-B1BD-0EE6-CE87-760EA0F6F29F}"/>
              </a:ext>
            </a:extLst>
          </p:cNvPr>
          <p:cNvSpPr txBox="1"/>
          <p:nvPr/>
        </p:nvSpPr>
        <p:spPr>
          <a:xfrm>
            <a:off x="3778256" y="4951816"/>
            <a:ext cx="1853474" cy="830997"/>
          </a:xfrm>
          <a:prstGeom prst="rect">
            <a:avLst/>
          </a:prstGeom>
          <a:noFill/>
        </p:spPr>
        <p:txBody>
          <a:bodyPr wrap="square" rtlCol="0">
            <a:spAutoFit/>
          </a:bodyPr>
          <a:lstStyle/>
          <a:p>
            <a:pPr algn="ctr"/>
            <a:r>
              <a:rPr lang="en-US" altLang="ja-JP" sz="2000" dirty="0"/>
              <a:t>D</a:t>
            </a:r>
            <a:r>
              <a:rPr kumimoji="1" lang="en-US" altLang="ja-JP" sz="2000" dirty="0"/>
              <a:t>evice(SP)</a:t>
            </a:r>
          </a:p>
          <a:p>
            <a:pPr algn="ctr"/>
            <a:r>
              <a:rPr kumimoji="1" lang="ja-JP" altLang="en-US" sz="2800" b="1" dirty="0">
                <a:solidFill>
                  <a:srgbClr val="00B050"/>
                </a:solidFill>
              </a:rPr>
              <a:t>約</a:t>
            </a:r>
            <a:r>
              <a:rPr lang="en-US" altLang="ja-JP" sz="2800" b="1" dirty="0">
                <a:solidFill>
                  <a:srgbClr val="00B050"/>
                </a:solidFill>
              </a:rPr>
              <a:t>80%</a:t>
            </a:r>
            <a:endParaRPr kumimoji="1" lang="ja-JP" altLang="en-US" sz="2800" dirty="0"/>
          </a:p>
        </p:txBody>
      </p:sp>
      <p:sp>
        <p:nvSpPr>
          <p:cNvPr id="19" name="テキスト ボックス 18">
            <a:extLst>
              <a:ext uri="{FF2B5EF4-FFF2-40B4-BE49-F238E27FC236}">
                <a16:creationId xmlns:a16="http://schemas.microsoft.com/office/drawing/2014/main" id="{51DE8077-1ECF-6BF1-9960-DB02D99A039A}"/>
              </a:ext>
            </a:extLst>
          </p:cNvPr>
          <p:cNvSpPr txBox="1"/>
          <p:nvPr/>
        </p:nvSpPr>
        <p:spPr>
          <a:xfrm>
            <a:off x="9790949" y="4980651"/>
            <a:ext cx="1853474" cy="830997"/>
          </a:xfrm>
          <a:prstGeom prst="rect">
            <a:avLst/>
          </a:prstGeom>
          <a:noFill/>
        </p:spPr>
        <p:txBody>
          <a:bodyPr wrap="square" rtlCol="0">
            <a:spAutoFit/>
          </a:bodyPr>
          <a:lstStyle/>
          <a:p>
            <a:pPr algn="ctr"/>
            <a:r>
              <a:rPr lang="en-US" altLang="ja-JP" sz="2000" dirty="0"/>
              <a:t>Age</a:t>
            </a:r>
            <a:endParaRPr kumimoji="1" lang="en-US" altLang="ja-JP" sz="2000" dirty="0"/>
          </a:p>
          <a:p>
            <a:pPr algn="ctr"/>
            <a:r>
              <a:rPr lang="en-US" altLang="ja-JP" sz="2800" b="1" dirty="0">
                <a:solidFill>
                  <a:srgbClr val="00B050"/>
                </a:solidFill>
              </a:rPr>
              <a:t>18~44</a:t>
            </a:r>
            <a:endParaRPr kumimoji="1" lang="ja-JP" altLang="en-US" sz="2800" dirty="0"/>
          </a:p>
        </p:txBody>
      </p:sp>
    </p:spTree>
    <p:extLst>
      <p:ext uri="{BB962C8B-B14F-4D97-AF65-F5344CB8AC3E}">
        <p14:creationId xmlns:p14="http://schemas.microsoft.com/office/powerpoint/2010/main" val="256198466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22916</TotalTime>
  <Words>4455</Words>
  <Application>Microsoft Macintosh PowerPoint</Application>
  <PresentationFormat>ワイド画面</PresentationFormat>
  <Paragraphs>664</Paragraphs>
  <Slides>36</Slides>
  <Notes>3</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36</vt:i4>
      </vt:variant>
    </vt:vector>
  </HeadingPairs>
  <TitlesOfParts>
    <vt:vector size="49" baseType="lpstr">
      <vt:lpstr>Google Sans</vt:lpstr>
      <vt:lpstr>Meiryo UI</vt:lpstr>
      <vt:lpstr>NotoSansJP</vt:lpstr>
      <vt:lpstr>メイリオ</vt:lpstr>
      <vt:lpstr>メイリオ</vt:lpstr>
      <vt:lpstr>Yu Gothic</vt:lpstr>
      <vt:lpstr>Yu Gothic</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535</cp:revision>
  <dcterms:created xsi:type="dcterms:W3CDTF">2020-02-26T07:28:11Z</dcterms:created>
  <dcterms:modified xsi:type="dcterms:W3CDTF">2023-05-26T00:15:17Z</dcterms:modified>
  <cp:category/>
</cp:coreProperties>
</file>