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 id="2147483683" r:id="rId2"/>
    <p:sldMasterId id="2147483690" r:id="rId3"/>
  </p:sldMasterIdLst>
  <p:notesMasterIdLst>
    <p:notesMasterId r:id="rId15"/>
  </p:notesMasterIdLst>
  <p:sldIdLst>
    <p:sldId id="273" r:id="rId4"/>
    <p:sldId id="278" r:id="rId5"/>
    <p:sldId id="574" r:id="rId6"/>
    <p:sldId id="575" r:id="rId7"/>
    <p:sldId id="576" r:id="rId8"/>
    <p:sldId id="279" r:id="rId9"/>
    <p:sldId id="577" r:id="rId10"/>
    <p:sldId id="580" r:id="rId11"/>
    <p:sldId id="291" r:id="rId12"/>
    <p:sldId id="579" r:id="rId13"/>
    <p:sldId id="281"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広告主・代理店限定" id="{B405E880-EC86-FC43-B943-9830E358784D}">
          <p14:sldIdLst>
            <p14:sldId id="273"/>
            <p14:sldId id="278"/>
            <p14:sldId id="574"/>
            <p14:sldId id="575"/>
            <p14:sldId id="576"/>
            <p14:sldId id="279"/>
            <p14:sldId id="577"/>
            <p14:sldId id="580"/>
            <p14:sldId id="291"/>
            <p14:sldId id="579"/>
            <p14:sldId id="28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A9A9A9"/>
    <a:srgbClr val="000048"/>
    <a:srgbClr val="00003E"/>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53" autoAdjust="0"/>
    <p:restoredTop sz="96054"/>
  </p:normalViewPr>
  <p:slideViewPr>
    <p:cSldViewPr snapToGrid="0">
      <p:cViewPr varScale="1">
        <p:scale>
          <a:sx n="74" d="100"/>
          <a:sy n="74" d="100"/>
        </p:scale>
        <p:origin x="1325" y="2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3" Type="http://schemas.openxmlformats.org/officeDocument/2006/relationships/oleObject" Target="Book4"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Book4"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4"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529516200621395E-2"/>
          <c:y val="0.11819235099062163"/>
          <c:w val="0.925634202515631"/>
          <c:h val="0.75262192771506542"/>
        </c:manualLayout>
      </c:layout>
      <c:barChart>
        <c:barDir val="col"/>
        <c:grouping val="clustered"/>
        <c:varyColors val="0"/>
        <c:ser>
          <c:idx val="0"/>
          <c:order val="0"/>
          <c:tx>
            <c:strRef>
              <c:f>Sheet1!$B$54</c:f>
              <c:strCache>
                <c:ptCount val="1"/>
                <c:pt idx="0">
                  <c:v>ブランドパネル</c:v>
                </c:pt>
              </c:strCache>
            </c:strRef>
          </c:tx>
          <c:spPr>
            <a:solidFill>
              <a:srgbClr val="A9A9A9"/>
            </a:solidFill>
            <a:ln>
              <a:noFill/>
            </a:ln>
            <a:effectLst/>
          </c:spPr>
          <c:invertIfNegative val="0"/>
          <c:cat>
            <c:strRef>
              <c:f>Sheet1!$A$55:$A$61</c:f>
              <c:strCache>
                <c:ptCount val="7"/>
                <c:pt idx="0">
                  <c:v>広告認知</c:v>
                </c:pt>
                <c:pt idx="1">
                  <c:v>商品認知</c:v>
                </c:pt>
                <c:pt idx="2">
                  <c:v>興味・関心</c:v>
                </c:pt>
                <c:pt idx="3">
                  <c:v>好意</c:v>
                </c:pt>
                <c:pt idx="4">
                  <c:v>購入意向</c:v>
                </c:pt>
                <c:pt idx="5">
                  <c:v>最購入意向</c:v>
                </c:pt>
                <c:pt idx="6">
                  <c:v>メッセージ連想</c:v>
                </c:pt>
              </c:strCache>
            </c:strRef>
          </c:cat>
          <c:val>
            <c:numRef>
              <c:f>Sheet1!$B$55:$B$61</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0-0F1D-43DF-A458-E080C2243269}"/>
            </c:ext>
          </c:extLst>
        </c:ser>
        <c:ser>
          <c:idx val="1"/>
          <c:order val="1"/>
          <c:tx>
            <c:strRef>
              <c:f>Sheet1!$C$54</c:f>
              <c:strCache>
                <c:ptCount val="1"/>
                <c:pt idx="0">
                  <c:v>ブランドパネルトップカバー</c:v>
                </c:pt>
              </c:strCache>
            </c:strRef>
          </c:tx>
          <c:spPr>
            <a:solidFill>
              <a:srgbClr val="000048"/>
            </a:solidFill>
            <a:ln>
              <a:noFill/>
            </a:ln>
            <a:effectLst/>
          </c:spPr>
          <c:invertIfNegative val="0"/>
          <c:cat>
            <c:strRef>
              <c:f>Sheet1!$A$55:$A$61</c:f>
              <c:strCache>
                <c:ptCount val="7"/>
                <c:pt idx="0">
                  <c:v>広告認知</c:v>
                </c:pt>
                <c:pt idx="1">
                  <c:v>商品認知</c:v>
                </c:pt>
                <c:pt idx="2">
                  <c:v>興味・関心</c:v>
                </c:pt>
                <c:pt idx="3">
                  <c:v>好意</c:v>
                </c:pt>
                <c:pt idx="4">
                  <c:v>購入意向</c:v>
                </c:pt>
                <c:pt idx="5">
                  <c:v>最購入意向</c:v>
                </c:pt>
                <c:pt idx="6">
                  <c:v>メッセージ連想</c:v>
                </c:pt>
              </c:strCache>
            </c:strRef>
          </c:cat>
          <c:val>
            <c:numRef>
              <c:f>Sheet1!$C$55:$C$61</c:f>
              <c:numCache>
                <c:formatCode>General</c:formatCode>
                <c:ptCount val="7"/>
                <c:pt idx="0">
                  <c:v>2.8</c:v>
                </c:pt>
                <c:pt idx="1">
                  <c:v>5.3999999999999995</c:v>
                </c:pt>
                <c:pt idx="2">
                  <c:v>6.9</c:v>
                </c:pt>
                <c:pt idx="3">
                  <c:v>4.8000000000000007</c:v>
                </c:pt>
                <c:pt idx="4">
                  <c:v>5.2</c:v>
                </c:pt>
                <c:pt idx="5">
                  <c:v>4.8</c:v>
                </c:pt>
                <c:pt idx="6">
                  <c:v>5.2</c:v>
                </c:pt>
              </c:numCache>
            </c:numRef>
          </c:val>
          <c:extLst>
            <c:ext xmlns:c16="http://schemas.microsoft.com/office/drawing/2014/chart" uri="{C3380CC4-5D6E-409C-BE32-E72D297353CC}">
              <c16:uniqueId val="{00000001-0F1D-43DF-A458-E080C2243269}"/>
            </c:ext>
          </c:extLst>
        </c:ser>
        <c:dLbls>
          <c:showLegendKey val="0"/>
          <c:showVal val="0"/>
          <c:showCatName val="0"/>
          <c:showSerName val="0"/>
          <c:showPercent val="0"/>
          <c:showBubbleSize val="0"/>
        </c:dLbls>
        <c:gapWidth val="61"/>
        <c:overlap val="-27"/>
        <c:axId val="1899928063"/>
        <c:axId val="431211679"/>
      </c:barChart>
      <c:catAx>
        <c:axId val="18999280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ea"/>
                <a:ea typeface="+mn-ea"/>
                <a:cs typeface="+mn-cs"/>
              </a:defRPr>
            </a:pPr>
            <a:endParaRPr lang="ja-JP"/>
          </a:p>
        </c:txPr>
        <c:crossAx val="431211679"/>
        <c:crosses val="autoZero"/>
        <c:auto val="1"/>
        <c:lblAlgn val="ctr"/>
        <c:lblOffset val="100"/>
        <c:noMultiLvlLbl val="0"/>
      </c:catAx>
      <c:valAx>
        <c:axId val="431211679"/>
        <c:scaling>
          <c:orientation val="minMax"/>
        </c:scaling>
        <c:delete val="1"/>
        <c:axPos val="l"/>
        <c:numFmt formatCode="General" sourceLinked="1"/>
        <c:majorTickMark val="none"/>
        <c:minorTickMark val="none"/>
        <c:tickLblPos val="nextTo"/>
        <c:crossAx val="1899928063"/>
        <c:crosses val="autoZero"/>
        <c:crossBetween val="between"/>
      </c:valAx>
      <c:spPr>
        <a:noFill/>
        <a:ln>
          <a:noFill/>
        </a:ln>
        <a:effectLst/>
      </c:spPr>
    </c:plotArea>
    <c:legend>
      <c:legendPos val="tr"/>
      <c:layout>
        <c:manualLayout>
          <c:xMode val="edge"/>
          <c:yMode val="edge"/>
          <c:x val="0.76207991410633569"/>
          <c:y val="9.6415942706805878E-4"/>
          <c:w val="0.23592815878041876"/>
          <c:h val="0.1271195714873353"/>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1">
                  <a:lumMod val="65000"/>
                  <a:lumOff val="35000"/>
                </a:schemeClr>
              </a:solidFill>
              <a:latin typeface="+mn-ea"/>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17B8-406F-9AF3-0998A89A5033}"/>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17B8-406F-9AF3-0998A89A5033}"/>
              </c:ext>
            </c:extLst>
          </c:dPt>
          <c:cat>
            <c:strRef>
              <c:f>Sheet1!$A$2:$A$3</c:f>
              <c:strCache>
                <c:ptCount val="2"/>
                <c:pt idx="0">
                  <c:v>ブランドパネル</c:v>
                </c:pt>
                <c:pt idx="1">
                  <c:v>ブランドパネルトップカバー</c:v>
                </c:pt>
              </c:strCache>
            </c:strRef>
          </c:cat>
          <c:val>
            <c:numRef>
              <c:f>Sheet1!$B$2:$B$3</c:f>
              <c:numCache>
                <c:formatCode>General</c:formatCode>
                <c:ptCount val="2"/>
                <c:pt idx="0">
                  <c:v>1</c:v>
                </c:pt>
                <c:pt idx="1">
                  <c:v>1.2210000000000001</c:v>
                </c:pt>
              </c:numCache>
            </c:numRef>
          </c:val>
          <c:extLst>
            <c:ext xmlns:c16="http://schemas.microsoft.com/office/drawing/2014/chart" uri="{C3380CC4-5D6E-409C-BE32-E72D297353CC}">
              <c16:uniqueId val="{00000004-17B8-406F-9AF3-0998A89A5033}"/>
            </c:ext>
          </c:extLst>
        </c:ser>
        <c:dLbls>
          <c:showLegendKey val="0"/>
          <c:showVal val="0"/>
          <c:showCatName val="0"/>
          <c:showSerName val="0"/>
          <c:showPercent val="0"/>
          <c:showBubbleSize val="0"/>
        </c:dLbls>
        <c:gapWidth val="75"/>
        <c:overlap val="-27"/>
        <c:axId val="378716672"/>
        <c:axId val="378718384"/>
      </c:barChart>
      <c:catAx>
        <c:axId val="378716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nSpc>
                <a:spcPct val="70000"/>
              </a:lnSpc>
              <a:defRPr sz="1100" b="1" i="0" u="none" strike="noStrike" kern="1200" baseline="0">
                <a:solidFill>
                  <a:schemeClr val="tx1">
                    <a:lumMod val="65000"/>
                    <a:lumOff val="35000"/>
                  </a:schemeClr>
                </a:solidFill>
                <a:latin typeface="Meiryo" panose="020B0604030504040204" pitchFamily="34" charset="-128"/>
                <a:ea typeface="Meiryo" panose="020B0604030504040204" pitchFamily="34" charset="-128"/>
                <a:cs typeface="+mn-cs"/>
              </a:defRPr>
            </a:pPr>
            <a:endParaRPr lang="ja-JP"/>
          </a:p>
        </c:txPr>
        <c:crossAx val="378718384"/>
        <c:crosses val="autoZero"/>
        <c:auto val="1"/>
        <c:lblAlgn val="ctr"/>
        <c:lblOffset val="100"/>
        <c:noMultiLvlLbl val="0"/>
      </c:catAx>
      <c:valAx>
        <c:axId val="378718384"/>
        <c:scaling>
          <c:orientation val="minMax"/>
        </c:scaling>
        <c:delete val="1"/>
        <c:axPos val="l"/>
        <c:numFmt formatCode="General" sourceLinked="1"/>
        <c:majorTickMark val="none"/>
        <c:minorTickMark val="none"/>
        <c:tickLblPos val="nextTo"/>
        <c:crossAx val="3787166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2455-4E9C-BC2F-858D15617423}"/>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2455-4E9C-BC2F-858D15617423}"/>
              </c:ext>
            </c:extLst>
          </c:dPt>
          <c:cat>
            <c:strRef>
              <c:f>Sheet1!$A$2:$A$3</c:f>
              <c:strCache>
                <c:ptCount val="2"/>
                <c:pt idx="0">
                  <c:v>ブランドパネル</c:v>
                </c:pt>
                <c:pt idx="1">
                  <c:v>ブランドパネルトップカバー</c:v>
                </c:pt>
              </c:strCache>
            </c:strRef>
          </c:cat>
          <c:val>
            <c:numRef>
              <c:f>Sheet1!$B$2:$B$3</c:f>
              <c:numCache>
                <c:formatCode>General</c:formatCode>
                <c:ptCount val="2"/>
                <c:pt idx="0">
                  <c:v>1</c:v>
                </c:pt>
                <c:pt idx="1">
                  <c:v>6.39</c:v>
                </c:pt>
              </c:numCache>
            </c:numRef>
          </c:val>
          <c:extLst>
            <c:ext xmlns:c16="http://schemas.microsoft.com/office/drawing/2014/chart" uri="{C3380CC4-5D6E-409C-BE32-E72D297353CC}">
              <c16:uniqueId val="{00000004-2455-4E9C-BC2F-858D15617423}"/>
            </c:ext>
          </c:extLst>
        </c:ser>
        <c:dLbls>
          <c:showLegendKey val="0"/>
          <c:showVal val="0"/>
          <c:showCatName val="0"/>
          <c:showSerName val="0"/>
          <c:showPercent val="0"/>
          <c:showBubbleSize val="0"/>
        </c:dLbls>
        <c:gapWidth val="75"/>
        <c:overlap val="-27"/>
        <c:axId val="378716672"/>
        <c:axId val="378718384"/>
      </c:barChart>
      <c:catAx>
        <c:axId val="378716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nSpc>
                <a:spcPct val="70000"/>
              </a:lnSpc>
              <a:defRPr sz="1100" b="1" i="0" u="none" strike="noStrike" kern="1200" baseline="0">
                <a:solidFill>
                  <a:schemeClr val="tx1">
                    <a:lumMod val="65000"/>
                    <a:lumOff val="35000"/>
                  </a:schemeClr>
                </a:solidFill>
                <a:latin typeface="Meiryo" panose="020B0604030504040204" pitchFamily="34" charset="-128"/>
                <a:ea typeface="Meiryo" panose="020B0604030504040204" pitchFamily="34" charset="-128"/>
                <a:cs typeface="+mn-cs"/>
              </a:defRPr>
            </a:pPr>
            <a:endParaRPr lang="ja-JP"/>
          </a:p>
        </c:txPr>
        <c:crossAx val="378718384"/>
        <c:crosses val="autoZero"/>
        <c:auto val="1"/>
        <c:lblAlgn val="ctr"/>
        <c:lblOffset val="100"/>
        <c:noMultiLvlLbl val="0"/>
      </c:catAx>
      <c:valAx>
        <c:axId val="378718384"/>
        <c:scaling>
          <c:orientation val="minMax"/>
        </c:scaling>
        <c:delete val="1"/>
        <c:axPos val="l"/>
        <c:numFmt formatCode="General" sourceLinked="1"/>
        <c:majorTickMark val="none"/>
        <c:minorTickMark val="none"/>
        <c:tickLblPos val="nextTo"/>
        <c:crossAx val="3787166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9926246903747379E-2"/>
          <c:y val="5.9925959589495377E-2"/>
          <c:w val="0.9401475061925052"/>
          <c:h val="0.82924846889468162"/>
        </c:manualLayout>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A9A9A9"/>
              </a:solidFill>
              <a:ln>
                <a:noFill/>
              </a:ln>
              <a:effectLst/>
            </c:spPr>
            <c:extLst>
              <c:ext xmlns:c16="http://schemas.microsoft.com/office/drawing/2014/chart" uri="{C3380CC4-5D6E-409C-BE32-E72D297353CC}">
                <c16:uniqueId val="{00000001-91BD-4E5B-8EAA-15F85B2D0175}"/>
              </c:ext>
            </c:extLst>
          </c:dPt>
          <c:cat>
            <c:strRef>
              <c:f>Sheet1!$A$36:$A$37</c:f>
              <c:strCache>
                <c:ptCount val="2"/>
                <c:pt idx="0">
                  <c:v>ブランドパネル</c:v>
                </c:pt>
                <c:pt idx="1">
                  <c:v>ブランドパネルトップカバー</c:v>
                </c:pt>
              </c:strCache>
            </c:strRef>
          </c:cat>
          <c:val>
            <c:numRef>
              <c:f>Sheet1!$B$36:$B$37</c:f>
              <c:numCache>
                <c:formatCode>General</c:formatCode>
                <c:ptCount val="2"/>
                <c:pt idx="0">
                  <c:v>82.62</c:v>
                </c:pt>
                <c:pt idx="1">
                  <c:v>93.84</c:v>
                </c:pt>
              </c:numCache>
            </c:numRef>
          </c:val>
          <c:extLst>
            <c:ext xmlns:c16="http://schemas.microsoft.com/office/drawing/2014/chart" uri="{C3380CC4-5D6E-409C-BE32-E72D297353CC}">
              <c16:uniqueId val="{00000000-91BD-4E5B-8EAA-15F85B2D0175}"/>
            </c:ext>
          </c:extLst>
        </c:ser>
        <c:dLbls>
          <c:showLegendKey val="0"/>
          <c:showVal val="0"/>
          <c:showCatName val="0"/>
          <c:showSerName val="0"/>
          <c:showPercent val="0"/>
          <c:showBubbleSize val="0"/>
        </c:dLbls>
        <c:gapWidth val="75"/>
        <c:overlap val="-27"/>
        <c:axId val="2011956799"/>
        <c:axId val="2011957279"/>
      </c:barChart>
      <c:catAx>
        <c:axId val="20119567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ea"/>
                <a:ea typeface="+mn-ea"/>
                <a:cs typeface="+mn-cs"/>
              </a:defRPr>
            </a:pPr>
            <a:endParaRPr lang="ja-JP"/>
          </a:p>
        </c:txPr>
        <c:crossAx val="2011957279"/>
        <c:crosses val="autoZero"/>
        <c:auto val="1"/>
        <c:lblAlgn val="ctr"/>
        <c:lblOffset val="100"/>
        <c:noMultiLvlLbl val="0"/>
      </c:catAx>
      <c:valAx>
        <c:axId val="2011957279"/>
        <c:scaling>
          <c:orientation val="minMax"/>
          <c:min val="0"/>
        </c:scaling>
        <c:delete val="1"/>
        <c:axPos val="l"/>
        <c:numFmt formatCode="General" sourceLinked="1"/>
        <c:majorTickMark val="none"/>
        <c:minorTickMark val="none"/>
        <c:tickLblPos val="nextTo"/>
        <c:crossAx val="201195679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A9A9A9"/>
              </a:solidFill>
              <a:ln>
                <a:noFill/>
              </a:ln>
              <a:effectLst/>
            </c:spPr>
            <c:extLst>
              <c:ext xmlns:c16="http://schemas.microsoft.com/office/drawing/2014/chart" uri="{C3380CC4-5D6E-409C-BE32-E72D297353CC}">
                <c16:uniqueId val="{00000001-59E9-4AD6-8754-E5E902B345EF}"/>
              </c:ext>
            </c:extLst>
          </c:dPt>
          <c:cat>
            <c:strRef>
              <c:f>Sheet1!$A$32:$A$33</c:f>
              <c:strCache>
                <c:ptCount val="2"/>
                <c:pt idx="0">
                  <c:v>ブランドパネル</c:v>
                </c:pt>
                <c:pt idx="1">
                  <c:v>ブランドパネルトップカバー</c:v>
                </c:pt>
              </c:strCache>
            </c:strRef>
          </c:cat>
          <c:val>
            <c:numRef>
              <c:f>Sheet1!$B$32:$B$33</c:f>
              <c:numCache>
                <c:formatCode>General</c:formatCode>
                <c:ptCount val="2"/>
                <c:pt idx="0">
                  <c:v>10.94</c:v>
                </c:pt>
                <c:pt idx="1">
                  <c:v>15.14</c:v>
                </c:pt>
              </c:numCache>
            </c:numRef>
          </c:val>
          <c:extLst>
            <c:ext xmlns:c16="http://schemas.microsoft.com/office/drawing/2014/chart" uri="{C3380CC4-5D6E-409C-BE32-E72D297353CC}">
              <c16:uniqueId val="{00000000-59E9-4AD6-8754-E5E902B345EF}"/>
            </c:ext>
          </c:extLst>
        </c:ser>
        <c:dLbls>
          <c:showLegendKey val="0"/>
          <c:showVal val="0"/>
          <c:showCatName val="0"/>
          <c:showSerName val="0"/>
          <c:showPercent val="0"/>
          <c:showBubbleSize val="0"/>
        </c:dLbls>
        <c:gapWidth val="75"/>
        <c:overlap val="-27"/>
        <c:axId val="785270784"/>
        <c:axId val="785267424"/>
      </c:barChart>
      <c:catAx>
        <c:axId val="785270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ea"/>
                <a:ea typeface="+mn-ea"/>
                <a:cs typeface="+mn-cs"/>
              </a:defRPr>
            </a:pPr>
            <a:endParaRPr lang="ja-JP"/>
          </a:p>
        </c:txPr>
        <c:crossAx val="785267424"/>
        <c:crosses val="autoZero"/>
        <c:auto val="1"/>
        <c:lblAlgn val="ctr"/>
        <c:lblOffset val="100"/>
        <c:noMultiLvlLbl val="0"/>
      </c:catAx>
      <c:valAx>
        <c:axId val="785267424"/>
        <c:scaling>
          <c:orientation val="minMax"/>
        </c:scaling>
        <c:delete val="1"/>
        <c:axPos val="l"/>
        <c:numFmt formatCode="General" sourceLinked="1"/>
        <c:majorTickMark val="none"/>
        <c:minorTickMark val="none"/>
        <c:tickLblPos val="nextTo"/>
        <c:crossAx val="785270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C75F72-840C-944F-8D21-0AE4FBB1AB9C}" type="datetimeFigureOut">
              <a:rPr kumimoji="1" lang="ja-JP" altLang="en-US" smtClean="0"/>
              <a:t>2025/7/23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1CC00C-8F62-6C48-B048-C042837E5924}" type="slidenum">
              <a:rPr kumimoji="1" lang="ja-JP" altLang="en-US" smtClean="0"/>
              <a:t>‹#›</a:t>
            </a:fld>
            <a:endParaRPr kumimoji="1" lang="ja-JP" altLang="en-US"/>
          </a:p>
        </p:txBody>
      </p:sp>
    </p:spTree>
    <p:extLst>
      <p:ext uri="{BB962C8B-B14F-4D97-AF65-F5344CB8AC3E}">
        <p14:creationId xmlns:p14="http://schemas.microsoft.com/office/powerpoint/2010/main" val="22608053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641CC00C-8F62-6C48-B048-C042837E5924}" type="slidenum">
              <a:rPr kumimoji="1" lang="ja-JP" altLang="en-US" smtClean="0"/>
              <a:t>6</a:t>
            </a:fld>
            <a:endParaRPr kumimoji="1" lang="ja-JP" altLang="en-US"/>
          </a:p>
        </p:txBody>
      </p:sp>
    </p:spTree>
    <p:extLst>
      <p:ext uri="{BB962C8B-B14F-4D97-AF65-F5344CB8AC3E}">
        <p14:creationId xmlns:p14="http://schemas.microsoft.com/office/powerpoint/2010/main" val="1495607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2A939-F962-BCBF-4086-AAACBD30F99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0385D4B-9760-B524-0398-0D8CFBEAFF9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5A2ECC6-122C-B5D7-1DEE-35E1C0D264CD}"/>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DF359CF-CE97-CE74-8CF2-1B84BC2448D8}"/>
              </a:ext>
            </a:extLst>
          </p:cNvPr>
          <p:cNvSpPr>
            <a:spLocks noGrp="1"/>
          </p:cNvSpPr>
          <p:nvPr>
            <p:ph type="sldNum" sz="quarter" idx="5"/>
          </p:nvPr>
        </p:nvSpPr>
        <p:spPr/>
        <p:txBody>
          <a:bodyPr/>
          <a:lstStyle/>
          <a:p>
            <a:fld id="{641CC00C-8F62-6C48-B048-C042837E5924}" type="slidenum">
              <a:rPr kumimoji="1" lang="ja-JP" altLang="en-US" smtClean="0"/>
              <a:t>7</a:t>
            </a:fld>
            <a:endParaRPr kumimoji="1" lang="ja-JP" altLang="en-US"/>
          </a:p>
        </p:txBody>
      </p:sp>
    </p:spTree>
    <p:extLst>
      <p:ext uri="{BB962C8B-B14F-4D97-AF65-F5344CB8AC3E}">
        <p14:creationId xmlns:p14="http://schemas.microsoft.com/office/powerpoint/2010/main" val="613680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60089-D665-4E6C-B734-DDAFD8CB911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9C7A58F-6533-DA41-14B6-D7AAA755F79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0ED854A-716E-E39E-6FE3-AD7F055558B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62174E5-D8A0-9A11-B44C-F3B19BC7A1BE}"/>
              </a:ext>
            </a:extLst>
          </p:cNvPr>
          <p:cNvSpPr>
            <a:spLocks noGrp="1"/>
          </p:cNvSpPr>
          <p:nvPr>
            <p:ph type="sldNum" sz="quarter" idx="5"/>
          </p:nvPr>
        </p:nvSpPr>
        <p:spPr/>
        <p:txBody>
          <a:bodyPr/>
          <a:lstStyle/>
          <a:p>
            <a:fld id="{641CC00C-8F62-6C48-B048-C042837E5924}" type="slidenum">
              <a:rPr kumimoji="1" lang="ja-JP" altLang="en-US" smtClean="0"/>
              <a:t>8</a:t>
            </a:fld>
            <a:endParaRPr kumimoji="1" lang="ja-JP" altLang="en-US"/>
          </a:p>
        </p:txBody>
      </p:sp>
    </p:spTree>
    <p:extLst>
      <p:ext uri="{BB962C8B-B14F-4D97-AF65-F5344CB8AC3E}">
        <p14:creationId xmlns:p14="http://schemas.microsoft.com/office/powerpoint/2010/main" val="62286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86546-797C-47A7-0AE6-48657D07889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15CE464-A586-49A7-D433-98433C8ECD5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EAA38B-3E32-99F0-226A-90E45B8889C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F986102-D5BC-712B-5AB4-1CB1BADF8FEB}"/>
              </a:ext>
            </a:extLst>
          </p:cNvPr>
          <p:cNvSpPr>
            <a:spLocks noGrp="1"/>
          </p:cNvSpPr>
          <p:nvPr>
            <p:ph type="sldNum" sz="quarter" idx="5"/>
          </p:nvPr>
        </p:nvSpPr>
        <p:spPr/>
        <p:txBody>
          <a:bodyPr/>
          <a:lstStyle/>
          <a:p>
            <a:fld id="{641CC00C-8F62-6C48-B048-C042837E5924}" type="slidenum">
              <a:rPr kumimoji="1" lang="ja-JP" altLang="en-US" smtClean="0"/>
              <a:t>10</a:t>
            </a:fld>
            <a:endParaRPr kumimoji="1" lang="ja-JP" altLang="en-US"/>
          </a:p>
        </p:txBody>
      </p:sp>
    </p:spTree>
    <p:extLst>
      <p:ext uri="{BB962C8B-B14F-4D97-AF65-F5344CB8AC3E}">
        <p14:creationId xmlns:p14="http://schemas.microsoft.com/office/powerpoint/2010/main" val="10170697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2.xml"/><Relationship Id="rId1" Type="http://schemas.openxmlformats.org/officeDocument/2006/relationships/tags" Target="../tags/tag8.xml"/><Relationship Id="rId5" Type="http://schemas.openxmlformats.org/officeDocument/2006/relationships/image" Target="../media/image3.png"/><Relationship Id="rId4" Type="http://schemas.openxmlformats.org/officeDocument/2006/relationships/image" Target="../media/image12.emf"/></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2.xml"/><Relationship Id="rId1" Type="http://schemas.openxmlformats.org/officeDocument/2006/relationships/tags" Target="../tags/tag9.xml"/><Relationship Id="rId5" Type="http://schemas.openxmlformats.org/officeDocument/2006/relationships/image" Target="../media/image5.png"/><Relationship Id="rId4" Type="http://schemas.openxmlformats.org/officeDocument/2006/relationships/image" Target="../media/image13.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3.xml"/><Relationship Id="rId1" Type="http://schemas.openxmlformats.org/officeDocument/2006/relationships/tags" Target="../tags/tag11.xml"/><Relationship Id="rId5" Type="http://schemas.openxmlformats.org/officeDocument/2006/relationships/image" Target="../media/image5.png"/><Relationship Id="rId4" Type="http://schemas.openxmlformats.org/officeDocument/2006/relationships/image" Target="../media/image13.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3.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image" Target="../media/image15.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3.xml"/><Relationship Id="rId1" Type="http://schemas.openxmlformats.org/officeDocument/2006/relationships/tags" Target="../tags/tag13.xml"/><Relationship Id="rId5" Type="http://schemas.openxmlformats.org/officeDocument/2006/relationships/image" Target="../media/image3.png"/><Relationship Id="rId4" Type="http://schemas.openxmlformats.org/officeDocument/2006/relationships/image" Target="../media/image16.emf"/></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20.emf"/><Relationship Id="rId2" Type="http://schemas.openxmlformats.org/officeDocument/2006/relationships/slideMaster" Target="../slideMasters/slideMaster3.xml"/><Relationship Id="rId1" Type="http://schemas.openxmlformats.org/officeDocument/2006/relationships/tags" Target="../tags/tag14.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7.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5.png"/><Relationship Id="rId4" Type="http://schemas.openxmlformats.org/officeDocument/2006/relationships/image" Target="../media/image10.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58575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4963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98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037817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BC_プロダクト資料中表紙（社外秘）">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F91F3E3-5E8B-CEEA-5B0C-9751AC1FAE35}"/>
              </a:ext>
            </a:extLst>
          </p:cNvPr>
          <p:cNvGraphicFramePr>
            <a:graphicFrameLocks noChangeAspect="1"/>
          </p:cNvGraphicFramePr>
          <p:nvPr userDrawn="1">
            <p:custDataLst>
              <p:tags r:id="rId1"/>
            </p:custDataLst>
            <p:extLst>
              <p:ext uri="{D42A27DB-BD31-4B8C-83A1-F6EECF244321}">
                <p14:modId xmlns:p14="http://schemas.microsoft.com/office/powerpoint/2010/main" val="420447950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F91F3E3-5E8B-CEEA-5B0C-9751AC1FAE3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BF406BE2-E7B4-5DEE-2A15-44828EC77861}"/>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72558536-6266-01C4-08CD-2C75867A2DA5}"/>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99211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B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28817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社外秘）">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F91F3E3-5E8B-CEEA-5B0C-9751AC1FAE35}"/>
              </a:ext>
            </a:extLst>
          </p:cNvPr>
          <p:cNvGraphicFramePr>
            <a:graphicFrameLocks noChangeAspect="1"/>
          </p:cNvGraphicFramePr>
          <p:nvPr userDrawn="1">
            <p:custDataLst>
              <p:tags r:id="rId1"/>
            </p:custDataLst>
            <p:extLst>
              <p:ext uri="{D42A27DB-BD31-4B8C-83A1-F6EECF244321}">
                <p14:modId xmlns:p14="http://schemas.microsoft.com/office/powerpoint/2010/main" val="420447950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F91F3E3-5E8B-CEEA-5B0C-9751AC1FAE3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BF406BE2-E7B4-5DEE-2A15-44828EC77861}"/>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72558536-6266-01C4-08CD-2C75867A2DA5}"/>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19466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社外秘）">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C1938CF5-D87B-1B41-1E9E-89E1C225D13A}"/>
              </a:ext>
            </a:extLst>
          </p:cNvPr>
          <p:cNvGraphicFramePr>
            <a:graphicFrameLocks noChangeAspect="1"/>
          </p:cNvGraphicFramePr>
          <p:nvPr userDrawn="1">
            <p:custDataLst>
              <p:tags r:id="rId1"/>
            </p:custDataLst>
            <p:extLst>
              <p:ext uri="{D42A27DB-BD31-4B8C-83A1-F6EECF244321}">
                <p14:modId xmlns:p14="http://schemas.microsoft.com/office/powerpoint/2010/main" val="28439967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C1938CF5-D87B-1B41-1E9E-89E1C225D13A}"/>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12654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CFADF5C-8D22-BA0B-F508-7C1C9547D04B}"/>
              </a:ext>
            </a:extLst>
          </p:cNvPr>
          <p:cNvGraphicFramePr>
            <a:graphicFrameLocks noChangeAspect="1"/>
          </p:cNvGraphicFramePr>
          <p:nvPr userDrawn="1">
            <p:custDataLst>
              <p:tags r:id="rId1"/>
            </p:custDataLst>
            <p:extLst>
              <p:ext uri="{D42A27DB-BD31-4B8C-83A1-F6EECF244321}">
                <p14:modId xmlns:p14="http://schemas.microsoft.com/office/powerpoint/2010/main" val="125130511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BCFADF5C-8D22-BA0B-F508-7C1C9547D04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24714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8447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50B6717-0D80-2534-CC8A-14EB973E892E}"/>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グラフィックス 2">
            <a:extLst>
              <a:ext uri="{FF2B5EF4-FFF2-40B4-BE49-F238E27FC236}">
                <a16:creationId xmlns:a16="http://schemas.microsoft.com/office/drawing/2014/main" id="{9E2759ED-05F5-302F-7600-432C6B13AA8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角丸四角形 5">
            <a:extLst>
              <a:ext uri="{FF2B5EF4-FFF2-40B4-BE49-F238E27FC236}">
                <a16:creationId xmlns:a16="http://schemas.microsoft.com/office/drawing/2014/main" id="{4C46DA2B-9024-9A94-EB50-617BB47C1D6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84248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userDrawn="1">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userDrawn="1"/>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12264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EAD4E59-28AD-8011-D49B-AA05CE305F1B}"/>
              </a:ext>
            </a:extLst>
          </p:cNvPr>
          <p:cNvGraphicFramePr>
            <a:graphicFrameLocks noChangeAspect="1"/>
          </p:cNvGraphicFramePr>
          <p:nvPr userDrawn="1">
            <p:custDataLst>
              <p:tags r:id="rId1"/>
            </p:custDataLst>
            <p:extLst>
              <p:ext uri="{D42A27DB-BD31-4B8C-83A1-F6EECF244321}">
                <p14:modId xmlns:p14="http://schemas.microsoft.com/office/powerpoint/2010/main" val="326022175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4" name="think-cell data - do not delete" hidden="1">
                        <a:extLst>
                          <a:ext uri="{FF2B5EF4-FFF2-40B4-BE49-F238E27FC236}">
                            <a16:creationId xmlns:a16="http://schemas.microsoft.com/office/drawing/2014/main" id="{1EAD4E59-28AD-8011-D49B-AA05CE305F1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タイトル 1">
            <a:extLst>
              <a:ext uri="{FF2B5EF4-FFF2-40B4-BE49-F238E27FC236}">
                <a16:creationId xmlns:a16="http://schemas.microsoft.com/office/drawing/2014/main" id="{62396C5A-2887-DAF5-DB7D-BA71B95CEC6B}"/>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10" name="スライド番号プレースホルダー 5">
            <a:extLst>
              <a:ext uri="{FF2B5EF4-FFF2-40B4-BE49-F238E27FC236}">
                <a16:creationId xmlns:a16="http://schemas.microsoft.com/office/drawing/2014/main" id="{0152C89B-FD9C-B243-5481-11F974C1190B}"/>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11" name="グラフィックス 10">
            <a:extLst>
              <a:ext uri="{FF2B5EF4-FFF2-40B4-BE49-F238E27FC236}">
                <a16:creationId xmlns:a16="http://schemas.microsoft.com/office/drawing/2014/main" id="{FCE2877E-7FDC-B33C-B88A-B5C8DFC8026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86310" y="6533996"/>
            <a:ext cx="813256" cy="94565"/>
          </a:xfrm>
          <a:prstGeom prst="rect">
            <a:avLst/>
          </a:prstGeom>
        </p:spPr>
      </p:pic>
      <p:sp>
        <p:nvSpPr>
          <p:cNvPr id="17" name="テキスト プレースホルダー 10">
            <a:extLst>
              <a:ext uri="{FF2B5EF4-FFF2-40B4-BE49-F238E27FC236}">
                <a16:creationId xmlns:a16="http://schemas.microsoft.com/office/drawing/2014/main" id="{76134E91-D5E0-C208-D77F-6417A8E26B3E}"/>
              </a:ext>
            </a:extLst>
          </p:cNvPr>
          <p:cNvSpPr>
            <a:spLocks noGrp="1"/>
          </p:cNvSpPr>
          <p:nvPr>
            <p:ph type="body" sz="quarter" idx="10" hasCustomPrompt="1"/>
          </p:nvPr>
        </p:nvSpPr>
        <p:spPr>
          <a:xfrm>
            <a:off x="1017118" y="1274352"/>
            <a:ext cx="10584865" cy="564262"/>
          </a:xfrm>
          <a:prstGeom prst="rect">
            <a:avLst/>
          </a:prstGeom>
        </p:spPr>
        <p:txBody>
          <a:bodyPr lIns="0" tIns="0" rIns="0" bIns="0" anchor="t"/>
          <a:lstStyle>
            <a:lvl1pPr marL="0" indent="0">
              <a:lnSpc>
                <a:spcPct val="120000"/>
              </a:lnSpc>
              <a:spcBef>
                <a:spcPts val="0"/>
              </a:spcBef>
              <a:buNone/>
              <a:defRPr sz="1600" b="1">
                <a:solidFill>
                  <a:schemeClr val="accent1"/>
                </a:solidFill>
                <a:latin typeface="Meiryo" panose="020B0604030504040204" pitchFamily="34" charset="-128"/>
                <a:ea typeface="Meiryo" panose="020B0604030504040204" pitchFamily="34" charset="-128"/>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pic>
        <p:nvPicPr>
          <p:cNvPr id="5" name="図 4">
            <a:extLst>
              <a:ext uri="{FF2B5EF4-FFF2-40B4-BE49-F238E27FC236}">
                <a16:creationId xmlns:a16="http://schemas.microsoft.com/office/drawing/2014/main" id="{7376EA70-C099-219D-087F-9AF76D320227}"/>
              </a:ext>
            </a:extLst>
          </p:cNvPr>
          <p:cNvPicPr>
            <a:picLocks noChangeAspect="1"/>
          </p:cNvPicPr>
          <p:nvPr userDrawn="1"/>
        </p:nvPicPr>
        <p:blipFill>
          <a:blip r:embed="rId7"/>
          <a:stretch>
            <a:fillRect/>
          </a:stretch>
        </p:blipFill>
        <p:spPr>
          <a:xfrm>
            <a:off x="552350" y="1185030"/>
            <a:ext cx="412894" cy="412894"/>
          </a:xfrm>
          <a:prstGeom prst="rect">
            <a:avLst/>
          </a:prstGeom>
        </p:spPr>
      </p:pic>
    </p:spTree>
    <p:extLst>
      <p:ext uri="{BB962C8B-B14F-4D97-AF65-F5344CB8AC3E}">
        <p14:creationId xmlns:p14="http://schemas.microsoft.com/office/powerpoint/2010/main" val="410122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userDrawn="1">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2178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userDrawn="1">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5333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011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0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813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5399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500122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9.emf"/><Relationship Id="rId5" Type="http://schemas.openxmlformats.org/officeDocument/2006/relationships/slideLayout" Target="../slideLayouts/slideLayout11.xml"/><Relationship Id="rId10" Type="http://schemas.openxmlformats.org/officeDocument/2006/relationships/oleObject" Target="../embeddings/oleObject5.bin"/><Relationship Id="rId4" Type="http://schemas.openxmlformats.org/officeDocument/2006/relationships/slideLayout" Target="../slideLayouts/slideLayout10.xml"/><Relationship Id="rId9" Type="http://schemas.openxmlformats.org/officeDocument/2006/relationships/tags" Target="../tags/tag5.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4.emf"/><Relationship Id="rId5" Type="http://schemas.openxmlformats.org/officeDocument/2006/relationships/slideLayout" Target="../slideLayouts/slideLayout18.xml"/><Relationship Id="rId10" Type="http://schemas.openxmlformats.org/officeDocument/2006/relationships/oleObject" Target="../embeddings/oleObject10.bin"/><Relationship Id="rId4" Type="http://schemas.openxmlformats.org/officeDocument/2006/relationships/slideLayout" Target="../slideLayouts/slideLayout17.xml"/><Relationship Id="rId9" Type="http://schemas.openxmlformats.org/officeDocument/2006/relationships/tags" Target="../tags/tag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userDrawn="1">
            <p:custDataLst>
              <p:tags r:id="rId8"/>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Tree>
    <p:extLst>
      <p:ext uri="{BB962C8B-B14F-4D97-AF65-F5344CB8AC3E}">
        <p14:creationId xmlns:p14="http://schemas.microsoft.com/office/powerpoint/2010/main" val="42543500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9"/>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0" imgW="7772400" imgH="10058400" progId="TCLayout.ActiveDocument.1">
                  <p:embed/>
                </p:oleObj>
              </mc:Choice>
              <mc:Fallback>
                <p:oleObj name="think-cellスライド" r:id="rId10"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5097632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8"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userDrawn="1">
          <p15:clr>
            <a:srgbClr val="F26B43"/>
          </p15:clr>
        </p15:guide>
        <p15:guide id="2" pos="370" userDrawn="1">
          <p15:clr>
            <a:srgbClr val="F26B43"/>
          </p15:clr>
        </p15:guide>
        <p15:guide id="3" pos="7310" userDrawn="1">
          <p15:clr>
            <a:srgbClr val="F26B43"/>
          </p15:clr>
        </p15:guide>
        <p15:guide id="4" orient="horz" pos="3952"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77668A6-A60D-7DD9-A9AE-DAEC49DC115E}"/>
              </a:ext>
            </a:extLst>
          </p:cNvPr>
          <p:cNvGraphicFramePr>
            <a:graphicFrameLocks noChangeAspect="1"/>
          </p:cNvGraphicFramePr>
          <p:nvPr userDrawn="1">
            <p:custDataLst>
              <p:tags r:id="rId9"/>
            </p:custDataLst>
            <p:extLst>
              <p:ext uri="{D42A27DB-BD31-4B8C-83A1-F6EECF244321}">
                <p14:modId xmlns:p14="http://schemas.microsoft.com/office/powerpoint/2010/main" val="263439859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0" imgW="7772400" imgH="10058400" progId="TCLayout.ActiveDocument.1">
                  <p:embed/>
                </p:oleObj>
              </mc:Choice>
              <mc:Fallback>
                <p:oleObj name="think-cellスライド" r:id="rId10" imgW="7772400" imgH="10058400" progId="TCLayout.ActiveDocument.1">
                  <p:embed/>
                  <p:pic>
                    <p:nvPicPr>
                      <p:cNvPr id="3" name="think-cell data - do not delete" hidden="1">
                        <a:extLst>
                          <a:ext uri="{FF2B5EF4-FFF2-40B4-BE49-F238E27FC236}">
                            <a16:creationId xmlns:a16="http://schemas.microsoft.com/office/drawing/2014/main" id="{B77668A6-A60D-7DD9-A9AE-DAEC49DC115E}"/>
                          </a:ext>
                        </a:extLst>
                      </p:cNvPr>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D971B38B-A59C-FCBD-F26A-C9389F670A6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5030889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7.emf"/><Relationship Id="rId7" Type="http://schemas.openxmlformats.org/officeDocument/2006/relationships/image" Target="../media/image31.emf"/><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emf"/><Relationship Id="rId4" Type="http://schemas.openxmlformats.org/officeDocument/2006/relationships/image" Target="../media/image28.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539252D5-3A0C-F273-8EA6-665FC13D7E2B}"/>
              </a:ext>
            </a:extLst>
          </p:cNvPr>
          <p:cNvSpPr>
            <a:spLocks noGrp="1"/>
          </p:cNvSpPr>
          <p:nvPr>
            <p:ph type="body" sz="quarter" idx="10"/>
          </p:nvPr>
        </p:nvSpPr>
        <p:spPr>
          <a:xfrm>
            <a:off x="587375" y="1696711"/>
            <a:ext cx="11017250" cy="2065291"/>
          </a:xfrm>
        </p:spPr>
        <p:txBody>
          <a:bodyPr/>
          <a:lstStyle/>
          <a:p>
            <a:r>
              <a:rPr lang="ja-JP" altLang="en-US"/>
              <a:t>新リッチフォーマット　</a:t>
            </a:r>
            <a:endParaRPr lang="en-US" altLang="ja-JP"/>
          </a:p>
          <a:p>
            <a:r>
              <a:rPr lang="ja-JP" altLang="en-US"/>
              <a:t>ブランドパネル トップカバーのご案内</a:t>
            </a:r>
          </a:p>
        </p:txBody>
      </p:sp>
      <p:sp>
        <p:nvSpPr>
          <p:cNvPr id="8" name="テキスト プレースホルダー 7">
            <a:extLst>
              <a:ext uri="{FF2B5EF4-FFF2-40B4-BE49-F238E27FC236}">
                <a16:creationId xmlns:a16="http://schemas.microsoft.com/office/drawing/2014/main" id="{1BCFB809-A62A-6416-D2D7-91D8B4EE7078}"/>
              </a:ext>
            </a:extLst>
          </p:cNvPr>
          <p:cNvSpPr>
            <a:spLocks noGrp="1"/>
          </p:cNvSpPr>
          <p:nvPr>
            <p:ph type="body" sz="quarter" idx="11"/>
          </p:nvPr>
        </p:nvSpPr>
        <p:spPr>
          <a:xfrm>
            <a:off x="587375" y="5278295"/>
            <a:ext cx="5131879" cy="217991"/>
          </a:xfrm>
        </p:spPr>
        <p:txBody>
          <a:bodyPr/>
          <a:lstStyle/>
          <a:p>
            <a:r>
              <a:rPr lang="en-US" altLang="ja-JP" dirty="0"/>
              <a:t>2025/07/24</a:t>
            </a:r>
            <a:endParaRPr lang="ja-JP" altLang="en-US" dirty="0"/>
          </a:p>
        </p:txBody>
      </p:sp>
      <p:sp>
        <p:nvSpPr>
          <p:cNvPr id="9" name="テキスト プレースホルダー 8">
            <a:extLst>
              <a:ext uri="{FF2B5EF4-FFF2-40B4-BE49-F238E27FC236}">
                <a16:creationId xmlns:a16="http://schemas.microsoft.com/office/drawing/2014/main" id="{C5C8A055-E30D-7AD3-5C70-71BD63813CA7}"/>
              </a:ext>
            </a:extLst>
          </p:cNvPr>
          <p:cNvSpPr>
            <a:spLocks noGrp="1"/>
          </p:cNvSpPr>
          <p:nvPr>
            <p:ph type="body" sz="quarter" idx="12"/>
          </p:nvPr>
        </p:nvSpPr>
        <p:spPr>
          <a:xfrm>
            <a:off x="587375" y="4409440"/>
            <a:ext cx="8871585" cy="660399"/>
          </a:xfrm>
        </p:spPr>
        <p:txBody>
          <a:bodyPr/>
          <a:lstStyle/>
          <a:p>
            <a:r>
              <a:rPr lang="en-US" altLang="ja-JP"/>
              <a:t>LINE</a:t>
            </a:r>
            <a:r>
              <a:rPr lang="ja-JP" altLang="en-US"/>
              <a:t>ヤフー株式会社</a:t>
            </a:r>
          </a:p>
        </p:txBody>
      </p:sp>
      <p:sp>
        <p:nvSpPr>
          <p:cNvPr id="6" name="テキスト ボックス 5">
            <a:extLst>
              <a:ext uri="{FF2B5EF4-FFF2-40B4-BE49-F238E27FC236}">
                <a16:creationId xmlns:a16="http://schemas.microsoft.com/office/drawing/2014/main" id="{8DBF26EE-607B-1A19-D4C1-825855E66DA4}"/>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ja-JP" altLang="en-US" sz="1200" b="1">
                <a:solidFill>
                  <a:schemeClr val="tx2"/>
                </a:solidFill>
                <a:latin typeface="メイリオ" panose="020B0604030504040204" pitchFamily="34" charset="-128"/>
                <a:ea typeface="メイリオ" panose="020B0604030504040204" pitchFamily="34" charset="-128"/>
              </a:rPr>
              <a:t>プロダクト名ダミーテキスト</a:t>
            </a:r>
            <a:endParaRPr lang="en-US" altLang="ja-JP" sz="1200" b="1" dirty="0">
              <a:solidFill>
                <a:schemeClr val="tx2"/>
              </a:solidFill>
              <a:latin typeface="メイリオ" panose="020B0604030504040204" pitchFamily="34" charset="-128"/>
              <a:ea typeface="メイリオ" panose="020B0604030504040204" pitchFamily="34" charset="-128"/>
            </a:endParaRPr>
          </a:p>
        </p:txBody>
      </p:sp>
      <p:sp>
        <p:nvSpPr>
          <p:cNvPr id="2" name="角丸四角形 1">
            <a:extLst>
              <a:ext uri="{FF2B5EF4-FFF2-40B4-BE49-F238E27FC236}">
                <a16:creationId xmlns:a16="http://schemas.microsoft.com/office/drawing/2014/main" id="{B504A4B2-7BE7-053A-D3E4-C981587D8BDF}"/>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schemeClr val="accent1"/>
                </a:solidFill>
                <a:effectLst/>
                <a:uLnTx/>
                <a:uFillTx/>
                <a:latin typeface="メイリオ" panose="020B0604030504040204" pitchFamily="34" charset="-128"/>
                <a:ea typeface="メイリオ" panose="020B0604030504040204" pitchFamily="34" charset="-128"/>
                <a:cs typeface="+mn-cs"/>
              </a:rPr>
              <a:t>Yahoo!</a:t>
            </a:r>
            <a:r>
              <a:rPr kumimoji="1" lang="ja-JP" altLang="en-US" sz="1200" b="1" i="0" u="none" strike="noStrike" kern="1200" cap="none" spc="0" normalizeH="0" baseline="0" noProof="0">
                <a:ln>
                  <a:noFill/>
                </a:ln>
                <a:solidFill>
                  <a:schemeClr val="accent1"/>
                </a:solidFill>
                <a:effectLst/>
                <a:uLnTx/>
                <a:uFillTx/>
                <a:latin typeface="メイリオ" panose="020B0604030504040204" pitchFamily="34" charset="-128"/>
                <a:ea typeface="メイリオ" panose="020B0604030504040204" pitchFamily="34" charset="-128"/>
                <a:cs typeface="+mn-cs"/>
              </a:rPr>
              <a:t>広告 ディスプレイ広告（予約型）</a:t>
            </a:r>
            <a:endParaRPr kumimoji="1" lang="en-US" altLang="ja-JP" sz="1200" b="1" i="0" u="none" strike="noStrike" kern="1200" cap="none" spc="0" normalizeH="0" baseline="0" noProof="0" dirty="0">
              <a:ln>
                <a:noFill/>
              </a:ln>
              <a:solidFill>
                <a:schemeClr val="accent1"/>
              </a:solidFill>
              <a:effectLst/>
              <a:uLnTx/>
              <a:uFillTx/>
              <a:latin typeface="メイリオ" panose="020B0604030504040204" pitchFamily="34" charset="-128"/>
              <a:ea typeface="メイリオ" panose="020B0604030504040204" pitchFamily="34" charset="-128"/>
              <a:cs typeface="+mn-cs"/>
            </a:endParaRPr>
          </a:p>
        </p:txBody>
      </p:sp>
    </p:spTree>
    <p:extLst>
      <p:ext uri="{BB962C8B-B14F-4D97-AF65-F5344CB8AC3E}">
        <p14:creationId xmlns:p14="http://schemas.microsoft.com/office/powerpoint/2010/main" val="1042146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21629F-2444-192B-A6AC-483B8A0FE89D}"/>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668E2A1C-5AC1-3024-685A-3DEED5671528}"/>
              </a:ext>
            </a:extLst>
          </p:cNvPr>
          <p:cNvSpPr>
            <a:spLocks noGrp="1"/>
          </p:cNvSpPr>
          <p:nvPr>
            <p:ph type="ctrTitle"/>
          </p:nvPr>
        </p:nvSpPr>
        <p:spPr>
          <a:xfrm>
            <a:off x="587376" y="583184"/>
            <a:ext cx="11014607" cy="564262"/>
          </a:xfrm>
        </p:spPr>
        <p:txBody>
          <a:bodyPr/>
          <a:lstStyle/>
          <a:p>
            <a:r>
              <a:rPr lang="en-US" altLang="ja-JP"/>
              <a:t>APPENDIX</a:t>
            </a:r>
            <a:endParaRPr lang="ja-JP" altLang="en-US"/>
          </a:p>
        </p:txBody>
      </p:sp>
      <p:sp>
        <p:nvSpPr>
          <p:cNvPr id="5" name="角丸四角形 33">
            <a:extLst>
              <a:ext uri="{FF2B5EF4-FFF2-40B4-BE49-F238E27FC236}">
                <a16:creationId xmlns:a16="http://schemas.microsoft.com/office/drawing/2014/main" id="{929897AA-A44E-FAE3-5397-74E013E83250}"/>
              </a:ext>
            </a:extLst>
          </p:cNvPr>
          <p:cNvSpPr/>
          <p:nvPr/>
        </p:nvSpPr>
        <p:spPr>
          <a:xfrm>
            <a:off x="588697" y="1326619"/>
            <a:ext cx="3580632" cy="468000"/>
          </a:xfrm>
          <a:prstGeom prst="roundRect">
            <a:avLst>
              <a:gd name="adj" fmla="val 50000"/>
            </a:avLst>
          </a:prstGeom>
          <a:solidFill>
            <a:schemeClr val="bg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a:solidFill>
                  <a:schemeClr val="accent1"/>
                </a:solidFill>
                <a:latin typeface="Meiryo" panose="020B0604030504040204" pitchFamily="34" charset="-128"/>
                <a:ea typeface="Meiryo" panose="020B0604030504040204" pitchFamily="34" charset="-128"/>
              </a:rPr>
              <a:t>関連資料</a:t>
            </a:r>
          </a:p>
        </p:txBody>
      </p:sp>
      <p:graphicFrame>
        <p:nvGraphicFramePr>
          <p:cNvPr id="6" name="表 5">
            <a:extLst>
              <a:ext uri="{FF2B5EF4-FFF2-40B4-BE49-F238E27FC236}">
                <a16:creationId xmlns:a16="http://schemas.microsoft.com/office/drawing/2014/main" id="{7CFCAECB-1A6C-0171-9601-F7D82C503964}"/>
              </a:ext>
            </a:extLst>
          </p:cNvPr>
          <p:cNvGraphicFramePr>
            <a:graphicFrameLocks noGrp="1"/>
          </p:cNvGraphicFramePr>
          <p:nvPr>
            <p:extLst>
              <p:ext uri="{D42A27DB-BD31-4B8C-83A1-F6EECF244321}">
                <p14:modId xmlns:p14="http://schemas.microsoft.com/office/powerpoint/2010/main" val="1977687162"/>
              </p:ext>
            </p:extLst>
          </p:nvPr>
        </p:nvGraphicFramePr>
        <p:xfrm>
          <a:off x="690685" y="1973792"/>
          <a:ext cx="10105946" cy="1569720"/>
        </p:xfrm>
        <a:graphic>
          <a:graphicData uri="http://schemas.openxmlformats.org/drawingml/2006/table">
            <a:tbl>
              <a:tblPr firstRow="1" bandRow="1">
                <a:tableStyleId>{5C22544A-7EE6-4342-B048-85BDC9FD1C3A}</a:tableStyleId>
              </a:tblPr>
              <a:tblGrid>
                <a:gridCol w="3654812">
                  <a:extLst>
                    <a:ext uri="{9D8B030D-6E8A-4147-A177-3AD203B41FA5}">
                      <a16:colId xmlns:a16="http://schemas.microsoft.com/office/drawing/2014/main" val="1159759827"/>
                    </a:ext>
                  </a:extLst>
                </a:gridCol>
                <a:gridCol w="6451134">
                  <a:extLst>
                    <a:ext uri="{9D8B030D-6E8A-4147-A177-3AD203B41FA5}">
                      <a16:colId xmlns:a16="http://schemas.microsoft.com/office/drawing/2014/main" val="2052834102"/>
                    </a:ext>
                  </a:extLst>
                </a:gridCol>
              </a:tblGrid>
              <a:tr h="370840">
                <a:tc>
                  <a:txBody>
                    <a:bodyPr/>
                    <a:lstStyle/>
                    <a:p>
                      <a:pPr algn="l"/>
                      <a:r>
                        <a:rPr kumimoji="1" lang="ja-JP" altLang="en-US" sz="1200">
                          <a:latin typeface="+mn-ea"/>
                          <a:ea typeface="+mn-ea"/>
                        </a:rPr>
                        <a:t>資料名</a:t>
                      </a:r>
                    </a:p>
                  </a:txBody>
                  <a:tcPr anchor="ctr"/>
                </a:tc>
                <a:tc>
                  <a:txBody>
                    <a:bodyPr/>
                    <a:lstStyle/>
                    <a:p>
                      <a:pPr algn="l"/>
                      <a:r>
                        <a:rPr kumimoji="1" lang="en-US" altLang="ja-JP" sz="1200">
                          <a:latin typeface="+mn-ea"/>
                          <a:ea typeface="+mn-ea"/>
                        </a:rPr>
                        <a:t>URL</a:t>
                      </a:r>
                      <a:endParaRPr kumimoji="1" lang="ja-JP" altLang="en-US" sz="1200">
                        <a:latin typeface="+mn-ea"/>
                        <a:ea typeface="+mn-ea"/>
                      </a:endParaRPr>
                    </a:p>
                  </a:txBody>
                  <a:tcPr anchor="ctr"/>
                </a:tc>
                <a:extLst>
                  <a:ext uri="{0D108BD9-81ED-4DB2-BD59-A6C34878D82A}">
                    <a16:rowId xmlns:a16="http://schemas.microsoft.com/office/drawing/2014/main" val="1352361825"/>
                  </a:ext>
                </a:extLst>
              </a:tr>
              <a:tr h="370840">
                <a:tc>
                  <a:txBody>
                    <a:bodyPr/>
                    <a:lstStyle/>
                    <a:p>
                      <a:pPr algn="l"/>
                      <a:r>
                        <a:rPr kumimoji="1" lang="ja-JP" altLang="en-US" sz="1200">
                          <a:latin typeface="+mn-ea"/>
                          <a:ea typeface="+mn-ea"/>
                        </a:rPr>
                        <a:t>ブランドパネル トップカバー　セールスシート</a:t>
                      </a:r>
                    </a:p>
                  </a:txBody>
                  <a:tcPr anchor="ctr">
                    <a:solidFill>
                      <a:schemeClr val="bg1">
                        <a:lumMod val="95000"/>
                      </a:schemeClr>
                    </a:solidFill>
                  </a:tcPr>
                </a:tc>
                <a:tc>
                  <a:txBody>
                    <a:bodyPr/>
                    <a:lstStyle/>
                    <a:p>
                      <a:pPr algn="l"/>
                      <a:endParaRPr kumimoji="1" lang="ja-JP" altLang="en-US" sz="1200">
                        <a:latin typeface="+mn-ea"/>
                        <a:ea typeface="+mn-ea"/>
                      </a:endParaRPr>
                    </a:p>
                  </a:txBody>
                  <a:tcPr anchor="ctr">
                    <a:solidFill>
                      <a:schemeClr val="bg1">
                        <a:lumMod val="95000"/>
                      </a:schemeClr>
                    </a:solidFill>
                  </a:tcPr>
                </a:tc>
                <a:extLst>
                  <a:ext uri="{0D108BD9-81ED-4DB2-BD59-A6C34878D82A}">
                    <a16:rowId xmlns:a16="http://schemas.microsoft.com/office/drawing/2014/main" val="3307004435"/>
                  </a:ext>
                </a:extLst>
              </a:tr>
              <a:tr h="370840">
                <a:tc>
                  <a:txBody>
                    <a:bodyPr/>
                    <a:lstStyle/>
                    <a:p>
                      <a:pPr algn="l"/>
                      <a:r>
                        <a:rPr kumimoji="1" lang="en-US" altLang="ja-JP" sz="1200">
                          <a:latin typeface="+mn-ea"/>
                          <a:ea typeface="+mn-ea"/>
                        </a:rPr>
                        <a:t>LINE</a:t>
                      </a:r>
                      <a:r>
                        <a:rPr kumimoji="1" lang="ja-JP" altLang="en-US" sz="1200">
                          <a:latin typeface="+mn-ea"/>
                          <a:ea typeface="+mn-ea"/>
                        </a:rPr>
                        <a:t>ヤフー　媒体資料</a:t>
                      </a:r>
                    </a:p>
                  </a:txBody>
                  <a:tcPr anchor="ctr"/>
                </a:tc>
                <a:tc>
                  <a:txBody>
                    <a:bodyPr/>
                    <a:lstStyle/>
                    <a:p>
                      <a:pPr algn="l"/>
                      <a:r>
                        <a:rPr kumimoji="1" lang="en-US" altLang="ja-JP" sz="1200">
                          <a:latin typeface="+mn-ea"/>
                          <a:ea typeface="+mn-ea"/>
                        </a:rPr>
                        <a:t>https://www.lycbiz.com/sites/default/files/media/jp/download/LY_Corporation_MediaGuide.pdf</a:t>
                      </a:r>
                    </a:p>
                  </a:txBody>
                  <a:tcPr anchor="ctr"/>
                </a:tc>
                <a:extLst>
                  <a:ext uri="{0D108BD9-81ED-4DB2-BD59-A6C34878D82A}">
                    <a16:rowId xmlns:a16="http://schemas.microsoft.com/office/drawing/2014/main" val="3997681242"/>
                  </a:ext>
                </a:extLst>
              </a:tr>
              <a:tr h="370840">
                <a:tc>
                  <a:txBody>
                    <a:bodyPr/>
                    <a:lstStyle/>
                    <a:p>
                      <a:pPr algn="l"/>
                      <a:r>
                        <a:rPr lang="ja-JP" altLang="en-US" sz="1200"/>
                        <a:t>クリエイティブコンサルティングのご案内</a:t>
                      </a:r>
                      <a:endParaRPr kumimoji="1" lang="ja-JP" altLang="en-US" sz="1200">
                        <a:latin typeface="+mn-ea"/>
                        <a:ea typeface="+mn-ea"/>
                      </a:endParaRPr>
                    </a:p>
                  </a:txBody>
                  <a:tcPr anchor="ctr">
                    <a:solidFill>
                      <a:schemeClr val="bg1">
                        <a:lumMod val="95000"/>
                      </a:schemeClr>
                    </a:solidFill>
                  </a:tcPr>
                </a:tc>
                <a:tc>
                  <a:txBody>
                    <a:bodyPr/>
                    <a:lstStyle/>
                    <a:p>
                      <a:pPr algn="l"/>
                      <a:endParaRPr kumimoji="1" lang="ja-JP" altLang="en-US" sz="1200">
                        <a:latin typeface="+mn-ea"/>
                        <a:ea typeface="+mn-ea"/>
                      </a:endParaRPr>
                    </a:p>
                  </a:txBody>
                  <a:tcPr anchor="ctr">
                    <a:solidFill>
                      <a:schemeClr val="bg1">
                        <a:lumMod val="95000"/>
                      </a:schemeClr>
                    </a:solidFill>
                  </a:tcPr>
                </a:tc>
                <a:extLst>
                  <a:ext uri="{0D108BD9-81ED-4DB2-BD59-A6C34878D82A}">
                    <a16:rowId xmlns:a16="http://schemas.microsoft.com/office/drawing/2014/main" val="822721289"/>
                  </a:ext>
                </a:extLst>
              </a:tr>
            </a:tbl>
          </a:graphicData>
        </a:graphic>
      </p:graphicFrame>
      <p:sp>
        <p:nvSpPr>
          <p:cNvPr id="8" name="テキスト ボックス 7">
            <a:extLst>
              <a:ext uri="{FF2B5EF4-FFF2-40B4-BE49-F238E27FC236}">
                <a16:creationId xmlns:a16="http://schemas.microsoft.com/office/drawing/2014/main" id="{9FCB038C-6F58-1E0C-CDCA-E418E1DF6033}"/>
              </a:ext>
            </a:extLst>
          </p:cNvPr>
          <p:cNvSpPr txBox="1"/>
          <p:nvPr/>
        </p:nvSpPr>
        <p:spPr>
          <a:xfrm>
            <a:off x="690685" y="3722685"/>
            <a:ext cx="9390356" cy="276999"/>
          </a:xfrm>
          <a:prstGeom prst="rect">
            <a:avLst/>
          </a:prstGeom>
          <a:noFill/>
        </p:spPr>
        <p:txBody>
          <a:bodyPr wrap="square">
            <a:spAutoFit/>
          </a:bodyPr>
          <a:lstStyle/>
          <a:p>
            <a:pPr algn="l"/>
            <a:r>
              <a:rPr kumimoji="1" lang="en-US" altLang="ja-JP" sz="1200">
                <a:latin typeface="+mn-ea"/>
                <a:ea typeface="+mn-ea"/>
              </a:rPr>
              <a:t>※</a:t>
            </a:r>
            <a:r>
              <a:rPr kumimoji="1" lang="ja-JP" altLang="en-US" sz="1200">
                <a:latin typeface="+mn-ea"/>
                <a:ea typeface="+mn-ea"/>
              </a:rPr>
              <a:t>最新の商品スペックや商品仕様に関しては必ずセールスシートをご確認ください。</a:t>
            </a:r>
          </a:p>
        </p:txBody>
      </p:sp>
    </p:spTree>
    <p:extLst>
      <p:ext uri="{BB962C8B-B14F-4D97-AF65-F5344CB8AC3E}">
        <p14:creationId xmlns:p14="http://schemas.microsoft.com/office/powerpoint/2010/main" val="1391619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4001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a:extLst>
              <a:ext uri="{FF2B5EF4-FFF2-40B4-BE49-F238E27FC236}">
                <a16:creationId xmlns:a16="http://schemas.microsoft.com/office/drawing/2014/main" id="{5729D268-731C-FEB2-35C8-4AC74645731E}"/>
              </a:ext>
            </a:extLst>
          </p:cNvPr>
          <p:cNvPicPr>
            <a:picLocks noChangeAspect="1"/>
          </p:cNvPicPr>
          <p:nvPr/>
        </p:nvPicPr>
        <p:blipFill>
          <a:blip r:embed="rId2"/>
          <a:stretch>
            <a:fillRect/>
          </a:stretch>
        </p:blipFill>
        <p:spPr>
          <a:xfrm>
            <a:off x="6435352" y="2197925"/>
            <a:ext cx="2019691" cy="4209037"/>
          </a:xfrm>
          <a:prstGeom prst="rect">
            <a:avLst/>
          </a:prstGeom>
        </p:spPr>
      </p:pic>
      <p:pic>
        <p:nvPicPr>
          <p:cNvPr id="7" name="図 6" descr="アイコン が含まれている画像&#10;&#10;自動的に生成された説明">
            <a:extLst>
              <a:ext uri="{FF2B5EF4-FFF2-40B4-BE49-F238E27FC236}">
                <a16:creationId xmlns:a16="http://schemas.microsoft.com/office/drawing/2014/main" id="{715949A7-AF08-E7BE-5C8A-1742A6ED5BAB}"/>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282272" y="1946983"/>
            <a:ext cx="2357002" cy="4568416"/>
          </a:xfrm>
          <a:prstGeom prst="rect">
            <a:avLst/>
          </a:prstGeom>
        </p:spPr>
      </p:pic>
      <p:sp>
        <p:nvSpPr>
          <p:cNvPr id="16" name="四角形: 角を丸くする 15">
            <a:extLst>
              <a:ext uri="{FF2B5EF4-FFF2-40B4-BE49-F238E27FC236}">
                <a16:creationId xmlns:a16="http://schemas.microsoft.com/office/drawing/2014/main" id="{BA5809D6-2952-CCC6-52C9-1BB8BE4A0A26}"/>
              </a:ext>
            </a:extLst>
          </p:cNvPr>
          <p:cNvSpPr/>
          <p:nvPr/>
        </p:nvSpPr>
        <p:spPr>
          <a:xfrm>
            <a:off x="8968272" y="3197886"/>
            <a:ext cx="2678010" cy="963822"/>
          </a:xfrm>
          <a:prstGeom prst="round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四角形: 角を丸くする 44">
            <a:extLst>
              <a:ext uri="{FF2B5EF4-FFF2-40B4-BE49-F238E27FC236}">
                <a16:creationId xmlns:a16="http://schemas.microsoft.com/office/drawing/2014/main" id="{1A635940-02DF-74EC-0028-735CC6BE3B95}"/>
              </a:ext>
            </a:extLst>
          </p:cNvPr>
          <p:cNvSpPr/>
          <p:nvPr/>
        </p:nvSpPr>
        <p:spPr>
          <a:xfrm>
            <a:off x="501456" y="3187414"/>
            <a:ext cx="2678010" cy="820240"/>
          </a:xfrm>
          <a:prstGeom prst="round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342CE620-79CD-823C-0DE8-67465CDD5829}"/>
              </a:ext>
            </a:extLst>
          </p:cNvPr>
          <p:cNvSpPr>
            <a:spLocks noGrp="1"/>
          </p:cNvSpPr>
          <p:nvPr>
            <p:ph type="ctrTitle"/>
          </p:nvPr>
        </p:nvSpPr>
        <p:spPr>
          <a:xfrm>
            <a:off x="587376" y="583184"/>
            <a:ext cx="11014607" cy="564262"/>
          </a:xfrm>
        </p:spPr>
        <p:txBody>
          <a:bodyPr/>
          <a:lstStyle/>
          <a:p>
            <a:r>
              <a:rPr lang="ja-JP" altLang="en-US"/>
              <a:t>新リッチフォーマット　ブランドパネル トップカバー</a:t>
            </a:r>
          </a:p>
        </p:txBody>
      </p:sp>
      <p:pic>
        <p:nvPicPr>
          <p:cNvPr id="2" name="図 1">
            <a:extLst>
              <a:ext uri="{FF2B5EF4-FFF2-40B4-BE49-F238E27FC236}">
                <a16:creationId xmlns:a16="http://schemas.microsoft.com/office/drawing/2014/main" id="{30A9179B-E220-DD5A-29C8-FFB48C53F550}"/>
              </a:ext>
            </a:extLst>
          </p:cNvPr>
          <p:cNvPicPr>
            <a:picLocks noChangeAspect="1"/>
          </p:cNvPicPr>
          <p:nvPr/>
        </p:nvPicPr>
        <p:blipFill>
          <a:blip r:embed="rId4"/>
          <a:stretch>
            <a:fillRect/>
          </a:stretch>
        </p:blipFill>
        <p:spPr>
          <a:xfrm>
            <a:off x="3767346" y="2196934"/>
            <a:ext cx="2006230" cy="4127484"/>
          </a:xfrm>
          <a:prstGeom prst="rect">
            <a:avLst/>
          </a:prstGeom>
        </p:spPr>
      </p:pic>
      <p:pic>
        <p:nvPicPr>
          <p:cNvPr id="5" name="図 4" descr="アイコン が含まれている画像&#10;&#10;自動的に生成された説明">
            <a:extLst>
              <a:ext uri="{FF2B5EF4-FFF2-40B4-BE49-F238E27FC236}">
                <a16:creationId xmlns:a16="http://schemas.microsoft.com/office/drawing/2014/main" id="{44481794-0071-B9C8-7922-36263E3B5FF3}"/>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3596272" y="1936879"/>
            <a:ext cx="2357002" cy="4568415"/>
          </a:xfrm>
          <a:prstGeom prst="rect">
            <a:avLst/>
          </a:prstGeom>
        </p:spPr>
      </p:pic>
      <p:sp>
        <p:nvSpPr>
          <p:cNvPr id="11" name="吹き出し: 折線 23">
            <a:extLst>
              <a:ext uri="{FF2B5EF4-FFF2-40B4-BE49-F238E27FC236}">
                <a16:creationId xmlns:a16="http://schemas.microsoft.com/office/drawing/2014/main" id="{370D86AC-D3C3-1F08-E40F-23523B720626}"/>
              </a:ext>
            </a:extLst>
          </p:cNvPr>
          <p:cNvSpPr/>
          <p:nvPr/>
        </p:nvSpPr>
        <p:spPr>
          <a:xfrm flipH="1">
            <a:off x="501456" y="2733806"/>
            <a:ext cx="2678010" cy="336497"/>
          </a:xfrm>
          <a:prstGeom prst="callout2">
            <a:avLst>
              <a:gd name="adj1" fmla="val 50416"/>
              <a:gd name="adj2" fmla="val 287"/>
              <a:gd name="adj3" fmla="val 51449"/>
              <a:gd name="adj4" fmla="val -16397"/>
              <a:gd name="adj5" fmla="val 138636"/>
              <a:gd name="adj6" fmla="val -26274"/>
            </a:avLst>
          </a:prstGeom>
          <a:solidFill>
            <a:schemeClr val="accent1"/>
          </a:solidFill>
          <a:ln>
            <a:solidFill>
              <a:schemeClr val="accent1"/>
            </a:solidFill>
            <a:prstDash val="solid"/>
            <a:tailEnd type="oval"/>
          </a:ln>
          <a:effectLst>
            <a:glow rad="38100">
              <a:schemeClr val="bg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400" b="1">
                <a:solidFill>
                  <a:schemeClr val="bg1"/>
                </a:solidFill>
                <a:latin typeface="Meiryo" panose="020B0604030504040204" pitchFamily="34" charset="-128"/>
                <a:ea typeface="Meiryo" panose="020B0604030504040204" pitchFamily="34" charset="-128"/>
              </a:rPr>
              <a:t>ブランドパネル</a:t>
            </a:r>
            <a:endParaRPr kumimoji="1" lang="en-US" altLang="ja-JP" sz="1400" b="1"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endParaRPr>
          </a:p>
        </p:txBody>
      </p:sp>
      <p:sp>
        <p:nvSpPr>
          <p:cNvPr id="13" name="吹き出し: 折線 23">
            <a:extLst>
              <a:ext uri="{FF2B5EF4-FFF2-40B4-BE49-F238E27FC236}">
                <a16:creationId xmlns:a16="http://schemas.microsoft.com/office/drawing/2014/main" id="{BB15821A-EF58-D32C-A50A-3E2E913EF85C}"/>
              </a:ext>
            </a:extLst>
          </p:cNvPr>
          <p:cNvSpPr/>
          <p:nvPr/>
        </p:nvSpPr>
        <p:spPr>
          <a:xfrm>
            <a:off x="8945745" y="2780067"/>
            <a:ext cx="2678010" cy="336497"/>
          </a:xfrm>
          <a:prstGeom prst="callout2">
            <a:avLst>
              <a:gd name="adj1" fmla="val 50416"/>
              <a:gd name="adj2" fmla="val 287"/>
              <a:gd name="adj3" fmla="val 51449"/>
              <a:gd name="adj4" fmla="val -16397"/>
              <a:gd name="adj5" fmla="val -35100"/>
              <a:gd name="adj6" fmla="val -26274"/>
            </a:avLst>
          </a:prstGeom>
          <a:solidFill>
            <a:schemeClr val="accent1"/>
          </a:solidFill>
          <a:ln>
            <a:solidFill>
              <a:schemeClr val="accent1"/>
            </a:solidFill>
            <a:prstDash val="solid"/>
            <a:tailEnd type="oval"/>
          </a:ln>
          <a:effectLst>
            <a:glow rad="38100">
              <a:schemeClr val="bg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400" b="1"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トップカバー</a:t>
            </a:r>
            <a:endParaRPr kumimoji="1" lang="en-US" altLang="ja-JP" sz="1400" b="1"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endParaRPr>
          </a:p>
        </p:txBody>
      </p:sp>
      <p:sp>
        <p:nvSpPr>
          <p:cNvPr id="14" name="テキスト ボックス 13">
            <a:extLst>
              <a:ext uri="{FF2B5EF4-FFF2-40B4-BE49-F238E27FC236}">
                <a16:creationId xmlns:a16="http://schemas.microsoft.com/office/drawing/2014/main" id="{B30025C7-7A85-98AD-19A8-B676BAA15BAC}"/>
              </a:ext>
            </a:extLst>
          </p:cNvPr>
          <p:cNvSpPr txBox="1"/>
          <p:nvPr/>
        </p:nvSpPr>
        <p:spPr>
          <a:xfrm>
            <a:off x="501456" y="3331913"/>
            <a:ext cx="2678010" cy="523220"/>
          </a:xfrm>
          <a:prstGeom prst="rect">
            <a:avLst/>
          </a:prstGeom>
          <a:noFill/>
        </p:spPr>
        <p:txBody>
          <a:bodyPr wrap="square" rtlCol="0">
            <a:spAutoFit/>
          </a:bodyPr>
          <a:lstStyle/>
          <a:p>
            <a:pPr algn="ctr"/>
            <a:r>
              <a:rPr kumimoji="1" lang="en-US" altLang="ja-JP" sz="1400" b="1">
                <a:solidFill>
                  <a:schemeClr val="tx1">
                    <a:lumMod val="75000"/>
                    <a:lumOff val="25000"/>
                  </a:schemeClr>
                </a:solidFill>
                <a:latin typeface="+mn-ea"/>
              </a:rPr>
              <a:t>1st view</a:t>
            </a:r>
            <a:r>
              <a:rPr lang="ja-JP" altLang="en-US" sz="1400" b="1">
                <a:solidFill>
                  <a:schemeClr val="tx1">
                    <a:lumMod val="75000"/>
                    <a:lumOff val="25000"/>
                  </a:schemeClr>
                </a:solidFill>
                <a:latin typeface="+mn-ea"/>
              </a:rPr>
              <a:t>の</a:t>
            </a:r>
            <a:r>
              <a:rPr kumimoji="1" lang="ja-JP" altLang="en-US" sz="1400" b="1">
                <a:solidFill>
                  <a:schemeClr val="tx1">
                    <a:lumMod val="75000"/>
                    <a:lumOff val="25000"/>
                  </a:schemeClr>
                </a:solidFill>
                <a:latin typeface="+mn-ea"/>
              </a:rPr>
              <a:t>大型バナーで</a:t>
            </a:r>
            <a:endParaRPr kumimoji="1" lang="en-US" altLang="ja-JP" sz="1400" b="1">
              <a:solidFill>
                <a:schemeClr val="tx1">
                  <a:lumMod val="75000"/>
                  <a:lumOff val="25000"/>
                </a:schemeClr>
              </a:solidFill>
              <a:latin typeface="+mn-ea"/>
            </a:endParaRPr>
          </a:p>
          <a:p>
            <a:pPr algn="ctr"/>
            <a:r>
              <a:rPr lang="ja-JP" altLang="en-US" sz="1400" b="1">
                <a:solidFill>
                  <a:schemeClr val="tx1">
                    <a:lumMod val="75000"/>
                    <a:lumOff val="25000"/>
                  </a:schemeClr>
                </a:solidFill>
                <a:latin typeface="+mn-ea"/>
              </a:rPr>
              <a:t>ブランディング訴求が可能</a:t>
            </a:r>
            <a:endParaRPr kumimoji="1" lang="en-US" altLang="ja-JP" sz="1400" b="1">
              <a:solidFill>
                <a:schemeClr val="tx1">
                  <a:lumMod val="75000"/>
                  <a:lumOff val="25000"/>
                </a:schemeClr>
              </a:solidFill>
              <a:latin typeface="+mn-ea"/>
            </a:endParaRPr>
          </a:p>
        </p:txBody>
      </p:sp>
      <p:sp>
        <p:nvSpPr>
          <p:cNvPr id="15" name="テキスト ボックス 14">
            <a:extLst>
              <a:ext uri="{FF2B5EF4-FFF2-40B4-BE49-F238E27FC236}">
                <a16:creationId xmlns:a16="http://schemas.microsoft.com/office/drawing/2014/main" id="{6E94C5B9-E85C-EE13-1618-241435BF3A4B}"/>
              </a:ext>
            </a:extLst>
          </p:cNvPr>
          <p:cNvSpPr txBox="1"/>
          <p:nvPr/>
        </p:nvSpPr>
        <p:spPr>
          <a:xfrm>
            <a:off x="8945745" y="3346395"/>
            <a:ext cx="2678010" cy="738664"/>
          </a:xfrm>
          <a:prstGeom prst="rect">
            <a:avLst/>
          </a:prstGeom>
          <a:noFill/>
        </p:spPr>
        <p:txBody>
          <a:bodyPr wrap="square" rtlCol="0">
            <a:spAutoFit/>
          </a:bodyPr>
          <a:lstStyle/>
          <a:p>
            <a:pPr algn="ctr"/>
            <a:r>
              <a:rPr lang="ja-JP" altLang="en-US" sz="1400" b="1">
                <a:solidFill>
                  <a:schemeClr val="tx1">
                    <a:lumMod val="75000"/>
                    <a:lumOff val="25000"/>
                  </a:schemeClr>
                </a:solidFill>
                <a:latin typeface="+mn-ea"/>
              </a:rPr>
              <a:t>タイムラインを閲覧中に</a:t>
            </a:r>
            <a:endParaRPr lang="en-US" altLang="ja-JP" sz="1400" b="1">
              <a:solidFill>
                <a:schemeClr val="tx1">
                  <a:lumMod val="75000"/>
                  <a:lumOff val="25000"/>
                </a:schemeClr>
              </a:solidFill>
              <a:latin typeface="+mn-ea"/>
            </a:endParaRPr>
          </a:p>
          <a:p>
            <a:pPr algn="ctr"/>
            <a:r>
              <a:rPr lang="ja-JP" altLang="en-US" sz="1400" b="1">
                <a:solidFill>
                  <a:schemeClr val="tx1">
                    <a:lumMod val="75000"/>
                    <a:lumOff val="25000"/>
                  </a:schemeClr>
                </a:solidFill>
                <a:latin typeface="+mn-ea"/>
              </a:rPr>
              <a:t>上部に掲出し続けるバナーで</a:t>
            </a:r>
            <a:endParaRPr lang="en-US" altLang="ja-JP" sz="1400" b="1">
              <a:solidFill>
                <a:schemeClr val="tx1">
                  <a:lumMod val="75000"/>
                  <a:lumOff val="25000"/>
                </a:schemeClr>
              </a:solidFill>
              <a:latin typeface="+mn-ea"/>
            </a:endParaRPr>
          </a:p>
          <a:p>
            <a:pPr algn="ctr"/>
            <a:r>
              <a:rPr lang="ja-JP" altLang="en-US" sz="1400" b="1">
                <a:solidFill>
                  <a:schemeClr val="tx1">
                    <a:lumMod val="75000"/>
                    <a:lumOff val="25000"/>
                  </a:schemeClr>
                </a:solidFill>
                <a:latin typeface="+mn-ea"/>
              </a:rPr>
              <a:t>ブランディング訴求が可能</a:t>
            </a:r>
            <a:endParaRPr lang="en-US" altLang="ja-JP" sz="1400" b="1">
              <a:solidFill>
                <a:schemeClr val="tx1">
                  <a:lumMod val="75000"/>
                  <a:lumOff val="25000"/>
                </a:schemeClr>
              </a:solidFill>
              <a:latin typeface="+mn-ea"/>
            </a:endParaRPr>
          </a:p>
        </p:txBody>
      </p:sp>
      <p:sp>
        <p:nvSpPr>
          <p:cNvPr id="18" name="テキスト プレースホルダー 3">
            <a:extLst>
              <a:ext uri="{FF2B5EF4-FFF2-40B4-BE49-F238E27FC236}">
                <a16:creationId xmlns:a16="http://schemas.microsoft.com/office/drawing/2014/main" id="{6B99CA19-51D2-4E6B-BF78-4010574A73C0}"/>
              </a:ext>
            </a:extLst>
          </p:cNvPr>
          <p:cNvSpPr txBox="1">
            <a:spLocks/>
          </p:cNvSpPr>
          <p:nvPr/>
        </p:nvSpPr>
        <p:spPr>
          <a:xfrm>
            <a:off x="587374" y="1098189"/>
            <a:ext cx="11014609"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400">
                <a:latin typeface="+mn-ea"/>
              </a:rPr>
              <a:t>1st view</a:t>
            </a:r>
            <a:r>
              <a:rPr lang="ja-JP" altLang="en-US" sz="1400">
                <a:latin typeface="+mn-ea"/>
              </a:rPr>
              <a:t>＆大型バナー（ブランドパネル）と、タイムライン閲覧中に上部に掲出し続けるバナー（トップカバー）の</a:t>
            </a:r>
            <a:r>
              <a:rPr lang="en-US" altLang="ja-JP" sz="1400">
                <a:latin typeface="+mn-ea"/>
              </a:rPr>
              <a:t>2</a:t>
            </a:r>
            <a:r>
              <a:rPr lang="ja-JP" altLang="en-US" sz="1400">
                <a:latin typeface="+mn-ea"/>
              </a:rPr>
              <a:t>つの広告枠で</a:t>
            </a:r>
            <a:endParaRPr lang="en-US" altLang="ja-JP" sz="1400">
              <a:latin typeface="+mn-ea"/>
            </a:endParaRPr>
          </a:p>
          <a:p>
            <a:pPr marL="0" indent="0">
              <a:buNone/>
            </a:pPr>
            <a:r>
              <a:rPr lang="ja-JP" altLang="en-US" sz="1400">
                <a:latin typeface="+mn-ea"/>
              </a:rPr>
              <a:t>ブランディング訴求が可能なリッチフォーマットです。</a:t>
            </a:r>
            <a:endParaRPr lang="en-US" altLang="ja-JP" sz="1400">
              <a:latin typeface="+mn-ea"/>
            </a:endParaRPr>
          </a:p>
        </p:txBody>
      </p:sp>
    </p:spTree>
    <p:extLst>
      <p:ext uri="{BB962C8B-B14F-4D97-AF65-F5344CB8AC3E}">
        <p14:creationId xmlns:p14="http://schemas.microsoft.com/office/powerpoint/2010/main" val="3746944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1BB251-632E-3C50-6648-8E0F4E7C7E14}"/>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14696964-5DCE-9241-B1C7-DE310DD5F3B3}"/>
              </a:ext>
            </a:extLst>
          </p:cNvPr>
          <p:cNvSpPr>
            <a:spLocks noGrp="1"/>
          </p:cNvSpPr>
          <p:nvPr>
            <p:ph type="ctrTitle"/>
          </p:nvPr>
        </p:nvSpPr>
        <p:spPr>
          <a:xfrm>
            <a:off x="587376" y="583184"/>
            <a:ext cx="11014607" cy="564262"/>
          </a:xfrm>
        </p:spPr>
        <p:txBody>
          <a:bodyPr/>
          <a:lstStyle/>
          <a:p>
            <a:r>
              <a:rPr lang="ja-JP" altLang="en-US"/>
              <a:t>ブランドパネル トップカバー　</a:t>
            </a:r>
            <a:r>
              <a:rPr lang="en-US" altLang="ja-JP"/>
              <a:t>3</a:t>
            </a:r>
            <a:r>
              <a:rPr lang="ja-JP" altLang="en-US"/>
              <a:t>つの特長</a:t>
            </a:r>
          </a:p>
        </p:txBody>
      </p:sp>
      <p:sp>
        <p:nvSpPr>
          <p:cNvPr id="2" name="正方形/長方形 1">
            <a:extLst>
              <a:ext uri="{FF2B5EF4-FFF2-40B4-BE49-F238E27FC236}">
                <a16:creationId xmlns:a16="http://schemas.microsoft.com/office/drawing/2014/main" id="{05CC4798-0326-82A5-10DF-F859A9D1CC33}"/>
              </a:ext>
            </a:extLst>
          </p:cNvPr>
          <p:cNvSpPr/>
          <p:nvPr/>
        </p:nvSpPr>
        <p:spPr>
          <a:xfrm>
            <a:off x="8186818" y="2047911"/>
            <a:ext cx="3422468" cy="4008694"/>
          </a:xfrm>
          <a:prstGeom prst="rect">
            <a:avLst/>
          </a:prstGeom>
          <a:solidFill>
            <a:srgbClr val="F2F2F5"/>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kumimoji="1" lang="ja-JP" altLang="en-US" sz="1400">
                <a:solidFill>
                  <a:schemeClr val="tx1">
                    <a:lumMod val="95000"/>
                    <a:lumOff val="5000"/>
                  </a:schemeClr>
                </a:solidFill>
                <a:latin typeface="Meiryo" panose="020B0604030504040204" pitchFamily="34" charset="-128"/>
                <a:ea typeface="Meiryo" panose="020B0604030504040204" pitchFamily="34" charset="-128"/>
              </a:rPr>
              <a:t>検索窓直下のポジションでバナーを掲出し続けることができるため</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lang="ja-JP" altLang="en-US" sz="1400">
                <a:solidFill>
                  <a:schemeClr val="tx1">
                    <a:lumMod val="95000"/>
                    <a:lumOff val="5000"/>
                  </a:schemeClr>
                </a:solidFill>
                <a:latin typeface="Meiryo" panose="020B0604030504040204" pitchFamily="34" charset="-128"/>
                <a:ea typeface="Meiryo" panose="020B0604030504040204" pitchFamily="34" charset="-128"/>
              </a:rPr>
              <a:t>指名検索の増加に期待できます</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3D7F071C-CDD1-A402-657F-AF6575CE9892}"/>
              </a:ext>
            </a:extLst>
          </p:cNvPr>
          <p:cNvSpPr/>
          <p:nvPr/>
        </p:nvSpPr>
        <p:spPr>
          <a:xfrm>
            <a:off x="4383444" y="2047911"/>
            <a:ext cx="3422468" cy="4008694"/>
          </a:xfrm>
          <a:prstGeom prst="rect">
            <a:avLst/>
          </a:prstGeom>
          <a:solidFill>
            <a:srgbClr val="F2F2F5"/>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r>
              <a:rPr kumimoji="1" lang="ja-JP" altLang="en-US" sz="1400">
                <a:solidFill>
                  <a:schemeClr val="tx1">
                    <a:lumMod val="95000"/>
                    <a:lumOff val="5000"/>
                  </a:schemeClr>
                </a:solidFill>
                <a:latin typeface="Meiryo" panose="020B0604030504040204" pitchFamily="34" charset="-128"/>
                <a:ea typeface="Meiryo" panose="020B0604030504040204" pitchFamily="34" charset="-128"/>
              </a:rPr>
              <a:t>広告の掲載領域が増加することで</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lang="ja-JP" altLang="en-US" sz="1400">
                <a:solidFill>
                  <a:schemeClr val="tx1">
                    <a:lumMod val="95000"/>
                    <a:lumOff val="5000"/>
                  </a:schemeClr>
                </a:solidFill>
                <a:latin typeface="Meiryo" panose="020B0604030504040204" pitchFamily="34" charset="-128"/>
                <a:ea typeface="Meiryo" panose="020B0604030504040204" pitchFamily="34" charset="-128"/>
              </a:rPr>
              <a:t>高い誘導効果に期待できます</a:t>
            </a:r>
            <a:endParaRPr kumimoji="1" lang="ja-JP" altLang="en-US" sz="1400">
              <a:solidFill>
                <a:schemeClr val="tx1">
                  <a:lumMod val="95000"/>
                  <a:lumOff val="5000"/>
                </a:schemeClr>
              </a:solidFill>
              <a:latin typeface="Meiryo" panose="020B0604030504040204" pitchFamily="34" charset="-128"/>
              <a:ea typeface="Meiryo" panose="020B0604030504040204" pitchFamily="34" charset="-128"/>
            </a:endParaRPr>
          </a:p>
        </p:txBody>
      </p:sp>
      <p:sp>
        <p:nvSpPr>
          <p:cNvPr id="11" name="正方形/長方形 10">
            <a:extLst>
              <a:ext uri="{FF2B5EF4-FFF2-40B4-BE49-F238E27FC236}">
                <a16:creationId xmlns:a16="http://schemas.microsoft.com/office/drawing/2014/main" id="{F1BE64E2-6F16-BFC8-FC22-E6F57B41A865}"/>
              </a:ext>
            </a:extLst>
          </p:cNvPr>
          <p:cNvSpPr/>
          <p:nvPr/>
        </p:nvSpPr>
        <p:spPr>
          <a:xfrm>
            <a:off x="584731" y="2047911"/>
            <a:ext cx="3422468" cy="4008694"/>
          </a:xfrm>
          <a:prstGeom prst="rect">
            <a:avLst/>
          </a:prstGeom>
          <a:solidFill>
            <a:srgbClr val="F2F2F5"/>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kumimoji="1" lang="ja-JP" altLang="en-US" sz="1400">
                <a:solidFill>
                  <a:schemeClr val="tx1">
                    <a:lumMod val="95000"/>
                    <a:lumOff val="5000"/>
                  </a:schemeClr>
                </a:solidFill>
                <a:latin typeface="Meiryo" panose="020B0604030504040204" pitchFamily="34" charset="-128"/>
                <a:ea typeface="Meiryo" panose="020B0604030504040204" pitchFamily="34" charset="-128"/>
              </a:rPr>
              <a:t>タイムラインスクロール中も</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lang="ja-JP" altLang="en-US" sz="1400">
                <a:solidFill>
                  <a:schemeClr val="tx1">
                    <a:lumMod val="95000"/>
                    <a:lumOff val="5000"/>
                  </a:schemeClr>
                </a:solidFill>
                <a:latin typeface="Meiryo" panose="020B0604030504040204" pitchFamily="34" charset="-128"/>
                <a:ea typeface="Meiryo" panose="020B0604030504040204" pitchFamily="34" charset="-128"/>
              </a:rPr>
              <a:t>バナーを掲出し続けることで</a:t>
            </a:r>
            <a:endParaRPr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kumimoji="1" lang="ja-JP" altLang="en-US" sz="1400">
                <a:solidFill>
                  <a:schemeClr val="tx1">
                    <a:lumMod val="95000"/>
                    <a:lumOff val="5000"/>
                  </a:schemeClr>
                </a:solidFill>
                <a:latin typeface="Meiryo" panose="020B0604030504040204" pitchFamily="34" charset="-128"/>
                <a:ea typeface="Meiryo" panose="020B0604030504040204" pitchFamily="34" charset="-128"/>
              </a:rPr>
              <a:t>高い認知効果に期待できます</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endParaRPr lang="en-US" altLang="ja-JP" sz="1400">
              <a:solidFill>
                <a:schemeClr val="tx1">
                  <a:lumMod val="95000"/>
                  <a:lumOff val="5000"/>
                </a:schemeClr>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4754A84F-A1B1-2B71-4DCB-644828F6CF03}"/>
              </a:ext>
            </a:extLst>
          </p:cNvPr>
          <p:cNvSpPr/>
          <p:nvPr/>
        </p:nvSpPr>
        <p:spPr>
          <a:xfrm>
            <a:off x="587375" y="2480053"/>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lang="ja-JP" altLang="en-US" b="1">
                <a:solidFill>
                  <a:schemeClr val="accent1"/>
                </a:solidFill>
                <a:latin typeface="Meiryo" panose="020B0604030504040204" pitchFamily="34" charset="-128"/>
                <a:ea typeface="Meiryo" panose="020B0604030504040204" pitchFamily="34" charset="-128"/>
              </a:rPr>
              <a:t>認知・ブランドリフト</a:t>
            </a:r>
            <a:endParaRPr kumimoji="1" lang="ja-JP" altLang="en-US" b="1">
              <a:solidFill>
                <a:schemeClr val="accent1"/>
              </a:solidFill>
              <a:latin typeface="Meiryo" panose="020B0604030504040204" pitchFamily="34" charset="-128"/>
              <a:ea typeface="Meiryo" panose="020B0604030504040204" pitchFamily="34" charset="-128"/>
            </a:endParaRPr>
          </a:p>
        </p:txBody>
      </p:sp>
      <p:sp>
        <p:nvSpPr>
          <p:cNvPr id="13" name="円/楕円 40">
            <a:extLst>
              <a:ext uri="{FF2B5EF4-FFF2-40B4-BE49-F238E27FC236}">
                <a16:creationId xmlns:a16="http://schemas.microsoft.com/office/drawing/2014/main" id="{C0C1BC54-C1CB-053A-B7FC-3B155FC26CED}"/>
              </a:ext>
            </a:extLst>
          </p:cNvPr>
          <p:cNvSpPr/>
          <p:nvPr/>
        </p:nvSpPr>
        <p:spPr>
          <a:xfrm>
            <a:off x="1522160" y="3193059"/>
            <a:ext cx="1640628" cy="164062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BCECBD82-0C3B-EAFA-603C-2728C1AD28CE}"/>
              </a:ext>
            </a:extLst>
          </p:cNvPr>
          <p:cNvSpPr/>
          <p:nvPr/>
        </p:nvSpPr>
        <p:spPr>
          <a:xfrm>
            <a:off x="4383444" y="2480053"/>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lang="ja-JP" altLang="en-US" b="1">
                <a:solidFill>
                  <a:schemeClr val="accent1"/>
                </a:solidFill>
                <a:latin typeface="Meiryo" panose="020B0604030504040204" pitchFamily="34" charset="-128"/>
                <a:ea typeface="Meiryo" panose="020B0604030504040204" pitchFamily="34" charset="-128"/>
              </a:rPr>
              <a:t>サイト誘導</a:t>
            </a:r>
            <a:endParaRPr kumimoji="1" lang="ja-JP" altLang="en-US" b="1">
              <a:solidFill>
                <a:schemeClr val="accent1"/>
              </a:solidFill>
              <a:latin typeface="Meiryo" panose="020B0604030504040204" pitchFamily="34" charset="-128"/>
              <a:ea typeface="Meiryo" panose="020B0604030504040204" pitchFamily="34" charset="-128"/>
            </a:endParaRPr>
          </a:p>
        </p:txBody>
      </p:sp>
      <p:sp>
        <p:nvSpPr>
          <p:cNvPr id="15" name="正方形/長方形 14">
            <a:extLst>
              <a:ext uri="{FF2B5EF4-FFF2-40B4-BE49-F238E27FC236}">
                <a16:creationId xmlns:a16="http://schemas.microsoft.com/office/drawing/2014/main" id="{11C64450-7558-0D95-B92A-855E10F1CD22}"/>
              </a:ext>
            </a:extLst>
          </p:cNvPr>
          <p:cNvSpPr/>
          <p:nvPr/>
        </p:nvSpPr>
        <p:spPr>
          <a:xfrm>
            <a:off x="8186818" y="2480053"/>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lang="ja-JP" altLang="en-US" b="1">
                <a:solidFill>
                  <a:schemeClr val="accent1"/>
                </a:solidFill>
                <a:latin typeface="Meiryo" panose="020B0604030504040204" pitchFamily="34" charset="-128"/>
                <a:ea typeface="Meiryo" panose="020B0604030504040204" pitchFamily="34" charset="-128"/>
              </a:rPr>
              <a:t>検索リフト</a:t>
            </a:r>
            <a:endParaRPr lang="en-US" altLang="ja-JP" b="1">
              <a:solidFill>
                <a:schemeClr val="accent1"/>
              </a:solidFill>
              <a:latin typeface="Meiryo" panose="020B0604030504040204" pitchFamily="34" charset="-128"/>
              <a:ea typeface="Meiryo" panose="020B0604030504040204" pitchFamily="34" charset="-128"/>
            </a:endParaRPr>
          </a:p>
        </p:txBody>
      </p:sp>
      <p:grpSp>
        <p:nvGrpSpPr>
          <p:cNvPr id="18" name="グループ化 17">
            <a:extLst>
              <a:ext uri="{FF2B5EF4-FFF2-40B4-BE49-F238E27FC236}">
                <a16:creationId xmlns:a16="http://schemas.microsoft.com/office/drawing/2014/main" id="{F8F6A5BE-C24F-89D0-B813-6CFB9C51CCA6}"/>
              </a:ext>
            </a:extLst>
          </p:cNvPr>
          <p:cNvGrpSpPr/>
          <p:nvPr/>
        </p:nvGrpSpPr>
        <p:grpSpPr>
          <a:xfrm>
            <a:off x="1683965" y="1878764"/>
            <a:ext cx="1224000" cy="501899"/>
            <a:chOff x="1683965" y="2106464"/>
            <a:chExt cx="1224000" cy="501899"/>
          </a:xfrm>
        </p:grpSpPr>
        <p:sp>
          <p:nvSpPr>
            <p:cNvPr id="19" name="三角形 12">
              <a:extLst>
                <a:ext uri="{FF2B5EF4-FFF2-40B4-BE49-F238E27FC236}">
                  <a16:creationId xmlns:a16="http://schemas.microsoft.com/office/drawing/2014/main" id="{97BCEF9B-291A-EEBD-3A46-FEDC2F5BEDD6}"/>
                </a:ext>
              </a:extLst>
            </p:cNvPr>
            <p:cNvSpPr>
              <a:spLocks noChangeAspect="1"/>
            </p:cNvSpPr>
            <p:nvPr/>
          </p:nvSpPr>
          <p:spPr>
            <a:xfrm rot="10800000">
              <a:off x="2262610" y="2546293"/>
              <a:ext cx="72000" cy="62070"/>
            </a:xfrm>
            <a:prstGeom prst="triangle">
              <a:avLst/>
            </a:prstGeom>
            <a:ln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a:extLst>
                <a:ext uri="{FF2B5EF4-FFF2-40B4-BE49-F238E27FC236}">
                  <a16:creationId xmlns:a16="http://schemas.microsoft.com/office/drawing/2014/main" id="{A60E0B2D-5866-B074-7B9D-0F1D02BFD2C6}"/>
                </a:ext>
              </a:extLst>
            </p:cNvPr>
            <p:cNvGrpSpPr>
              <a:grpSpLocks noChangeAspect="1"/>
            </p:cNvGrpSpPr>
            <p:nvPr/>
          </p:nvGrpSpPr>
          <p:grpSpPr>
            <a:xfrm>
              <a:off x="1683965" y="2106464"/>
              <a:ext cx="1224000" cy="413830"/>
              <a:chOff x="1985757" y="1917863"/>
              <a:chExt cx="756000" cy="255600"/>
            </a:xfrm>
          </p:grpSpPr>
          <p:sp>
            <p:nvSpPr>
              <p:cNvPr id="21" name="角丸四角形 16">
                <a:extLst>
                  <a:ext uri="{FF2B5EF4-FFF2-40B4-BE49-F238E27FC236}">
                    <a16:creationId xmlns:a16="http://schemas.microsoft.com/office/drawing/2014/main" id="{9166D33A-8A92-E880-6675-021AD4C7ABE8}"/>
                  </a:ext>
                </a:extLst>
              </p:cNvPr>
              <p:cNvSpPr/>
              <p:nvPr/>
            </p:nvSpPr>
            <p:spPr>
              <a:xfrm>
                <a:off x="1985757" y="1917863"/>
                <a:ext cx="756000" cy="255600"/>
              </a:xfrm>
              <a:prstGeom prst="roundRect">
                <a:avLst>
                  <a:gd name="adj" fmla="val 50000"/>
                </a:avLst>
              </a:prstGeom>
              <a:solidFill>
                <a:schemeClr val="accent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80000" tIns="0" rIns="0" bIns="0" rtlCol="0" anchor="ctr"/>
              <a:lstStyle/>
              <a:p>
                <a:pPr>
                  <a:buClr>
                    <a:srgbClr val="000000"/>
                  </a:buClr>
                  <a:defRPr/>
                </a:pPr>
                <a:r>
                  <a:rPr lang="en-US" altLang="ja-JP" sz="1200" b="1" kern="0" dirty="0">
                    <a:solidFill>
                      <a:schemeClr val="bg1"/>
                    </a:solidFill>
                    <a:latin typeface="Segoe UI" panose="020B0502040204020203" pitchFamily="34" charset="0"/>
                    <a:ea typeface="メイリオ"/>
                    <a:cs typeface="Segoe UI" panose="020B0502040204020203" pitchFamily="34" charset="0"/>
                    <a:sym typeface="Arial"/>
                  </a:rPr>
                  <a:t>POINT</a:t>
                </a:r>
                <a:endParaRPr kumimoji="1" lang="en-US" altLang="ja-JP" sz="1200" b="1" u="none" strike="noStrike" kern="0" cap="none" spc="0" normalizeH="0" baseline="0" noProof="0" dirty="0">
                  <a:ln>
                    <a:noFill/>
                  </a:ln>
                  <a:solidFill>
                    <a:schemeClr val="bg1"/>
                  </a:solidFill>
                  <a:effectLst/>
                  <a:uLnTx/>
                  <a:uFillTx/>
                  <a:latin typeface="Segoe UI" panose="020B0502040204020203" pitchFamily="34" charset="0"/>
                  <a:ea typeface="メイリオ"/>
                  <a:cs typeface="Segoe UI" panose="020B0502040204020203" pitchFamily="34" charset="0"/>
                  <a:sym typeface="Arial"/>
                </a:endParaRPr>
              </a:p>
            </p:txBody>
          </p:sp>
          <p:sp>
            <p:nvSpPr>
              <p:cNvPr id="22" name="円/楕円 17">
                <a:extLst>
                  <a:ext uri="{FF2B5EF4-FFF2-40B4-BE49-F238E27FC236}">
                    <a16:creationId xmlns:a16="http://schemas.microsoft.com/office/drawing/2014/main" id="{84F505D3-04F3-292E-D50D-C914EFD93485}"/>
                  </a:ext>
                </a:extLst>
              </p:cNvPr>
              <p:cNvSpPr>
                <a:spLocks noChangeAspect="1"/>
              </p:cNvSpPr>
              <p:nvPr/>
            </p:nvSpPr>
            <p:spPr>
              <a:xfrm>
                <a:off x="2486157" y="1917863"/>
                <a:ext cx="255600" cy="255600"/>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bIns="54000" rtlCol="0" anchor="ctr"/>
              <a:lstStyle/>
              <a:p>
                <a:pPr algn="ctr"/>
                <a:r>
                  <a:rPr kumimoji="1" lang="en-US" altLang="ja-JP" sz="1600" b="1" dirty="0">
                    <a:solidFill>
                      <a:schemeClr val="tx2"/>
                    </a:solidFill>
                    <a:latin typeface="Segoe UI" panose="020B0502040204020203" pitchFamily="34" charset="0"/>
                    <a:cs typeface="Segoe UI" panose="020B0502040204020203" pitchFamily="34" charset="0"/>
                  </a:rPr>
                  <a:t>1</a:t>
                </a:r>
                <a:endParaRPr kumimoji="1" lang="ja-JP" altLang="en-US" sz="1600" b="1">
                  <a:solidFill>
                    <a:schemeClr val="tx2"/>
                  </a:solidFill>
                  <a:latin typeface="Segoe UI" panose="020B0502040204020203" pitchFamily="34" charset="0"/>
                  <a:cs typeface="Segoe UI" panose="020B0502040204020203" pitchFamily="34" charset="0"/>
                </a:endParaRPr>
              </a:p>
            </p:txBody>
          </p:sp>
        </p:grpSp>
      </p:grpSp>
      <p:grpSp>
        <p:nvGrpSpPr>
          <p:cNvPr id="23" name="グループ化 22">
            <a:extLst>
              <a:ext uri="{FF2B5EF4-FFF2-40B4-BE49-F238E27FC236}">
                <a16:creationId xmlns:a16="http://schemas.microsoft.com/office/drawing/2014/main" id="{A97C619E-8EB0-1C9E-0F66-AB0EA2B030CB}"/>
              </a:ext>
            </a:extLst>
          </p:cNvPr>
          <p:cNvGrpSpPr/>
          <p:nvPr/>
        </p:nvGrpSpPr>
        <p:grpSpPr>
          <a:xfrm>
            <a:off x="5484000" y="1890277"/>
            <a:ext cx="1224000" cy="501899"/>
            <a:chOff x="1683965" y="2106464"/>
            <a:chExt cx="1224000" cy="501899"/>
          </a:xfrm>
        </p:grpSpPr>
        <p:sp>
          <p:nvSpPr>
            <p:cNvPr id="24" name="三角形 27">
              <a:extLst>
                <a:ext uri="{FF2B5EF4-FFF2-40B4-BE49-F238E27FC236}">
                  <a16:creationId xmlns:a16="http://schemas.microsoft.com/office/drawing/2014/main" id="{79B56882-13D4-4BD8-3472-6EDED82F8833}"/>
                </a:ext>
              </a:extLst>
            </p:cNvPr>
            <p:cNvSpPr>
              <a:spLocks noChangeAspect="1"/>
            </p:cNvSpPr>
            <p:nvPr/>
          </p:nvSpPr>
          <p:spPr>
            <a:xfrm rot="10800000">
              <a:off x="2262610" y="2546293"/>
              <a:ext cx="72000" cy="62070"/>
            </a:xfrm>
            <a:prstGeom prst="triangle">
              <a:avLst/>
            </a:prstGeom>
            <a:ln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a:extLst>
                <a:ext uri="{FF2B5EF4-FFF2-40B4-BE49-F238E27FC236}">
                  <a16:creationId xmlns:a16="http://schemas.microsoft.com/office/drawing/2014/main" id="{D94DA8AE-7218-AE44-EC82-E17C8E5F35F6}"/>
                </a:ext>
              </a:extLst>
            </p:cNvPr>
            <p:cNvGrpSpPr>
              <a:grpSpLocks noChangeAspect="1"/>
            </p:cNvGrpSpPr>
            <p:nvPr/>
          </p:nvGrpSpPr>
          <p:grpSpPr>
            <a:xfrm>
              <a:off x="1683965" y="2106464"/>
              <a:ext cx="1224000" cy="413830"/>
              <a:chOff x="1985757" y="1917863"/>
              <a:chExt cx="756000" cy="255600"/>
            </a:xfrm>
          </p:grpSpPr>
          <p:sp>
            <p:nvSpPr>
              <p:cNvPr id="26" name="角丸四角形 31">
                <a:extLst>
                  <a:ext uri="{FF2B5EF4-FFF2-40B4-BE49-F238E27FC236}">
                    <a16:creationId xmlns:a16="http://schemas.microsoft.com/office/drawing/2014/main" id="{E592D0F9-390C-7E99-1633-BDEBB395508C}"/>
                  </a:ext>
                </a:extLst>
              </p:cNvPr>
              <p:cNvSpPr/>
              <p:nvPr/>
            </p:nvSpPr>
            <p:spPr>
              <a:xfrm>
                <a:off x="1985757" y="1917863"/>
                <a:ext cx="756000" cy="255600"/>
              </a:xfrm>
              <a:prstGeom prst="roundRect">
                <a:avLst>
                  <a:gd name="adj" fmla="val 50000"/>
                </a:avLst>
              </a:prstGeom>
              <a:solidFill>
                <a:schemeClr val="accent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80000" tIns="0" rIns="0" bIns="0" rtlCol="0" anchor="ctr"/>
              <a:lstStyle/>
              <a:p>
                <a:pPr>
                  <a:buClr>
                    <a:srgbClr val="000000"/>
                  </a:buClr>
                  <a:defRPr/>
                </a:pPr>
                <a:r>
                  <a:rPr lang="en-US" altLang="ja-JP" sz="1200" b="1" kern="0" dirty="0">
                    <a:solidFill>
                      <a:schemeClr val="bg1"/>
                    </a:solidFill>
                    <a:latin typeface="Segoe UI" panose="020B0502040204020203" pitchFamily="34" charset="0"/>
                    <a:ea typeface="メイリオ"/>
                    <a:cs typeface="Segoe UI" panose="020B0502040204020203" pitchFamily="34" charset="0"/>
                    <a:sym typeface="Arial"/>
                  </a:rPr>
                  <a:t>POINT</a:t>
                </a:r>
                <a:endParaRPr kumimoji="1" lang="en-US" altLang="ja-JP" sz="1200" b="1" u="none" strike="noStrike" kern="0" cap="none" spc="0" normalizeH="0" baseline="0" noProof="0" dirty="0">
                  <a:ln>
                    <a:noFill/>
                  </a:ln>
                  <a:solidFill>
                    <a:schemeClr val="bg1"/>
                  </a:solidFill>
                  <a:effectLst/>
                  <a:uLnTx/>
                  <a:uFillTx/>
                  <a:latin typeface="Segoe UI" panose="020B0502040204020203" pitchFamily="34" charset="0"/>
                  <a:ea typeface="メイリオ"/>
                  <a:cs typeface="Segoe UI" panose="020B0502040204020203" pitchFamily="34" charset="0"/>
                  <a:sym typeface="Arial"/>
                </a:endParaRPr>
              </a:p>
            </p:txBody>
          </p:sp>
          <p:sp>
            <p:nvSpPr>
              <p:cNvPr id="27" name="円/楕円 32">
                <a:extLst>
                  <a:ext uri="{FF2B5EF4-FFF2-40B4-BE49-F238E27FC236}">
                    <a16:creationId xmlns:a16="http://schemas.microsoft.com/office/drawing/2014/main" id="{2E1A3271-A65F-86A7-03ED-0E240771B895}"/>
                  </a:ext>
                </a:extLst>
              </p:cNvPr>
              <p:cNvSpPr>
                <a:spLocks noChangeAspect="1"/>
              </p:cNvSpPr>
              <p:nvPr/>
            </p:nvSpPr>
            <p:spPr>
              <a:xfrm>
                <a:off x="2486157" y="1917863"/>
                <a:ext cx="255600" cy="255600"/>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bIns="54000" rtlCol="0" anchor="ctr"/>
              <a:lstStyle/>
              <a:p>
                <a:pPr algn="ctr"/>
                <a:r>
                  <a:rPr kumimoji="1" lang="en-US" altLang="ja-JP" sz="1600" b="1" dirty="0">
                    <a:solidFill>
                      <a:schemeClr val="tx2"/>
                    </a:solidFill>
                    <a:latin typeface="Segoe UI" panose="020B0502040204020203" pitchFamily="34" charset="0"/>
                    <a:cs typeface="Segoe UI" panose="020B0502040204020203" pitchFamily="34" charset="0"/>
                  </a:rPr>
                  <a:t>2</a:t>
                </a:r>
                <a:endParaRPr kumimoji="1" lang="ja-JP" altLang="en-US" sz="1600" b="1">
                  <a:solidFill>
                    <a:schemeClr val="tx2"/>
                  </a:solidFill>
                  <a:latin typeface="Segoe UI" panose="020B0502040204020203" pitchFamily="34" charset="0"/>
                  <a:cs typeface="Segoe UI" panose="020B0502040204020203" pitchFamily="34" charset="0"/>
                </a:endParaRPr>
              </a:p>
            </p:txBody>
          </p:sp>
        </p:grpSp>
      </p:grpSp>
      <p:grpSp>
        <p:nvGrpSpPr>
          <p:cNvPr id="28" name="グループ化 27">
            <a:extLst>
              <a:ext uri="{FF2B5EF4-FFF2-40B4-BE49-F238E27FC236}">
                <a16:creationId xmlns:a16="http://schemas.microsoft.com/office/drawing/2014/main" id="{076E5AD4-9DB9-BEC3-3560-57184CFE91EC}"/>
              </a:ext>
            </a:extLst>
          </p:cNvPr>
          <p:cNvGrpSpPr/>
          <p:nvPr/>
        </p:nvGrpSpPr>
        <p:grpSpPr>
          <a:xfrm>
            <a:off x="9330877" y="1890277"/>
            <a:ext cx="1224000" cy="501899"/>
            <a:chOff x="1683965" y="2106464"/>
            <a:chExt cx="1224000" cy="501899"/>
          </a:xfrm>
        </p:grpSpPr>
        <p:sp>
          <p:nvSpPr>
            <p:cNvPr id="29" name="三角形 61">
              <a:extLst>
                <a:ext uri="{FF2B5EF4-FFF2-40B4-BE49-F238E27FC236}">
                  <a16:creationId xmlns:a16="http://schemas.microsoft.com/office/drawing/2014/main" id="{66CBC1C6-2F34-0ABF-158E-4E999BB7DEAC}"/>
                </a:ext>
              </a:extLst>
            </p:cNvPr>
            <p:cNvSpPr>
              <a:spLocks noChangeAspect="1"/>
            </p:cNvSpPr>
            <p:nvPr/>
          </p:nvSpPr>
          <p:spPr>
            <a:xfrm rot="10800000">
              <a:off x="2262610" y="2546293"/>
              <a:ext cx="72000" cy="62070"/>
            </a:xfrm>
            <a:prstGeom prst="triangle">
              <a:avLst/>
            </a:prstGeom>
            <a:ln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a:extLst>
                <a:ext uri="{FF2B5EF4-FFF2-40B4-BE49-F238E27FC236}">
                  <a16:creationId xmlns:a16="http://schemas.microsoft.com/office/drawing/2014/main" id="{4B639B8B-C710-F22B-795A-29E0ABD0C765}"/>
                </a:ext>
              </a:extLst>
            </p:cNvPr>
            <p:cNvGrpSpPr>
              <a:grpSpLocks noChangeAspect="1"/>
            </p:cNvGrpSpPr>
            <p:nvPr/>
          </p:nvGrpSpPr>
          <p:grpSpPr>
            <a:xfrm>
              <a:off x="1683965" y="2106464"/>
              <a:ext cx="1224000" cy="413830"/>
              <a:chOff x="1985757" y="1917863"/>
              <a:chExt cx="756000" cy="255600"/>
            </a:xfrm>
          </p:grpSpPr>
          <p:sp>
            <p:nvSpPr>
              <p:cNvPr id="31" name="角丸四角形 63">
                <a:extLst>
                  <a:ext uri="{FF2B5EF4-FFF2-40B4-BE49-F238E27FC236}">
                    <a16:creationId xmlns:a16="http://schemas.microsoft.com/office/drawing/2014/main" id="{22B72600-B2BE-60DB-21CA-54E90643AA32}"/>
                  </a:ext>
                </a:extLst>
              </p:cNvPr>
              <p:cNvSpPr/>
              <p:nvPr/>
            </p:nvSpPr>
            <p:spPr>
              <a:xfrm>
                <a:off x="1985757" y="1917863"/>
                <a:ext cx="756000" cy="255600"/>
              </a:xfrm>
              <a:prstGeom prst="roundRect">
                <a:avLst>
                  <a:gd name="adj" fmla="val 50000"/>
                </a:avLst>
              </a:prstGeom>
              <a:solidFill>
                <a:schemeClr val="accent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80000" tIns="0" rIns="0" bIns="0" rtlCol="0" anchor="ctr"/>
              <a:lstStyle/>
              <a:p>
                <a:pPr>
                  <a:buClr>
                    <a:srgbClr val="000000"/>
                  </a:buClr>
                  <a:defRPr/>
                </a:pPr>
                <a:r>
                  <a:rPr lang="en-US" altLang="ja-JP" sz="1200" b="1" kern="0" dirty="0">
                    <a:solidFill>
                      <a:schemeClr val="bg1"/>
                    </a:solidFill>
                    <a:latin typeface="Segoe UI" panose="020B0502040204020203" pitchFamily="34" charset="0"/>
                    <a:ea typeface="メイリオ"/>
                    <a:cs typeface="Segoe UI" panose="020B0502040204020203" pitchFamily="34" charset="0"/>
                    <a:sym typeface="Arial"/>
                  </a:rPr>
                  <a:t>POINT</a:t>
                </a:r>
                <a:endParaRPr kumimoji="1" lang="en-US" altLang="ja-JP" sz="1200" b="1" u="none" strike="noStrike" kern="0" cap="none" spc="0" normalizeH="0" baseline="0" noProof="0" dirty="0">
                  <a:ln>
                    <a:noFill/>
                  </a:ln>
                  <a:solidFill>
                    <a:schemeClr val="bg1"/>
                  </a:solidFill>
                  <a:effectLst/>
                  <a:uLnTx/>
                  <a:uFillTx/>
                  <a:latin typeface="Segoe UI" panose="020B0502040204020203" pitchFamily="34" charset="0"/>
                  <a:ea typeface="メイリオ"/>
                  <a:cs typeface="Segoe UI" panose="020B0502040204020203" pitchFamily="34" charset="0"/>
                  <a:sym typeface="Arial"/>
                </a:endParaRPr>
              </a:p>
            </p:txBody>
          </p:sp>
          <p:sp>
            <p:nvSpPr>
              <p:cNvPr id="32" name="円/楕円 64">
                <a:extLst>
                  <a:ext uri="{FF2B5EF4-FFF2-40B4-BE49-F238E27FC236}">
                    <a16:creationId xmlns:a16="http://schemas.microsoft.com/office/drawing/2014/main" id="{63B802D6-7425-D8A8-1CA4-FC4B26CDBEE2}"/>
                  </a:ext>
                </a:extLst>
              </p:cNvPr>
              <p:cNvSpPr>
                <a:spLocks noChangeAspect="1"/>
              </p:cNvSpPr>
              <p:nvPr/>
            </p:nvSpPr>
            <p:spPr>
              <a:xfrm>
                <a:off x="2486157" y="1917863"/>
                <a:ext cx="255600" cy="255600"/>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bIns="54000" rtlCol="0" anchor="ctr"/>
              <a:lstStyle/>
              <a:p>
                <a:pPr algn="ctr"/>
                <a:r>
                  <a:rPr kumimoji="1" lang="en-US" altLang="ja-JP" sz="1600" b="1" dirty="0">
                    <a:solidFill>
                      <a:schemeClr val="tx2"/>
                    </a:solidFill>
                    <a:latin typeface="Segoe UI" panose="020B0502040204020203" pitchFamily="34" charset="0"/>
                    <a:cs typeface="Segoe UI" panose="020B0502040204020203" pitchFamily="34" charset="0"/>
                  </a:rPr>
                  <a:t>3</a:t>
                </a:r>
                <a:endParaRPr kumimoji="1" lang="ja-JP" altLang="en-US" sz="1600" b="1">
                  <a:solidFill>
                    <a:schemeClr val="tx2"/>
                  </a:solidFill>
                  <a:latin typeface="Segoe UI" panose="020B0502040204020203" pitchFamily="34" charset="0"/>
                  <a:cs typeface="Segoe UI" panose="020B0502040204020203" pitchFamily="34" charset="0"/>
                </a:endParaRPr>
              </a:p>
            </p:txBody>
          </p:sp>
        </p:grpSp>
      </p:grpSp>
      <p:sp>
        <p:nvSpPr>
          <p:cNvPr id="33" name="円/楕円 40">
            <a:extLst>
              <a:ext uri="{FF2B5EF4-FFF2-40B4-BE49-F238E27FC236}">
                <a16:creationId xmlns:a16="http://schemas.microsoft.com/office/drawing/2014/main" id="{D62E0A50-B38E-2DEA-8B6A-BEF9146623C5}"/>
              </a:ext>
            </a:extLst>
          </p:cNvPr>
          <p:cNvSpPr/>
          <p:nvPr/>
        </p:nvSpPr>
        <p:spPr>
          <a:xfrm>
            <a:off x="5314331" y="3193059"/>
            <a:ext cx="1640628" cy="164062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40">
            <a:extLst>
              <a:ext uri="{FF2B5EF4-FFF2-40B4-BE49-F238E27FC236}">
                <a16:creationId xmlns:a16="http://schemas.microsoft.com/office/drawing/2014/main" id="{46E03595-39B0-55E2-C4A0-372601983D94}"/>
              </a:ext>
            </a:extLst>
          </p:cNvPr>
          <p:cNvSpPr/>
          <p:nvPr/>
        </p:nvSpPr>
        <p:spPr>
          <a:xfrm>
            <a:off x="9161208" y="3193059"/>
            <a:ext cx="1640628" cy="164062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2" name="図 41" descr="アイコン&#10;&#10;AI によって生成されたコンテンツは間違っている可能性があります。">
            <a:extLst>
              <a:ext uri="{FF2B5EF4-FFF2-40B4-BE49-F238E27FC236}">
                <a16:creationId xmlns:a16="http://schemas.microsoft.com/office/drawing/2014/main" id="{EA7FC4F5-3D2D-BDC9-A719-8C2E3E66625D}"/>
              </a:ext>
            </a:extLst>
          </p:cNvPr>
          <p:cNvPicPr>
            <a:picLocks noChangeAspect="1"/>
          </p:cNvPicPr>
          <p:nvPr/>
        </p:nvPicPr>
        <p:blipFill>
          <a:blip r:embed="rId2"/>
          <a:stretch>
            <a:fillRect/>
          </a:stretch>
        </p:blipFill>
        <p:spPr>
          <a:xfrm>
            <a:off x="1899971" y="3454229"/>
            <a:ext cx="869278" cy="1136103"/>
          </a:xfrm>
          <a:prstGeom prst="rect">
            <a:avLst/>
          </a:prstGeom>
        </p:spPr>
      </p:pic>
      <p:pic>
        <p:nvPicPr>
          <p:cNvPr id="44" name="図 43" descr="アイコン&#10;&#10;AI によって生成されたコンテンツは間違っている可能性があります。">
            <a:extLst>
              <a:ext uri="{FF2B5EF4-FFF2-40B4-BE49-F238E27FC236}">
                <a16:creationId xmlns:a16="http://schemas.microsoft.com/office/drawing/2014/main" id="{9BCB5937-737B-1DD7-5C8C-D7005C830D96}"/>
              </a:ext>
            </a:extLst>
          </p:cNvPr>
          <p:cNvPicPr>
            <a:picLocks noChangeAspect="1"/>
          </p:cNvPicPr>
          <p:nvPr/>
        </p:nvPicPr>
        <p:blipFill>
          <a:blip r:embed="rId3"/>
          <a:stretch>
            <a:fillRect/>
          </a:stretch>
        </p:blipFill>
        <p:spPr>
          <a:xfrm>
            <a:off x="9399203" y="3425695"/>
            <a:ext cx="1164637" cy="1164637"/>
          </a:xfrm>
          <a:prstGeom prst="rect">
            <a:avLst/>
          </a:prstGeom>
        </p:spPr>
      </p:pic>
      <p:pic>
        <p:nvPicPr>
          <p:cNvPr id="46" name="図 45" descr="アイコン&#10;&#10;AI によって生成されたコンテンツは間違っている可能性があります。">
            <a:extLst>
              <a:ext uri="{FF2B5EF4-FFF2-40B4-BE49-F238E27FC236}">
                <a16:creationId xmlns:a16="http://schemas.microsoft.com/office/drawing/2014/main" id="{74826BBC-EA00-4848-68E2-49A7BFE7B80A}"/>
              </a:ext>
            </a:extLst>
          </p:cNvPr>
          <p:cNvPicPr>
            <a:picLocks noChangeAspect="1"/>
          </p:cNvPicPr>
          <p:nvPr/>
        </p:nvPicPr>
        <p:blipFill>
          <a:blip r:embed="rId4"/>
          <a:stretch>
            <a:fillRect/>
          </a:stretch>
        </p:blipFill>
        <p:spPr>
          <a:xfrm>
            <a:off x="5547861" y="3628276"/>
            <a:ext cx="1173568" cy="825844"/>
          </a:xfrm>
          <a:prstGeom prst="rect">
            <a:avLst/>
          </a:prstGeom>
        </p:spPr>
      </p:pic>
    </p:spTree>
    <p:extLst>
      <p:ext uri="{BB962C8B-B14F-4D97-AF65-F5344CB8AC3E}">
        <p14:creationId xmlns:p14="http://schemas.microsoft.com/office/powerpoint/2010/main" val="2471783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875D6-45DD-FEC0-C4AB-4C155AFFF0AB}"/>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B6A99368-172F-90FF-A35A-1951697EA927}"/>
              </a:ext>
            </a:extLst>
          </p:cNvPr>
          <p:cNvSpPr>
            <a:spLocks noGrp="1"/>
          </p:cNvSpPr>
          <p:nvPr>
            <p:ph type="ctrTitle"/>
          </p:nvPr>
        </p:nvSpPr>
        <p:spPr>
          <a:xfrm>
            <a:off x="587376" y="583184"/>
            <a:ext cx="11014607" cy="564262"/>
          </a:xfrm>
        </p:spPr>
        <p:txBody>
          <a:bodyPr/>
          <a:lstStyle/>
          <a:p>
            <a:r>
              <a:rPr lang="ja-JP" altLang="en-US"/>
              <a:t>ポイント①　認知・ブランドリフト効果</a:t>
            </a:r>
          </a:p>
        </p:txBody>
      </p:sp>
      <p:sp>
        <p:nvSpPr>
          <p:cNvPr id="4" name="テキスト プレースホルダー 3">
            <a:extLst>
              <a:ext uri="{FF2B5EF4-FFF2-40B4-BE49-F238E27FC236}">
                <a16:creationId xmlns:a16="http://schemas.microsoft.com/office/drawing/2014/main" id="{B889FCFC-9907-6F2B-6AFE-8D6C547C2738}"/>
              </a:ext>
            </a:extLst>
          </p:cNvPr>
          <p:cNvSpPr>
            <a:spLocks noGrp="1"/>
          </p:cNvSpPr>
          <p:nvPr>
            <p:ph type="body" sz="quarter" idx="10"/>
          </p:nvPr>
        </p:nvSpPr>
        <p:spPr>
          <a:xfrm>
            <a:off x="587374" y="1098189"/>
            <a:ext cx="11014609" cy="792088"/>
          </a:xfrm>
        </p:spPr>
        <p:txBody>
          <a:bodyPr/>
          <a:lstStyle/>
          <a:p>
            <a:r>
              <a:rPr lang="ja-JP" altLang="en-US"/>
              <a:t>ブランドパネル トップカバーは</a:t>
            </a:r>
            <a:r>
              <a:rPr lang="ja-JP" altLang="en-US" sz="1400">
                <a:latin typeface="メイリオ"/>
                <a:ea typeface="メイリオ"/>
              </a:rPr>
              <a:t>タイムラインを閲覧している際にもバナーでブランドや商品の訴求をすることができるため、</a:t>
            </a:r>
            <a:endParaRPr lang="en-US" altLang="ja-JP" sz="1400">
              <a:latin typeface="メイリオ"/>
              <a:ea typeface="メイリオ"/>
            </a:endParaRPr>
          </a:p>
          <a:p>
            <a:r>
              <a:rPr lang="ja-JP" altLang="en-US"/>
              <a:t>より高いブランド認知効果、ブランドリフト効果に期待ができます。</a:t>
            </a:r>
          </a:p>
        </p:txBody>
      </p:sp>
      <p:sp>
        <p:nvSpPr>
          <p:cNvPr id="25" name="四角形: 角を丸くする 24">
            <a:extLst>
              <a:ext uri="{FF2B5EF4-FFF2-40B4-BE49-F238E27FC236}">
                <a16:creationId xmlns:a16="http://schemas.microsoft.com/office/drawing/2014/main" id="{CBB4EF6E-428D-9C94-F23B-2DFF2A7A41AF}"/>
              </a:ext>
            </a:extLst>
          </p:cNvPr>
          <p:cNvSpPr/>
          <p:nvPr/>
        </p:nvSpPr>
        <p:spPr>
          <a:xfrm>
            <a:off x="1155700" y="2026139"/>
            <a:ext cx="9842868"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lang="ja-JP" altLang="en-US" b="1">
                <a:solidFill>
                  <a:srgbClr val="00003E"/>
                </a:solidFill>
              </a:rPr>
              <a:t>自動車業種　広告認知・ブランドリフト効果事例</a:t>
            </a:r>
            <a:endPar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endParaRPr>
          </a:p>
        </p:txBody>
      </p:sp>
      <p:graphicFrame>
        <p:nvGraphicFramePr>
          <p:cNvPr id="32" name="グラフ 31">
            <a:extLst>
              <a:ext uri="{FF2B5EF4-FFF2-40B4-BE49-F238E27FC236}">
                <a16:creationId xmlns:a16="http://schemas.microsoft.com/office/drawing/2014/main" id="{3469D9D0-4B5A-C996-D25F-50D106A2088A}"/>
              </a:ext>
            </a:extLst>
          </p:cNvPr>
          <p:cNvGraphicFramePr>
            <a:graphicFrameLocks/>
          </p:cNvGraphicFramePr>
          <p:nvPr>
            <p:extLst>
              <p:ext uri="{D42A27DB-BD31-4B8C-83A1-F6EECF244321}">
                <p14:modId xmlns:p14="http://schemas.microsoft.com/office/powerpoint/2010/main" val="3123613437"/>
              </p:ext>
            </p:extLst>
          </p:nvPr>
        </p:nvGraphicFramePr>
        <p:xfrm>
          <a:off x="1211972" y="2726264"/>
          <a:ext cx="9842868" cy="3652656"/>
        </p:xfrm>
        <a:graphic>
          <a:graphicData uri="http://schemas.openxmlformats.org/drawingml/2006/chart">
            <c:chart xmlns:c="http://schemas.openxmlformats.org/drawingml/2006/chart" xmlns:r="http://schemas.openxmlformats.org/officeDocument/2006/relationships" r:id="rId2"/>
          </a:graphicData>
        </a:graphic>
      </p:graphicFrame>
      <p:sp>
        <p:nvSpPr>
          <p:cNvPr id="33" name="フリーフォーム 47">
            <a:extLst>
              <a:ext uri="{FF2B5EF4-FFF2-40B4-BE49-F238E27FC236}">
                <a16:creationId xmlns:a16="http://schemas.microsoft.com/office/drawing/2014/main" id="{04D0A09C-4AF7-BDF9-BB63-B40539571AE0}"/>
              </a:ext>
            </a:extLst>
          </p:cNvPr>
          <p:cNvSpPr>
            <a:spLocks noChangeAspect="1"/>
          </p:cNvSpPr>
          <p:nvPr/>
        </p:nvSpPr>
        <p:spPr>
          <a:xfrm rot="16200000">
            <a:off x="1977003" y="4222355"/>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6" name="テキスト ボックス 5">
            <a:extLst>
              <a:ext uri="{FF2B5EF4-FFF2-40B4-BE49-F238E27FC236}">
                <a16:creationId xmlns:a16="http://schemas.microsoft.com/office/drawing/2014/main" id="{27246D14-999F-07D9-1F10-2EA3456AB3D4}"/>
              </a:ext>
            </a:extLst>
          </p:cNvPr>
          <p:cNvSpPr txBox="1"/>
          <p:nvPr/>
        </p:nvSpPr>
        <p:spPr>
          <a:xfrm>
            <a:off x="1941343" y="4423899"/>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kumimoji="1" lang="en-US" altLang="ja-JP" sz="1200" b="1">
                <a:solidFill>
                  <a:schemeClr val="bg1"/>
                </a:solidFill>
                <a:latin typeface="+mn-ea"/>
              </a:rPr>
              <a:t>1.8pt</a:t>
            </a:r>
            <a:endParaRPr kumimoji="1" lang="ja-JP" altLang="en-US" sz="1200" b="1">
              <a:solidFill>
                <a:schemeClr val="bg1"/>
              </a:solidFill>
              <a:latin typeface="+mn-ea"/>
            </a:endParaRPr>
          </a:p>
        </p:txBody>
      </p:sp>
      <p:sp>
        <p:nvSpPr>
          <p:cNvPr id="34" name="フリーフォーム 47">
            <a:extLst>
              <a:ext uri="{FF2B5EF4-FFF2-40B4-BE49-F238E27FC236}">
                <a16:creationId xmlns:a16="http://schemas.microsoft.com/office/drawing/2014/main" id="{0F4DFC46-3125-EC13-C85E-630861E82885}"/>
              </a:ext>
            </a:extLst>
          </p:cNvPr>
          <p:cNvSpPr>
            <a:spLocks noChangeAspect="1"/>
          </p:cNvSpPr>
          <p:nvPr/>
        </p:nvSpPr>
        <p:spPr>
          <a:xfrm rot="16200000">
            <a:off x="3268891" y="3319675"/>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35" name="テキスト ボックス 34">
            <a:extLst>
              <a:ext uri="{FF2B5EF4-FFF2-40B4-BE49-F238E27FC236}">
                <a16:creationId xmlns:a16="http://schemas.microsoft.com/office/drawing/2014/main" id="{EC1FC6BF-0C05-AC93-5B5D-6223A060D7D8}"/>
              </a:ext>
            </a:extLst>
          </p:cNvPr>
          <p:cNvSpPr txBox="1"/>
          <p:nvPr/>
        </p:nvSpPr>
        <p:spPr>
          <a:xfrm>
            <a:off x="3233231" y="3521219"/>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kumimoji="1" lang="en-US" altLang="ja-JP" sz="1200" b="1">
                <a:solidFill>
                  <a:schemeClr val="bg1"/>
                </a:solidFill>
                <a:latin typeface="+mn-ea"/>
              </a:rPr>
              <a:t>4.4pt</a:t>
            </a:r>
            <a:endParaRPr kumimoji="1" lang="ja-JP" altLang="en-US" sz="1200" b="1">
              <a:solidFill>
                <a:schemeClr val="bg1"/>
              </a:solidFill>
              <a:latin typeface="+mn-ea"/>
            </a:endParaRPr>
          </a:p>
        </p:txBody>
      </p:sp>
      <p:sp>
        <p:nvSpPr>
          <p:cNvPr id="36" name="フリーフォーム 47">
            <a:extLst>
              <a:ext uri="{FF2B5EF4-FFF2-40B4-BE49-F238E27FC236}">
                <a16:creationId xmlns:a16="http://schemas.microsoft.com/office/drawing/2014/main" id="{3000DC58-3DD6-A30B-7F54-66DA9F3A9509}"/>
              </a:ext>
            </a:extLst>
          </p:cNvPr>
          <p:cNvSpPr>
            <a:spLocks noChangeAspect="1"/>
          </p:cNvSpPr>
          <p:nvPr/>
        </p:nvSpPr>
        <p:spPr>
          <a:xfrm rot="16200000">
            <a:off x="4573615" y="2801524"/>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37" name="テキスト ボックス 36">
            <a:extLst>
              <a:ext uri="{FF2B5EF4-FFF2-40B4-BE49-F238E27FC236}">
                <a16:creationId xmlns:a16="http://schemas.microsoft.com/office/drawing/2014/main" id="{FE5C1436-F02F-E85C-E2A8-8F0525CAACFB}"/>
              </a:ext>
            </a:extLst>
          </p:cNvPr>
          <p:cNvSpPr txBox="1"/>
          <p:nvPr/>
        </p:nvSpPr>
        <p:spPr>
          <a:xfrm>
            <a:off x="4537955" y="3003068"/>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lang="en-US" altLang="ja-JP" sz="1200" b="1">
                <a:solidFill>
                  <a:schemeClr val="bg1"/>
                </a:solidFill>
                <a:latin typeface="+mn-ea"/>
              </a:rPr>
              <a:t>5</a:t>
            </a:r>
            <a:r>
              <a:rPr kumimoji="1" lang="en-US" altLang="ja-JP" sz="1200" b="1">
                <a:solidFill>
                  <a:schemeClr val="bg1"/>
                </a:solidFill>
                <a:latin typeface="+mn-ea"/>
              </a:rPr>
              <a:t>.9pt</a:t>
            </a:r>
            <a:endParaRPr kumimoji="1" lang="ja-JP" altLang="en-US" sz="1200" b="1">
              <a:solidFill>
                <a:schemeClr val="bg1"/>
              </a:solidFill>
              <a:latin typeface="+mn-ea"/>
            </a:endParaRPr>
          </a:p>
        </p:txBody>
      </p:sp>
      <p:sp>
        <p:nvSpPr>
          <p:cNvPr id="38" name="フリーフォーム 47">
            <a:extLst>
              <a:ext uri="{FF2B5EF4-FFF2-40B4-BE49-F238E27FC236}">
                <a16:creationId xmlns:a16="http://schemas.microsoft.com/office/drawing/2014/main" id="{3450F537-991C-10A8-0661-71C90962B504}"/>
              </a:ext>
            </a:extLst>
          </p:cNvPr>
          <p:cNvSpPr>
            <a:spLocks noChangeAspect="1"/>
          </p:cNvSpPr>
          <p:nvPr/>
        </p:nvSpPr>
        <p:spPr>
          <a:xfrm rot="16200000">
            <a:off x="5878339" y="3532770"/>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39" name="テキスト ボックス 38">
            <a:extLst>
              <a:ext uri="{FF2B5EF4-FFF2-40B4-BE49-F238E27FC236}">
                <a16:creationId xmlns:a16="http://schemas.microsoft.com/office/drawing/2014/main" id="{03B031F9-76A4-7CCC-FE6F-4A08C9E4BA8A}"/>
              </a:ext>
            </a:extLst>
          </p:cNvPr>
          <p:cNvSpPr txBox="1"/>
          <p:nvPr/>
        </p:nvSpPr>
        <p:spPr>
          <a:xfrm>
            <a:off x="5842679" y="3734314"/>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kumimoji="1" lang="en-US" altLang="ja-JP" sz="1200" b="1">
                <a:solidFill>
                  <a:schemeClr val="bg1"/>
                </a:solidFill>
                <a:latin typeface="+mn-ea"/>
              </a:rPr>
              <a:t>3.8pt</a:t>
            </a:r>
            <a:endParaRPr kumimoji="1" lang="ja-JP" altLang="en-US" sz="1200" b="1">
              <a:solidFill>
                <a:schemeClr val="bg1"/>
              </a:solidFill>
              <a:latin typeface="+mn-ea"/>
            </a:endParaRPr>
          </a:p>
        </p:txBody>
      </p:sp>
      <p:sp>
        <p:nvSpPr>
          <p:cNvPr id="40" name="フリーフォーム 47">
            <a:extLst>
              <a:ext uri="{FF2B5EF4-FFF2-40B4-BE49-F238E27FC236}">
                <a16:creationId xmlns:a16="http://schemas.microsoft.com/office/drawing/2014/main" id="{6FC7EE8D-EEA4-1A63-857D-AB6FE529D470}"/>
              </a:ext>
            </a:extLst>
          </p:cNvPr>
          <p:cNvSpPr>
            <a:spLocks noChangeAspect="1"/>
          </p:cNvSpPr>
          <p:nvPr/>
        </p:nvSpPr>
        <p:spPr>
          <a:xfrm rot="16200000">
            <a:off x="8474951" y="3532771"/>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41" name="テキスト ボックス 40">
            <a:extLst>
              <a:ext uri="{FF2B5EF4-FFF2-40B4-BE49-F238E27FC236}">
                <a16:creationId xmlns:a16="http://schemas.microsoft.com/office/drawing/2014/main" id="{EF027C50-64C3-4BE9-A751-3E2B6D0ABA11}"/>
              </a:ext>
            </a:extLst>
          </p:cNvPr>
          <p:cNvSpPr txBox="1"/>
          <p:nvPr/>
        </p:nvSpPr>
        <p:spPr>
          <a:xfrm>
            <a:off x="8439291" y="3734315"/>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kumimoji="1" lang="en-US" altLang="ja-JP" sz="1200" b="1">
                <a:solidFill>
                  <a:schemeClr val="bg1"/>
                </a:solidFill>
                <a:latin typeface="+mn-ea"/>
              </a:rPr>
              <a:t>3.8pt</a:t>
            </a:r>
            <a:endParaRPr kumimoji="1" lang="ja-JP" altLang="en-US" sz="1200" b="1">
              <a:solidFill>
                <a:schemeClr val="bg1"/>
              </a:solidFill>
              <a:latin typeface="+mn-ea"/>
            </a:endParaRPr>
          </a:p>
        </p:txBody>
      </p:sp>
      <p:sp>
        <p:nvSpPr>
          <p:cNvPr id="42" name="フリーフォーム 47">
            <a:extLst>
              <a:ext uri="{FF2B5EF4-FFF2-40B4-BE49-F238E27FC236}">
                <a16:creationId xmlns:a16="http://schemas.microsoft.com/office/drawing/2014/main" id="{43CD1ECD-B2DD-9F36-FB9D-A85C3ACF1CEC}"/>
              </a:ext>
            </a:extLst>
          </p:cNvPr>
          <p:cNvSpPr>
            <a:spLocks noChangeAspect="1"/>
          </p:cNvSpPr>
          <p:nvPr/>
        </p:nvSpPr>
        <p:spPr>
          <a:xfrm rot="16200000">
            <a:off x="7178736" y="3399127"/>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43" name="テキスト ボックス 42">
            <a:extLst>
              <a:ext uri="{FF2B5EF4-FFF2-40B4-BE49-F238E27FC236}">
                <a16:creationId xmlns:a16="http://schemas.microsoft.com/office/drawing/2014/main" id="{089D702A-7368-1BB2-08D2-D1EC5A88DE7F}"/>
              </a:ext>
            </a:extLst>
          </p:cNvPr>
          <p:cNvSpPr txBox="1"/>
          <p:nvPr/>
        </p:nvSpPr>
        <p:spPr>
          <a:xfrm>
            <a:off x="7143076" y="3600671"/>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lang="en-US" altLang="ja-JP" sz="1200" b="1">
                <a:solidFill>
                  <a:schemeClr val="bg1"/>
                </a:solidFill>
                <a:latin typeface="+mn-ea"/>
              </a:rPr>
              <a:t>4</a:t>
            </a:r>
            <a:r>
              <a:rPr kumimoji="1" lang="en-US" altLang="ja-JP" sz="1200" b="1">
                <a:solidFill>
                  <a:schemeClr val="bg1"/>
                </a:solidFill>
                <a:latin typeface="+mn-ea"/>
              </a:rPr>
              <a:t>.2pt</a:t>
            </a:r>
            <a:endParaRPr kumimoji="1" lang="ja-JP" altLang="en-US" sz="1200" b="1">
              <a:solidFill>
                <a:schemeClr val="bg1"/>
              </a:solidFill>
              <a:latin typeface="+mn-ea"/>
            </a:endParaRPr>
          </a:p>
        </p:txBody>
      </p:sp>
      <p:sp>
        <p:nvSpPr>
          <p:cNvPr id="44" name="フリーフォーム 47">
            <a:extLst>
              <a:ext uri="{FF2B5EF4-FFF2-40B4-BE49-F238E27FC236}">
                <a16:creationId xmlns:a16="http://schemas.microsoft.com/office/drawing/2014/main" id="{D4D77F37-99A3-3D64-3FF1-E454288EBCA1}"/>
              </a:ext>
            </a:extLst>
          </p:cNvPr>
          <p:cNvSpPr>
            <a:spLocks noChangeAspect="1"/>
          </p:cNvSpPr>
          <p:nvPr/>
        </p:nvSpPr>
        <p:spPr>
          <a:xfrm rot="16200000">
            <a:off x="9785233" y="3399127"/>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45" name="テキスト ボックス 44">
            <a:extLst>
              <a:ext uri="{FF2B5EF4-FFF2-40B4-BE49-F238E27FC236}">
                <a16:creationId xmlns:a16="http://schemas.microsoft.com/office/drawing/2014/main" id="{D2F63D2A-63C9-08C4-32BA-8E9AD298C782}"/>
              </a:ext>
            </a:extLst>
          </p:cNvPr>
          <p:cNvSpPr txBox="1"/>
          <p:nvPr/>
        </p:nvSpPr>
        <p:spPr>
          <a:xfrm>
            <a:off x="9749573" y="3600671"/>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lang="en-US" altLang="ja-JP" sz="1200" b="1">
                <a:solidFill>
                  <a:schemeClr val="bg1"/>
                </a:solidFill>
                <a:latin typeface="+mn-ea"/>
              </a:rPr>
              <a:t>4</a:t>
            </a:r>
            <a:r>
              <a:rPr kumimoji="1" lang="en-US" altLang="ja-JP" sz="1200" b="1">
                <a:solidFill>
                  <a:schemeClr val="bg1"/>
                </a:solidFill>
                <a:latin typeface="+mn-ea"/>
              </a:rPr>
              <a:t>.2pt</a:t>
            </a:r>
            <a:endParaRPr kumimoji="1" lang="ja-JP" altLang="en-US" sz="1200" b="1">
              <a:solidFill>
                <a:schemeClr val="bg1"/>
              </a:solidFill>
              <a:latin typeface="+mn-ea"/>
            </a:endParaRPr>
          </a:p>
        </p:txBody>
      </p:sp>
      <p:sp>
        <p:nvSpPr>
          <p:cNvPr id="49" name="テキスト ボックス 48">
            <a:extLst>
              <a:ext uri="{FF2B5EF4-FFF2-40B4-BE49-F238E27FC236}">
                <a16:creationId xmlns:a16="http://schemas.microsoft.com/office/drawing/2014/main" id="{F7EF21ED-EBB5-A9EF-28CE-CFAC7676154D}"/>
              </a:ext>
            </a:extLst>
          </p:cNvPr>
          <p:cNvSpPr txBox="1"/>
          <p:nvPr/>
        </p:nvSpPr>
        <p:spPr>
          <a:xfrm>
            <a:off x="1437156" y="6243178"/>
            <a:ext cx="6094602" cy="338554"/>
          </a:xfrm>
          <a:prstGeom prst="rect">
            <a:avLst/>
          </a:prstGeom>
          <a:noFill/>
        </p:spPr>
        <p:txBody>
          <a:bodyPr wrap="square">
            <a:spAutoFit/>
          </a:bodyPr>
          <a:lstStyle/>
          <a:p>
            <a:r>
              <a:rPr lang="en-US" altLang="ja-JP" sz="800">
                <a:latin typeface="+mn-ea"/>
              </a:rPr>
              <a:t>※</a:t>
            </a:r>
            <a:r>
              <a:rPr lang="ja-JP" altLang="en-US" sz="800">
                <a:latin typeface="+mn-ea"/>
              </a:rPr>
              <a:t>マクロミル調査（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a:p>
            <a:r>
              <a:rPr lang="en-US" altLang="ja-JP" sz="800">
                <a:latin typeface="+mn-ea"/>
              </a:rPr>
              <a:t>※</a:t>
            </a:r>
            <a:r>
              <a:rPr lang="ja-JP" altLang="en-US" sz="800">
                <a:latin typeface="+mn-ea"/>
              </a:rPr>
              <a:t>ブランドパネルとトップカバーのリフト値のポイント差を集計</a:t>
            </a:r>
          </a:p>
        </p:txBody>
      </p:sp>
    </p:spTree>
    <p:extLst>
      <p:ext uri="{BB962C8B-B14F-4D97-AF65-F5344CB8AC3E}">
        <p14:creationId xmlns:p14="http://schemas.microsoft.com/office/powerpoint/2010/main" val="1957285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758AE-0F1A-9E7C-0BBF-534BC2B93255}"/>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32FE4449-5AE8-15CE-92E6-1DCCDA85B22E}"/>
              </a:ext>
            </a:extLst>
          </p:cNvPr>
          <p:cNvSpPr>
            <a:spLocks noGrp="1"/>
          </p:cNvSpPr>
          <p:nvPr>
            <p:ph type="ctrTitle"/>
          </p:nvPr>
        </p:nvSpPr>
        <p:spPr>
          <a:xfrm>
            <a:off x="587376" y="583184"/>
            <a:ext cx="11014607" cy="564262"/>
          </a:xfrm>
        </p:spPr>
        <p:txBody>
          <a:bodyPr/>
          <a:lstStyle/>
          <a:p>
            <a:r>
              <a:rPr lang="ja-JP" altLang="en-US"/>
              <a:t>ポイント②　サイト誘導効果</a:t>
            </a:r>
          </a:p>
        </p:txBody>
      </p:sp>
      <p:sp>
        <p:nvSpPr>
          <p:cNvPr id="4" name="テキスト プレースホルダー 3">
            <a:extLst>
              <a:ext uri="{FF2B5EF4-FFF2-40B4-BE49-F238E27FC236}">
                <a16:creationId xmlns:a16="http://schemas.microsoft.com/office/drawing/2014/main" id="{F546975E-00DE-995D-F15C-15D98437A19E}"/>
              </a:ext>
            </a:extLst>
          </p:cNvPr>
          <p:cNvSpPr>
            <a:spLocks noGrp="1"/>
          </p:cNvSpPr>
          <p:nvPr>
            <p:ph type="body" sz="quarter" idx="10"/>
          </p:nvPr>
        </p:nvSpPr>
        <p:spPr>
          <a:xfrm>
            <a:off x="587374" y="1098189"/>
            <a:ext cx="10821147" cy="792088"/>
          </a:xfrm>
        </p:spPr>
        <p:txBody>
          <a:bodyPr/>
          <a:lstStyle/>
          <a:p>
            <a:r>
              <a:rPr lang="ja-JP" altLang="en-US"/>
              <a:t>ブランドパネル トップカバーは</a:t>
            </a:r>
            <a:r>
              <a:rPr lang="ja-JP" altLang="en-US" sz="1400">
                <a:latin typeface="メイリオ"/>
                <a:ea typeface="メイリオ"/>
              </a:rPr>
              <a:t>タイムラインを閲覧している際にもバナーを掲出し続けることができるため、</a:t>
            </a:r>
            <a:r>
              <a:rPr lang="ja-JP" altLang="en-US"/>
              <a:t>サイト誘導効果を高めることが可能です。</a:t>
            </a:r>
          </a:p>
        </p:txBody>
      </p:sp>
      <p:graphicFrame>
        <p:nvGraphicFramePr>
          <p:cNvPr id="29" name="グラフ 28">
            <a:extLst>
              <a:ext uri="{FF2B5EF4-FFF2-40B4-BE49-F238E27FC236}">
                <a16:creationId xmlns:a16="http://schemas.microsoft.com/office/drawing/2014/main" id="{49AC7628-4506-673B-144C-9AC461B184A3}"/>
              </a:ext>
            </a:extLst>
          </p:cNvPr>
          <p:cNvGraphicFramePr/>
          <p:nvPr>
            <p:extLst>
              <p:ext uri="{D42A27DB-BD31-4B8C-83A1-F6EECF244321}">
                <p14:modId xmlns:p14="http://schemas.microsoft.com/office/powerpoint/2010/main" val="2172150755"/>
              </p:ext>
            </p:extLst>
          </p:nvPr>
        </p:nvGraphicFramePr>
        <p:xfrm>
          <a:off x="789569" y="3116501"/>
          <a:ext cx="4668143" cy="3175258"/>
        </p:xfrm>
        <a:graphic>
          <a:graphicData uri="http://schemas.openxmlformats.org/drawingml/2006/chart">
            <c:chart xmlns:c="http://schemas.openxmlformats.org/drawingml/2006/chart" xmlns:r="http://schemas.openxmlformats.org/officeDocument/2006/relationships" r:id="rId2"/>
          </a:graphicData>
        </a:graphic>
      </p:graphicFrame>
      <p:sp>
        <p:nvSpPr>
          <p:cNvPr id="28" name="フリーフォーム 47">
            <a:extLst>
              <a:ext uri="{FF2B5EF4-FFF2-40B4-BE49-F238E27FC236}">
                <a16:creationId xmlns:a16="http://schemas.microsoft.com/office/drawing/2014/main" id="{B0F69A6B-98FC-0EAC-9C49-8D31AD48261D}"/>
              </a:ext>
            </a:extLst>
          </p:cNvPr>
          <p:cNvSpPr>
            <a:spLocks noChangeAspect="1"/>
          </p:cNvSpPr>
          <p:nvPr/>
        </p:nvSpPr>
        <p:spPr>
          <a:xfrm>
            <a:off x="4766955" y="4002916"/>
            <a:ext cx="1381514" cy="1276468"/>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r>
              <a:rPr lang="en-US" altLang="ja-JP" sz="2400" b="1">
                <a:latin typeface="+mn-ea"/>
                <a:cs typeface="Segoe UI" panose="020B0502040204020203" pitchFamily="34" charset="0"/>
              </a:rPr>
              <a:t>122</a:t>
            </a:r>
            <a:r>
              <a:rPr lang="ja-JP" altLang="en-US" b="1">
                <a:latin typeface="+mn-ea"/>
                <a:cs typeface="Segoe UI" panose="020B0502040204020203" pitchFamily="34" charset="0"/>
              </a:rPr>
              <a:t>％</a:t>
            </a:r>
            <a:endParaRPr kumimoji="1" lang="ja-JP" altLang="en-US" sz="1200" b="1">
              <a:latin typeface="+mn-ea"/>
              <a:cs typeface="Segoe UI" panose="020B0502040204020203" pitchFamily="34" charset="0"/>
            </a:endParaRPr>
          </a:p>
        </p:txBody>
      </p:sp>
      <p:cxnSp>
        <p:nvCxnSpPr>
          <p:cNvPr id="30" name="直線コネクタ 29">
            <a:extLst>
              <a:ext uri="{FF2B5EF4-FFF2-40B4-BE49-F238E27FC236}">
                <a16:creationId xmlns:a16="http://schemas.microsoft.com/office/drawing/2014/main" id="{FBBC2A99-4524-05DB-1E94-1C9F4140E9A1}"/>
              </a:ext>
            </a:extLst>
          </p:cNvPr>
          <p:cNvCxnSpPr>
            <a:cxnSpLocks/>
          </p:cNvCxnSpPr>
          <p:nvPr/>
        </p:nvCxnSpPr>
        <p:spPr>
          <a:xfrm>
            <a:off x="1138330" y="3999022"/>
            <a:ext cx="4058816" cy="0"/>
          </a:xfrm>
          <a:prstGeom prst="line">
            <a:avLst/>
          </a:prstGeom>
          <a:ln w="38100" cap="rnd">
            <a:solidFill>
              <a:schemeClr val="accent5"/>
            </a:solidFill>
            <a:prstDash val="sysDot"/>
            <a:round/>
          </a:ln>
        </p:spPr>
        <p:style>
          <a:lnRef idx="2">
            <a:schemeClr val="accent1"/>
          </a:lnRef>
          <a:fillRef idx="0">
            <a:schemeClr val="accent1"/>
          </a:fillRef>
          <a:effectRef idx="1">
            <a:schemeClr val="accent1"/>
          </a:effectRef>
          <a:fontRef idx="minor">
            <a:schemeClr val="tx1"/>
          </a:fontRef>
        </p:style>
      </p:cxnSp>
      <p:sp>
        <p:nvSpPr>
          <p:cNvPr id="37" name="角丸四角形 58">
            <a:extLst>
              <a:ext uri="{FF2B5EF4-FFF2-40B4-BE49-F238E27FC236}">
                <a16:creationId xmlns:a16="http://schemas.microsoft.com/office/drawing/2014/main" id="{08BFA80A-070C-8F21-2791-106327F43C98}"/>
              </a:ext>
            </a:extLst>
          </p:cNvPr>
          <p:cNvSpPr/>
          <p:nvPr/>
        </p:nvSpPr>
        <p:spPr>
          <a:xfrm>
            <a:off x="851396" y="2855166"/>
            <a:ext cx="2454279" cy="496887"/>
          </a:xfrm>
          <a:prstGeom prst="roundRect">
            <a:avLst>
              <a:gd name="adj" fmla="val 50000"/>
            </a:avLst>
          </a:prstGeom>
          <a:solidFill>
            <a:schemeClr val="bg1">
              <a:lumMod val="95000"/>
            </a:schemeClr>
          </a:solidFill>
          <a:ln w="3175">
            <a:no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ja-JP" altLang="en-US" b="1">
                <a:solidFill>
                  <a:schemeClr val="tx1">
                    <a:lumMod val="75000"/>
                    <a:lumOff val="25000"/>
                  </a:schemeClr>
                </a:solidFill>
                <a:latin typeface="Meiryo" panose="020B0604030504040204" pitchFamily="34" charset="-128"/>
                <a:ea typeface="Meiryo" panose="020B0604030504040204" pitchFamily="34" charset="-128"/>
              </a:rPr>
              <a:t>静止画</a:t>
            </a:r>
            <a:endParaRPr kumimoji="1" lang="ja-JP" altLang="en-US" b="1">
              <a:solidFill>
                <a:schemeClr val="tx1">
                  <a:lumMod val="75000"/>
                  <a:lumOff val="25000"/>
                </a:schemeClr>
              </a:solidFill>
              <a:latin typeface="Meiryo" panose="020B0604030504040204" pitchFamily="34" charset="-128"/>
              <a:ea typeface="Meiryo" panose="020B0604030504040204" pitchFamily="34" charset="-128"/>
            </a:endParaRPr>
          </a:p>
        </p:txBody>
      </p:sp>
      <p:sp>
        <p:nvSpPr>
          <p:cNvPr id="38" name="角丸四角形 58">
            <a:extLst>
              <a:ext uri="{FF2B5EF4-FFF2-40B4-BE49-F238E27FC236}">
                <a16:creationId xmlns:a16="http://schemas.microsoft.com/office/drawing/2014/main" id="{28E1B1F7-4448-A313-BB9F-FF9D78643C12}"/>
              </a:ext>
            </a:extLst>
          </p:cNvPr>
          <p:cNvSpPr/>
          <p:nvPr/>
        </p:nvSpPr>
        <p:spPr>
          <a:xfrm>
            <a:off x="6288505" y="2814229"/>
            <a:ext cx="2454279" cy="591308"/>
          </a:xfrm>
          <a:prstGeom prst="roundRect">
            <a:avLst>
              <a:gd name="adj" fmla="val 50000"/>
            </a:avLst>
          </a:prstGeom>
          <a:solidFill>
            <a:schemeClr val="bg1">
              <a:lumMod val="95000"/>
            </a:schemeClr>
          </a:solidFill>
          <a:ln w="3175">
            <a:no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kumimoji="1" lang="ja-JP" altLang="en-US" b="1">
                <a:solidFill>
                  <a:schemeClr val="tx1">
                    <a:lumMod val="75000"/>
                    <a:lumOff val="25000"/>
                  </a:schemeClr>
                </a:solidFill>
                <a:latin typeface="Meiryo" panose="020B0604030504040204" pitchFamily="34" charset="-128"/>
                <a:ea typeface="Meiryo" panose="020B0604030504040204" pitchFamily="34" charset="-128"/>
              </a:rPr>
              <a:t>動画（</a:t>
            </a:r>
            <a:r>
              <a:rPr kumimoji="1" lang="en-US" altLang="ja-JP" b="1">
                <a:solidFill>
                  <a:schemeClr val="tx1">
                    <a:lumMod val="75000"/>
                    <a:lumOff val="25000"/>
                  </a:schemeClr>
                </a:solidFill>
                <a:latin typeface="Meiryo" panose="020B0604030504040204" pitchFamily="34" charset="-128"/>
                <a:ea typeface="Meiryo" panose="020B0604030504040204" pitchFamily="34" charset="-128"/>
              </a:rPr>
              <a:t>for view</a:t>
            </a:r>
            <a:r>
              <a:rPr kumimoji="1" lang="ja-JP" altLang="en-US" b="1">
                <a:solidFill>
                  <a:schemeClr val="tx1">
                    <a:lumMod val="75000"/>
                    <a:lumOff val="25000"/>
                  </a:schemeClr>
                </a:solidFill>
                <a:latin typeface="Meiryo" panose="020B0604030504040204" pitchFamily="34" charset="-128"/>
                <a:ea typeface="Meiryo" panose="020B0604030504040204" pitchFamily="34" charset="-128"/>
              </a:rPr>
              <a:t>）</a:t>
            </a:r>
          </a:p>
        </p:txBody>
      </p:sp>
      <p:graphicFrame>
        <p:nvGraphicFramePr>
          <p:cNvPr id="39" name="グラフ 38">
            <a:extLst>
              <a:ext uri="{FF2B5EF4-FFF2-40B4-BE49-F238E27FC236}">
                <a16:creationId xmlns:a16="http://schemas.microsoft.com/office/drawing/2014/main" id="{A33E3ADB-0828-4739-3FA7-94CB89EC252D}"/>
              </a:ext>
            </a:extLst>
          </p:cNvPr>
          <p:cNvGraphicFramePr/>
          <p:nvPr>
            <p:extLst>
              <p:ext uri="{D42A27DB-BD31-4B8C-83A1-F6EECF244321}">
                <p14:modId xmlns:p14="http://schemas.microsoft.com/office/powerpoint/2010/main" val="1899880180"/>
              </p:ext>
            </p:extLst>
          </p:nvPr>
        </p:nvGraphicFramePr>
        <p:xfrm>
          <a:off x="6222760" y="3117054"/>
          <a:ext cx="4668143" cy="3175258"/>
        </p:xfrm>
        <a:graphic>
          <a:graphicData uri="http://schemas.openxmlformats.org/drawingml/2006/chart">
            <c:chart xmlns:c="http://schemas.openxmlformats.org/drawingml/2006/chart" xmlns:r="http://schemas.openxmlformats.org/officeDocument/2006/relationships" r:id="rId3"/>
          </a:graphicData>
        </a:graphic>
      </p:graphicFrame>
      <p:cxnSp>
        <p:nvCxnSpPr>
          <p:cNvPr id="40" name="直線コネクタ 39">
            <a:extLst>
              <a:ext uri="{FF2B5EF4-FFF2-40B4-BE49-F238E27FC236}">
                <a16:creationId xmlns:a16="http://schemas.microsoft.com/office/drawing/2014/main" id="{2535BA75-2F2A-CFE0-51EA-3C71B6ABAA51}"/>
              </a:ext>
            </a:extLst>
          </p:cNvPr>
          <p:cNvCxnSpPr>
            <a:cxnSpLocks/>
          </p:cNvCxnSpPr>
          <p:nvPr/>
        </p:nvCxnSpPr>
        <p:spPr>
          <a:xfrm>
            <a:off x="6546085" y="5523555"/>
            <a:ext cx="4058816" cy="0"/>
          </a:xfrm>
          <a:prstGeom prst="line">
            <a:avLst/>
          </a:prstGeom>
          <a:ln w="38100" cap="rnd">
            <a:solidFill>
              <a:schemeClr val="accent5"/>
            </a:solidFill>
            <a:prstDash val="sysDot"/>
            <a:round/>
          </a:ln>
        </p:spPr>
        <p:style>
          <a:lnRef idx="2">
            <a:schemeClr val="accent1"/>
          </a:lnRef>
          <a:fillRef idx="0">
            <a:schemeClr val="accent1"/>
          </a:fillRef>
          <a:effectRef idx="1">
            <a:schemeClr val="accent1"/>
          </a:effectRef>
          <a:fontRef idx="minor">
            <a:schemeClr val="tx1"/>
          </a:fontRef>
        </p:style>
      </p:cxnSp>
      <p:sp>
        <p:nvSpPr>
          <p:cNvPr id="41" name="フリーフォーム 47">
            <a:extLst>
              <a:ext uri="{FF2B5EF4-FFF2-40B4-BE49-F238E27FC236}">
                <a16:creationId xmlns:a16="http://schemas.microsoft.com/office/drawing/2014/main" id="{6CC9F1E1-513F-4B11-0FB0-2CE16684E4EE}"/>
              </a:ext>
            </a:extLst>
          </p:cNvPr>
          <p:cNvSpPr>
            <a:spLocks noChangeAspect="1"/>
          </p:cNvSpPr>
          <p:nvPr/>
        </p:nvSpPr>
        <p:spPr>
          <a:xfrm>
            <a:off x="10200503" y="4002916"/>
            <a:ext cx="1381514" cy="1276468"/>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r>
              <a:rPr lang="en-US" altLang="ja-JP" sz="2400" b="1">
                <a:latin typeface="+mn-ea"/>
                <a:cs typeface="Segoe UI" panose="020B0502040204020203" pitchFamily="34" charset="0"/>
              </a:rPr>
              <a:t>640</a:t>
            </a:r>
            <a:r>
              <a:rPr lang="ja-JP" altLang="en-US" b="1">
                <a:latin typeface="+mn-ea"/>
                <a:cs typeface="Segoe UI" panose="020B0502040204020203" pitchFamily="34" charset="0"/>
              </a:rPr>
              <a:t>％</a:t>
            </a:r>
            <a:endParaRPr kumimoji="1" lang="ja-JP" altLang="en-US" sz="1200" b="1">
              <a:latin typeface="+mn-ea"/>
              <a:cs typeface="Segoe UI" panose="020B0502040204020203" pitchFamily="34" charset="0"/>
            </a:endParaRPr>
          </a:p>
        </p:txBody>
      </p:sp>
      <p:sp>
        <p:nvSpPr>
          <p:cNvPr id="42" name="四角形: 角を丸くする 41">
            <a:extLst>
              <a:ext uri="{FF2B5EF4-FFF2-40B4-BE49-F238E27FC236}">
                <a16:creationId xmlns:a16="http://schemas.microsoft.com/office/drawing/2014/main" id="{4C393EC0-08A4-831B-49F1-7C9F4504DECF}"/>
              </a:ext>
            </a:extLst>
          </p:cNvPr>
          <p:cNvSpPr/>
          <p:nvPr/>
        </p:nvSpPr>
        <p:spPr>
          <a:xfrm>
            <a:off x="754782" y="2026139"/>
            <a:ext cx="5259122"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自動車業種　</a:t>
            </a:r>
            <a:r>
              <a:rPr kumimoji="1" lang="en-US" altLang="ja-JP"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vCTR</a:t>
            </a: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比較事例</a:t>
            </a:r>
          </a:p>
        </p:txBody>
      </p:sp>
      <p:sp>
        <p:nvSpPr>
          <p:cNvPr id="43" name="四角形: 角を丸くする 42">
            <a:extLst>
              <a:ext uri="{FF2B5EF4-FFF2-40B4-BE49-F238E27FC236}">
                <a16:creationId xmlns:a16="http://schemas.microsoft.com/office/drawing/2014/main" id="{E7EE2C3A-0896-8C6A-15CA-691642258F32}"/>
              </a:ext>
            </a:extLst>
          </p:cNvPr>
          <p:cNvSpPr/>
          <p:nvPr/>
        </p:nvSpPr>
        <p:spPr>
          <a:xfrm>
            <a:off x="6234378" y="2026139"/>
            <a:ext cx="5259122"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lang="ja-JP" altLang="en-US" b="1" kern="0">
                <a:solidFill>
                  <a:srgbClr val="00003E"/>
                </a:solidFill>
                <a:latin typeface="Meiryo" panose="020B0604030504040204" pitchFamily="34" charset="-128"/>
                <a:ea typeface="Meiryo" panose="020B0604030504040204" pitchFamily="34" charset="-128"/>
                <a:cs typeface="Arial"/>
                <a:sym typeface="Arial"/>
              </a:rPr>
              <a:t>金融</a:t>
            </a: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業種　</a:t>
            </a:r>
            <a:r>
              <a:rPr kumimoji="1" lang="en-US" altLang="ja-JP"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 vCTR</a:t>
            </a: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比較事例</a:t>
            </a:r>
          </a:p>
        </p:txBody>
      </p:sp>
      <p:sp>
        <p:nvSpPr>
          <p:cNvPr id="46" name="テキスト ボックス 45">
            <a:extLst>
              <a:ext uri="{FF2B5EF4-FFF2-40B4-BE49-F238E27FC236}">
                <a16:creationId xmlns:a16="http://schemas.microsoft.com/office/drawing/2014/main" id="{35B87216-01E4-B640-5D73-0B7C3E2CE4AD}"/>
              </a:ext>
            </a:extLst>
          </p:cNvPr>
          <p:cNvSpPr txBox="1"/>
          <p:nvPr/>
        </p:nvSpPr>
        <p:spPr>
          <a:xfrm>
            <a:off x="1421042" y="6291759"/>
            <a:ext cx="2060389" cy="215444"/>
          </a:xfrm>
          <a:prstGeom prst="rect">
            <a:avLst/>
          </a:prstGeom>
          <a:noFill/>
        </p:spPr>
        <p:txBody>
          <a:bodyPr wrap="square">
            <a:spAutoFit/>
          </a:bodyPr>
          <a:lstStyle/>
          <a:p>
            <a:r>
              <a:rPr lang="en-US" altLang="ja-JP" sz="800">
                <a:latin typeface="+mn-ea"/>
              </a:rPr>
              <a:t>※LINE</a:t>
            </a:r>
            <a:r>
              <a:rPr lang="ja-JP" altLang="en-US" sz="800">
                <a:latin typeface="+mn-ea"/>
              </a:rPr>
              <a:t>ヤフー自社調査（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p:txBody>
      </p:sp>
      <p:sp>
        <p:nvSpPr>
          <p:cNvPr id="47" name="テキスト ボックス 46">
            <a:extLst>
              <a:ext uri="{FF2B5EF4-FFF2-40B4-BE49-F238E27FC236}">
                <a16:creationId xmlns:a16="http://schemas.microsoft.com/office/drawing/2014/main" id="{DA50C45E-741E-8218-1311-35DD26BC5315}"/>
              </a:ext>
            </a:extLst>
          </p:cNvPr>
          <p:cNvSpPr txBox="1"/>
          <p:nvPr/>
        </p:nvSpPr>
        <p:spPr>
          <a:xfrm>
            <a:off x="6288505" y="6291759"/>
            <a:ext cx="2060389" cy="215444"/>
          </a:xfrm>
          <a:prstGeom prst="rect">
            <a:avLst/>
          </a:prstGeom>
          <a:noFill/>
        </p:spPr>
        <p:txBody>
          <a:bodyPr wrap="square">
            <a:spAutoFit/>
          </a:bodyPr>
          <a:lstStyle/>
          <a:p>
            <a:r>
              <a:rPr lang="en-US" altLang="ja-JP" sz="800">
                <a:latin typeface="+mn-ea"/>
              </a:rPr>
              <a:t>※LINE</a:t>
            </a:r>
            <a:r>
              <a:rPr lang="ja-JP" altLang="en-US" sz="800">
                <a:latin typeface="+mn-ea"/>
              </a:rPr>
              <a:t>ヤフー自社調査（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p:txBody>
      </p:sp>
    </p:spTree>
    <p:extLst>
      <p:ext uri="{BB962C8B-B14F-4D97-AF65-F5344CB8AC3E}">
        <p14:creationId xmlns:p14="http://schemas.microsoft.com/office/powerpoint/2010/main" val="395808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225C0A8-E832-5049-9F57-23BE371493A0}"/>
              </a:ext>
            </a:extLst>
          </p:cNvPr>
          <p:cNvSpPr>
            <a:spLocks noGrp="1"/>
          </p:cNvSpPr>
          <p:nvPr>
            <p:ph type="ctrTitle"/>
          </p:nvPr>
        </p:nvSpPr>
        <p:spPr>
          <a:xfrm>
            <a:off x="587376" y="583184"/>
            <a:ext cx="11014607" cy="564262"/>
          </a:xfrm>
        </p:spPr>
        <p:txBody>
          <a:bodyPr/>
          <a:lstStyle/>
          <a:p>
            <a:r>
              <a:rPr lang="ja-JP" altLang="en-US"/>
              <a:t>ポイント③　検索リフト効果</a:t>
            </a:r>
          </a:p>
        </p:txBody>
      </p:sp>
      <p:sp>
        <p:nvSpPr>
          <p:cNvPr id="4" name="テキスト プレースホルダー 3">
            <a:extLst>
              <a:ext uri="{FF2B5EF4-FFF2-40B4-BE49-F238E27FC236}">
                <a16:creationId xmlns:a16="http://schemas.microsoft.com/office/drawing/2014/main" id="{91C2FE4E-3F48-3186-B1C3-44A69AAB466B}"/>
              </a:ext>
            </a:extLst>
          </p:cNvPr>
          <p:cNvSpPr>
            <a:spLocks noGrp="1"/>
          </p:cNvSpPr>
          <p:nvPr>
            <p:ph type="body" sz="quarter" idx="10"/>
          </p:nvPr>
        </p:nvSpPr>
        <p:spPr>
          <a:xfrm>
            <a:off x="587374" y="1098189"/>
            <a:ext cx="11014609" cy="792088"/>
          </a:xfrm>
        </p:spPr>
        <p:txBody>
          <a:bodyPr/>
          <a:lstStyle/>
          <a:p>
            <a:r>
              <a:rPr lang="ja-JP" altLang="en-US"/>
              <a:t>ブランドパネル トップカバーは</a:t>
            </a:r>
            <a:r>
              <a:rPr lang="ja-JP" altLang="en-US" sz="1400">
                <a:latin typeface="メイリオ"/>
                <a:ea typeface="メイリオ"/>
              </a:rPr>
              <a:t>タイムラインを閲覧している際にも</a:t>
            </a:r>
            <a:r>
              <a:rPr lang="ja-JP" altLang="en-US"/>
              <a:t>検索窓の直下にバナーを掲出し続けることができるため、</a:t>
            </a:r>
            <a:endParaRPr lang="en-US" altLang="ja-JP"/>
          </a:p>
          <a:p>
            <a:r>
              <a:rPr lang="ja-JP" altLang="en-US"/>
              <a:t>指名検索を増加させる広告効果に期待ができます。</a:t>
            </a:r>
          </a:p>
        </p:txBody>
      </p:sp>
      <p:sp>
        <p:nvSpPr>
          <p:cNvPr id="17" name="四角形: 角を丸くする 16">
            <a:extLst>
              <a:ext uri="{FF2B5EF4-FFF2-40B4-BE49-F238E27FC236}">
                <a16:creationId xmlns:a16="http://schemas.microsoft.com/office/drawing/2014/main" id="{57188432-5E20-B6B9-CC7B-5B1B5A6ED5CF}"/>
              </a:ext>
            </a:extLst>
          </p:cNvPr>
          <p:cNvSpPr/>
          <p:nvPr/>
        </p:nvSpPr>
        <p:spPr>
          <a:xfrm>
            <a:off x="754782" y="2026139"/>
            <a:ext cx="5259122"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自動車業種　検索リフト比較事例</a:t>
            </a:r>
          </a:p>
        </p:txBody>
      </p:sp>
      <p:sp>
        <p:nvSpPr>
          <p:cNvPr id="31" name="四角形: 角を丸くする 30">
            <a:extLst>
              <a:ext uri="{FF2B5EF4-FFF2-40B4-BE49-F238E27FC236}">
                <a16:creationId xmlns:a16="http://schemas.microsoft.com/office/drawing/2014/main" id="{9144DBFF-F48B-3CDA-1025-E271C167518C}"/>
              </a:ext>
            </a:extLst>
          </p:cNvPr>
          <p:cNvSpPr/>
          <p:nvPr/>
        </p:nvSpPr>
        <p:spPr>
          <a:xfrm>
            <a:off x="6234378" y="2026139"/>
            <a:ext cx="5259122"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lang="ja-JP" altLang="en-US" b="1" kern="0">
                <a:solidFill>
                  <a:srgbClr val="00003E"/>
                </a:solidFill>
                <a:latin typeface="Meiryo" panose="020B0604030504040204" pitchFamily="34" charset="-128"/>
                <a:ea typeface="Meiryo" panose="020B0604030504040204" pitchFamily="34" charset="-128"/>
                <a:cs typeface="Arial"/>
                <a:sym typeface="Arial"/>
              </a:rPr>
              <a:t>金融</a:t>
            </a: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業種　検索リフト比較事例</a:t>
            </a:r>
          </a:p>
        </p:txBody>
      </p:sp>
      <p:graphicFrame>
        <p:nvGraphicFramePr>
          <p:cNvPr id="34" name="グラフ 33">
            <a:extLst>
              <a:ext uri="{FF2B5EF4-FFF2-40B4-BE49-F238E27FC236}">
                <a16:creationId xmlns:a16="http://schemas.microsoft.com/office/drawing/2014/main" id="{CBDC7019-EFDF-E6EA-8892-D38594E5F486}"/>
              </a:ext>
            </a:extLst>
          </p:cNvPr>
          <p:cNvGraphicFramePr>
            <a:graphicFrameLocks/>
          </p:cNvGraphicFramePr>
          <p:nvPr>
            <p:extLst>
              <p:ext uri="{D42A27DB-BD31-4B8C-83A1-F6EECF244321}">
                <p14:modId xmlns:p14="http://schemas.microsoft.com/office/powerpoint/2010/main" val="3778713848"/>
              </p:ext>
            </p:extLst>
          </p:nvPr>
        </p:nvGraphicFramePr>
        <p:xfrm>
          <a:off x="6253350" y="3167119"/>
          <a:ext cx="4668143" cy="31162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5" name="グラフ 34">
            <a:extLst>
              <a:ext uri="{FF2B5EF4-FFF2-40B4-BE49-F238E27FC236}">
                <a16:creationId xmlns:a16="http://schemas.microsoft.com/office/drawing/2014/main" id="{AC45C896-C156-F304-FB2C-874CE7993E81}"/>
              </a:ext>
            </a:extLst>
          </p:cNvPr>
          <p:cNvGraphicFramePr>
            <a:graphicFrameLocks/>
          </p:cNvGraphicFramePr>
          <p:nvPr>
            <p:extLst>
              <p:ext uri="{D42A27DB-BD31-4B8C-83A1-F6EECF244321}">
                <p14:modId xmlns:p14="http://schemas.microsoft.com/office/powerpoint/2010/main" val="1328128910"/>
              </p:ext>
            </p:extLst>
          </p:nvPr>
        </p:nvGraphicFramePr>
        <p:xfrm>
          <a:off x="754784" y="3172409"/>
          <a:ext cx="4646649" cy="3176249"/>
        </p:xfrm>
        <a:graphic>
          <a:graphicData uri="http://schemas.openxmlformats.org/drawingml/2006/chart">
            <c:chart xmlns:c="http://schemas.openxmlformats.org/drawingml/2006/chart" xmlns:r="http://schemas.openxmlformats.org/officeDocument/2006/relationships" r:id="rId4"/>
          </a:graphicData>
        </a:graphic>
      </p:graphicFrame>
      <p:cxnSp>
        <p:nvCxnSpPr>
          <p:cNvPr id="36" name="直線コネクタ 35">
            <a:extLst>
              <a:ext uri="{FF2B5EF4-FFF2-40B4-BE49-F238E27FC236}">
                <a16:creationId xmlns:a16="http://schemas.microsoft.com/office/drawing/2014/main" id="{22C065F1-1E00-5E12-FAE2-C5E46524DF76}"/>
              </a:ext>
            </a:extLst>
          </p:cNvPr>
          <p:cNvCxnSpPr>
            <a:cxnSpLocks/>
          </p:cNvCxnSpPr>
          <p:nvPr/>
        </p:nvCxnSpPr>
        <p:spPr>
          <a:xfrm>
            <a:off x="1082346" y="4107832"/>
            <a:ext cx="4058816" cy="0"/>
          </a:xfrm>
          <a:prstGeom prst="line">
            <a:avLst/>
          </a:prstGeom>
          <a:ln w="38100" cap="rnd">
            <a:solidFill>
              <a:schemeClr val="accent5"/>
            </a:solidFill>
            <a:prstDash val="sysDot"/>
            <a:roun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B8860C9D-25BF-4CA0-4909-69E4783AF9C7}"/>
              </a:ext>
            </a:extLst>
          </p:cNvPr>
          <p:cNvCxnSpPr>
            <a:cxnSpLocks/>
          </p:cNvCxnSpPr>
          <p:nvPr/>
        </p:nvCxnSpPr>
        <p:spPr>
          <a:xfrm>
            <a:off x="6559415" y="3778241"/>
            <a:ext cx="4058816" cy="0"/>
          </a:xfrm>
          <a:prstGeom prst="line">
            <a:avLst/>
          </a:prstGeom>
          <a:ln w="38100" cap="rnd">
            <a:solidFill>
              <a:schemeClr val="accent5"/>
            </a:solidFill>
            <a:prstDash val="sysDot"/>
            <a:round/>
          </a:ln>
        </p:spPr>
        <p:style>
          <a:lnRef idx="2">
            <a:schemeClr val="accent1"/>
          </a:lnRef>
          <a:fillRef idx="0">
            <a:schemeClr val="accent1"/>
          </a:fillRef>
          <a:effectRef idx="1">
            <a:schemeClr val="accent1"/>
          </a:effectRef>
          <a:fontRef idx="minor">
            <a:schemeClr val="tx1"/>
          </a:fontRef>
        </p:style>
      </p:cxnSp>
      <p:sp>
        <p:nvSpPr>
          <p:cNvPr id="38" name="フリーフォーム 47">
            <a:extLst>
              <a:ext uri="{FF2B5EF4-FFF2-40B4-BE49-F238E27FC236}">
                <a16:creationId xmlns:a16="http://schemas.microsoft.com/office/drawing/2014/main" id="{DDE77B01-2CD1-A467-64EE-CE8F03B4365F}"/>
              </a:ext>
            </a:extLst>
          </p:cNvPr>
          <p:cNvSpPr>
            <a:spLocks noChangeAspect="1"/>
          </p:cNvSpPr>
          <p:nvPr/>
        </p:nvSpPr>
        <p:spPr>
          <a:xfrm>
            <a:off x="4738962" y="4002916"/>
            <a:ext cx="1381514" cy="1276468"/>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r>
              <a:rPr lang="en-US" altLang="ja-JP" sz="2400" b="1">
                <a:latin typeface="+mn-ea"/>
                <a:cs typeface="Segoe UI" panose="020B0502040204020203" pitchFamily="34" charset="0"/>
              </a:rPr>
              <a:t>138</a:t>
            </a:r>
            <a:r>
              <a:rPr lang="ja-JP" altLang="en-US" b="1">
                <a:latin typeface="+mn-ea"/>
                <a:cs typeface="Segoe UI" panose="020B0502040204020203" pitchFamily="34" charset="0"/>
              </a:rPr>
              <a:t>％</a:t>
            </a:r>
            <a:endParaRPr kumimoji="1" lang="ja-JP" altLang="en-US" sz="1200" b="1">
              <a:latin typeface="+mn-ea"/>
              <a:cs typeface="Segoe UI" panose="020B0502040204020203" pitchFamily="34" charset="0"/>
            </a:endParaRPr>
          </a:p>
        </p:txBody>
      </p:sp>
      <p:sp>
        <p:nvSpPr>
          <p:cNvPr id="39" name="フリーフォーム 47">
            <a:extLst>
              <a:ext uri="{FF2B5EF4-FFF2-40B4-BE49-F238E27FC236}">
                <a16:creationId xmlns:a16="http://schemas.microsoft.com/office/drawing/2014/main" id="{F54AE22D-B271-AD71-61D8-9F8603D9B2EA}"/>
              </a:ext>
            </a:extLst>
          </p:cNvPr>
          <p:cNvSpPr>
            <a:spLocks noChangeAspect="1"/>
          </p:cNvSpPr>
          <p:nvPr/>
        </p:nvSpPr>
        <p:spPr>
          <a:xfrm>
            <a:off x="10230736" y="4002916"/>
            <a:ext cx="1381514" cy="1276468"/>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r>
              <a:rPr lang="en-US" altLang="ja-JP" sz="2400" b="1">
                <a:latin typeface="+mn-ea"/>
                <a:cs typeface="Segoe UI" panose="020B0502040204020203" pitchFamily="34" charset="0"/>
              </a:rPr>
              <a:t>114</a:t>
            </a:r>
            <a:r>
              <a:rPr lang="ja-JP" altLang="en-US" b="1">
                <a:latin typeface="+mn-ea"/>
                <a:cs typeface="Segoe UI" panose="020B0502040204020203" pitchFamily="34" charset="0"/>
              </a:rPr>
              <a:t>％</a:t>
            </a:r>
            <a:endParaRPr kumimoji="1" lang="ja-JP" altLang="en-US" sz="1200" b="1">
              <a:latin typeface="+mn-ea"/>
              <a:cs typeface="Segoe UI" panose="020B0502040204020203" pitchFamily="34" charset="0"/>
            </a:endParaRPr>
          </a:p>
        </p:txBody>
      </p:sp>
      <p:sp>
        <p:nvSpPr>
          <p:cNvPr id="40" name="テキスト ボックス 39">
            <a:extLst>
              <a:ext uri="{FF2B5EF4-FFF2-40B4-BE49-F238E27FC236}">
                <a16:creationId xmlns:a16="http://schemas.microsoft.com/office/drawing/2014/main" id="{FE1C9EA6-A520-E262-9470-262E441B532B}"/>
              </a:ext>
            </a:extLst>
          </p:cNvPr>
          <p:cNvSpPr txBox="1"/>
          <p:nvPr/>
        </p:nvSpPr>
        <p:spPr>
          <a:xfrm>
            <a:off x="1421042" y="6291759"/>
            <a:ext cx="2060389" cy="215444"/>
          </a:xfrm>
          <a:prstGeom prst="rect">
            <a:avLst/>
          </a:prstGeom>
          <a:noFill/>
        </p:spPr>
        <p:txBody>
          <a:bodyPr wrap="square">
            <a:spAutoFit/>
          </a:bodyPr>
          <a:lstStyle/>
          <a:p>
            <a:r>
              <a:rPr lang="en-US" altLang="ja-JP" sz="800">
                <a:latin typeface="+mn-ea"/>
              </a:rPr>
              <a:t>※LINE</a:t>
            </a:r>
            <a:r>
              <a:rPr lang="ja-JP" altLang="en-US" sz="800">
                <a:latin typeface="+mn-ea"/>
              </a:rPr>
              <a:t>ヤフー自社調査（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p:txBody>
      </p:sp>
      <p:sp>
        <p:nvSpPr>
          <p:cNvPr id="41" name="テキスト ボックス 40">
            <a:extLst>
              <a:ext uri="{FF2B5EF4-FFF2-40B4-BE49-F238E27FC236}">
                <a16:creationId xmlns:a16="http://schemas.microsoft.com/office/drawing/2014/main" id="{7B820031-7E2F-8930-ABA2-612D1E9A8ACF}"/>
              </a:ext>
            </a:extLst>
          </p:cNvPr>
          <p:cNvSpPr txBox="1"/>
          <p:nvPr/>
        </p:nvSpPr>
        <p:spPr>
          <a:xfrm>
            <a:off x="6288505" y="6291759"/>
            <a:ext cx="2060389" cy="215444"/>
          </a:xfrm>
          <a:prstGeom prst="rect">
            <a:avLst/>
          </a:prstGeom>
          <a:noFill/>
        </p:spPr>
        <p:txBody>
          <a:bodyPr wrap="square">
            <a:spAutoFit/>
          </a:bodyPr>
          <a:lstStyle/>
          <a:p>
            <a:r>
              <a:rPr lang="en-US" altLang="ja-JP" sz="800">
                <a:latin typeface="+mn-ea"/>
              </a:rPr>
              <a:t>※LINE</a:t>
            </a:r>
            <a:r>
              <a:rPr lang="ja-JP" altLang="en-US" sz="800">
                <a:latin typeface="+mn-ea"/>
              </a:rPr>
              <a:t>ヤフー自社調査（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p:txBody>
      </p:sp>
    </p:spTree>
    <p:extLst>
      <p:ext uri="{BB962C8B-B14F-4D97-AF65-F5344CB8AC3E}">
        <p14:creationId xmlns:p14="http://schemas.microsoft.com/office/powerpoint/2010/main" val="3274439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5DDBB-83E3-923E-961E-5DB262E9E743}"/>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D901688A-DB90-95B9-52A1-E8FD626BA14E}"/>
              </a:ext>
            </a:extLst>
          </p:cNvPr>
          <p:cNvSpPr>
            <a:spLocks noGrp="1"/>
          </p:cNvSpPr>
          <p:nvPr>
            <p:ph type="ctrTitle"/>
          </p:nvPr>
        </p:nvSpPr>
        <p:spPr>
          <a:xfrm>
            <a:off x="587376" y="583184"/>
            <a:ext cx="11014607" cy="564262"/>
          </a:xfrm>
        </p:spPr>
        <p:txBody>
          <a:bodyPr/>
          <a:lstStyle/>
          <a:p>
            <a:r>
              <a:rPr lang="ja-JP" altLang="en-US"/>
              <a:t>ブランドパネル トップカバー　推奨クリエイティブ</a:t>
            </a:r>
          </a:p>
        </p:txBody>
      </p:sp>
      <p:pic>
        <p:nvPicPr>
          <p:cNvPr id="2" name="図 1">
            <a:extLst>
              <a:ext uri="{FF2B5EF4-FFF2-40B4-BE49-F238E27FC236}">
                <a16:creationId xmlns:a16="http://schemas.microsoft.com/office/drawing/2014/main" id="{4C59447C-C6EE-45BD-AA87-1BF5038DFC31}"/>
              </a:ext>
            </a:extLst>
          </p:cNvPr>
          <p:cNvPicPr>
            <a:picLocks noChangeAspect="1"/>
          </p:cNvPicPr>
          <p:nvPr/>
        </p:nvPicPr>
        <p:blipFill>
          <a:blip r:embed="rId3"/>
          <a:stretch>
            <a:fillRect/>
          </a:stretch>
        </p:blipFill>
        <p:spPr>
          <a:xfrm>
            <a:off x="3213448" y="1913007"/>
            <a:ext cx="2019691" cy="4209037"/>
          </a:xfrm>
          <a:prstGeom prst="rect">
            <a:avLst/>
          </a:prstGeom>
        </p:spPr>
      </p:pic>
      <p:pic>
        <p:nvPicPr>
          <p:cNvPr id="5" name="図 4" descr="アイコン が含まれている画像&#10;&#10;自動的に生成された説明">
            <a:extLst>
              <a:ext uri="{FF2B5EF4-FFF2-40B4-BE49-F238E27FC236}">
                <a16:creationId xmlns:a16="http://schemas.microsoft.com/office/drawing/2014/main" id="{2261DD04-CD0D-26AC-1D5A-A3CEB09204E3}"/>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3060368" y="1662065"/>
            <a:ext cx="2357002" cy="4568416"/>
          </a:xfrm>
          <a:prstGeom prst="rect">
            <a:avLst/>
          </a:prstGeom>
        </p:spPr>
      </p:pic>
      <p:pic>
        <p:nvPicPr>
          <p:cNvPr id="6" name="図 5">
            <a:extLst>
              <a:ext uri="{FF2B5EF4-FFF2-40B4-BE49-F238E27FC236}">
                <a16:creationId xmlns:a16="http://schemas.microsoft.com/office/drawing/2014/main" id="{3DE0F4B1-C9DB-9A72-B348-2BF26E7E1E38}"/>
              </a:ext>
            </a:extLst>
          </p:cNvPr>
          <p:cNvPicPr>
            <a:picLocks noChangeAspect="1"/>
          </p:cNvPicPr>
          <p:nvPr/>
        </p:nvPicPr>
        <p:blipFill>
          <a:blip r:embed="rId5"/>
          <a:stretch>
            <a:fillRect/>
          </a:stretch>
        </p:blipFill>
        <p:spPr>
          <a:xfrm>
            <a:off x="740648" y="1912016"/>
            <a:ext cx="2006230" cy="4127484"/>
          </a:xfrm>
          <a:prstGeom prst="rect">
            <a:avLst/>
          </a:prstGeom>
        </p:spPr>
      </p:pic>
      <p:pic>
        <p:nvPicPr>
          <p:cNvPr id="7" name="図 6" descr="アイコン が含まれている画像&#10;&#10;自動的に生成された説明">
            <a:extLst>
              <a:ext uri="{FF2B5EF4-FFF2-40B4-BE49-F238E27FC236}">
                <a16:creationId xmlns:a16="http://schemas.microsoft.com/office/drawing/2014/main" id="{2486FD5B-2B28-4214-9694-298018F94380}"/>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69574" y="1651961"/>
            <a:ext cx="2357002" cy="4568415"/>
          </a:xfrm>
          <a:prstGeom prst="rect">
            <a:avLst/>
          </a:prstGeom>
        </p:spPr>
      </p:pic>
      <p:sp>
        <p:nvSpPr>
          <p:cNvPr id="9" name="角丸四角形 7">
            <a:extLst>
              <a:ext uri="{FF2B5EF4-FFF2-40B4-BE49-F238E27FC236}">
                <a16:creationId xmlns:a16="http://schemas.microsoft.com/office/drawing/2014/main" id="{F9FF012A-3D66-5C83-319E-9C8A6844AB26}"/>
              </a:ext>
            </a:extLst>
          </p:cNvPr>
          <p:cNvSpPr/>
          <p:nvPr/>
        </p:nvSpPr>
        <p:spPr>
          <a:xfrm>
            <a:off x="5584292" y="1886363"/>
            <a:ext cx="1277746" cy="468001"/>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08000" tIns="0" rIns="0" bIns="0" rtlCol="0" anchor="ctr"/>
          <a:lstStyle/>
          <a:p>
            <a:pPr>
              <a:lnSpc>
                <a:spcPct val="120000"/>
              </a:lnSpc>
              <a:buClr>
                <a:srgbClr val="000000"/>
              </a:buClr>
              <a:defRPr/>
            </a:pPr>
            <a:r>
              <a:rPr lang="ja-JP" altLang="en-US" sz="1200" b="1" kern="0">
                <a:solidFill>
                  <a:schemeClr val="bg1"/>
                </a:solidFill>
                <a:latin typeface="メイリオ"/>
                <a:ea typeface="メイリオ"/>
                <a:cs typeface="Arial"/>
                <a:sym typeface="Arial"/>
              </a:rPr>
              <a:t>ポイント</a:t>
            </a:r>
            <a:endParaRPr kumimoji="1" lang="en-US" altLang="ja-JP" sz="1200" b="1" i="0" u="none" strike="noStrike" kern="0" cap="none" spc="0" normalizeH="0" baseline="0" noProof="0" dirty="0">
              <a:ln>
                <a:noFill/>
              </a:ln>
              <a:solidFill>
                <a:schemeClr val="bg1"/>
              </a:solidFill>
              <a:effectLst/>
              <a:uLnTx/>
              <a:uFillTx/>
              <a:latin typeface="メイリオ"/>
              <a:ea typeface="メイリオ"/>
              <a:cs typeface="Arial"/>
              <a:sym typeface="Arial"/>
            </a:endParaRPr>
          </a:p>
        </p:txBody>
      </p:sp>
      <p:sp>
        <p:nvSpPr>
          <p:cNvPr id="10" name="円/楕円 27">
            <a:extLst>
              <a:ext uri="{FF2B5EF4-FFF2-40B4-BE49-F238E27FC236}">
                <a16:creationId xmlns:a16="http://schemas.microsoft.com/office/drawing/2014/main" id="{315411B2-7A55-8CD1-3023-AB40DDADA270}"/>
              </a:ext>
            </a:extLst>
          </p:cNvPr>
          <p:cNvSpPr>
            <a:spLocks noChangeAspect="1"/>
          </p:cNvSpPr>
          <p:nvPr/>
        </p:nvSpPr>
        <p:spPr>
          <a:xfrm>
            <a:off x="6430031" y="1904363"/>
            <a:ext cx="432007" cy="432001"/>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bIns="54000" rtlCol="0" anchor="ctr"/>
          <a:lstStyle/>
          <a:p>
            <a:pPr algn="ctr">
              <a:lnSpc>
                <a:spcPct val="120000"/>
              </a:lnSpc>
            </a:pPr>
            <a:r>
              <a:rPr kumimoji="1" lang="en-US" altLang="ja-JP" sz="1400" b="1" dirty="0">
                <a:solidFill>
                  <a:schemeClr val="accent1"/>
                </a:solidFill>
                <a:latin typeface="Segoe UI" panose="020B0502040204020203" pitchFamily="34" charset="0"/>
                <a:cs typeface="Segoe UI" panose="020B0502040204020203" pitchFamily="34" charset="0"/>
              </a:rPr>
              <a:t>1</a:t>
            </a:r>
            <a:endParaRPr kumimoji="1" lang="ja-JP" altLang="en-US" sz="1400" b="1">
              <a:solidFill>
                <a:schemeClr val="accent1"/>
              </a:solidFill>
              <a:latin typeface="Segoe UI" panose="020B0502040204020203" pitchFamily="34" charset="0"/>
              <a:cs typeface="Segoe UI" panose="020B0502040204020203" pitchFamily="34" charset="0"/>
            </a:endParaRPr>
          </a:p>
        </p:txBody>
      </p:sp>
      <p:sp>
        <p:nvSpPr>
          <p:cNvPr id="12" name="角丸四角形 7">
            <a:extLst>
              <a:ext uri="{FF2B5EF4-FFF2-40B4-BE49-F238E27FC236}">
                <a16:creationId xmlns:a16="http://schemas.microsoft.com/office/drawing/2014/main" id="{71DFD3F3-CF52-9871-7252-93186F7896A8}"/>
              </a:ext>
            </a:extLst>
          </p:cNvPr>
          <p:cNvSpPr/>
          <p:nvPr/>
        </p:nvSpPr>
        <p:spPr>
          <a:xfrm>
            <a:off x="5584292" y="3236846"/>
            <a:ext cx="1277746" cy="468001"/>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08000" tIns="0" rIns="0" bIns="0" rtlCol="0" anchor="ctr"/>
          <a:lstStyle/>
          <a:p>
            <a:pPr>
              <a:lnSpc>
                <a:spcPct val="120000"/>
              </a:lnSpc>
              <a:buClr>
                <a:srgbClr val="000000"/>
              </a:buClr>
              <a:defRPr/>
            </a:pPr>
            <a:r>
              <a:rPr lang="ja-JP" altLang="en-US" sz="1200" b="1" kern="0">
                <a:solidFill>
                  <a:schemeClr val="bg1"/>
                </a:solidFill>
                <a:latin typeface="メイリオ"/>
                <a:ea typeface="メイリオ"/>
                <a:cs typeface="Arial"/>
                <a:sym typeface="Arial"/>
              </a:rPr>
              <a:t>ポイント</a:t>
            </a:r>
            <a:endParaRPr kumimoji="1" lang="en-US" altLang="ja-JP" sz="1200" b="1" i="0" u="none" strike="noStrike" kern="0" cap="none" spc="0" normalizeH="0" baseline="0" noProof="0" dirty="0">
              <a:ln>
                <a:noFill/>
              </a:ln>
              <a:solidFill>
                <a:schemeClr val="bg1"/>
              </a:solidFill>
              <a:effectLst/>
              <a:uLnTx/>
              <a:uFillTx/>
              <a:latin typeface="メイリオ"/>
              <a:ea typeface="メイリオ"/>
              <a:cs typeface="Arial"/>
              <a:sym typeface="Arial"/>
            </a:endParaRPr>
          </a:p>
        </p:txBody>
      </p:sp>
      <p:sp>
        <p:nvSpPr>
          <p:cNvPr id="13" name="円/楕円 27">
            <a:extLst>
              <a:ext uri="{FF2B5EF4-FFF2-40B4-BE49-F238E27FC236}">
                <a16:creationId xmlns:a16="http://schemas.microsoft.com/office/drawing/2014/main" id="{05668DCA-9C00-DBBD-794E-BD0BD1F917E6}"/>
              </a:ext>
            </a:extLst>
          </p:cNvPr>
          <p:cNvSpPr>
            <a:spLocks noChangeAspect="1"/>
          </p:cNvSpPr>
          <p:nvPr/>
        </p:nvSpPr>
        <p:spPr>
          <a:xfrm>
            <a:off x="6430031" y="3254846"/>
            <a:ext cx="432007" cy="432001"/>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bIns="54000" rtlCol="0" anchor="ctr"/>
          <a:lstStyle/>
          <a:p>
            <a:pPr algn="ctr">
              <a:lnSpc>
                <a:spcPct val="120000"/>
              </a:lnSpc>
            </a:pPr>
            <a:r>
              <a:rPr lang="en-US" altLang="ja-JP" sz="1400" b="1" dirty="0">
                <a:solidFill>
                  <a:schemeClr val="accent1"/>
                </a:solidFill>
                <a:latin typeface="Segoe UI" panose="020B0502040204020203" pitchFamily="34" charset="0"/>
                <a:cs typeface="Segoe UI" panose="020B0502040204020203" pitchFamily="34" charset="0"/>
              </a:rPr>
              <a:t>2</a:t>
            </a:r>
            <a:endParaRPr kumimoji="1" lang="ja-JP" altLang="en-US" sz="1400" b="1">
              <a:solidFill>
                <a:schemeClr val="accent1"/>
              </a:solidFill>
              <a:latin typeface="Segoe UI" panose="020B0502040204020203" pitchFamily="34" charset="0"/>
              <a:cs typeface="Segoe UI" panose="020B0502040204020203" pitchFamily="34" charset="0"/>
            </a:endParaRPr>
          </a:p>
        </p:txBody>
      </p:sp>
      <p:sp>
        <p:nvSpPr>
          <p:cNvPr id="14" name="角丸四角形 7">
            <a:extLst>
              <a:ext uri="{FF2B5EF4-FFF2-40B4-BE49-F238E27FC236}">
                <a16:creationId xmlns:a16="http://schemas.microsoft.com/office/drawing/2014/main" id="{1590FEB6-6C5D-6AC3-862F-A6DCB3A7713B}"/>
              </a:ext>
            </a:extLst>
          </p:cNvPr>
          <p:cNvSpPr/>
          <p:nvPr/>
        </p:nvSpPr>
        <p:spPr>
          <a:xfrm>
            <a:off x="5584292" y="4587329"/>
            <a:ext cx="1277746" cy="468001"/>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08000" tIns="0" rIns="0" bIns="0" rtlCol="0" anchor="ctr"/>
          <a:lstStyle/>
          <a:p>
            <a:pPr>
              <a:lnSpc>
                <a:spcPct val="120000"/>
              </a:lnSpc>
              <a:buClr>
                <a:srgbClr val="000000"/>
              </a:buClr>
              <a:defRPr/>
            </a:pPr>
            <a:r>
              <a:rPr lang="ja-JP" altLang="en-US" sz="1200" b="1" kern="0">
                <a:solidFill>
                  <a:schemeClr val="bg1"/>
                </a:solidFill>
                <a:latin typeface="メイリオ"/>
                <a:ea typeface="メイリオ"/>
                <a:cs typeface="Arial"/>
                <a:sym typeface="Arial"/>
              </a:rPr>
              <a:t>ポイント</a:t>
            </a:r>
            <a:endParaRPr kumimoji="1" lang="en-US" altLang="ja-JP" sz="1200" b="1" i="0" u="none" strike="noStrike" kern="0" cap="none" spc="0" normalizeH="0" baseline="0" noProof="0" dirty="0">
              <a:ln>
                <a:noFill/>
              </a:ln>
              <a:solidFill>
                <a:schemeClr val="bg1"/>
              </a:solidFill>
              <a:effectLst/>
              <a:uLnTx/>
              <a:uFillTx/>
              <a:latin typeface="メイリオ"/>
              <a:ea typeface="メイリオ"/>
              <a:cs typeface="Arial"/>
              <a:sym typeface="Arial"/>
            </a:endParaRPr>
          </a:p>
        </p:txBody>
      </p:sp>
      <p:sp>
        <p:nvSpPr>
          <p:cNvPr id="15" name="円/楕円 27">
            <a:extLst>
              <a:ext uri="{FF2B5EF4-FFF2-40B4-BE49-F238E27FC236}">
                <a16:creationId xmlns:a16="http://schemas.microsoft.com/office/drawing/2014/main" id="{9B6A7BB1-265A-6BAD-6EF0-BEF69DBC170E}"/>
              </a:ext>
            </a:extLst>
          </p:cNvPr>
          <p:cNvSpPr>
            <a:spLocks noChangeAspect="1"/>
          </p:cNvSpPr>
          <p:nvPr/>
        </p:nvSpPr>
        <p:spPr>
          <a:xfrm>
            <a:off x="6430031" y="4605329"/>
            <a:ext cx="432007" cy="432001"/>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bIns="54000" rtlCol="0" anchor="ctr"/>
          <a:lstStyle/>
          <a:p>
            <a:pPr algn="ctr">
              <a:lnSpc>
                <a:spcPct val="120000"/>
              </a:lnSpc>
            </a:pPr>
            <a:r>
              <a:rPr kumimoji="1" lang="en-US" altLang="ja-JP" sz="1400" b="1">
                <a:solidFill>
                  <a:schemeClr val="accent1"/>
                </a:solidFill>
                <a:latin typeface="Segoe UI" panose="020B0502040204020203" pitchFamily="34" charset="0"/>
                <a:cs typeface="Segoe UI" panose="020B0502040204020203" pitchFamily="34" charset="0"/>
              </a:rPr>
              <a:t>3</a:t>
            </a:r>
            <a:endParaRPr kumimoji="1" lang="ja-JP" altLang="en-US" sz="1400" b="1">
              <a:solidFill>
                <a:schemeClr val="accent1"/>
              </a:solidFill>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222DA2B9-F33E-66A3-FE8A-5E3E62F92D55}"/>
              </a:ext>
            </a:extLst>
          </p:cNvPr>
          <p:cNvSpPr txBox="1"/>
          <p:nvPr/>
        </p:nvSpPr>
        <p:spPr>
          <a:xfrm>
            <a:off x="6995830" y="4615888"/>
            <a:ext cx="4784084" cy="410882"/>
          </a:xfrm>
          <a:prstGeom prst="rect">
            <a:avLst/>
          </a:prstGeom>
          <a:noFill/>
        </p:spPr>
        <p:txBody>
          <a:bodyPr wrap="square">
            <a:spAutoFit/>
          </a:bodyPr>
          <a:lstStyle/>
          <a:p>
            <a:pPr>
              <a:lnSpc>
                <a:spcPct val="120000"/>
              </a:lnSpc>
              <a:buClr>
                <a:srgbClr val="000000"/>
              </a:buClr>
              <a:defRPr/>
            </a:pPr>
            <a:r>
              <a:rPr kumimoji="1" lang="ja-JP" altLang="en-US" sz="1800" b="1" i="0" u="none" strike="noStrike" kern="0" cap="none" spc="0" normalizeH="0" baseline="0" noProof="0">
                <a:ln>
                  <a:noFill/>
                </a:ln>
                <a:solidFill>
                  <a:schemeClr val="tx1">
                    <a:lumMod val="85000"/>
                    <a:lumOff val="15000"/>
                  </a:schemeClr>
                </a:solidFill>
                <a:effectLst/>
                <a:uLnTx/>
                <a:uFillTx/>
                <a:latin typeface="メイリオ"/>
                <a:ea typeface="メイリオ"/>
                <a:cs typeface="Arial"/>
                <a:sym typeface="Arial"/>
              </a:rPr>
              <a:t>簡潔にメッセージングする</a:t>
            </a:r>
            <a:endParaRPr kumimoji="1" lang="en-US" altLang="ja-JP"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endParaRPr>
          </a:p>
        </p:txBody>
      </p:sp>
      <p:sp>
        <p:nvSpPr>
          <p:cNvPr id="19" name="テキスト ボックス 18">
            <a:extLst>
              <a:ext uri="{FF2B5EF4-FFF2-40B4-BE49-F238E27FC236}">
                <a16:creationId xmlns:a16="http://schemas.microsoft.com/office/drawing/2014/main" id="{A87CA7A8-2140-5C9E-5F42-B0F1F2989E1C}"/>
              </a:ext>
            </a:extLst>
          </p:cNvPr>
          <p:cNvSpPr txBox="1"/>
          <p:nvPr/>
        </p:nvSpPr>
        <p:spPr>
          <a:xfrm>
            <a:off x="6995830" y="3277065"/>
            <a:ext cx="4288670" cy="410882"/>
          </a:xfrm>
          <a:prstGeom prst="rect">
            <a:avLst/>
          </a:prstGeom>
          <a:noFill/>
        </p:spPr>
        <p:txBody>
          <a:bodyPr wrap="square">
            <a:spAutoFit/>
          </a:bodyPr>
          <a:lstStyle/>
          <a:p>
            <a:pPr>
              <a:lnSpc>
                <a:spcPct val="120000"/>
              </a:lnSpc>
              <a:buClr>
                <a:srgbClr val="000000"/>
              </a:buClr>
              <a:defRPr/>
            </a:pPr>
            <a:r>
              <a:rPr kumimoji="1" lang="ja-JP" altLang="en-US" sz="1800" b="1" i="0" u="none" strike="noStrike" kern="0" cap="none" spc="0" normalizeH="0" baseline="0" noProof="0">
                <a:ln>
                  <a:noFill/>
                </a:ln>
                <a:solidFill>
                  <a:schemeClr val="tx1">
                    <a:lumMod val="85000"/>
                    <a:lumOff val="15000"/>
                  </a:schemeClr>
                </a:solidFill>
                <a:effectLst/>
                <a:uLnTx/>
                <a:uFillTx/>
                <a:latin typeface="メイリオ"/>
                <a:ea typeface="メイリオ"/>
                <a:cs typeface="Arial"/>
                <a:sym typeface="Arial"/>
              </a:rPr>
              <a:t>商品名・ブランド名を一番目立たせる</a:t>
            </a:r>
            <a:endParaRPr kumimoji="1" lang="en-US" altLang="ja-JP"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endParaRPr>
          </a:p>
        </p:txBody>
      </p:sp>
      <p:sp>
        <p:nvSpPr>
          <p:cNvPr id="20" name="テキスト ボックス 19">
            <a:extLst>
              <a:ext uri="{FF2B5EF4-FFF2-40B4-BE49-F238E27FC236}">
                <a16:creationId xmlns:a16="http://schemas.microsoft.com/office/drawing/2014/main" id="{7841B577-406A-1953-76DD-31E10D79E07B}"/>
              </a:ext>
            </a:extLst>
          </p:cNvPr>
          <p:cNvSpPr txBox="1"/>
          <p:nvPr/>
        </p:nvSpPr>
        <p:spPr>
          <a:xfrm>
            <a:off x="6995830" y="1915208"/>
            <a:ext cx="4288670" cy="410882"/>
          </a:xfrm>
          <a:prstGeom prst="rect">
            <a:avLst/>
          </a:prstGeom>
          <a:noFill/>
        </p:spPr>
        <p:txBody>
          <a:bodyPr wrap="square">
            <a:spAutoFit/>
          </a:bodyPr>
          <a:lstStyle/>
          <a:p>
            <a:pPr>
              <a:lnSpc>
                <a:spcPct val="120000"/>
              </a:lnSpc>
              <a:buClr>
                <a:srgbClr val="000000"/>
              </a:buClr>
              <a:defRPr/>
            </a:pPr>
            <a:r>
              <a:rPr kumimoji="1" lang="ja-JP" altLang="en-US" sz="1800" b="1" i="0" u="none" strike="noStrike" kern="0" cap="none" spc="0" normalizeH="0" baseline="0" noProof="0">
                <a:ln>
                  <a:noFill/>
                </a:ln>
                <a:solidFill>
                  <a:schemeClr val="tx1">
                    <a:lumMod val="85000"/>
                    <a:lumOff val="15000"/>
                  </a:schemeClr>
                </a:solidFill>
                <a:effectLst/>
                <a:uLnTx/>
                <a:uFillTx/>
                <a:latin typeface="メイリオ"/>
                <a:ea typeface="メイリオ"/>
                <a:cs typeface="Arial"/>
                <a:sym typeface="Arial"/>
              </a:rPr>
              <a:t>ブランドパネルとの統一感を持たせる</a:t>
            </a:r>
            <a:endParaRPr kumimoji="1" lang="en-US" altLang="ja-JP"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endParaRPr>
          </a:p>
        </p:txBody>
      </p:sp>
      <p:sp>
        <p:nvSpPr>
          <p:cNvPr id="21" name="テキスト ボックス 20">
            <a:extLst>
              <a:ext uri="{FF2B5EF4-FFF2-40B4-BE49-F238E27FC236}">
                <a16:creationId xmlns:a16="http://schemas.microsoft.com/office/drawing/2014/main" id="{96439C6E-6128-0318-190B-4D25B4838DBE}"/>
              </a:ext>
            </a:extLst>
          </p:cNvPr>
          <p:cNvSpPr txBox="1"/>
          <p:nvPr/>
        </p:nvSpPr>
        <p:spPr>
          <a:xfrm>
            <a:off x="6656632" y="3829804"/>
            <a:ext cx="4587548" cy="461665"/>
          </a:xfrm>
          <a:prstGeom prst="rect">
            <a:avLst/>
          </a:prstGeom>
          <a:noFill/>
        </p:spPr>
        <p:txBody>
          <a:bodyPr wrap="square" rtlCol="0">
            <a:spAutoFit/>
          </a:bodyPr>
          <a:lstStyle/>
          <a:p>
            <a:r>
              <a:rPr kumimoji="1" lang="ja-JP" altLang="en-US" sz="1200"/>
              <a:t>商品名・ブランド名を一番目立つように大きく配置することで指名検索の増加に期待ができます。</a:t>
            </a:r>
          </a:p>
        </p:txBody>
      </p:sp>
      <p:sp>
        <p:nvSpPr>
          <p:cNvPr id="22" name="テキスト ボックス 21">
            <a:extLst>
              <a:ext uri="{FF2B5EF4-FFF2-40B4-BE49-F238E27FC236}">
                <a16:creationId xmlns:a16="http://schemas.microsoft.com/office/drawing/2014/main" id="{51C7C36D-6BAF-C45F-D608-E778A5A1B166}"/>
              </a:ext>
            </a:extLst>
          </p:cNvPr>
          <p:cNvSpPr txBox="1"/>
          <p:nvPr/>
        </p:nvSpPr>
        <p:spPr>
          <a:xfrm>
            <a:off x="6656632" y="2450012"/>
            <a:ext cx="4917876" cy="646331"/>
          </a:xfrm>
          <a:prstGeom prst="rect">
            <a:avLst/>
          </a:prstGeom>
          <a:noFill/>
        </p:spPr>
        <p:txBody>
          <a:bodyPr wrap="square" rtlCol="0">
            <a:spAutoFit/>
          </a:bodyPr>
          <a:lstStyle/>
          <a:p>
            <a:r>
              <a:rPr kumimoji="1" lang="en-US" altLang="ja-JP" sz="1200"/>
              <a:t>1st view</a:t>
            </a:r>
            <a:r>
              <a:rPr kumimoji="1" lang="ja-JP" altLang="en-US" sz="1200"/>
              <a:t>とタイムラインの</a:t>
            </a:r>
            <a:r>
              <a:rPr kumimoji="1" lang="en-US" altLang="ja-JP" sz="1200"/>
              <a:t>2</a:t>
            </a:r>
            <a:r>
              <a:rPr kumimoji="1" lang="ja-JP" altLang="en-US" sz="1200"/>
              <a:t>か所で同一の訴求することにより認知効果を最大化させることができるため、同一のプロモーションであることが一見してわかる統一感のあるクリエイティブを推奨します。</a:t>
            </a:r>
          </a:p>
        </p:txBody>
      </p:sp>
      <p:sp>
        <p:nvSpPr>
          <p:cNvPr id="23" name="テキスト ボックス 22">
            <a:extLst>
              <a:ext uri="{FF2B5EF4-FFF2-40B4-BE49-F238E27FC236}">
                <a16:creationId xmlns:a16="http://schemas.microsoft.com/office/drawing/2014/main" id="{E6AD16FF-5155-9EEC-701E-F540988F0094}"/>
              </a:ext>
            </a:extLst>
          </p:cNvPr>
          <p:cNvSpPr txBox="1"/>
          <p:nvPr/>
        </p:nvSpPr>
        <p:spPr>
          <a:xfrm>
            <a:off x="6656632" y="5151727"/>
            <a:ext cx="4917876" cy="646331"/>
          </a:xfrm>
          <a:prstGeom prst="rect">
            <a:avLst/>
          </a:prstGeom>
          <a:noFill/>
        </p:spPr>
        <p:txBody>
          <a:bodyPr wrap="square" rtlCol="0">
            <a:spAutoFit/>
          </a:bodyPr>
          <a:lstStyle/>
          <a:p>
            <a:r>
              <a:rPr kumimoji="1" lang="ja-JP" altLang="en-US" sz="1200"/>
              <a:t>ブランドパネル枠ではリッチな表現で商品の魅力を伝えて、その後トップカバー枠で商品名・ブランド名や一番伝えたいメッセージを</a:t>
            </a:r>
            <a:endParaRPr kumimoji="1" lang="en-US" altLang="ja-JP" sz="1200"/>
          </a:p>
          <a:p>
            <a:r>
              <a:rPr kumimoji="1" lang="ja-JP" altLang="en-US" sz="1200"/>
              <a:t>簡潔に伝えることで刷り込み効果による認知最大化に期待ができます。</a:t>
            </a:r>
          </a:p>
        </p:txBody>
      </p:sp>
    </p:spTree>
    <p:extLst>
      <p:ext uri="{BB962C8B-B14F-4D97-AF65-F5344CB8AC3E}">
        <p14:creationId xmlns:p14="http://schemas.microsoft.com/office/powerpoint/2010/main" val="3955536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11055-8D60-AB54-A912-C5DA54A6DCBF}"/>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38C4C34C-C0BC-5306-36E2-F4AC79021565}"/>
              </a:ext>
            </a:extLst>
          </p:cNvPr>
          <p:cNvSpPr>
            <a:spLocks noGrp="1"/>
          </p:cNvSpPr>
          <p:nvPr>
            <p:ph type="ctrTitle"/>
          </p:nvPr>
        </p:nvSpPr>
        <p:spPr>
          <a:xfrm>
            <a:off x="587376" y="583184"/>
            <a:ext cx="11014607" cy="564262"/>
          </a:xfrm>
        </p:spPr>
        <p:txBody>
          <a:bodyPr/>
          <a:lstStyle/>
          <a:p>
            <a:r>
              <a:rPr lang="ja-JP" altLang="en-US"/>
              <a:t>クリエイティブコンサルティングのご案内</a:t>
            </a:r>
          </a:p>
        </p:txBody>
      </p:sp>
      <p:grpSp>
        <p:nvGrpSpPr>
          <p:cNvPr id="4" name="グループ化 3">
            <a:extLst>
              <a:ext uri="{FF2B5EF4-FFF2-40B4-BE49-F238E27FC236}">
                <a16:creationId xmlns:a16="http://schemas.microsoft.com/office/drawing/2014/main" id="{275FA377-2856-B9E8-CDC6-173864A1CDE9}"/>
              </a:ext>
            </a:extLst>
          </p:cNvPr>
          <p:cNvGrpSpPr/>
          <p:nvPr/>
        </p:nvGrpSpPr>
        <p:grpSpPr>
          <a:xfrm>
            <a:off x="5385907" y="2623896"/>
            <a:ext cx="6216076" cy="3796777"/>
            <a:chOff x="4542742" y="1963034"/>
            <a:chExt cx="7059241" cy="4311782"/>
          </a:xfrm>
        </p:grpSpPr>
        <p:grpSp>
          <p:nvGrpSpPr>
            <p:cNvPr id="8" name="グループ化 7">
              <a:extLst>
                <a:ext uri="{FF2B5EF4-FFF2-40B4-BE49-F238E27FC236}">
                  <a16:creationId xmlns:a16="http://schemas.microsoft.com/office/drawing/2014/main" id="{D901E756-85B3-E26B-DB46-9B205E9E8B24}"/>
                </a:ext>
              </a:extLst>
            </p:cNvPr>
            <p:cNvGrpSpPr/>
            <p:nvPr/>
          </p:nvGrpSpPr>
          <p:grpSpPr>
            <a:xfrm>
              <a:off x="8176871" y="1963034"/>
              <a:ext cx="3425112" cy="4311782"/>
              <a:chOff x="6393219" y="1963034"/>
              <a:chExt cx="3425112" cy="4311782"/>
            </a:xfrm>
          </p:grpSpPr>
          <p:sp>
            <p:nvSpPr>
              <p:cNvPr id="29" name="正方形/長方形 28">
                <a:extLst>
                  <a:ext uri="{FF2B5EF4-FFF2-40B4-BE49-F238E27FC236}">
                    <a16:creationId xmlns:a16="http://schemas.microsoft.com/office/drawing/2014/main" id="{3EB565D7-A2F8-70D4-1F03-6ADF3804E369}"/>
                  </a:ext>
                </a:extLst>
              </p:cNvPr>
              <p:cNvSpPr/>
              <p:nvPr/>
            </p:nvSpPr>
            <p:spPr>
              <a:xfrm>
                <a:off x="6393219" y="2266122"/>
                <a:ext cx="3422468" cy="4008694"/>
              </a:xfrm>
              <a:prstGeom prst="rect">
                <a:avLst/>
              </a:prstGeom>
              <a:solidFill>
                <a:srgbClr val="EDEDF1"/>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r>
                  <a:rPr kumimoji="1" lang="ja-JP" altLang="en-US" sz="1200">
                    <a:solidFill>
                      <a:schemeClr val="tx1">
                        <a:lumMod val="95000"/>
                        <a:lumOff val="5000"/>
                      </a:schemeClr>
                    </a:solidFill>
                    <a:latin typeface="+mn-ea"/>
                  </a:rPr>
                  <a:t>利用条件を満たせば、</a:t>
                </a:r>
                <a:br>
                  <a:rPr lang="en-US" altLang="ja-JP" sz="1200">
                    <a:solidFill>
                      <a:schemeClr val="tx1">
                        <a:lumMod val="95000"/>
                        <a:lumOff val="5000"/>
                      </a:schemeClr>
                    </a:solidFill>
                    <a:latin typeface="+mn-ea"/>
                  </a:rPr>
                </a:br>
                <a:r>
                  <a:rPr kumimoji="1" lang="ja-JP" altLang="en-US" sz="1200">
                    <a:solidFill>
                      <a:schemeClr val="tx1">
                        <a:lumMod val="95000"/>
                        <a:lumOff val="5000"/>
                      </a:schemeClr>
                    </a:solidFill>
                    <a:latin typeface="+mn-ea"/>
                  </a:rPr>
                  <a:t>無償でご利用いただけます</a:t>
                </a:r>
              </a:p>
            </p:txBody>
          </p:sp>
          <p:sp>
            <p:nvSpPr>
              <p:cNvPr id="30" name="正方形/長方形 29">
                <a:extLst>
                  <a:ext uri="{FF2B5EF4-FFF2-40B4-BE49-F238E27FC236}">
                    <a16:creationId xmlns:a16="http://schemas.microsoft.com/office/drawing/2014/main" id="{54CD441C-5176-EE20-6F7F-A902331B439F}"/>
                  </a:ext>
                </a:extLst>
              </p:cNvPr>
              <p:cNvSpPr/>
              <p:nvPr/>
            </p:nvSpPr>
            <p:spPr>
              <a:xfrm>
                <a:off x="6395863" y="2774466"/>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kumimoji="1" lang="ja-JP" altLang="en-US" sz="1400" b="1" i="0" u="none" strike="noStrike" kern="1200" cap="none" spc="0" normalizeH="0" baseline="0" noProof="0">
                    <a:ln>
                      <a:noFill/>
                    </a:ln>
                    <a:solidFill>
                      <a:srgbClr val="00003E"/>
                    </a:solidFill>
                    <a:effectLst/>
                    <a:uLnTx/>
                    <a:uFillTx/>
                    <a:latin typeface="+mn-ea"/>
                    <a:cs typeface="+mn-cs"/>
                  </a:rPr>
                  <a:t>利用条件を満たせば</a:t>
                </a:r>
                <a:endParaRPr kumimoji="1" lang="en-US" altLang="ja-JP" sz="1400" b="1" i="0" u="none" strike="noStrike" kern="1200" cap="none" spc="0" normalizeH="0" baseline="0" noProof="0">
                  <a:ln>
                    <a:noFill/>
                  </a:ln>
                  <a:solidFill>
                    <a:srgbClr val="00003E"/>
                  </a:solidFill>
                  <a:effectLst/>
                  <a:uLnTx/>
                  <a:uFillTx/>
                  <a:latin typeface="+mn-ea"/>
                  <a:cs typeface="+mn-cs"/>
                </a:endParaRPr>
              </a:p>
              <a:p>
                <a:pPr algn="ctr">
                  <a:lnSpc>
                    <a:spcPct val="120000"/>
                  </a:lnSpc>
                </a:pPr>
                <a:r>
                  <a:rPr lang="ja-JP" altLang="en-US" sz="2000" b="1">
                    <a:solidFill>
                      <a:schemeClr val="accent1"/>
                    </a:solidFill>
                    <a:latin typeface="+mn-ea"/>
                  </a:rPr>
                  <a:t>無償</a:t>
                </a:r>
                <a:endParaRPr kumimoji="1" lang="ja-JP" altLang="en-US" sz="2000" b="1">
                  <a:solidFill>
                    <a:schemeClr val="accent1"/>
                  </a:solidFill>
                  <a:latin typeface="+mn-ea"/>
                </a:endParaRPr>
              </a:p>
            </p:txBody>
          </p:sp>
          <p:sp>
            <p:nvSpPr>
              <p:cNvPr id="31" name="円/楕円 35">
                <a:extLst>
                  <a:ext uri="{FF2B5EF4-FFF2-40B4-BE49-F238E27FC236}">
                    <a16:creationId xmlns:a16="http://schemas.microsoft.com/office/drawing/2014/main" id="{021359FF-3052-EB8E-C3C8-5CD95CE2B843}"/>
                  </a:ext>
                </a:extLst>
              </p:cNvPr>
              <p:cNvSpPr/>
              <p:nvPr/>
            </p:nvSpPr>
            <p:spPr>
              <a:xfrm>
                <a:off x="7553436" y="3710746"/>
                <a:ext cx="1102035" cy="110203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n-ea"/>
                </a:endParaRPr>
              </a:p>
            </p:txBody>
          </p:sp>
          <p:grpSp>
            <p:nvGrpSpPr>
              <p:cNvPr id="32" name="グループ化 31">
                <a:extLst>
                  <a:ext uri="{FF2B5EF4-FFF2-40B4-BE49-F238E27FC236}">
                    <a16:creationId xmlns:a16="http://schemas.microsoft.com/office/drawing/2014/main" id="{4510744C-EFAF-BD21-AC55-52ACB748337C}"/>
                  </a:ext>
                </a:extLst>
              </p:cNvPr>
              <p:cNvGrpSpPr>
                <a:grpSpLocks noChangeAspect="1"/>
              </p:cNvGrpSpPr>
              <p:nvPr/>
            </p:nvGrpSpPr>
            <p:grpSpPr>
              <a:xfrm>
                <a:off x="7834454" y="3925693"/>
                <a:ext cx="612000" cy="583200"/>
                <a:chOff x="5719200" y="3856302"/>
                <a:chExt cx="750956" cy="715617"/>
              </a:xfrm>
            </p:grpSpPr>
            <p:pic>
              <p:nvPicPr>
                <p:cNvPr id="36" name="図 35">
                  <a:extLst>
                    <a:ext uri="{FF2B5EF4-FFF2-40B4-BE49-F238E27FC236}">
                      <a16:creationId xmlns:a16="http://schemas.microsoft.com/office/drawing/2014/main" id="{DB95853A-360E-A552-EE70-64E3578305CE}"/>
                    </a:ext>
                  </a:extLst>
                </p:cNvPr>
                <p:cNvPicPr>
                  <a:picLocks noChangeAspect="1"/>
                </p:cNvPicPr>
                <p:nvPr/>
              </p:nvPicPr>
              <p:blipFill>
                <a:blip r:embed="rId3"/>
                <a:stretch>
                  <a:fillRect/>
                </a:stretch>
              </p:blipFill>
              <p:spPr>
                <a:xfrm>
                  <a:off x="5719200" y="3856302"/>
                  <a:ext cx="750956" cy="715617"/>
                </a:xfrm>
                <a:prstGeom prst="rect">
                  <a:avLst/>
                </a:prstGeom>
              </p:spPr>
            </p:pic>
            <p:sp>
              <p:nvSpPr>
                <p:cNvPr id="37" name="正方形/長方形 36">
                  <a:extLst>
                    <a:ext uri="{FF2B5EF4-FFF2-40B4-BE49-F238E27FC236}">
                      <a16:creationId xmlns:a16="http://schemas.microsoft.com/office/drawing/2014/main" id="{A601F122-CE3E-0EB0-F69C-72444E3F0351}"/>
                    </a:ext>
                  </a:extLst>
                </p:cNvPr>
                <p:cNvSpPr/>
                <p:nvPr/>
              </p:nvSpPr>
              <p:spPr>
                <a:xfrm>
                  <a:off x="5965445" y="3875417"/>
                  <a:ext cx="319430" cy="34310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pAutoFit/>
                </a:bodyPr>
                <a:lstStyle/>
                <a:p>
                  <a:pPr algn="ctr"/>
                  <a:r>
                    <a:rPr kumimoji="1" lang="ja-JP" altLang="en-US" sz="700" b="1">
                      <a:solidFill>
                        <a:schemeClr val="tx1">
                          <a:lumMod val="95000"/>
                          <a:lumOff val="5000"/>
                        </a:schemeClr>
                      </a:solidFill>
                      <a:latin typeface="+mn-ea"/>
                      <a:cs typeface="Segoe UI" panose="020B0502040204020203" pitchFamily="34" charset="0"/>
                    </a:rPr>
                    <a:t>￥</a:t>
                  </a:r>
                  <a:r>
                    <a:rPr kumimoji="1" lang="en-US" altLang="ja-JP" sz="1600" b="1">
                      <a:solidFill>
                        <a:schemeClr val="tx1">
                          <a:lumMod val="95000"/>
                          <a:lumOff val="5000"/>
                        </a:schemeClr>
                      </a:solidFill>
                      <a:latin typeface="+mn-ea"/>
                      <a:cs typeface="Segoe UI" panose="020B0502040204020203" pitchFamily="34" charset="0"/>
                    </a:rPr>
                    <a:t>0</a:t>
                  </a:r>
                  <a:endParaRPr kumimoji="1" lang="ja-JP" altLang="en-US" sz="1600" b="1">
                    <a:solidFill>
                      <a:schemeClr val="tx1">
                        <a:lumMod val="95000"/>
                        <a:lumOff val="5000"/>
                      </a:schemeClr>
                    </a:solidFill>
                    <a:latin typeface="+mn-ea"/>
                    <a:cs typeface="Segoe UI" panose="020B0502040204020203" pitchFamily="34" charset="0"/>
                  </a:endParaRPr>
                </a:p>
              </p:txBody>
            </p:sp>
          </p:grpSp>
          <p:grpSp>
            <p:nvGrpSpPr>
              <p:cNvPr id="33" name="グループ化 32">
                <a:extLst>
                  <a:ext uri="{FF2B5EF4-FFF2-40B4-BE49-F238E27FC236}">
                    <a16:creationId xmlns:a16="http://schemas.microsoft.com/office/drawing/2014/main" id="{E7A67423-849E-B6A0-8F65-AC321B943239}"/>
                  </a:ext>
                </a:extLst>
              </p:cNvPr>
              <p:cNvGrpSpPr/>
              <p:nvPr/>
            </p:nvGrpSpPr>
            <p:grpSpPr>
              <a:xfrm>
                <a:off x="7801365" y="1963034"/>
                <a:ext cx="606176" cy="645329"/>
                <a:chOff x="1995521" y="1963034"/>
                <a:chExt cx="606176" cy="645329"/>
              </a:xfrm>
            </p:grpSpPr>
            <p:sp>
              <p:nvSpPr>
                <p:cNvPr id="34" name="円/楕円 38">
                  <a:extLst>
                    <a:ext uri="{FF2B5EF4-FFF2-40B4-BE49-F238E27FC236}">
                      <a16:creationId xmlns:a16="http://schemas.microsoft.com/office/drawing/2014/main" id="{A18BB91C-15D2-3B18-E425-E4B0CD9D2E87}"/>
                    </a:ext>
                  </a:extLst>
                </p:cNvPr>
                <p:cNvSpPr/>
                <p:nvPr/>
              </p:nvSpPr>
              <p:spPr>
                <a:xfrm>
                  <a:off x="1995521" y="1963034"/>
                  <a:ext cx="606176" cy="606176"/>
                </a:xfrm>
                <a:prstGeom prst="ellipse">
                  <a:avLst/>
                </a:prstGeom>
                <a:ln w="508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r>
                    <a:rPr kumimoji="1" lang="en-US" altLang="ja-JP" sz="1600" b="1">
                      <a:latin typeface="+mn-ea"/>
                      <a:cs typeface="Segoe UI" panose="020B0502040204020203" pitchFamily="34" charset="0"/>
                    </a:rPr>
                    <a:t>02</a:t>
                  </a:r>
                  <a:endParaRPr kumimoji="1" lang="ja-JP" altLang="en-US" sz="1600" b="1">
                    <a:latin typeface="+mn-ea"/>
                    <a:cs typeface="Segoe UI" panose="020B0502040204020203" pitchFamily="34" charset="0"/>
                  </a:endParaRPr>
                </a:p>
              </p:txBody>
            </p:sp>
            <p:sp>
              <p:nvSpPr>
                <p:cNvPr id="35" name="三角形 39">
                  <a:extLst>
                    <a:ext uri="{FF2B5EF4-FFF2-40B4-BE49-F238E27FC236}">
                      <a16:creationId xmlns:a16="http://schemas.microsoft.com/office/drawing/2014/main" id="{69624329-C216-4A56-7A10-33FBF9A63F26}"/>
                    </a:ext>
                  </a:extLst>
                </p:cNvPr>
                <p:cNvSpPr>
                  <a:spLocks noChangeAspect="1"/>
                </p:cNvSpPr>
                <p:nvPr/>
              </p:nvSpPr>
              <p:spPr>
                <a:xfrm rot="10800000">
                  <a:off x="2262610" y="2546293"/>
                  <a:ext cx="72000" cy="62070"/>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n-ea"/>
                  </a:endParaRPr>
                </a:p>
              </p:txBody>
            </p:sp>
          </p:grpSp>
        </p:grpSp>
        <p:grpSp>
          <p:nvGrpSpPr>
            <p:cNvPr id="11" name="グループ化 10">
              <a:extLst>
                <a:ext uri="{FF2B5EF4-FFF2-40B4-BE49-F238E27FC236}">
                  <a16:creationId xmlns:a16="http://schemas.microsoft.com/office/drawing/2014/main" id="{F2817616-2F96-371F-D39C-F91B40E95B3F}"/>
                </a:ext>
              </a:extLst>
            </p:cNvPr>
            <p:cNvGrpSpPr/>
            <p:nvPr/>
          </p:nvGrpSpPr>
          <p:grpSpPr>
            <a:xfrm>
              <a:off x="4542742" y="1963034"/>
              <a:ext cx="3425112" cy="4311782"/>
              <a:chOff x="2594506" y="1963034"/>
              <a:chExt cx="3425112" cy="4311782"/>
            </a:xfrm>
          </p:grpSpPr>
          <p:sp>
            <p:nvSpPr>
              <p:cNvPr id="16" name="正方形/長方形 15">
                <a:extLst>
                  <a:ext uri="{FF2B5EF4-FFF2-40B4-BE49-F238E27FC236}">
                    <a16:creationId xmlns:a16="http://schemas.microsoft.com/office/drawing/2014/main" id="{29E6F8DE-BDC2-BF1C-F63A-3BC237EB872B}"/>
                  </a:ext>
                </a:extLst>
              </p:cNvPr>
              <p:cNvSpPr/>
              <p:nvPr/>
            </p:nvSpPr>
            <p:spPr>
              <a:xfrm>
                <a:off x="2594506" y="2266122"/>
                <a:ext cx="3422468" cy="4008694"/>
              </a:xfrm>
              <a:prstGeom prst="rect">
                <a:avLst/>
              </a:prstGeom>
              <a:solidFill>
                <a:srgbClr val="EDEDF1"/>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r>
                  <a:rPr kumimoji="1" lang="en-US" altLang="ja-JP" sz="1200" dirty="0">
                    <a:solidFill>
                      <a:schemeClr val="tx1">
                        <a:lumMod val="95000"/>
                        <a:lumOff val="5000"/>
                      </a:schemeClr>
                    </a:solidFill>
                    <a:latin typeface="+mn-ea"/>
                  </a:rPr>
                  <a:t>LINE</a:t>
                </a:r>
                <a:r>
                  <a:rPr kumimoji="1" lang="ja-JP" altLang="en-US" sz="1200">
                    <a:solidFill>
                      <a:schemeClr val="tx1">
                        <a:lumMod val="95000"/>
                        <a:lumOff val="5000"/>
                      </a:schemeClr>
                    </a:solidFill>
                    <a:latin typeface="+mn-ea"/>
                  </a:rPr>
                  <a:t>、ヤフーの媒体属性を</a:t>
                </a:r>
                <a:br>
                  <a:rPr kumimoji="1" lang="en-US" altLang="ja-JP" sz="1200" dirty="0">
                    <a:solidFill>
                      <a:schemeClr val="tx1">
                        <a:lumMod val="95000"/>
                        <a:lumOff val="5000"/>
                      </a:schemeClr>
                    </a:solidFill>
                    <a:latin typeface="+mn-ea"/>
                  </a:rPr>
                </a:br>
                <a:r>
                  <a:rPr kumimoji="1" lang="ja-JP" altLang="en-US" sz="1200">
                    <a:solidFill>
                      <a:schemeClr val="tx1">
                        <a:lumMod val="95000"/>
                        <a:lumOff val="5000"/>
                      </a:schemeClr>
                    </a:solidFill>
                    <a:latin typeface="+mn-ea"/>
                  </a:rPr>
                  <a:t>熟知したメンバーが、</a:t>
                </a:r>
                <a:br>
                  <a:rPr kumimoji="1" lang="en-US" altLang="ja-JP" sz="1200">
                    <a:solidFill>
                      <a:schemeClr val="tx1">
                        <a:lumMod val="95000"/>
                        <a:lumOff val="5000"/>
                      </a:schemeClr>
                    </a:solidFill>
                    <a:latin typeface="+mn-ea"/>
                  </a:rPr>
                </a:br>
                <a:r>
                  <a:rPr kumimoji="1" lang="ja-JP" altLang="en-US" sz="1200">
                    <a:solidFill>
                      <a:schemeClr val="tx1">
                        <a:lumMod val="95000"/>
                        <a:lumOff val="5000"/>
                      </a:schemeClr>
                    </a:solidFill>
                    <a:latin typeface="+mn-ea"/>
                  </a:rPr>
                  <a:t>知見を活かしたクリエイティブの</a:t>
                </a:r>
                <a:br>
                  <a:rPr kumimoji="1" lang="en-US" altLang="ja-JP" sz="1200">
                    <a:solidFill>
                      <a:schemeClr val="tx1">
                        <a:lumMod val="95000"/>
                        <a:lumOff val="5000"/>
                      </a:schemeClr>
                    </a:solidFill>
                    <a:latin typeface="+mn-ea"/>
                  </a:rPr>
                </a:br>
                <a:r>
                  <a:rPr kumimoji="1" lang="ja-JP" altLang="en-US" sz="1200">
                    <a:solidFill>
                      <a:schemeClr val="tx1">
                        <a:lumMod val="95000"/>
                        <a:lumOff val="5000"/>
                      </a:schemeClr>
                    </a:solidFill>
                    <a:latin typeface="+mn-ea"/>
                  </a:rPr>
                  <a:t>分析や制作を行います</a:t>
                </a:r>
                <a:endParaRPr kumimoji="1" lang="en-US" altLang="ja-JP" sz="1200" dirty="0">
                  <a:solidFill>
                    <a:schemeClr val="tx1">
                      <a:lumMod val="95000"/>
                      <a:lumOff val="5000"/>
                    </a:schemeClr>
                  </a:solidFill>
                  <a:latin typeface="+mn-ea"/>
                </a:endParaRPr>
              </a:p>
              <a:p>
                <a:pPr algn="ctr">
                  <a:lnSpc>
                    <a:spcPct val="130000"/>
                  </a:lnSpc>
                </a:pPr>
                <a:endParaRPr kumimoji="1" lang="ja-JP" altLang="en-US" sz="1200">
                  <a:solidFill>
                    <a:schemeClr val="tx1">
                      <a:lumMod val="95000"/>
                      <a:lumOff val="5000"/>
                    </a:schemeClr>
                  </a:solidFill>
                  <a:latin typeface="+mn-ea"/>
                </a:endParaRPr>
              </a:p>
            </p:txBody>
          </p:sp>
          <p:sp>
            <p:nvSpPr>
              <p:cNvPr id="17" name="円/楕円 27">
                <a:extLst>
                  <a:ext uri="{FF2B5EF4-FFF2-40B4-BE49-F238E27FC236}">
                    <a16:creationId xmlns:a16="http://schemas.microsoft.com/office/drawing/2014/main" id="{EEFC763B-8AAF-9537-19CF-BE14901B5903}"/>
                  </a:ext>
                </a:extLst>
              </p:cNvPr>
              <p:cNvSpPr/>
              <p:nvPr/>
            </p:nvSpPr>
            <p:spPr>
              <a:xfrm>
                <a:off x="3754723" y="3710746"/>
                <a:ext cx="1102035" cy="110203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n-ea"/>
                </a:endParaRPr>
              </a:p>
            </p:txBody>
          </p:sp>
          <p:pic>
            <p:nvPicPr>
              <p:cNvPr id="24" name="図 23">
                <a:extLst>
                  <a:ext uri="{FF2B5EF4-FFF2-40B4-BE49-F238E27FC236}">
                    <a16:creationId xmlns:a16="http://schemas.microsoft.com/office/drawing/2014/main" id="{6A25CD81-2F9C-9C31-4CEE-F521E7E7AA5A}"/>
                  </a:ext>
                </a:extLst>
              </p:cNvPr>
              <p:cNvPicPr>
                <a:picLocks noChangeAspect="1"/>
              </p:cNvPicPr>
              <p:nvPr/>
            </p:nvPicPr>
            <p:blipFill>
              <a:blip r:embed="rId4"/>
              <a:stretch>
                <a:fillRect/>
              </a:stretch>
            </p:blipFill>
            <p:spPr>
              <a:xfrm>
                <a:off x="4035740" y="3953192"/>
                <a:ext cx="540000" cy="617142"/>
              </a:xfrm>
              <a:prstGeom prst="rect">
                <a:avLst/>
              </a:prstGeom>
            </p:spPr>
          </p:pic>
          <p:sp>
            <p:nvSpPr>
              <p:cNvPr id="25" name="正方形/長方形 24">
                <a:extLst>
                  <a:ext uri="{FF2B5EF4-FFF2-40B4-BE49-F238E27FC236}">
                    <a16:creationId xmlns:a16="http://schemas.microsoft.com/office/drawing/2014/main" id="{F3DBB406-903B-71F2-95AD-C911DD3F548E}"/>
                  </a:ext>
                </a:extLst>
              </p:cNvPr>
              <p:cNvSpPr/>
              <p:nvPr/>
            </p:nvSpPr>
            <p:spPr>
              <a:xfrm>
                <a:off x="2597150" y="2774466"/>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kumimoji="1" lang="ja-JP" altLang="en-US" sz="1400" b="1">
                    <a:solidFill>
                      <a:schemeClr val="accent1"/>
                    </a:solidFill>
                    <a:latin typeface="+mn-ea"/>
                  </a:rPr>
                  <a:t>知見を活かした</a:t>
                </a:r>
                <a:br>
                  <a:rPr kumimoji="1" lang="en-US" altLang="ja-JP" b="1" dirty="0">
                    <a:solidFill>
                      <a:schemeClr val="accent1"/>
                    </a:solidFill>
                    <a:latin typeface="+mn-ea"/>
                  </a:rPr>
                </a:br>
                <a:r>
                  <a:rPr kumimoji="1" lang="ja-JP" altLang="en-US" sz="2000" b="1">
                    <a:solidFill>
                      <a:schemeClr val="accent1"/>
                    </a:solidFill>
                    <a:latin typeface="+mn-ea"/>
                  </a:rPr>
                  <a:t>分析・制作</a:t>
                </a:r>
              </a:p>
            </p:txBody>
          </p:sp>
          <p:grpSp>
            <p:nvGrpSpPr>
              <p:cNvPr id="26" name="グループ化 25">
                <a:extLst>
                  <a:ext uri="{FF2B5EF4-FFF2-40B4-BE49-F238E27FC236}">
                    <a16:creationId xmlns:a16="http://schemas.microsoft.com/office/drawing/2014/main" id="{4A170381-D646-08AB-5184-6F48AEEF43CF}"/>
                  </a:ext>
                </a:extLst>
              </p:cNvPr>
              <p:cNvGrpSpPr/>
              <p:nvPr/>
            </p:nvGrpSpPr>
            <p:grpSpPr>
              <a:xfrm>
                <a:off x="4005296" y="1963034"/>
                <a:ext cx="606176" cy="645329"/>
                <a:chOff x="1995521" y="1963034"/>
                <a:chExt cx="606176" cy="645329"/>
              </a:xfrm>
            </p:grpSpPr>
            <p:sp>
              <p:nvSpPr>
                <p:cNvPr id="27" name="円/楕円 31">
                  <a:extLst>
                    <a:ext uri="{FF2B5EF4-FFF2-40B4-BE49-F238E27FC236}">
                      <a16:creationId xmlns:a16="http://schemas.microsoft.com/office/drawing/2014/main" id="{7C8FD67C-F286-6665-959A-7F48376B9CA6}"/>
                    </a:ext>
                  </a:extLst>
                </p:cNvPr>
                <p:cNvSpPr/>
                <p:nvPr/>
              </p:nvSpPr>
              <p:spPr>
                <a:xfrm>
                  <a:off x="1995521" y="1963034"/>
                  <a:ext cx="606176" cy="606176"/>
                </a:xfrm>
                <a:prstGeom prst="ellipse">
                  <a:avLst/>
                </a:prstGeom>
                <a:ln w="508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r>
                    <a:rPr kumimoji="1" lang="en-US" altLang="ja-JP" sz="1600" b="1">
                      <a:latin typeface="+mn-ea"/>
                      <a:cs typeface="Segoe UI" panose="020B0502040204020203" pitchFamily="34" charset="0"/>
                    </a:rPr>
                    <a:t>01</a:t>
                  </a:r>
                  <a:endParaRPr kumimoji="1" lang="ja-JP" altLang="en-US" sz="1600" b="1">
                    <a:latin typeface="+mn-ea"/>
                    <a:cs typeface="Segoe UI" panose="020B0502040204020203" pitchFamily="34" charset="0"/>
                  </a:endParaRPr>
                </a:p>
              </p:txBody>
            </p:sp>
            <p:sp>
              <p:nvSpPr>
                <p:cNvPr id="28" name="三角形 32">
                  <a:extLst>
                    <a:ext uri="{FF2B5EF4-FFF2-40B4-BE49-F238E27FC236}">
                      <a16:creationId xmlns:a16="http://schemas.microsoft.com/office/drawing/2014/main" id="{8F4BC162-FADD-B2C1-C77E-9FC9204136C1}"/>
                    </a:ext>
                  </a:extLst>
                </p:cNvPr>
                <p:cNvSpPr>
                  <a:spLocks noChangeAspect="1"/>
                </p:cNvSpPr>
                <p:nvPr/>
              </p:nvSpPr>
              <p:spPr>
                <a:xfrm rot="10800000">
                  <a:off x="2262610" y="2546293"/>
                  <a:ext cx="72000" cy="62070"/>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n-ea"/>
                  </a:endParaRPr>
                </a:p>
              </p:txBody>
            </p:sp>
          </p:grpSp>
        </p:grpSp>
      </p:grpSp>
      <p:grpSp>
        <p:nvGrpSpPr>
          <p:cNvPr id="38" name="グループ化 37">
            <a:extLst>
              <a:ext uri="{FF2B5EF4-FFF2-40B4-BE49-F238E27FC236}">
                <a16:creationId xmlns:a16="http://schemas.microsoft.com/office/drawing/2014/main" id="{7E7EE348-5952-43D9-24ED-7581D645BD22}"/>
              </a:ext>
            </a:extLst>
          </p:cNvPr>
          <p:cNvGrpSpPr/>
          <p:nvPr/>
        </p:nvGrpSpPr>
        <p:grpSpPr>
          <a:xfrm>
            <a:off x="1717861" y="4871064"/>
            <a:ext cx="1878172" cy="1577299"/>
            <a:chOff x="813791" y="4552602"/>
            <a:chExt cx="1878172" cy="1577299"/>
          </a:xfrm>
        </p:grpSpPr>
        <p:pic>
          <p:nvPicPr>
            <p:cNvPr id="39" name="図 38">
              <a:extLst>
                <a:ext uri="{FF2B5EF4-FFF2-40B4-BE49-F238E27FC236}">
                  <a16:creationId xmlns:a16="http://schemas.microsoft.com/office/drawing/2014/main" id="{2E9A112B-FB26-4F0D-A1C7-D2D42177E138}"/>
                </a:ext>
              </a:extLst>
            </p:cNvPr>
            <p:cNvPicPr>
              <a:picLocks noChangeAspect="1"/>
            </p:cNvPicPr>
            <p:nvPr/>
          </p:nvPicPr>
          <p:blipFill>
            <a:blip r:embed="rId5"/>
            <a:stretch>
              <a:fillRect/>
            </a:stretch>
          </p:blipFill>
          <p:spPr>
            <a:xfrm>
              <a:off x="813791" y="4552602"/>
              <a:ext cx="1878172" cy="1577299"/>
            </a:xfrm>
            <a:prstGeom prst="rect">
              <a:avLst/>
            </a:prstGeom>
          </p:spPr>
        </p:pic>
        <p:pic>
          <p:nvPicPr>
            <p:cNvPr id="40" name="図 39" descr="図形&#10;&#10;低い精度で自動的に生成された説明">
              <a:extLst>
                <a:ext uri="{FF2B5EF4-FFF2-40B4-BE49-F238E27FC236}">
                  <a16:creationId xmlns:a16="http://schemas.microsoft.com/office/drawing/2014/main" id="{0277F7DB-F413-C514-5C5F-EF1CB8A68A94}"/>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flipH="1">
              <a:off x="1253959" y="4663212"/>
              <a:ext cx="351776" cy="351776"/>
            </a:xfrm>
            <a:prstGeom prst="rect">
              <a:avLst/>
            </a:prstGeom>
          </p:spPr>
        </p:pic>
      </p:grpSp>
      <p:pic>
        <p:nvPicPr>
          <p:cNvPr id="41" name="図 40">
            <a:extLst>
              <a:ext uri="{FF2B5EF4-FFF2-40B4-BE49-F238E27FC236}">
                <a16:creationId xmlns:a16="http://schemas.microsoft.com/office/drawing/2014/main" id="{C37B2D7A-46D9-8CEB-BF4E-80989A32B34E}"/>
              </a:ext>
            </a:extLst>
          </p:cNvPr>
          <p:cNvPicPr>
            <a:picLocks noChangeAspect="1"/>
          </p:cNvPicPr>
          <p:nvPr/>
        </p:nvPicPr>
        <p:blipFill>
          <a:blip r:embed="rId7"/>
          <a:stretch>
            <a:fillRect/>
          </a:stretch>
        </p:blipFill>
        <p:spPr>
          <a:xfrm>
            <a:off x="4884181" y="4542352"/>
            <a:ext cx="252000" cy="210000"/>
          </a:xfrm>
          <a:prstGeom prst="rect">
            <a:avLst/>
          </a:prstGeom>
        </p:spPr>
      </p:pic>
      <p:grpSp>
        <p:nvGrpSpPr>
          <p:cNvPr id="42" name="グループ化 41">
            <a:extLst>
              <a:ext uri="{FF2B5EF4-FFF2-40B4-BE49-F238E27FC236}">
                <a16:creationId xmlns:a16="http://schemas.microsoft.com/office/drawing/2014/main" id="{F230392E-020D-D28C-F8ED-CB5A279AE3B9}"/>
              </a:ext>
            </a:extLst>
          </p:cNvPr>
          <p:cNvGrpSpPr/>
          <p:nvPr/>
        </p:nvGrpSpPr>
        <p:grpSpPr>
          <a:xfrm>
            <a:off x="545300" y="2067696"/>
            <a:ext cx="4012645" cy="2656152"/>
            <a:chOff x="-700024" y="-938948"/>
            <a:chExt cx="9934736" cy="7375227"/>
          </a:xfrm>
        </p:grpSpPr>
        <p:grpSp>
          <p:nvGrpSpPr>
            <p:cNvPr id="43" name="グループ化 42">
              <a:extLst>
                <a:ext uri="{FF2B5EF4-FFF2-40B4-BE49-F238E27FC236}">
                  <a16:creationId xmlns:a16="http://schemas.microsoft.com/office/drawing/2014/main" id="{6B0A32F1-F7F2-EEA5-73E5-5F738AE0B360}"/>
                </a:ext>
              </a:extLst>
            </p:cNvPr>
            <p:cNvGrpSpPr/>
            <p:nvPr/>
          </p:nvGrpSpPr>
          <p:grpSpPr>
            <a:xfrm>
              <a:off x="-508511" y="3053279"/>
              <a:ext cx="9644513" cy="3383000"/>
              <a:chOff x="-508511" y="2934451"/>
              <a:chExt cx="9644513" cy="3383000"/>
            </a:xfrm>
          </p:grpSpPr>
          <p:sp>
            <p:nvSpPr>
              <p:cNvPr id="51" name="角丸四角形 55">
                <a:extLst>
                  <a:ext uri="{FF2B5EF4-FFF2-40B4-BE49-F238E27FC236}">
                    <a16:creationId xmlns:a16="http://schemas.microsoft.com/office/drawing/2014/main" id="{945CFFA6-2958-613B-2F60-A24F91C95436}"/>
                  </a:ext>
                </a:extLst>
              </p:cNvPr>
              <p:cNvSpPr/>
              <p:nvPr/>
            </p:nvSpPr>
            <p:spPr>
              <a:xfrm>
                <a:off x="-508511" y="3513087"/>
                <a:ext cx="7707798" cy="2804364"/>
              </a:xfrm>
              <a:prstGeom prst="roundRect">
                <a:avLst>
                  <a:gd name="adj" fmla="val 50000"/>
                </a:avLst>
              </a:prstGeom>
              <a:solidFill>
                <a:srgbClr val="EDEDF1"/>
              </a:solidFill>
              <a:ln w="9525" cap="flat" cmpd="sng" algn="ctr">
                <a:noFill/>
                <a:prstDash val="solid"/>
              </a:ln>
              <a:effectLst/>
            </p:spPr>
            <p:txBody>
              <a:bodyPr rot="0" spcFirstLastPara="0" vertOverflow="overflow" horzOverflow="overflow" vert="horz" wrap="none" lIns="288000" tIns="144000" rIns="288000" bIns="14400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ja-JP" altLang="en-US" sz="1100" b="1" i="0" u="none" strike="noStrike" kern="0" cap="none" spc="0" normalizeH="0" baseline="0" noProof="0">
                    <a:ln>
                      <a:noFill/>
                    </a:ln>
                    <a:solidFill>
                      <a:schemeClr val="accent4"/>
                    </a:solidFill>
                    <a:effectLst/>
                    <a:uLnTx/>
                    <a:uFillTx/>
                    <a:latin typeface="+mn-ea"/>
                  </a:rPr>
                  <a:t>商品に最適化</a:t>
                </a:r>
                <a:r>
                  <a:rPr kumimoji="0" lang="ja-JP" altLang="en-US" sz="1100" b="1" i="0" u="none" strike="noStrike" kern="0" cap="none" spc="0" normalizeH="0" baseline="0" noProof="0">
                    <a:ln>
                      <a:noFill/>
                    </a:ln>
                    <a:solidFill>
                      <a:schemeClr val="tx2"/>
                    </a:solidFill>
                    <a:effectLst/>
                    <a:uLnTx/>
                    <a:uFillTx/>
                    <a:latin typeface="+mn-ea"/>
                  </a:rPr>
                  <a:t>した</a:t>
                </a:r>
                <a:endParaRPr kumimoji="0" lang="en-US" altLang="ja-JP" sz="1100" b="1" i="0" u="none" strike="noStrike" kern="0" cap="none" spc="0" normalizeH="0" baseline="0" noProof="0" dirty="0">
                  <a:ln>
                    <a:noFill/>
                  </a:ln>
                  <a:solidFill>
                    <a:schemeClr val="tx2"/>
                  </a:solidFill>
                  <a:effectLst/>
                  <a:uLnTx/>
                  <a:uFillTx/>
                  <a:latin typeface="+mn-ea"/>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ja-JP" altLang="en-US" sz="1100" b="1" i="0" u="none" strike="noStrike" kern="0" cap="none" spc="0" normalizeH="0" baseline="0" noProof="0">
                    <a:ln>
                      <a:noFill/>
                    </a:ln>
                    <a:solidFill>
                      <a:schemeClr val="tx2"/>
                    </a:solidFill>
                    <a:effectLst/>
                    <a:uLnTx/>
                    <a:uFillTx/>
                    <a:latin typeface="+mn-ea"/>
                  </a:rPr>
                  <a:t>広告クリエイティブを作ってほしい</a:t>
                </a:r>
                <a:endParaRPr kumimoji="0" lang="ja-JP" altLang="en-US" sz="1100" b="0" i="0" u="none" strike="noStrike" kern="0" cap="none" spc="0" normalizeH="0" baseline="0" noProof="0">
                  <a:ln>
                    <a:noFill/>
                  </a:ln>
                  <a:solidFill>
                    <a:schemeClr val="tx2"/>
                  </a:solidFill>
                  <a:effectLst/>
                  <a:uLnTx/>
                  <a:uFillTx/>
                  <a:latin typeface="+mn-ea"/>
                </a:endParaRPr>
              </a:p>
            </p:txBody>
          </p:sp>
          <p:sp>
            <p:nvSpPr>
              <p:cNvPr id="52" name="三角形 56">
                <a:extLst>
                  <a:ext uri="{FF2B5EF4-FFF2-40B4-BE49-F238E27FC236}">
                    <a16:creationId xmlns:a16="http://schemas.microsoft.com/office/drawing/2014/main" id="{D8900B50-D375-E494-BAD1-7E276C54C805}"/>
                  </a:ext>
                </a:extLst>
              </p:cNvPr>
              <p:cNvSpPr/>
              <p:nvPr/>
            </p:nvSpPr>
            <p:spPr>
              <a:xfrm rot="10800000">
                <a:off x="8989564" y="2934451"/>
                <a:ext cx="146438" cy="126240"/>
              </a:xfrm>
              <a:prstGeom prst="triangle">
                <a:avLst/>
              </a:prstGeom>
              <a:solidFill>
                <a:srgbClr val="EDEDF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sp>
          <p:nvSpPr>
            <p:cNvPr id="44" name="三角形 48">
              <a:extLst>
                <a:ext uri="{FF2B5EF4-FFF2-40B4-BE49-F238E27FC236}">
                  <a16:creationId xmlns:a16="http://schemas.microsoft.com/office/drawing/2014/main" id="{8C94BBC2-F42E-50D7-DF26-4B82A79B719C}"/>
                </a:ext>
              </a:extLst>
            </p:cNvPr>
            <p:cNvSpPr/>
            <p:nvPr/>
          </p:nvSpPr>
          <p:spPr>
            <a:xfrm rot="10800000">
              <a:off x="8682078" y="4852379"/>
              <a:ext cx="146437" cy="126239"/>
            </a:xfrm>
            <a:prstGeom prst="triangle">
              <a:avLst/>
            </a:prstGeom>
            <a:solidFill>
              <a:srgbClr val="EDEDF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nvGrpSpPr>
            <p:cNvPr id="45" name="グループ化 44">
              <a:extLst>
                <a:ext uri="{FF2B5EF4-FFF2-40B4-BE49-F238E27FC236}">
                  <a16:creationId xmlns:a16="http://schemas.microsoft.com/office/drawing/2014/main" id="{301E4C79-F7F1-4B8D-BACA-0F671EEC15D2}"/>
                </a:ext>
              </a:extLst>
            </p:cNvPr>
            <p:cNvGrpSpPr/>
            <p:nvPr/>
          </p:nvGrpSpPr>
          <p:grpSpPr>
            <a:xfrm>
              <a:off x="4163810" y="1785321"/>
              <a:ext cx="5070902" cy="2369063"/>
              <a:chOff x="4264785" y="1772390"/>
              <a:chExt cx="5070902" cy="2369063"/>
            </a:xfrm>
          </p:grpSpPr>
          <p:sp>
            <p:nvSpPr>
              <p:cNvPr id="49" name="角丸四角形 53">
                <a:extLst>
                  <a:ext uri="{FF2B5EF4-FFF2-40B4-BE49-F238E27FC236}">
                    <a16:creationId xmlns:a16="http://schemas.microsoft.com/office/drawing/2014/main" id="{D93D18A5-1455-33A4-CEFD-4D141986687A}"/>
                  </a:ext>
                </a:extLst>
              </p:cNvPr>
              <p:cNvSpPr/>
              <p:nvPr/>
            </p:nvSpPr>
            <p:spPr>
              <a:xfrm>
                <a:off x="4264785" y="1772390"/>
                <a:ext cx="5070902" cy="1945136"/>
              </a:xfrm>
              <a:prstGeom prst="roundRect">
                <a:avLst>
                  <a:gd name="adj" fmla="val 50000"/>
                </a:avLst>
              </a:prstGeom>
              <a:solidFill>
                <a:srgbClr val="EDEDF1"/>
              </a:solidFill>
              <a:ln w="9525" cap="flat" cmpd="sng" algn="ctr">
                <a:noFill/>
                <a:prstDash val="solid"/>
              </a:ln>
              <a:effectLst/>
            </p:spPr>
            <p:txBody>
              <a:bodyPr rot="0" spcFirstLastPara="0" vertOverflow="overflow" horzOverflow="overflow" vert="horz" wrap="none" lIns="288000" tIns="144000" rIns="288000" bIns="144000" numCol="1" spcCol="0" rtlCol="0" fromWordArt="0" anchor="ctr" anchorCtr="0" forceAA="0" compatLnSpc="1">
                <a:prstTxWarp prst="textNoShape">
                  <a:avLst/>
                </a:prstTxWarp>
                <a:spAutoFit/>
              </a:bodyPr>
              <a:lstStyle/>
              <a:p>
                <a:pPr algn="ctr">
                  <a:lnSpc>
                    <a:spcPct val="130000"/>
                  </a:lnSpc>
                  <a:defRPr/>
                </a:pPr>
                <a:r>
                  <a:rPr kumimoji="0" lang="ja-JP" altLang="en-US" sz="1100" b="1" i="0" u="none" strike="noStrike" kern="0" cap="none" spc="0" normalizeH="0" baseline="0" noProof="0">
                    <a:ln>
                      <a:noFill/>
                    </a:ln>
                    <a:solidFill>
                      <a:schemeClr val="accent4"/>
                    </a:solidFill>
                    <a:effectLst/>
                    <a:uLnTx/>
                    <a:uFillTx/>
                    <a:latin typeface="+mn-ea"/>
                  </a:rPr>
                  <a:t>制作リソースがない</a:t>
                </a:r>
              </a:p>
            </p:txBody>
          </p:sp>
          <p:sp>
            <p:nvSpPr>
              <p:cNvPr id="50" name="三角形 54">
                <a:extLst>
                  <a:ext uri="{FF2B5EF4-FFF2-40B4-BE49-F238E27FC236}">
                    <a16:creationId xmlns:a16="http://schemas.microsoft.com/office/drawing/2014/main" id="{6696538B-3C53-B5BE-3B4D-08DD6118A981}"/>
                  </a:ext>
                </a:extLst>
              </p:cNvPr>
              <p:cNvSpPr/>
              <p:nvPr/>
            </p:nvSpPr>
            <p:spPr>
              <a:xfrm rot="10800000">
                <a:off x="5569635" y="4015213"/>
                <a:ext cx="146438" cy="126240"/>
              </a:xfrm>
              <a:prstGeom prst="triangle">
                <a:avLst/>
              </a:prstGeom>
              <a:solidFill>
                <a:srgbClr val="EDEDF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grpSp>
          <p:nvGrpSpPr>
            <p:cNvPr id="46" name="グループ化 45">
              <a:extLst>
                <a:ext uri="{FF2B5EF4-FFF2-40B4-BE49-F238E27FC236}">
                  <a16:creationId xmlns:a16="http://schemas.microsoft.com/office/drawing/2014/main" id="{6EB083B4-5368-FE6C-B061-899CA42A7A84}"/>
                </a:ext>
              </a:extLst>
            </p:cNvPr>
            <p:cNvGrpSpPr/>
            <p:nvPr/>
          </p:nvGrpSpPr>
          <p:grpSpPr>
            <a:xfrm>
              <a:off x="-700024" y="-938948"/>
              <a:ext cx="8090832" cy="3921997"/>
              <a:chOff x="-497041" y="-872258"/>
              <a:chExt cx="8090832" cy="3921997"/>
            </a:xfrm>
          </p:grpSpPr>
          <p:sp>
            <p:nvSpPr>
              <p:cNvPr id="47" name="角丸四角形 51">
                <a:extLst>
                  <a:ext uri="{FF2B5EF4-FFF2-40B4-BE49-F238E27FC236}">
                    <a16:creationId xmlns:a16="http://schemas.microsoft.com/office/drawing/2014/main" id="{774A1AE4-4A29-7501-C598-2D1C7D07F40B}"/>
                  </a:ext>
                </a:extLst>
              </p:cNvPr>
              <p:cNvSpPr/>
              <p:nvPr/>
            </p:nvSpPr>
            <p:spPr>
              <a:xfrm>
                <a:off x="-497041" y="-872258"/>
                <a:ext cx="8090832" cy="2804364"/>
              </a:xfrm>
              <a:prstGeom prst="roundRect">
                <a:avLst>
                  <a:gd name="adj" fmla="val 50000"/>
                </a:avLst>
              </a:prstGeom>
              <a:solidFill>
                <a:srgbClr val="EDEDF1"/>
              </a:solidFill>
              <a:ln w="9525" cap="flat" cmpd="sng" algn="ctr">
                <a:noFill/>
                <a:prstDash val="solid"/>
              </a:ln>
              <a:effectLst/>
            </p:spPr>
            <p:txBody>
              <a:bodyPr rot="0" spcFirstLastPara="0" vertOverflow="overflow" horzOverflow="overflow" vert="horz" wrap="none" lIns="288000" tIns="144000" rIns="288000" bIns="144000" numCol="1" spcCol="0" rtlCol="0" fromWordArt="0" anchor="ctr" anchorCtr="0" forceAA="0" compatLnSpc="1">
                <a:prstTxWarp prst="textNoShape">
                  <a:avLst/>
                </a:prstTxWarp>
                <a:spAutoFit/>
              </a:bodyPr>
              <a:lstStyle/>
              <a:p>
                <a:pPr algn="ctr">
                  <a:lnSpc>
                    <a:spcPct val="130000"/>
                  </a:lnSpc>
                  <a:defRPr/>
                </a:pPr>
                <a:r>
                  <a:rPr kumimoji="0" lang="ja-JP" altLang="en-US" sz="1100" b="1" i="0" u="none" strike="noStrike" kern="0" cap="none" spc="0" normalizeH="0" baseline="0" noProof="0">
                    <a:ln>
                      <a:noFill/>
                    </a:ln>
                    <a:solidFill>
                      <a:schemeClr val="tx2"/>
                    </a:solidFill>
                    <a:effectLst/>
                    <a:uLnTx/>
                    <a:uFillTx/>
                    <a:latin typeface="+mn-ea"/>
                  </a:rPr>
                  <a:t>クリエイティブを</a:t>
                </a:r>
                <a:br>
                  <a:rPr kumimoji="0" lang="en-US" altLang="ja-JP" sz="1100" b="1" i="0" u="none" strike="noStrike" kern="0" cap="none" spc="0" normalizeH="0" baseline="0" noProof="0" dirty="0">
                    <a:ln>
                      <a:noFill/>
                    </a:ln>
                    <a:solidFill>
                      <a:schemeClr val="tx2"/>
                    </a:solidFill>
                    <a:effectLst/>
                    <a:uLnTx/>
                    <a:uFillTx/>
                    <a:latin typeface="+mn-ea"/>
                  </a:rPr>
                </a:br>
                <a:r>
                  <a:rPr kumimoji="0" lang="ja-JP" altLang="en-US" sz="1100" b="1" i="0" u="none" strike="noStrike" kern="0" cap="none" spc="0" normalizeH="0" baseline="0" noProof="0">
                    <a:ln>
                      <a:noFill/>
                    </a:ln>
                    <a:solidFill>
                      <a:schemeClr val="accent4"/>
                    </a:solidFill>
                    <a:effectLst/>
                    <a:uLnTx/>
                    <a:uFillTx/>
                    <a:latin typeface="+mn-ea"/>
                  </a:rPr>
                  <a:t>どうやって作ったら良いか分からない</a:t>
                </a:r>
              </a:p>
            </p:txBody>
          </p:sp>
          <p:sp>
            <p:nvSpPr>
              <p:cNvPr id="48" name="三角形 52">
                <a:extLst>
                  <a:ext uri="{FF2B5EF4-FFF2-40B4-BE49-F238E27FC236}">
                    <a16:creationId xmlns:a16="http://schemas.microsoft.com/office/drawing/2014/main" id="{93CD4827-4EC5-14A5-70EB-F28E486A31C7}"/>
                  </a:ext>
                </a:extLst>
              </p:cNvPr>
              <p:cNvSpPr/>
              <p:nvPr/>
            </p:nvSpPr>
            <p:spPr>
              <a:xfrm rot="10800000">
                <a:off x="2549029" y="2923499"/>
                <a:ext cx="146438" cy="126240"/>
              </a:xfrm>
              <a:prstGeom prst="triangle">
                <a:avLst/>
              </a:prstGeom>
              <a:solidFill>
                <a:srgbClr val="EDEDF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grpSp>
      <p:sp>
        <p:nvSpPr>
          <p:cNvPr id="53" name="三角形 57">
            <a:extLst>
              <a:ext uri="{FF2B5EF4-FFF2-40B4-BE49-F238E27FC236}">
                <a16:creationId xmlns:a16="http://schemas.microsoft.com/office/drawing/2014/main" id="{12F490FB-143E-AD7D-A554-BE06DC42392D}"/>
              </a:ext>
            </a:extLst>
          </p:cNvPr>
          <p:cNvSpPr/>
          <p:nvPr/>
        </p:nvSpPr>
        <p:spPr>
          <a:xfrm rot="10800000">
            <a:off x="1467816" y="2994625"/>
            <a:ext cx="181128" cy="156145"/>
          </a:xfrm>
          <a:prstGeom prst="triangle">
            <a:avLst/>
          </a:prstGeom>
          <a:solidFill>
            <a:srgbClr val="EDED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三角形 58">
            <a:extLst>
              <a:ext uri="{FF2B5EF4-FFF2-40B4-BE49-F238E27FC236}">
                <a16:creationId xmlns:a16="http://schemas.microsoft.com/office/drawing/2014/main" id="{C42A2D03-9480-01E2-0A4E-7C13207DB657}"/>
              </a:ext>
            </a:extLst>
          </p:cNvPr>
          <p:cNvSpPr/>
          <p:nvPr/>
        </p:nvSpPr>
        <p:spPr>
          <a:xfrm rot="10800000">
            <a:off x="1912006" y="4639358"/>
            <a:ext cx="181128" cy="156145"/>
          </a:xfrm>
          <a:prstGeom prst="triangle">
            <a:avLst/>
          </a:prstGeom>
          <a:solidFill>
            <a:srgbClr val="EDED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三角形 59">
            <a:extLst>
              <a:ext uri="{FF2B5EF4-FFF2-40B4-BE49-F238E27FC236}">
                <a16:creationId xmlns:a16="http://schemas.microsoft.com/office/drawing/2014/main" id="{EB08B010-90B5-0B57-35E2-3A64BF1B52AC}"/>
              </a:ext>
            </a:extLst>
          </p:cNvPr>
          <p:cNvSpPr/>
          <p:nvPr/>
        </p:nvSpPr>
        <p:spPr>
          <a:xfrm rot="10800000">
            <a:off x="3944722" y="3690962"/>
            <a:ext cx="181128" cy="156145"/>
          </a:xfrm>
          <a:prstGeom prst="triangle">
            <a:avLst/>
          </a:prstGeom>
          <a:solidFill>
            <a:srgbClr val="EDED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aphicFrame>
        <p:nvGraphicFramePr>
          <p:cNvPr id="57" name="表 5">
            <a:extLst>
              <a:ext uri="{FF2B5EF4-FFF2-40B4-BE49-F238E27FC236}">
                <a16:creationId xmlns:a16="http://schemas.microsoft.com/office/drawing/2014/main" id="{4669A6DC-2DC4-4AF2-5245-5A694978D094}"/>
              </a:ext>
            </a:extLst>
          </p:cNvPr>
          <p:cNvGraphicFramePr>
            <a:graphicFrameLocks noGrp="1"/>
          </p:cNvGraphicFramePr>
          <p:nvPr>
            <p:extLst>
              <p:ext uri="{D42A27DB-BD31-4B8C-83A1-F6EECF244321}">
                <p14:modId xmlns:p14="http://schemas.microsoft.com/office/powerpoint/2010/main" val="1287546686"/>
              </p:ext>
            </p:extLst>
          </p:nvPr>
        </p:nvGraphicFramePr>
        <p:xfrm>
          <a:off x="5385907" y="1850081"/>
          <a:ext cx="6216077" cy="653658"/>
        </p:xfrm>
        <a:graphic>
          <a:graphicData uri="http://schemas.openxmlformats.org/drawingml/2006/table">
            <a:tbl>
              <a:tblPr/>
              <a:tblGrid>
                <a:gridCol w="2315187">
                  <a:extLst>
                    <a:ext uri="{9D8B030D-6E8A-4147-A177-3AD203B41FA5}">
                      <a16:colId xmlns:a16="http://schemas.microsoft.com/office/drawing/2014/main" val="526986168"/>
                    </a:ext>
                  </a:extLst>
                </a:gridCol>
                <a:gridCol w="3900890">
                  <a:extLst>
                    <a:ext uri="{9D8B030D-6E8A-4147-A177-3AD203B41FA5}">
                      <a16:colId xmlns:a16="http://schemas.microsoft.com/office/drawing/2014/main" val="1080636526"/>
                    </a:ext>
                  </a:extLst>
                </a:gridCol>
              </a:tblGrid>
              <a:tr h="65365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gn="ctr">
                        <a:lnSpc>
                          <a:spcPct val="110000"/>
                        </a:lnSpc>
                      </a:pPr>
                      <a:r>
                        <a:rPr kumimoji="1" lang="ja-JP" altLang="en-US" sz="1400" b="1">
                          <a:solidFill>
                            <a:schemeClr val="bg1"/>
                          </a:solidFill>
                          <a:latin typeface="Meiryo" panose="020B0604030504040204" pitchFamily="34" charset="-128"/>
                          <a:ea typeface="Meiryo" panose="020B0604030504040204" pitchFamily="34" charset="-128"/>
                        </a:rPr>
                        <a:t>利用条件</a:t>
                      </a:r>
                      <a:endParaRPr kumimoji="1" lang="en-US" altLang="ja-JP" sz="1400" b="1" dirty="0">
                        <a:solidFill>
                          <a:schemeClr val="bg1"/>
                        </a:solidFill>
                        <a:latin typeface="Meiryo" panose="020B0604030504040204" pitchFamily="34" charset="-128"/>
                        <a:ea typeface="Meiryo" panose="020B0604030504040204" pitchFamily="34" charset="-128"/>
                      </a:endParaRPr>
                    </a:p>
                    <a:p>
                      <a:pPr algn="ctr">
                        <a:lnSpc>
                          <a:spcPct val="110000"/>
                        </a:lnSpc>
                      </a:pPr>
                      <a:r>
                        <a:rPr kumimoji="1" lang="ja-JP" altLang="en-US" sz="1400" b="1" i="0" kern="1200">
                          <a:solidFill>
                            <a:schemeClr val="bg1"/>
                          </a:solidFill>
                          <a:effectLst/>
                          <a:latin typeface="Meiryo" panose="020B0604030504040204" pitchFamily="34" charset="-128"/>
                          <a:ea typeface="Meiryo" panose="020B0604030504040204" pitchFamily="34" charset="-128"/>
                          <a:cs typeface="+mn-cs"/>
                        </a:rPr>
                        <a:t>（ヤフー</a:t>
                      </a:r>
                      <a:r>
                        <a:rPr kumimoji="1" lang="en-US" altLang="ja-JP" sz="1400" b="1" i="0" kern="1200" dirty="0">
                          <a:solidFill>
                            <a:schemeClr val="bg1"/>
                          </a:solidFill>
                          <a:effectLst/>
                          <a:latin typeface="Meiryo" panose="020B0604030504040204" pitchFamily="34" charset="-128"/>
                          <a:ea typeface="Meiryo" panose="020B0604030504040204" pitchFamily="34" charset="-128"/>
                          <a:cs typeface="+mn-cs"/>
                        </a:rPr>
                        <a:t>/</a:t>
                      </a:r>
                      <a:r>
                        <a:rPr kumimoji="1" lang="en" altLang="ja-JP" sz="1400" b="1" i="0" kern="1200" dirty="0">
                          <a:solidFill>
                            <a:schemeClr val="bg1"/>
                          </a:solidFill>
                          <a:effectLst/>
                          <a:latin typeface="Meiryo" panose="020B0604030504040204" pitchFamily="34" charset="-128"/>
                          <a:ea typeface="Meiryo" panose="020B0604030504040204" pitchFamily="34" charset="-128"/>
                          <a:cs typeface="+mn-cs"/>
                        </a:rPr>
                        <a:t>LINE</a:t>
                      </a:r>
                      <a:r>
                        <a:rPr kumimoji="1" lang="ja-JP" altLang="en-US" sz="1400" b="1" i="0" kern="1200">
                          <a:solidFill>
                            <a:schemeClr val="bg1"/>
                          </a:solidFill>
                          <a:effectLst/>
                          <a:latin typeface="Meiryo" panose="020B0604030504040204" pitchFamily="34" charset="-128"/>
                          <a:ea typeface="Meiryo" panose="020B0604030504040204" pitchFamily="34" charset="-128"/>
                          <a:cs typeface="+mn-cs"/>
                        </a:rPr>
                        <a:t>共通）</a:t>
                      </a:r>
                      <a:endParaRPr kumimoji="1" lang="ja-JP" altLang="en-US" sz="1400" b="1">
                        <a:solidFill>
                          <a:schemeClr val="bg1"/>
                        </a:solidFill>
                        <a:latin typeface="Meiryo" panose="020B0604030504040204" pitchFamily="34" charset="-128"/>
                        <a:ea typeface="Meiryo" panose="020B0604030504040204" pitchFamily="34" charset="-128"/>
                      </a:endParaRPr>
                    </a:p>
                  </a:txBody>
                  <a:tcPr marL="108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nSpc>
                          <a:spcPct val="120000"/>
                        </a:lnSpc>
                        <a:spcAft>
                          <a:spcPts val="0"/>
                        </a:spcAft>
                      </a:pPr>
                      <a:r>
                        <a:rPr kumimoji="1" lang="ja-JP" altLang="en-US" sz="1200" b="0" kern="1200">
                          <a:solidFill>
                            <a:schemeClr val="tx1">
                              <a:lumMod val="85000"/>
                              <a:lumOff val="15000"/>
                            </a:schemeClr>
                          </a:solidFill>
                          <a:effectLst/>
                          <a:latin typeface="Meiryo" panose="020B0604030504040204" pitchFamily="34" charset="-128"/>
                          <a:ea typeface="Meiryo" panose="020B0604030504040204" pitchFamily="34" charset="-128"/>
                        </a:rPr>
                        <a:t>納品物での配信金額　</a:t>
                      </a:r>
                      <a:r>
                        <a:rPr kumimoji="1" lang="ja-JP" altLang="en-US" sz="1400" b="1">
                          <a:solidFill>
                            <a:schemeClr val="tx1">
                              <a:lumMod val="75000"/>
                              <a:lumOff val="25000"/>
                            </a:schemeClr>
                          </a:solidFill>
                          <a:latin typeface="Meiryo" panose="020B0604030504040204" pitchFamily="34" charset="-128"/>
                          <a:ea typeface="Meiryo" panose="020B0604030504040204" pitchFamily="34" charset="-128"/>
                        </a:rPr>
                        <a:t>最低</a:t>
                      </a:r>
                      <a:r>
                        <a:rPr kumimoji="1" lang="en-US" altLang="ja-JP" sz="1800" b="1" kern="1200" dirty="0">
                          <a:solidFill>
                            <a:schemeClr val="tx1">
                              <a:lumMod val="85000"/>
                              <a:lumOff val="15000"/>
                            </a:schemeClr>
                          </a:solidFill>
                          <a:effectLst/>
                          <a:latin typeface="Meiryo" panose="020B0604030504040204" pitchFamily="34" charset="-128"/>
                          <a:ea typeface="Meiryo" panose="020B0604030504040204" pitchFamily="34" charset="-128"/>
                        </a:rPr>
                        <a:t>1,000</a:t>
                      </a:r>
                      <a:r>
                        <a:rPr kumimoji="1" lang="ja-JP" altLang="en-US" sz="1200" b="1" kern="1200">
                          <a:solidFill>
                            <a:schemeClr val="tx1">
                              <a:lumMod val="85000"/>
                              <a:lumOff val="15000"/>
                            </a:schemeClr>
                          </a:solidFill>
                          <a:effectLst/>
                          <a:latin typeface="Meiryo" panose="020B0604030504040204" pitchFamily="34" charset="-128"/>
                          <a:ea typeface="Meiryo" panose="020B0604030504040204" pitchFamily="34" charset="-128"/>
                        </a:rPr>
                        <a:t>万円</a:t>
                      </a:r>
                      <a:r>
                        <a:rPr kumimoji="1" lang="en-US" altLang="ja-JP" sz="1200" b="1" kern="1200">
                          <a:solidFill>
                            <a:schemeClr val="tx1">
                              <a:lumMod val="85000"/>
                              <a:lumOff val="15000"/>
                            </a:schemeClr>
                          </a:solidFill>
                          <a:effectLst/>
                          <a:latin typeface="Meiryo" panose="020B0604030504040204" pitchFamily="34" charset="-128"/>
                          <a:ea typeface="Meiryo" panose="020B0604030504040204" pitchFamily="34" charset="-128"/>
                        </a:rPr>
                        <a:t>〜</a:t>
                      </a:r>
                      <a:endParaRPr kumimoji="1" lang="ja-JP" altLang="en-US" sz="1200" b="0" kern="1200">
                        <a:solidFill>
                          <a:schemeClr val="tx1">
                            <a:lumMod val="85000"/>
                            <a:lumOff val="15000"/>
                          </a:schemeClr>
                        </a:solidFill>
                        <a:effectLst/>
                        <a:latin typeface="Meiryo" panose="020B0604030504040204" pitchFamily="34" charset="-128"/>
                        <a:ea typeface="Meiryo" panose="020B0604030504040204" pitchFamily="34" charset="-128"/>
                      </a:endParaRPr>
                    </a:p>
                  </a:txBody>
                  <a:tcPr marL="39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rgbClr val="F2F2F5"/>
                    </a:solidFill>
                  </a:tcPr>
                </a:tc>
                <a:extLst>
                  <a:ext uri="{0D108BD9-81ED-4DB2-BD59-A6C34878D82A}">
                    <a16:rowId xmlns:a16="http://schemas.microsoft.com/office/drawing/2014/main" val="2876734040"/>
                  </a:ext>
                </a:extLst>
              </a:tr>
            </a:tbl>
          </a:graphicData>
        </a:graphic>
      </p:graphicFrame>
      <p:sp>
        <p:nvSpPr>
          <p:cNvPr id="58" name="テキスト プレースホルダー 3">
            <a:extLst>
              <a:ext uri="{FF2B5EF4-FFF2-40B4-BE49-F238E27FC236}">
                <a16:creationId xmlns:a16="http://schemas.microsoft.com/office/drawing/2014/main" id="{5D5D659C-9B97-CABC-1308-6C2C11196C3F}"/>
              </a:ext>
            </a:extLst>
          </p:cNvPr>
          <p:cNvSpPr>
            <a:spLocks noGrp="1"/>
          </p:cNvSpPr>
          <p:nvPr>
            <p:ph type="body" sz="quarter" idx="10"/>
          </p:nvPr>
        </p:nvSpPr>
        <p:spPr>
          <a:xfrm>
            <a:off x="587374" y="1098189"/>
            <a:ext cx="11014609" cy="792088"/>
          </a:xfrm>
        </p:spPr>
        <p:txBody>
          <a:bodyPr/>
          <a:lstStyle/>
          <a:p>
            <a:r>
              <a:rPr lang="ja-JP" altLang="en-US"/>
              <a:t>ご出稿金額</a:t>
            </a:r>
            <a:r>
              <a:rPr lang="en-US" altLang="ja-JP"/>
              <a:t>1000</a:t>
            </a:r>
            <a:r>
              <a:rPr lang="ja-JP" altLang="en-US"/>
              <a:t>万円以上の場合、クリエイティブコンサルティング、制作支援のプランをご用意しております。</a:t>
            </a:r>
            <a:endParaRPr lang="en-US" altLang="ja-JP"/>
          </a:p>
          <a:p>
            <a:r>
              <a:rPr lang="ja-JP" altLang="en-US"/>
              <a:t>トップカバー枠の追加制作の際にご活用ください。（詳細は</a:t>
            </a:r>
            <a:r>
              <a:rPr lang="en-US" altLang="ja-JP"/>
              <a:t>Appendix</a:t>
            </a:r>
            <a:r>
              <a:rPr lang="ja-JP" altLang="en-US"/>
              <a:t>記載のご案内資料をご確認ください。）</a:t>
            </a:r>
          </a:p>
        </p:txBody>
      </p:sp>
    </p:spTree>
    <p:extLst>
      <p:ext uri="{BB962C8B-B14F-4D97-AF65-F5344CB8AC3E}">
        <p14:creationId xmlns:p14="http://schemas.microsoft.com/office/powerpoint/2010/main" val="1147475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5624766D-B205-E30C-F5A2-FEA54F20D2EA}"/>
              </a:ext>
            </a:extLst>
          </p:cNvPr>
          <p:cNvSpPr>
            <a:spLocks noGrp="1"/>
          </p:cNvSpPr>
          <p:nvPr>
            <p:ph type="body" sz="quarter" idx="11"/>
          </p:nvPr>
        </p:nvSpPr>
        <p:spPr/>
        <p:txBody>
          <a:bodyPr/>
          <a:lstStyle/>
          <a:p>
            <a:r>
              <a:rPr lang="en" altLang="ja-JP" dirty="0"/>
              <a:t>Appendix</a:t>
            </a:r>
          </a:p>
        </p:txBody>
      </p:sp>
    </p:spTree>
    <p:extLst>
      <p:ext uri="{BB962C8B-B14F-4D97-AF65-F5344CB8AC3E}">
        <p14:creationId xmlns:p14="http://schemas.microsoft.com/office/powerpoint/2010/main" val="38459884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BCレイアウト（社外秘）">
  <a:themeElements>
    <a:clrScheme name="MSCフォーマット">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10115</TotalTime>
  <Words>733</Words>
  <Application>Microsoft Office PowerPoint</Application>
  <PresentationFormat>ワイド画面</PresentationFormat>
  <Paragraphs>114</Paragraphs>
  <Slides>11</Slides>
  <Notes>4</Notes>
  <HiddenSlides>0</HiddenSlides>
  <MMClips>0</MMClips>
  <ScaleCrop>false</ScaleCrop>
  <HeadingPairs>
    <vt:vector size="8" baseType="variant">
      <vt:variant>
        <vt:lpstr>使用されているフォント</vt:lpstr>
      </vt:variant>
      <vt:variant>
        <vt:i4>5</vt:i4>
      </vt:variant>
      <vt:variant>
        <vt:lpstr>テーマ</vt:lpstr>
      </vt:variant>
      <vt:variant>
        <vt:i4>3</vt:i4>
      </vt:variant>
      <vt:variant>
        <vt:lpstr>埋め込まれた OLE サーバー</vt:lpstr>
      </vt:variant>
      <vt:variant>
        <vt:i4>1</vt:i4>
      </vt:variant>
      <vt:variant>
        <vt:lpstr>スライド タイトル</vt:lpstr>
      </vt:variant>
      <vt:variant>
        <vt:i4>11</vt:i4>
      </vt:variant>
    </vt:vector>
  </HeadingPairs>
  <TitlesOfParts>
    <vt:vector size="20" baseType="lpstr">
      <vt:lpstr>Meiryo</vt:lpstr>
      <vt:lpstr>Meiryo</vt:lpstr>
      <vt:lpstr>游ゴシック</vt:lpstr>
      <vt:lpstr>Arial</vt:lpstr>
      <vt:lpstr>Segoe UI</vt:lpstr>
      <vt:lpstr>CBCレイアウト</vt:lpstr>
      <vt:lpstr>CBCレイアウト（広告主・代理店限定）</vt:lpstr>
      <vt:lpstr>CBCレイアウト（社外秘）</vt:lpstr>
      <vt:lpstr>think-cellスライド</vt:lpstr>
      <vt:lpstr>PowerPoint プレゼンテーション</vt:lpstr>
      <vt:lpstr>新リッチフォーマット　ブランドパネル トップカバー</vt:lpstr>
      <vt:lpstr>ブランドパネル トップカバー　3つの特長</vt:lpstr>
      <vt:lpstr>ポイント①　認知・ブランドリフト効果</vt:lpstr>
      <vt:lpstr>ポイント②　サイト誘導効果</vt:lpstr>
      <vt:lpstr>ポイント③　検索リフト効果</vt:lpstr>
      <vt:lpstr>ブランドパネル トップカバー　推奨クリエイティブ</vt:lpstr>
      <vt:lpstr>クリエイティブコンサルティングのご案内</vt:lpstr>
      <vt:lpstr>PowerPoint プレゼンテーション</vt:lpstr>
      <vt:lpstr>APPENDIX</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細田 圭佑</dc:creator>
  <cp:keywords/>
  <dc:description/>
  <cp:lastModifiedBy>不殿 理那</cp:lastModifiedBy>
  <cp:revision>45</cp:revision>
  <dcterms:created xsi:type="dcterms:W3CDTF">2024-07-26T04:17:15Z</dcterms:created>
  <dcterms:modified xsi:type="dcterms:W3CDTF">2025-07-23T02:13:50Z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2025-01-24T06:11:04Z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6b361219-ec79-46f8-93ac-a090e6a7189c</vt:lpwstr>
  </property>
  <property fmtid="{D5CDD505-2E9C-101B-9397-08002B2CF9AE}" pid="8" name="MSIP_Label_defa4170-0d19-0005-0004-bc88714345d2_ContentBits">
    <vt:lpwstr>0</vt:lpwstr>
  </property>
</Properties>
</file>