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32"/>
  </p:notesMasterIdLst>
  <p:sldIdLst>
    <p:sldId id="469" r:id="rId2"/>
    <p:sldId id="572" r:id="rId3"/>
    <p:sldId id="544" r:id="rId4"/>
    <p:sldId id="558" r:id="rId5"/>
    <p:sldId id="559" r:id="rId6"/>
    <p:sldId id="553" r:id="rId7"/>
    <p:sldId id="656" r:id="rId8"/>
    <p:sldId id="657" r:id="rId9"/>
    <p:sldId id="658" r:id="rId10"/>
    <p:sldId id="582" r:id="rId11"/>
    <p:sldId id="661" r:id="rId12"/>
    <p:sldId id="664" r:id="rId13"/>
    <p:sldId id="615" r:id="rId14"/>
    <p:sldId id="575" r:id="rId15"/>
    <p:sldId id="576" r:id="rId16"/>
    <p:sldId id="514" r:id="rId17"/>
    <p:sldId id="577" r:id="rId18"/>
    <p:sldId id="562" r:id="rId19"/>
    <p:sldId id="655" r:id="rId20"/>
    <p:sldId id="569" r:id="rId21"/>
    <p:sldId id="570" r:id="rId22"/>
    <p:sldId id="629" r:id="rId23"/>
    <p:sldId id="630" r:id="rId24"/>
    <p:sldId id="631" r:id="rId25"/>
    <p:sldId id="632" r:id="rId26"/>
    <p:sldId id="633" r:id="rId27"/>
    <p:sldId id="634" r:id="rId28"/>
    <p:sldId id="635" r:id="rId29"/>
    <p:sldId id="636" r:id="rId30"/>
    <p:sldId id="512" r:id="rId3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FF0033"/>
    <a:srgbClr val="FCEDED"/>
    <a:srgbClr val="0D0C0D"/>
    <a:srgbClr val="00003E"/>
    <a:srgbClr val="FFFFFF"/>
    <a:srgbClr val="252525"/>
    <a:srgbClr val="F2F2F5"/>
    <a:srgbClr val="F5F5F5"/>
    <a:srgbClr val="E9E9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52"/>
    <p:restoredTop sz="95026" autoAdjust="0"/>
  </p:normalViewPr>
  <p:slideViewPr>
    <p:cSldViewPr snapToGrid="0">
      <p:cViewPr varScale="1">
        <p:scale>
          <a:sx n="74" d="100"/>
          <a:sy n="74" d="100"/>
        </p:scale>
        <p:origin x="1330" y="28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2025/7/23</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673121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14</a:t>
            </a:fld>
            <a:endParaRPr kumimoji="1" lang="ja-JP" altLang="en-US"/>
          </a:p>
        </p:txBody>
      </p:sp>
    </p:spTree>
    <p:extLst>
      <p:ext uri="{BB962C8B-B14F-4D97-AF65-F5344CB8AC3E}">
        <p14:creationId xmlns:p14="http://schemas.microsoft.com/office/powerpoint/2010/main" val="2605442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15</a:t>
            </a:fld>
            <a:endParaRPr kumimoji="1" lang="ja-JP" altLang="en-US"/>
          </a:p>
        </p:txBody>
      </p:sp>
    </p:spTree>
    <p:extLst>
      <p:ext uri="{BB962C8B-B14F-4D97-AF65-F5344CB8AC3E}">
        <p14:creationId xmlns:p14="http://schemas.microsoft.com/office/powerpoint/2010/main" val="3715985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17</a:t>
            </a:fld>
            <a:endParaRPr kumimoji="1" lang="ja-JP" altLang="en-US"/>
          </a:p>
        </p:txBody>
      </p:sp>
    </p:spTree>
    <p:extLst>
      <p:ext uri="{BB962C8B-B14F-4D97-AF65-F5344CB8AC3E}">
        <p14:creationId xmlns:p14="http://schemas.microsoft.com/office/powerpoint/2010/main" val="671146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18</a:t>
            </a:fld>
            <a:endParaRPr kumimoji="1" lang="ja-JP" altLang="en-US"/>
          </a:p>
        </p:txBody>
      </p:sp>
    </p:spTree>
    <p:extLst>
      <p:ext uri="{BB962C8B-B14F-4D97-AF65-F5344CB8AC3E}">
        <p14:creationId xmlns:p14="http://schemas.microsoft.com/office/powerpoint/2010/main" val="2861419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80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22</a:t>
            </a:fld>
            <a:endParaRPr kumimoji="1" lang="ja-JP" altLang="en-US"/>
          </a:p>
        </p:txBody>
      </p:sp>
    </p:spTree>
    <p:extLst>
      <p:ext uri="{BB962C8B-B14F-4D97-AF65-F5344CB8AC3E}">
        <p14:creationId xmlns:p14="http://schemas.microsoft.com/office/powerpoint/2010/main" val="31027499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80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23</a:t>
            </a:fld>
            <a:endParaRPr kumimoji="1" lang="ja-JP" altLang="en-US"/>
          </a:p>
        </p:txBody>
      </p:sp>
    </p:spTree>
    <p:extLst>
      <p:ext uri="{BB962C8B-B14F-4D97-AF65-F5344CB8AC3E}">
        <p14:creationId xmlns:p14="http://schemas.microsoft.com/office/powerpoint/2010/main" val="29967422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80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24</a:t>
            </a:fld>
            <a:endParaRPr kumimoji="1" lang="ja-JP" altLang="en-US"/>
          </a:p>
        </p:txBody>
      </p:sp>
    </p:spTree>
    <p:extLst>
      <p:ext uri="{BB962C8B-B14F-4D97-AF65-F5344CB8AC3E}">
        <p14:creationId xmlns:p14="http://schemas.microsoft.com/office/powerpoint/2010/main" val="34584390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25</a:t>
            </a:fld>
            <a:endParaRPr kumimoji="1" lang="ja-JP" altLang="en-US"/>
          </a:p>
        </p:txBody>
      </p:sp>
    </p:spTree>
    <p:extLst>
      <p:ext uri="{BB962C8B-B14F-4D97-AF65-F5344CB8AC3E}">
        <p14:creationId xmlns:p14="http://schemas.microsoft.com/office/powerpoint/2010/main" val="1618885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8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26</a:t>
            </a:fld>
            <a:endParaRPr kumimoji="1" lang="ja-JP" altLang="en-US"/>
          </a:p>
        </p:txBody>
      </p:sp>
    </p:spTree>
    <p:extLst>
      <p:ext uri="{BB962C8B-B14F-4D97-AF65-F5344CB8AC3E}">
        <p14:creationId xmlns:p14="http://schemas.microsoft.com/office/powerpoint/2010/main" val="10248344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27</a:t>
            </a:fld>
            <a:endParaRPr kumimoji="1" lang="ja-JP" altLang="en-US"/>
          </a:p>
        </p:txBody>
      </p:sp>
    </p:spTree>
    <p:extLst>
      <p:ext uri="{BB962C8B-B14F-4D97-AF65-F5344CB8AC3E}">
        <p14:creationId xmlns:p14="http://schemas.microsoft.com/office/powerpoint/2010/main" val="3784697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4920907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28</a:t>
            </a:fld>
            <a:endParaRPr kumimoji="1" lang="ja-JP" altLang="en-US"/>
          </a:p>
        </p:txBody>
      </p:sp>
    </p:spTree>
    <p:extLst>
      <p:ext uri="{BB962C8B-B14F-4D97-AF65-F5344CB8AC3E}">
        <p14:creationId xmlns:p14="http://schemas.microsoft.com/office/powerpoint/2010/main" val="23776025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29</a:t>
            </a:fld>
            <a:endParaRPr kumimoji="1" lang="ja-JP" altLang="en-US"/>
          </a:p>
        </p:txBody>
      </p:sp>
    </p:spTree>
    <p:extLst>
      <p:ext uri="{BB962C8B-B14F-4D97-AF65-F5344CB8AC3E}">
        <p14:creationId xmlns:p14="http://schemas.microsoft.com/office/powerpoint/2010/main" val="1345076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a:t>
            </a:fld>
            <a:endParaRPr kumimoji="1" lang="ja-JP" altLang="en-US"/>
          </a:p>
        </p:txBody>
      </p:sp>
    </p:spTree>
    <p:extLst>
      <p:ext uri="{BB962C8B-B14F-4D97-AF65-F5344CB8AC3E}">
        <p14:creationId xmlns:p14="http://schemas.microsoft.com/office/powerpoint/2010/main" val="714408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　</a:t>
            </a:r>
            <a:endParaRPr kumimoji="1" lang="en-US" altLang="ja-JP"/>
          </a:p>
          <a:p>
            <a:endParaRPr kumimoji="1" lang="en-US" altLang="ja-JP"/>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26725D-9DF2-415C-AB8C-875BE317790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Tree>
    <p:extLst>
      <p:ext uri="{BB962C8B-B14F-4D97-AF65-F5344CB8AC3E}">
        <p14:creationId xmlns:p14="http://schemas.microsoft.com/office/powerpoint/2010/main" val="3343031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7</a:t>
            </a:fld>
            <a:endParaRPr kumimoji="1" lang="ja-JP" altLang="en-US"/>
          </a:p>
        </p:txBody>
      </p:sp>
    </p:spTree>
    <p:extLst>
      <p:ext uri="{BB962C8B-B14F-4D97-AF65-F5344CB8AC3E}">
        <p14:creationId xmlns:p14="http://schemas.microsoft.com/office/powerpoint/2010/main" val="27715423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8</a:t>
            </a:fld>
            <a:endParaRPr kumimoji="1" lang="ja-JP" altLang="en-US"/>
          </a:p>
        </p:txBody>
      </p:sp>
    </p:spTree>
    <p:extLst>
      <p:ext uri="{BB962C8B-B14F-4D97-AF65-F5344CB8AC3E}">
        <p14:creationId xmlns:p14="http://schemas.microsoft.com/office/powerpoint/2010/main" val="1968700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3181139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10</a:t>
            </a:fld>
            <a:endParaRPr kumimoji="1" lang="ja-JP" altLang="en-US"/>
          </a:p>
        </p:txBody>
      </p:sp>
    </p:spTree>
    <p:extLst>
      <p:ext uri="{BB962C8B-B14F-4D97-AF65-F5344CB8AC3E}">
        <p14:creationId xmlns:p14="http://schemas.microsoft.com/office/powerpoint/2010/main" val="231970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11</a:t>
            </a:fld>
            <a:endParaRPr kumimoji="1" lang="ja-JP" altLang="en-US"/>
          </a:p>
        </p:txBody>
      </p:sp>
    </p:spTree>
    <p:extLst>
      <p:ext uri="{BB962C8B-B14F-4D97-AF65-F5344CB8AC3E}">
        <p14:creationId xmlns:p14="http://schemas.microsoft.com/office/powerpoint/2010/main" val="27424497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a:t>セールスシート</a:t>
            </a:r>
            <a:endParaRPr lang="ja-JP" altLang="en-US"/>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latin typeface="メイリオ" panose="020B0604030504040204" pitchFamily="50" charset="-128"/>
                <a:ea typeface="メイリオ" panose="020B0604030504040204" pitchFamily="50" charset="-128"/>
              </a:rPr>
              <a:t>Yahoo!</a:t>
            </a:r>
            <a:r>
              <a:rPr lang="ja-JP" altLang="en-US" sz="1600" b="1" dirty="0">
                <a:solidFill>
                  <a:srgbClr val="00003E"/>
                </a:solidFill>
                <a:latin typeface="メイリオ" panose="020B0604030504040204" pitchFamily="50" charset="-128"/>
                <a:ea typeface="メイリオ" panose="020B0604030504040204" pitchFamily="50" charset="-128"/>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3E"/>
                </a:solidFill>
                <a:latin typeface="+mn-ea"/>
                <a:ea typeface="+mn-ea"/>
                <a:cs typeface="Segoe UI" panose="020B0502040204020203" pitchFamily="34" charset="0"/>
              </a:rPr>
              <a:t>CONTENTS</a:t>
            </a:r>
            <a:endParaRPr kumimoji="1" lang="ja-JP" altLang="en-US" sz="2400" b="1" i="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0003E"/>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a:t>01</a:t>
            </a:r>
            <a:endParaRPr kumimoji="1" lang="ja-JP" altLang="en-US"/>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メイリオ　</a:t>
            </a:r>
            <a:r>
              <a:rPr lang="en-US" altLang="ja-JP" sz="120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1"/>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2" imgW="7772400" imgH="10058400" progId="TCLayout.ActiveDocument.1">
                  <p:embed/>
                </p:oleObj>
              </mc:Choice>
              <mc:Fallback>
                <p:oleObj name="think-cell スライド" r:id="rId12"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3"/>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6.png"/><Relationship Id="rId7" Type="http://schemas.openxmlformats.org/officeDocument/2006/relationships/image" Target="../media/image24.jpeg"/><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6.png"/><Relationship Id="rId11" Type="http://schemas.openxmlformats.org/officeDocument/2006/relationships/image" Target="../media/image20.png"/><Relationship Id="rId5" Type="http://schemas.openxmlformats.org/officeDocument/2006/relationships/image" Target="../media/image25.png"/><Relationship Id="rId10" Type="http://schemas.openxmlformats.org/officeDocument/2006/relationships/image" Target="../media/image18.png"/><Relationship Id="rId4" Type="http://schemas.openxmlformats.org/officeDocument/2006/relationships/hyperlink" Target="https://ads-help.yahoo-net.jp/s/article/H000044930?language=ja" TargetMode="External"/><Relationship Id="rId9"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hyperlink" Target="https://ads-help.yahoo-net.jp/s/article/H000044930?language=ja" TargetMode="External"/><Relationship Id="rId11" Type="http://schemas.openxmlformats.org/officeDocument/2006/relationships/image" Target="../media/image20.png"/><Relationship Id="rId5" Type="http://schemas.openxmlformats.org/officeDocument/2006/relationships/image" Target="../media/image28.png"/><Relationship Id="rId10" Type="http://schemas.openxmlformats.org/officeDocument/2006/relationships/image" Target="../media/image18.png"/><Relationship Id="rId4" Type="http://schemas.openxmlformats.org/officeDocument/2006/relationships/image" Target="../media/image27.png"/><Relationship Id="rId9"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32.sv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hyperlink" Target="https://ads-help.yahoo-net.jp/s/article/H000044801?language=ja" TargetMode="External"/><Relationship Id="rId4" Type="http://schemas.openxmlformats.org/officeDocument/2006/relationships/hyperlink" Target="https://form-business.yahoo.co.jp/claris/enqueteForm?inquiry_type=guaranteed_review"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hyperlink" Target="https://form-business.yahoo.co.jp/claris/enqueteForm?inquiry_type=guaranteed_review" TargetMode="External"/><Relationship Id="rId5" Type="http://schemas.openxmlformats.org/officeDocument/2006/relationships/hyperlink" Target="https://ads-help.yahoo-net.jp/s/article/H000044534" TargetMode="External"/><Relationship Id="rId4" Type="http://schemas.openxmlformats.org/officeDocument/2006/relationships/hyperlink" Target="https://form-business.yahoo.co.jp/claris/enqueteForm?inquiry_type=bls_review"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hyperlink" Target="https://ads-help.yahoo-net.jp/" TargetMode="External"/><Relationship Id="rId5" Type="http://schemas.openxmlformats.org/officeDocument/2006/relationships/hyperlink" Target="https://www.lycbiz.com/jp/terms-and-policies/yahoo/" TargetMode="External"/><Relationship Id="rId4" Type="http://schemas.openxmlformats.org/officeDocument/2006/relationships/hyperlink" Target="https://www.lycbiz.com/jp/download/yahoo/"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8" Type="http://schemas.openxmlformats.org/officeDocument/2006/relationships/hyperlink" Target="https://form-business.yahoo.co.jp/claris/enqueteForm?inquiry_type=guaranteed_review" TargetMode="External"/><Relationship Id="rId3" Type="http://schemas.openxmlformats.org/officeDocument/2006/relationships/image" Target="../media/image30.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hyperlink" Target="https://portal.yadui.business.yahoo.co.jp/agencyportal/30335704/" TargetMode="External"/><Relationship Id="rId5" Type="http://schemas.openxmlformats.org/officeDocument/2006/relationships/hyperlink" Target="https://portal.yadui.business.yahoo.co.jp/agencyportal/873315/" TargetMode="External"/><Relationship Id="rId4" Type="http://schemas.openxmlformats.org/officeDocument/2006/relationships/hyperlink" Target="https://ads-help.yahoo-net.jp/"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www.lycbiz.com/jp/download/" TargetMode="External"/><Relationship Id="rId5" Type="http://schemas.openxmlformats.org/officeDocument/2006/relationships/hyperlink" Target="https://portal.yadui.business.yahoo.co.jp/agencyportal/30335704/" TargetMode="External"/><Relationship Id="rId4" Type="http://schemas.openxmlformats.org/officeDocument/2006/relationships/hyperlink" Target="https://portal.yadui.business.yahoo.co.jp/agencyportal/873240/" TargetMode="Externa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4.emf"/><Relationship Id="rId4" Type="http://schemas.openxmlformats.org/officeDocument/2006/relationships/image" Target="../media/image13.emf"/></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2.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hyperlink" Target="https://ads-help.yahoo-net.jp/s/article/H000044930?language=ja" TargetMode="External"/><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EBB5ED4-C486-2825-FC79-B427C58180A6}"/>
              </a:ext>
            </a:extLst>
          </p:cNvPr>
          <p:cNvSpPr>
            <a:spLocks noGrp="1"/>
          </p:cNvSpPr>
          <p:nvPr>
            <p:ph type="body" sz="quarter" idx="10"/>
          </p:nvPr>
        </p:nvSpPr>
        <p:spPr/>
        <p:txBody>
          <a:body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ブランドパネル　トップカバー</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2025</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2025</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lang="en-US" altLang="ja-JP" dirty="0">
                <a:cs typeface="Segoe UI" panose="020B0502040204020203" pitchFamily="34" charset="0"/>
              </a:rPr>
              <a:t>12</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セールスシート</a:t>
            </a:r>
            <a:endParaRPr lang="ja-JP" altLang="en-US" dirty="0"/>
          </a:p>
        </p:txBody>
      </p:sp>
      <p:sp>
        <p:nvSpPr>
          <p:cNvPr id="4" name="テキスト プレースホルダー 3">
            <a:extLst>
              <a:ext uri="{FF2B5EF4-FFF2-40B4-BE49-F238E27FC236}">
                <a16:creationId xmlns:a16="http://schemas.microsoft.com/office/drawing/2014/main" id="{86100150-09F2-0FD5-FF4E-60A49DDF0E97}"/>
              </a:ext>
            </a:extLst>
          </p:cNvPr>
          <p:cNvSpPr>
            <a:spLocks noGrp="1"/>
          </p:cNvSpPr>
          <p:nvPr>
            <p:ph type="body" sz="quarter" idx="11"/>
          </p:nvPr>
        </p:nvSpPr>
        <p:spPr>
          <a:xfrm>
            <a:off x="587375" y="5278295"/>
            <a:ext cx="1196349" cy="220983"/>
          </a:xfrm>
        </p:spPr>
        <p:txBody>
          <a:bodyPr/>
          <a:lstStyle/>
          <a:p>
            <a:r>
              <a:rPr lang="en-US" altLang="ja-JP" sz="1200" dirty="0"/>
              <a:t>2025/7/24</a:t>
            </a:r>
            <a:endParaRPr lang="ja-JP" altLang="en-US" sz="1200" dirty="0"/>
          </a:p>
          <a:p>
            <a:endParaRPr lang="ja-JP" altLang="en-US" sz="600" dirty="0"/>
          </a:p>
        </p:txBody>
      </p:sp>
      <p:sp>
        <p:nvSpPr>
          <p:cNvPr id="5" name="テキスト プレースホルダー 4">
            <a:extLst>
              <a:ext uri="{FF2B5EF4-FFF2-40B4-BE49-F238E27FC236}">
                <a16:creationId xmlns:a16="http://schemas.microsoft.com/office/drawing/2014/main" id="{6D788480-331B-3F7D-2310-31677A1A19DB}"/>
              </a:ext>
            </a:extLst>
          </p:cNvPr>
          <p:cNvSpPr>
            <a:spLocks noGrp="1"/>
          </p:cNvSpPr>
          <p:nvPr>
            <p:ph type="body" sz="quarter" idx="12"/>
          </p:nvPr>
        </p:nvSpPr>
        <p:spPr/>
        <p:txBody>
          <a:bodyPr/>
          <a:lstStyle/>
          <a:p>
            <a:r>
              <a:rPr lang="en-US" altLang="ja-JP"/>
              <a:t>LINE</a:t>
            </a:r>
            <a:r>
              <a:rPr lang="ja-JP" altLang="en-US"/>
              <a:t>ヤフー株式会社</a:t>
            </a:r>
          </a:p>
        </p:txBody>
      </p:sp>
    </p:spTree>
    <p:extLst>
      <p:ext uri="{BB962C8B-B14F-4D97-AF65-F5344CB8AC3E}">
        <p14:creationId xmlns:p14="http://schemas.microsoft.com/office/powerpoint/2010/main" val="32749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AF82CB53-492A-FC36-1BFC-E33F35801796}"/>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17CCE842-1A5A-26B4-6E5E-DF095FC1FB5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8F9975CF-61D2-EDBF-7C79-F6BABA2687AF}"/>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5AD14280-6859-7249-4030-9854D7FA0E3A}"/>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sp>
        <p:nvSpPr>
          <p:cNvPr id="10" name="テキスト プレースホルダー 1">
            <a:extLst>
              <a:ext uri="{FF2B5EF4-FFF2-40B4-BE49-F238E27FC236}">
                <a16:creationId xmlns:a16="http://schemas.microsoft.com/office/drawing/2014/main" id="{681E1570-5BB3-1F12-C621-61C9A4A63F73}"/>
              </a:ext>
            </a:extLst>
          </p:cNvPr>
          <p:cNvSpPr>
            <a:spLocks noGrp="1"/>
          </p:cNvSpPr>
          <p:nvPr>
            <p:ph type="body" sz="quarter" idx="10"/>
          </p:nvPr>
        </p:nvSpPr>
        <p:spPr>
          <a:xfrm>
            <a:off x="3750595" y="255928"/>
            <a:ext cx="6278292" cy="335028"/>
          </a:xfrm>
        </p:spPr>
        <p:txBody>
          <a:bodyPr/>
          <a:lstStyle/>
          <a:p>
            <a:r>
              <a:rPr kumimoji="1" lang="ja-JP" altLang="en-US" sz="2000" b="1" i="0" dirty="0">
                <a:latin typeface="Meiryo" panose="020B0604030504040204" pitchFamily="34" charset="-128"/>
                <a:ea typeface="Meiryo" panose="020B0604030504040204" pitchFamily="34" charset="-128"/>
              </a:rPr>
              <a:t>ブランドパネル  スマートフォン　トップカバー</a:t>
            </a:r>
          </a:p>
        </p:txBody>
      </p:sp>
      <p:graphicFrame>
        <p:nvGraphicFramePr>
          <p:cNvPr id="2" name="表 1">
            <a:extLst>
              <a:ext uri="{FF2B5EF4-FFF2-40B4-BE49-F238E27FC236}">
                <a16:creationId xmlns:a16="http://schemas.microsoft.com/office/drawing/2014/main" id="{0BC53301-AEE8-4FDB-2792-851A83540C29}"/>
              </a:ext>
            </a:extLst>
          </p:cNvPr>
          <p:cNvGraphicFramePr>
            <a:graphicFrameLocks noGrp="1"/>
          </p:cNvGraphicFramePr>
          <p:nvPr>
            <p:extLst>
              <p:ext uri="{D42A27DB-BD31-4B8C-83A1-F6EECF244321}">
                <p14:modId xmlns:p14="http://schemas.microsoft.com/office/powerpoint/2010/main" val="1426107325"/>
              </p:ext>
            </p:extLst>
          </p:nvPr>
        </p:nvGraphicFramePr>
        <p:xfrm>
          <a:off x="479424" y="962025"/>
          <a:ext cx="5472558" cy="5245322"/>
        </p:xfrm>
        <a:graphic>
          <a:graphicData uri="http://schemas.openxmlformats.org/drawingml/2006/table">
            <a:tbl>
              <a:tblPr firstCol="1" bandRow="1"/>
              <a:tblGrid>
                <a:gridCol w="2095872">
                  <a:extLst>
                    <a:ext uri="{9D8B030D-6E8A-4147-A177-3AD203B41FA5}">
                      <a16:colId xmlns:a16="http://schemas.microsoft.com/office/drawing/2014/main" val="792911817"/>
                    </a:ext>
                  </a:extLst>
                </a:gridCol>
                <a:gridCol w="1688343">
                  <a:extLst>
                    <a:ext uri="{9D8B030D-6E8A-4147-A177-3AD203B41FA5}">
                      <a16:colId xmlns:a16="http://schemas.microsoft.com/office/drawing/2014/main" val="598637953"/>
                    </a:ext>
                  </a:extLst>
                </a:gridCol>
                <a:gridCol w="1688343">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ブランドパネル　</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　トップカバー</a:t>
                      </a:r>
                      <a:br>
                        <a:rPr kumimoji="1" lang="ja-JP" altLang="en-US" sz="1000" b="1" kern="1200" dirty="0">
                          <a:solidFill>
                            <a:schemeClr val="bg1"/>
                          </a:solidFill>
                          <a:latin typeface="Meiryo" panose="020B0604030504040204" pitchFamily="34" charset="-128"/>
                          <a:ea typeface="Meiryo" panose="020B0604030504040204" pitchFamily="34" charset="-128"/>
                          <a:cs typeface="+mn-cs"/>
                        </a:rPr>
                      </a:br>
                      <a:r>
                        <a:rPr kumimoji="1" lang="ja-JP" altLang="en-US" sz="1000" b="1" kern="1200" dirty="0">
                          <a:solidFill>
                            <a:schemeClr val="bg1"/>
                          </a:solidFill>
                          <a:latin typeface="Meiryo" panose="020B0604030504040204" pitchFamily="34" charset="-128"/>
                          <a:ea typeface="Meiryo" panose="020B0604030504040204" pitchFamily="34" charset="-128"/>
                          <a:cs typeface="+mn-cs"/>
                        </a:rPr>
                        <a:t>（時間帯ジャック）</a:t>
                      </a: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solidFill>
                          <a:effectLst/>
                          <a:latin typeface="Meiryo" panose="020B0604030504040204" pitchFamily="34" charset="-128"/>
                          <a:ea typeface="Meiryo" panose="020B0604030504040204" pitchFamily="34" charset="-128"/>
                        </a:rPr>
                        <a:t>金額</a:t>
                      </a:r>
                      <a:endParaRPr lang="en-US" altLang="ja-JP" sz="1000" b="1" i="0" u="none" strike="noStrike">
                        <a:solidFill>
                          <a:schemeClr val="bg1"/>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4,680,000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2,760,000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1,620,000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1,800,000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990,000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1,210,000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1,800,000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810,000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990,000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1,800,000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900,000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1,100,000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1,710,000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2,090,000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5,640,000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3,420,000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4,180,000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7,200,000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4,410,000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5,390,000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6,960,000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4,230,000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5,170,000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6,960,000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4,320,000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5,280,000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6,600,000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4,050,000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4,950,000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6,840,000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4,140,000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5,060,000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12777398"/>
                  </a:ext>
                </a:extLst>
              </a:tr>
            </a:tbl>
          </a:graphicData>
        </a:graphic>
      </p:graphicFrame>
      <p:graphicFrame>
        <p:nvGraphicFramePr>
          <p:cNvPr id="5" name="表 4">
            <a:extLst>
              <a:ext uri="{FF2B5EF4-FFF2-40B4-BE49-F238E27FC236}">
                <a16:creationId xmlns:a16="http://schemas.microsoft.com/office/drawing/2014/main" id="{9B226E99-A8E1-E24A-1191-A9D4003CC4E9}"/>
              </a:ext>
            </a:extLst>
          </p:cNvPr>
          <p:cNvGraphicFramePr>
            <a:graphicFrameLocks noGrp="1"/>
          </p:cNvGraphicFramePr>
          <p:nvPr>
            <p:extLst>
              <p:ext uri="{D42A27DB-BD31-4B8C-83A1-F6EECF244321}">
                <p14:modId xmlns:p14="http://schemas.microsoft.com/office/powerpoint/2010/main" val="319101241"/>
              </p:ext>
            </p:extLst>
          </p:nvPr>
        </p:nvGraphicFramePr>
        <p:xfrm>
          <a:off x="6240018" y="962025"/>
          <a:ext cx="5515692" cy="5245322"/>
        </p:xfrm>
        <a:graphic>
          <a:graphicData uri="http://schemas.openxmlformats.org/drawingml/2006/table">
            <a:tbl>
              <a:tblPr firstCol="1" bandRow="1"/>
              <a:tblGrid>
                <a:gridCol w="2081430">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ブランドパネル　</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　トップカバー</a:t>
                      </a:r>
                      <a:br>
                        <a:rPr kumimoji="1" lang="ja-JP" altLang="en-US" sz="1000" b="1" kern="1200" dirty="0">
                          <a:solidFill>
                            <a:schemeClr val="bg1"/>
                          </a:solidFill>
                          <a:latin typeface="Meiryo" panose="020B0604030504040204" pitchFamily="34" charset="-128"/>
                          <a:ea typeface="Meiryo" panose="020B0604030504040204" pitchFamily="34" charset="-128"/>
                          <a:cs typeface="+mn-cs"/>
                        </a:rPr>
                      </a:br>
                      <a:r>
                        <a:rPr kumimoji="1" lang="ja-JP" altLang="en-US" sz="1000" b="1" kern="1200" dirty="0">
                          <a:solidFill>
                            <a:schemeClr val="bg1"/>
                          </a:solidFill>
                          <a:latin typeface="Meiryo" panose="020B0604030504040204" pitchFamily="34" charset="-128"/>
                          <a:ea typeface="Meiryo" panose="020B0604030504040204" pitchFamily="34" charset="-128"/>
                          <a:cs typeface="+mn-cs"/>
                        </a:rPr>
                        <a:t>（時間帯ジャック）</a:t>
                      </a: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solidFill>
                          <a:effectLst/>
                          <a:latin typeface="Meiryo" panose="020B0604030504040204" pitchFamily="34" charset="-128"/>
                          <a:ea typeface="Meiryo" panose="020B0604030504040204" pitchFamily="34" charset="-128"/>
                        </a:rPr>
                        <a:t>金額</a:t>
                      </a:r>
                      <a:endParaRPr lang="en-US" altLang="ja-JP" sz="1000" b="1" i="0" u="none" strike="noStrike">
                        <a:solidFill>
                          <a:schemeClr val="bg1"/>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8,880,000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5,490,000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6,710,000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7,200,000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4,410,000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5,390,000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6,960,000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4,230,000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5,170,000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7,320,000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4,500,000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5,500,000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7,920,000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4,860,000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5,940,000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8,640,000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5,310,000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6,490,000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8,640,000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5,310,000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6,490,000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9,120,000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5,670,000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6,930,000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9,840,000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6,030,000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7,370,000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10,080,000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6,210,000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7,590,000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12777398"/>
                  </a:ext>
                </a:extLst>
              </a:tr>
            </a:tbl>
          </a:graphicData>
        </a:graphic>
      </p:graphicFrame>
    </p:spTree>
    <p:extLst>
      <p:ext uri="{BB962C8B-B14F-4D97-AF65-F5344CB8AC3E}">
        <p14:creationId xmlns:p14="http://schemas.microsoft.com/office/powerpoint/2010/main" val="2131862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AF82CB53-492A-FC36-1BFC-E33F35801796}"/>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17CCE842-1A5A-26B4-6E5E-DF095FC1FB5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8F9975CF-61D2-EDBF-7C79-F6BABA2687AF}"/>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10" name="テキスト プレースホルダー 1">
            <a:extLst>
              <a:ext uri="{FF2B5EF4-FFF2-40B4-BE49-F238E27FC236}">
                <a16:creationId xmlns:a16="http://schemas.microsoft.com/office/drawing/2014/main" id="{681E1570-5BB3-1F12-C621-61C9A4A63F73}"/>
              </a:ext>
            </a:extLst>
          </p:cNvPr>
          <p:cNvSpPr>
            <a:spLocks noGrp="1"/>
          </p:cNvSpPr>
          <p:nvPr>
            <p:ph type="body" sz="quarter" idx="10"/>
          </p:nvPr>
        </p:nvSpPr>
        <p:spPr>
          <a:xfrm>
            <a:off x="3750595" y="255928"/>
            <a:ext cx="6278292" cy="335028"/>
          </a:xfrm>
        </p:spPr>
        <p:txBody>
          <a:bodyPr/>
          <a:lstStyle/>
          <a:p>
            <a:r>
              <a:rPr kumimoji="1" lang="ja-JP" altLang="en-US" sz="2000" b="1" i="0" dirty="0">
                <a:latin typeface="Meiryo" panose="020B0604030504040204" pitchFamily="34" charset="-128"/>
                <a:ea typeface="Meiryo" panose="020B0604030504040204" pitchFamily="34" charset="-128"/>
              </a:rPr>
              <a:t>ブランドパネル  スマートフォン　トップカバー</a:t>
            </a:r>
          </a:p>
        </p:txBody>
      </p:sp>
      <p:sp>
        <p:nvSpPr>
          <p:cNvPr id="8" name="正方形/長方形 7">
            <a:extLst>
              <a:ext uri="{FF2B5EF4-FFF2-40B4-BE49-F238E27FC236}">
                <a16:creationId xmlns:a16="http://schemas.microsoft.com/office/drawing/2014/main" id="{DB790187-1AE2-C2B5-9381-38A6DE0AF5B5}"/>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9" name="表 8">
            <a:extLst>
              <a:ext uri="{FF2B5EF4-FFF2-40B4-BE49-F238E27FC236}">
                <a16:creationId xmlns:a16="http://schemas.microsoft.com/office/drawing/2014/main" id="{C37FF2F3-9B79-0CDC-E0E9-550547AE1C60}"/>
              </a:ext>
            </a:extLst>
          </p:cNvPr>
          <p:cNvGraphicFramePr>
            <a:graphicFrameLocks noGrp="1"/>
          </p:cNvGraphicFramePr>
          <p:nvPr>
            <p:extLst>
              <p:ext uri="{D42A27DB-BD31-4B8C-83A1-F6EECF244321}">
                <p14:modId xmlns:p14="http://schemas.microsoft.com/office/powerpoint/2010/main" val="1084802599"/>
              </p:ext>
            </p:extLst>
          </p:nvPr>
        </p:nvGraphicFramePr>
        <p:xfrm>
          <a:off x="479423" y="993775"/>
          <a:ext cx="5472558" cy="5245322"/>
        </p:xfrm>
        <a:graphic>
          <a:graphicData uri="http://schemas.openxmlformats.org/drawingml/2006/table">
            <a:tbl>
              <a:tblPr firstCol="1" bandRow="1"/>
              <a:tblGrid>
                <a:gridCol w="2095872">
                  <a:extLst>
                    <a:ext uri="{9D8B030D-6E8A-4147-A177-3AD203B41FA5}">
                      <a16:colId xmlns:a16="http://schemas.microsoft.com/office/drawing/2014/main" val="792911817"/>
                    </a:ext>
                  </a:extLst>
                </a:gridCol>
                <a:gridCol w="1688343">
                  <a:extLst>
                    <a:ext uri="{9D8B030D-6E8A-4147-A177-3AD203B41FA5}">
                      <a16:colId xmlns:a16="http://schemas.microsoft.com/office/drawing/2014/main" val="2760754859"/>
                    </a:ext>
                  </a:extLst>
                </a:gridCol>
                <a:gridCol w="1688343">
                  <a:extLst>
                    <a:ext uri="{9D8B030D-6E8A-4147-A177-3AD203B41FA5}">
                      <a16:colId xmlns:a16="http://schemas.microsoft.com/office/drawing/2014/main" val="4205928780"/>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003E"/>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ブランドパネル　</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　トップカバー</a:t>
                      </a:r>
                      <a:br>
                        <a:rPr kumimoji="1" lang="ja-JP" altLang="en-US" sz="1000" b="1" kern="1200" dirty="0">
                          <a:solidFill>
                            <a:schemeClr val="bg1"/>
                          </a:solidFill>
                          <a:latin typeface="Meiryo" panose="020B0604030504040204" pitchFamily="34" charset="-128"/>
                          <a:ea typeface="Meiryo" panose="020B0604030504040204" pitchFamily="34" charset="-128"/>
                          <a:cs typeface="+mn-cs"/>
                        </a:rPr>
                      </a:br>
                      <a:r>
                        <a:rPr kumimoji="1" lang="ja-JP" altLang="en-US" sz="1000" b="1" kern="1200" dirty="0">
                          <a:solidFill>
                            <a:schemeClr val="bg1"/>
                          </a:solidFill>
                          <a:latin typeface="Meiryo" panose="020B0604030504040204" pitchFamily="34" charset="-128"/>
                          <a:ea typeface="Meiryo" panose="020B0604030504040204" pitchFamily="34" charset="-128"/>
                          <a:cs typeface="+mn-cs"/>
                        </a:rPr>
                        <a:t>（時間帯ジャック　関東</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1</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6</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県）</a:t>
                      </a: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solidFill>
                          <a:effectLst/>
                          <a:latin typeface="Meiryo" panose="020B0604030504040204" pitchFamily="34" charset="-128"/>
                          <a:ea typeface="Meiryo" panose="020B0604030504040204" pitchFamily="34" charset="-128"/>
                        </a:rPr>
                        <a:t>金額</a:t>
                      </a:r>
                      <a:endParaRPr lang="en-US" altLang="ja-JP" sz="1000" b="1" i="0" u="none" strike="noStrike">
                        <a:solidFill>
                          <a:schemeClr val="bg1"/>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2,160,000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1,260,000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1,540,000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720,000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880,000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1,200,000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450,000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550,000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1,200,000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360,000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440,000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1,200,000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360,000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440,000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720,000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880,000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a:solidFill>
                            <a:srgbClr val="0D0D0D"/>
                          </a:solidFill>
                          <a:effectLst/>
                          <a:latin typeface="Meiryo" panose="020B0604030504040204" pitchFamily="34" charset="-128"/>
                          <a:ea typeface="Meiryo" panose="020B0604030504040204" pitchFamily="34" charset="-128"/>
                        </a:rPr>
                        <a:t>2,640,000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1,530,000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3,480,000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2,070,000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2,530,000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3,480,000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2,070,000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2,530,000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3,480,000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2,070,000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2,530,000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3,240,000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1,890,000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3,240,000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2,420,000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12777398"/>
                  </a:ext>
                </a:extLst>
              </a:tr>
            </a:tbl>
          </a:graphicData>
        </a:graphic>
      </p:graphicFrame>
      <p:graphicFrame>
        <p:nvGraphicFramePr>
          <p:cNvPr id="12" name="表 11">
            <a:extLst>
              <a:ext uri="{FF2B5EF4-FFF2-40B4-BE49-F238E27FC236}">
                <a16:creationId xmlns:a16="http://schemas.microsoft.com/office/drawing/2014/main" id="{1F37552A-B6A2-EB82-5D26-AEF981F14E2E}"/>
              </a:ext>
            </a:extLst>
          </p:cNvPr>
          <p:cNvGraphicFramePr>
            <a:graphicFrameLocks noGrp="1"/>
          </p:cNvGraphicFramePr>
          <p:nvPr>
            <p:extLst>
              <p:ext uri="{D42A27DB-BD31-4B8C-83A1-F6EECF244321}">
                <p14:modId xmlns:p14="http://schemas.microsoft.com/office/powerpoint/2010/main" val="171719397"/>
              </p:ext>
            </p:extLst>
          </p:nvPr>
        </p:nvGraphicFramePr>
        <p:xfrm>
          <a:off x="6240018" y="993775"/>
          <a:ext cx="5515692" cy="5245322"/>
        </p:xfrm>
        <a:graphic>
          <a:graphicData uri="http://schemas.openxmlformats.org/drawingml/2006/table">
            <a:tbl>
              <a:tblPr firstCol="1" bandRow="1"/>
              <a:tblGrid>
                <a:gridCol w="2081430">
                  <a:extLst>
                    <a:ext uri="{9D8B030D-6E8A-4147-A177-3AD203B41FA5}">
                      <a16:colId xmlns:a16="http://schemas.microsoft.com/office/drawing/2014/main" val="792911817"/>
                    </a:ext>
                  </a:extLst>
                </a:gridCol>
                <a:gridCol w="1717131">
                  <a:extLst>
                    <a:ext uri="{9D8B030D-6E8A-4147-A177-3AD203B41FA5}">
                      <a16:colId xmlns:a16="http://schemas.microsoft.com/office/drawing/2014/main" val="2760754859"/>
                    </a:ext>
                  </a:extLst>
                </a:gridCol>
                <a:gridCol w="1717131">
                  <a:extLst>
                    <a:ext uri="{9D8B030D-6E8A-4147-A177-3AD203B41FA5}">
                      <a16:colId xmlns:a16="http://schemas.microsoft.com/office/drawing/2014/main" val="4205928780"/>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003E"/>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ブランドパネル　</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　トップカバー</a:t>
                      </a:r>
                      <a:br>
                        <a:rPr kumimoji="1" lang="ja-JP" altLang="en-US" sz="1000" b="1" kern="1200" dirty="0">
                          <a:solidFill>
                            <a:schemeClr val="bg1"/>
                          </a:solidFill>
                          <a:latin typeface="Meiryo" panose="020B0604030504040204" pitchFamily="34" charset="-128"/>
                          <a:ea typeface="Meiryo" panose="020B0604030504040204" pitchFamily="34" charset="-128"/>
                          <a:cs typeface="+mn-cs"/>
                        </a:rPr>
                      </a:br>
                      <a:r>
                        <a:rPr kumimoji="1" lang="ja-JP" altLang="en-US" sz="1000" b="1" kern="1200" dirty="0">
                          <a:solidFill>
                            <a:schemeClr val="bg1"/>
                          </a:solidFill>
                          <a:latin typeface="Meiryo" panose="020B0604030504040204" pitchFamily="34" charset="-128"/>
                          <a:ea typeface="Meiryo" panose="020B0604030504040204" pitchFamily="34" charset="-128"/>
                          <a:cs typeface="+mn-cs"/>
                        </a:rPr>
                        <a:t>（時間帯ジャック　関東</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1</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6</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県）</a:t>
                      </a: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solidFill>
                          <a:effectLst/>
                          <a:latin typeface="Meiryo" panose="020B0604030504040204" pitchFamily="34" charset="-128"/>
                          <a:ea typeface="Meiryo" panose="020B0604030504040204" pitchFamily="34" charset="-128"/>
                        </a:rPr>
                        <a:t>金額</a:t>
                      </a:r>
                      <a:endParaRPr lang="en-US" altLang="ja-JP" sz="1000" b="1" i="0" u="none" strike="noStrike">
                        <a:solidFill>
                          <a:schemeClr val="bg1"/>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4,200,000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2,520,000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3,080,000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3,360,000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2,070,000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2,530,000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3,360,000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2,070,000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2,530,000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3,600,000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2,160,000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2,640,000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3,840,000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2,250,000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4,080,000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2,430,000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2,970,000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4,080,000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2,430,000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2,970,000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4,200,000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2,520,000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3,080,000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4,560,000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2,790,000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3,410,000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4,920,000</a:t>
                      </a:r>
                    </a:p>
                  </a:txBody>
                  <a:tcPr marL="9525" marR="9525" marT="9525"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12777398"/>
                  </a:ext>
                </a:extLst>
              </a:tr>
            </a:tbl>
          </a:graphicData>
        </a:graphic>
      </p:graphicFrame>
    </p:spTree>
    <p:extLst>
      <p:ext uri="{BB962C8B-B14F-4D97-AF65-F5344CB8AC3E}">
        <p14:creationId xmlns:p14="http://schemas.microsoft.com/office/powerpoint/2010/main" val="27376956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5">
            <a:extLst>
              <a:ext uri="{FF2B5EF4-FFF2-40B4-BE49-F238E27FC236}">
                <a16:creationId xmlns:a16="http://schemas.microsoft.com/office/drawing/2014/main" id="{D030F671-8DFA-870D-597F-FFA7AC692215}"/>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0" name="図プレースホルダー 9" descr="アイコン&#10;&#10;自動的に生成された説明">
            <a:extLst>
              <a:ext uri="{FF2B5EF4-FFF2-40B4-BE49-F238E27FC236}">
                <a16:creationId xmlns:a16="http://schemas.microsoft.com/office/drawing/2014/main" id="{34A4FDA2-7534-76BA-A9CB-D155CC40FEC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DEDBEF49-4ED3-D7A5-B1C1-AA91C9840AFF}"/>
              </a:ext>
            </a:extLst>
          </p:cNvPr>
          <p:cNvSpPr>
            <a:spLocks noGrp="1"/>
          </p:cNvSpPr>
          <p:nvPr>
            <p:ph type="body" sz="quarter" idx="10"/>
          </p:nvPr>
        </p:nvSpPr>
        <p:spPr>
          <a:xfrm>
            <a:off x="3696814" y="251999"/>
            <a:ext cx="5599585" cy="355099"/>
          </a:xfrm>
        </p:spPr>
        <p:txBody>
          <a:bodyPr/>
          <a:lstStyle/>
          <a:p>
            <a:r>
              <a:rPr kumimoji="1" lang="ja-JP" altLang="en-US" sz="2000" b="1" i="0" dirty="0">
                <a:latin typeface="Meiryo" panose="020B0604030504040204" pitchFamily="34" charset="-128"/>
                <a:ea typeface="Meiryo" panose="020B0604030504040204" pitchFamily="34" charset="-128"/>
              </a:rPr>
              <a:t>ブランドパネル  スマートフォン　トップカバー</a:t>
            </a:r>
          </a:p>
        </p:txBody>
      </p:sp>
      <p:sp>
        <p:nvSpPr>
          <p:cNvPr id="5" name="角丸四角形 4">
            <a:extLst>
              <a:ext uri="{FF2B5EF4-FFF2-40B4-BE49-F238E27FC236}">
                <a16:creationId xmlns:a16="http://schemas.microsoft.com/office/drawing/2014/main" id="{3EEE774C-01F1-C4F0-B967-EECA0B958B2C}"/>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7" name="テキスト ボックス 5">
            <a:extLst>
              <a:ext uri="{FF2B5EF4-FFF2-40B4-BE49-F238E27FC236}">
                <a16:creationId xmlns:a16="http://schemas.microsoft.com/office/drawing/2014/main" id="{E2067D13-9A1C-9E52-9472-7CEC40A26D43}"/>
              </a:ext>
            </a:extLst>
          </p:cNvPr>
          <p:cNvSpPr txBox="1"/>
          <p:nvPr/>
        </p:nvSpPr>
        <p:spPr>
          <a:xfrm>
            <a:off x="479424" y="4790452"/>
            <a:ext cx="11233147" cy="1768176"/>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上記表の「●」がターゲティング設定可になります。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年齢は以下の区分で指定が可能です。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70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歳以上</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例：「メディア視聴ターゲティング」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倍と「ファンターゲティング」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倍を選択した場合、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倍が適用されます。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graphicFrame>
        <p:nvGraphicFramePr>
          <p:cNvPr id="3" name="表 2">
            <a:extLst>
              <a:ext uri="{FF2B5EF4-FFF2-40B4-BE49-F238E27FC236}">
                <a16:creationId xmlns:a16="http://schemas.microsoft.com/office/drawing/2014/main" id="{803185EA-C107-1435-694B-1FA58674D46F}"/>
              </a:ext>
            </a:extLst>
          </p:cNvPr>
          <p:cNvGraphicFramePr>
            <a:graphicFrameLocks noGrp="1"/>
          </p:cNvGraphicFramePr>
          <p:nvPr>
            <p:extLst>
              <p:ext uri="{D42A27DB-BD31-4B8C-83A1-F6EECF244321}">
                <p14:modId xmlns:p14="http://schemas.microsoft.com/office/powerpoint/2010/main" val="676261362"/>
              </p:ext>
            </p:extLst>
          </p:nvPr>
        </p:nvGraphicFramePr>
        <p:xfrm>
          <a:off x="479423" y="884135"/>
          <a:ext cx="11233148" cy="3925957"/>
        </p:xfrm>
        <a:graphic>
          <a:graphicData uri="http://schemas.openxmlformats.org/drawingml/2006/table">
            <a:tbl>
              <a:tblPr bandRow="1"/>
              <a:tblGrid>
                <a:gridCol w="1379357">
                  <a:extLst>
                    <a:ext uri="{9D8B030D-6E8A-4147-A177-3AD203B41FA5}">
                      <a16:colId xmlns:a16="http://schemas.microsoft.com/office/drawing/2014/main" val="792911817"/>
                    </a:ext>
                  </a:extLst>
                </a:gridCol>
                <a:gridCol w="1374789">
                  <a:extLst>
                    <a:ext uri="{9D8B030D-6E8A-4147-A177-3AD203B41FA5}">
                      <a16:colId xmlns:a16="http://schemas.microsoft.com/office/drawing/2014/main" val="2515137241"/>
                    </a:ext>
                  </a:extLst>
                </a:gridCol>
                <a:gridCol w="1372298">
                  <a:extLst>
                    <a:ext uri="{9D8B030D-6E8A-4147-A177-3AD203B41FA5}">
                      <a16:colId xmlns:a16="http://schemas.microsoft.com/office/drawing/2014/main" val="3608287535"/>
                    </a:ext>
                  </a:extLst>
                </a:gridCol>
                <a:gridCol w="1312333">
                  <a:extLst>
                    <a:ext uri="{9D8B030D-6E8A-4147-A177-3AD203B41FA5}">
                      <a16:colId xmlns:a16="http://schemas.microsoft.com/office/drawing/2014/main" val="135909385"/>
                    </a:ext>
                  </a:extLst>
                </a:gridCol>
                <a:gridCol w="1295400">
                  <a:extLst>
                    <a:ext uri="{9D8B030D-6E8A-4147-A177-3AD203B41FA5}">
                      <a16:colId xmlns:a16="http://schemas.microsoft.com/office/drawing/2014/main" val="2591893762"/>
                    </a:ext>
                  </a:extLst>
                </a:gridCol>
                <a:gridCol w="1464733">
                  <a:extLst>
                    <a:ext uri="{9D8B030D-6E8A-4147-A177-3AD203B41FA5}">
                      <a16:colId xmlns:a16="http://schemas.microsoft.com/office/drawing/2014/main" val="3977486158"/>
                    </a:ext>
                  </a:extLst>
                </a:gridCol>
                <a:gridCol w="1430867">
                  <a:extLst>
                    <a:ext uri="{9D8B030D-6E8A-4147-A177-3AD203B41FA5}">
                      <a16:colId xmlns:a16="http://schemas.microsoft.com/office/drawing/2014/main" val="4182644762"/>
                    </a:ext>
                  </a:extLst>
                </a:gridCol>
                <a:gridCol w="1603371">
                  <a:extLst>
                    <a:ext uri="{9D8B030D-6E8A-4147-A177-3AD203B41FA5}">
                      <a16:colId xmlns:a16="http://schemas.microsoft.com/office/drawing/2014/main" val="3915536382"/>
                    </a:ext>
                  </a:extLst>
                </a:gridCol>
              </a:tblGrid>
              <a:tr h="49048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err="1">
                          <a:solidFill>
                            <a:schemeClr val="bg1"/>
                          </a:solidFill>
                          <a:latin typeface="Meiryo" panose="020B0604030504040204" pitchFamily="34" charset="-128"/>
                          <a:ea typeface="Meiryo" panose="020B0604030504040204" pitchFamily="34" charset="-128"/>
                        </a:rPr>
                        <a:t>vCPM</a:t>
                      </a:r>
                      <a:endParaRPr kumimoji="1" lang="en-US" altLang="ja-JP" sz="1100" b="1" kern="1200">
                        <a:solidFill>
                          <a:schemeClr val="bg1"/>
                        </a:solidFill>
                        <a:latin typeface="Meiryo" panose="020B0604030504040204" pitchFamily="34" charset="-128"/>
                        <a:ea typeface="Meiryo" panose="020B0604030504040204" pitchFamily="34" charset="-128"/>
                      </a:endParaRPr>
                    </a:p>
                    <a:p>
                      <a:pPr algn="ctr"/>
                      <a:r>
                        <a:rPr kumimoji="1" lang="ja-JP" altLang="en-US" sz="1100" b="1" kern="1200">
                          <a:solidFill>
                            <a:schemeClr val="bg1"/>
                          </a:solidFill>
                          <a:latin typeface="Meiryo" panose="020B0604030504040204" pitchFamily="34" charset="-128"/>
                          <a:ea typeface="Meiryo" panose="020B0604030504040204" pitchFamily="34" charset="-128"/>
                        </a:rPr>
                        <a:t>掛け率</a:t>
                      </a:r>
                      <a:endParaRPr kumimoji="1" lang="en-US" altLang="ja-JP" sz="1100" b="1" kern="120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900" b="1" kern="1200" dirty="0">
                          <a:solidFill>
                            <a:schemeClr val="bg1"/>
                          </a:solidFill>
                          <a:latin typeface="Meiryo" panose="020B0604030504040204" pitchFamily="34" charset="-128"/>
                          <a:ea typeface="Meiryo" panose="020B0604030504040204" pitchFamily="34" charset="-128"/>
                          <a:cs typeface="+mn-cs"/>
                        </a:rPr>
                        <a:t>ブランドパネル</a:t>
                      </a:r>
                      <a:r>
                        <a:rPr kumimoji="1" lang="en-US" altLang="ja-JP" sz="900" b="1" kern="1200" dirty="0">
                          <a:solidFill>
                            <a:schemeClr val="bg1"/>
                          </a:solidFill>
                          <a:latin typeface="Meiryo" panose="020B0604030504040204" pitchFamily="34" charset="-128"/>
                          <a:ea typeface="Meiryo" panose="020B0604030504040204" pitchFamily="34" charset="-128"/>
                          <a:cs typeface="+mn-cs"/>
                        </a:rPr>
                        <a:t>  SP</a:t>
                      </a:r>
                      <a:r>
                        <a:rPr kumimoji="1" lang="ja-JP" altLang="en-US" sz="900" b="1" kern="1200" dirty="0">
                          <a:solidFill>
                            <a:schemeClr val="bg1"/>
                          </a:solidFill>
                          <a:latin typeface="Meiryo" panose="020B0604030504040204" pitchFamily="34" charset="-128"/>
                          <a:ea typeface="Meiryo" panose="020B0604030504040204" pitchFamily="34" charset="-128"/>
                          <a:cs typeface="+mn-cs"/>
                        </a:rPr>
                        <a:t>　トップカバー</a:t>
                      </a:r>
                      <a:endParaRPr kumimoji="1" lang="en-US" altLang="ja-JP" sz="9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ブランドパネル</a:t>
                      </a: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  SP</a:t>
                      </a: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　トップカバー</a:t>
                      </a:r>
                      <a:b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r>
                        <a:rPr kumimoji="1" lang="en-US" altLang="ja-JP" sz="900" b="1" kern="1200" dirty="0">
                          <a:solidFill>
                            <a:schemeClr val="bg1"/>
                          </a:solidFill>
                          <a:latin typeface="Meiryo" panose="020B0604030504040204" pitchFamily="34" charset="-128"/>
                          <a:ea typeface="Meiryo" panose="020B0604030504040204" pitchFamily="34" charset="-128"/>
                          <a:cs typeface="+mn-cs"/>
                        </a:rPr>
                        <a:t>FQ1</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endPar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ブランドパネル</a:t>
                      </a: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  SP</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　トップカバー</a:t>
                      </a:r>
                      <a:endPar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endParaRP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（都道府県）</a:t>
                      </a:r>
                      <a:endParaRPr kumimoji="1" lang="ja-JP" altLang="en-US" sz="9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ブランドパネル</a:t>
                      </a: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  SP</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　トップカバー（市区郡）</a:t>
                      </a:r>
                      <a:endParaRPr kumimoji="1" lang="ja-JP" altLang="en-US" sz="9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ブランドパネル</a:t>
                      </a: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  SP</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　トップカバー（時間帯ジャック）</a:t>
                      </a:r>
                      <a:endPar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ブランドパネル</a:t>
                      </a: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  SP</a:t>
                      </a:r>
                      <a:b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　トップカバー</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時間帯ジャック</a:t>
                      </a: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 </a:t>
                      </a:r>
                      <a:r>
                        <a:rPr kumimoji="1" lang="ja-JP" altLang="en-US" sz="900" b="1" kern="1200" dirty="0">
                          <a:solidFill>
                            <a:schemeClr val="bg1"/>
                          </a:solidFill>
                          <a:latin typeface="Meiryo" panose="020B0604030504040204" pitchFamily="34" charset="-128"/>
                          <a:ea typeface="Meiryo" panose="020B0604030504040204" pitchFamily="34" charset="-128"/>
                          <a:cs typeface="+mn-cs"/>
                        </a:rPr>
                        <a:t>関東</a:t>
                      </a:r>
                      <a:r>
                        <a:rPr kumimoji="1" lang="en-US" altLang="ja-JP" sz="900" b="1" kern="1200" dirty="0">
                          <a:solidFill>
                            <a:schemeClr val="bg1"/>
                          </a:solidFill>
                          <a:latin typeface="Meiryo" panose="020B0604030504040204" pitchFamily="34" charset="-128"/>
                          <a:ea typeface="Meiryo" panose="020B0604030504040204" pitchFamily="34" charset="-128"/>
                          <a:cs typeface="+mn-cs"/>
                        </a:rPr>
                        <a:t>1</a:t>
                      </a:r>
                      <a:r>
                        <a:rPr kumimoji="1" lang="ja-JP" altLang="en-US" sz="900" b="1" kern="1200" dirty="0">
                          <a:solidFill>
                            <a:schemeClr val="bg1"/>
                          </a:solidFill>
                          <a:latin typeface="Meiryo" panose="020B0604030504040204" pitchFamily="34" charset="-128"/>
                          <a:ea typeface="Meiryo" panose="020B0604030504040204" pitchFamily="34" charset="-128"/>
                          <a:cs typeface="+mn-cs"/>
                        </a:rPr>
                        <a:t>都</a:t>
                      </a:r>
                      <a:r>
                        <a:rPr kumimoji="1" lang="en-US" altLang="ja-JP" sz="900" b="1" kern="1200" dirty="0">
                          <a:solidFill>
                            <a:schemeClr val="bg1"/>
                          </a:solidFill>
                          <a:latin typeface="Meiryo" panose="020B0604030504040204" pitchFamily="34" charset="-128"/>
                          <a:ea typeface="Meiryo" panose="020B0604030504040204" pitchFamily="34" charset="-128"/>
                          <a:cs typeface="+mn-cs"/>
                        </a:rPr>
                        <a:t>6</a:t>
                      </a:r>
                      <a:r>
                        <a:rPr kumimoji="1" lang="ja-JP" altLang="en-US" sz="900" b="1" kern="1200" dirty="0">
                          <a:solidFill>
                            <a:schemeClr val="bg1"/>
                          </a:solidFill>
                          <a:latin typeface="Meiryo" panose="020B0604030504040204" pitchFamily="34" charset="-128"/>
                          <a:ea typeface="Meiryo" panose="020B0604030504040204" pitchFamily="34" charset="-128"/>
                          <a:cs typeface="+mn-cs"/>
                        </a:rPr>
                        <a:t>県）</a:t>
                      </a:r>
                      <a:endParaRPr kumimoji="1" lang="en-US" altLang="ja-JP" sz="9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性別</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a:solidFill>
                            <a:schemeClr val="bg1"/>
                          </a:solidFill>
                          <a:latin typeface="Meiryo" panose="020B0604030504040204" pitchFamily="34" charset="-128"/>
                          <a:ea typeface="Meiryo" panose="020B0604030504040204" pitchFamily="34" charset="-128"/>
                        </a:rPr>
                        <a:t>1.2</a:t>
                      </a:r>
                      <a:r>
                        <a:rPr kumimoji="1" lang="ja-JP" altLang="en-US" sz="1100" b="0">
                          <a:solidFill>
                            <a:schemeClr val="bg1"/>
                          </a:solidFill>
                          <a:latin typeface="Meiryo" panose="020B0604030504040204" pitchFamily="34" charset="-128"/>
                          <a:ea typeface="Meiryo" panose="020B0604030504040204" pitchFamily="34" charset="-128"/>
                        </a:rPr>
                        <a:t>倍</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年齢</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1.2</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1.3</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Meiryo" panose="020B0604030504040204" pitchFamily="34" charset="-128"/>
                          <a:ea typeface="Meiryo" panose="020B0604030504040204" pitchFamily="34" charset="-128"/>
                          <a:cs typeface="+mn-cs"/>
                        </a:rPr>
                        <a:t>1</a:t>
                      </a:r>
                      <a:r>
                        <a:rPr kumimoji="1" lang="ja-JP" altLang="en-US" sz="1100" b="0" kern="1200" dirty="0">
                          <a:solidFill>
                            <a:srgbClr val="0D0D0D"/>
                          </a:solidFill>
                          <a:latin typeface="Meiryo" panose="020B0604030504040204" pitchFamily="34" charset="-128"/>
                          <a:ea typeface="Meiryo" panose="020B0604030504040204" pitchFamily="34" charset="-128"/>
                          <a:cs typeface="+mn-cs"/>
                        </a:rPr>
                        <a:t>都</a:t>
                      </a:r>
                      <a:r>
                        <a:rPr kumimoji="1" lang="en-US" altLang="ja-JP" sz="1100" b="0" kern="1200" dirty="0">
                          <a:solidFill>
                            <a:srgbClr val="0D0D0D"/>
                          </a:solidFill>
                          <a:latin typeface="Meiryo" panose="020B0604030504040204" pitchFamily="34" charset="-128"/>
                          <a:ea typeface="Meiryo" panose="020B0604030504040204" pitchFamily="34" charset="-128"/>
                          <a:cs typeface="+mn-cs"/>
                        </a:rPr>
                        <a:t>6</a:t>
                      </a:r>
                      <a:r>
                        <a:rPr kumimoji="1" lang="ja-JP" altLang="en-US" sz="1100" b="0" kern="1200" dirty="0">
                          <a:solidFill>
                            <a:srgbClr val="0D0D0D"/>
                          </a:solidFill>
                          <a:latin typeface="Meiryo" panose="020B0604030504040204" pitchFamily="34" charset="-128"/>
                          <a:ea typeface="Meiryo" panose="020B0604030504040204" pitchFamily="34" charset="-128"/>
                          <a:cs typeface="+mn-cs"/>
                        </a:rPr>
                        <a:t>県</a:t>
                      </a:r>
                      <a:r>
                        <a:rPr lang="ja-JP" altLang="en-US" sz="1100" b="0" kern="1200" dirty="0">
                          <a:solidFill>
                            <a:srgbClr val="0D0D0D"/>
                          </a:solidFill>
                          <a:latin typeface="Meiryo"/>
                          <a:ea typeface="Meiryo"/>
                        </a:rPr>
                        <a:t>(固定)</a:t>
                      </a:r>
                      <a:endParaRPr kumimoji="1" lang="ja-JP" altLang="en-US" sz="1100" b="0"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a:solidFill>
                            <a:schemeClr val="bg1"/>
                          </a:solidFill>
                          <a:latin typeface="Meiryo" panose="020B0604030504040204" pitchFamily="34" charset="-128"/>
                          <a:ea typeface="Meiryo" panose="020B0604030504040204" pitchFamily="34" charset="-128"/>
                        </a:rPr>
                        <a:t>1.56</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i="0" kern="1200">
                          <a:solidFill>
                            <a:srgbClr val="0D0D0D"/>
                          </a:solidFill>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1.2</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Meiryo" panose="020B0604030504040204" pitchFamily="34" charset="-128"/>
                          <a:ea typeface="Meiryo" panose="020B0604030504040204" pitchFamily="34" charset="-128"/>
                          <a:cs typeface="+mn-cs"/>
                        </a:rPr>
                        <a:t>1</a:t>
                      </a:r>
                      <a:r>
                        <a:rPr kumimoji="1" lang="ja-JP" altLang="en-US" sz="1100" b="0" kern="1200" dirty="0">
                          <a:solidFill>
                            <a:srgbClr val="0D0D0D"/>
                          </a:solidFill>
                          <a:latin typeface="Meiryo" panose="020B0604030504040204" pitchFamily="34" charset="-128"/>
                          <a:ea typeface="Meiryo" panose="020B0604030504040204" pitchFamily="34" charset="-128"/>
                          <a:cs typeface="+mn-cs"/>
                        </a:rPr>
                        <a:t>時間</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Meiryo" panose="020B0604030504040204" pitchFamily="34" charset="-128"/>
                          <a:ea typeface="Meiryo" panose="020B0604030504040204" pitchFamily="34" charset="-128"/>
                          <a:cs typeface="+mn-cs"/>
                        </a:rPr>
                        <a:t>1</a:t>
                      </a:r>
                      <a:r>
                        <a:rPr kumimoji="1" lang="ja-JP" altLang="en-US" sz="1100" b="0" kern="1200">
                          <a:solidFill>
                            <a:srgbClr val="0D0D0D"/>
                          </a:solidFill>
                          <a:latin typeface="Meiryo" panose="020B0604030504040204" pitchFamily="34" charset="-128"/>
                          <a:ea typeface="Meiryo" panose="020B0604030504040204" pitchFamily="34" charset="-128"/>
                          <a:cs typeface="+mn-cs"/>
                        </a:rPr>
                        <a:t>時間</a:t>
                      </a:r>
                    </a:p>
                  </a:txBody>
                  <a:tcPr marL="163440" marR="16344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490481">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rPr>
                        <a:t>（興味関心、購買</a:t>
                      </a:r>
                      <a:endParaRPr kumimoji="1" lang="en-US" altLang="ja-JP" sz="9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rPr>
                        <a:t>意向、属性・ライフ</a:t>
                      </a:r>
                      <a:endParaRPr kumimoji="1" lang="en-US" altLang="ja-JP" sz="9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rPr>
                        <a:t>イベント）</a:t>
                      </a:r>
                      <a:r>
                        <a:rPr kumimoji="1" lang="en-US" altLang="ja-JP" sz="900" b="0" kern="1200">
                          <a:solidFill>
                            <a:schemeClr val="bg1"/>
                          </a:solidFill>
                          <a:latin typeface="Meiryo" panose="020B0604030504040204" pitchFamily="34" charset="-128"/>
                          <a:ea typeface="Meiryo" panose="020B0604030504040204" pitchFamily="34" charset="-128"/>
                        </a:rPr>
                        <a:t>※</a:t>
                      </a:r>
                      <a:r>
                        <a:rPr kumimoji="1" lang="ja-JP" altLang="en-US" sz="900" b="0" kern="1200">
                          <a:solidFill>
                            <a:schemeClr val="bg1"/>
                          </a:solidFill>
                          <a:latin typeface="Meiryo" panose="020B0604030504040204" pitchFamily="34" charset="-128"/>
                          <a:ea typeface="Meiryo" panose="020B0604030504040204" pitchFamily="34" charset="-128"/>
                        </a:rPr>
                        <a:t>１</a:t>
                      </a:r>
                      <a:endParaRPr kumimoji="1" lang="en-US" altLang="ja-JP" sz="9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a:solidFill>
                            <a:schemeClr val="bg1"/>
                          </a:solidFill>
                          <a:latin typeface="Meiryo" panose="020B0604030504040204" pitchFamily="34" charset="-128"/>
                          <a:ea typeface="Meiryo" panose="020B0604030504040204" pitchFamily="34" charset="-128"/>
                        </a:rPr>
                        <a:t>1.8</a:t>
                      </a:r>
                      <a:r>
                        <a:rPr kumimoji="1" lang="ja-JP" altLang="en-US" sz="1000" b="0" kern="1200">
                          <a:solidFill>
                            <a:schemeClr val="bg1"/>
                          </a:solidFill>
                          <a:latin typeface="Meiryo" panose="020B0604030504040204" pitchFamily="34" charset="-128"/>
                          <a:ea typeface="Meiryo" panose="020B0604030504040204" pitchFamily="34" charset="-128"/>
                        </a:rPr>
                        <a:t>倍</a:t>
                      </a:r>
                      <a:endParaRPr kumimoji="1" lang="ja-JP" altLang="en-US" sz="1000" b="0" kern="120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665653">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オーディエンスリスト（ヤフー提供）</a:t>
                      </a:r>
                      <a:r>
                        <a:rPr kumimoji="1" lang="ja-JP" altLang="en-US" sz="1050" b="0" kern="1200">
                          <a:solidFill>
                            <a:schemeClr val="bg1"/>
                          </a:solidFill>
                          <a:latin typeface="Meiryo" panose="020B0604030504040204" pitchFamily="34" charset="-128"/>
                          <a:ea typeface="Meiryo" panose="020B0604030504040204" pitchFamily="34" charset="-128"/>
                        </a:rPr>
                        <a:t>　</a:t>
                      </a:r>
                      <a:r>
                        <a:rPr kumimoji="1" lang="en-US" altLang="ja-JP" sz="105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rPr>
                        <a:t>（ヤフー提供）</a:t>
                      </a:r>
                      <a:r>
                        <a:rPr kumimoji="1" lang="en-US" altLang="ja-JP" sz="900" b="0" kern="120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a:solidFill>
                            <a:schemeClr val="bg1"/>
                          </a:solidFill>
                          <a:latin typeface="Meiryo" panose="020B0604030504040204" pitchFamily="34" charset="-128"/>
                          <a:ea typeface="Meiryo" panose="020B0604030504040204" pitchFamily="34" charset="-128"/>
                        </a:rPr>
                        <a:t>リスト参照</a:t>
                      </a:r>
                      <a:endParaRPr kumimoji="1" lang="ja-JP" altLang="en-US" sz="1000" b="0" kern="120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i="0" kern="1200">
                          <a:solidFill>
                            <a:srgbClr val="0D0D0D"/>
                          </a:solidFill>
                          <a:latin typeface="Meiryo" panose="020B0604030504040204" pitchFamily="34" charset="-128"/>
                          <a:ea typeface="Meiryo" panose="020B0604030504040204" pitchFamily="34" charset="-128"/>
                          <a:cs typeface="+mn-cs"/>
                        </a:rPr>
                        <a:t>●</a:t>
                      </a:r>
                    </a:p>
                    <a:p>
                      <a:pPr algn="ctr"/>
                      <a:r>
                        <a:rPr kumimoji="1" lang="en-US" altLang="ja-JP" sz="900" b="0" kern="1200">
                          <a:solidFill>
                            <a:srgbClr val="0D0D0D"/>
                          </a:solidFill>
                          <a:latin typeface="Meiryo" panose="020B0604030504040204" pitchFamily="34" charset="-128"/>
                          <a:ea typeface="Meiryo" panose="020B0604030504040204" pitchFamily="34" charset="-128"/>
                          <a:cs typeface="+mn-cs"/>
                        </a:rPr>
                        <a:t>※</a:t>
                      </a:r>
                      <a:r>
                        <a:rPr kumimoji="1" lang="ja-JP" altLang="en-US" sz="900" b="0" kern="1200">
                          <a:solidFill>
                            <a:srgbClr val="0D0D0D"/>
                          </a:solidFill>
                          <a:latin typeface="Meiryo" panose="020B0604030504040204" pitchFamily="34" charset="-128"/>
                          <a:ea typeface="Meiryo" panose="020B0604030504040204" pitchFamily="34" charset="-128"/>
                          <a:cs typeface="+mn-cs"/>
                        </a:rPr>
                        <a:t>チラシ非閲覧ターゲティングのみ可</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2.0</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Meiryo" panose="020B0604030504040204" pitchFamily="34" charset="-128"/>
                          <a:ea typeface="Meiryo" panose="020B0604030504040204" pitchFamily="34" charset="-128"/>
                          <a:cs typeface="+mn-cs"/>
                        </a:rPr>
                        <a:t>1</a:t>
                      </a:r>
                      <a:r>
                        <a:rPr kumimoji="1" lang="ja-JP" altLang="en-US" sz="1100" b="0" kern="1200">
                          <a:solidFill>
                            <a:srgbClr val="0D0D0D"/>
                          </a:solidFill>
                          <a:latin typeface="Meiryo" panose="020B0604030504040204" pitchFamily="34" charset="-128"/>
                          <a:ea typeface="Meiryo" panose="020B0604030504040204" pitchFamily="34" charset="-128"/>
                          <a:cs typeface="+mn-cs"/>
                        </a:rPr>
                        <a:t>回</a:t>
                      </a:r>
                      <a:r>
                        <a:rPr kumimoji="1" lang="en-US" altLang="ja-JP" sz="1100" b="0" kern="1200">
                          <a:solidFill>
                            <a:srgbClr val="0D0D0D"/>
                          </a:solidFill>
                          <a:latin typeface="Meiryo" panose="020B0604030504040204" pitchFamily="34" charset="-128"/>
                          <a:ea typeface="Meiryo" panose="020B0604030504040204" pitchFamily="34" charset="-128"/>
                          <a:cs typeface="+mn-cs"/>
                        </a:rPr>
                        <a:t>/</a:t>
                      </a:r>
                      <a:r>
                        <a:rPr kumimoji="1" lang="ja-JP" altLang="en-US" sz="1100" b="0" kern="1200">
                          <a:solidFill>
                            <a:srgbClr val="0D0D0D"/>
                          </a:solidFill>
                          <a:latin typeface="Meiryo" panose="020B0604030504040204" pitchFamily="34" charset="-128"/>
                          <a:ea typeface="Meiryo" panose="020B0604030504040204" pitchFamily="34" charset="-128"/>
                          <a:cs typeface="+mn-cs"/>
                        </a:rPr>
                        <a:t>通期</a:t>
                      </a:r>
                      <a:r>
                        <a:rPr lang="ja-JP" altLang="en-US" sz="1100" b="0" kern="1200">
                          <a:solidFill>
                            <a:srgbClr val="0D0D0D"/>
                          </a:solidFill>
                          <a:latin typeface="Meiryo"/>
                          <a:ea typeface="Meiryo"/>
                        </a:rPr>
                        <a:t>(固定)</a:t>
                      </a:r>
                      <a:endParaRPr kumimoji="1" lang="ja-JP" altLang="en-US" sz="1100" b="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2149270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29B11FB3-D319-F680-E02A-AF514548708D}"/>
              </a:ext>
            </a:extLst>
          </p:cNvPr>
          <p:cNvSpPr/>
          <p:nvPr/>
        </p:nvSpPr>
        <p:spPr>
          <a:xfrm>
            <a:off x="8210008" y="5963851"/>
            <a:ext cx="3577903" cy="276999"/>
          </a:xfrm>
          <a:prstGeom prst="rect">
            <a:avLst/>
          </a:prstGeom>
        </p:spPr>
        <p:txBody>
          <a:bodyPr wrap="non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lvl="0">
              <a:defRPr/>
            </a:pPr>
            <a:r>
              <a:rPr lang="en-US" altLang="ja-JP" sz="900" dirty="0">
                <a:solidFill>
                  <a:srgbClr val="0D0D0D"/>
                </a:solidFill>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追従バナー画像はタップするとランディングページに遷移します。</a:t>
            </a:r>
          </a:p>
        </p:txBody>
      </p:sp>
      <p:sp>
        <p:nvSpPr>
          <p:cNvPr id="19" name="片側の 2 つの角を丸めた四角形 18">
            <a:extLst>
              <a:ext uri="{FF2B5EF4-FFF2-40B4-BE49-F238E27FC236}">
                <a16:creationId xmlns:a16="http://schemas.microsoft.com/office/drawing/2014/main" id="{332207F5-2505-3D22-1FEB-698F6010FB5D}"/>
              </a:ext>
            </a:extLst>
          </p:cNvPr>
          <p:cNvSpPr/>
          <p:nvPr/>
        </p:nvSpPr>
        <p:spPr>
          <a:xfrm>
            <a:off x="499024" y="1551272"/>
            <a:ext cx="5452347" cy="595851"/>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動画をフルスクリーンで再生する</a:t>
            </a:r>
            <a:r>
              <a:rPr kumimoji="0" lang="en-US" altLang="ja-JP"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 (for view)</a:t>
            </a:r>
          </a:p>
        </p:txBody>
      </p:sp>
      <p:sp>
        <p:nvSpPr>
          <p:cNvPr id="20" name="片側の 2 つの角を丸めた四角形 19">
            <a:extLst>
              <a:ext uri="{FF2B5EF4-FFF2-40B4-BE49-F238E27FC236}">
                <a16:creationId xmlns:a16="http://schemas.microsoft.com/office/drawing/2014/main" id="{75EF2793-7537-C44C-134F-2B65A06227EB}"/>
              </a:ext>
            </a:extLst>
          </p:cNvPr>
          <p:cNvSpPr/>
          <p:nvPr/>
        </p:nvSpPr>
        <p:spPr>
          <a:xfrm>
            <a:off x="6268314" y="1551272"/>
            <a:ext cx="5452514" cy="4274776"/>
          </a:xfrm>
          <a:prstGeom prst="round2SameRect">
            <a:avLst>
              <a:gd name="adj1" fmla="val 4527"/>
              <a:gd name="adj2" fmla="val 0"/>
            </a:avLst>
          </a:prstGeom>
          <a:noFill/>
          <a:ln w="3175" cap="flat" cmpd="sng" algn="ctr">
            <a:solidFill>
              <a:srgbClr val="00003E"/>
            </a:solid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i="0" u="none" strike="noStrike" kern="0" cap="none" spc="0" normalizeH="0" baseline="0" noProof="0">
              <a:ln>
                <a:noFill/>
              </a:ln>
              <a:solidFill>
                <a:srgbClr val="FFFFFF"/>
              </a:solidFill>
              <a:effectLst/>
              <a:uLnTx/>
              <a:uFillTx/>
              <a:latin typeface="メイリオ"/>
              <a:ea typeface="メイリオ"/>
              <a:cs typeface="+mn-cs"/>
            </a:endParaRPr>
          </a:p>
        </p:txBody>
      </p:sp>
      <p:sp>
        <p:nvSpPr>
          <p:cNvPr id="21" name="片側の 2 つの角を丸めた四角形 20">
            <a:extLst>
              <a:ext uri="{FF2B5EF4-FFF2-40B4-BE49-F238E27FC236}">
                <a16:creationId xmlns:a16="http://schemas.microsoft.com/office/drawing/2014/main" id="{7DA8EECD-D137-4960-5ED6-8C4633A63B69}"/>
              </a:ext>
            </a:extLst>
          </p:cNvPr>
          <p:cNvSpPr/>
          <p:nvPr/>
        </p:nvSpPr>
        <p:spPr>
          <a:xfrm>
            <a:off x="6268314" y="1551272"/>
            <a:ext cx="5452514" cy="595851"/>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ランディングページを表示する（</a:t>
            </a:r>
            <a:r>
              <a:rPr kumimoji="0" lang="en-US" altLang="ja-JP"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for click</a:t>
            </a:r>
            <a:r>
              <a:rPr kumimoji="0" lang="ja-JP" altLang="en-US"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a:t>
            </a:r>
            <a:endParaRPr kumimoji="0" lang="en-US" altLang="ja-JP"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grpSp>
        <p:nvGrpSpPr>
          <p:cNvPr id="37" name="グループ化 36">
            <a:extLst>
              <a:ext uri="{FF2B5EF4-FFF2-40B4-BE49-F238E27FC236}">
                <a16:creationId xmlns:a16="http://schemas.microsoft.com/office/drawing/2014/main" id="{93E30640-8474-F301-E874-E41E31681077}"/>
              </a:ext>
            </a:extLst>
          </p:cNvPr>
          <p:cNvGrpSpPr/>
          <p:nvPr/>
        </p:nvGrpSpPr>
        <p:grpSpPr>
          <a:xfrm>
            <a:off x="919365" y="2436232"/>
            <a:ext cx="1384006" cy="3002489"/>
            <a:chOff x="513033" y="432674"/>
            <a:chExt cx="2115990" cy="4304579"/>
          </a:xfrm>
        </p:grpSpPr>
        <p:grpSp>
          <p:nvGrpSpPr>
            <p:cNvPr id="38" name="グループ化 37">
              <a:extLst>
                <a:ext uri="{FF2B5EF4-FFF2-40B4-BE49-F238E27FC236}">
                  <a16:creationId xmlns:a16="http://schemas.microsoft.com/office/drawing/2014/main" id="{3671E151-8663-D2AB-69E1-C02595F6370F}"/>
                </a:ext>
              </a:extLst>
            </p:cNvPr>
            <p:cNvGrpSpPr/>
            <p:nvPr/>
          </p:nvGrpSpPr>
          <p:grpSpPr>
            <a:xfrm>
              <a:off x="513033" y="432674"/>
              <a:ext cx="2115990" cy="4304579"/>
              <a:chOff x="513033" y="446485"/>
              <a:chExt cx="2115990" cy="4304579"/>
            </a:xfrm>
          </p:grpSpPr>
          <p:pic>
            <p:nvPicPr>
              <p:cNvPr id="40" name="図 39">
                <a:extLst>
                  <a:ext uri="{FF2B5EF4-FFF2-40B4-BE49-F238E27FC236}">
                    <a16:creationId xmlns:a16="http://schemas.microsoft.com/office/drawing/2014/main" id="{AAA57EBC-2974-6C5D-1A37-6D8A7BAE582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970"/>
              <a:stretch/>
            </p:blipFill>
            <p:spPr>
              <a:xfrm>
                <a:off x="513033" y="446485"/>
                <a:ext cx="2115990" cy="4304579"/>
              </a:xfrm>
              <a:prstGeom prst="rect">
                <a:avLst/>
              </a:prstGeom>
            </p:spPr>
          </p:pic>
          <p:pic>
            <p:nvPicPr>
              <p:cNvPr id="41" name="図 40">
                <a:extLst>
                  <a:ext uri="{FF2B5EF4-FFF2-40B4-BE49-F238E27FC236}">
                    <a16:creationId xmlns:a16="http://schemas.microsoft.com/office/drawing/2014/main" id="{B9EA4DC8-2CB2-FDD2-6F6D-B24BF70B450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 b="-4405"/>
              <a:stretch/>
            </p:blipFill>
            <p:spPr>
              <a:xfrm>
                <a:off x="655969" y="568890"/>
                <a:ext cx="1844989" cy="4182174"/>
              </a:xfrm>
              <a:prstGeom prst="rect">
                <a:avLst/>
              </a:prstGeom>
            </p:spPr>
          </p:pic>
          <p:pic>
            <p:nvPicPr>
              <p:cNvPr id="42" name="図 41">
                <a:extLst>
                  <a:ext uri="{FF2B5EF4-FFF2-40B4-BE49-F238E27FC236}">
                    <a16:creationId xmlns:a16="http://schemas.microsoft.com/office/drawing/2014/main" id="{9B8B9FAC-E7AC-AB22-BDAA-E467E35B4B3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39" name="図 38">
              <a:extLst>
                <a:ext uri="{FF2B5EF4-FFF2-40B4-BE49-F238E27FC236}">
                  <a16:creationId xmlns:a16="http://schemas.microsoft.com/office/drawing/2014/main" id="{0AFF5C71-93DD-516E-E6DC-C08F25C1D29E}"/>
                </a:ext>
              </a:extLst>
            </p:cNvPr>
            <p:cNvPicPr>
              <a:picLocks noChangeAspect="1"/>
            </p:cNvPicPr>
            <p:nvPr/>
          </p:nvPicPr>
          <p:blipFill rotWithShape="1">
            <a:blip r:embed="rId5">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grpSp>
        <p:nvGrpSpPr>
          <p:cNvPr id="44" name="グループ化 43">
            <a:extLst>
              <a:ext uri="{FF2B5EF4-FFF2-40B4-BE49-F238E27FC236}">
                <a16:creationId xmlns:a16="http://schemas.microsoft.com/office/drawing/2014/main" id="{BEF9C684-CF68-A2E7-1A4D-0689C2253C08}"/>
              </a:ext>
            </a:extLst>
          </p:cNvPr>
          <p:cNvGrpSpPr/>
          <p:nvPr/>
        </p:nvGrpSpPr>
        <p:grpSpPr>
          <a:xfrm>
            <a:off x="6670887" y="2477916"/>
            <a:ext cx="1384006" cy="3002489"/>
            <a:chOff x="513033" y="432674"/>
            <a:chExt cx="2115990" cy="4304579"/>
          </a:xfrm>
        </p:grpSpPr>
        <p:grpSp>
          <p:nvGrpSpPr>
            <p:cNvPr id="45" name="グループ化 44">
              <a:extLst>
                <a:ext uri="{FF2B5EF4-FFF2-40B4-BE49-F238E27FC236}">
                  <a16:creationId xmlns:a16="http://schemas.microsoft.com/office/drawing/2014/main" id="{CF4F6EC0-9517-3B1F-7C94-5A378CF3DCF2}"/>
                </a:ext>
              </a:extLst>
            </p:cNvPr>
            <p:cNvGrpSpPr/>
            <p:nvPr/>
          </p:nvGrpSpPr>
          <p:grpSpPr>
            <a:xfrm>
              <a:off x="513033" y="432674"/>
              <a:ext cx="2115990" cy="4304579"/>
              <a:chOff x="513033" y="446485"/>
              <a:chExt cx="2115990" cy="4304579"/>
            </a:xfrm>
          </p:grpSpPr>
          <p:pic>
            <p:nvPicPr>
              <p:cNvPr id="47" name="図 46">
                <a:extLst>
                  <a:ext uri="{FF2B5EF4-FFF2-40B4-BE49-F238E27FC236}">
                    <a16:creationId xmlns:a16="http://schemas.microsoft.com/office/drawing/2014/main" id="{42A7F986-5D37-E1F7-A047-654B79170CC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970"/>
              <a:stretch/>
            </p:blipFill>
            <p:spPr>
              <a:xfrm>
                <a:off x="513033" y="446485"/>
                <a:ext cx="2115990" cy="4304579"/>
              </a:xfrm>
              <a:prstGeom prst="rect">
                <a:avLst/>
              </a:prstGeom>
            </p:spPr>
          </p:pic>
          <p:pic>
            <p:nvPicPr>
              <p:cNvPr id="48" name="図 47">
                <a:extLst>
                  <a:ext uri="{FF2B5EF4-FFF2-40B4-BE49-F238E27FC236}">
                    <a16:creationId xmlns:a16="http://schemas.microsoft.com/office/drawing/2014/main" id="{D55A0DE8-4D70-2E2D-3FBF-A2E85AA482A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 b="-4405"/>
              <a:stretch/>
            </p:blipFill>
            <p:spPr>
              <a:xfrm>
                <a:off x="655969" y="568890"/>
                <a:ext cx="1844989" cy="4182174"/>
              </a:xfrm>
              <a:prstGeom prst="rect">
                <a:avLst/>
              </a:prstGeom>
            </p:spPr>
          </p:pic>
          <p:pic>
            <p:nvPicPr>
              <p:cNvPr id="49" name="図 48">
                <a:extLst>
                  <a:ext uri="{FF2B5EF4-FFF2-40B4-BE49-F238E27FC236}">
                    <a16:creationId xmlns:a16="http://schemas.microsoft.com/office/drawing/2014/main" id="{789EEF54-070A-C8BF-0484-C2F5457B443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46" name="図 45">
              <a:extLst>
                <a:ext uri="{FF2B5EF4-FFF2-40B4-BE49-F238E27FC236}">
                  <a16:creationId xmlns:a16="http://schemas.microsoft.com/office/drawing/2014/main" id="{05C90BDC-BEFF-42A1-2163-4C11AD4DA6EE}"/>
                </a:ext>
              </a:extLst>
            </p:cNvPr>
            <p:cNvPicPr>
              <a:picLocks noChangeAspect="1"/>
            </p:cNvPicPr>
            <p:nvPr/>
          </p:nvPicPr>
          <p:blipFill rotWithShape="1">
            <a:blip r:embed="rId5">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pic>
        <p:nvPicPr>
          <p:cNvPr id="25" name="図 24">
            <a:extLst>
              <a:ext uri="{FF2B5EF4-FFF2-40B4-BE49-F238E27FC236}">
                <a16:creationId xmlns:a16="http://schemas.microsoft.com/office/drawing/2014/main" id="{B273166D-1ED4-67FD-B382-55738015FD3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94122" y="2648674"/>
            <a:ext cx="1454011" cy="2917108"/>
          </a:xfrm>
          <a:prstGeom prst="rect">
            <a:avLst/>
          </a:prstGeom>
        </p:spPr>
      </p:pic>
      <p:pic>
        <p:nvPicPr>
          <p:cNvPr id="27" name="図 26">
            <a:extLst>
              <a:ext uri="{FF2B5EF4-FFF2-40B4-BE49-F238E27FC236}">
                <a16:creationId xmlns:a16="http://schemas.microsoft.com/office/drawing/2014/main" id="{3A37E688-7893-74B5-43A3-83FF64A868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45644" y="2648674"/>
            <a:ext cx="1454011" cy="2917110"/>
          </a:xfrm>
          <a:prstGeom prst="rect">
            <a:avLst/>
          </a:prstGeom>
        </p:spPr>
      </p:pic>
      <p:sp>
        <p:nvSpPr>
          <p:cNvPr id="50" name="テキスト ボックス 49">
            <a:extLst>
              <a:ext uri="{FF2B5EF4-FFF2-40B4-BE49-F238E27FC236}">
                <a16:creationId xmlns:a16="http://schemas.microsoft.com/office/drawing/2014/main" id="{F46B5992-F0F0-F697-F351-487486028D6C}"/>
              </a:ext>
            </a:extLst>
          </p:cNvPr>
          <p:cNvSpPr txBox="1"/>
          <p:nvPr/>
        </p:nvSpPr>
        <p:spPr>
          <a:xfrm>
            <a:off x="3608248" y="3367146"/>
            <a:ext cx="2009132" cy="954107"/>
          </a:xfrm>
          <a:prstGeom prst="rect">
            <a:avLst/>
          </a:prstGeom>
          <a:noFill/>
        </p:spPr>
        <p:txBody>
          <a:bodyPr wrap="square" rtlCol="0">
            <a:spAutoFit/>
          </a:bodyPr>
          <a:lstStyle/>
          <a:p>
            <a:pPr algn="l"/>
            <a:r>
              <a:rPr kumimoji="1" lang="ja-JP" altLang="en-US" sz="1400"/>
              <a:t>バナーをタップすると</a:t>
            </a:r>
            <a:endParaRPr kumimoji="1" lang="en-US" altLang="ja-JP" sz="1400"/>
          </a:p>
          <a:p>
            <a:pPr algn="l"/>
            <a:r>
              <a:rPr lang="ja-JP" altLang="en-US" sz="1400"/>
              <a:t>フルスクリーンの動画プレイヤーで動画が再生される</a:t>
            </a:r>
            <a:endParaRPr kumimoji="1" lang="ja-JP" altLang="en-US" sz="1400"/>
          </a:p>
        </p:txBody>
      </p:sp>
      <p:sp>
        <p:nvSpPr>
          <p:cNvPr id="51" name="テキスト ボックス 50">
            <a:extLst>
              <a:ext uri="{FF2B5EF4-FFF2-40B4-BE49-F238E27FC236}">
                <a16:creationId xmlns:a16="http://schemas.microsoft.com/office/drawing/2014/main" id="{7B98B9B0-C90E-F544-0C7A-7D2E89EDAF08}"/>
              </a:ext>
            </a:extLst>
          </p:cNvPr>
          <p:cNvSpPr txBox="1"/>
          <p:nvPr/>
        </p:nvSpPr>
        <p:spPr>
          <a:xfrm>
            <a:off x="9428621" y="3367147"/>
            <a:ext cx="2125781" cy="954107"/>
          </a:xfrm>
          <a:prstGeom prst="rect">
            <a:avLst/>
          </a:prstGeom>
          <a:noFill/>
        </p:spPr>
        <p:txBody>
          <a:bodyPr wrap="square" rtlCol="0">
            <a:spAutoFit/>
          </a:bodyPr>
          <a:lstStyle/>
          <a:p>
            <a:pPr algn="l"/>
            <a:r>
              <a:rPr kumimoji="1" lang="ja-JP" altLang="en-US" sz="1400"/>
              <a:t>バナーをタップすると</a:t>
            </a:r>
            <a:endParaRPr kumimoji="1" lang="en-US" altLang="ja-JP" sz="1400"/>
          </a:p>
          <a:p>
            <a:pPr algn="l"/>
            <a:r>
              <a:rPr kumimoji="1" lang="ja-JP" altLang="en-US" sz="1400"/>
              <a:t>再生している動画の下にランディングページが表示される</a:t>
            </a:r>
            <a:endParaRPr kumimoji="1" lang="en-US" altLang="ja-JP" sz="1400"/>
          </a:p>
        </p:txBody>
      </p:sp>
      <p:sp>
        <p:nvSpPr>
          <p:cNvPr id="2" name="テキスト プレースホルダー 1">
            <a:extLst>
              <a:ext uri="{FF2B5EF4-FFF2-40B4-BE49-F238E27FC236}">
                <a16:creationId xmlns:a16="http://schemas.microsoft.com/office/drawing/2014/main" id="{DF888B66-EC85-C8FA-2014-44E0D459B768}"/>
              </a:ext>
            </a:extLst>
          </p:cNvPr>
          <p:cNvSpPr>
            <a:spLocks noGrp="1"/>
          </p:cNvSpPr>
          <p:nvPr>
            <p:ph type="body" sz="quarter" idx="12"/>
          </p:nvPr>
        </p:nvSpPr>
        <p:spPr/>
        <p:txBody>
          <a:bodyPr/>
          <a:lstStyle/>
          <a:p>
            <a:pPr marL="0" indent="0">
              <a:buNone/>
            </a:pPr>
            <a:r>
              <a:rPr lang="ja-JP" altLang="en-US"/>
              <a:t>商品スペック</a:t>
            </a:r>
          </a:p>
        </p:txBody>
      </p:sp>
      <p:pic>
        <p:nvPicPr>
          <p:cNvPr id="24" name="図プレースホルダー 23" descr="アイコン&#10;&#10;自動的に生成された説明">
            <a:extLst>
              <a:ext uri="{FF2B5EF4-FFF2-40B4-BE49-F238E27FC236}">
                <a16:creationId xmlns:a16="http://schemas.microsoft.com/office/drawing/2014/main" id="{281A4442-F7FC-0676-2830-9392070DC512}"/>
              </a:ext>
            </a:extLst>
          </p:cNvPr>
          <p:cNvPicPr>
            <a:picLocks noGrp="1" noChangeAspect="1"/>
          </p:cNvPicPr>
          <p:nvPr>
            <p:ph type="pic" sz="quarter" idx="11"/>
          </p:nvPr>
        </p:nvPicPr>
        <p:blipFill>
          <a:blip r:embed="rId8" cstate="print">
            <a:extLst>
              <a:ext uri="{28A0092B-C50C-407E-A947-70E740481C1C}">
                <a14:useLocalDpi xmlns:a14="http://schemas.microsoft.com/office/drawing/2010/main" val="0"/>
              </a:ext>
            </a:extLst>
          </a:blip>
          <a:srcRect/>
          <a:stretch/>
        </p:blipFill>
        <p:spPr/>
      </p:pic>
      <p:sp>
        <p:nvSpPr>
          <p:cNvPr id="22" name="テキスト プレースホルダー 21">
            <a:extLst>
              <a:ext uri="{FF2B5EF4-FFF2-40B4-BE49-F238E27FC236}">
                <a16:creationId xmlns:a16="http://schemas.microsoft.com/office/drawing/2014/main" id="{81865439-B595-3E0D-6733-251F82C9C007}"/>
              </a:ext>
            </a:extLst>
          </p:cNvPr>
          <p:cNvSpPr>
            <a:spLocks noGrp="1"/>
          </p:cNvSpPr>
          <p:nvPr>
            <p:ph type="body"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スマートフォン動画広告タップ後の挙動</a:t>
            </a:r>
          </a:p>
        </p:txBody>
      </p:sp>
      <p:sp>
        <p:nvSpPr>
          <p:cNvPr id="3" name="片側の 2 つの角を丸めた四角形 19">
            <a:extLst>
              <a:ext uri="{FF2B5EF4-FFF2-40B4-BE49-F238E27FC236}">
                <a16:creationId xmlns:a16="http://schemas.microsoft.com/office/drawing/2014/main" id="{A40575B2-A55A-AFE9-5D28-8B9B1D456196}"/>
              </a:ext>
            </a:extLst>
          </p:cNvPr>
          <p:cNvSpPr/>
          <p:nvPr/>
        </p:nvSpPr>
        <p:spPr>
          <a:xfrm>
            <a:off x="499191" y="1551272"/>
            <a:ext cx="5452347" cy="4274776"/>
          </a:xfrm>
          <a:prstGeom prst="round2SameRect">
            <a:avLst>
              <a:gd name="adj1" fmla="val 4527"/>
              <a:gd name="adj2" fmla="val 0"/>
            </a:avLst>
          </a:prstGeom>
          <a:noFill/>
          <a:ln w="3175" cap="flat" cmpd="sng" algn="ctr">
            <a:solidFill>
              <a:srgbClr val="00003E"/>
            </a:solid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i="0" u="none" strike="noStrike" kern="0" cap="none" spc="0" normalizeH="0" baseline="0" noProof="0">
              <a:ln>
                <a:noFill/>
              </a:ln>
              <a:solidFill>
                <a:srgbClr val="FFFFFF"/>
              </a:solidFill>
              <a:effectLst/>
              <a:uLnTx/>
              <a:uFillTx/>
              <a:latin typeface="メイリオ"/>
              <a:ea typeface="メイリオ"/>
              <a:cs typeface="+mn-cs"/>
            </a:endParaRPr>
          </a:p>
        </p:txBody>
      </p:sp>
      <p:sp>
        <p:nvSpPr>
          <p:cNvPr id="4" name="角丸四角形 3">
            <a:extLst>
              <a:ext uri="{FF2B5EF4-FFF2-40B4-BE49-F238E27FC236}">
                <a16:creationId xmlns:a16="http://schemas.microsoft.com/office/drawing/2014/main" id="{CFC13C38-676B-42BC-F455-9AC33D4E36E9}"/>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挙動説明</a:t>
            </a:r>
          </a:p>
        </p:txBody>
      </p:sp>
    </p:spTree>
    <p:extLst>
      <p:ext uri="{BB962C8B-B14F-4D97-AF65-F5344CB8AC3E}">
        <p14:creationId xmlns:p14="http://schemas.microsoft.com/office/powerpoint/2010/main" val="397607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プレースホルダー 18" descr="アイコン&#10;&#10;自動的に生成された説明">
            <a:extLst>
              <a:ext uri="{FF2B5EF4-FFF2-40B4-BE49-F238E27FC236}">
                <a16:creationId xmlns:a16="http://schemas.microsoft.com/office/drawing/2014/main" id="{0AEEDD63-B9E7-613A-56CD-98D886165DC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4" name="正方形/長方形 43">
            <a:extLst>
              <a:ext uri="{FF2B5EF4-FFF2-40B4-BE49-F238E27FC236}">
                <a16:creationId xmlns:a16="http://schemas.microsoft.com/office/drawing/2014/main" id="{5B96794B-D175-406A-600F-C215E839B860}"/>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p>
        </p:txBody>
      </p:sp>
      <p:sp>
        <p:nvSpPr>
          <p:cNvPr id="7" name="テキスト ボックス 6">
            <a:extLst>
              <a:ext uri="{FF2B5EF4-FFF2-40B4-BE49-F238E27FC236}">
                <a16:creationId xmlns:a16="http://schemas.microsoft.com/office/drawing/2014/main" id="{D1F3C55C-E266-9FA8-061C-02AEAC5E4197}"/>
              </a:ext>
            </a:extLst>
          </p:cNvPr>
          <p:cNvSpPr txBox="1"/>
          <p:nvPr/>
        </p:nvSpPr>
        <p:spPr>
          <a:xfrm>
            <a:off x="623154" y="5990974"/>
            <a:ext cx="8989036" cy="25160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a:ea typeface="Meiryo"/>
              </a:rPr>
              <a:t>・入稿規定（</a:t>
            </a:r>
            <a:r>
              <a:rPr kumimoji="0" lang="en-US" altLang="ja-JP" sz="900" b="0" i="0" u="none" strike="noStrike" kern="0" cap="none" spc="0" normalizeH="0" baseline="0" noProof="0" dirty="0">
                <a:ln>
                  <a:noFill/>
                </a:ln>
                <a:solidFill>
                  <a:srgbClr val="0D0D0D"/>
                </a:solidFill>
                <a:effectLst/>
                <a:uLnTx/>
                <a:uFillTx/>
                <a:latin typeface="Meiryo"/>
                <a:ea typeface="Meiryo"/>
              </a:rPr>
              <a:t>web</a:t>
            </a:r>
            <a:r>
              <a:rPr kumimoji="0" lang="ja-JP" altLang="en-US" sz="900" b="0" i="0" u="none" strike="noStrike" kern="0" cap="none" spc="0" normalizeH="0" baseline="0" noProof="0" dirty="0">
                <a:ln>
                  <a:noFill/>
                </a:ln>
                <a:solidFill>
                  <a:srgbClr val="0D0D0D"/>
                </a:solidFill>
                <a:effectLst/>
                <a:uLnTx/>
                <a:uFillTx/>
                <a:latin typeface="Meiryo"/>
                <a:ea typeface="Meiryo"/>
              </a:rPr>
              <a:t>）：</a:t>
            </a:r>
            <a:r>
              <a:rPr kumimoji="0" lang="ja-JP" altLang="en-US" sz="900" kern="0" dirty="0">
                <a:solidFill>
                  <a:srgbClr val="0D0D0D"/>
                </a:solidFill>
                <a:latin typeface="Meiryo"/>
                <a:ea typeface="Meiryo"/>
                <a:cs typeface="+mn-lt"/>
                <a:hlinkClick r:id="rId4"/>
              </a:rPr>
              <a:t>https://ads-help.yahoo-net.jp/s/article/H000044930?language=ja</a:t>
            </a:r>
            <a:endParaRPr lang="en-US" altLang="ja-JP" sz="900" b="0" i="0" u="none" strike="noStrike" cap="none" spc="0" normalizeH="0" baseline="0" noProof="0" dirty="0">
              <a:ln>
                <a:noFill/>
              </a:ln>
              <a:solidFill>
                <a:srgbClr val="000000"/>
              </a:solidFill>
              <a:effectLst/>
              <a:uLnTx/>
              <a:uFillTx/>
              <a:latin typeface="Meiryo"/>
              <a:ea typeface="Meiryo"/>
            </a:endParaRPr>
          </a:p>
        </p:txBody>
      </p:sp>
      <p:sp>
        <p:nvSpPr>
          <p:cNvPr id="17" name="テキスト プレースホルダー 2">
            <a:extLst>
              <a:ext uri="{FF2B5EF4-FFF2-40B4-BE49-F238E27FC236}">
                <a16:creationId xmlns:a16="http://schemas.microsoft.com/office/drawing/2014/main" id="{351E9626-25D5-978A-E871-DAA338BE6824}"/>
              </a:ext>
            </a:extLst>
          </p:cNvPr>
          <p:cNvSpPr>
            <a:spLocks noGrp="1"/>
          </p:cNvSpPr>
          <p:nvPr>
            <p:ph type="body" sz="quarter" idx="12"/>
          </p:nvPr>
        </p:nvSpPr>
        <p:spPr>
          <a:xfrm>
            <a:off x="595671" y="81412"/>
            <a:ext cx="866756" cy="410840"/>
          </a:xfrm>
        </p:spPr>
        <p:txBody>
          <a:bodyPr/>
          <a:lstStyle/>
          <a:p>
            <a:pPr marL="0" indent="0" algn="ctr">
              <a:buNone/>
            </a:pPr>
            <a:r>
              <a:rPr lang="ja-JP" altLang="en-US"/>
              <a:t>商品スペック</a:t>
            </a:r>
          </a:p>
        </p:txBody>
      </p:sp>
      <p:sp>
        <p:nvSpPr>
          <p:cNvPr id="18" name="テキスト プレースホルダー 35">
            <a:extLst>
              <a:ext uri="{FF2B5EF4-FFF2-40B4-BE49-F238E27FC236}">
                <a16:creationId xmlns:a16="http://schemas.microsoft.com/office/drawing/2014/main" id="{8A9A0764-B0F5-0969-5459-0E473EEAEFEA}"/>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b="1" dirty="0">
                <a:solidFill>
                  <a:srgbClr val="00003E"/>
                </a:solidFill>
                <a:latin typeface="Meiryo" panose="020B0604030504040204" pitchFamily="34" charset="-128"/>
                <a:ea typeface="Meiryo" panose="020B0604030504040204" pitchFamily="34" charset="-128"/>
              </a:rPr>
              <a:t>ブランドパネル</a:t>
            </a:r>
            <a:r>
              <a:rPr lang="en-US" altLang="ja-JP" sz="2000" b="1" dirty="0">
                <a:solidFill>
                  <a:srgbClr val="00003E"/>
                </a:solidFill>
                <a:latin typeface="Meiryo" panose="020B0604030504040204" pitchFamily="34" charset="-128"/>
                <a:ea typeface="Meiryo" panose="020B0604030504040204" pitchFamily="34" charset="-128"/>
              </a:rPr>
              <a:t>  </a:t>
            </a:r>
            <a:r>
              <a:rPr lang="ja-JP" altLang="en-US" sz="2000" b="1" dirty="0">
                <a:solidFill>
                  <a:srgbClr val="00003E"/>
                </a:solidFill>
                <a:latin typeface="Meiryo" panose="020B0604030504040204" pitchFamily="34" charset="-128"/>
                <a:ea typeface="Meiryo" panose="020B0604030504040204" pitchFamily="34" charset="-128"/>
              </a:rPr>
              <a:t>マルチデバイス　トップカバー</a:t>
            </a:r>
          </a:p>
        </p:txBody>
      </p:sp>
      <p:pic>
        <p:nvPicPr>
          <p:cNvPr id="21" name="図 20">
            <a:extLst>
              <a:ext uri="{FF2B5EF4-FFF2-40B4-BE49-F238E27FC236}">
                <a16:creationId xmlns:a16="http://schemas.microsoft.com/office/drawing/2014/main" id="{03A5CFF8-9C8C-D673-977C-6E8609CAB7D4}"/>
              </a:ext>
            </a:extLst>
          </p:cNvPr>
          <p:cNvPicPr>
            <a:picLocks noChangeAspect="1"/>
          </p:cNvPicPr>
          <p:nvPr/>
        </p:nvPicPr>
        <p:blipFill rotWithShape="1">
          <a:blip r:embed="rId5">
            <a:extLst>
              <a:ext uri="{28A0092B-C50C-407E-A947-70E740481C1C}">
                <a14:useLocalDpi xmlns:a14="http://schemas.microsoft.com/office/drawing/2010/main"/>
              </a:ext>
            </a:extLst>
          </a:blip>
          <a:srcRect t="-105" b="18249"/>
          <a:stretch/>
        </p:blipFill>
        <p:spPr>
          <a:xfrm>
            <a:off x="3697195" y="2938226"/>
            <a:ext cx="3876964" cy="2176427"/>
          </a:xfrm>
          <a:prstGeom prst="rect">
            <a:avLst/>
          </a:prstGeom>
        </p:spPr>
      </p:pic>
      <p:sp>
        <p:nvSpPr>
          <p:cNvPr id="24" name="角丸四角形 44">
            <a:extLst>
              <a:ext uri="{FF2B5EF4-FFF2-40B4-BE49-F238E27FC236}">
                <a16:creationId xmlns:a16="http://schemas.microsoft.com/office/drawing/2014/main" id="{364201DD-87F6-690B-241E-FA8346D4274F}"/>
              </a:ext>
            </a:extLst>
          </p:cNvPr>
          <p:cNvSpPr/>
          <p:nvPr/>
        </p:nvSpPr>
        <p:spPr>
          <a:xfrm>
            <a:off x="3945560" y="1844824"/>
            <a:ext cx="358560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4680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ブランドパネル クインティ</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画像</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/16</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9</a:t>
            </a: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ブランドパネル クインティ</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動画</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/16</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9</a:t>
            </a:r>
            <a:endPar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26" name="角丸四角形 45">
            <a:extLst>
              <a:ext uri="{FF2B5EF4-FFF2-40B4-BE49-F238E27FC236}">
                <a16:creationId xmlns:a16="http://schemas.microsoft.com/office/drawing/2014/main" id="{4EAA2A46-4597-9C89-0783-1341C7DB19B4}"/>
              </a:ext>
            </a:extLst>
          </p:cNvPr>
          <p:cNvSpPr/>
          <p:nvPr/>
        </p:nvSpPr>
        <p:spPr>
          <a:xfrm>
            <a:off x="3709721" y="1282994"/>
            <a:ext cx="8102303" cy="396000"/>
          </a:xfrm>
          <a:prstGeom prst="roundRect">
            <a:avLst>
              <a:gd name="adj" fmla="val 50000"/>
            </a:avLst>
          </a:prstGeom>
          <a:solidFill>
            <a:srgbClr val="00003E"/>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FFFFFF"/>
                </a:solidFill>
                <a:effectLst/>
                <a:uLnTx/>
                <a:uFillTx/>
                <a:latin typeface="Meiryo" panose="020B0604030504040204" pitchFamily="34" charset="-128"/>
                <a:ea typeface="Meiryo" panose="020B0604030504040204" pitchFamily="34" charset="-128"/>
              </a:rPr>
              <a:t>PC</a:t>
            </a:r>
            <a:endParaRPr kumimoji="1" lang="ja-JP" altLang="en-US" sz="1400" b="1" i="0" u="none" strike="noStrike" kern="1200" cap="none" spc="60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27" name="円/楕円 46">
            <a:extLst>
              <a:ext uri="{FF2B5EF4-FFF2-40B4-BE49-F238E27FC236}">
                <a16:creationId xmlns:a16="http://schemas.microsoft.com/office/drawing/2014/main" id="{6D0B79C2-0A88-6AB3-784B-70C58DE07327}"/>
              </a:ext>
            </a:extLst>
          </p:cNvPr>
          <p:cNvSpPr>
            <a:spLocks noChangeAspect="1"/>
          </p:cNvSpPr>
          <p:nvPr/>
        </p:nvSpPr>
        <p:spPr>
          <a:xfrm>
            <a:off x="3697196" y="1939276"/>
            <a:ext cx="504000" cy="504000"/>
          </a:xfrm>
          <a:prstGeom prst="ellipse">
            <a:avLst/>
          </a:pr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B</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35" name="角丸四角形 47">
            <a:extLst>
              <a:ext uri="{FF2B5EF4-FFF2-40B4-BE49-F238E27FC236}">
                <a16:creationId xmlns:a16="http://schemas.microsoft.com/office/drawing/2014/main" id="{166501BC-61E6-E3F5-0026-E9FE1D3EFA89}"/>
              </a:ext>
            </a:extLst>
          </p:cNvPr>
          <p:cNvSpPr/>
          <p:nvPr/>
        </p:nvSpPr>
        <p:spPr>
          <a:xfrm>
            <a:off x="200416" y="1277871"/>
            <a:ext cx="3456660" cy="420019"/>
          </a:xfrm>
          <a:prstGeom prst="roundRect">
            <a:avLst>
              <a:gd name="adj" fmla="val 50000"/>
            </a:avLst>
          </a:prstGeom>
          <a:solidFill>
            <a:srgbClr val="03004A"/>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スマートフォン</a:t>
            </a:r>
          </a:p>
        </p:txBody>
      </p:sp>
      <p:sp>
        <p:nvSpPr>
          <p:cNvPr id="38" name="角丸四角形 48">
            <a:extLst>
              <a:ext uri="{FF2B5EF4-FFF2-40B4-BE49-F238E27FC236}">
                <a16:creationId xmlns:a16="http://schemas.microsoft.com/office/drawing/2014/main" id="{963FEA5F-3F0D-2796-9F38-5150E6977E0E}"/>
              </a:ext>
            </a:extLst>
          </p:cNvPr>
          <p:cNvSpPr/>
          <p:nvPr/>
        </p:nvSpPr>
        <p:spPr>
          <a:xfrm>
            <a:off x="411727" y="1844824"/>
            <a:ext cx="3267239"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lvl="0" algn="ctr">
              <a:lnSpc>
                <a:spcPct val="120000"/>
              </a:lnSpc>
              <a:defRPr/>
            </a:pPr>
            <a:r>
              <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ブランドパネル トップカバー</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/16</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9</a:t>
            </a:r>
          </a:p>
          <a:p>
            <a:pPr lvl="0" algn="ctr">
              <a:lnSpc>
                <a:spcPct val="120000"/>
              </a:lnSpc>
              <a:defRPr/>
            </a:pPr>
            <a:r>
              <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ブランドパネル トップカバー</a:t>
            </a:r>
            <a:r>
              <a:rPr lang="en-US" altLang="ja-JP"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動画</a:t>
            </a:r>
            <a:r>
              <a:rPr lang="en-US" altLang="ja-JP"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/16</a:t>
            </a:r>
            <a:r>
              <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lang="en-US" altLang="ja-JP"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9</a:t>
            </a:r>
            <a:endPar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
        <p:nvSpPr>
          <p:cNvPr id="39" name="円/楕円 49">
            <a:extLst>
              <a:ext uri="{FF2B5EF4-FFF2-40B4-BE49-F238E27FC236}">
                <a16:creationId xmlns:a16="http://schemas.microsoft.com/office/drawing/2014/main" id="{683497DC-7588-68C1-0562-188C8AFB442C}"/>
              </a:ext>
            </a:extLst>
          </p:cNvPr>
          <p:cNvSpPr>
            <a:spLocks noChangeAspect="1"/>
          </p:cNvSpPr>
          <p:nvPr/>
        </p:nvSpPr>
        <p:spPr>
          <a:xfrm>
            <a:off x="34468" y="1939276"/>
            <a:ext cx="504000" cy="504000"/>
          </a:xfrm>
          <a:prstGeom prst="ellipse">
            <a:avLst/>
          </a:pr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40" name="テキスト ボックス 39">
            <a:extLst>
              <a:ext uri="{FF2B5EF4-FFF2-40B4-BE49-F238E27FC236}">
                <a16:creationId xmlns:a16="http://schemas.microsoft.com/office/drawing/2014/main" id="{EA15963D-7BE0-9F3B-A513-838C4493065E}"/>
              </a:ext>
            </a:extLst>
          </p:cNvPr>
          <p:cNvSpPr txBox="1"/>
          <p:nvPr/>
        </p:nvSpPr>
        <p:spPr>
          <a:xfrm>
            <a:off x="481209" y="2625087"/>
            <a:ext cx="2758769" cy="338554"/>
          </a:xfrm>
          <a:prstGeom prst="rect">
            <a:avLst/>
          </a:prstGeom>
          <a:noFill/>
        </p:spPr>
        <p:txBody>
          <a:bodyPr wrap="none" lIns="0" tIns="0" rIns="0" bIns="0" rtlCol="0" anchor="t">
            <a:spAutoFit/>
          </a:bodyPr>
          <a:lstStyle/>
          <a:p>
            <a:pPr lvl="0">
              <a:defRPr/>
            </a:pPr>
            <a:r>
              <a:rPr lang="en-US" altLang="ja-JP" sz="1100" dirty="0">
                <a:solidFill>
                  <a:srgbClr val="FF0033"/>
                </a:solidFill>
                <a:latin typeface="Meiryo"/>
                <a:ea typeface="Meiryo"/>
              </a:rPr>
              <a:t>※</a:t>
            </a:r>
            <a:r>
              <a:rPr lang="ja-JP" altLang="en-US" sz="1100" dirty="0">
                <a:solidFill>
                  <a:srgbClr val="FF0033"/>
                </a:solidFill>
                <a:latin typeface="Meiryo"/>
                <a:ea typeface="Meiryo"/>
              </a:rPr>
              <a:t>ブランドパネル トップカバーの挙動は</a:t>
            </a:r>
            <a:r>
              <a:rPr lang="en-US" altLang="ja-JP" sz="1100" dirty="0">
                <a:solidFill>
                  <a:srgbClr val="FF0033"/>
                </a:solidFill>
                <a:latin typeface="Meiryo"/>
                <a:ea typeface="Meiryo"/>
              </a:rPr>
              <a:t>P7</a:t>
            </a:r>
          </a:p>
          <a:p>
            <a:pPr lvl="0">
              <a:defRPr/>
            </a:pPr>
            <a:r>
              <a:rPr lang="en-US" altLang="ja-JP" sz="1100" dirty="0">
                <a:solidFill>
                  <a:srgbClr val="FF0033"/>
                </a:solidFill>
                <a:latin typeface="Meiryo"/>
                <a:ea typeface="Meiryo"/>
              </a:rPr>
              <a:t>※ </a:t>
            </a:r>
            <a:r>
              <a:rPr lang="ja-JP" altLang="en-US" sz="1100" dirty="0">
                <a:solidFill>
                  <a:srgbClr val="FF0033"/>
                </a:solidFill>
                <a:latin typeface="Meiryo"/>
                <a:ea typeface="Meiryo"/>
              </a:rPr>
              <a:t>タップ後の挙動は</a:t>
            </a:r>
            <a:r>
              <a:rPr lang="en-US" altLang="ja-JP" sz="1100" dirty="0">
                <a:solidFill>
                  <a:srgbClr val="FF0033"/>
                </a:solidFill>
                <a:latin typeface="Meiryo"/>
                <a:ea typeface="Meiryo"/>
              </a:rPr>
              <a:t>P13</a:t>
            </a:r>
            <a:endParaRPr lang="ja-JP" altLang="en-US" sz="1100" dirty="0">
              <a:solidFill>
                <a:srgbClr val="FF0033"/>
              </a:solidFill>
              <a:latin typeface="Meiryo" panose="020B0604030504040204" pitchFamily="34" charset="-128"/>
              <a:ea typeface="Meiryo" panose="020B0604030504040204" pitchFamily="34" charset="-128"/>
            </a:endParaRPr>
          </a:p>
        </p:txBody>
      </p:sp>
      <p:pic>
        <p:nvPicPr>
          <p:cNvPr id="45" name="図 44">
            <a:extLst>
              <a:ext uri="{FF2B5EF4-FFF2-40B4-BE49-F238E27FC236}">
                <a16:creationId xmlns:a16="http://schemas.microsoft.com/office/drawing/2014/main" id="{D5BDB28A-84D0-1F69-C0B8-A8CBF9F1287C}"/>
              </a:ext>
            </a:extLst>
          </p:cNvPr>
          <p:cNvPicPr>
            <a:picLocks noChangeAspect="1"/>
          </p:cNvPicPr>
          <p:nvPr/>
        </p:nvPicPr>
        <p:blipFill rotWithShape="1">
          <a:blip r:embed="rId6">
            <a:extLst>
              <a:ext uri="{28A0092B-C50C-407E-A947-70E740481C1C}">
                <a14:useLocalDpi xmlns:a14="http://schemas.microsoft.com/office/drawing/2010/main"/>
              </a:ext>
            </a:extLst>
          </a:blip>
          <a:srcRect t="15" b="15"/>
          <a:stretch/>
        </p:blipFill>
        <p:spPr>
          <a:xfrm>
            <a:off x="7697546" y="2912826"/>
            <a:ext cx="4379844" cy="2458731"/>
          </a:xfrm>
          <a:prstGeom prst="rect">
            <a:avLst/>
          </a:prstGeom>
        </p:spPr>
      </p:pic>
      <p:sp>
        <p:nvSpPr>
          <p:cNvPr id="70" name="角丸四角形 65">
            <a:extLst>
              <a:ext uri="{FF2B5EF4-FFF2-40B4-BE49-F238E27FC236}">
                <a16:creationId xmlns:a16="http://schemas.microsoft.com/office/drawing/2014/main" id="{27F5AAC7-01C3-6C17-5D5F-89D3D022232B}"/>
              </a:ext>
            </a:extLst>
          </p:cNvPr>
          <p:cNvSpPr/>
          <p:nvPr/>
        </p:nvSpPr>
        <p:spPr>
          <a:xfrm>
            <a:off x="8049209" y="1844824"/>
            <a:ext cx="358560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バナー</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画像</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/1</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1</a:t>
            </a:r>
            <a:endPar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バナー</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動画</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/1</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1</a:t>
            </a:r>
            <a:endPar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71" name="円/楕円 66">
            <a:extLst>
              <a:ext uri="{FF2B5EF4-FFF2-40B4-BE49-F238E27FC236}">
                <a16:creationId xmlns:a16="http://schemas.microsoft.com/office/drawing/2014/main" id="{02944FB9-880E-E291-069A-4DE89D8190E7}"/>
              </a:ext>
            </a:extLst>
          </p:cNvPr>
          <p:cNvSpPr>
            <a:spLocks noChangeAspect="1"/>
          </p:cNvSpPr>
          <p:nvPr/>
        </p:nvSpPr>
        <p:spPr>
          <a:xfrm>
            <a:off x="7800845" y="1939276"/>
            <a:ext cx="504000" cy="504000"/>
          </a:xfrm>
          <a:prstGeom prst="ellipse">
            <a:avLst/>
          </a:pr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C</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72" name="角丸四角形 3">
            <a:extLst>
              <a:ext uri="{FF2B5EF4-FFF2-40B4-BE49-F238E27FC236}">
                <a16:creationId xmlns:a16="http://schemas.microsoft.com/office/drawing/2014/main" id="{E350C917-432B-A94B-23A5-51B6713DC416}"/>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p>
        </p:txBody>
      </p:sp>
      <p:cxnSp>
        <p:nvCxnSpPr>
          <p:cNvPr id="2" name="コネクタ: カギ線 1">
            <a:extLst>
              <a:ext uri="{FF2B5EF4-FFF2-40B4-BE49-F238E27FC236}">
                <a16:creationId xmlns:a16="http://schemas.microsoft.com/office/drawing/2014/main" id="{01E831B7-F8F8-C9DE-547F-9C09D0055FF2}"/>
              </a:ext>
            </a:extLst>
          </p:cNvPr>
          <p:cNvCxnSpPr>
            <a:cxnSpLocks/>
          </p:cNvCxnSpPr>
          <p:nvPr/>
        </p:nvCxnSpPr>
        <p:spPr>
          <a:xfrm flipH="1">
            <a:off x="7487693" y="2191276"/>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 name="コネクタ: カギ線 2">
            <a:extLst>
              <a:ext uri="{FF2B5EF4-FFF2-40B4-BE49-F238E27FC236}">
                <a16:creationId xmlns:a16="http://schemas.microsoft.com/office/drawing/2014/main" id="{814C9BFE-224C-E9A8-14DE-DFC484E97EC9}"/>
              </a:ext>
            </a:extLst>
          </p:cNvPr>
          <p:cNvCxnSpPr>
            <a:cxnSpLocks/>
          </p:cNvCxnSpPr>
          <p:nvPr/>
        </p:nvCxnSpPr>
        <p:spPr>
          <a:xfrm flipH="1">
            <a:off x="11591342" y="2191276"/>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 name="グループ化 3">
            <a:extLst>
              <a:ext uri="{FF2B5EF4-FFF2-40B4-BE49-F238E27FC236}">
                <a16:creationId xmlns:a16="http://schemas.microsoft.com/office/drawing/2014/main" id="{CA935B20-78CC-ED8D-89A6-28E3A0ED60E8}"/>
              </a:ext>
            </a:extLst>
          </p:cNvPr>
          <p:cNvGrpSpPr/>
          <p:nvPr/>
        </p:nvGrpSpPr>
        <p:grpSpPr>
          <a:xfrm>
            <a:off x="1862681" y="4189256"/>
            <a:ext cx="183216" cy="191683"/>
            <a:chOff x="4505326" y="2604452"/>
            <a:chExt cx="203132" cy="212519"/>
          </a:xfrm>
        </p:grpSpPr>
        <p:sp>
          <p:nvSpPr>
            <p:cNvPr id="5" name="山形 13">
              <a:extLst>
                <a:ext uri="{FF2B5EF4-FFF2-40B4-BE49-F238E27FC236}">
                  <a16:creationId xmlns:a16="http://schemas.microsoft.com/office/drawing/2014/main" id="{D0BA4FBA-049C-730C-B967-AC6E1E691F7D}"/>
                </a:ext>
              </a:extLst>
            </p:cNvPr>
            <p:cNvSpPr/>
            <p:nvPr/>
          </p:nvSpPr>
          <p:spPr>
            <a:xfrm>
              <a:off x="4591917" y="2604452"/>
              <a:ext cx="116541" cy="212519"/>
            </a:xfrm>
            <a:prstGeom prst="chevron">
              <a:avLst>
                <a:gd name="adj" fmla="val 62863"/>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sp>
          <p:nvSpPr>
            <p:cNvPr id="6" name="山形 14">
              <a:extLst>
                <a:ext uri="{FF2B5EF4-FFF2-40B4-BE49-F238E27FC236}">
                  <a16:creationId xmlns:a16="http://schemas.microsoft.com/office/drawing/2014/main" id="{892C7BCD-F49F-8B4C-C6E8-BE72D2124D0B}"/>
                </a:ext>
              </a:extLst>
            </p:cNvPr>
            <p:cNvSpPr/>
            <p:nvPr/>
          </p:nvSpPr>
          <p:spPr>
            <a:xfrm>
              <a:off x="4505326" y="2604452"/>
              <a:ext cx="116541" cy="212519"/>
            </a:xfrm>
            <a:prstGeom prst="chevron">
              <a:avLst>
                <a:gd name="adj" fmla="val 62863"/>
              </a:avLst>
            </a:prstGeom>
            <a:solidFill>
              <a:srgbClr val="00003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grpSp>
      <p:grpSp>
        <p:nvGrpSpPr>
          <p:cNvPr id="8" name="グループ化 7">
            <a:extLst>
              <a:ext uri="{FF2B5EF4-FFF2-40B4-BE49-F238E27FC236}">
                <a16:creationId xmlns:a16="http://schemas.microsoft.com/office/drawing/2014/main" id="{8E0F1888-188E-9F80-A5D0-30EC5A6C83A0}"/>
              </a:ext>
            </a:extLst>
          </p:cNvPr>
          <p:cNvGrpSpPr>
            <a:grpSpLocks noChangeAspect="1"/>
          </p:cNvGrpSpPr>
          <p:nvPr/>
        </p:nvGrpSpPr>
        <p:grpSpPr>
          <a:xfrm>
            <a:off x="222715" y="3089116"/>
            <a:ext cx="1564291" cy="2200281"/>
            <a:chOff x="513033" y="432676"/>
            <a:chExt cx="2115990" cy="2790926"/>
          </a:xfrm>
        </p:grpSpPr>
        <p:grpSp>
          <p:nvGrpSpPr>
            <p:cNvPr id="9" name="グループ化 8">
              <a:extLst>
                <a:ext uri="{FF2B5EF4-FFF2-40B4-BE49-F238E27FC236}">
                  <a16:creationId xmlns:a16="http://schemas.microsoft.com/office/drawing/2014/main" id="{62B82EA3-D7E2-8B71-E3F5-F347C194DA92}"/>
                </a:ext>
              </a:extLst>
            </p:cNvPr>
            <p:cNvGrpSpPr/>
            <p:nvPr/>
          </p:nvGrpSpPr>
          <p:grpSpPr>
            <a:xfrm>
              <a:off x="513033" y="432676"/>
              <a:ext cx="2115990" cy="2790926"/>
              <a:chOff x="513033" y="446487"/>
              <a:chExt cx="2115990" cy="2790926"/>
            </a:xfrm>
          </p:grpSpPr>
          <p:pic>
            <p:nvPicPr>
              <p:cNvPr id="11" name="図 10">
                <a:extLst>
                  <a:ext uri="{FF2B5EF4-FFF2-40B4-BE49-F238E27FC236}">
                    <a16:creationId xmlns:a16="http://schemas.microsoft.com/office/drawing/2014/main" id="{AFC2FA0C-FC86-1B6D-3143-A37C8F629DD2}"/>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b="37089"/>
              <a:stretch/>
            </p:blipFill>
            <p:spPr>
              <a:xfrm>
                <a:off x="513033" y="446487"/>
                <a:ext cx="2115990" cy="2790925"/>
              </a:xfrm>
              <a:prstGeom prst="rect">
                <a:avLst/>
              </a:prstGeom>
            </p:spPr>
          </p:pic>
          <p:pic>
            <p:nvPicPr>
              <p:cNvPr id="12" name="図 11">
                <a:extLst>
                  <a:ext uri="{FF2B5EF4-FFF2-40B4-BE49-F238E27FC236}">
                    <a16:creationId xmlns:a16="http://schemas.microsoft.com/office/drawing/2014/main" id="{698E7251-ABEF-7FD4-A98E-C8D26F09D115}"/>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b="33382"/>
              <a:stretch/>
            </p:blipFill>
            <p:spPr>
              <a:xfrm>
                <a:off x="655968" y="568893"/>
                <a:ext cx="1844989" cy="2668520"/>
              </a:xfrm>
              <a:prstGeom prst="rect">
                <a:avLst/>
              </a:prstGeom>
            </p:spPr>
          </p:pic>
          <p:pic>
            <p:nvPicPr>
              <p:cNvPr id="13" name="図 12">
                <a:extLst>
                  <a:ext uri="{FF2B5EF4-FFF2-40B4-BE49-F238E27FC236}">
                    <a16:creationId xmlns:a16="http://schemas.microsoft.com/office/drawing/2014/main" id="{3D874582-7DBE-DA1A-1273-1D756780FDFA}"/>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10" name="図 9">
              <a:extLst>
                <a:ext uri="{FF2B5EF4-FFF2-40B4-BE49-F238E27FC236}">
                  <a16:creationId xmlns:a16="http://schemas.microsoft.com/office/drawing/2014/main" id="{1FB1BEF7-4E35-DCE2-5823-B3C944A98D5D}"/>
                </a:ext>
              </a:extLst>
            </p:cNvPr>
            <p:cNvPicPr>
              <a:picLocks noChangeAspect="1"/>
            </p:cNvPicPr>
            <p:nvPr/>
          </p:nvPicPr>
          <p:blipFill rotWithShape="1">
            <a:blip r:embed="rId10">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pic>
        <p:nvPicPr>
          <p:cNvPr id="15" name="図 14">
            <a:extLst>
              <a:ext uri="{FF2B5EF4-FFF2-40B4-BE49-F238E27FC236}">
                <a16:creationId xmlns:a16="http://schemas.microsoft.com/office/drawing/2014/main" id="{BCBB1C9C-2541-1DE2-4123-4BE6FD6F9808}"/>
              </a:ext>
            </a:extLst>
          </p:cNvPr>
          <p:cNvPicPr>
            <a:picLocks noChangeAspect="1"/>
          </p:cNvPicPr>
          <p:nvPr/>
        </p:nvPicPr>
        <p:blipFill>
          <a:blip r:embed="rId11"/>
          <a:srcRect b="4805"/>
          <a:stretch>
            <a:fillRect/>
          </a:stretch>
        </p:blipFill>
        <p:spPr>
          <a:xfrm>
            <a:off x="2076788" y="3089116"/>
            <a:ext cx="1565284" cy="2214360"/>
          </a:xfrm>
          <a:prstGeom prst="rect">
            <a:avLst/>
          </a:prstGeom>
        </p:spPr>
      </p:pic>
    </p:spTree>
    <p:extLst>
      <p:ext uri="{BB962C8B-B14F-4D97-AF65-F5344CB8AC3E}">
        <p14:creationId xmlns:p14="http://schemas.microsoft.com/office/powerpoint/2010/main" val="37405576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4" name="図プレースホルダー 13" descr="アイコン&#10;&#10;自動的に生成された説明">
            <a:extLst>
              <a:ext uri="{FF2B5EF4-FFF2-40B4-BE49-F238E27FC236}">
                <a16:creationId xmlns:a16="http://schemas.microsoft.com/office/drawing/2014/main" id="{6D0922E5-498B-B907-D970-6AD0917D5DC3}"/>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6" name="正方形/長方形 5">
            <a:extLst>
              <a:ext uri="{FF2B5EF4-FFF2-40B4-BE49-F238E27FC236}">
                <a16:creationId xmlns:a16="http://schemas.microsoft.com/office/drawing/2014/main" id="{3D4B646C-3C77-39FE-3AD6-7EAE43E9ABDA}"/>
              </a:ext>
            </a:extLst>
          </p:cNvPr>
          <p:cNvSpPr/>
          <p:nvPr/>
        </p:nvSpPr>
        <p:spPr>
          <a:xfrm>
            <a:off x="397581" y="5861201"/>
            <a:ext cx="4087657" cy="498598"/>
          </a:xfrm>
          <a:prstGeom prst="rect">
            <a:avLst/>
          </a:prstGeom>
        </p:spPr>
        <p:txBody>
          <a:bodyPr wrap="none" lIns="0" tIns="45720" rIns="0" bIns="45720" anchor="t">
            <a:spAutoFit/>
          </a:bodyPr>
          <a:lstStyle/>
          <a:p>
            <a:pPr>
              <a:lnSpc>
                <a:spcPct val="110000"/>
              </a:lnSpc>
              <a:defRPr/>
            </a:pPr>
            <a:r>
              <a:rPr kumimoji="0" lang="en-US" altLang="ja-JP" sz="800" kern="0" dirty="0">
                <a:solidFill>
                  <a:srgbClr val="595959"/>
                </a:solidFill>
                <a:latin typeface="Meiryo"/>
                <a:ea typeface="Meiryo"/>
                <a:cs typeface="+mn-lt"/>
              </a:rPr>
              <a:t>※</a:t>
            </a:r>
            <a:r>
              <a:rPr kumimoji="0" lang="en-US" altLang="ja-JP" sz="800" kern="0" dirty="0">
                <a:solidFill>
                  <a:srgbClr val="595959"/>
                </a:solidFill>
                <a:latin typeface="Meiryo"/>
                <a:ea typeface="+mn-lt"/>
                <a:cs typeface="+mn-lt"/>
              </a:rPr>
              <a:t>SP</a:t>
            </a:r>
            <a:r>
              <a:rPr kumimoji="0" lang="ja-JP" altLang="en-US" sz="800" kern="0" dirty="0">
                <a:solidFill>
                  <a:srgbClr val="595959"/>
                </a:solidFill>
                <a:latin typeface="Meiryo"/>
                <a:ea typeface="Meiryo"/>
                <a:cs typeface="+mn-lt"/>
              </a:rPr>
              <a:t>はスマートフォン、</a:t>
            </a:r>
            <a:r>
              <a:rPr kumimoji="0" lang="en-US" altLang="ja-JP" sz="800" kern="0" dirty="0">
                <a:solidFill>
                  <a:srgbClr val="595959"/>
                </a:solidFill>
                <a:latin typeface="Meiryo"/>
                <a:ea typeface="+mn-lt"/>
                <a:cs typeface="+mn-lt"/>
              </a:rPr>
              <a:t>PC</a:t>
            </a:r>
            <a:r>
              <a:rPr kumimoji="0" lang="ja-JP" altLang="en-US" sz="800" kern="0" dirty="0">
                <a:solidFill>
                  <a:srgbClr val="595959"/>
                </a:solidFill>
                <a:latin typeface="Meiryo"/>
                <a:ea typeface="Meiryo"/>
                <a:cs typeface="+mn-lt"/>
              </a:rPr>
              <a:t>はパソコン、</a:t>
            </a:r>
            <a:r>
              <a:rPr kumimoji="0" lang="en-US" altLang="ja-JP" sz="800" kern="0" dirty="0">
                <a:solidFill>
                  <a:srgbClr val="595959"/>
                </a:solidFill>
                <a:latin typeface="Meiryo"/>
                <a:ea typeface="+mn-lt"/>
                <a:cs typeface="+mn-lt"/>
              </a:rPr>
              <a:t>MD</a:t>
            </a:r>
            <a:r>
              <a:rPr kumimoji="0" lang="ja-JP" sz="800" kern="0" dirty="0">
                <a:solidFill>
                  <a:srgbClr val="595959"/>
                </a:solidFill>
                <a:latin typeface="Meiryo"/>
                <a:ea typeface="Meiryo"/>
                <a:cs typeface="+mn-lt"/>
              </a:rPr>
              <a:t>はマルチデバイスの略称です。</a:t>
            </a:r>
            <a:r>
              <a:rPr kumimoji="0" lang="ja-JP" altLang="en-US" sz="800" kern="0" dirty="0">
                <a:solidFill>
                  <a:srgbClr val="595959"/>
                </a:solidFill>
                <a:latin typeface="Meiryo"/>
                <a:ea typeface="Meiryo"/>
              </a:rPr>
              <a:t>　</a:t>
            </a:r>
            <a:endParaRPr lang="en-US" altLang="ja-JP" sz="800" kern="0" dirty="0">
              <a:solidFill>
                <a:srgbClr val="595959"/>
              </a:solidFill>
              <a:latin typeface="Meiryo"/>
              <a:ea typeface="Meiryo"/>
            </a:endParaRPr>
          </a:p>
          <a:p>
            <a:pPr>
              <a:lnSpc>
                <a:spcPct val="110000"/>
              </a:lnSpc>
              <a:defRPr/>
            </a:pPr>
            <a:r>
              <a:rPr kumimoji="0" lang="en-US" altLang="ja-JP" sz="800" kern="0" dirty="0">
                <a:solidFill>
                  <a:srgbClr val="595959"/>
                </a:solidFill>
                <a:latin typeface="Meiryo"/>
                <a:ea typeface="Meiryo"/>
                <a:cs typeface="+mn-lt"/>
              </a:rPr>
              <a:t>※</a:t>
            </a:r>
            <a:r>
              <a:rPr kumimoji="0" lang="en-US" altLang="ja-JP" sz="800" kern="0" dirty="0" err="1">
                <a:solidFill>
                  <a:srgbClr val="595959"/>
                </a:solidFill>
                <a:latin typeface="Meiryo"/>
                <a:ea typeface="Meiryo"/>
              </a:rPr>
              <a:t>vCPM</a:t>
            </a:r>
            <a:r>
              <a:rPr kumimoji="0" lang="ja-JP" altLang="en-US" sz="800" kern="0" dirty="0">
                <a:solidFill>
                  <a:srgbClr val="595959"/>
                </a:solidFill>
                <a:latin typeface="Meiryo"/>
                <a:ea typeface="Meiryo"/>
              </a:rPr>
              <a:t>はビューアブルインプレッション</a:t>
            </a:r>
            <a:r>
              <a:rPr kumimoji="0" lang="en-US" altLang="ja-JP" sz="800" kern="0" dirty="0">
                <a:solidFill>
                  <a:srgbClr val="595959"/>
                </a:solidFill>
                <a:latin typeface="Meiryo"/>
                <a:ea typeface="Meiryo"/>
              </a:rPr>
              <a:t>1,000</a:t>
            </a:r>
            <a:r>
              <a:rPr kumimoji="0" lang="ja-JP" altLang="en-US" sz="800" kern="0" dirty="0">
                <a:solidFill>
                  <a:srgbClr val="595959"/>
                </a:solidFill>
                <a:latin typeface="Meiryo"/>
                <a:ea typeface="Meiryo"/>
              </a:rPr>
              <a:t>回あたりにかかる見込み広告費用です。 </a:t>
            </a:r>
            <a:endParaRPr lang="en-US" altLang="ja-JP" sz="800" kern="0" dirty="0">
              <a:solidFill>
                <a:srgbClr val="595959"/>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595959"/>
                </a:solidFill>
                <a:latin typeface="Meiryo"/>
                <a:ea typeface="Meiryo"/>
                <a:cs typeface="+mn-lt"/>
              </a:rPr>
              <a:t>※</a:t>
            </a:r>
            <a:r>
              <a:rPr kumimoji="0" lang="en-US" altLang="ja-JP" sz="800" kern="0" dirty="0" err="1">
                <a:solidFill>
                  <a:srgbClr val="595959"/>
                </a:solidFill>
                <a:latin typeface="Meiryo"/>
                <a:ea typeface="Meiryo"/>
              </a:rPr>
              <a:t>vimps</a:t>
            </a:r>
            <a:r>
              <a:rPr kumimoji="0" lang="ja-JP" altLang="en-US" sz="800" kern="0" dirty="0">
                <a:solidFill>
                  <a:srgbClr val="595959"/>
                </a:solidFill>
                <a:latin typeface="Meiryo"/>
                <a:ea typeface="Meiryo"/>
              </a:rPr>
              <a:t>はビューアブルインプレッションの略称です。</a:t>
            </a:r>
            <a:endParaRPr lang="en-US" altLang="ja-JP" sz="800" kern="0" dirty="0">
              <a:solidFill>
                <a:srgbClr val="595959"/>
              </a:solidFill>
              <a:latin typeface="Meiryo"/>
              <a:ea typeface="Meiryo"/>
            </a:endParaRPr>
          </a:p>
        </p:txBody>
      </p:sp>
      <p:graphicFrame>
        <p:nvGraphicFramePr>
          <p:cNvPr id="17" name="表 16">
            <a:extLst>
              <a:ext uri="{FF2B5EF4-FFF2-40B4-BE49-F238E27FC236}">
                <a16:creationId xmlns:a16="http://schemas.microsoft.com/office/drawing/2014/main" id="{8CD43981-D01F-0805-EFC0-CE1D91016E5B}"/>
              </a:ext>
            </a:extLst>
          </p:cNvPr>
          <p:cNvGraphicFramePr>
            <a:graphicFrameLocks noGrp="1"/>
          </p:cNvGraphicFramePr>
          <p:nvPr>
            <p:extLst>
              <p:ext uri="{D42A27DB-BD31-4B8C-83A1-F6EECF244321}">
                <p14:modId xmlns:p14="http://schemas.microsoft.com/office/powerpoint/2010/main" val="2692447439"/>
              </p:ext>
            </p:extLst>
          </p:nvPr>
        </p:nvGraphicFramePr>
        <p:xfrm>
          <a:off x="443707" y="946152"/>
          <a:ext cx="11233149" cy="4804517"/>
        </p:xfrm>
        <a:graphic>
          <a:graphicData uri="http://schemas.openxmlformats.org/drawingml/2006/table">
            <a:tbl>
              <a:tblPr firstCol="1" bandRow="1"/>
              <a:tblGrid>
                <a:gridCol w="1472433">
                  <a:extLst>
                    <a:ext uri="{9D8B030D-6E8A-4147-A177-3AD203B41FA5}">
                      <a16:colId xmlns:a16="http://schemas.microsoft.com/office/drawing/2014/main" val="792911817"/>
                    </a:ext>
                  </a:extLst>
                </a:gridCol>
                <a:gridCol w="542262">
                  <a:extLst>
                    <a:ext uri="{9D8B030D-6E8A-4147-A177-3AD203B41FA5}">
                      <a16:colId xmlns:a16="http://schemas.microsoft.com/office/drawing/2014/main" val="1525620392"/>
                    </a:ext>
                  </a:extLst>
                </a:gridCol>
                <a:gridCol w="1084524">
                  <a:extLst>
                    <a:ext uri="{9D8B030D-6E8A-4147-A177-3AD203B41FA5}">
                      <a16:colId xmlns:a16="http://schemas.microsoft.com/office/drawing/2014/main" val="3835180974"/>
                    </a:ext>
                  </a:extLst>
                </a:gridCol>
                <a:gridCol w="542262">
                  <a:extLst>
                    <a:ext uri="{9D8B030D-6E8A-4147-A177-3AD203B41FA5}">
                      <a16:colId xmlns:a16="http://schemas.microsoft.com/office/drawing/2014/main" val="4269922740"/>
                    </a:ext>
                  </a:extLst>
                </a:gridCol>
                <a:gridCol w="1084524">
                  <a:extLst>
                    <a:ext uri="{9D8B030D-6E8A-4147-A177-3AD203B41FA5}">
                      <a16:colId xmlns:a16="http://schemas.microsoft.com/office/drawing/2014/main" val="360912566"/>
                    </a:ext>
                  </a:extLst>
                </a:gridCol>
                <a:gridCol w="542262">
                  <a:extLst>
                    <a:ext uri="{9D8B030D-6E8A-4147-A177-3AD203B41FA5}">
                      <a16:colId xmlns:a16="http://schemas.microsoft.com/office/drawing/2014/main" val="1933156410"/>
                    </a:ext>
                  </a:extLst>
                </a:gridCol>
                <a:gridCol w="1084524">
                  <a:extLst>
                    <a:ext uri="{9D8B030D-6E8A-4147-A177-3AD203B41FA5}">
                      <a16:colId xmlns:a16="http://schemas.microsoft.com/office/drawing/2014/main" val="846502076"/>
                    </a:ext>
                  </a:extLst>
                </a:gridCol>
                <a:gridCol w="542262">
                  <a:extLst>
                    <a:ext uri="{9D8B030D-6E8A-4147-A177-3AD203B41FA5}">
                      <a16:colId xmlns:a16="http://schemas.microsoft.com/office/drawing/2014/main" val="4196219788"/>
                    </a:ext>
                  </a:extLst>
                </a:gridCol>
                <a:gridCol w="1084524">
                  <a:extLst>
                    <a:ext uri="{9D8B030D-6E8A-4147-A177-3AD203B41FA5}">
                      <a16:colId xmlns:a16="http://schemas.microsoft.com/office/drawing/2014/main" val="943744829"/>
                    </a:ext>
                  </a:extLst>
                </a:gridCol>
                <a:gridCol w="542262">
                  <a:extLst>
                    <a:ext uri="{9D8B030D-6E8A-4147-A177-3AD203B41FA5}">
                      <a16:colId xmlns:a16="http://schemas.microsoft.com/office/drawing/2014/main" val="2494124302"/>
                    </a:ext>
                  </a:extLst>
                </a:gridCol>
                <a:gridCol w="1084524">
                  <a:extLst>
                    <a:ext uri="{9D8B030D-6E8A-4147-A177-3AD203B41FA5}">
                      <a16:colId xmlns:a16="http://schemas.microsoft.com/office/drawing/2014/main" val="3445193374"/>
                    </a:ext>
                  </a:extLst>
                </a:gridCol>
                <a:gridCol w="542262">
                  <a:extLst>
                    <a:ext uri="{9D8B030D-6E8A-4147-A177-3AD203B41FA5}">
                      <a16:colId xmlns:a16="http://schemas.microsoft.com/office/drawing/2014/main" val="739266037"/>
                    </a:ext>
                  </a:extLst>
                </a:gridCol>
                <a:gridCol w="1084524">
                  <a:extLst>
                    <a:ext uri="{9D8B030D-6E8A-4147-A177-3AD203B41FA5}">
                      <a16:colId xmlns:a16="http://schemas.microsoft.com/office/drawing/2014/main" val="3201855149"/>
                    </a:ext>
                  </a:extLst>
                </a:gridCol>
              </a:tblGrid>
              <a:tr h="4403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2"/>
                          </a:solidFill>
                          <a:latin typeface="Meiryo" panose="020B0604030504040204" pitchFamily="34" charset="-128"/>
                          <a:ea typeface="Meiryo" panose="020B0604030504040204" pitchFamily="34" charset="-128"/>
                        </a:rPr>
                        <a:t>商品名</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50" b="1" kern="1200" dirty="0">
                          <a:solidFill>
                            <a:schemeClr val="bg1"/>
                          </a:solidFill>
                          <a:latin typeface="Meiryo"/>
                          <a:ea typeface="Meiryo"/>
                          <a:cs typeface="+mn-cs"/>
                        </a:rPr>
                        <a:t>ブランドパネル　</a:t>
                      </a:r>
                      <a:r>
                        <a:rPr kumimoji="1" lang="en-US" altLang="ja-JP" sz="850" b="1" kern="1200" dirty="0">
                          <a:solidFill>
                            <a:schemeClr val="bg1"/>
                          </a:solidFill>
                          <a:latin typeface="Meiryo"/>
                          <a:ea typeface="Meiryo"/>
                          <a:cs typeface="+mn-cs"/>
                        </a:rPr>
                        <a:t>MD</a:t>
                      </a:r>
                      <a:r>
                        <a:rPr kumimoji="1" lang="ja-JP" altLang="en-US" sz="850" b="1" kern="1200" dirty="0">
                          <a:solidFill>
                            <a:schemeClr val="bg1"/>
                          </a:solidFill>
                          <a:latin typeface="Meiryo"/>
                          <a:ea typeface="Meiryo"/>
                          <a:cs typeface="+mn-cs"/>
                        </a:rPr>
                        <a:t>　</a:t>
                      </a:r>
                      <a:endParaRPr kumimoji="1" lang="en-US" altLang="ja-JP" sz="850" b="1" kern="1200" dirty="0">
                        <a:solidFill>
                          <a:schemeClr val="bg1"/>
                        </a:solidFill>
                        <a:latin typeface="Meiryo"/>
                        <a:ea typeface="Meiryo"/>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50" b="1" kern="1200" dirty="0">
                          <a:solidFill>
                            <a:schemeClr val="bg1"/>
                          </a:solidFill>
                          <a:latin typeface="Meiryo"/>
                          <a:ea typeface="Meiryo"/>
                          <a:cs typeface="+mn-cs"/>
                        </a:rPr>
                        <a:t>トップカバー（</a:t>
                      </a:r>
                      <a:r>
                        <a:rPr kumimoji="1" lang="en-US" altLang="ja-JP" sz="850" b="1" kern="1200" dirty="0">
                          <a:solidFill>
                            <a:schemeClr val="bg1"/>
                          </a:solidFill>
                          <a:latin typeface="Meiryo"/>
                          <a:ea typeface="Meiryo"/>
                          <a:cs typeface="+mn-cs"/>
                        </a:rPr>
                        <a:t>500</a:t>
                      </a:r>
                      <a:r>
                        <a:rPr kumimoji="1" lang="ja-JP" altLang="en-US" sz="850" b="1" kern="1200" dirty="0">
                          <a:solidFill>
                            <a:schemeClr val="bg1"/>
                          </a:solidFill>
                          <a:latin typeface="Meiryo"/>
                          <a:ea typeface="Meiryo"/>
                          <a:cs typeface="+mn-cs"/>
                        </a:rPr>
                        <a:t>万円～）</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850" b="1" kern="1200" dirty="0">
                          <a:solidFill>
                            <a:schemeClr val="bg1"/>
                          </a:solidFill>
                          <a:latin typeface="Meiryo"/>
                          <a:ea typeface="Meiryo"/>
                          <a:cs typeface="+mn-cs"/>
                        </a:rPr>
                        <a:t>ブランドパネル　</a:t>
                      </a:r>
                      <a:r>
                        <a:rPr kumimoji="1" lang="en-US" altLang="ja-JP" sz="850" b="1" kern="1200" dirty="0">
                          <a:solidFill>
                            <a:schemeClr val="bg1"/>
                          </a:solidFill>
                          <a:latin typeface="Meiryo"/>
                          <a:ea typeface="Meiryo"/>
                          <a:cs typeface="+mn-cs"/>
                        </a:rPr>
                        <a:t>MD</a:t>
                      </a:r>
                      <a:r>
                        <a:rPr kumimoji="1" lang="ja-JP" altLang="en-US" sz="850" b="1" kern="1200" dirty="0">
                          <a:solidFill>
                            <a:schemeClr val="bg1"/>
                          </a:solidFill>
                          <a:latin typeface="Meiryo"/>
                          <a:ea typeface="Meiryo"/>
                          <a:cs typeface="+mn-cs"/>
                        </a:rPr>
                        <a:t>　</a:t>
                      </a:r>
                      <a:endParaRPr kumimoji="1" lang="en-US" altLang="ja-JP" sz="850" b="1" kern="1200" dirty="0">
                        <a:solidFill>
                          <a:schemeClr val="bg1"/>
                        </a:solidFill>
                        <a:latin typeface="Meiryo"/>
                        <a:ea typeface="Meiryo"/>
                        <a:cs typeface="+mn-cs"/>
                      </a:endParaRPr>
                    </a:p>
                    <a:p>
                      <a:pPr algn="ctr"/>
                      <a:r>
                        <a:rPr kumimoji="1" lang="ja-JP" altLang="en-US" sz="850" b="1" kern="1200" dirty="0">
                          <a:solidFill>
                            <a:schemeClr val="bg1"/>
                          </a:solidFill>
                          <a:latin typeface="Meiryo"/>
                          <a:ea typeface="Meiryo"/>
                          <a:cs typeface="+mn-cs"/>
                        </a:rPr>
                        <a:t>トップカバー</a:t>
                      </a:r>
                      <a:endParaRPr kumimoji="1" lang="en-US" altLang="ja-JP" sz="850" b="1" kern="1200" dirty="0">
                        <a:solidFill>
                          <a:schemeClr val="bg1"/>
                        </a:solidFill>
                        <a:latin typeface="Meiryo"/>
                        <a:ea typeface="Meiryo"/>
                        <a:cs typeface="+mn-cs"/>
                      </a:endParaRPr>
                    </a:p>
                    <a:p>
                      <a:pPr algn="ctr"/>
                      <a:r>
                        <a:rPr kumimoji="1" lang="ja-JP" altLang="en-US" sz="850" b="1" kern="1200" dirty="0">
                          <a:solidFill>
                            <a:schemeClr val="bg1"/>
                          </a:solidFill>
                          <a:latin typeface="Meiryo"/>
                          <a:ea typeface="Meiryo"/>
                          <a:cs typeface="+mn-cs"/>
                        </a:rPr>
                        <a:t>（</a:t>
                      </a:r>
                      <a:r>
                        <a:rPr kumimoji="1" lang="en-US" altLang="ja-JP" sz="850" b="1" kern="1200" dirty="0">
                          <a:solidFill>
                            <a:schemeClr val="bg1"/>
                          </a:solidFill>
                          <a:latin typeface="Meiryo"/>
                          <a:ea typeface="Meiryo"/>
                          <a:cs typeface="+mn-cs"/>
                        </a:rPr>
                        <a:t>1000</a:t>
                      </a:r>
                      <a:r>
                        <a:rPr kumimoji="1" lang="ja-JP" altLang="en-US" sz="850" b="1" kern="1200" dirty="0">
                          <a:solidFill>
                            <a:schemeClr val="bg1"/>
                          </a:solidFill>
                          <a:latin typeface="Meiryo"/>
                          <a:ea typeface="Meiryo"/>
                          <a:cs typeface="+mn-cs"/>
                        </a:rPr>
                        <a:t>万円～）</a:t>
                      </a:r>
                      <a:endParaRPr kumimoji="1" lang="ja-JP" altLang="en-US" sz="850" b="1" dirty="0">
                        <a:solidFill>
                          <a:schemeClr val="bg1"/>
                        </a:solidFill>
                        <a:latin typeface="Meiryo"/>
                        <a:ea typeface="Meiryo"/>
                      </a:endParaRP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850" b="1" kern="1200" dirty="0">
                          <a:solidFill>
                            <a:schemeClr val="bg1"/>
                          </a:solidFill>
                          <a:latin typeface="Meiryo"/>
                          <a:ea typeface="Meiryo"/>
                          <a:cs typeface="+mn-cs"/>
                        </a:rPr>
                        <a:t>ブランドパネル　</a:t>
                      </a:r>
                      <a:r>
                        <a:rPr kumimoji="1" lang="en-US" altLang="ja-JP" sz="850" b="1" kern="1200" dirty="0">
                          <a:solidFill>
                            <a:schemeClr val="bg1"/>
                          </a:solidFill>
                          <a:latin typeface="Meiryo"/>
                          <a:ea typeface="Meiryo"/>
                          <a:cs typeface="+mn-cs"/>
                        </a:rPr>
                        <a:t>MD</a:t>
                      </a:r>
                      <a:r>
                        <a:rPr kumimoji="1" lang="ja-JP" altLang="en-US" sz="850" b="1" kern="1200" dirty="0">
                          <a:solidFill>
                            <a:schemeClr val="bg1"/>
                          </a:solidFill>
                          <a:latin typeface="Meiryo"/>
                          <a:ea typeface="Meiryo"/>
                          <a:cs typeface="+mn-cs"/>
                        </a:rPr>
                        <a:t>　</a:t>
                      </a:r>
                      <a:endParaRPr kumimoji="1" lang="en-US" altLang="ja-JP" sz="850" b="1" kern="1200" dirty="0">
                        <a:solidFill>
                          <a:schemeClr val="bg1"/>
                        </a:solidFill>
                        <a:latin typeface="Meiryo"/>
                        <a:ea typeface="Meiryo"/>
                        <a:cs typeface="+mn-cs"/>
                      </a:endParaRPr>
                    </a:p>
                    <a:p>
                      <a:pPr algn="ctr"/>
                      <a:r>
                        <a:rPr kumimoji="1" lang="ja-JP" altLang="en-US" sz="850" b="1" kern="1200" dirty="0">
                          <a:solidFill>
                            <a:schemeClr val="bg1"/>
                          </a:solidFill>
                          <a:latin typeface="Meiryo"/>
                          <a:ea typeface="Meiryo"/>
                          <a:cs typeface="+mn-cs"/>
                        </a:rPr>
                        <a:t>トップカバー（</a:t>
                      </a:r>
                      <a:r>
                        <a:rPr kumimoji="1" lang="en-US" altLang="ja-JP" sz="850" b="1" kern="1200" dirty="0">
                          <a:solidFill>
                            <a:schemeClr val="bg1"/>
                          </a:solidFill>
                          <a:latin typeface="Meiryo"/>
                          <a:ea typeface="Meiryo"/>
                          <a:cs typeface="+mn-cs"/>
                        </a:rPr>
                        <a:t>FQ1</a:t>
                      </a:r>
                      <a:r>
                        <a:rPr kumimoji="1" lang="ja-JP" altLang="en-US" sz="850" b="1" kern="1200" dirty="0">
                          <a:solidFill>
                            <a:schemeClr val="bg1"/>
                          </a:solidFill>
                          <a:latin typeface="Meiryo"/>
                          <a:ea typeface="Meiryo"/>
                          <a:cs typeface="+mn-cs"/>
                        </a:rPr>
                        <a:t>）</a:t>
                      </a:r>
                      <a:endParaRPr kumimoji="1" lang="ja-JP" altLang="en-US" sz="850" b="1" dirty="0">
                        <a:solidFill>
                          <a:schemeClr val="bg1"/>
                        </a:solidFill>
                        <a:latin typeface="Meiryo"/>
                        <a:ea typeface="Meiryo"/>
                      </a:endParaRP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850" b="1" kern="1200" dirty="0">
                          <a:solidFill>
                            <a:schemeClr val="bg1"/>
                          </a:solidFill>
                          <a:latin typeface="Meiryo"/>
                          <a:ea typeface="Meiryo"/>
                          <a:cs typeface="+mn-cs"/>
                        </a:rPr>
                        <a:t>ブランドパネル　</a:t>
                      </a:r>
                      <a:r>
                        <a:rPr kumimoji="1" lang="en-US" altLang="ja-JP" sz="850" b="1" kern="1200" dirty="0">
                          <a:solidFill>
                            <a:schemeClr val="bg1"/>
                          </a:solidFill>
                          <a:latin typeface="Meiryo"/>
                          <a:ea typeface="Meiryo"/>
                          <a:cs typeface="+mn-cs"/>
                        </a:rPr>
                        <a:t>MD</a:t>
                      </a:r>
                      <a:r>
                        <a:rPr kumimoji="1" lang="ja-JP" altLang="en-US" sz="850" b="1" kern="1200" dirty="0">
                          <a:solidFill>
                            <a:schemeClr val="bg1"/>
                          </a:solidFill>
                          <a:latin typeface="Meiryo"/>
                          <a:ea typeface="Meiryo"/>
                          <a:cs typeface="+mn-cs"/>
                        </a:rPr>
                        <a:t>　</a:t>
                      </a:r>
                      <a:endParaRPr kumimoji="1" lang="en-US" altLang="ja-JP" sz="850" b="1" kern="1200" dirty="0">
                        <a:solidFill>
                          <a:schemeClr val="bg1"/>
                        </a:solidFill>
                        <a:latin typeface="Meiryo"/>
                        <a:ea typeface="Meiryo"/>
                        <a:cs typeface="+mn-cs"/>
                      </a:endParaRPr>
                    </a:p>
                    <a:p>
                      <a:pPr algn="ctr"/>
                      <a:r>
                        <a:rPr kumimoji="1" lang="ja-JP" altLang="en-US" sz="850" b="1" kern="1200" dirty="0">
                          <a:solidFill>
                            <a:schemeClr val="bg1"/>
                          </a:solidFill>
                          <a:latin typeface="Meiryo"/>
                          <a:ea typeface="Meiryo"/>
                          <a:cs typeface="+mn-cs"/>
                        </a:rPr>
                        <a:t>トップカバー（都道府県）（</a:t>
                      </a:r>
                      <a:r>
                        <a:rPr kumimoji="1" lang="en-US" altLang="ja-JP" sz="850" b="1" kern="1200" dirty="0">
                          <a:solidFill>
                            <a:schemeClr val="bg1"/>
                          </a:solidFill>
                          <a:latin typeface="Meiryo"/>
                          <a:ea typeface="Meiryo"/>
                          <a:cs typeface="+mn-cs"/>
                        </a:rPr>
                        <a:t>50</a:t>
                      </a:r>
                      <a:r>
                        <a:rPr kumimoji="1" lang="ja-JP" altLang="en-US" sz="850" b="1" kern="1200" dirty="0">
                          <a:solidFill>
                            <a:schemeClr val="bg1"/>
                          </a:solidFill>
                          <a:latin typeface="Meiryo"/>
                          <a:ea typeface="Meiryo"/>
                          <a:cs typeface="+mn-cs"/>
                        </a:rPr>
                        <a:t>万円～）</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850" b="1" kern="1200" dirty="0">
                          <a:solidFill>
                            <a:schemeClr val="bg1"/>
                          </a:solidFill>
                          <a:latin typeface="Meiryo"/>
                          <a:ea typeface="Meiryo"/>
                          <a:cs typeface="+mn-cs"/>
                        </a:rPr>
                        <a:t>ブランドパネル　</a:t>
                      </a:r>
                      <a:r>
                        <a:rPr kumimoji="1" lang="en-US" altLang="ja-JP" sz="850" b="1" kern="1200" dirty="0">
                          <a:solidFill>
                            <a:schemeClr val="bg1"/>
                          </a:solidFill>
                          <a:latin typeface="Meiryo"/>
                          <a:ea typeface="Meiryo"/>
                          <a:cs typeface="+mn-cs"/>
                        </a:rPr>
                        <a:t>MD</a:t>
                      </a:r>
                      <a:r>
                        <a:rPr kumimoji="1" lang="ja-JP" altLang="en-US" sz="850" b="1" kern="1200" dirty="0">
                          <a:solidFill>
                            <a:schemeClr val="bg1"/>
                          </a:solidFill>
                          <a:latin typeface="Meiryo"/>
                          <a:ea typeface="Meiryo"/>
                          <a:cs typeface="+mn-cs"/>
                        </a:rPr>
                        <a:t>　</a:t>
                      </a:r>
                      <a:endParaRPr kumimoji="1" lang="en-US" altLang="ja-JP" sz="850" b="1" kern="1200" dirty="0">
                        <a:solidFill>
                          <a:schemeClr val="bg1"/>
                        </a:solidFill>
                        <a:latin typeface="Meiryo"/>
                        <a:ea typeface="Meiryo"/>
                        <a:cs typeface="+mn-cs"/>
                      </a:endParaRPr>
                    </a:p>
                    <a:p>
                      <a:pPr algn="ctr"/>
                      <a:r>
                        <a:rPr kumimoji="1" lang="ja-JP" altLang="en-US" sz="850" b="1" kern="1200" dirty="0">
                          <a:solidFill>
                            <a:schemeClr val="bg1"/>
                          </a:solidFill>
                          <a:latin typeface="Meiryo"/>
                          <a:ea typeface="Meiryo"/>
                          <a:cs typeface="+mn-cs"/>
                        </a:rPr>
                        <a:t>トップカバー</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50" b="1" kern="1200" dirty="0">
                          <a:solidFill>
                            <a:schemeClr val="bg1"/>
                          </a:solidFill>
                          <a:latin typeface="Meiryo"/>
                          <a:ea typeface="Meiryo"/>
                          <a:cs typeface="+mn-cs"/>
                        </a:rPr>
                        <a:t>（都道府県）（</a:t>
                      </a:r>
                      <a:r>
                        <a:rPr kumimoji="1" lang="en-US" altLang="ja-JP" sz="850" b="1" kern="1200" dirty="0">
                          <a:solidFill>
                            <a:schemeClr val="bg1"/>
                          </a:solidFill>
                          <a:latin typeface="Meiryo"/>
                          <a:ea typeface="Meiryo"/>
                          <a:cs typeface="+mn-cs"/>
                        </a:rPr>
                        <a:t>300</a:t>
                      </a:r>
                      <a:r>
                        <a:rPr kumimoji="1" lang="ja-JP" altLang="en-US" sz="850" b="1" kern="1200" dirty="0">
                          <a:solidFill>
                            <a:schemeClr val="bg1"/>
                          </a:solidFill>
                          <a:latin typeface="Meiryo"/>
                          <a:ea typeface="Meiryo"/>
                          <a:cs typeface="+mn-cs"/>
                        </a:rPr>
                        <a:t>万円～）</a:t>
                      </a: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850" b="1" kern="1200" dirty="0">
                          <a:solidFill>
                            <a:schemeClr val="bg1"/>
                          </a:solidFill>
                          <a:latin typeface="Meiryo"/>
                          <a:ea typeface="Meiryo"/>
                          <a:cs typeface="+mn-cs"/>
                        </a:rPr>
                        <a:t>ブランドパネル　</a:t>
                      </a:r>
                      <a:r>
                        <a:rPr kumimoji="1" lang="en-US" altLang="ja-JP" sz="850" b="1" kern="1200" dirty="0">
                          <a:solidFill>
                            <a:schemeClr val="bg1"/>
                          </a:solidFill>
                          <a:latin typeface="Meiryo"/>
                          <a:ea typeface="Meiryo"/>
                          <a:cs typeface="+mn-cs"/>
                        </a:rPr>
                        <a:t>MD</a:t>
                      </a:r>
                      <a:r>
                        <a:rPr kumimoji="1" lang="ja-JP" altLang="en-US" sz="850" b="1" kern="1200" dirty="0">
                          <a:solidFill>
                            <a:schemeClr val="bg1"/>
                          </a:solidFill>
                          <a:latin typeface="Meiryo"/>
                          <a:ea typeface="Meiryo"/>
                          <a:cs typeface="+mn-cs"/>
                        </a:rPr>
                        <a:t>　</a:t>
                      </a:r>
                      <a:endParaRPr kumimoji="1" lang="en-US" altLang="ja-JP" sz="850" b="1" kern="1200" dirty="0">
                        <a:solidFill>
                          <a:schemeClr val="bg1"/>
                        </a:solidFill>
                        <a:latin typeface="Meiryo"/>
                        <a:ea typeface="Meiryo"/>
                        <a:cs typeface="+mn-cs"/>
                      </a:endParaRPr>
                    </a:p>
                    <a:p>
                      <a:pPr algn="ctr"/>
                      <a:r>
                        <a:rPr kumimoji="1" lang="ja-JP" altLang="en-US" sz="850" b="1" kern="1200" dirty="0">
                          <a:solidFill>
                            <a:schemeClr val="bg1"/>
                          </a:solidFill>
                          <a:latin typeface="Meiryo"/>
                          <a:ea typeface="Meiryo"/>
                          <a:cs typeface="+mn-cs"/>
                        </a:rPr>
                        <a:t>トップカバー</a:t>
                      </a:r>
                      <a:r>
                        <a:rPr kumimoji="1" lang="ja-JP" altLang="en-US" sz="850" b="1" kern="1200" dirty="0">
                          <a:solidFill>
                            <a:schemeClr val="bg1"/>
                          </a:solidFill>
                          <a:latin typeface="Meiryo" panose="020B0604030504040204" pitchFamily="34" charset="-128"/>
                          <a:ea typeface="Meiryo" panose="020B0604030504040204" pitchFamily="34" charset="-128"/>
                          <a:cs typeface="+mn-cs"/>
                        </a:rPr>
                        <a:t>（市区郡）</a:t>
                      </a:r>
                      <a:endParaRPr kumimoji="1" lang="en-US" altLang="ja-JP" sz="850" b="1" kern="1200" dirty="0">
                        <a:solidFill>
                          <a:schemeClr val="bg1"/>
                        </a:solidFill>
                        <a:latin typeface="Meiryo" panose="020B0604030504040204" pitchFamily="34" charset="-128"/>
                        <a:ea typeface="Meiryo" panose="020B0604030504040204" pitchFamily="34" charset="-128"/>
                        <a:cs typeface="+mn-cs"/>
                      </a:endParaRPr>
                    </a:p>
                  </a:txBody>
                  <a:tcPr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extLst>
                  <a:ext uri="{0D108BD9-81ED-4DB2-BD59-A6C34878D82A}">
                    <a16:rowId xmlns:a16="http://schemas.microsoft.com/office/drawing/2014/main" val="2117335041"/>
                  </a:ext>
                </a:extLst>
              </a:tr>
              <a:tr h="26716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a:solidFill>
                            <a:schemeClr val="bg1"/>
                          </a:solidFill>
                          <a:latin typeface="Meiryo"/>
                          <a:ea typeface="Meiryo"/>
                          <a:cs typeface="+mn-cs"/>
                        </a:rPr>
                        <a:t>ID</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lvl="0" algn="ctr">
                        <a:buNone/>
                      </a:pPr>
                      <a:r>
                        <a:rPr lang="ja-JP" altLang="en-US" sz="900" b="0" i="0" u="none" strike="noStrike" noProof="0" dirty="0">
                          <a:solidFill>
                            <a:srgbClr val="0D0D0D"/>
                          </a:solidFill>
                          <a:latin typeface="Meiryo"/>
                          <a:ea typeface="Meiryo"/>
                        </a:rPr>
                        <a:t>新規</a:t>
                      </a:r>
                      <a:endParaRPr lang="ja-JP" altLang="en-US"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a:lnSpc>
                          <a:spcPct val="100000"/>
                        </a:lnSpc>
                        <a:spcBef>
                          <a:spcPts val="0"/>
                        </a:spcBef>
                        <a:spcAft>
                          <a:spcPts val="0"/>
                        </a:spcAft>
                        <a:buNone/>
                        <a:tabLst/>
                        <a:defRPr/>
                      </a:pPr>
                      <a:r>
                        <a:rPr kumimoji="1" lang="ja-JP" altLang="en-US" sz="900" dirty="0">
                          <a:solidFill>
                            <a:srgbClr val="0D0D0D"/>
                          </a:solidFill>
                          <a:latin typeface="Meiryo"/>
                          <a:ea typeface="Meiryo"/>
                        </a:rPr>
                        <a:t>後日記載します</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lvl="0" algn="ctr">
                        <a:buNone/>
                      </a:pPr>
                      <a:r>
                        <a:rPr lang="ja-JP" altLang="en-US" sz="900" b="0" i="0" u="none" strike="noStrike" noProof="0" dirty="0">
                          <a:solidFill>
                            <a:srgbClr val="0D0D0D"/>
                          </a:solidFill>
                          <a:latin typeface="Meiryo"/>
                          <a:ea typeface="Meiryo"/>
                        </a:rPr>
                        <a:t>新規</a:t>
                      </a:r>
                      <a:endParaRPr 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Meiryo"/>
                          <a:ea typeface="Meiryo"/>
                        </a:rPr>
                        <a:t>後日記載します</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mpd="sng">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dirty="0">
                          <a:solidFill>
                            <a:srgbClr val="0D0D0D"/>
                          </a:solidFill>
                          <a:latin typeface="Meiryo"/>
                          <a:ea typeface="Meiryo"/>
                        </a:rPr>
                        <a:t>新規</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Meiryo"/>
                          <a:ea typeface="Meiryo"/>
                        </a:rPr>
                        <a:t>後日記載します</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lvl="0" algn="ctr">
                        <a:buNone/>
                      </a:pPr>
                      <a:r>
                        <a:rPr lang="ja-JP" altLang="en-US" sz="900" b="0" i="0" u="none" strike="noStrike" noProof="0" dirty="0">
                          <a:solidFill>
                            <a:srgbClr val="0D0D0D"/>
                          </a:solidFill>
                          <a:latin typeface="Meiryo"/>
                          <a:ea typeface="Meiryo"/>
                        </a:rPr>
                        <a:t>新規</a:t>
                      </a:r>
                      <a:endParaRPr lang="ja-JP" sz="900" b="0" i="0" u="none" strike="noStrike" noProof="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Meiryo"/>
                          <a:ea typeface="Meiryo"/>
                        </a:rPr>
                        <a:t>後日記載します</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lvl="0" algn="ctr">
                        <a:buNone/>
                      </a:pPr>
                      <a:r>
                        <a:rPr lang="ja-JP" altLang="en-US" sz="900" b="0" i="0" u="none" strike="noStrike" noProof="0" dirty="0">
                          <a:solidFill>
                            <a:srgbClr val="0D0D0D"/>
                          </a:solidFill>
                          <a:latin typeface="Meiryo"/>
                          <a:ea typeface="Meiryo"/>
                        </a:rPr>
                        <a:t>新規</a:t>
                      </a:r>
                      <a:endParaRPr lang="en-US" altLang="ja-JP" sz="900" b="0" i="0" u="none" strike="noStrike" noProof="0" dirty="0">
                        <a:solidFill>
                          <a:srgbClr val="0D0D0D"/>
                        </a:solidFill>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Meiryo"/>
                          <a:ea typeface="Meiryo"/>
                        </a:rPr>
                        <a:t>後日記載します</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dirty="0">
                          <a:solidFill>
                            <a:srgbClr val="0D0D0D"/>
                          </a:solidFill>
                          <a:latin typeface="Meiryo"/>
                          <a:ea typeface="Meiryo"/>
                        </a:rPr>
                        <a:t>新規</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Meiryo"/>
                          <a:ea typeface="Meiryo"/>
                        </a:rPr>
                        <a:t>後日記載します</a:t>
                      </a:r>
                    </a:p>
                  </a:txBody>
                  <a:tcPr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6716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メイリオ"/>
                          <a:ea typeface="メイリオ"/>
                          <a:cs typeface="+mn-cs"/>
                        </a:rPr>
                        <a:t>2025</a:t>
                      </a:r>
                      <a:r>
                        <a:rPr kumimoji="1" lang="ja-JP" altLang="en-US" sz="900" kern="1200" dirty="0">
                          <a:solidFill>
                            <a:srgbClr val="0D0D0D"/>
                          </a:solidFill>
                          <a:latin typeface="メイリオ"/>
                          <a:ea typeface="メイリオ"/>
                          <a:cs typeface="+mn-cs"/>
                        </a:rPr>
                        <a:t>年</a:t>
                      </a:r>
                      <a:r>
                        <a:rPr kumimoji="1" lang="en-US" altLang="ja-JP" sz="900" kern="1200" dirty="0">
                          <a:solidFill>
                            <a:srgbClr val="0D0D0D"/>
                          </a:solidFill>
                          <a:latin typeface="メイリオ"/>
                          <a:ea typeface="メイリオ"/>
                          <a:cs typeface="+mn-cs"/>
                        </a:rPr>
                        <a:t>8</a:t>
                      </a:r>
                      <a:r>
                        <a:rPr kumimoji="1" lang="ja-JP" altLang="en-US" sz="900" kern="1200" dirty="0">
                          <a:solidFill>
                            <a:srgbClr val="0D0D0D"/>
                          </a:solidFill>
                          <a:latin typeface="メイリオ"/>
                          <a:ea typeface="メイリオ"/>
                          <a:cs typeface="+mn-cs"/>
                        </a:rPr>
                        <a:t>月</a:t>
                      </a:r>
                      <a:r>
                        <a:rPr kumimoji="1" lang="en-US" altLang="ja-JP" sz="900" kern="1200" dirty="0">
                          <a:solidFill>
                            <a:srgbClr val="0D0D0D"/>
                          </a:solidFill>
                          <a:latin typeface="メイリオ"/>
                          <a:ea typeface="メイリオ"/>
                          <a:cs typeface="+mn-cs"/>
                        </a:rPr>
                        <a:t>25</a:t>
                      </a:r>
                      <a:r>
                        <a:rPr kumimoji="1" lang="ja-JP" altLang="en-US" sz="900" kern="1200" dirty="0">
                          <a:solidFill>
                            <a:srgbClr val="0D0D0D"/>
                          </a:solidFill>
                          <a:latin typeface="メイリオ"/>
                          <a:ea typeface="メイリオ"/>
                          <a:cs typeface="+mn-cs"/>
                        </a:rPr>
                        <a:t>日</a:t>
                      </a:r>
                      <a:r>
                        <a:rPr lang="en-US" altLang="ja-JP" sz="900" kern="1200" dirty="0">
                          <a:solidFill>
                            <a:srgbClr val="0D0D0D"/>
                          </a:solidFill>
                          <a:latin typeface="メイリオ"/>
                          <a:ea typeface="メイリオ"/>
                          <a:cs typeface="+mn-cs"/>
                        </a:rPr>
                        <a:t>(</a:t>
                      </a:r>
                      <a:r>
                        <a:rPr lang="ja-JP" altLang="en-US" sz="900" kern="1200" dirty="0">
                          <a:solidFill>
                            <a:srgbClr val="0D0D0D"/>
                          </a:solidFill>
                          <a:latin typeface="メイリオ"/>
                          <a:ea typeface="メイリオ"/>
                          <a:cs typeface="+mn-cs"/>
                        </a:rPr>
                        <a:t>月</a:t>
                      </a:r>
                      <a:r>
                        <a:rPr lang="en-US" altLang="ja-JP" sz="900" kern="1200" dirty="0">
                          <a:solidFill>
                            <a:srgbClr val="0D0D0D"/>
                          </a:solidFill>
                          <a:latin typeface="メイリオ"/>
                          <a:ea typeface="メイリオ"/>
                          <a:cs typeface="+mn-cs"/>
                        </a:rPr>
                        <a:t>)</a:t>
                      </a:r>
                      <a:endParaRPr kumimoji="1" lang="ja-JP" altLang="en-US" sz="900" kern="1200" dirty="0">
                        <a:solidFill>
                          <a:srgbClr val="0D0D0D"/>
                        </a:solidFill>
                        <a:latin typeface="メイリオ"/>
                        <a:ea typeface="メイリオ"/>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no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777446988"/>
                  </a:ext>
                </a:extLst>
              </a:tr>
              <a:tr h="26716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a:ea typeface="Meiryo"/>
                          <a:cs typeface="+mn-cs"/>
                        </a:rPr>
                        <a:t>-</a:t>
                      </a:r>
                      <a:endParaRPr kumimoji="1" lang="ja-JP" altLang="en-US" sz="900" kern="120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a:ea typeface="Meiryo"/>
                        </a:rPr>
                        <a:t>-</a:t>
                      </a:r>
                      <a:endParaRPr kumimoji="1" lang="ja-JP" altLang="en-US" sz="90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112060797"/>
                  </a:ext>
                </a:extLst>
              </a:tr>
              <a:tr h="50439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00" b="0" kern="1200">
                          <a:solidFill>
                            <a:schemeClr val="bg1"/>
                          </a:solidFill>
                          <a:latin typeface="Meiryo" panose="020B0604030504040204" pitchFamily="34" charset="-128"/>
                          <a:ea typeface="Meiryo" panose="020B0604030504040204" pitchFamily="34" charset="-128"/>
                          <a:cs typeface="+mn-cs"/>
                        </a:rPr>
                        <a:t>広告タイプ</a:t>
                      </a:r>
                      <a:r>
                        <a:rPr kumimoji="1" lang="en-US" altLang="ja-JP" sz="800" b="0" kern="1200">
                          <a:solidFill>
                            <a:schemeClr val="bg1"/>
                          </a:solidFill>
                          <a:latin typeface="Meiryo" panose="020B0604030504040204" pitchFamily="34" charset="-128"/>
                          <a:ea typeface="Meiryo" panose="020B0604030504040204" pitchFamily="34" charset="-128"/>
                          <a:cs typeface="+mn-cs"/>
                        </a:rPr>
                        <a:t>/</a:t>
                      </a:r>
                      <a:r>
                        <a:rPr kumimoji="1" lang="ja-JP" altLang="en-US" sz="800" b="0" kern="1200">
                          <a:solidFill>
                            <a:schemeClr val="bg1"/>
                          </a:solidFill>
                          <a:latin typeface="Meiryo" panose="020B0604030504040204" pitchFamily="34" charset="-128"/>
                          <a:ea typeface="Meiryo" panose="020B0604030504040204" pitchFamily="34" charset="-128"/>
                          <a:cs typeface="+mn-cs"/>
                        </a:rPr>
                        <a:t>メインメディアの</a:t>
                      </a:r>
                      <a:endParaRPr kumimoji="1" lang="en-US" altLang="ja-JP" sz="800" b="0" kern="1200">
                        <a:solidFill>
                          <a:schemeClr val="bg1"/>
                        </a:solidFill>
                        <a:latin typeface="Meiryo" panose="020B0604030504040204" pitchFamily="34" charset="-128"/>
                        <a:ea typeface="Meiryo" panose="020B0604030504040204" pitchFamily="34" charset="-128"/>
                        <a:cs typeface="+mn-cs"/>
                      </a:endParaRPr>
                    </a:p>
                    <a:p>
                      <a:pPr algn="ctr"/>
                      <a:r>
                        <a:rPr kumimoji="1" lang="ja-JP" altLang="en-US" sz="800" b="0" kern="1200">
                          <a:solidFill>
                            <a:schemeClr val="bg1"/>
                          </a:solidFill>
                          <a:latin typeface="Meiryo" panose="020B0604030504040204" pitchFamily="34" charset="-128"/>
                          <a:ea typeface="Meiryo" panose="020B0604030504040204" pitchFamily="34" charset="-128"/>
                          <a:cs typeface="+mn-cs"/>
                        </a:rPr>
                        <a:t>形式</a:t>
                      </a:r>
                      <a:r>
                        <a:rPr kumimoji="1" lang="en-US" altLang="ja-JP" sz="800" b="0" kern="1200">
                          <a:solidFill>
                            <a:schemeClr val="bg1"/>
                          </a:solidFill>
                          <a:latin typeface="Meiryo" panose="020B0604030504040204" pitchFamily="34" charset="-128"/>
                          <a:ea typeface="Meiryo" panose="020B0604030504040204" pitchFamily="34" charset="-128"/>
                          <a:cs typeface="+mn-cs"/>
                        </a:rPr>
                        <a:t>/</a:t>
                      </a:r>
                      <a:r>
                        <a:rPr kumimoji="1" lang="ja-JP" altLang="en-US" sz="800" b="0" kern="1200">
                          <a:solidFill>
                            <a:schemeClr val="bg1"/>
                          </a:solidFill>
                          <a:latin typeface="Meiryo" panose="020B0604030504040204" pitchFamily="34" charset="-128"/>
                          <a:ea typeface="Meiryo" panose="020B0604030504040204" pitchFamily="34" charset="-128"/>
                          <a:cs typeface="+mn-cs"/>
                        </a:rPr>
                        <a:t>アスペクト比</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r>
                        <a:rPr kumimoji="1" lang="ja-JP" altLang="en-US" sz="900" kern="1200">
                          <a:solidFill>
                            <a:srgbClr val="0D0D0D"/>
                          </a:solidFill>
                          <a:latin typeface="Meiryo" panose="020B0604030504040204" pitchFamily="34" charset="-128"/>
                          <a:ea typeface="Meiryo" panose="020B0604030504040204" pitchFamily="34" charset="-128"/>
                          <a:cs typeface="+mn-cs"/>
                        </a:rPr>
                        <a:t>スマートフォン</a:t>
                      </a:r>
                      <a:r>
                        <a:rPr kumimoji="1" lang="en-US" altLang="ja-JP" sz="900" kern="1200">
                          <a:solidFill>
                            <a:srgbClr val="0D0D0D"/>
                          </a:solidFill>
                          <a:latin typeface="Meiryo" panose="020B0604030504040204" pitchFamily="34" charset="-128"/>
                          <a:ea typeface="Meiryo" panose="020B0604030504040204" pitchFamily="34" charset="-128"/>
                          <a:cs typeface="+mn-cs"/>
                        </a:rPr>
                        <a:t>】</a:t>
                      </a:r>
                      <a:r>
                        <a:rPr kumimoji="1" lang="ja-JP" altLang="en-US" sz="900" kern="1200">
                          <a:solidFill>
                            <a:srgbClr val="0D0D0D"/>
                          </a:solidFill>
                          <a:latin typeface="Meiryo" panose="020B0604030504040204" pitchFamily="34" charset="-128"/>
                          <a:ea typeface="Meiryo" panose="020B0604030504040204" pitchFamily="34" charset="-128"/>
                          <a:cs typeface="+mn-cs"/>
                        </a:rPr>
                        <a:t>ブランドパネル トップカバー</a:t>
                      </a:r>
                      <a:r>
                        <a:rPr kumimoji="1" lang="en-US" altLang="ja-JP" sz="900" kern="1200">
                          <a:solidFill>
                            <a:srgbClr val="0D0D0D"/>
                          </a:solidFill>
                          <a:latin typeface="Meiryo" panose="020B0604030504040204" pitchFamily="34" charset="-128"/>
                          <a:ea typeface="Meiryo" panose="020B0604030504040204" pitchFamily="34" charset="-128"/>
                          <a:cs typeface="+mn-cs"/>
                        </a:rPr>
                        <a:t>/</a:t>
                      </a:r>
                      <a:r>
                        <a:rPr kumimoji="1" lang="ja-JP" altLang="en-US" sz="900" kern="1200">
                          <a:solidFill>
                            <a:srgbClr val="0D0D0D"/>
                          </a:solidFill>
                          <a:latin typeface="Meiryo" panose="020B0604030504040204" pitchFamily="34" charset="-128"/>
                          <a:ea typeface="Meiryo" panose="020B0604030504040204" pitchFamily="34" charset="-128"/>
                          <a:cs typeface="+mn-cs"/>
                        </a:rPr>
                        <a:t>画像</a:t>
                      </a:r>
                      <a:r>
                        <a:rPr kumimoji="1" lang="en-US" altLang="ja-JP" sz="900" kern="1200">
                          <a:solidFill>
                            <a:srgbClr val="0D0D0D"/>
                          </a:solidFill>
                          <a:latin typeface="Meiryo" panose="020B0604030504040204" pitchFamily="34" charset="-128"/>
                          <a:ea typeface="Meiryo" panose="020B0604030504040204" pitchFamily="34" charset="-128"/>
                          <a:cs typeface="+mn-cs"/>
                        </a:rPr>
                        <a:t>/16</a:t>
                      </a:r>
                      <a:r>
                        <a:rPr kumimoji="1" lang="ja-JP" altLang="en-US" sz="900" kern="1200">
                          <a:solidFill>
                            <a:srgbClr val="0D0D0D"/>
                          </a:solidFill>
                          <a:latin typeface="Meiryo" panose="020B0604030504040204" pitchFamily="34" charset="-128"/>
                          <a:ea typeface="Meiryo" panose="020B0604030504040204" pitchFamily="34" charset="-128"/>
                          <a:cs typeface="+mn-cs"/>
                        </a:rPr>
                        <a:t>：</a:t>
                      </a:r>
                      <a:r>
                        <a:rPr kumimoji="1" lang="en-US" altLang="ja-JP" sz="900" kern="1200">
                          <a:solidFill>
                            <a:srgbClr val="0D0D0D"/>
                          </a:solidFill>
                          <a:latin typeface="Meiryo" panose="020B0604030504040204" pitchFamily="34" charset="-128"/>
                          <a:ea typeface="Meiryo" panose="020B0604030504040204" pitchFamily="34" charset="-128"/>
                          <a:cs typeface="+mn-cs"/>
                        </a:rPr>
                        <a:t>9</a:t>
                      </a:r>
                      <a:r>
                        <a:rPr kumimoji="1" lang="ja-JP" altLang="en-US" sz="900" kern="1200">
                          <a:solidFill>
                            <a:srgbClr val="0D0D0D"/>
                          </a:solidFill>
                          <a:latin typeface="Meiryo" panose="020B0604030504040204" pitchFamily="34" charset="-128"/>
                          <a:ea typeface="Meiryo" panose="020B0604030504040204" pitchFamily="34" charset="-128"/>
                          <a:cs typeface="+mn-cs"/>
                        </a:rPr>
                        <a:t>　ブランドパネル トップカバー</a:t>
                      </a:r>
                      <a:r>
                        <a:rPr kumimoji="1" lang="en-US" altLang="ja-JP" sz="900" kern="1200">
                          <a:solidFill>
                            <a:srgbClr val="0D0D0D"/>
                          </a:solidFill>
                          <a:latin typeface="Meiryo" panose="020B0604030504040204" pitchFamily="34" charset="-128"/>
                          <a:ea typeface="Meiryo" panose="020B0604030504040204" pitchFamily="34" charset="-128"/>
                          <a:cs typeface="+mn-cs"/>
                        </a:rPr>
                        <a:t>/</a:t>
                      </a:r>
                      <a:r>
                        <a:rPr kumimoji="1" lang="ja-JP" altLang="en-US" sz="900" kern="1200">
                          <a:solidFill>
                            <a:srgbClr val="0D0D0D"/>
                          </a:solidFill>
                          <a:latin typeface="Meiryo" panose="020B0604030504040204" pitchFamily="34" charset="-128"/>
                          <a:ea typeface="Meiryo" panose="020B0604030504040204" pitchFamily="34" charset="-128"/>
                          <a:cs typeface="+mn-cs"/>
                        </a:rPr>
                        <a:t>動画</a:t>
                      </a:r>
                      <a:r>
                        <a:rPr kumimoji="1" lang="en-US" altLang="ja-JP" sz="900" kern="1200">
                          <a:solidFill>
                            <a:srgbClr val="0D0D0D"/>
                          </a:solidFill>
                          <a:latin typeface="Meiryo" panose="020B0604030504040204" pitchFamily="34" charset="-128"/>
                          <a:ea typeface="Meiryo" panose="020B0604030504040204" pitchFamily="34" charset="-128"/>
                          <a:cs typeface="+mn-cs"/>
                        </a:rPr>
                        <a:t>/16</a:t>
                      </a:r>
                      <a:r>
                        <a:rPr kumimoji="1" lang="ja-JP" altLang="en-US" sz="900" kern="1200">
                          <a:solidFill>
                            <a:srgbClr val="0D0D0D"/>
                          </a:solidFill>
                          <a:latin typeface="Meiryo" panose="020B0604030504040204" pitchFamily="34" charset="-128"/>
                          <a:ea typeface="Meiryo" panose="020B0604030504040204" pitchFamily="34" charset="-128"/>
                          <a:cs typeface="+mn-cs"/>
                        </a:rPr>
                        <a:t>：</a:t>
                      </a:r>
                      <a:r>
                        <a:rPr kumimoji="1" lang="en-US" altLang="ja-JP" sz="900" kern="1200">
                          <a:solidFill>
                            <a:srgbClr val="0D0D0D"/>
                          </a:solidFill>
                          <a:latin typeface="Meiryo" panose="020B0604030504040204" pitchFamily="34" charset="-128"/>
                          <a:ea typeface="Meiryo" panose="020B0604030504040204" pitchFamily="34" charset="-128"/>
                          <a:cs typeface="+mn-cs"/>
                        </a:rPr>
                        <a:t>9</a:t>
                      </a:r>
                      <a:r>
                        <a:rPr kumimoji="1" lang="ja-JP" altLang="en-US" sz="900" kern="1200">
                          <a:solidFill>
                            <a:srgbClr val="0D0D0D"/>
                          </a:solidFill>
                          <a:latin typeface="Meiryo" panose="020B0604030504040204" pitchFamily="34" charset="-128"/>
                          <a:ea typeface="Meiryo" panose="020B0604030504040204" pitchFamily="34" charset="-128"/>
                          <a:cs typeface="+mn-cs"/>
                        </a:rPr>
                        <a:t>　</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【PC】</a:t>
                      </a:r>
                      <a:r>
                        <a:rPr kumimoji="1" lang="ja-JP" altLang="en-US" sz="900" kern="1200">
                          <a:solidFill>
                            <a:srgbClr val="0D0D0D"/>
                          </a:solidFill>
                          <a:latin typeface="Meiryo" panose="020B0604030504040204" pitchFamily="34" charset="-128"/>
                          <a:ea typeface="Meiryo" panose="020B0604030504040204" pitchFamily="34" charset="-128"/>
                          <a:cs typeface="+mn-cs"/>
                        </a:rPr>
                        <a:t>ブランドパネル クインティ</a:t>
                      </a:r>
                      <a:r>
                        <a:rPr kumimoji="1" lang="en-US" altLang="ja-JP" sz="900" kern="1200">
                          <a:solidFill>
                            <a:srgbClr val="0D0D0D"/>
                          </a:solidFill>
                          <a:latin typeface="Meiryo" panose="020B0604030504040204" pitchFamily="34" charset="-128"/>
                          <a:ea typeface="Meiryo" panose="020B0604030504040204" pitchFamily="34" charset="-128"/>
                          <a:cs typeface="+mn-cs"/>
                        </a:rPr>
                        <a:t>/</a:t>
                      </a:r>
                      <a:r>
                        <a:rPr kumimoji="1" lang="ja-JP" altLang="en-US" sz="900" kern="1200">
                          <a:solidFill>
                            <a:srgbClr val="0D0D0D"/>
                          </a:solidFill>
                          <a:latin typeface="Meiryo" panose="020B0604030504040204" pitchFamily="34" charset="-128"/>
                          <a:ea typeface="Meiryo" panose="020B0604030504040204" pitchFamily="34" charset="-128"/>
                          <a:cs typeface="+mn-cs"/>
                        </a:rPr>
                        <a:t>画像</a:t>
                      </a:r>
                      <a:r>
                        <a:rPr kumimoji="1" lang="en-US" altLang="ja-JP" sz="900" kern="1200">
                          <a:solidFill>
                            <a:srgbClr val="0D0D0D"/>
                          </a:solidFill>
                          <a:latin typeface="Meiryo" panose="020B0604030504040204" pitchFamily="34" charset="-128"/>
                          <a:ea typeface="Meiryo" panose="020B0604030504040204" pitchFamily="34" charset="-128"/>
                          <a:cs typeface="+mn-cs"/>
                        </a:rPr>
                        <a:t>/16</a:t>
                      </a:r>
                      <a:r>
                        <a:rPr kumimoji="1" lang="ja-JP" altLang="en-US" sz="900" kern="1200">
                          <a:solidFill>
                            <a:srgbClr val="0D0D0D"/>
                          </a:solidFill>
                          <a:latin typeface="Meiryo" panose="020B0604030504040204" pitchFamily="34" charset="-128"/>
                          <a:ea typeface="Meiryo" panose="020B0604030504040204" pitchFamily="34" charset="-128"/>
                          <a:cs typeface="+mn-cs"/>
                        </a:rPr>
                        <a:t>：</a:t>
                      </a:r>
                      <a:r>
                        <a:rPr kumimoji="1" lang="en-US" altLang="ja-JP" sz="900" kern="1200">
                          <a:solidFill>
                            <a:srgbClr val="0D0D0D"/>
                          </a:solidFill>
                          <a:latin typeface="Meiryo" panose="020B0604030504040204" pitchFamily="34" charset="-128"/>
                          <a:ea typeface="Meiryo" panose="020B0604030504040204" pitchFamily="34" charset="-128"/>
                          <a:cs typeface="+mn-cs"/>
                        </a:rPr>
                        <a:t>9</a:t>
                      </a:r>
                      <a:r>
                        <a:rPr kumimoji="1" lang="ja-JP" altLang="en-US" sz="900" kern="1200">
                          <a:solidFill>
                            <a:srgbClr val="0D0D0D"/>
                          </a:solidFill>
                          <a:latin typeface="Meiryo" panose="020B0604030504040204" pitchFamily="34" charset="-128"/>
                          <a:ea typeface="Meiryo" panose="020B0604030504040204" pitchFamily="34" charset="-128"/>
                          <a:cs typeface="+mn-cs"/>
                        </a:rPr>
                        <a:t>　ブランドパネル クインティ</a:t>
                      </a:r>
                      <a:r>
                        <a:rPr kumimoji="1" lang="en-US" altLang="ja-JP" sz="900" kern="1200">
                          <a:solidFill>
                            <a:srgbClr val="0D0D0D"/>
                          </a:solidFill>
                          <a:latin typeface="Meiryo" panose="020B0604030504040204" pitchFamily="34" charset="-128"/>
                          <a:ea typeface="Meiryo" panose="020B0604030504040204" pitchFamily="34" charset="-128"/>
                          <a:cs typeface="+mn-cs"/>
                        </a:rPr>
                        <a:t>/</a:t>
                      </a:r>
                      <a:r>
                        <a:rPr kumimoji="1" lang="ja-JP" altLang="en-US" sz="900" kern="1200">
                          <a:solidFill>
                            <a:srgbClr val="0D0D0D"/>
                          </a:solidFill>
                          <a:latin typeface="Meiryo" panose="020B0604030504040204" pitchFamily="34" charset="-128"/>
                          <a:ea typeface="Meiryo" panose="020B0604030504040204" pitchFamily="34" charset="-128"/>
                          <a:cs typeface="+mn-cs"/>
                        </a:rPr>
                        <a:t>動画</a:t>
                      </a:r>
                      <a:r>
                        <a:rPr kumimoji="1" lang="en-US" altLang="ja-JP" sz="900" kern="1200">
                          <a:solidFill>
                            <a:srgbClr val="0D0D0D"/>
                          </a:solidFill>
                          <a:latin typeface="Meiryo" panose="020B0604030504040204" pitchFamily="34" charset="-128"/>
                          <a:ea typeface="Meiryo" panose="020B0604030504040204" pitchFamily="34" charset="-128"/>
                          <a:cs typeface="+mn-cs"/>
                        </a:rPr>
                        <a:t>/16</a:t>
                      </a:r>
                      <a:r>
                        <a:rPr kumimoji="1" lang="ja-JP" altLang="en-US" sz="900" kern="1200">
                          <a:solidFill>
                            <a:srgbClr val="0D0D0D"/>
                          </a:solidFill>
                          <a:latin typeface="Meiryo" panose="020B0604030504040204" pitchFamily="34" charset="-128"/>
                          <a:ea typeface="Meiryo" panose="020B0604030504040204" pitchFamily="34" charset="-128"/>
                          <a:cs typeface="+mn-cs"/>
                        </a:rPr>
                        <a:t>：</a:t>
                      </a:r>
                      <a:r>
                        <a:rPr kumimoji="1" lang="en-US" altLang="ja-JP" sz="900" kern="1200">
                          <a:solidFill>
                            <a:srgbClr val="0D0D0D"/>
                          </a:solidFill>
                          <a:latin typeface="Meiryo" panose="020B0604030504040204" pitchFamily="34" charset="-128"/>
                          <a:ea typeface="Meiryo" panose="020B0604030504040204" pitchFamily="34" charset="-128"/>
                          <a:cs typeface="+mn-cs"/>
                        </a:rPr>
                        <a:t>9</a:t>
                      </a:r>
                      <a:r>
                        <a:rPr kumimoji="1" lang="ja-JP" altLang="en-US" sz="900" kern="1200">
                          <a:solidFill>
                            <a:srgbClr val="0D0D0D"/>
                          </a:solidFill>
                          <a:latin typeface="Meiryo" panose="020B0604030504040204" pitchFamily="34" charset="-128"/>
                          <a:ea typeface="Meiryo" panose="020B0604030504040204" pitchFamily="34" charset="-128"/>
                          <a:cs typeface="+mn-cs"/>
                        </a:rPr>
                        <a:t>　　　バナー</a:t>
                      </a:r>
                      <a:r>
                        <a:rPr kumimoji="1" lang="en-US" altLang="ja-JP" sz="900" kern="1200">
                          <a:solidFill>
                            <a:srgbClr val="0D0D0D"/>
                          </a:solidFill>
                          <a:latin typeface="Meiryo" panose="020B0604030504040204" pitchFamily="34" charset="-128"/>
                          <a:ea typeface="Meiryo" panose="020B0604030504040204" pitchFamily="34" charset="-128"/>
                          <a:cs typeface="+mn-cs"/>
                        </a:rPr>
                        <a:t>/</a:t>
                      </a:r>
                      <a:r>
                        <a:rPr kumimoji="1" lang="ja-JP" altLang="en-US" sz="900" kern="1200">
                          <a:solidFill>
                            <a:srgbClr val="0D0D0D"/>
                          </a:solidFill>
                          <a:latin typeface="Meiryo" panose="020B0604030504040204" pitchFamily="34" charset="-128"/>
                          <a:ea typeface="Meiryo" panose="020B0604030504040204" pitchFamily="34" charset="-128"/>
                          <a:cs typeface="+mn-cs"/>
                        </a:rPr>
                        <a:t>画像</a:t>
                      </a:r>
                      <a:r>
                        <a:rPr kumimoji="1" lang="en-US" altLang="ja-JP" sz="900" kern="1200">
                          <a:solidFill>
                            <a:srgbClr val="0D0D0D"/>
                          </a:solidFill>
                          <a:latin typeface="Meiryo" panose="020B0604030504040204" pitchFamily="34" charset="-128"/>
                          <a:ea typeface="Meiryo" panose="020B0604030504040204" pitchFamily="34" charset="-128"/>
                          <a:cs typeface="+mn-cs"/>
                        </a:rPr>
                        <a:t>/1</a:t>
                      </a:r>
                      <a:r>
                        <a:rPr kumimoji="1" lang="ja-JP" altLang="en-US" sz="900" kern="1200">
                          <a:solidFill>
                            <a:srgbClr val="0D0D0D"/>
                          </a:solidFill>
                          <a:latin typeface="Meiryo" panose="020B0604030504040204" pitchFamily="34" charset="-128"/>
                          <a:ea typeface="Meiryo" panose="020B0604030504040204" pitchFamily="34" charset="-128"/>
                          <a:cs typeface="+mn-cs"/>
                        </a:rPr>
                        <a:t>：</a:t>
                      </a:r>
                      <a:r>
                        <a:rPr kumimoji="1" lang="en-US" altLang="ja-JP" sz="900" kern="1200">
                          <a:solidFill>
                            <a:srgbClr val="0D0D0D"/>
                          </a:solidFill>
                          <a:latin typeface="Meiryo" panose="020B0604030504040204" pitchFamily="34" charset="-128"/>
                          <a:ea typeface="Meiryo" panose="020B0604030504040204" pitchFamily="34" charset="-128"/>
                          <a:cs typeface="+mn-cs"/>
                        </a:rPr>
                        <a:t>1</a:t>
                      </a:r>
                      <a:r>
                        <a:rPr kumimoji="1" lang="ja-JP" altLang="en-US" sz="900" kern="1200">
                          <a:solidFill>
                            <a:srgbClr val="0D0D0D"/>
                          </a:solidFill>
                          <a:latin typeface="Meiryo" panose="020B0604030504040204" pitchFamily="34" charset="-128"/>
                          <a:ea typeface="Meiryo" panose="020B0604030504040204" pitchFamily="34" charset="-128"/>
                          <a:cs typeface="+mn-cs"/>
                        </a:rPr>
                        <a:t> 　バナー</a:t>
                      </a:r>
                      <a:r>
                        <a:rPr kumimoji="1" lang="en-US" altLang="ja-JP" sz="900" kern="1200">
                          <a:solidFill>
                            <a:srgbClr val="0D0D0D"/>
                          </a:solidFill>
                          <a:latin typeface="Meiryo" panose="020B0604030504040204" pitchFamily="34" charset="-128"/>
                          <a:ea typeface="Meiryo" panose="020B0604030504040204" pitchFamily="34" charset="-128"/>
                          <a:cs typeface="+mn-cs"/>
                        </a:rPr>
                        <a:t>/</a:t>
                      </a:r>
                      <a:r>
                        <a:rPr kumimoji="1" lang="ja-JP" altLang="en-US" sz="900" kern="1200">
                          <a:solidFill>
                            <a:srgbClr val="0D0D0D"/>
                          </a:solidFill>
                          <a:latin typeface="Meiryo" panose="020B0604030504040204" pitchFamily="34" charset="-128"/>
                          <a:ea typeface="Meiryo" panose="020B0604030504040204" pitchFamily="34" charset="-128"/>
                          <a:cs typeface="+mn-cs"/>
                        </a:rPr>
                        <a:t>動画</a:t>
                      </a:r>
                      <a:r>
                        <a:rPr kumimoji="1" lang="en-US" altLang="ja-JP" sz="900" kern="1200">
                          <a:solidFill>
                            <a:srgbClr val="0D0D0D"/>
                          </a:solidFill>
                          <a:latin typeface="Meiryo" panose="020B0604030504040204" pitchFamily="34" charset="-128"/>
                          <a:ea typeface="Meiryo" panose="020B0604030504040204" pitchFamily="34" charset="-128"/>
                          <a:cs typeface="+mn-cs"/>
                        </a:rPr>
                        <a:t>/1</a:t>
                      </a:r>
                      <a:r>
                        <a:rPr kumimoji="1" lang="ja-JP" altLang="en-US" sz="900" kern="1200">
                          <a:solidFill>
                            <a:srgbClr val="0D0D0D"/>
                          </a:solidFill>
                          <a:latin typeface="Meiryo" panose="020B0604030504040204" pitchFamily="34" charset="-128"/>
                          <a:ea typeface="Meiryo" panose="020B0604030504040204" pitchFamily="34" charset="-128"/>
                          <a:cs typeface="+mn-cs"/>
                        </a:rPr>
                        <a:t>：</a:t>
                      </a:r>
                      <a:r>
                        <a:rPr kumimoji="1" lang="en-US" altLang="ja-JP" sz="900" kern="1200">
                          <a:solidFill>
                            <a:srgbClr val="0D0D0D"/>
                          </a:solidFill>
                          <a:latin typeface="Meiryo" panose="020B0604030504040204" pitchFamily="34" charset="-128"/>
                          <a:ea typeface="Meiryo" panose="020B0604030504040204" pitchFamily="34" charset="-128"/>
                          <a:cs typeface="+mn-cs"/>
                        </a:rPr>
                        <a:t>1</a:t>
                      </a:r>
                      <a:endParaRPr kumimoji="1" lang="ja-JP" altLang="en-US" sz="900" kern="1200" dirty="0">
                        <a:solidFill>
                          <a:srgbClr val="0D0D0D"/>
                        </a:solidFill>
                        <a:latin typeface="Meiryo" panose="020B0604030504040204" pitchFamily="34" charset="-128"/>
                        <a:ea typeface="Meiryo" panose="020B0604030504040204" pitchFamily="34" charset="-128"/>
                        <a:cs typeface="+mn-cs"/>
                      </a:endParaRPr>
                    </a:p>
                  </a:txBody>
                  <a:tcPr marL="0" marR="0"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84434171"/>
                  </a:ext>
                </a:extLst>
              </a:tr>
              <a:tr h="42746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バナー</a:t>
                      </a:r>
                      <a:r>
                        <a:rPr kumimoji="1" lang="en-US" altLang="ja-JP" sz="900" b="0" kern="1200">
                          <a:solidFill>
                            <a:schemeClr val="bg1"/>
                          </a:solidFill>
                          <a:latin typeface="Meiryo" panose="020B0604030504040204" pitchFamily="34" charset="-128"/>
                          <a:ea typeface="Meiryo" panose="020B0604030504040204" pitchFamily="34" charset="-128"/>
                          <a:cs typeface="+mn-cs"/>
                        </a:rPr>
                        <a:t>/</a:t>
                      </a:r>
                      <a:r>
                        <a:rPr kumimoji="1" lang="ja-JP" altLang="en-US" sz="900" b="0" kern="1200">
                          <a:solidFill>
                            <a:schemeClr val="bg1"/>
                          </a:solidFill>
                          <a:latin typeface="Meiryo" panose="020B0604030504040204" pitchFamily="34" charset="-128"/>
                          <a:ea typeface="Meiryo" panose="020B0604030504040204" pitchFamily="34" charset="-128"/>
                          <a:cs typeface="+mn-cs"/>
                        </a:rPr>
                        <a:t>動画</a:t>
                      </a:r>
                      <a:r>
                        <a:rPr kumimoji="1" lang="en-US" altLang="ja-JP" sz="900" b="0" kern="1200">
                          <a:solidFill>
                            <a:schemeClr val="bg1"/>
                          </a:solidFill>
                          <a:latin typeface="Meiryo" panose="020B0604030504040204" pitchFamily="34" charset="-128"/>
                          <a:ea typeface="Meiryo" panose="020B0604030504040204" pitchFamily="34" charset="-128"/>
                          <a:cs typeface="+mn-cs"/>
                        </a:rPr>
                        <a:t>/16</a:t>
                      </a:r>
                      <a:r>
                        <a:rPr kumimoji="1" lang="ja-JP" altLang="en-US" sz="900" b="0" kern="1200">
                          <a:solidFill>
                            <a:schemeClr val="bg1"/>
                          </a:solidFill>
                          <a:latin typeface="Meiryo" panose="020B0604030504040204" pitchFamily="34" charset="-128"/>
                          <a:ea typeface="Meiryo" panose="020B0604030504040204" pitchFamily="34" charset="-128"/>
                          <a:cs typeface="+mn-cs"/>
                        </a:rPr>
                        <a:t>：</a:t>
                      </a:r>
                      <a:r>
                        <a:rPr kumimoji="1" lang="en-US" altLang="ja-JP" sz="900" b="0" kern="1200">
                          <a:solidFill>
                            <a:schemeClr val="bg1"/>
                          </a:solidFill>
                          <a:latin typeface="Meiryo" panose="020B0604030504040204" pitchFamily="34" charset="-128"/>
                          <a:ea typeface="Meiryo" panose="020B0604030504040204" pitchFamily="34" charset="-128"/>
                          <a:cs typeface="+mn-cs"/>
                        </a:rPr>
                        <a:t>9</a:t>
                      </a:r>
                      <a:r>
                        <a:rPr kumimoji="1" lang="ja-JP" altLang="en-US" sz="900" b="0" kern="1200">
                          <a:solidFill>
                            <a:schemeClr val="bg1"/>
                          </a:solidFill>
                          <a:latin typeface="Meiryo" panose="020B0604030504040204" pitchFamily="34" charset="-128"/>
                          <a:ea typeface="Meiryo" panose="020B0604030504040204" pitchFamily="34" charset="-128"/>
                          <a:cs typeface="+mn-cs"/>
                        </a:rPr>
                        <a:t>広告</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タップ後の動作</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a:solidFill>
                            <a:srgbClr val="0D0D0D"/>
                          </a:solidFill>
                          <a:latin typeface="Meiryo" panose="020B0604030504040204" pitchFamily="34" charset="-128"/>
                          <a:ea typeface="Meiryo" panose="020B0604030504040204" pitchFamily="34" charset="-128"/>
                          <a:cs typeface="+mn-cs"/>
                        </a:rPr>
                        <a:t>動画をフルスクリーンで再生する（</a:t>
                      </a:r>
                      <a:r>
                        <a:rPr kumimoji="1" lang="en" altLang="ja-JP" sz="900" kern="1200">
                          <a:solidFill>
                            <a:srgbClr val="0D0D0D"/>
                          </a:solidFill>
                          <a:latin typeface="Meiryo" panose="020B0604030504040204" pitchFamily="34" charset="-128"/>
                          <a:ea typeface="Meiryo" panose="020B0604030504040204" pitchFamily="34" charset="-128"/>
                          <a:cs typeface="+mn-cs"/>
                        </a:rPr>
                        <a:t>for view</a:t>
                      </a:r>
                      <a:r>
                        <a:rPr kumimoji="1" lang="ja-JP" altLang="en" sz="900" kern="1200">
                          <a:solidFill>
                            <a:srgbClr val="0D0D0D"/>
                          </a:solidFill>
                          <a:latin typeface="Meiryo" panose="020B0604030504040204" pitchFamily="34" charset="-128"/>
                          <a:ea typeface="Meiryo" panose="020B0604030504040204" pitchFamily="34" charset="-128"/>
                          <a:cs typeface="+mn-cs"/>
                        </a:rPr>
                        <a:t>）　</a:t>
                      </a:r>
                      <a:r>
                        <a:rPr kumimoji="1" lang="en" altLang="ja-JP" sz="900" kern="1200">
                          <a:solidFill>
                            <a:srgbClr val="0D0D0D"/>
                          </a:solidFill>
                          <a:latin typeface="Meiryo" panose="020B0604030504040204" pitchFamily="34" charset="-128"/>
                          <a:ea typeface="Meiryo" panose="020B0604030504040204" pitchFamily="34" charset="-128"/>
                          <a:cs typeface="+mn-cs"/>
                        </a:rPr>
                        <a:t>/</a:t>
                      </a:r>
                      <a:r>
                        <a:rPr kumimoji="1" lang="ja-JP" altLang="en" sz="900" kern="1200">
                          <a:solidFill>
                            <a:srgbClr val="0D0D0D"/>
                          </a:solidFill>
                          <a:latin typeface="Meiryo" panose="020B0604030504040204" pitchFamily="34" charset="-128"/>
                          <a:ea typeface="Meiryo" panose="020B0604030504040204" pitchFamily="34" charset="-128"/>
                          <a:cs typeface="+mn-cs"/>
                        </a:rPr>
                        <a:t>　</a:t>
                      </a:r>
                      <a:r>
                        <a:rPr kumimoji="1" lang="ja-JP" altLang="en-US" sz="900" kern="1200">
                          <a:solidFill>
                            <a:srgbClr val="0D0D0D"/>
                          </a:solidFill>
                          <a:latin typeface="Meiryo" panose="020B0604030504040204" pitchFamily="34" charset="-128"/>
                          <a:ea typeface="Meiryo" panose="020B0604030504040204" pitchFamily="34" charset="-128"/>
                          <a:cs typeface="+mn-cs"/>
                        </a:rPr>
                        <a:t>ランディングページを表示する（</a:t>
                      </a:r>
                      <a:r>
                        <a:rPr kumimoji="1" lang="en" altLang="ja-JP" sz="900" kern="1200">
                          <a:solidFill>
                            <a:srgbClr val="0D0D0D"/>
                          </a:solidFill>
                          <a:latin typeface="Meiryo" panose="020B0604030504040204" pitchFamily="34" charset="-128"/>
                          <a:ea typeface="Meiryo" panose="020B0604030504040204" pitchFamily="34" charset="-128"/>
                          <a:cs typeface="+mn-cs"/>
                        </a:rPr>
                        <a:t>for click</a:t>
                      </a:r>
                      <a:r>
                        <a:rPr kumimoji="1" lang="ja-JP" altLang="en" sz="900" kern="1200">
                          <a:solidFill>
                            <a:srgbClr val="0D0D0D"/>
                          </a:solidFill>
                          <a:latin typeface="Meiryo" panose="020B0604030504040204" pitchFamily="34" charset="-128"/>
                          <a:ea typeface="Meiryo" panose="020B0604030504040204" pitchFamily="34" charset="-128"/>
                          <a:cs typeface="+mn-cs"/>
                        </a:rPr>
                        <a:t>）</a:t>
                      </a:r>
                    </a:p>
                  </a:txBody>
                  <a:tcPr marL="0" marR="0" marT="72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22981766"/>
                  </a:ext>
                </a:extLst>
              </a:tr>
              <a:tr h="26716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デバイス</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dirty="0">
                          <a:solidFill>
                            <a:srgbClr val="0D0D0D"/>
                          </a:solidFill>
                          <a:latin typeface="Meiryo" panose="020B0604030504040204" pitchFamily="34" charset="-128"/>
                          <a:ea typeface="Meiryo" panose="020B0604030504040204" pitchFamily="34" charset="-128"/>
                          <a:cs typeface="+mn-cs"/>
                        </a:rPr>
                        <a:t>スマートフォン（ウェブ</a:t>
                      </a: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dirty="0">
                          <a:solidFill>
                            <a:srgbClr val="0D0D0D"/>
                          </a:solidFill>
                          <a:latin typeface="Meiryo" panose="020B0604030504040204" pitchFamily="34" charset="-128"/>
                          <a:ea typeface="Meiryo" panose="020B0604030504040204" pitchFamily="34" charset="-128"/>
                          <a:cs typeface="+mn-cs"/>
                        </a:rPr>
                        <a:t>アプリ）　</a:t>
                      </a: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r>
                        <a:rPr kumimoji="1" lang="ja-JP" altLang="en-US" sz="900" kern="1200" baseline="0" dirty="0">
                          <a:solidFill>
                            <a:srgbClr val="0D0D0D"/>
                          </a:solidFill>
                          <a:latin typeface="Meiryo" panose="020B0604030504040204" pitchFamily="34" charset="-128"/>
                          <a:ea typeface="Meiryo" panose="020B0604030504040204" pitchFamily="34" charset="-128"/>
                          <a:cs typeface="+mn-cs"/>
                        </a:rPr>
                        <a:t>　</a:t>
                      </a:r>
                      <a:r>
                        <a:rPr kumimoji="1" lang="en-US" altLang="ja-JP" sz="900" kern="1200" dirty="0">
                          <a:solidFill>
                            <a:srgbClr val="0D0D0D"/>
                          </a:solidFill>
                          <a:latin typeface="Meiryo" panose="020B0604030504040204" pitchFamily="34" charset="-128"/>
                          <a:ea typeface="Meiryo" panose="020B0604030504040204" pitchFamily="34" charset="-128"/>
                          <a:cs typeface="+mn-cs"/>
                        </a:rPr>
                        <a:t>PC</a:t>
                      </a:r>
                      <a:endParaRPr kumimoji="1" lang="ja-JP" altLang="en-US" sz="900" kern="1200" dirty="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931917948"/>
                  </a:ext>
                </a:extLst>
              </a:tr>
              <a:tr h="26716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掲載面</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Yahoo! JAPAN</a:t>
                      </a:r>
                      <a:r>
                        <a:rPr kumimoji="1" lang="ja-JP" altLang="en-US" sz="900" kern="1200">
                          <a:solidFill>
                            <a:srgbClr val="0D0D0D"/>
                          </a:solidFill>
                          <a:latin typeface="Meiryo" panose="020B0604030504040204" pitchFamily="34" charset="-128"/>
                          <a:ea typeface="Meiryo" panose="020B0604030504040204" pitchFamily="34" charset="-128"/>
                          <a:cs typeface="+mn-cs"/>
                        </a:rPr>
                        <a:t>　トップページ</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787314208"/>
                  </a:ext>
                </a:extLst>
              </a:tr>
              <a:tr h="26716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掲載場所</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a:ea typeface="Meiryo"/>
                          <a:cs typeface="+mn-cs"/>
                        </a:rPr>
                        <a:t>Yahoo! JAPAN</a:t>
                      </a:r>
                      <a:r>
                        <a:rPr kumimoji="1" lang="ja-JP" altLang="en-US" sz="900" kern="1200" dirty="0">
                          <a:solidFill>
                            <a:srgbClr val="0D0D0D"/>
                          </a:solidFill>
                          <a:latin typeface="Meiryo"/>
                          <a:ea typeface="Meiryo"/>
                          <a:cs typeface="+mn-cs"/>
                        </a:rPr>
                        <a:t>　トップページ　および　</a:t>
                      </a:r>
                      <a:r>
                        <a:rPr kumimoji="1" lang="en-US" altLang="ja-JP" sz="900" kern="1200" dirty="0">
                          <a:solidFill>
                            <a:srgbClr val="0D0D0D"/>
                          </a:solidFill>
                          <a:latin typeface="Meiryo"/>
                          <a:ea typeface="Meiryo"/>
                          <a:cs typeface="+mn-cs"/>
                        </a:rPr>
                        <a:t>Yahoo! JAPAN</a:t>
                      </a:r>
                      <a:r>
                        <a:rPr kumimoji="1" lang="ja-JP" altLang="en-US" sz="900" kern="1200" dirty="0">
                          <a:solidFill>
                            <a:srgbClr val="0D0D0D"/>
                          </a:solidFill>
                          <a:latin typeface="Meiryo"/>
                          <a:ea typeface="Meiryo"/>
                          <a:cs typeface="+mn-cs"/>
                        </a:rPr>
                        <a:t>アプリのファーストビュー　</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066738162"/>
                  </a:ext>
                </a:extLst>
              </a:tr>
              <a:tr h="26716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rtl="0" eaLnBrk="1" fontAlgn="auto" latinLnBrk="0" hangingPunct="1">
                        <a:lnSpc>
                          <a:spcPct val="100000"/>
                        </a:lnSpc>
                        <a:spcBef>
                          <a:spcPts val="0"/>
                        </a:spcBef>
                        <a:spcAft>
                          <a:spcPts val="0"/>
                        </a:spcAft>
                        <a:buClrTx/>
                        <a:buSzTx/>
                        <a:buFontTx/>
                        <a:buNone/>
                      </a:pPr>
                      <a:r>
                        <a:rPr lang="en-US" altLang="ja-JP" sz="900" b="0" i="0" u="none" strike="noStrike" kern="1200" cap="none" spc="0" normalizeH="0" baseline="0" noProof="0" dirty="0">
                          <a:ln>
                            <a:noFill/>
                          </a:ln>
                          <a:solidFill>
                            <a:srgbClr val="0D0D0D"/>
                          </a:solidFill>
                          <a:effectLst/>
                          <a:uLnTx/>
                          <a:uFillTx/>
                          <a:latin typeface="Meiryo"/>
                          <a:ea typeface="Meiryo"/>
                          <a:cs typeface="+mn-cs"/>
                        </a:rPr>
                        <a:t>2025</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9</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日（月）～　</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2025</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12</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31</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a:t>
                      </a:r>
                      <a:endParaRPr kumimoji="1" lang="ja-JP" dirty="0">
                        <a:solidFill>
                          <a:srgbClr val="0D0D0D"/>
                        </a:solidFill>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2463668774"/>
                  </a:ext>
                </a:extLst>
              </a:tr>
              <a:tr h="26716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panose="020B0604030504040204" pitchFamily="34" charset="-128"/>
                          <a:ea typeface="Meiryo" panose="020B0604030504040204" pitchFamily="34" charset="-128"/>
                          <a:cs typeface="+mn-cs"/>
                        </a:rPr>
                        <a:t>5</a:t>
                      </a:r>
                      <a:r>
                        <a:rPr kumimoji="1" lang="ja-JP" altLang="en-US" sz="900" kern="1200" dirty="0">
                          <a:solidFill>
                            <a:srgbClr val="0D0D0D"/>
                          </a:solidFill>
                          <a:latin typeface="Meiryo" panose="020B0604030504040204" pitchFamily="34" charset="-128"/>
                          <a:ea typeface="Meiryo" panose="020B0604030504040204" pitchFamily="34" charset="-128"/>
                          <a:cs typeface="+mn-cs"/>
                        </a:rPr>
                        <a:t>日間～</a:t>
                      </a:r>
                      <a:r>
                        <a:rPr kumimoji="1" lang="en-US" altLang="ja-JP" sz="900" kern="1200" dirty="0">
                          <a:solidFill>
                            <a:srgbClr val="0D0D0D"/>
                          </a:solidFill>
                          <a:latin typeface="Meiryo" panose="020B0604030504040204" pitchFamily="34" charset="-128"/>
                          <a:ea typeface="Meiryo" panose="020B0604030504040204" pitchFamily="34" charset="-128"/>
                          <a:cs typeface="+mn-cs"/>
                        </a:rPr>
                        <a:t>31</a:t>
                      </a:r>
                      <a:r>
                        <a:rPr kumimoji="1" lang="ja-JP" altLang="en-US" sz="900" kern="1200" dirty="0">
                          <a:solidFill>
                            <a:srgbClr val="0D0D0D"/>
                          </a:solidFill>
                          <a:latin typeface="Meiryo" panose="020B0604030504040204" pitchFamily="34" charset="-128"/>
                          <a:ea typeface="Meiryo" panose="020B0604030504040204" pitchFamily="34" charset="-128"/>
                          <a:cs typeface="+mn-cs"/>
                        </a:rPr>
                        <a:t>日間</a:t>
                      </a:r>
                      <a:r>
                        <a:rPr kumimoji="1" lang="en-US" altLang="ja-JP" sz="900" kern="1200" dirty="0">
                          <a:solidFill>
                            <a:srgbClr val="0D0D0D"/>
                          </a:solidFill>
                          <a:latin typeface="Meiryo" panose="020B0604030504040204" pitchFamily="34" charset="-128"/>
                          <a:ea typeface="Meiryo" panose="020B0604030504040204" pitchFamily="34" charset="-128"/>
                          <a:cs typeface="+mn-cs"/>
                        </a:rPr>
                        <a:t>  </a:t>
                      </a:r>
                      <a:r>
                        <a:rPr kumimoji="1" lang="en-US" altLang="ja-JP" sz="900" kern="1200" dirty="0">
                          <a:solidFill>
                            <a:srgbClr val="FF0033"/>
                          </a:solidFill>
                          <a:latin typeface="Meiryo" panose="020B0604030504040204" pitchFamily="34" charset="-128"/>
                          <a:ea typeface="Meiryo" panose="020B0604030504040204" pitchFamily="34" charset="-128"/>
                          <a:cs typeface="+mn-cs"/>
                        </a:rPr>
                        <a:t>※1</a:t>
                      </a:r>
                      <a:endParaRPr kumimoji="1" lang="ja-JP" altLang="en-US" sz="900" kern="1200" dirty="0">
                        <a:solidFill>
                          <a:srgbClr val="FF0033"/>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3</a:t>
                      </a:r>
                      <a:r>
                        <a:rPr kumimoji="1" lang="ja-JP" altLang="en-US" sz="900" kern="1200">
                          <a:solidFill>
                            <a:srgbClr val="0D0D0D"/>
                          </a:solidFill>
                          <a:latin typeface="Meiryo" panose="020B0604030504040204" pitchFamily="34" charset="-128"/>
                          <a:ea typeface="Meiryo" panose="020B0604030504040204" pitchFamily="34" charset="-128"/>
                          <a:cs typeface="+mn-cs"/>
                        </a:rPr>
                        <a:t>日間～</a:t>
                      </a:r>
                      <a:r>
                        <a:rPr kumimoji="1" lang="en-US" altLang="ja-JP" sz="900" kern="1200">
                          <a:solidFill>
                            <a:srgbClr val="0D0D0D"/>
                          </a:solidFill>
                          <a:latin typeface="Meiryo" panose="020B0604030504040204" pitchFamily="34" charset="-128"/>
                          <a:ea typeface="Meiryo" panose="020B0604030504040204" pitchFamily="34" charset="-128"/>
                          <a:cs typeface="+mn-cs"/>
                        </a:rPr>
                        <a:t>31</a:t>
                      </a:r>
                      <a:r>
                        <a:rPr kumimoji="1" lang="ja-JP" altLang="en-US" sz="900" kern="1200">
                          <a:solidFill>
                            <a:srgbClr val="0D0D0D"/>
                          </a:solidFill>
                          <a:latin typeface="Meiryo" panose="020B0604030504040204" pitchFamily="34" charset="-128"/>
                          <a:ea typeface="Meiryo" panose="020B0604030504040204" pitchFamily="34" charset="-128"/>
                          <a:cs typeface="+mn-cs"/>
                        </a:rPr>
                        <a:t>日間</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panose="020B0604030504040204" pitchFamily="34" charset="-128"/>
                          <a:ea typeface="Meiryo" panose="020B0604030504040204" pitchFamily="34" charset="-128"/>
                        </a:rPr>
                        <a:t>5</a:t>
                      </a:r>
                      <a:r>
                        <a:rPr kumimoji="1" lang="ja-JP" altLang="en-US" sz="900" dirty="0">
                          <a:solidFill>
                            <a:srgbClr val="0D0D0D"/>
                          </a:solidFill>
                          <a:latin typeface="Meiryo" panose="020B0604030504040204" pitchFamily="34" charset="-128"/>
                          <a:ea typeface="Meiryo" panose="020B0604030504040204" pitchFamily="34" charset="-128"/>
                        </a:rPr>
                        <a:t>日間～</a:t>
                      </a:r>
                      <a:r>
                        <a:rPr kumimoji="1" lang="en-US" altLang="ja-JP" sz="900" dirty="0">
                          <a:solidFill>
                            <a:srgbClr val="0D0D0D"/>
                          </a:solidFill>
                          <a:latin typeface="Meiryo" panose="020B0604030504040204" pitchFamily="34" charset="-128"/>
                          <a:ea typeface="Meiryo" panose="020B0604030504040204" pitchFamily="34" charset="-128"/>
                        </a:rPr>
                        <a:t>31</a:t>
                      </a:r>
                      <a:r>
                        <a:rPr kumimoji="1" lang="ja-JP" altLang="en-US" sz="900" dirty="0">
                          <a:solidFill>
                            <a:srgbClr val="0D0D0D"/>
                          </a:solidFill>
                          <a:latin typeface="Meiryo" panose="020B0604030504040204" pitchFamily="34" charset="-128"/>
                          <a:ea typeface="Meiryo" panose="020B0604030504040204" pitchFamily="34" charset="-128"/>
                        </a:rPr>
                        <a:t>日間</a:t>
                      </a:r>
                      <a:r>
                        <a:rPr kumimoji="1" lang="en-US" altLang="ja-JP" sz="900" dirty="0">
                          <a:solidFill>
                            <a:srgbClr val="0D0D0D"/>
                          </a:solidFill>
                          <a:latin typeface="Meiryo" panose="020B0604030504040204" pitchFamily="34" charset="-128"/>
                          <a:ea typeface="Meiryo" panose="020B0604030504040204" pitchFamily="34" charset="-128"/>
                        </a:rPr>
                        <a:t> </a:t>
                      </a:r>
                      <a:r>
                        <a:rPr kumimoji="1" lang="en-US" altLang="ja-JP" sz="900" dirty="0">
                          <a:solidFill>
                            <a:srgbClr val="FF0033"/>
                          </a:solidFill>
                          <a:latin typeface="Meiryo" panose="020B0604030504040204" pitchFamily="34" charset="-128"/>
                          <a:ea typeface="Meiryo" panose="020B0604030504040204" pitchFamily="34" charset="-128"/>
                        </a:rPr>
                        <a:t>※1</a:t>
                      </a:r>
                      <a:endParaRPr kumimoji="1" lang="ja-JP" altLang="en-US" sz="900" dirty="0">
                        <a:solidFill>
                          <a:srgbClr val="FF0033"/>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panose="020B0604030504040204" pitchFamily="34" charset="-128"/>
                          <a:ea typeface="Meiryo" panose="020B0604030504040204" pitchFamily="34" charset="-128"/>
                        </a:rPr>
                        <a:t>5</a:t>
                      </a:r>
                      <a:r>
                        <a:rPr kumimoji="1" lang="ja-JP" altLang="en-US" sz="900">
                          <a:solidFill>
                            <a:srgbClr val="0D0D0D"/>
                          </a:solidFill>
                          <a:latin typeface="Meiryo" panose="020B0604030504040204" pitchFamily="34" charset="-128"/>
                          <a:ea typeface="Meiryo" panose="020B0604030504040204" pitchFamily="34" charset="-128"/>
                        </a:rPr>
                        <a:t>日間～</a:t>
                      </a:r>
                      <a:r>
                        <a:rPr kumimoji="1" lang="en-US" altLang="ja-JP" sz="900">
                          <a:solidFill>
                            <a:srgbClr val="0D0D0D"/>
                          </a:solidFill>
                          <a:latin typeface="Meiryo" panose="020B0604030504040204" pitchFamily="34" charset="-128"/>
                          <a:ea typeface="Meiryo" panose="020B0604030504040204" pitchFamily="34" charset="-128"/>
                        </a:rPr>
                        <a:t>31</a:t>
                      </a:r>
                      <a:r>
                        <a:rPr kumimoji="1" lang="ja-JP" altLang="en-US" sz="900">
                          <a:solidFill>
                            <a:srgbClr val="0D0D0D"/>
                          </a:solidFill>
                          <a:latin typeface="Meiryo" panose="020B0604030504040204" pitchFamily="34" charset="-128"/>
                          <a:ea typeface="Meiryo" panose="020B0604030504040204" pitchFamily="34" charset="-128"/>
                        </a:rPr>
                        <a:t>日間</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967014782"/>
                  </a:ext>
                </a:extLst>
              </a:tr>
              <a:tr h="26716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err="1">
                          <a:solidFill>
                            <a:srgbClr val="0D0D0D"/>
                          </a:solidFill>
                          <a:latin typeface="Meiryo"/>
                          <a:ea typeface="Meiryo"/>
                        </a:rPr>
                        <a:t>vimps</a:t>
                      </a:r>
                      <a:r>
                        <a:rPr kumimoji="1" lang="ja-JP" altLang="en-US" sz="900">
                          <a:solidFill>
                            <a:srgbClr val="0D0D0D"/>
                          </a:solidFill>
                          <a:latin typeface="Meiryo"/>
                          <a:ea typeface="Meiryo"/>
                        </a:rPr>
                        <a:t>購入型</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1750538939"/>
                  </a:ext>
                </a:extLst>
              </a:tr>
              <a:tr h="26716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最低購入価格</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panose="020B0604030504040204" pitchFamily="34" charset="-128"/>
                          <a:ea typeface="Meiryo" panose="020B0604030504040204" pitchFamily="34" charset="-128"/>
                        </a:rPr>
                        <a:t>5,000,000</a:t>
                      </a:r>
                      <a:r>
                        <a:rPr kumimoji="1" lang="ja-JP" altLang="en-US" sz="900">
                          <a:solidFill>
                            <a:srgbClr val="0D0D0D"/>
                          </a:solidFill>
                          <a:latin typeface="Meiryo" panose="020B0604030504040204" pitchFamily="34" charset="-128"/>
                          <a:ea typeface="Meiryo" panose="020B0604030504040204" pitchFamily="34" charset="-128"/>
                        </a:rPr>
                        <a:t>円</a:t>
                      </a:r>
                      <a:endParaRPr kumimoji="1" lang="en-US" altLang="ja-JP"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10,000,000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10,000,000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500,000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3,000,000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100,000</a:t>
                      </a:r>
                      <a:r>
                        <a:rPr kumimoji="1" lang="ja-JP" altLang="en-US" sz="900" kern="1200">
                          <a:solidFill>
                            <a:srgbClr val="0D0D0D"/>
                          </a:solidFill>
                          <a:latin typeface="Meiryo" panose="020B0604030504040204" pitchFamily="34" charset="-128"/>
                          <a:ea typeface="Meiryo" panose="020B0604030504040204" pitchFamily="34" charset="-128"/>
                          <a:cs typeface="+mn-cs"/>
                        </a:rPr>
                        <a:t>円</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381913646"/>
                  </a:ext>
                </a:extLst>
              </a:tr>
              <a:tr h="42746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936</a:t>
                      </a:r>
                      <a:r>
                        <a:rPr kumimoji="1" lang="ja-JP" altLang="en-US" sz="900" dirty="0">
                          <a:solidFill>
                            <a:srgbClr val="0D0D0D"/>
                          </a:solidFill>
                          <a:latin typeface="Meiryo"/>
                          <a:ea typeface="Meiryo"/>
                        </a:rPr>
                        <a:t>円</a:t>
                      </a:r>
                      <a:endParaRPr kumimoji="1" lang="en-US" altLang="ja-JP" sz="90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a:ea typeface="Meiryo"/>
                        </a:rPr>
                        <a:t>842</a:t>
                      </a:r>
                      <a:r>
                        <a:rPr kumimoji="1" lang="ja-JP" altLang="en-US" sz="900">
                          <a:solidFill>
                            <a:srgbClr val="0D0D0D"/>
                          </a:solidFill>
                          <a:latin typeface="Meiryo"/>
                          <a:ea typeface="Meiryo"/>
                        </a:rPr>
                        <a:t>円</a:t>
                      </a:r>
                      <a:r>
                        <a:rPr lang="en-US" altLang="ja-JP" sz="900">
                          <a:solidFill>
                            <a:srgbClr val="0D0D0D"/>
                          </a:solidFill>
                          <a:latin typeface="Meiryo"/>
                          <a:ea typeface="Meiryo"/>
                        </a:rPr>
                        <a:t> </a:t>
                      </a:r>
                      <a:r>
                        <a:rPr kumimoji="1" lang="en-US" altLang="ja-JP" sz="900" kern="1200">
                          <a:solidFill>
                            <a:srgbClr val="FF0033"/>
                          </a:solidFill>
                          <a:latin typeface="Meiryo"/>
                          <a:ea typeface="Meiryo"/>
                          <a:cs typeface="+mn-cs"/>
                        </a:rPr>
                        <a:t>※2</a:t>
                      </a:r>
                      <a:endParaRPr kumimoji="1" lang="en-US" altLang="ja-JP" sz="90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a:ea typeface="Meiryo"/>
                        </a:rPr>
                        <a:t>898</a:t>
                      </a:r>
                      <a:r>
                        <a:rPr kumimoji="1" lang="ja-JP" altLang="en-US" sz="900">
                          <a:solidFill>
                            <a:srgbClr val="0D0D0D"/>
                          </a:solidFill>
                          <a:latin typeface="Meiryo"/>
                          <a:ea typeface="Meiryo"/>
                        </a:rPr>
                        <a:t>円</a:t>
                      </a:r>
                      <a:r>
                        <a:rPr lang="en-US" altLang="ja-JP" sz="900">
                          <a:solidFill>
                            <a:srgbClr val="0D0D0D"/>
                          </a:solidFill>
                          <a:latin typeface="Meiryo"/>
                          <a:ea typeface="Meiryo"/>
                        </a:rPr>
                        <a:t> </a:t>
                      </a:r>
                      <a:r>
                        <a:rPr kumimoji="1" lang="en-US" altLang="ja-JP" sz="900" kern="1200">
                          <a:solidFill>
                            <a:srgbClr val="FF0033"/>
                          </a:solidFill>
                          <a:latin typeface="Meiryo"/>
                          <a:ea typeface="Meiryo"/>
                          <a:cs typeface="+mn-cs"/>
                        </a:rPr>
                        <a:t>※3</a:t>
                      </a:r>
                      <a:endParaRPr kumimoji="1" lang="en-US" altLang="ja-JP" sz="900" kern="1200" dirty="0">
                        <a:solidFill>
                          <a:srgbClr val="FF0033"/>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a:ea typeface="Meiryo"/>
                        </a:rPr>
                        <a:t>1,216</a:t>
                      </a:r>
                      <a:r>
                        <a:rPr kumimoji="1" lang="ja-JP" altLang="en-US" sz="900">
                          <a:solidFill>
                            <a:srgbClr val="0D0D0D"/>
                          </a:solidFill>
                          <a:latin typeface="Meiryo"/>
                          <a:ea typeface="Meiryo"/>
                        </a:rPr>
                        <a:t>円★</a:t>
                      </a:r>
                    </a:p>
                    <a:p>
                      <a:pPr algn="ctr"/>
                      <a:r>
                        <a:rPr kumimoji="1" lang="ja-JP" altLang="en-US" sz="900">
                          <a:solidFill>
                            <a:srgbClr val="0D0D0D"/>
                          </a:solidFill>
                          <a:latin typeface="Meiryo"/>
                          <a:ea typeface="Meiryo"/>
                        </a:rPr>
                        <a:t>（</a:t>
                      </a:r>
                      <a:r>
                        <a:rPr kumimoji="1" lang="en-US" altLang="ja-JP" sz="900">
                          <a:solidFill>
                            <a:srgbClr val="0D0D0D"/>
                          </a:solidFill>
                          <a:latin typeface="Meiryo"/>
                          <a:ea typeface="Meiryo"/>
                        </a:rPr>
                        <a:t>936</a:t>
                      </a:r>
                      <a:r>
                        <a:rPr kumimoji="1" lang="ja-JP" altLang="en-US" sz="900">
                          <a:solidFill>
                            <a:srgbClr val="0D0D0D"/>
                          </a:solidFill>
                          <a:latin typeface="Meiryo"/>
                          <a:ea typeface="Meiryo"/>
                        </a:rPr>
                        <a:t>円</a:t>
                      </a:r>
                      <a:r>
                        <a:rPr kumimoji="1" lang="en-US" altLang="ja-JP" sz="900">
                          <a:solidFill>
                            <a:srgbClr val="0D0D0D"/>
                          </a:solidFill>
                          <a:latin typeface="Meiryo"/>
                          <a:ea typeface="Meiryo"/>
                        </a:rPr>
                        <a:t>×1.3</a:t>
                      </a:r>
                      <a:r>
                        <a:rPr kumimoji="1" lang="ja-JP" altLang="en-US" sz="900">
                          <a:solidFill>
                            <a:srgbClr val="0D0D0D"/>
                          </a:solidFill>
                          <a:latin typeface="Meiryo"/>
                          <a:ea typeface="Meiryo"/>
                        </a:rPr>
                        <a:t>倍） </a:t>
                      </a:r>
                      <a:r>
                        <a:rPr kumimoji="1" lang="en-US" altLang="ja-JP" sz="900">
                          <a:solidFill>
                            <a:srgbClr val="FF0033"/>
                          </a:solidFill>
                          <a:latin typeface="Meiryo"/>
                          <a:ea typeface="Meiryo"/>
                        </a:rPr>
                        <a:t>※4</a:t>
                      </a:r>
                      <a:endParaRPr kumimoji="1" lang="en-US" altLang="ja-JP" sz="900" dirty="0">
                        <a:solidFill>
                          <a:srgbClr val="FF0033"/>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1,095</a:t>
                      </a:r>
                      <a:r>
                        <a:rPr kumimoji="1" lang="ja-JP" altLang="en-US" sz="900" kern="1200">
                          <a:solidFill>
                            <a:srgbClr val="0D0D0D"/>
                          </a:solidFill>
                          <a:latin typeface="Meiryo"/>
                          <a:ea typeface="Meiryo"/>
                          <a:cs typeface="+mn-cs"/>
                        </a:rPr>
                        <a:t>円</a:t>
                      </a:r>
                      <a:r>
                        <a:rPr kumimoji="1" lang="ja-JP" altLang="en-US" sz="900">
                          <a:solidFill>
                            <a:srgbClr val="0D0D0D"/>
                          </a:solidFill>
                          <a:latin typeface="Meiryo"/>
                          <a:ea typeface="Meiryo"/>
                        </a:rPr>
                        <a:t>★</a:t>
                      </a:r>
                    </a:p>
                    <a:p>
                      <a:pPr algn="ctr"/>
                      <a:r>
                        <a:rPr kumimoji="1" lang="ja-JP" altLang="en-US" sz="900">
                          <a:solidFill>
                            <a:srgbClr val="0D0D0D"/>
                          </a:solidFill>
                          <a:latin typeface="Meiryo"/>
                          <a:ea typeface="Meiryo"/>
                        </a:rPr>
                        <a:t>（</a:t>
                      </a:r>
                      <a:r>
                        <a:rPr kumimoji="1" lang="en-US" altLang="ja-JP" sz="900">
                          <a:solidFill>
                            <a:srgbClr val="0D0D0D"/>
                          </a:solidFill>
                          <a:latin typeface="Meiryo"/>
                          <a:ea typeface="Meiryo"/>
                        </a:rPr>
                        <a:t>842.4</a:t>
                      </a:r>
                      <a:r>
                        <a:rPr kumimoji="1" lang="ja-JP" altLang="en-US" sz="900">
                          <a:solidFill>
                            <a:srgbClr val="0D0D0D"/>
                          </a:solidFill>
                          <a:latin typeface="Meiryo"/>
                          <a:ea typeface="Meiryo"/>
                        </a:rPr>
                        <a:t>円</a:t>
                      </a:r>
                      <a:r>
                        <a:rPr kumimoji="1" lang="en-US" altLang="ja-JP" sz="900">
                          <a:solidFill>
                            <a:srgbClr val="0D0D0D"/>
                          </a:solidFill>
                          <a:latin typeface="Meiryo"/>
                          <a:ea typeface="Meiryo"/>
                        </a:rPr>
                        <a:t>×1.3</a:t>
                      </a:r>
                      <a:r>
                        <a:rPr kumimoji="1" lang="ja-JP" altLang="en-US" sz="900">
                          <a:solidFill>
                            <a:srgbClr val="0D0D0D"/>
                          </a:solidFill>
                          <a:latin typeface="Meiryo"/>
                          <a:ea typeface="Meiryo"/>
                        </a:rPr>
                        <a:t>倍）</a:t>
                      </a:r>
                      <a:r>
                        <a:rPr kumimoji="1" lang="ja-JP" altLang="en-US" sz="900" kern="1200">
                          <a:solidFill>
                            <a:srgbClr val="0D0D0D"/>
                          </a:solidFill>
                          <a:latin typeface="Meiryo"/>
                          <a:ea typeface="Meiryo"/>
                          <a:cs typeface="+mn-cs"/>
                        </a:rPr>
                        <a:t> </a:t>
                      </a:r>
                      <a:r>
                        <a:rPr kumimoji="1" lang="en-US" altLang="ja-JP" sz="900">
                          <a:solidFill>
                            <a:srgbClr val="FF0033"/>
                          </a:solidFill>
                          <a:latin typeface="Meiryo"/>
                          <a:ea typeface="Meiryo"/>
                        </a:rPr>
                        <a:t>※4</a:t>
                      </a:r>
                      <a:endParaRPr kumimoji="1" lang="en-US" altLang="ja-JP" sz="900" dirty="0">
                        <a:solidFill>
                          <a:srgbClr val="FF0033"/>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1,460</a:t>
                      </a:r>
                      <a:r>
                        <a:rPr kumimoji="1" lang="ja-JP" altLang="en-US" sz="900" kern="1200">
                          <a:solidFill>
                            <a:srgbClr val="0D0D0D"/>
                          </a:solidFill>
                          <a:latin typeface="Meiryo"/>
                          <a:ea typeface="Meiryo"/>
                          <a:cs typeface="+mn-cs"/>
                        </a:rPr>
                        <a:t>円</a:t>
                      </a:r>
                      <a:endParaRPr kumimoji="1" lang="en-US" altLang="ja-JP" sz="900" kern="1200">
                        <a:solidFill>
                          <a:srgbClr val="0D0D0D"/>
                        </a:solidFill>
                        <a:latin typeface="Meiryo"/>
                        <a:ea typeface="Meiryo"/>
                        <a:cs typeface="+mn-cs"/>
                      </a:endParaRPr>
                    </a:p>
                    <a:p>
                      <a:pPr algn="ctr"/>
                      <a:r>
                        <a:rPr kumimoji="1" lang="ja-JP" altLang="en-US" sz="900" kern="1200">
                          <a:solidFill>
                            <a:srgbClr val="0D0D0D"/>
                          </a:solidFill>
                          <a:latin typeface="Meiryo"/>
                          <a:ea typeface="Meiryo"/>
                          <a:cs typeface="+mn-cs"/>
                        </a:rPr>
                        <a:t>（</a:t>
                      </a:r>
                      <a:r>
                        <a:rPr kumimoji="1" lang="en-US" altLang="ja-JP" sz="900" kern="1200">
                          <a:solidFill>
                            <a:srgbClr val="0D0D0D"/>
                          </a:solidFill>
                          <a:latin typeface="Meiryo"/>
                          <a:ea typeface="Meiryo"/>
                          <a:cs typeface="+mn-cs"/>
                        </a:rPr>
                        <a:t>936</a:t>
                      </a:r>
                      <a:r>
                        <a:rPr kumimoji="1" lang="ja-JP" altLang="en-US" sz="900" kern="1200">
                          <a:solidFill>
                            <a:srgbClr val="0D0D0D"/>
                          </a:solidFill>
                          <a:latin typeface="Meiryo"/>
                          <a:ea typeface="Meiryo"/>
                          <a:cs typeface="+mn-cs"/>
                        </a:rPr>
                        <a:t>円</a:t>
                      </a:r>
                      <a:r>
                        <a:rPr kumimoji="1" lang="en-US" altLang="ja-JP" sz="900" kern="1200">
                          <a:solidFill>
                            <a:srgbClr val="0D0D0D"/>
                          </a:solidFill>
                          <a:latin typeface="Meiryo"/>
                          <a:ea typeface="Meiryo"/>
                          <a:cs typeface="+mn-cs"/>
                        </a:rPr>
                        <a:t>×1.56</a:t>
                      </a:r>
                      <a:r>
                        <a:rPr kumimoji="1" lang="ja-JP" altLang="en-US" sz="900" kern="1200">
                          <a:solidFill>
                            <a:srgbClr val="0D0D0D"/>
                          </a:solidFill>
                          <a:latin typeface="Meiryo"/>
                          <a:ea typeface="Meiryo"/>
                          <a:cs typeface="+mn-cs"/>
                        </a:rPr>
                        <a:t>倍）</a:t>
                      </a:r>
                      <a:r>
                        <a:rPr kumimoji="1" lang="en-US" altLang="ja-JP" sz="900" kern="1200">
                          <a:solidFill>
                            <a:srgbClr val="0D0D0D"/>
                          </a:solidFill>
                          <a:latin typeface="Meiryo"/>
                          <a:ea typeface="Meiryo"/>
                          <a:cs typeface="+mn-cs"/>
                        </a:rPr>
                        <a:t> </a:t>
                      </a:r>
                      <a:r>
                        <a:rPr kumimoji="1" lang="en-US" altLang="ja-JP" sz="900" kern="1200">
                          <a:solidFill>
                            <a:srgbClr val="FF0033"/>
                          </a:solidFill>
                          <a:latin typeface="Meiryo"/>
                          <a:ea typeface="Meiryo"/>
                          <a:cs typeface="+mn-cs"/>
                        </a:rPr>
                        <a:t>※5</a:t>
                      </a:r>
                      <a:endParaRPr kumimoji="1" lang="en-US" altLang="ja-JP" sz="900" kern="1200" dirty="0">
                        <a:solidFill>
                          <a:srgbClr val="FF0033"/>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4014462905"/>
                  </a:ext>
                </a:extLst>
              </a:tr>
              <a:tr h="26716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dirty="0">
                          <a:solidFill>
                            <a:schemeClr val="bg1"/>
                          </a:solidFill>
                          <a:latin typeface="Meiryo"/>
                          <a:ea typeface="Meiryo"/>
                          <a:cs typeface="+mn-cs"/>
                        </a:rPr>
                        <a:t>（枠配信のみ）</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endParaRPr kumimoji="1" lang="ja-JP" altLang="en-US" sz="900" kern="1200" dirty="0">
                        <a:solidFill>
                          <a:srgbClr val="0D0D0D"/>
                        </a:solidFill>
                        <a:latin typeface="Meiryo" panose="020B0604030504040204" pitchFamily="34" charset="-128"/>
                        <a:ea typeface="Meiryo" panose="020B0604030504040204" pitchFamily="34" charset="-128"/>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panose="020B0604030504040204" pitchFamily="34" charset="-128"/>
                          <a:ea typeface="Meiryo" panose="020B0604030504040204" pitchFamily="34" charset="-128"/>
                          <a:cs typeface="+mn-cs"/>
                        </a:rPr>
                        <a:t>-</a:t>
                      </a:r>
                      <a:endParaRPr kumimoji="1" lang="ja-JP" altLang="en-US" sz="90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panose="020B0604030504040204" pitchFamily="34" charset="-128"/>
                          <a:ea typeface="Meiryo" panose="020B0604030504040204" pitchFamily="34" charset="-128"/>
                        </a:rPr>
                        <a:t>-</a:t>
                      </a:r>
                      <a:endParaRPr kumimoji="1" lang="ja-JP" altLang="en-US" sz="900" dirty="0">
                        <a:solidFill>
                          <a:srgbClr val="0D0D0D"/>
                        </a:solidFill>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788352744"/>
                  </a:ext>
                </a:extLst>
              </a:tr>
            </a:tbl>
          </a:graphicData>
        </a:graphic>
      </p:graphicFrame>
      <p:sp>
        <p:nvSpPr>
          <p:cNvPr id="18" name="円/楕円 13">
            <a:extLst>
              <a:ext uri="{FF2B5EF4-FFF2-40B4-BE49-F238E27FC236}">
                <a16:creationId xmlns:a16="http://schemas.microsoft.com/office/drawing/2014/main" id="{7C81336E-3FAD-9CA6-2C5F-127D4700BBA4}"/>
              </a:ext>
            </a:extLst>
          </p:cNvPr>
          <p:cNvSpPr>
            <a:spLocks noChangeAspect="1"/>
          </p:cNvSpPr>
          <p:nvPr/>
        </p:nvSpPr>
        <p:spPr>
          <a:xfrm>
            <a:off x="8000759" y="2515747"/>
            <a:ext cx="180000" cy="180000"/>
          </a:xfrm>
          <a:prstGeom prst="ellipse">
            <a:avLst/>
          </a:prstGeom>
          <a:solidFill>
            <a:schemeClr val="tx1"/>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B</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9" name="円/楕円 14">
            <a:extLst>
              <a:ext uri="{FF2B5EF4-FFF2-40B4-BE49-F238E27FC236}">
                <a16:creationId xmlns:a16="http://schemas.microsoft.com/office/drawing/2014/main" id="{21281617-866A-FB41-2FDC-AF9A47253A66}"/>
              </a:ext>
            </a:extLst>
          </p:cNvPr>
          <p:cNvSpPr>
            <a:spLocks noChangeAspect="1"/>
          </p:cNvSpPr>
          <p:nvPr/>
        </p:nvSpPr>
        <p:spPr>
          <a:xfrm>
            <a:off x="10374135" y="2482226"/>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C</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20" name="円/楕円 15">
            <a:extLst>
              <a:ext uri="{FF2B5EF4-FFF2-40B4-BE49-F238E27FC236}">
                <a16:creationId xmlns:a16="http://schemas.microsoft.com/office/drawing/2014/main" id="{23EF63CC-EF4C-1BA5-C1AD-058E3917895D}"/>
              </a:ext>
            </a:extLst>
          </p:cNvPr>
          <p:cNvSpPr>
            <a:spLocks noChangeAspect="1"/>
          </p:cNvSpPr>
          <p:nvPr/>
        </p:nvSpPr>
        <p:spPr>
          <a:xfrm>
            <a:off x="9703724" y="2304925"/>
            <a:ext cx="180000" cy="180000"/>
          </a:xfrm>
          <a:prstGeom prst="ellipse">
            <a:avLst/>
          </a:prstGeom>
          <a:solidFill>
            <a:srgbClr val="03004A"/>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21" name="正方形/長方形 20">
            <a:extLst>
              <a:ext uri="{FF2B5EF4-FFF2-40B4-BE49-F238E27FC236}">
                <a16:creationId xmlns:a16="http://schemas.microsoft.com/office/drawing/2014/main" id="{D20A29D5-9F5D-384F-0AE8-4FB0D7070F3E}"/>
              </a:ext>
            </a:extLst>
          </p:cNvPr>
          <p:cNvSpPr/>
          <p:nvPr/>
        </p:nvSpPr>
        <p:spPr>
          <a:xfrm>
            <a:off x="4729477" y="5809831"/>
            <a:ext cx="7200859" cy="904863"/>
          </a:xfrm>
          <a:prstGeom prst="rect">
            <a:avLst/>
          </a:prstGeom>
        </p:spPr>
        <p:txBody>
          <a:bodyPr wrap="square" lIns="0" tIns="45720" rIns="0" bIns="45720" anchor="t">
            <a:spAutoFit/>
          </a:bodyPr>
          <a:lstStyle/>
          <a:p>
            <a:pPr>
              <a:lnSpc>
                <a:spcPct val="110000"/>
              </a:lnSpc>
              <a:defRPr/>
            </a:pPr>
            <a:r>
              <a:rPr kumimoji="0" lang="en-US" altLang="ja-JP" sz="800" kern="0" dirty="0">
                <a:solidFill>
                  <a:srgbClr val="FF0033"/>
                </a:solidFill>
                <a:latin typeface="Meiryo" panose="020B0604030504040204" pitchFamily="34" charset="-128"/>
                <a:ea typeface="Meiryo" panose="020B0604030504040204" pitchFamily="34" charset="-128"/>
              </a:rPr>
              <a:t>※1  </a:t>
            </a:r>
            <a:r>
              <a:rPr lang="en-US" altLang="ja-JP" sz="800" i="0" dirty="0">
                <a:solidFill>
                  <a:srgbClr val="FF0033"/>
                </a:solidFill>
                <a:effectLst/>
                <a:latin typeface="NotoSansJP"/>
              </a:rPr>
              <a:t>1</a:t>
            </a:r>
            <a:r>
              <a:rPr lang="ja-JP" altLang="en-US" sz="800" i="0" dirty="0">
                <a:solidFill>
                  <a:srgbClr val="FF0033"/>
                </a:solidFill>
                <a:effectLst/>
                <a:latin typeface="NotoSansJP"/>
              </a:rPr>
              <a:t>日間～</a:t>
            </a:r>
            <a:r>
              <a:rPr lang="en-US" altLang="ja-JP" sz="800" i="0" dirty="0">
                <a:solidFill>
                  <a:srgbClr val="FF0033"/>
                </a:solidFill>
                <a:effectLst/>
                <a:latin typeface="NotoSansJP"/>
              </a:rPr>
              <a:t>4</a:t>
            </a:r>
            <a:r>
              <a:rPr lang="ja-JP" altLang="en-US" sz="800" i="0" dirty="0">
                <a:solidFill>
                  <a:srgbClr val="FF0033"/>
                </a:solidFill>
                <a:effectLst/>
                <a:latin typeface="NotoSansJP"/>
              </a:rPr>
              <a:t>日間での掲載も可能ですが、予約時のシミュレーション</a:t>
            </a:r>
            <a:r>
              <a:rPr lang="en-US" altLang="ja-JP" sz="800" i="0" dirty="0" err="1">
                <a:solidFill>
                  <a:srgbClr val="FF0033"/>
                </a:solidFill>
                <a:effectLst/>
                <a:latin typeface="NotoSansJP"/>
              </a:rPr>
              <a:t>vimps</a:t>
            </a:r>
            <a:r>
              <a:rPr lang="ja-JP" altLang="en-US" sz="800" i="0" dirty="0">
                <a:solidFill>
                  <a:srgbClr val="FF0033"/>
                </a:solidFill>
                <a:effectLst/>
                <a:latin typeface="NotoSansJP"/>
              </a:rPr>
              <a:t>を下回る場合がありますので、</a:t>
            </a:r>
            <a:r>
              <a:rPr lang="en-US" altLang="ja-JP" sz="800" i="0" dirty="0">
                <a:solidFill>
                  <a:srgbClr val="FF0033"/>
                </a:solidFill>
                <a:effectLst/>
                <a:latin typeface="NotoSansJP"/>
              </a:rPr>
              <a:t>5</a:t>
            </a:r>
            <a:r>
              <a:rPr lang="ja-JP" altLang="en-US" sz="800" i="0" dirty="0">
                <a:solidFill>
                  <a:srgbClr val="FF0033"/>
                </a:solidFill>
                <a:effectLst/>
                <a:latin typeface="NotoSansJP"/>
              </a:rPr>
              <a:t>日間以上の掲載を推奨します。</a:t>
            </a:r>
            <a:endParaRPr lang="en-US" altLang="ja-JP" sz="800" i="0" dirty="0">
              <a:solidFill>
                <a:srgbClr val="FF0033"/>
              </a:solidFill>
              <a:effectLst/>
              <a:latin typeface="NotoSansJP"/>
            </a:endParaRPr>
          </a:p>
          <a:p>
            <a:pPr>
              <a:lnSpc>
                <a:spcPct val="110000"/>
              </a:lnSpc>
              <a:defRPr/>
            </a:pPr>
            <a:r>
              <a:rPr kumimoji="0" lang="en-US" altLang="ja-JP" sz="800" kern="0" dirty="0">
                <a:solidFill>
                  <a:srgbClr val="FF0033"/>
                </a:solidFill>
                <a:latin typeface="Meiryo" panose="020B0604030504040204" pitchFamily="34" charset="-128"/>
                <a:ea typeface="Meiryo" panose="020B0604030504040204" pitchFamily="34" charset="-128"/>
              </a:rPr>
              <a:t>※2  </a:t>
            </a:r>
            <a:r>
              <a:rPr kumimoji="0" lang="ja-JP" altLang="en-US" sz="800" kern="0" dirty="0">
                <a:solidFill>
                  <a:srgbClr val="FF0033"/>
                </a:solidFill>
                <a:latin typeface="Meiryo" panose="020B0604030504040204" pitchFamily="34" charset="-128"/>
                <a:ea typeface="Meiryo" panose="020B0604030504040204" pitchFamily="34" charset="-128"/>
              </a:rPr>
              <a:t>ターゲティングを掛ける場合は、</a:t>
            </a:r>
            <a:r>
              <a:rPr kumimoji="0" lang="en-US" altLang="ja-JP" sz="800" kern="0" dirty="0">
                <a:solidFill>
                  <a:srgbClr val="FF0033"/>
                </a:solidFill>
                <a:latin typeface="Meiryo" panose="020B0604030504040204" pitchFamily="34" charset="-128"/>
                <a:ea typeface="Meiryo" panose="020B0604030504040204" pitchFamily="34" charset="-128"/>
              </a:rPr>
              <a:t>842.4</a:t>
            </a:r>
            <a:r>
              <a:rPr kumimoji="0" lang="ja-JP" altLang="en-US" sz="800" kern="0" dirty="0">
                <a:solidFill>
                  <a:srgbClr val="FF0033"/>
                </a:solidFill>
                <a:latin typeface="Meiryo" panose="020B0604030504040204" pitchFamily="34" charset="-128"/>
                <a:ea typeface="Meiryo" panose="020B0604030504040204" pitchFamily="34" charset="-128"/>
              </a:rPr>
              <a:t>円にターゲティング係数をかけ合わせて計算し、最後に小数点以下切り捨てをしてください。</a:t>
            </a:r>
            <a:endParaRPr lang="en-US" altLang="ja-JP" sz="800" i="0" dirty="0">
              <a:solidFill>
                <a:srgbClr val="FF0033"/>
              </a:solidFill>
              <a:effectLst/>
              <a:latin typeface="NotoSansJP"/>
            </a:endParaRPr>
          </a:p>
          <a:p>
            <a:pPr>
              <a:lnSpc>
                <a:spcPct val="110000"/>
              </a:lnSpc>
              <a:defRPr/>
            </a:pPr>
            <a:r>
              <a:rPr kumimoji="0" lang="en-US" altLang="ja-JP" sz="800" kern="0" dirty="0">
                <a:solidFill>
                  <a:srgbClr val="FF0033"/>
                </a:solidFill>
                <a:latin typeface="Meiryo" panose="020B0604030504040204" pitchFamily="34" charset="-128"/>
                <a:ea typeface="Meiryo" panose="020B0604030504040204" pitchFamily="34" charset="-128"/>
              </a:rPr>
              <a:t>※3  </a:t>
            </a:r>
            <a:r>
              <a:rPr kumimoji="0" lang="en" altLang="ja-JP" sz="800" kern="0" dirty="0">
                <a:solidFill>
                  <a:srgbClr val="FF0033"/>
                </a:solidFill>
                <a:latin typeface="Meiryo" panose="020B0604030504040204" pitchFamily="34" charset="-128"/>
                <a:ea typeface="Meiryo" panose="020B0604030504040204" pitchFamily="34" charset="-128"/>
              </a:rPr>
              <a:t>FQ1</a:t>
            </a:r>
            <a:r>
              <a:rPr kumimoji="0" lang="ja-JP" altLang="en-US" sz="800" kern="0" dirty="0">
                <a:solidFill>
                  <a:srgbClr val="FF0033"/>
                </a:solidFill>
                <a:latin typeface="Meiryo" panose="020B0604030504040204" pitchFamily="34" charset="-128"/>
                <a:ea typeface="Meiryo" panose="020B0604030504040204" pitchFamily="34" charset="-128"/>
              </a:rPr>
              <a:t>回指定の掛け率含む。</a:t>
            </a:r>
            <a:endParaRPr kumimoji="0" lang="en-US" altLang="ja-JP" sz="800" kern="0" dirty="0">
              <a:solidFill>
                <a:srgbClr val="FF0033"/>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FF0033"/>
                </a:solidFill>
                <a:latin typeface="Meiryo" panose="020B0604030504040204" pitchFamily="34" charset="-128"/>
                <a:ea typeface="Meiryo" panose="020B0604030504040204" pitchFamily="34" charset="-128"/>
              </a:rPr>
              <a:t>※4  </a:t>
            </a:r>
            <a:r>
              <a:rPr kumimoji="0" lang="ja-JP" altLang="en-US" sz="800" kern="0" dirty="0">
                <a:solidFill>
                  <a:srgbClr val="FF0033"/>
                </a:solidFill>
                <a:latin typeface="Meiryo" panose="020B0604030504040204" pitchFamily="34" charset="-128"/>
                <a:ea typeface="Meiryo" panose="020B0604030504040204" pitchFamily="34" charset="-128"/>
              </a:rPr>
              <a:t>都道府県指定の掛け率含む。さらにターゲティングを掛ける場合は基本料金</a:t>
            </a:r>
            <a:r>
              <a:rPr kumimoji="0" lang="en-US" altLang="ja-JP" sz="800" kern="0" dirty="0" err="1">
                <a:solidFill>
                  <a:srgbClr val="FF0033"/>
                </a:solidFill>
                <a:latin typeface="Meiryo" panose="020B0604030504040204" pitchFamily="34" charset="-128"/>
                <a:ea typeface="Meiryo" panose="020B0604030504040204" pitchFamily="34" charset="-128"/>
              </a:rPr>
              <a:t>vCPM</a:t>
            </a:r>
            <a:r>
              <a:rPr kumimoji="0" lang="ja-JP" altLang="en-US" sz="800" kern="0" dirty="0">
                <a:solidFill>
                  <a:srgbClr val="FF0033"/>
                </a:solidFill>
                <a:latin typeface="Meiryo" panose="020B0604030504040204" pitchFamily="34" charset="-128"/>
                <a:ea typeface="Meiryo" panose="020B0604030504040204" pitchFamily="34" charset="-128"/>
              </a:rPr>
              <a:t>（★）を元に計算せず、カッコ内の計算式を元に計算してください。</a:t>
            </a:r>
          </a:p>
          <a:p>
            <a:pPr>
              <a:lnSpc>
                <a:spcPct val="110000"/>
              </a:lnSpc>
              <a:defRPr/>
            </a:pPr>
            <a:r>
              <a:rPr kumimoji="0" lang="ja-JP" altLang="en-US" sz="800" kern="0" dirty="0">
                <a:solidFill>
                  <a:srgbClr val="FF0033"/>
                </a:solidFill>
                <a:latin typeface="Meiryo" panose="020B0604030504040204" pitchFamily="34" charset="-128"/>
                <a:ea typeface="Meiryo" panose="020B0604030504040204" pitchFamily="34" charset="-128"/>
              </a:rPr>
              <a:t>　　最後に小数点以下切り捨てをしてください。</a:t>
            </a:r>
            <a:endParaRPr kumimoji="0" lang="en-US" altLang="ja-JP" sz="800" kern="0" dirty="0">
              <a:solidFill>
                <a:srgbClr val="FF0033"/>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FF0033"/>
                </a:solidFill>
                <a:latin typeface="Meiryo" panose="020B0604030504040204" pitchFamily="34" charset="-128"/>
                <a:ea typeface="Meiryo" panose="020B0604030504040204" pitchFamily="34" charset="-128"/>
              </a:rPr>
              <a:t>※5  </a:t>
            </a:r>
            <a:r>
              <a:rPr kumimoji="0" lang="ja-JP" altLang="en-US" sz="800" kern="0" dirty="0">
                <a:solidFill>
                  <a:srgbClr val="FF0033"/>
                </a:solidFill>
                <a:latin typeface="Meiryo" panose="020B0604030504040204" pitchFamily="34" charset="-128"/>
                <a:ea typeface="Meiryo" panose="020B0604030504040204" pitchFamily="34" charset="-128"/>
              </a:rPr>
              <a:t>市区郡指定の掛け率含む。</a:t>
            </a:r>
            <a:endParaRPr kumimoji="0" lang="en-US" altLang="ja-JP" sz="800" kern="0" dirty="0">
              <a:solidFill>
                <a:srgbClr val="FF0033"/>
              </a:solidFill>
              <a:latin typeface="Meiryo" panose="020B0604030504040204" pitchFamily="34" charset="-128"/>
              <a:ea typeface="Meiryo" panose="020B0604030504040204" pitchFamily="34" charset="-128"/>
            </a:endParaRPr>
          </a:p>
        </p:txBody>
      </p:sp>
      <p:sp>
        <p:nvSpPr>
          <p:cNvPr id="2" name="角丸四角形 3">
            <a:extLst>
              <a:ext uri="{FF2B5EF4-FFF2-40B4-BE49-F238E27FC236}">
                <a16:creationId xmlns:a16="http://schemas.microsoft.com/office/drawing/2014/main" id="{ED9B0697-1FAE-849C-8A95-06BB95B26B5D}"/>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7" name="テキスト プレースホルダー 35">
            <a:extLst>
              <a:ext uri="{FF2B5EF4-FFF2-40B4-BE49-F238E27FC236}">
                <a16:creationId xmlns:a16="http://schemas.microsoft.com/office/drawing/2014/main" id="{F7EB7768-783E-D0F2-C3EF-182C334A563E}"/>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b="1" dirty="0">
                <a:solidFill>
                  <a:srgbClr val="00003E"/>
                </a:solidFill>
                <a:latin typeface="Meiryo" panose="020B0604030504040204" pitchFamily="34" charset="-128"/>
                <a:ea typeface="Meiryo" panose="020B0604030504040204" pitchFamily="34" charset="-128"/>
              </a:rPr>
              <a:t>ブランドパネル</a:t>
            </a:r>
            <a:r>
              <a:rPr lang="en-US" altLang="ja-JP" sz="2000" b="1" dirty="0">
                <a:solidFill>
                  <a:srgbClr val="00003E"/>
                </a:solidFill>
                <a:latin typeface="Meiryo" panose="020B0604030504040204" pitchFamily="34" charset="-128"/>
                <a:ea typeface="Meiryo" panose="020B0604030504040204" pitchFamily="34" charset="-128"/>
              </a:rPr>
              <a:t>  </a:t>
            </a:r>
            <a:r>
              <a:rPr lang="ja-JP" altLang="en-US" sz="2000" b="1" dirty="0">
                <a:solidFill>
                  <a:srgbClr val="00003E"/>
                </a:solidFill>
                <a:latin typeface="Meiryo" panose="020B0604030504040204" pitchFamily="34" charset="-128"/>
                <a:ea typeface="Meiryo" panose="020B0604030504040204" pitchFamily="34" charset="-128"/>
              </a:rPr>
              <a:t>マルチデバイス　トップカバー</a:t>
            </a:r>
          </a:p>
        </p:txBody>
      </p:sp>
    </p:spTree>
    <p:extLst>
      <p:ext uri="{BB962C8B-B14F-4D97-AF65-F5344CB8AC3E}">
        <p14:creationId xmlns:p14="http://schemas.microsoft.com/office/powerpoint/2010/main" val="2958302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5">
            <a:extLst>
              <a:ext uri="{FF2B5EF4-FFF2-40B4-BE49-F238E27FC236}">
                <a16:creationId xmlns:a16="http://schemas.microsoft.com/office/drawing/2014/main" id="{D030F671-8DFA-870D-597F-FFA7AC692215}"/>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0" name="図プレースホルダー 9" descr="アイコン&#10;&#10;自動的に生成された説明">
            <a:extLst>
              <a:ext uri="{FF2B5EF4-FFF2-40B4-BE49-F238E27FC236}">
                <a16:creationId xmlns:a16="http://schemas.microsoft.com/office/drawing/2014/main" id="{34A4FDA2-7534-76BA-A9CB-D155CC40FEC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角丸四角形 4">
            <a:extLst>
              <a:ext uri="{FF2B5EF4-FFF2-40B4-BE49-F238E27FC236}">
                <a16:creationId xmlns:a16="http://schemas.microsoft.com/office/drawing/2014/main" id="{3EEE774C-01F1-C4F0-B967-EECA0B958B2C}"/>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7" name="テキスト ボックス 5">
            <a:extLst>
              <a:ext uri="{FF2B5EF4-FFF2-40B4-BE49-F238E27FC236}">
                <a16:creationId xmlns:a16="http://schemas.microsoft.com/office/drawing/2014/main" id="{E2067D13-9A1C-9E52-9472-7CEC40A26D43}"/>
              </a:ext>
            </a:extLst>
          </p:cNvPr>
          <p:cNvSpPr txBox="1"/>
          <p:nvPr/>
        </p:nvSpPr>
        <p:spPr>
          <a:xfrm>
            <a:off x="479424" y="4790452"/>
            <a:ext cx="11233147" cy="1768176"/>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上記表の「●」がターゲティング設定可になります。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年齢は以下の区分で指定が可能です。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70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歳以上</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例：「メディア視聴ターゲティング」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倍と「ファンターゲティング」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倍を選択した場合、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倍が適用されます。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graphicFrame>
        <p:nvGraphicFramePr>
          <p:cNvPr id="8" name="表 7">
            <a:extLst>
              <a:ext uri="{FF2B5EF4-FFF2-40B4-BE49-F238E27FC236}">
                <a16:creationId xmlns:a16="http://schemas.microsoft.com/office/drawing/2014/main" id="{7FACBCE0-E191-A1CE-9646-7986E6AE6905}"/>
              </a:ext>
            </a:extLst>
          </p:cNvPr>
          <p:cNvGraphicFramePr>
            <a:graphicFrameLocks noGrp="1"/>
          </p:cNvGraphicFramePr>
          <p:nvPr>
            <p:extLst>
              <p:ext uri="{D42A27DB-BD31-4B8C-83A1-F6EECF244321}">
                <p14:modId xmlns:p14="http://schemas.microsoft.com/office/powerpoint/2010/main" val="3764528730"/>
              </p:ext>
            </p:extLst>
          </p:nvPr>
        </p:nvGraphicFramePr>
        <p:xfrm>
          <a:off x="479425" y="987425"/>
          <a:ext cx="11233148" cy="3775762"/>
        </p:xfrm>
        <a:graphic>
          <a:graphicData uri="http://schemas.openxmlformats.org/drawingml/2006/table">
            <a:tbl>
              <a:tblPr bandRow="1"/>
              <a:tblGrid>
                <a:gridCol w="1544247">
                  <a:extLst>
                    <a:ext uri="{9D8B030D-6E8A-4147-A177-3AD203B41FA5}">
                      <a16:colId xmlns:a16="http://schemas.microsoft.com/office/drawing/2014/main" val="792911817"/>
                    </a:ext>
                  </a:extLst>
                </a:gridCol>
                <a:gridCol w="2261385">
                  <a:extLst>
                    <a:ext uri="{9D8B030D-6E8A-4147-A177-3AD203B41FA5}">
                      <a16:colId xmlns:a16="http://schemas.microsoft.com/office/drawing/2014/main" val="2515137241"/>
                    </a:ext>
                  </a:extLst>
                </a:gridCol>
                <a:gridCol w="1856879">
                  <a:extLst>
                    <a:ext uri="{9D8B030D-6E8A-4147-A177-3AD203B41FA5}">
                      <a16:colId xmlns:a16="http://schemas.microsoft.com/office/drawing/2014/main" val="598637953"/>
                    </a:ext>
                  </a:extLst>
                </a:gridCol>
                <a:gridCol w="1856879">
                  <a:extLst>
                    <a:ext uri="{9D8B030D-6E8A-4147-A177-3AD203B41FA5}">
                      <a16:colId xmlns:a16="http://schemas.microsoft.com/office/drawing/2014/main" val="56015879"/>
                    </a:ext>
                  </a:extLst>
                </a:gridCol>
                <a:gridCol w="1856879">
                  <a:extLst>
                    <a:ext uri="{9D8B030D-6E8A-4147-A177-3AD203B41FA5}">
                      <a16:colId xmlns:a16="http://schemas.microsoft.com/office/drawing/2014/main" val="379781813"/>
                    </a:ext>
                  </a:extLst>
                </a:gridCol>
                <a:gridCol w="1856879">
                  <a:extLst>
                    <a:ext uri="{9D8B030D-6E8A-4147-A177-3AD203B41FA5}">
                      <a16:colId xmlns:a16="http://schemas.microsoft.com/office/drawing/2014/main" val="1484868583"/>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err="1">
                          <a:solidFill>
                            <a:schemeClr val="bg1"/>
                          </a:solidFill>
                          <a:latin typeface="Meiryo"/>
                          <a:ea typeface="Meiryo"/>
                        </a:rPr>
                        <a:t>vCPM</a:t>
                      </a:r>
                      <a:r>
                        <a:rPr kumimoji="1" lang="en-US" altLang="ja-JP" sz="1100" b="1" kern="1200">
                          <a:solidFill>
                            <a:schemeClr val="bg1"/>
                          </a:solidFill>
                          <a:latin typeface="Meiryo"/>
                          <a:ea typeface="Meiryo"/>
                        </a:rPr>
                        <a:t> </a:t>
                      </a:r>
                      <a:r>
                        <a:rPr kumimoji="1" lang="ja-JP" altLang="en-US" sz="1100" b="1" kern="1200">
                          <a:solidFill>
                            <a:schemeClr val="bg1"/>
                          </a:solidFill>
                          <a:latin typeface="Meiryo"/>
                          <a:ea typeface="Meiryo"/>
                        </a:rPr>
                        <a:t>掛け率</a:t>
                      </a:r>
                      <a:endParaRPr kumimoji="1" lang="en-US" altLang="ja-JP" sz="1100" b="1" kern="120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a:ea typeface="Meiryo"/>
                        </a:rPr>
                        <a:t>ブランドパネル　</a:t>
                      </a:r>
                      <a:r>
                        <a:rPr kumimoji="1" lang="en-US" altLang="ja-JP" sz="1100" b="1" kern="1200" dirty="0">
                          <a:solidFill>
                            <a:schemeClr val="bg1"/>
                          </a:solidFill>
                          <a:latin typeface="Meiryo"/>
                          <a:ea typeface="Meiryo"/>
                        </a:rPr>
                        <a:t>MD</a:t>
                      </a:r>
                      <a:r>
                        <a:rPr kumimoji="1" lang="ja-JP" altLang="en-US" sz="1100" b="1" kern="1200" dirty="0">
                          <a:solidFill>
                            <a:schemeClr val="bg1"/>
                          </a:solidFill>
                          <a:latin typeface="Meiryo"/>
                          <a:ea typeface="Meiryo"/>
                        </a:rPr>
                        <a:t>　トップカバー</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a:ea typeface="Meiryo"/>
                        </a:rPr>
                        <a:t>ブランドパネル　</a:t>
                      </a:r>
                      <a:r>
                        <a:rPr kumimoji="1" lang="en-US" altLang="ja-JP" sz="1100" b="1" kern="1200" dirty="0">
                          <a:solidFill>
                            <a:schemeClr val="bg1"/>
                          </a:solidFill>
                          <a:latin typeface="Meiryo"/>
                          <a:ea typeface="Meiryo"/>
                        </a:rPr>
                        <a:t>MD</a:t>
                      </a:r>
                      <a:r>
                        <a:rPr kumimoji="1" lang="ja-JP" altLang="en-US" sz="1100" b="1" kern="1200" dirty="0">
                          <a:solidFill>
                            <a:schemeClr val="bg1"/>
                          </a:solidFill>
                          <a:latin typeface="Meiryo"/>
                          <a:ea typeface="Meiryo"/>
                        </a:rPr>
                        <a:t>　トップカバー</a:t>
                      </a:r>
                      <a:br>
                        <a:rPr kumimoji="1" lang="en-US" altLang="ja-JP" sz="1100" b="1" kern="1200" dirty="0">
                          <a:solidFill>
                            <a:srgbClr val="FFFFFF"/>
                          </a:solidFill>
                          <a:latin typeface="Meiryo"/>
                          <a:ea typeface="Meiryo"/>
                        </a:rPr>
                      </a:br>
                      <a:r>
                        <a:rPr kumimoji="1" lang="ja-JP" altLang="en-US" sz="1100" b="1" kern="1200" dirty="0">
                          <a:solidFill>
                            <a:schemeClr val="bg1"/>
                          </a:solidFill>
                          <a:latin typeface="Meiryo"/>
                          <a:ea typeface="Meiryo"/>
                        </a:rPr>
                        <a:t>（</a:t>
                      </a:r>
                      <a:r>
                        <a:rPr kumimoji="1" lang="en-US" altLang="ja-JP" sz="1100" b="1" kern="1200" dirty="0">
                          <a:solidFill>
                            <a:schemeClr val="bg1"/>
                          </a:solidFill>
                          <a:latin typeface="Meiryo"/>
                          <a:ea typeface="Meiryo"/>
                        </a:rPr>
                        <a:t>FQ1</a:t>
                      </a:r>
                      <a:r>
                        <a:rPr kumimoji="1" lang="ja-JP" altLang="en-US" sz="1100" b="1" kern="1200" dirty="0">
                          <a:solidFill>
                            <a:schemeClr val="bg1"/>
                          </a:solidFill>
                          <a:latin typeface="Meiryo"/>
                          <a:ea typeface="Meiryo"/>
                        </a:rPr>
                        <a:t>）</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a:ea typeface="Meiryo"/>
                        </a:rPr>
                        <a:t>ブランドパネル　</a:t>
                      </a:r>
                      <a:r>
                        <a:rPr kumimoji="1" lang="en-US" altLang="ja-JP" sz="1100" b="1" kern="1200" dirty="0">
                          <a:solidFill>
                            <a:schemeClr val="bg1"/>
                          </a:solidFill>
                          <a:latin typeface="Meiryo"/>
                          <a:ea typeface="Meiryo"/>
                        </a:rPr>
                        <a:t>MD</a:t>
                      </a:r>
                      <a:r>
                        <a:rPr kumimoji="1" lang="ja-JP" altLang="en-US" sz="1100" b="1" kern="1200" dirty="0">
                          <a:solidFill>
                            <a:schemeClr val="bg1"/>
                          </a:solidFill>
                          <a:latin typeface="Meiryo"/>
                          <a:ea typeface="Meiryo"/>
                        </a:rPr>
                        <a:t>　トップカバー</a:t>
                      </a:r>
                      <a:endParaRPr kumimoji="1" lang="en-US" altLang="ja-JP" sz="1100" b="1" kern="1200" dirty="0">
                        <a:solidFill>
                          <a:schemeClr val="bg1"/>
                        </a:solidFill>
                        <a:latin typeface="Meiryo"/>
                        <a:ea typeface="Meiryo"/>
                      </a:endParaRPr>
                    </a:p>
                    <a:p>
                      <a:pPr algn="ctr"/>
                      <a:r>
                        <a:rPr kumimoji="1" lang="ja-JP" altLang="en-US" sz="1100" b="1" kern="1200" dirty="0">
                          <a:solidFill>
                            <a:schemeClr val="bg1"/>
                          </a:solidFill>
                          <a:latin typeface="Meiryo" panose="020B0604030504040204" pitchFamily="34" charset="-128"/>
                          <a:ea typeface="Meiryo" panose="020B0604030504040204" pitchFamily="34" charset="-128"/>
                        </a:rPr>
                        <a:t>（都道府県）</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a:ea typeface="Meiryo"/>
                        </a:rPr>
                        <a:t>ブランドパネル　</a:t>
                      </a:r>
                      <a:r>
                        <a:rPr kumimoji="1" lang="en-US" altLang="ja-JP" sz="1100" b="1" kern="1200" dirty="0">
                          <a:solidFill>
                            <a:schemeClr val="bg1"/>
                          </a:solidFill>
                          <a:latin typeface="Meiryo"/>
                          <a:ea typeface="Meiryo"/>
                        </a:rPr>
                        <a:t>MD</a:t>
                      </a:r>
                      <a:r>
                        <a:rPr kumimoji="1" lang="ja-JP" altLang="en-US" sz="1100" b="1" kern="1200" dirty="0">
                          <a:solidFill>
                            <a:schemeClr val="bg1"/>
                          </a:solidFill>
                          <a:latin typeface="Meiryo"/>
                          <a:ea typeface="Meiryo"/>
                        </a:rPr>
                        <a:t>　トップカバー</a:t>
                      </a:r>
                      <a:endParaRPr kumimoji="1" lang="en-US" altLang="ja-JP" sz="1100" b="1" kern="1200" dirty="0">
                        <a:solidFill>
                          <a:schemeClr val="bg1"/>
                        </a:solidFill>
                        <a:latin typeface="Meiryo"/>
                        <a:ea typeface="Meiryo"/>
                      </a:endParaRPr>
                    </a:p>
                    <a:p>
                      <a:pPr algn="ctr"/>
                      <a:r>
                        <a:rPr kumimoji="1" lang="ja-JP" altLang="en-US" sz="1100" b="1" kern="1200" dirty="0">
                          <a:solidFill>
                            <a:schemeClr val="bg1"/>
                          </a:solidFill>
                          <a:latin typeface="Meiryo" panose="020B0604030504040204" pitchFamily="34" charset="-128"/>
                          <a:ea typeface="Meiryo" panose="020B0604030504040204" pitchFamily="34" charset="-128"/>
                        </a:rPr>
                        <a:t>（市区郡）</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a:solidFill>
                            <a:schemeClr val="bg1"/>
                          </a:solidFill>
                          <a:latin typeface="Meiryo"/>
                          <a:ea typeface="Meiryo"/>
                        </a:rPr>
                        <a:t>1.2</a:t>
                      </a:r>
                      <a:r>
                        <a:rPr kumimoji="1" lang="ja-JP" altLang="en-US" sz="1100" b="0">
                          <a:solidFill>
                            <a:schemeClr val="bg1"/>
                          </a:solidFill>
                          <a:latin typeface="Meiryo"/>
                          <a:ea typeface="Meiryo"/>
                        </a:rPr>
                        <a:t>倍</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a:solidFill>
                          <a:srgbClr val="0D0D0D"/>
                        </a:solidFill>
                        <a:latin typeface="Meiryo"/>
                        <a:ea typeface="Meiryo"/>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1.2</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1.3</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a:solidFill>
                            <a:schemeClr val="bg1"/>
                          </a:solidFill>
                          <a:latin typeface="Meiryo"/>
                          <a:ea typeface="Meiryo"/>
                        </a:rPr>
                        <a:t>1.56</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1.2</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（興味関心、購買意向、</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属性・ライフイベント）</a:t>
                      </a:r>
                      <a:r>
                        <a:rPr kumimoji="1" lang="en-US" altLang="ja-JP" sz="1100" b="0" kern="1200">
                          <a:solidFill>
                            <a:schemeClr val="bg1"/>
                          </a:solidFill>
                          <a:latin typeface="Meiryo" panose="020B0604030504040204" pitchFamily="34" charset="-128"/>
                          <a:ea typeface="Meiryo" panose="020B0604030504040204" pitchFamily="34" charset="-128"/>
                        </a:rPr>
                        <a:t>※</a:t>
                      </a:r>
                      <a:r>
                        <a:rPr kumimoji="1" lang="ja-JP" altLang="en-US" sz="1100" b="0" kern="1200">
                          <a:solidFill>
                            <a:schemeClr val="bg1"/>
                          </a:solidFill>
                          <a:latin typeface="Meiryo" panose="020B0604030504040204" pitchFamily="34" charset="-128"/>
                          <a:ea typeface="Meiryo" panose="020B0604030504040204" pitchFamily="34" charset="-128"/>
                        </a:rPr>
                        <a:t>１</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1.8</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a:t>
                      </a:r>
                      <a:r>
                        <a:rPr kumimoji="1" lang="en-US" altLang="ja-JP" sz="1100" b="0" kern="120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リスト参照</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p>
                    <a:p>
                      <a:pPr algn="ctr"/>
                      <a:r>
                        <a:rPr kumimoji="1" lang="en-US" altLang="ja-JP" sz="1000" b="0" kern="1200">
                          <a:solidFill>
                            <a:srgbClr val="0D0D0D"/>
                          </a:solidFill>
                          <a:latin typeface="Meiryo" panose="020B0604030504040204" pitchFamily="34" charset="-128"/>
                          <a:ea typeface="Meiryo" panose="020B0604030504040204" pitchFamily="34" charset="-128"/>
                        </a:rPr>
                        <a:t>※</a:t>
                      </a:r>
                      <a:r>
                        <a:rPr kumimoji="1" lang="ja-JP" altLang="en-US" sz="1000" b="0" kern="1200">
                          <a:solidFill>
                            <a:srgbClr val="0D0D0D"/>
                          </a:solidFill>
                          <a:latin typeface="Meiryo" panose="020B0604030504040204" pitchFamily="34" charset="-128"/>
                          <a:ea typeface="Meiryo" panose="020B0604030504040204" pitchFamily="34" charset="-128"/>
                        </a:rPr>
                        <a:t>チラシ非閲覧</a:t>
                      </a:r>
                      <a:endParaRPr kumimoji="1" lang="en-US" altLang="ja-JP" sz="1000" b="0" kern="1200">
                        <a:solidFill>
                          <a:srgbClr val="0D0D0D"/>
                        </a:solidFill>
                        <a:latin typeface="Meiryo" panose="020B0604030504040204" pitchFamily="34" charset="-128"/>
                        <a:ea typeface="Meiryo" panose="020B0604030504040204" pitchFamily="34" charset="-128"/>
                      </a:endParaRPr>
                    </a:p>
                    <a:p>
                      <a:pPr algn="ctr"/>
                      <a:r>
                        <a:rPr kumimoji="1" lang="ja-JP" altLang="en-US" sz="1000" b="0" kern="1200">
                          <a:solidFill>
                            <a:srgbClr val="0D0D0D"/>
                          </a:solidFill>
                          <a:latin typeface="Meiryo" panose="020B0604030504040204" pitchFamily="34" charset="-128"/>
                          <a:ea typeface="Meiryo" panose="020B0604030504040204" pitchFamily="34" charset="-128"/>
                        </a:rPr>
                        <a:t>ターゲティングのみ可</a:t>
                      </a:r>
                      <a:endParaRPr kumimoji="1" lang="ja-JP" altLang="en-US" sz="1000" b="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2.0</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Meiryo"/>
                          <a:ea typeface="Meiryo"/>
                        </a:rPr>
                        <a:t>1</a:t>
                      </a:r>
                      <a:r>
                        <a:rPr kumimoji="1" lang="ja-JP" altLang="en-US" sz="1100" b="0" kern="1200">
                          <a:solidFill>
                            <a:srgbClr val="0D0D0D"/>
                          </a:solidFill>
                          <a:latin typeface="Meiryo"/>
                          <a:ea typeface="Meiryo"/>
                        </a:rPr>
                        <a:t>回</a:t>
                      </a:r>
                      <a:r>
                        <a:rPr kumimoji="1" lang="en-US" altLang="ja-JP" sz="1100" b="0" kern="1200">
                          <a:solidFill>
                            <a:srgbClr val="0D0D0D"/>
                          </a:solidFill>
                          <a:latin typeface="Meiryo"/>
                          <a:ea typeface="Meiryo"/>
                        </a:rPr>
                        <a:t>/</a:t>
                      </a:r>
                      <a:r>
                        <a:rPr kumimoji="1" lang="ja-JP" altLang="en-US" sz="1100" b="0" kern="1200">
                          <a:solidFill>
                            <a:srgbClr val="0D0D0D"/>
                          </a:solidFill>
                          <a:latin typeface="Meiryo"/>
                          <a:ea typeface="Meiryo"/>
                        </a:rPr>
                        <a:t>通期</a:t>
                      </a:r>
                      <a:r>
                        <a:rPr lang="ja-JP" altLang="en-US" sz="1100" b="0" kern="1200">
                          <a:solidFill>
                            <a:srgbClr val="0D0D0D"/>
                          </a:solidFill>
                          <a:latin typeface="Meiryo"/>
                          <a:ea typeface="Meiryo"/>
                        </a:rPr>
                        <a:t>(固定)</a:t>
                      </a:r>
                      <a:endParaRPr kumimoji="1" lang="ja-JP" altLang="en-US" sz="1100" b="0"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9" name="テキスト プレースホルダー 35">
            <a:extLst>
              <a:ext uri="{FF2B5EF4-FFF2-40B4-BE49-F238E27FC236}">
                <a16:creationId xmlns:a16="http://schemas.microsoft.com/office/drawing/2014/main" id="{453285B5-2A75-E386-8846-513735775A8E}"/>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b="1" dirty="0">
                <a:solidFill>
                  <a:srgbClr val="00003E"/>
                </a:solidFill>
                <a:latin typeface="Meiryo" panose="020B0604030504040204" pitchFamily="34" charset="-128"/>
                <a:ea typeface="Meiryo" panose="020B0604030504040204" pitchFamily="34" charset="-128"/>
              </a:rPr>
              <a:t>ブランドパネル</a:t>
            </a:r>
            <a:r>
              <a:rPr lang="en-US" altLang="ja-JP" sz="2000" b="1" dirty="0">
                <a:solidFill>
                  <a:srgbClr val="00003E"/>
                </a:solidFill>
                <a:latin typeface="Meiryo" panose="020B0604030504040204" pitchFamily="34" charset="-128"/>
                <a:ea typeface="Meiryo" panose="020B0604030504040204" pitchFamily="34" charset="-128"/>
              </a:rPr>
              <a:t>  </a:t>
            </a:r>
            <a:r>
              <a:rPr lang="ja-JP" altLang="en-US" sz="2000" b="1" dirty="0">
                <a:solidFill>
                  <a:srgbClr val="00003E"/>
                </a:solidFill>
                <a:latin typeface="Meiryo" panose="020B0604030504040204" pitchFamily="34" charset="-128"/>
                <a:ea typeface="Meiryo" panose="020B0604030504040204" pitchFamily="34" charset="-128"/>
              </a:rPr>
              <a:t>マルチデバイス　トップカバー</a:t>
            </a:r>
          </a:p>
        </p:txBody>
      </p:sp>
    </p:spTree>
    <p:extLst>
      <p:ext uri="{BB962C8B-B14F-4D97-AF65-F5344CB8AC3E}">
        <p14:creationId xmlns:p14="http://schemas.microsoft.com/office/powerpoint/2010/main" val="3400282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プレースホルダー 35">
            <a:extLst>
              <a:ext uri="{FF2B5EF4-FFF2-40B4-BE49-F238E27FC236}">
                <a16:creationId xmlns:a16="http://schemas.microsoft.com/office/drawing/2014/main" id="{0AEAC557-B5DD-191F-2BE2-10A68D09D291}"/>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8" name="図プレースホルダー 7" descr="アイコン&#10;&#10;自動的に生成された説明">
            <a:extLst>
              <a:ext uri="{FF2B5EF4-FFF2-40B4-BE49-F238E27FC236}">
                <a16:creationId xmlns:a16="http://schemas.microsoft.com/office/drawing/2014/main" id="{9285C42D-E470-8AB9-DBD7-6476BD01126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DEDBEF49-4ED3-D7A5-B1C1-AA91C9840AFF}"/>
              </a:ext>
            </a:extLst>
          </p:cNvPr>
          <p:cNvSpPr>
            <a:spLocks noGrp="1"/>
          </p:cNvSpPr>
          <p:nvPr>
            <p:ph type="body" sz="quarter" idx="10"/>
          </p:nvPr>
        </p:nvSpPr>
        <p:spPr>
          <a:xfrm>
            <a:off x="3424508" y="252000"/>
            <a:ext cx="6278292" cy="335028"/>
          </a:xfrm>
        </p:spPr>
        <p:txBody>
          <a:bodyPr/>
          <a:lstStyle/>
          <a:p>
            <a:r>
              <a:rPr kumimoji="1" lang="ja-JP" altLang="en-US" sz="2000" b="1" i="0" dirty="0">
                <a:latin typeface="Meiryo" panose="020B0604030504040204" pitchFamily="34" charset="-128"/>
                <a:ea typeface="Meiryo" panose="020B0604030504040204" pitchFamily="34" charset="-128"/>
              </a:rPr>
              <a:t>ブランドパネル</a:t>
            </a:r>
            <a:r>
              <a:rPr kumimoji="1" lang="en-US" altLang="ja-JP" sz="2000" b="1" i="0" dirty="0">
                <a:latin typeface="Meiryo" panose="020B0604030504040204" pitchFamily="34" charset="-128"/>
                <a:ea typeface="Meiryo" panose="020B0604030504040204" pitchFamily="34" charset="-128"/>
              </a:rPr>
              <a:t>  </a:t>
            </a:r>
            <a:r>
              <a:rPr kumimoji="1" lang="ja-JP" altLang="en-US" sz="2000" b="1" i="0" dirty="0">
                <a:latin typeface="Meiryo" panose="020B0604030504040204" pitchFamily="34" charset="-128"/>
                <a:ea typeface="Meiryo" panose="020B0604030504040204" pitchFamily="34" charset="-128"/>
              </a:rPr>
              <a:t>リッチフォーマット</a:t>
            </a:r>
            <a:r>
              <a:rPr kumimoji="1" lang="en-US" altLang="ja-JP" sz="2000" b="1" i="0" dirty="0">
                <a:latin typeface="Meiryo" panose="020B0604030504040204" pitchFamily="34" charset="-128"/>
                <a:ea typeface="Meiryo" panose="020B0604030504040204" pitchFamily="34" charset="-128"/>
              </a:rPr>
              <a:t>  </a:t>
            </a:r>
            <a:br>
              <a:rPr kumimoji="1" lang="en-US" altLang="ja-JP" sz="2000" b="1" i="0" dirty="0">
                <a:latin typeface="Meiryo" panose="020B0604030504040204" pitchFamily="34" charset="-128"/>
                <a:ea typeface="Meiryo" panose="020B0604030504040204" pitchFamily="34" charset="-128"/>
              </a:rPr>
            </a:br>
            <a:r>
              <a:rPr kumimoji="1" lang="ja-JP" altLang="en-US" sz="2000" b="1" i="0" dirty="0">
                <a:latin typeface="Meiryo" panose="020B0604030504040204" pitchFamily="34" charset="-128"/>
                <a:ea typeface="Meiryo" panose="020B0604030504040204" pitchFamily="34" charset="-128"/>
              </a:rPr>
              <a:t>マルチデバイス　トップカバー</a:t>
            </a:r>
          </a:p>
        </p:txBody>
      </p:sp>
      <p:sp>
        <p:nvSpPr>
          <p:cNvPr id="5" name="角丸四角形 4">
            <a:extLst>
              <a:ext uri="{FF2B5EF4-FFF2-40B4-BE49-F238E27FC236}">
                <a16:creationId xmlns:a16="http://schemas.microsoft.com/office/drawing/2014/main" id="{AAC1EB36-41D2-6CC3-B114-F8CE71F29CD2}"/>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9" name="角丸四角形 6">
            <a:extLst>
              <a:ext uri="{FF2B5EF4-FFF2-40B4-BE49-F238E27FC236}">
                <a16:creationId xmlns:a16="http://schemas.microsoft.com/office/drawing/2014/main" id="{6B594EF5-8E46-0301-20CF-4D6606CAF0D3}"/>
              </a:ext>
            </a:extLst>
          </p:cNvPr>
          <p:cNvSpPr/>
          <p:nvPr/>
        </p:nvSpPr>
        <p:spPr>
          <a:xfrm>
            <a:off x="4083346" y="1844824"/>
            <a:ext cx="358560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4680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トップインパクト クインティ</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画像</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トップインパクト クインティ</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動画</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p>
        </p:txBody>
      </p:sp>
      <p:sp>
        <p:nvSpPr>
          <p:cNvPr id="22" name="円/楕円 8">
            <a:extLst>
              <a:ext uri="{FF2B5EF4-FFF2-40B4-BE49-F238E27FC236}">
                <a16:creationId xmlns:a16="http://schemas.microsoft.com/office/drawing/2014/main" id="{A4777C7F-7059-5AAC-4B92-65A670C07C35}"/>
              </a:ext>
            </a:extLst>
          </p:cNvPr>
          <p:cNvSpPr>
            <a:spLocks noChangeAspect="1"/>
          </p:cNvSpPr>
          <p:nvPr/>
        </p:nvSpPr>
        <p:spPr>
          <a:xfrm>
            <a:off x="3822456" y="1939276"/>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D</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40" name="角丸四角形 24">
            <a:extLst>
              <a:ext uri="{FF2B5EF4-FFF2-40B4-BE49-F238E27FC236}">
                <a16:creationId xmlns:a16="http://schemas.microsoft.com/office/drawing/2014/main" id="{8E8D690D-4011-EFF3-F02C-5282B28030E2}"/>
              </a:ext>
            </a:extLst>
          </p:cNvPr>
          <p:cNvSpPr/>
          <p:nvPr/>
        </p:nvSpPr>
        <p:spPr>
          <a:xfrm>
            <a:off x="8186995" y="1844824"/>
            <a:ext cx="358560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4680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トップインパクト スクエア</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画像</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トップインパクト スクエア</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動画</a:t>
            </a:r>
            <a:r>
              <a:rPr kumimoji="1" lang="en-US" altLang="ja-JP"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a:t>
            </a:r>
          </a:p>
        </p:txBody>
      </p:sp>
      <p:sp>
        <p:nvSpPr>
          <p:cNvPr id="42" name="円/楕円 25">
            <a:extLst>
              <a:ext uri="{FF2B5EF4-FFF2-40B4-BE49-F238E27FC236}">
                <a16:creationId xmlns:a16="http://schemas.microsoft.com/office/drawing/2014/main" id="{B6929C8B-066A-46F0-8195-EF61E473CECF}"/>
              </a:ext>
            </a:extLst>
          </p:cNvPr>
          <p:cNvSpPr>
            <a:spLocks noChangeAspect="1"/>
          </p:cNvSpPr>
          <p:nvPr/>
        </p:nvSpPr>
        <p:spPr>
          <a:xfrm>
            <a:off x="7938631" y="1939276"/>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E</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pic>
        <p:nvPicPr>
          <p:cNvPr id="4" name="図 3" descr="グラフィカル ユーザー インターフェイス, テキスト, アプリケーション&#10;&#10;自動的に生成された説明">
            <a:extLst>
              <a:ext uri="{FF2B5EF4-FFF2-40B4-BE49-F238E27FC236}">
                <a16:creationId xmlns:a16="http://schemas.microsoft.com/office/drawing/2014/main" id="{D2FA5C7E-2242-29A7-2CC3-2282F6DFD2E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9880" y="2881891"/>
            <a:ext cx="3585599" cy="2695742"/>
          </a:xfrm>
          <a:prstGeom prst="rect">
            <a:avLst/>
          </a:prstGeom>
        </p:spPr>
      </p:pic>
      <p:pic>
        <p:nvPicPr>
          <p:cNvPr id="9" name="図 8" descr="グラフィカル ユーザー インターフェイス, テキスト, アプリケーション, Web サイト&#10;&#10;自動的に生成された説明">
            <a:extLst>
              <a:ext uri="{FF2B5EF4-FFF2-40B4-BE49-F238E27FC236}">
                <a16:creationId xmlns:a16="http://schemas.microsoft.com/office/drawing/2014/main" id="{69676C50-787E-DC30-DA8D-381E9317D02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00825" y="2901519"/>
            <a:ext cx="3571770" cy="2685344"/>
          </a:xfrm>
          <a:prstGeom prst="rect">
            <a:avLst/>
          </a:prstGeom>
        </p:spPr>
      </p:pic>
      <p:sp>
        <p:nvSpPr>
          <p:cNvPr id="7" name="角丸四角形 45">
            <a:extLst>
              <a:ext uri="{FF2B5EF4-FFF2-40B4-BE49-F238E27FC236}">
                <a16:creationId xmlns:a16="http://schemas.microsoft.com/office/drawing/2014/main" id="{4125CE3B-F44C-8755-DA2F-1B3EEC70F5CA}"/>
              </a:ext>
            </a:extLst>
          </p:cNvPr>
          <p:cNvSpPr/>
          <p:nvPr/>
        </p:nvSpPr>
        <p:spPr>
          <a:xfrm>
            <a:off x="3822455" y="1282994"/>
            <a:ext cx="8102303" cy="396000"/>
          </a:xfrm>
          <a:prstGeom prst="roundRect">
            <a:avLst>
              <a:gd name="adj" fmla="val 50000"/>
            </a:avLst>
          </a:prstGeom>
          <a:solidFill>
            <a:srgbClr val="00003E"/>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FFFFFF"/>
                </a:solidFill>
                <a:effectLst/>
                <a:uLnTx/>
                <a:uFillTx/>
                <a:latin typeface="Meiryo" panose="020B0604030504040204" pitchFamily="34" charset="-128"/>
                <a:ea typeface="Meiryo" panose="020B0604030504040204" pitchFamily="34" charset="-128"/>
              </a:rPr>
              <a:t>PC</a:t>
            </a:r>
            <a:endParaRPr kumimoji="1" lang="ja-JP" altLang="en-US" sz="1400" b="1" i="0" u="none" strike="noStrike" kern="1200" cap="none" spc="60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11" name="正方形/長方形 10">
            <a:extLst>
              <a:ext uri="{FF2B5EF4-FFF2-40B4-BE49-F238E27FC236}">
                <a16:creationId xmlns:a16="http://schemas.microsoft.com/office/drawing/2014/main" id="{203D6A00-127C-4F1B-05A5-DD6FE366ED46}"/>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p>
        </p:txBody>
      </p:sp>
      <p:sp>
        <p:nvSpPr>
          <p:cNvPr id="12" name="テキスト ボックス 11">
            <a:extLst>
              <a:ext uri="{FF2B5EF4-FFF2-40B4-BE49-F238E27FC236}">
                <a16:creationId xmlns:a16="http://schemas.microsoft.com/office/drawing/2014/main" id="{43DF3AF1-05E3-9E70-42DA-6FD62F015315}"/>
              </a:ext>
            </a:extLst>
          </p:cNvPr>
          <p:cNvSpPr txBox="1"/>
          <p:nvPr/>
        </p:nvSpPr>
        <p:spPr>
          <a:xfrm>
            <a:off x="623154" y="5990974"/>
            <a:ext cx="8989036" cy="25160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a:ea typeface="Meiryo"/>
              </a:rPr>
              <a:t>・入稿規定（</a:t>
            </a:r>
            <a:r>
              <a:rPr kumimoji="0" lang="en-US" altLang="ja-JP" sz="900" b="0" i="0" u="none" strike="noStrike" kern="0" cap="none" spc="0" normalizeH="0" baseline="0" noProof="0" dirty="0">
                <a:ln>
                  <a:noFill/>
                </a:ln>
                <a:solidFill>
                  <a:srgbClr val="0D0D0D"/>
                </a:solidFill>
                <a:effectLst/>
                <a:uLnTx/>
                <a:uFillTx/>
                <a:latin typeface="Meiryo"/>
                <a:ea typeface="Meiryo"/>
              </a:rPr>
              <a:t>web</a:t>
            </a:r>
            <a:r>
              <a:rPr kumimoji="0" lang="ja-JP" altLang="en-US" sz="900" b="0" i="0" u="none" strike="noStrike" kern="0" cap="none" spc="0" normalizeH="0" baseline="0" noProof="0" dirty="0">
                <a:ln>
                  <a:noFill/>
                </a:ln>
                <a:solidFill>
                  <a:srgbClr val="0D0D0D"/>
                </a:solidFill>
                <a:effectLst/>
                <a:uLnTx/>
                <a:uFillTx/>
                <a:latin typeface="Meiryo"/>
                <a:ea typeface="Meiryo"/>
              </a:rPr>
              <a:t>）：</a:t>
            </a:r>
            <a:r>
              <a:rPr kumimoji="0" lang="ja-JP" altLang="en-US" sz="900" kern="0" dirty="0">
                <a:solidFill>
                  <a:srgbClr val="0D0D0D"/>
                </a:solidFill>
                <a:latin typeface="Meiryo"/>
                <a:ea typeface="Meiryo"/>
                <a:cs typeface="+mn-lt"/>
                <a:hlinkClick r:id="rId6"/>
              </a:rPr>
              <a:t>https://ads-help.yahoo-net.jp/s/article/H000044930?language=ja</a:t>
            </a:r>
            <a:endParaRPr lang="en-US" altLang="en-US" sz="900" b="0" i="0" u="none" strike="noStrike" cap="none" spc="0" normalizeH="0" baseline="0" noProof="0" dirty="0">
              <a:ln>
                <a:noFill/>
              </a:ln>
              <a:solidFill>
                <a:srgbClr val="000000"/>
              </a:solidFill>
              <a:effectLst/>
              <a:uLnTx/>
              <a:uFillTx/>
              <a:latin typeface="Meiryo"/>
              <a:ea typeface="Meiryo"/>
            </a:endParaRPr>
          </a:p>
        </p:txBody>
      </p:sp>
      <p:cxnSp>
        <p:nvCxnSpPr>
          <p:cNvPr id="14" name="コネクタ: カギ線 13">
            <a:extLst>
              <a:ext uri="{FF2B5EF4-FFF2-40B4-BE49-F238E27FC236}">
                <a16:creationId xmlns:a16="http://schemas.microsoft.com/office/drawing/2014/main" id="{55588BED-1CCF-70DB-A98A-1797A762B53F}"/>
              </a:ext>
            </a:extLst>
          </p:cNvPr>
          <p:cNvCxnSpPr>
            <a:cxnSpLocks/>
            <a:stCxn id="19" idx="3"/>
            <a:endCxn id="4" idx="3"/>
          </p:cNvCxnSpPr>
          <p:nvPr/>
        </p:nvCxnSpPr>
        <p:spPr>
          <a:xfrm flipH="1">
            <a:off x="7625479" y="2191276"/>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コネクタ: カギ線 24">
            <a:extLst>
              <a:ext uri="{FF2B5EF4-FFF2-40B4-BE49-F238E27FC236}">
                <a16:creationId xmlns:a16="http://schemas.microsoft.com/office/drawing/2014/main" id="{5351868E-D3B6-9AE1-EE6F-7E6C08F8E56E}"/>
              </a:ext>
            </a:extLst>
          </p:cNvPr>
          <p:cNvCxnSpPr>
            <a:cxnSpLocks/>
          </p:cNvCxnSpPr>
          <p:nvPr/>
        </p:nvCxnSpPr>
        <p:spPr>
          <a:xfrm flipH="1">
            <a:off x="11753518" y="2186655"/>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角丸四角形 47">
            <a:extLst>
              <a:ext uri="{FF2B5EF4-FFF2-40B4-BE49-F238E27FC236}">
                <a16:creationId xmlns:a16="http://schemas.microsoft.com/office/drawing/2014/main" id="{2EA2307F-3E90-2C98-88A6-C92F0436EF0F}"/>
              </a:ext>
            </a:extLst>
          </p:cNvPr>
          <p:cNvSpPr/>
          <p:nvPr/>
        </p:nvSpPr>
        <p:spPr>
          <a:xfrm>
            <a:off x="200416" y="1277871"/>
            <a:ext cx="3456660" cy="420019"/>
          </a:xfrm>
          <a:prstGeom prst="roundRect">
            <a:avLst>
              <a:gd name="adj" fmla="val 50000"/>
            </a:avLst>
          </a:prstGeom>
          <a:solidFill>
            <a:srgbClr val="03004A"/>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rPr>
              <a:t>スマートフォン</a:t>
            </a:r>
          </a:p>
        </p:txBody>
      </p:sp>
      <p:sp>
        <p:nvSpPr>
          <p:cNvPr id="13" name="角丸四角形 48">
            <a:extLst>
              <a:ext uri="{FF2B5EF4-FFF2-40B4-BE49-F238E27FC236}">
                <a16:creationId xmlns:a16="http://schemas.microsoft.com/office/drawing/2014/main" id="{108565DA-C621-649F-4FDA-949DCD99F72A}"/>
              </a:ext>
            </a:extLst>
          </p:cNvPr>
          <p:cNvSpPr/>
          <p:nvPr/>
        </p:nvSpPr>
        <p:spPr>
          <a:xfrm>
            <a:off x="411727" y="1844824"/>
            <a:ext cx="3267239"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lvl="0" algn="ctr">
              <a:lnSpc>
                <a:spcPct val="120000"/>
              </a:lnSpc>
              <a:defRPr/>
            </a:pPr>
            <a:r>
              <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ブランドパネル トップカバー</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/16</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9</a:t>
            </a:r>
          </a:p>
          <a:p>
            <a:pPr lvl="0" algn="ctr">
              <a:lnSpc>
                <a:spcPct val="120000"/>
              </a:lnSpc>
              <a:defRPr/>
            </a:pPr>
            <a:r>
              <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ブランドパネル トップカバー</a:t>
            </a:r>
            <a:r>
              <a:rPr lang="en-US" altLang="ja-JP"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動画</a:t>
            </a:r>
            <a:r>
              <a:rPr lang="en-US" altLang="ja-JP"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/16</a:t>
            </a:r>
            <a:r>
              <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lang="en-US" altLang="ja-JP"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9</a:t>
            </a:r>
            <a:endPar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
        <p:nvSpPr>
          <p:cNvPr id="15" name="テキスト ボックス 14">
            <a:extLst>
              <a:ext uri="{FF2B5EF4-FFF2-40B4-BE49-F238E27FC236}">
                <a16:creationId xmlns:a16="http://schemas.microsoft.com/office/drawing/2014/main" id="{D49D80F6-47D9-2EA6-08A8-9C0AFFA8CCA9}"/>
              </a:ext>
            </a:extLst>
          </p:cNvPr>
          <p:cNvSpPr txBox="1"/>
          <p:nvPr/>
        </p:nvSpPr>
        <p:spPr>
          <a:xfrm>
            <a:off x="481209" y="2625087"/>
            <a:ext cx="2758769" cy="338554"/>
          </a:xfrm>
          <a:prstGeom prst="rect">
            <a:avLst/>
          </a:prstGeom>
          <a:noFill/>
        </p:spPr>
        <p:txBody>
          <a:bodyPr wrap="none" lIns="0" tIns="0" rIns="0" bIns="0" rtlCol="0" anchor="t">
            <a:spAutoFit/>
          </a:bodyPr>
          <a:lstStyle/>
          <a:p>
            <a:pPr lvl="0">
              <a:defRPr/>
            </a:pPr>
            <a:r>
              <a:rPr lang="en-US" altLang="ja-JP" sz="1100" dirty="0">
                <a:solidFill>
                  <a:srgbClr val="FF0033"/>
                </a:solidFill>
                <a:latin typeface="Meiryo"/>
                <a:ea typeface="Meiryo"/>
              </a:rPr>
              <a:t>※</a:t>
            </a:r>
            <a:r>
              <a:rPr lang="ja-JP" altLang="en-US" sz="1100" dirty="0">
                <a:solidFill>
                  <a:srgbClr val="FF0033"/>
                </a:solidFill>
                <a:latin typeface="Meiryo"/>
                <a:ea typeface="Meiryo"/>
              </a:rPr>
              <a:t>ブランドパネル トップカバーの挙動は</a:t>
            </a:r>
            <a:r>
              <a:rPr lang="en-US" altLang="ja-JP" sz="1100" dirty="0">
                <a:solidFill>
                  <a:srgbClr val="FF0033"/>
                </a:solidFill>
                <a:latin typeface="Meiryo"/>
                <a:ea typeface="Meiryo"/>
              </a:rPr>
              <a:t>P7</a:t>
            </a:r>
          </a:p>
          <a:p>
            <a:pPr lvl="0">
              <a:defRPr/>
            </a:pPr>
            <a:r>
              <a:rPr lang="en-US" altLang="ja-JP" sz="1100" dirty="0">
                <a:solidFill>
                  <a:srgbClr val="FF0033"/>
                </a:solidFill>
                <a:latin typeface="Meiryo"/>
                <a:ea typeface="Meiryo"/>
              </a:rPr>
              <a:t>※ </a:t>
            </a:r>
            <a:r>
              <a:rPr lang="ja-JP" altLang="en-US" sz="1100" dirty="0">
                <a:solidFill>
                  <a:srgbClr val="FF0033"/>
                </a:solidFill>
                <a:latin typeface="Meiryo"/>
                <a:ea typeface="Meiryo"/>
              </a:rPr>
              <a:t>タップ後の挙動は</a:t>
            </a:r>
            <a:r>
              <a:rPr lang="en-US" altLang="ja-JP" sz="1100" dirty="0">
                <a:solidFill>
                  <a:srgbClr val="FF0033"/>
                </a:solidFill>
                <a:latin typeface="Meiryo"/>
                <a:ea typeface="Meiryo"/>
              </a:rPr>
              <a:t>P13</a:t>
            </a:r>
            <a:endParaRPr lang="ja-JP" altLang="en-US" sz="1100" dirty="0">
              <a:solidFill>
                <a:srgbClr val="FF0033"/>
              </a:solidFill>
              <a:latin typeface="Meiryo" panose="020B0604030504040204" pitchFamily="34" charset="-128"/>
              <a:ea typeface="Meiryo" panose="020B0604030504040204" pitchFamily="34" charset="-128"/>
            </a:endParaRPr>
          </a:p>
        </p:txBody>
      </p:sp>
      <p:grpSp>
        <p:nvGrpSpPr>
          <p:cNvPr id="16" name="グループ化 15">
            <a:extLst>
              <a:ext uri="{FF2B5EF4-FFF2-40B4-BE49-F238E27FC236}">
                <a16:creationId xmlns:a16="http://schemas.microsoft.com/office/drawing/2014/main" id="{E7BA30D9-586F-2F93-D4F4-4F0300A748DF}"/>
              </a:ext>
            </a:extLst>
          </p:cNvPr>
          <p:cNvGrpSpPr/>
          <p:nvPr/>
        </p:nvGrpSpPr>
        <p:grpSpPr>
          <a:xfrm>
            <a:off x="1862681" y="4189256"/>
            <a:ext cx="183216" cy="191683"/>
            <a:chOff x="4505326" y="2604452"/>
            <a:chExt cx="203132" cy="212519"/>
          </a:xfrm>
        </p:grpSpPr>
        <p:sp>
          <p:nvSpPr>
            <p:cNvPr id="17" name="山形 13">
              <a:extLst>
                <a:ext uri="{FF2B5EF4-FFF2-40B4-BE49-F238E27FC236}">
                  <a16:creationId xmlns:a16="http://schemas.microsoft.com/office/drawing/2014/main" id="{09064595-E0F2-F41C-9594-B2775A72BF29}"/>
                </a:ext>
              </a:extLst>
            </p:cNvPr>
            <p:cNvSpPr/>
            <p:nvPr/>
          </p:nvSpPr>
          <p:spPr>
            <a:xfrm>
              <a:off x="4591917" y="2604452"/>
              <a:ext cx="116541" cy="212519"/>
            </a:xfrm>
            <a:prstGeom prst="chevron">
              <a:avLst>
                <a:gd name="adj" fmla="val 62863"/>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sp>
          <p:nvSpPr>
            <p:cNvPr id="18" name="山形 14">
              <a:extLst>
                <a:ext uri="{FF2B5EF4-FFF2-40B4-BE49-F238E27FC236}">
                  <a16:creationId xmlns:a16="http://schemas.microsoft.com/office/drawing/2014/main" id="{9906F296-E5D5-3920-2A32-0F8D20E549B1}"/>
                </a:ext>
              </a:extLst>
            </p:cNvPr>
            <p:cNvSpPr/>
            <p:nvPr/>
          </p:nvSpPr>
          <p:spPr>
            <a:xfrm>
              <a:off x="4505326" y="2604452"/>
              <a:ext cx="116541" cy="212519"/>
            </a:xfrm>
            <a:prstGeom prst="chevron">
              <a:avLst>
                <a:gd name="adj" fmla="val 62863"/>
              </a:avLst>
            </a:prstGeom>
            <a:solidFill>
              <a:srgbClr val="00003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grpSp>
      <p:grpSp>
        <p:nvGrpSpPr>
          <p:cNvPr id="20" name="グループ化 19">
            <a:extLst>
              <a:ext uri="{FF2B5EF4-FFF2-40B4-BE49-F238E27FC236}">
                <a16:creationId xmlns:a16="http://schemas.microsoft.com/office/drawing/2014/main" id="{9C481654-B7FE-4E6D-F2F6-35F66E0B87B6}"/>
              </a:ext>
            </a:extLst>
          </p:cNvPr>
          <p:cNvGrpSpPr>
            <a:grpSpLocks noChangeAspect="1"/>
          </p:cNvGrpSpPr>
          <p:nvPr/>
        </p:nvGrpSpPr>
        <p:grpSpPr>
          <a:xfrm>
            <a:off x="222715" y="3089116"/>
            <a:ext cx="1564291" cy="2200281"/>
            <a:chOff x="513033" y="432676"/>
            <a:chExt cx="2115990" cy="2790926"/>
          </a:xfrm>
        </p:grpSpPr>
        <p:grpSp>
          <p:nvGrpSpPr>
            <p:cNvPr id="23" name="グループ化 22">
              <a:extLst>
                <a:ext uri="{FF2B5EF4-FFF2-40B4-BE49-F238E27FC236}">
                  <a16:creationId xmlns:a16="http://schemas.microsoft.com/office/drawing/2014/main" id="{02569F7F-0CB7-C0DA-1568-F77EC7ECD984}"/>
                </a:ext>
              </a:extLst>
            </p:cNvPr>
            <p:cNvGrpSpPr/>
            <p:nvPr/>
          </p:nvGrpSpPr>
          <p:grpSpPr>
            <a:xfrm>
              <a:off x="513033" y="432676"/>
              <a:ext cx="2115990" cy="2790926"/>
              <a:chOff x="513033" y="446487"/>
              <a:chExt cx="2115990" cy="2790926"/>
            </a:xfrm>
          </p:grpSpPr>
          <p:pic>
            <p:nvPicPr>
              <p:cNvPr id="27" name="図 26">
                <a:extLst>
                  <a:ext uri="{FF2B5EF4-FFF2-40B4-BE49-F238E27FC236}">
                    <a16:creationId xmlns:a16="http://schemas.microsoft.com/office/drawing/2014/main" id="{92B1EA2B-715C-EC59-204D-9E902A0FDD0B}"/>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b="37089"/>
              <a:stretch/>
            </p:blipFill>
            <p:spPr>
              <a:xfrm>
                <a:off x="513033" y="446487"/>
                <a:ext cx="2115990" cy="2790925"/>
              </a:xfrm>
              <a:prstGeom prst="rect">
                <a:avLst/>
              </a:prstGeom>
            </p:spPr>
          </p:pic>
          <p:pic>
            <p:nvPicPr>
              <p:cNvPr id="28" name="図 27">
                <a:extLst>
                  <a:ext uri="{FF2B5EF4-FFF2-40B4-BE49-F238E27FC236}">
                    <a16:creationId xmlns:a16="http://schemas.microsoft.com/office/drawing/2014/main" id="{7189143F-842C-AD57-9433-D71C749D70DD}"/>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b="33382"/>
              <a:stretch/>
            </p:blipFill>
            <p:spPr>
              <a:xfrm>
                <a:off x="655968" y="568893"/>
                <a:ext cx="1844989" cy="2668520"/>
              </a:xfrm>
              <a:prstGeom prst="rect">
                <a:avLst/>
              </a:prstGeom>
            </p:spPr>
          </p:pic>
          <p:pic>
            <p:nvPicPr>
              <p:cNvPr id="29" name="図 28">
                <a:extLst>
                  <a:ext uri="{FF2B5EF4-FFF2-40B4-BE49-F238E27FC236}">
                    <a16:creationId xmlns:a16="http://schemas.microsoft.com/office/drawing/2014/main" id="{279AE449-78F4-001F-87D7-3575F2AADBFA}"/>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26" name="図 25">
              <a:extLst>
                <a:ext uri="{FF2B5EF4-FFF2-40B4-BE49-F238E27FC236}">
                  <a16:creationId xmlns:a16="http://schemas.microsoft.com/office/drawing/2014/main" id="{6BC8E580-EA89-796B-B090-2E7C9F5BCC4C}"/>
                </a:ext>
              </a:extLst>
            </p:cNvPr>
            <p:cNvPicPr>
              <a:picLocks noChangeAspect="1"/>
            </p:cNvPicPr>
            <p:nvPr/>
          </p:nvPicPr>
          <p:blipFill rotWithShape="1">
            <a:blip r:embed="rId10">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pic>
        <p:nvPicPr>
          <p:cNvPr id="30" name="図 29">
            <a:extLst>
              <a:ext uri="{FF2B5EF4-FFF2-40B4-BE49-F238E27FC236}">
                <a16:creationId xmlns:a16="http://schemas.microsoft.com/office/drawing/2014/main" id="{EE729D6A-52AC-A318-C66E-563072A9B767}"/>
              </a:ext>
            </a:extLst>
          </p:cNvPr>
          <p:cNvPicPr>
            <a:picLocks noChangeAspect="1"/>
          </p:cNvPicPr>
          <p:nvPr/>
        </p:nvPicPr>
        <p:blipFill>
          <a:blip r:embed="rId11"/>
          <a:srcRect b="4805"/>
          <a:stretch>
            <a:fillRect/>
          </a:stretch>
        </p:blipFill>
        <p:spPr>
          <a:xfrm>
            <a:off x="2076788" y="3089116"/>
            <a:ext cx="1565284" cy="2214360"/>
          </a:xfrm>
          <a:prstGeom prst="rect">
            <a:avLst/>
          </a:prstGeom>
        </p:spPr>
      </p:pic>
      <p:sp>
        <p:nvSpPr>
          <p:cNvPr id="32" name="円/楕円 49">
            <a:extLst>
              <a:ext uri="{FF2B5EF4-FFF2-40B4-BE49-F238E27FC236}">
                <a16:creationId xmlns:a16="http://schemas.microsoft.com/office/drawing/2014/main" id="{8D3B73AA-69EC-5746-591B-04A1E0976B02}"/>
              </a:ext>
            </a:extLst>
          </p:cNvPr>
          <p:cNvSpPr>
            <a:spLocks noChangeAspect="1"/>
          </p:cNvSpPr>
          <p:nvPr/>
        </p:nvSpPr>
        <p:spPr>
          <a:xfrm>
            <a:off x="34468" y="1939276"/>
            <a:ext cx="504000" cy="504000"/>
          </a:xfrm>
          <a:prstGeom prst="ellipse">
            <a:avLst/>
          </a:pr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88527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370B9532-55F8-C627-89A5-9C413973E4A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B094D99-2C9A-87B3-9337-CEB1A4537738}"/>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graphicFrame>
        <p:nvGraphicFramePr>
          <p:cNvPr id="10" name="表 9">
            <a:extLst>
              <a:ext uri="{FF2B5EF4-FFF2-40B4-BE49-F238E27FC236}">
                <a16:creationId xmlns:a16="http://schemas.microsoft.com/office/drawing/2014/main" id="{F67B7EEB-573A-9DF0-2B5D-1EA6EE856F25}"/>
              </a:ext>
            </a:extLst>
          </p:cNvPr>
          <p:cNvGraphicFramePr>
            <a:graphicFrameLocks noGrp="1"/>
          </p:cNvGraphicFramePr>
          <p:nvPr>
            <p:extLst>
              <p:ext uri="{D42A27DB-BD31-4B8C-83A1-F6EECF244321}">
                <p14:modId xmlns:p14="http://schemas.microsoft.com/office/powerpoint/2010/main" val="387712766"/>
              </p:ext>
            </p:extLst>
          </p:nvPr>
        </p:nvGraphicFramePr>
        <p:xfrm>
          <a:off x="103432" y="877263"/>
          <a:ext cx="11237668" cy="4915646"/>
        </p:xfrm>
        <a:graphic>
          <a:graphicData uri="http://schemas.openxmlformats.org/drawingml/2006/table">
            <a:tbl>
              <a:tblPr firstCol="1" bandRow="1"/>
              <a:tblGrid>
                <a:gridCol w="1721804">
                  <a:extLst>
                    <a:ext uri="{9D8B030D-6E8A-4147-A177-3AD203B41FA5}">
                      <a16:colId xmlns:a16="http://schemas.microsoft.com/office/drawing/2014/main" val="792911817"/>
                    </a:ext>
                  </a:extLst>
                </a:gridCol>
                <a:gridCol w="553970">
                  <a:extLst>
                    <a:ext uri="{9D8B030D-6E8A-4147-A177-3AD203B41FA5}">
                      <a16:colId xmlns:a16="http://schemas.microsoft.com/office/drawing/2014/main" val="1525620392"/>
                    </a:ext>
                  </a:extLst>
                </a:gridCol>
                <a:gridCol w="1217581">
                  <a:extLst>
                    <a:ext uri="{9D8B030D-6E8A-4147-A177-3AD203B41FA5}">
                      <a16:colId xmlns:a16="http://schemas.microsoft.com/office/drawing/2014/main" val="3835180974"/>
                    </a:ext>
                  </a:extLst>
                </a:gridCol>
                <a:gridCol w="571541">
                  <a:extLst>
                    <a:ext uri="{9D8B030D-6E8A-4147-A177-3AD203B41FA5}">
                      <a16:colId xmlns:a16="http://schemas.microsoft.com/office/drawing/2014/main" val="3436582354"/>
                    </a:ext>
                  </a:extLst>
                </a:gridCol>
                <a:gridCol w="1356905">
                  <a:extLst>
                    <a:ext uri="{9D8B030D-6E8A-4147-A177-3AD203B41FA5}">
                      <a16:colId xmlns:a16="http://schemas.microsoft.com/office/drawing/2014/main" val="3979026210"/>
                    </a:ext>
                  </a:extLst>
                </a:gridCol>
                <a:gridCol w="536289">
                  <a:extLst>
                    <a:ext uri="{9D8B030D-6E8A-4147-A177-3AD203B41FA5}">
                      <a16:colId xmlns:a16="http://schemas.microsoft.com/office/drawing/2014/main" val="946559652"/>
                    </a:ext>
                  </a:extLst>
                </a:gridCol>
                <a:gridCol w="1439049">
                  <a:extLst>
                    <a:ext uri="{9D8B030D-6E8A-4147-A177-3AD203B41FA5}">
                      <a16:colId xmlns:a16="http://schemas.microsoft.com/office/drawing/2014/main" val="360912566"/>
                    </a:ext>
                  </a:extLst>
                </a:gridCol>
                <a:gridCol w="512100">
                  <a:extLst>
                    <a:ext uri="{9D8B030D-6E8A-4147-A177-3AD203B41FA5}">
                      <a16:colId xmlns:a16="http://schemas.microsoft.com/office/drawing/2014/main" val="4234446206"/>
                    </a:ext>
                  </a:extLst>
                </a:gridCol>
                <a:gridCol w="1433932">
                  <a:extLst>
                    <a:ext uri="{9D8B030D-6E8A-4147-A177-3AD203B41FA5}">
                      <a16:colId xmlns:a16="http://schemas.microsoft.com/office/drawing/2014/main" val="885390380"/>
                    </a:ext>
                  </a:extLst>
                </a:gridCol>
                <a:gridCol w="562294">
                  <a:extLst>
                    <a:ext uri="{9D8B030D-6E8A-4147-A177-3AD203B41FA5}">
                      <a16:colId xmlns:a16="http://schemas.microsoft.com/office/drawing/2014/main" val="3784303411"/>
                    </a:ext>
                  </a:extLst>
                </a:gridCol>
                <a:gridCol w="1332203">
                  <a:extLst>
                    <a:ext uri="{9D8B030D-6E8A-4147-A177-3AD203B41FA5}">
                      <a16:colId xmlns:a16="http://schemas.microsoft.com/office/drawing/2014/main" val="3201855149"/>
                    </a:ext>
                  </a:extLst>
                </a:gridCol>
              </a:tblGrid>
              <a:tr h="36555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i="0">
                          <a:solidFill>
                            <a:schemeClr val="bg1"/>
                          </a:solidFill>
                          <a:latin typeface="Meiryo" panose="020B0604030504040204" pitchFamily="34" charset="-128"/>
                          <a:ea typeface="Meiryo" panose="020B0604030504040204" pitchFamily="34" charset="-128"/>
                        </a:rPr>
                        <a:t>商品名</a:t>
                      </a:r>
                    </a:p>
                  </a:txBody>
                  <a:tcPr marB="0" anchor="ctr">
                    <a:lnL w="6350" cap="flat" cmpd="sng" algn="ctr">
                      <a:noFill/>
                      <a:prstDash val="sysDot"/>
                      <a:round/>
                      <a:headEnd type="none" w="med" len="med"/>
                      <a:tailEnd type="none" w="med" len="med"/>
                    </a:lnL>
                    <a:lnR w="19050" cap="flat" cmpd="sng" algn="ctr">
                      <a:solidFill>
                        <a:schemeClr val="bg1"/>
                      </a:solidFill>
                      <a:prstDash val="solid"/>
                      <a:round/>
                      <a:headEnd type="none" w="med" len="med"/>
                      <a:tailEnd type="none" w="med" len="med"/>
                    </a:lnR>
                    <a:lnT w="6350" cap="flat" cmpd="sng" algn="ctr">
                      <a:noFill/>
                      <a:prstDash val="sysDot"/>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800" b="1" i="0" dirty="0">
                          <a:solidFill>
                            <a:srgbClr val="FFFFFF"/>
                          </a:solidFill>
                          <a:latin typeface="Meiryo" panose="020B0604030504040204" pitchFamily="34" charset="-128"/>
                          <a:ea typeface="Meiryo" panose="020B0604030504040204" pitchFamily="34" charset="-128"/>
                        </a:rPr>
                        <a:t>ブランドパネル　リッチフォーマット　</a:t>
                      </a:r>
                      <a:r>
                        <a:rPr kumimoji="1" lang="en-US" altLang="ja-JP" sz="800" b="1" i="0" dirty="0">
                          <a:solidFill>
                            <a:srgbClr val="FFFFFF"/>
                          </a:solidFill>
                          <a:latin typeface="Meiryo" panose="020B0604030504040204" pitchFamily="34" charset="-128"/>
                          <a:ea typeface="Meiryo" panose="020B0604030504040204" pitchFamily="34" charset="-128"/>
                        </a:rPr>
                        <a:t>MD</a:t>
                      </a:r>
                      <a:r>
                        <a:rPr kumimoji="1" lang="ja-JP" altLang="en-US" sz="800" b="1" i="0" dirty="0">
                          <a:solidFill>
                            <a:srgbClr val="FFFFFF"/>
                          </a:solidFill>
                          <a:latin typeface="Meiryo" panose="020B0604030504040204" pitchFamily="34" charset="-128"/>
                          <a:ea typeface="Meiryo" panose="020B0604030504040204" pitchFamily="34" charset="-128"/>
                        </a:rPr>
                        <a:t>　トップカバー（</a:t>
                      </a:r>
                      <a:r>
                        <a:rPr kumimoji="1" lang="en-US" altLang="ja-JP" sz="800" b="1" i="0" dirty="0">
                          <a:solidFill>
                            <a:srgbClr val="FFFFFF"/>
                          </a:solidFill>
                          <a:latin typeface="Meiryo" panose="020B0604030504040204" pitchFamily="34" charset="-128"/>
                          <a:ea typeface="Meiryo" panose="020B0604030504040204" pitchFamily="34" charset="-128"/>
                        </a:rPr>
                        <a:t>500</a:t>
                      </a:r>
                      <a:r>
                        <a:rPr kumimoji="1" lang="ja-JP" altLang="en-US" sz="800" b="1" i="0" dirty="0">
                          <a:solidFill>
                            <a:srgbClr val="FFFFFF"/>
                          </a:solidFill>
                          <a:latin typeface="Meiryo" panose="020B0604030504040204" pitchFamily="34" charset="-128"/>
                          <a:ea typeface="Meiryo" panose="020B0604030504040204" pitchFamily="34" charset="-128"/>
                        </a:rPr>
                        <a:t>万円～）</a:t>
                      </a:r>
                      <a:endParaRPr kumimoji="1" lang="ja-JP" altLang="en-US" sz="800" b="1" i="0" dirty="0">
                        <a:solidFill>
                          <a:srgbClr val="FFFFFF"/>
                        </a:solidFill>
                        <a:latin typeface="Meiryo"/>
                        <a:ea typeface="Meiryo"/>
                      </a:endParaRPr>
                    </a:p>
                  </a:txBody>
                  <a:tcPr marB="0" anchor="ctr">
                    <a:lnL w="19050"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6350" cap="flat" cmpd="sng" algn="ctr">
                      <a:noFill/>
                      <a:prstDash val="sysDot"/>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b="1" i="0" dirty="0">
                          <a:solidFill>
                            <a:srgbClr val="FFFFFF"/>
                          </a:solidFill>
                          <a:latin typeface="Meiryo" panose="020B0604030504040204" pitchFamily="34" charset="-128"/>
                          <a:ea typeface="Meiryo" panose="020B0604030504040204" pitchFamily="34" charset="-128"/>
                        </a:rPr>
                        <a:t>ブランドパネル　リッチフォーマット　</a:t>
                      </a:r>
                      <a:r>
                        <a:rPr kumimoji="1" lang="en-US" altLang="ja-JP" sz="800" b="1" i="0" dirty="0">
                          <a:solidFill>
                            <a:srgbClr val="FFFFFF"/>
                          </a:solidFill>
                          <a:latin typeface="Meiryo" panose="020B0604030504040204" pitchFamily="34" charset="-128"/>
                          <a:ea typeface="Meiryo" panose="020B0604030504040204" pitchFamily="34" charset="-128"/>
                        </a:rPr>
                        <a:t>MD</a:t>
                      </a:r>
                      <a:r>
                        <a:rPr kumimoji="1" lang="ja-JP" altLang="en-US" sz="800" b="1" i="0" dirty="0">
                          <a:solidFill>
                            <a:srgbClr val="FFFFFF"/>
                          </a:solidFill>
                          <a:latin typeface="Meiryo" panose="020B0604030504040204" pitchFamily="34" charset="-128"/>
                          <a:ea typeface="Meiryo" panose="020B0604030504040204" pitchFamily="34" charset="-128"/>
                        </a:rPr>
                        <a:t>　トップカバー（</a:t>
                      </a:r>
                      <a:r>
                        <a:rPr kumimoji="1" lang="en-US" altLang="ja-JP" sz="800" b="1" i="0" dirty="0">
                          <a:solidFill>
                            <a:srgbClr val="FFFFFF"/>
                          </a:solidFill>
                          <a:latin typeface="Meiryo" panose="020B0604030504040204" pitchFamily="34" charset="-128"/>
                          <a:ea typeface="Meiryo" panose="020B0604030504040204" pitchFamily="34" charset="-128"/>
                        </a:rPr>
                        <a:t>1000</a:t>
                      </a:r>
                      <a:r>
                        <a:rPr kumimoji="1" lang="ja-JP" altLang="en-US" sz="800" b="1" i="0" dirty="0">
                          <a:solidFill>
                            <a:srgbClr val="FFFFFF"/>
                          </a:solidFill>
                          <a:latin typeface="Meiryo" panose="020B0604030504040204" pitchFamily="34" charset="-128"/>
                          <a:ea typeface="Meiryo" panose="020B0604030504040204" pitchFamily="34" charset="-128"/>
                        </a:rPr>
                        <a:t>万円～）</a:t>
                      </a:r>
                      <a:endParaRPr kumimoji="1" lang="ja-JP" altLang="en-US" sz="800" b="1" i="0" dirty="0">
                        <a:solidFill>
                          <a:srgbClr val="FFFFFF"/>
                        </a:solidFill>
                        <a:latin typeface="Meiryo"/>
                        <a:ea typeface="Meiryo"/>
                      </a:endParaRPr>
                    </a:p>
                  </a:txBody>
                  <a:tcPr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6350" cap="flat" cmpd="sng" algn="ctr">
                      <a:noFill/>
                      <a:prstDash val="sysDot"/>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28575" cap="flat" cmpd="sng" algn="ctr">
                      <a:solidFill>
                        <a:srgbClr val="FFFFFF"/>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b="1" i="0" kern="1200" dirty="0">
                          <a:solidFill>
                            <a:srgbClr val="FFFFFF"/>
                          </a:solidFill>
                          <a:latin typeface="Meiryo" panose="020B0604030504040204" pitchFamily="34" charset="-128"/>
                          <a:ea typeface="Meiryo" panose="020B0604030504040204" pitchFamily="34" charset="-128"/>
                          <a:cs typeface="+mn-cs"/>
                        </a:rPr>
                        <a:t>ブランドパネル　リッチフォーマット　</a:t>
                      </a:r>
                      <a:r>
                        <a:rPr kumimoji="1" lang="en-US" altLang="ja-JP" sz="800" b="1" i="0" kern="1200" dirty="0">
                          <a:solidFill>
                            <a:srgbClr val="FFFFFF"/>
                          </a:solidFill>
                          <a:latin typeface="Meiryo" panose="020B0604030504040204" pitchFamily="34" charset="-128"/>
                          <a:ea typeface="Meiryo" panose="020B0604030504040204" pitchFamily="34" charset="-128"/>
                          <a:cs typeface="+mn-cs"/>
                        </a:rPr>
                        <a:t>MD</a:t>
                      </a:r>
                      <a:r>
                        <a:rPr kumimoji="1" lang="ja-JP" altLang="en-US" sz="800" b="1" i="0" kern="1200" dirty="0">
                          <a:solidFill>
                            <a:srgbClr val="FFFFFF"/>
                          </a:solidFill>
                          <a:latin typeface="Meiryo" panose="020B0604030504040204" pitchFamily="34" charset="-128"/>
                          <a:ea typeface="Meiryo" panose="020B0604030504040204" pitchFamily="34" charset="-128"/>
                          <a:cs typeface="+mn-cs"/>
                        </a:rPr>
                        <a:t>　トップカバー（</a:t>
                      </a:r>
                      <a:r>
                        <a:rPr kumimoji="1" lang="en-US" altLang="ja-JP" sz="800" b="1" i="0" kern="1200" dirty="0">
                          <a:solidFill>
                            <a:srgbClr val="FFFFFF"/>
                          </a:solidFill>
                          <a:latin typeface="Meiryo" panose="020B0604030504040204" pitchFamily="34" charset="-128"/>
                          <a:ea typeface="Meiryo" panose="020B0604030504040204" pitchFamily="34" charset="-128"/>
                          <a:cs typeface="+mn-cs"/>
                        </a:rPr>
                        <a:t>FQ1</a:t>
                      </a:r>
                      <a:r>
                        <a:rPr kumimoji="1" lang="ja-JP" altLang="en-US" sz="800" b="1" i="0" kern="1200" dirty="0">
                          <a:solidFill>
                            <a:srgbClr val="FFFFFF"/>
                          </a:solidFill>
                          <a:latin typeface="Meiryo" panose="020B0604030504040204" pitchFamily="34" charset="-128"/>
                          <a:ea typeface="Meiryo" panose="020B0604030504040204" pitchFamily="34" charset="-128"/>
                          <a:cs typeface="+mn-cs"/>
                        </a:rPr>
                        <a:t>）</a:t>
                      </a:r>
                      <a:endParaRPr kumimoji="1" lang="en-US" altLang="ja-JP" sz="800" b="1" i="0" kern="1200" dirty="0">
                        <a:solidFill>
                          <a:srgbClr val="FFFFFF"/>
                        </a:solidFill>
                        <a:latin typeface="Meiryo" panose="020B0604030504040204" pitchFamily="34" charset="-128"/>
                        <a:ea typeface="Meiryo" panose="020B0604030504040204" pitchFamily="34"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b="1" i="0" kern="1200" dirty="0">
                          <a:solidFill>
                            <a:srgbClr val="FFFFFF"/>
                          </a:solidFill>
                          <a:latin typeface="Meiryo" panose="020B0604030504040204" pitchFamily="34" charset="-128"/>
                          <a:ea typeface="Meiryo" panose="020B0604030504040204" pitchFamily="34" charset="-128"/>
                          <a:cs typeface="+mn-cs"/>
                        </a:rPr>
                        <a:t>（</a:t>
                      </a:r>
                      <a:r>
                        <a:rPr kumimoji="1" lang="en-US" altLang="ja-JP" sz="800" b="1" i="0" kern="1200" dirty="0">
                          <a:solidFill>
                            <a:srgbClr val="FFFFFF"/>
                          </a:solidFill>
                          <a:latin typeface="Meiryo" panose="020B0604030504040204" pitchFamily="34" charset="-128"/>
                          <a:ea typeface="Meiryo" panose="020B0604030504040204" pitchFamily="34" charset="-128"/>
                          <a:cs typeface="+mn-cs"/>
                        </a:rPr>
                        <a:t>1000</a:t>
                      </a:r>
                      <a:r>
                        <a:rPr kumimoji="1" lang="ja-JP" altLang="en-US" sz="800" b="1" i="0" kern="1200" dirty="0">
                          <a:solidFill>
                            <a:srgbClr val="FFFFFF"/>
                          </a:solidFill>
                          <a:latin typeface="Meiryo" panose="020B0604030504040204" pitchFamily="34" charset="-128"/>
                          <a:ea typeface="Meiryo" panose="020B0604030504040204" pitchFamily="34" charset="-128"/>
                          <a:cs typeface="+mn-cs"/>
                        </a:rPr>
                        <a:t>万円～）</a:t>
                      </a:r>
                      <a:endParaRPr kumimoji="1" lang="ja-JP" altLang="en-US" sz="800" b="1" i="0" dirty="0">
                        <a:solidFill>
                          <a:srgbClr val="FFFFFF"/>
                        </a:solidFill>
                        <a:latin typeface="Meiryo"/>
                        <a:ea typeface="Meiryo"/>
                      </a:endParaRPr>
                    </a:p>
                  </a:txBody>
                  <a:tcPr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6350" cap="flat" cmpd="sng" algn="ctr">
                      <a:noFill/>
                      <a:prstDash val="sysDot"/>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28575" cap="flat" cmpd="sng" algn="ctr">
                      <a:solidFill>
                        <a:srgbClr val="FFFFFF"/>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b="1" dirty="0">
                          <a:solidFill>
                            <a:schemeClr val="bg1"/>
                          </a:solidFill>
                          <a:latin typeface="メイリオ" panose="020B0604030504040204" pitchFamily="50" charset="-128"/>
                          <a:ea typeface="メイリオ" panose="020B0604030504040204" pitchFamily="50" charset="-128"/>
                        </a:rPr>
                        <a:t>ブランドパネル　リッチフォーマット　</a:t>
                      </a:r>
                      <a:r>
                        <a:rPr kumimoji="1" lang="en-US" altLang="ja-JP" sz="800" b="1" dirty="0">
                          <a:solidFill>
                            <a:schemeClr val="bg1"/>
                          </a:solidFill>
                          <a:latin typeface="メイリオ" panose="020B0604030504040204" pitchFamily="50" charset="-128"/>
                          <a:ea typeface="メイリオ" panose="020B0604030504040204" pitchFamily="50" charset="-128"/>
                        </a:rPr>
                        <a:t>MD</a:t>
                      </a:r>
                      <a:r>
                        <a:rPr kumimoji="1" lang="ja-JP" altLang="en-US" sz="800" b="1" dirty="0">
                          <a:solidFill>
                            <a:schemeClr val="bg1"/>
                          </a:solidFill>
                          <a:latin typeface="メイリオ" panose="020B0604030504040204" pitchFamily="50" charset="-128"/>
                          <a:ea typeface="+mn-ea"/>
                        </a:rPr>
                        <a:t>　トップカバー</a:t>
                      </a:r>
                      <a:r>
                        <a:rPr kumimoji="1" lang="ja-JP" altLang="en-US" sz="800" b="1" dirty="0">
                          <a:solidFill>
                            <a:schemeClr val="bg1"/>
                          </a:solidFill>
                          <a:latin typeface="メイリオ" panose="020B0604030504040204" pitchFamily="50" charset="-128"/>
                          <a:ea typeface="メイリオ" panose="020B0604030504040204" pitchFamily="50" charset="-128"/>
                        </a:rPr>
                        <a:t>（</a:t>
                      </a:r>
                      <a:r>
                        <a:rPr kumimoji="1" lang="en-US" altLang="ja-JP" sz="800" b="1" dirty="0">
                          <a:solidFill>
                            <a:schemeClr val="bg1"/>
                          </a:solidFill>
                          <a:latin typeface="メイリオ" panose="020B0604030504040204" pitchFamily="50" charset="-128"/>
                          <a:ea typeface="メイリオ" panose="020B0604030504040204" pitchFamily="50" charset="-128"/>
                        </a:rPr>
                        <a:t>FQ1</a:t>
                      </a:r>
                      <a:r>
                        <a:rPr kumimoji="1" lang="ja-JP" altLang="en-US" sz="800" b="1" dirty="0">
                          <a:solidFill>
                            <a:schemeClr val="bg1"/>
                          </a:solidFill>
                          <a:latin typeface="メイリオ" panose="020B0604030504040204" pitchFamily="50" charset="-128"/>
                          <a:ea typeface="メイリオ" panose="020B0604030504040204" pitchFamily="50" charset="-128"/>
                        </a:rPr>
                        <a:t>）</a:t>
                      </a:r>
                      <a:endParaRPr kumimoji="1" lang="en-US" altLang="ja-JP" sz="800" b="1" dirty="0">
                        <a:solidFill>
                          <a:schemeClr val="bg1"/>
                        </a:solidFill>
                        <a:latin typeface="メイリオ" panose="020B0604030504040204" pitchFamily="50" charset="-128"/>
                        <a:ea typeface="メイリオ" panose="020B0604030504040204" pitchFamily="50" charset="-128"/>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b="1" dirty="0">
                          <a:solidFill>
                            <a:schemeClr val="bg1"/>
                          </a:solidFill>
                          <a:latin typeface="メイリオ" panose="020B0604030504040204" pitchFamily="50" charset="-128"/>
                          <a:ea typeface="メイリオ" panose="020B0604030504040204" pitchFamily="50" charset="-128"/>
                        </a:rPr>
                        <a:t>（</a:t>
                      </a:r>
                      <a:r>
                        <a:rPr kumimoji="1" lang="en-US" altLang="ja-JP" sz="800" b="1" dirty="0">
                          <a:solidFill>
                            <a:schemeClr val="bg1"/>
                          </a:solidFill>
                          <a:latin typeface="メイリオ" panose="020B0604030504040204" pitchFamily="50" charset="-128"/>
                          <a:ea typeface="メイリオ" panose="020B0604030504040204" pitchFamily="50" charset="-128"/>
                        </a:rPr>
                        <a:t>2000</a:t>
                      </a:r>
                      <a:r>
                        <a:rPr kumimoji="1" lang="ja-JP" altLang="en-US" sz="800" b="1" dirty="0">
                          <a:solidFill>
                            <a:schemeClr val="bg1"/>
                          </a:solidFill>
                          <a:latin typeface="メイリオ" panose="020B0604030504040204" pitchFamily="50" charset="-128"/>
                          <a:ea typeface="メイリオ" panose="020B0604030504040204" pitchFamily="50" charset="-128"/>
                        </a:rPr>
                        <a:t>万円～）</a:t>
                      </a:r>
                      <a:endParaRPr kumimoji="1" lang="ja-JP" altLang="en-US" sz="800" b="1" i="0" dirty="0">
                        <a:solidFill>
                          <a:srgbClr val="FFFFFF"/>
                        </a:solidFill>
                        <a:latin typeface="Meiryo"/>
                        <a:ea typeface="Meiryo"/>
                      </a:endParaRPr>
                    </a:p>
                  </a:txBody>
                  <a:tcPr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6350" cap="flat" cmpd="sng" algn="ctr">
                      <a:noFill/>
                      <a:prstDash val="sysDot"/>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28575" cap="flat" cmpd="sng" algn="ctr">
                      <a:solidFill>
                        <a:srgbClr val="FFFFFF"/>
                      </a:solidFill>
                      <a:prstDash val="solid"/>
                      <a:round/>
                      <a:headEnd type="none" w="med" len="med"/>
                      <a:tailEnd type="none" w="med" len="med"/>
                    </a:lnL>
                  </a:tcPr>
                </a:tc>
                <a:tc gridSpan="2">
                  <a:txBody>
                    <a:bodyPr/>
                    <a:lstStyle/>
                    <a:p>
                      <a:pPr algn="ctr"/>
                      <a:r>
                        <a:rPr kumimoji="1" lang="ja-JP" altLang="en-US" sz="800" b="1" i="0" kern="1200" dirty="0">
                          <a:solidFill>
                            <a:srgbClr val="FFFFFF"/>
                          </a:solidFill>
                          <a:latin typeface="Meiryo" panose="020B0604030504040204" pitchFamily="34" charset="-128"/>
                          <a:ea typeface="Meiryo" panose="020B0604030504040204" pitchFamily="34" charset="-128"/>
                          <a:cs typeface="+mn-cs"/>
                        </a:rPr>
                        <a:t>ブランドパネル　リッチフォーマット　</a:t>
                      </a:r>
                      <a:r>
                        <a:rPr kumimoji="1" lang="en-US" altLang="ja-JP" sz="800" b="1" i="0" kern="1200" dirty="0">
                          <a:solidFill>
                            <a:srgbClr val="FFFFFF"/>
                          </a:solidFill>
                          <a:latin typeface="Meiryo" panose="020B0604030504040204" pitchFamily="34" charset="-128"/>
                          <a:ea typeface="Meiryo" panose="020B0604030504040204" pitchFamily="34" charset="-128"/>
                          <a:cs typeface="+mn-cs"/>
                        </a:rPr>
                        <a:t>MD</a:t>
                      </a:r>
                      <a:r>
                        <a:rPr kumimoji="1" lang="ja-JP" altLang="en-US" sz="800" b="1" i="0" kern="1200" dirty="0">
                          <a:solidFill>
                            <a:srgbClr val="FFFFFF"/>
                          </a:solidFill>
                          <a:latin typeface="Meiryo" panose="020B0604030504040204" pitchFamily="34" charset="-128"/>
                          <a:ea typeface="Meiryo" panose="020B0604030504040204" pitchFamily="34" charset="-128"/>
                          <a:cs typeface="+mn-cs"/>
                        </a:rPr>
                        <a:t>　トップカバー（都道府県）</a:t>
                      </a:r>
                      <a:endParaRPr kumimoji="1" lang="ja-JP" altLang="en-US" dirty="0"/>
                    </a:p>
                  </a:txBody>
                  <a:tcPr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6350" cap="flat" cmpd="sng" algn="ctr">
                      <a:noFill/>
                      <a:prstDash val="sysDot"/>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extLst>
                  <a:ext uri="{0D108BD9-81ED-4DB2-BD59-A6C34878D82A}">
                    <a16:rowId xmlns:a16="http://schemas.microsoft.com/office/drawing/2014/main" val="2117335041"/>
                  </a:ext>
                </a:extLst>
              </a:tr>
              <a:tr h="30441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リリース種別</a:t>
                      </a:r>
                      <a:r>
                        <a:rPr kumimoji="1" lang="en-US" altLang="ja-JP" sz="900" b="0" i="0" kern="1200" dirty="0">
                          <a:solidFill>
                            <a:schemeClr val="bg1"/>
                          </a:solidFill>
                          <a:latin typeface="Meiryo"/>
                          <a:ea typeface="Meiryo"/>
                          <a:cs typeface="+mn-cs"/>
                        </a:rPr>
                        <a:t>/</a:t>
                      </a:r>
                      <a:r>
                        <a:rPr kumimoji="1" lang="ja-JP" altLang="en-US" sz="900" b="0" i="0" kern="1200">
                          <a:solidFill>
                            <a:schemeClr val="bg1"/>
                          </a:solidFill>
                          <a:latin typeface="Meiryo"/>
                          <a:ea typeface="Meiryo"/>
                          <a:cs typeface="+mn-cs"/>
                        </a:rPr>
                        <a:t>商品</a:t>
                      </a:r>
                      <a:r>
                        <a:rPr kumimoji="1" lang="en-US" altLang="ja-JP" sz="900" b="0" i="0" kern="1200" dirty="0">
                          <a:solidFill>
                            <a:schemeClr val="bg1"/>
                          </a:solidFill>
                          <a:latin typeface="Meiryo"/>
                          <a:ea typeface="Meiryo"/>
                          <a:cs typeface="+mn-cs"/>
                        </a:rPr>
                        <a:t>ID</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新規</a:t>
                      </a: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txBody>
                  <a:tcPr marT="72000" marB="36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後日記載します</a:t>
                      </a:r>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a:lnSpc>
                          <a:spcPct val="100000"/>
                        </a:lnSpc>
                        <a:spcBef>
                          <a:spcPts val="0"/>
                        </a:spcBef>
                        <a:spcAft>
                          <a:spcPts val="0"/>
                        </a:spcAft>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新規</a:t>
                      </a:r>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後日記載します</a:t>
                      </a:r>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a:lnSpc>
                          <a:spcPct val="100000"/>
                        </a:lnSpc>
                        <a:spcBef>
                          <a:spcPts val="0"/>
                        </a:spcBef>
                        <a:spcAft>
                          <a:spcPts val="0"/>
                        </a:spcAft>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新規</a:t>
                      </a:r>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後日記載します</a:t>
                      </a:r>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a:lnSpc>
                          <a:spcPct val="100000"/>
                        </a:lnSpc>
                        <a:spcBef>
                          <a:spcPts val="0"/>
                        </a:spcBef>
                        <a:spcAft>
                          <a:spcPts val="0"/>
                        </a:spcAft>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新規</a:t>
                      </a:r>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後日記載します</a:t>
                      </a:r>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新規</a:t>
                      </a:r>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後日記載します</a:t>
                      </a:r>
                    </a:p>
                  </a:txBody>
                  <a:tcPr marT="72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予約開始日</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0">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メイリオ"/>
                          <a:ea typeface="メイリオ"/>
                          <a:cs typeface="+mn-cs"/>
                        </a:rPr>
                        <a:t>2025</a:t>
                      </a:r>
                      <a:r>
                        <a:rPr kumimoji="1" lang="ja-JP" altLang="en-US" sz="900" kern="1200" dirty="0">
                          <a:solidFill>
                            <a:srgbClr val="0D0D0D"/>
                          </a:solidFill>
                          <a:latin typeface="メイリオ"/>
                          <a:ea typeface="メイリオ"/>
                          <a:cs typeface="+mn-cs"/>
                        </a:rPr>
                        <a:t>年</a:t>
                      </a:r>
                      <a:r>
                        <a:rPr kumimoji="1" lang="en-US" altLang="ja-JP" sz="900" kern="1200" dirty="0">
                          <a:solidFill>
                            <a:srgbClr val="0D0D0D"/>
                          </a:solidFill>
                          <a:latin typeface="メイリオ"/>
                          <a:ea typeface="メイリオ"/>
                          <a:cs typeface="+mn-cs"/>
                        </a:rPr>
                        <a:t>8</a:t>
                      </a:r>
                      <a:r>
                        <a:rPr kumimoji="1" lang="ja-JP" altLang="en-US" sz="900" kern="1200" dirty="0">
                          <a:solidFill>
                            <a:srgbClr val="0D0D0D"/>
                          </a:solidFill>
                          <a:latin typeface="メイリオ"/>
                          <a:ea typeface="メイリオ"/>
                          <a:cs typeface="+mn-cs"/>
                        </a:rPr>
                        <a:t>月</a:t>
                      </a:r>
                      <a:r>
                        <a:rPr kumimoji="1" lang="en-US" altLang="ja-JP" sz="900" kern="1200" dirty="0">
                          <a:solidFill>
                            <a:srgbClr val="0D0D0D"/>
                          </a:solidFill>
                          <a:latin typeface="メイリオ"/>
                          <a:ea typeface="メイリオ"/>
                          <a:cs typeface="+mn-cs"/>
                        </a:rPr>
                        <a:t>25</a:t>
                      </a:r>
                      <a:r>
                        <a:rPr kumimoji="1" lang="ja-JP" altLang="en-US" sz="900" kern="1200" dirty="0">
                          <a:solidFill>
                            <a:srgbClr val="0D0D0D"/>
                          </a:solidFill>
                          <a:latin typeface="メイリオ"/>
                          <a:ea typeface="メイリオ"/>
                          <a:cs typeface="+mn-cs"/>
                        </a:rPr>
                        <a:t>日</a:t>
                      </a:r>
                      <a:r>
                        <a:rPr lang="en-US" altLang="ja-JP" sz="900" kern="1200" dirty="0">
                          <a:solidFill>
                            <a:srgbClr val="0D0D0D"/>
                          </a:solidFill>
                          <a:latin typeface="メイリオ"/>
                          <a:ea typeface="メイリオ"/>
                          <a:cs typeface="+mn-cs"/>
                        </a:rPr>
                        <a:t>(</a:t>
                      </a:r>
                      <a:r>
                        <a:rPr lang="ja-JP" altLang="en-US" sz="900" kern="1200" dirty="0">
                          <a:solidFill>
                            <a:srgbClr val="0D0D0D"/>
                          </a:solidFill>
                          <a:latin typeface="メイリオ"/>
                          <a:ea typeface="メイリオ"/>
                          <a:cs typeface="+mn-cs"/>
                        </a:rPr>
                        <a:t>月</a:t>
                      </a:r>
                      <a:r>
                        <a:rPr lang="en-US" altLang="ja-JP" sz="900" kern="1200" dirty="0">
                          <a:solidFill>
                            <a:srgbClr val="0D0D0D"/>
                          </a:solidFill>
                          <a:latin typeface="メイリオ"/>
                          <a:ea typeface="メイリオ"/>
                          <a:cs typeface="+mn-cs"/>
                        </a:rPr>
                        <a:t>)</a:t>
                      </a:r>
                      <a:endParaRPr kumimoji="1" lang="ja-JP" altLang="en-US" sz="900" kern="1200" dirty="0">
                        <a:solidFill>
                          <a:srgbClr val="0D0D0D"/>
                        </a:solidFill>
                        <a:latin typeface="メイリオ"/>
                        <a:ea typeface="メイリオ"/>
                        <a:cs typeface="+mn-cs"/>
                      </a:endParaRPr>
                    </a:p>
                  </a:txBody>
                  <a:tcPr marT="72000" marB="36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777446988"/>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i="0" kern="1200">
                        <a:solidFill>
                          <a:schemeClr val="bg1"/>
                        </a:solidFill>
                        <a:latin typeface="Meiryo" panose="020B0604030504040204" pitchFamily="34" charset="-128"/>
                        <a:ea typeface="Meiryo" panose="020B0604030504040204" pitchFamily="34" charset="-128"/>
                        <a:cs typeface="+mn-cs"/>
                      </a:endParaRP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0">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1" kern="1200">
                          <a:solidFill>
                            <a:srgbClr val="0D0D0D"/>
                          </a:solidFill>
                          <a:latin typeface="Meiryo"/>
                          <a:ea typeface="Meiryo"/>
                        </a:rPr>
                        <a:t>●</a:t>
                      </a:r>
                      <a:r>
                        <a:rPr kumimoji="1" lang="ja-JP" altLang="en-US" sz="900" b="0" i="0" kern="1200">
                          <a:solidFill>
                            <a:srgbClr val="0D0D0D"/>
                          </a:solidFill>
                          <a:latin typeface="Meiryo"/>
                          <a:ea typeface="Meiryo"/>
                          <a:cs typeface="+mn-cs"/>
                        </a:rPr>
                        <a:t>（</a:t>
                      </a:r>
                      <a:r>
                        <a:rPr kumimoji="1" lang="en-US" altLang="ja-JP" sz="900" b="0" i="0" kern="1200" dirty="0">
                          <a:solidFill>
                            <a:srgbClr val="0D0D0D"/>
                          </a:solidFill>
                          <a:latin typeface="Meiryo"/>
                          <a:ea typeface="Meiryo"/>
                          <a:cs typeface="+mn-cs"/>
                        </a:rPr>
                        <a:t>PC</a:t>
                      </a:r>
                      <a:r>
                        <a:rPr kumimoji="1" lang="ja-JP" altLang="en-US" sz="900" b="0" i="0" kern="1200">
                          <a:solidFill>
                            <a:srgbClr val="0D0D0D"/>
                          </a:solidFill>
                          <a:latin typeface="Meiryo"/>
                          <a:ea typeface="Meiryo"/>
                          <a:cs typeface="+mn-cs"/>
                        </a:rPr>
                        <a:t>のみ）</a:t>
                      </a:r>
                    </a:p>
                  </a:txBody>
                  <a:tcPr marT="72000" marB="3600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900" b="0" i="0" kern="1200">
                        <a:solidFill>
                          <a:schemeClr val="tx1">
                            <a:lumMod val="65000"/>
                            <a:lumOff val="35000"/>
                          </a:schemeClr>
                        </a:solidFill>
                        <a:latin typeface="Meiryo"/>
                        <a:ea typeface="Meiryo"/>
                        <a:cs typeface="+mn-cs"/>
                      </a:endParaRPr>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112060797"/>
                  </a:ext>
                </a:extLst>
              </a:tr>
              <a:tr h="5450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広告タイプ</a:t>
                      </a:r>
                      <a:r>
                        <a:rPr kumimoji="1" lang="en-US" altLang="ja-JP" sz="900" b="0" i="0" kern="1200" dirty="0">
                          <a:solidFill>
                            <a:schemeClr val="bg1"/>
                          </a:solidFill>
                          <a:latin typeface="Meiryo"/>
                          <a:ea typeface="Meiryo"/>
                          <a:cs typeface="+mn-cs"/>
                        </a:rPr>
                        <a:t>/</a:t>
                      </a:r>
                      <a:r>
                        <a:rPr kumimoji="1" lang="ja-JP" altLang="en-US" sz="900" b="0" i="0" kern="1200">
                          <a:solidFill>
                            <a:schemeClr val="bg1"/>
                          </a:solidFill>
                          <a:latin typeface="Meiryo"/>
                          <a:ea typeface="Meiryo"/>
                          <a:cs typeface="+mn-cs"/>
                        </a:rPr>
                        <a:t>メインメディアの形式</a:t>
                      </a:r>
                      <a:r>
                        <a:rPr kumimoji="1" lang="en-US" altLang="ja-JP" sz="900" b="0" i="0" kern="1200" dirty="0">
                          <a:solidFill>
                            <a:schemeClr val="bg1"/>
                          </a:solidFill>
                          <a:latin typeface="Meiryo"/>
                          <a:ea typeface="Meiryo"/>
                          <a:cs typeface="+mn-cs"/>
                        </a:rPr>
                        <a:t>/</a:t>
                      </a:r>
                    </a:p>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アスペクト比</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0">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スマートフォン</a:t>
                      </a:r>
                      <a:r>
                        <a:rPr kumimoji="1" lang="en-US" altLang="ja-JP" sz="900" b="0" i="0" kern="120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ブランドパネル トップカバー</a:t>
                      </a:r>
                      <a:r>
                        <a:rPr kumimoji="1" lang="en-US" altLang="ja-JP" sz="900" kern="1200">
                          <a:solidFill>
                            <a:srgbClr val="0D0D0D"/>
                          </a:solidFill>
                          <a:latin typeface="Meiryo"/>
                          <a:ea typeface="Meiryo"/>
                          <a:cs typeface="+mn-cs"/>
                        </a:rPr>
                        <a:t>/</a:t>
                      </a:r>
                      <a:r>
                        <a:rPr kumimoji="1" lang="ja-JP" altLang="en-US" sz="900" kern="1200">
                          <a:solidFill>
                            <a:srgbClr val="0D0D0D"/>
                          </a:solidFill>
                          <a:latin typeface="Meiryo"/>
                          <a:ea typeface="Meiryo"/>
                          <a:cs typeface="+mn-cs"/>
                        </a:rPr>
                        <a:t>画像</a:t>
                      </a:r>
                      <a:r>
                        <a:rPr kumimoji="1" lang="en-US" altLang="ja-JP" sz="900" kern="120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a:solidFill>
                            <a:srgbClr val="0D0D0D"/>
                          </a:solidFill>
                          <a:latin typeface="Meiryo"/>
                          <a:ea typeface="Meiryo"/>
                          <a:cs typeface="+mn-cs"/>
                        </a:rPr>
                        <a:t>9</a:t>
                      </a:r>
                      <a:r>
                        <a:rPr kumimoji="1" lang="ja-JP" altLang="en-US" sz="900" kern="1200">
                          <a:solidFill>
                            <a:srgbClr val="0D0D0D"/>
                          </a:solidFill>
                          <a:latin typeface="Meiryo"/>
                          <a:ea typeface="Meiryo"/>
                          <a:cs typeface="+mn-cs"/>
                        </a:rPr>
                        <a:t>　ブランドパネル トップカバー</a:t>
                      </a:r>
                      <a:r>
                        <a:rPr kumimoji="1" lang="en-US" altLang="ja-JP" sz="900" kern="1200">
                          <a:solidFill>
                            <a:srgbClr val="0D0D0D"/>
                          </a:solidFill>
                          <a:latin typeface="Meiryo"/>
                          <a:ea typeface="Meiryo"/>
                          <a:cs typeface="+mn-cs"/>
                        </a:rPr>
                        <a:t>/</a:t>
                      </a:r>
                      <a:r>
                        <a:rPr kumimoji="1" lang="ja-JP" altLang="en-US" sz="900" kern="1200">
                          <a:solidFill>
                            <a:srgbClr val="0D0D0D"/>
                          </a:solidFill>
                          <a:latin typeface="Meiryo"/>
                          <a:ea typeface="Meiryo"/>
                          <a:cs typeface="+mn-cs"/>
                        </a:rPr>
                        <a:t>動画</a:t>
                      </a:r>
                      <a:r>
                        <a:rPr kumimoji="1" lang="en-US" altLang="ja-JP" sz="900" kern="120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a:solidFill>
                            <a:srgbClr val="0D0D0D"/>
                          </a:solidFill>
                          <a:latin typeface="Meiryo"/>
                          <a:ea typeface="Meiryo"/>
                          <a:cs typeface="+mn-cs"/>
                        </a:rPr>
                        <a:t>9</a:t>
                      </a:r>
                      <a:r>
                        <a:rPr kumimoji="1" lang="ja-JP" altLang="en-US" sz="900" kern="1200">
                          <a:solidFill>
                            <a:srgbClr val="0D0D0D"/>
                          </a:solidFill>
                          <a:latin typeface="Meiryo"/>
                          <a:ea typeface="Meiryo"/>
                          <a:cs typeface="+mn-cs"/>
                        </a:rPr>
                        <a:t>　</a:t>
                      </a:r>
                      <a:endParaRPr kumimoji="1" lang="en-US" altLang="ja-JP" sz="900" b="0" i="0" kern="1200">
                        <a:solidFill>
                          <a:srgbClr val="0D0D0D"/>
                        </a:solidFill>
                        <a:latin typeface="Meiryo"/>
                        <a:ea typeface="Meiryo"/>
                        <a:cs typeface="+mn-cs"/>
                      </a:endParaRPr>
                    </a:p>
                    <a:p>
                      <a:pPr algn="ctr"/>
                      <a:r>
                        <a:rPr kumimoji="1" lang="en-US" altLang="ja-JP" sz="900" b="0" i="0" kern="1200">
                          <a:solidFill>
                            <a:srgbClr val="0D0D0D"/>
                          </a:solidFill>
                          <a:latin typeface="Meiryo"/>
                          <a:ea typeface="Meiryo"/>
                          <a:cs typeface="+mn-cs"/>
                        </a:rPr>
                        <a:t>【PC】</a:t>
                      </a:r>
                      <a:r>
                        <a:rPr kumimoji="1" lang="ja-JP" altLang="en-US" sz="900" b="0" i="0" kern="1200">
                          <a:solidFill>
                            <a:srgbClr val="0D0D0D"/>
                          </a:solidFill>
                          <a:latin typeface="Meiryo"/>
                          <a:ea typeface="Meiryo"/>
                          <a:cs typeface="+mn-cs"/>
                        </a:rPr>
                        <a:t>トップインパクト クインティ</a:t>
                      </a:r>
                      <a:r>
                        <a:rPr kumimoji="1" lang="en-US" altLang="ja-JP" sz="900" b="0" i="0" kern="120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画像</a:t>
                      </a:r>
                      <a:r>
                        <a:rPr kumimoji="1" lang="en-US" altLang="ja-JP" sz="900" b="0" i="0" kern="120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　トップインパクト クインティ</a:t>
                      </a:r>
                      <a:r>
                        <a:rPr kumimoji="1" lang="en-US" altLang="ja-JP" sz="900" b="0" i="0" kern="120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動画</a:t>
                      </a:r>
                      <a:r>
                        <a:rPr kumimoji="1" lang="en-US" altLang="ja-JP" sz="900" b="0" i="0" kern="120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a:t>
                      </a:r>
                      <a:r>
                        <a:rPr lang="en-US" altLang="ja-JP" sz="900" b="0" i="0" kern="1200">
                          <a:solidFill>
                            <a:srgbClr val="0D0D0D"/>
                          </a:solidFill>
                          <a:latin typeface="Meiryo"/>
                          <a:ea typeface="Meiryo"/>
                          <a:cs typeface="+mn-cs"/>
                        </a:rPr>
                        <a:t>         </a:t>
                      </a:r>
                      <a:endParaRPr kumimoji="1" lang="en-US" altLang="ja-JP" sz="900" b="0" i="0" kern="1200">
                        <a:solidFill>
                          <a:srgbClr val="0D0D0D"/>
                        </a:solidFill>
                        <a:latin typeface="Meiryo"/>
                        <a:ea typeface="Meiryo"/>
                        <a:cs typeface="+mn-cs"/>
                      </a:endParaRPr>
                    </a:p>
                    <a:p>
                      <a:pPr algn="ctr"/>
                      <a:r>
                        <a:rPr kumimoji="1" lang="ja-JP" altLang="en-US" sz="900" b="0" i="0" kern="1200">
                          <a:solidFill>
                            <a:srgbClr val="0D0D0D"/>
                          </a:solidFill>
                          <a:latin typeface="Meiryo"/>
                          <a:ea typeface="Meiryo"/>
                          <a:cs typeface="+mn-cs"/>
                        </a:rPr>
                        <a:t>トップインパクト スクエア</a:t>
                      </a:r>
                      <a:r>
                        <a:rPr kumimoji="1" lang="en-US" altLang="ja-JP" sz="900" b="0" i="0" kern="120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画像</a:t>
                      </a:r>
                      <a:r>
                        <a:rPr kumimoji="1" lang="en-US" altLang="ja-JP" sz="900" b="0" i="0" kern="120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　</a:t>
                      </a:r>
                      <a:r>
                        <a:rPr kumimoji="1" lang="ja-JP" altLang="en-US" sz="900" kern="1200">
                          <a:solidFill>
                            <a:srgbClr val="0D0D0D"/>
                          </a:solidFill>
                          <a:latin typeface="Meiryo"/>
                          <a:ea typeface="Meiryo"/>
                          <a:cs typeface="+mn-cs"/>
                        </a:rPr>
                        <a:t>トップインパクト スクエア</a:t>
                      </a:r>
                      <a:r>
                        <a:rPr kumimoji="1" lang="en-US" altLang="ja-JP" sz="900" kern="1200">
                          <a:solidFill>
                            <a:srgbClr val="0D0D0D"/>
                          </a:solidFill>
                          <a:latin typeface="Meiryo"/>
                          <a:ea typeface="Meiryo"/>
                          <a:cs typeface="+mn-cs"/>
                        </a:rPr>
                        <a:t>/</a:t>
                      </a:r>
                      <a:r>
                        <a:rPr kumimoji="1" lang="ja-JP" altLang="en-US" sz="900" kern="1200">
                          <a:solidFill>
                            <a:srgbClr val="0D0D0D"/>
                          </a:solidFill>
                          <a:latin typeface="Meiryo"/>
                          <a:ea typeface="Meiryo"/>
                          <a:cs typeface="+mn-cs"/>
                        </a:rPr>
                        <a:t>動画</a:t>
                      </a:r>
                      <a:r>
                        <a:rPr kumimoji="1" lang="en-US" altLang="ja-JP" sz="900" kern="1200">
                          <a:solidFill>
                            <a:srgbClr val="0D0D0D"/>
                          </a:solidFill>
                          <a:latin typeface="Meiryo"/>
                          <a:ea typeface="Meiryo"/>
                          <a:cs typeface="+mn-cs"/>
                        </a:rPr>
                        <a:t>/</a:t>
                      </a:r>
                      <a:r>
                        <a:rPr kumimoji="1" lang="ja-JP" altLang="en-US" sz="900" kern="1200">
                          <a:solidFill>
                            <a:srgbClr val="0D0D0D"/>
                          </a:solidFill>
                          <a:latin typeface="Meiryo"/>
                          <a:ea typeface="Meiryo"/>
                          <a:cs typeface="+mn-cs"/>
                        </a:rPr>
                        <a:t>－</a:t>
                      </a:r>
                      <a:endParaRPr kumimoji="1" lang="ja-JP" altLang="en-US" sz="900" b="0" i="0" kern="1200" dirty="0">
                        <a:solidFill>
                          <a:srgbClr val="0D0D0D"/>
                        </a:solidFill>
                        <a:latin typeface="Meiryo"/>
                        <a:ea typeface="Meiryo"/>
                        <a:cs typeface="+mn-cs"/>
                      </a:endParaRPr>
                    </a:p>
                  </a:txBody>
                  <a:tcPr marR="1188000" marT="72000" marB="36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84434171"/>
                  </a:ext>
                </a:extLst>
              </a:tr>
              <a:tr h="417772">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kern="120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0">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dirty="0">
                          <a:solidFill>
                            <a:srgbClr val="0D0D0D"/>
                          </a:solidFill>
                          <a:latin typeface="Meiryo"/>
                          <a:ea typeface="Meiryo"/>
                          <a:cs typeface="+mn-cs"/>
                        </a:rPr>
                        <a:t>動画をフルスクリーンで再生する（</a:t>
                      </a:r>
                      <a:r>
                        <a:rPr kumimoji="1" lang="en" altLang="ja-JP" sz="900" kern="1200" dirty="0">
                          <a:solidFill>
                            <a:srgbClr val="0D0D0D"/>
                          </a:solidFill>
                          <a:latin typeface="Meiryo"/>
                          <a:ea typeface="Meiryo"/>
                          <a:cs typeface="+mn-cs"/>
                        </a:rPr>
                        <a:t>for view</a:t>
                      </a:r>
                      <a:r>
                        <a:rPr kumimoji="1" lang="ja-JP" altLang="en" sz="900" kern="1200" dirty="0">
                          <a:solidFill>
                            <a:srgbClr val="0D0D0D"/>
                          </a:solidFill>
                          <a:latin typeface="Meiryo"/>
                          <a:ea typeface="Meiryo"/>
                          <a:cs typeface="+mn-cs"/>
                        </a:rPr>
                        <a:t>）　</a:t>
                      </a:r>
                      <a:r>
                        <a:rPr kumimoji="1" lang="en" altLang="ja-JP" sz="900" kern="1200" dirty="0">
                          <a:solidFill>
                            <a:srgbClr val="0D0D0D"/>
                          </a:solidFill>
                          <a:latin typeface="Meiryo"/>
                          <a:ea typeface="Meiryo"/>
                          <a:cs typeface="+mn-cs"/>
                        </a:rPr>
                        <a:t>/</a:t>
                      </a:r>
                      <a:r>
                        <a:rPr kumimoji="1" lang="ja-JP" altLang="en" sz="900" kern="1200" dirty="0">
                          <a:solidFill>
                            <a:srgbClr val="0D0D0D"/>
                          </a:solidFill>
                          <a:latin typeface="Meiryo"/>
                          <a:ea typeface="Meiryo"/>
                          <a:cs typeface="+mn-cs"/>
                        </a:rPr>
                        <a:t>　</a:t>
                      </a:r>
                      <a:r>
                        <a:rPr kumimoji="1" lang="ja-JP" altLang="en-US" sz="900" kern="1200" dirty="0">
                          <a:solidFill>
                            <a:srgbClr val="0D0D0D"/>
                          </a:solidFill>
                          <a:latin typeface="Meiryo"/>
                          <a:ea typeface="Meiryo"/>
                          <a:cs typeface="+mn-cs"/>
                        </a:rPr>
                        <a:t>ランディングページを表示する（</a:t>
                      </a:r>
                      <a:r>
                        <a:rPr kumimoji="1" lang="en" altLang="ja-JP" sz="900" kern="1200" dirty="0">
                          <a:solidFill>
                            <a:srgbClr val="0D0D0D"/>
                          </a:solidFill>
                          <a:latin typeface="Meiryo"/>
                          <a:ea typeface="Meiryo"/>
                          <a:cs typeface="+mn-cs"/>
                        </a:rPr>
                        <a:t>for click</a:t>
                      </a:r>
                      <a:r>
                        <a:rPr kumimoji="1" lang="ja-JP" altLang="en" sz="900" kern="1200" dirty="0">
                          <a:solidFill>
                            <a:srgbClr val="0D0D0D"/>
                          </a:solidFill>
                          <a:latin typeface="Meiryo"/>
                          <a:ea typeface="Meiryo"/>
                          <a:cs typeface="+mn-cs"/>
                        </a:rPr>
                        <a:t>）</a:t>
                      </a:r>
                    </a:p>
                  </a:txBody>
                  <a:tcPr marL="0" marR="0" marT="72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993594562"/>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デバイス</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0">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kern="1200">
                          <a:solidFill>
                            <a:srgbClr val="0D0D0D"/>
                          </a:solidFill>
                          <a:latin typeface="Meiryo"/>
                          <a:ea typeface="Meiryo"/>
                          <a:cs typeface="+mn-cs"/>
                        </a:rPr>
                        <a:t>スマートフォン（ウェブ</a:t>
                      </a:r>
                      <a:r>
                        <a:rPr kumimoji="1" lang="en-US" altLang="ja-JP" sz="900" b="0" i="0" kern="1200" dirty="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アプリ）　</a:t>
                      </a:r>
                      <a:r>
                        <a:rPr kumimoji="1" lang="en-US" altLang="ja-JP" sz="900" b="0" i="0" kern="1200" dirty="0">
                          <a:solidFill>
                            <a:srgbClr val="0D0D0D"/>
                          </a:solidFill>
                          <a:latin typeface="Meiryo"/>
                          <a:ea typeface="Meiryo"/>
                          <a:cs typeface="+mn-cs"/>
                        </a:rPr>
                        <a:t>/</a:t>
                      </a:r>
                      <a:r>
                        <a:rPr kumimoji="1" lang="ja-JP" altLang="en-US" sz="900" b="0" i="0" kern="1200" baseline="0" dirty="0">
                          <a:solidFill>
                            <a:srgbClr val="0D0D0D"/>
                          </a:solidFill>
                          <a:latin typeface="Meiryo"/>
                          <a:ea typeface="Meiryo"/>
                          <a:cs typeface="+mn-cs"/>
                        </a:rPr>
                        <a:t>　</a:t>
                      </a:r>
                      <a:r>
                        <a:rPr kumimoji="1" lang="en-US" altLang="ja-JP" sz="900" b="0" i="0" kern="1200" dirty="0">
                          <a:solidFill>
                            <a:srgbClr val="0D0D0D"/>
                          </a:solidFill>
                          <a:latin typeface="Meiryo"/>
                          <a:ea typeface="Meiryo"/>
                          <a:cs typeface="+mn-cs"/>
                        </a:rPr>
                        <a:t>PC</a:t>
                      </a:r>
                      <a:endParaRPr kumimoji="1" lang="ja-JP" altLang="en-US" sz="900" b="0" i="0" kern="1200" dirty="0">
                        <a:solidFill>
                          <a:srgbClr val="0D0D0D"/>
                        </a:solidFill>
                        <a:latin typeface="Meiryo"/>
                        <a:ea typeface="Meiryo"/>
                        <a:cs typeface="+mn-cs"/>
                      </a:endParaRPr>
                    </a:p>
                  </a:txBody>
                  <a:tcPr marT="72000" marB="36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931917948"/>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掲載面</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0">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　トップページ</a:t>
                      </a:r>
                    </a:p>
                  </a:txBody>
                  <a:tcPr marT="72000" marB="36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87314208"/>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掲載場所</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0">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　トップページ　および　</a:t>
                      </a:r>
                      <a:r>
                        <a:rPr kumimoji="1" lang="en-US" altLang="ja-JP" sz="900" b="0" i="0" kern="1200" dirty="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アプリのファーストビュー　</a:t>
                      </a:r>
                    </a:p>
                  </a:txBody>
                  <a:tcPr marT="72000" marB="36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066738162"/>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掲載期間</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0">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a:lnSpc>
                          <a:spcPct val="100000"/>
                        </a:lnSpc>
                        <a:spcBef>
                          <a:spcPts val="0"/>
                        </a:spcBef>
                        <a:spcAft>
                          <a:spcPts val="0"/>
                        </a:spcAft>
                        <a:buNone/>
                        <a:tabLst/>
                        <a:defRPr/>
                      </a:pPr>
                      <a:r>
                        <a:rPr kumimoji="1" lang="en-US" altLang="ja-JP" sz="900" b="0" i="0" u="none" strike="noStrike" kern="1200" cap="none" spc="0" normalizeH="0" baseline="0" noProof="0" dirty="0">
                          <a:ln>
                            <a:noFill/>
                          </a:ln>
                          <a:solidFill>
                            <a:srgbClr val="0D0D0D"/>
                          </a:solidFill>
                          <a:effectLst/>
                          <a:uLnTx/>
                          <a:uFillTx/>
                          <a:latin typeface="Meiryo"/>
                        </a:rPr>
                        <a:t>2025</a:t>
                      </a:r>
                      <a:r>
                        <a:rPr kumimoji="1" lang="ja-JP" sz="900" b="0" i="0" u="none" strike="noStrike" kern="1200" cap="none" spc="0" normalizeH="0" baseline="0" noProof="0" dirty="0">
                          <a:ln>
                            <a:noFill/>
                          </a:ln>
                          <a:solidFill>
                            <a:srgbClr val="0D0D0D"/>
                          </a:solidFill>
                          <a:effectLst/>
                          <a:uLnTx/>
                          <a:uFillTx/>
                          <a:latin typeface="Meiryo"/>
                          <a:ea typeface="Meiryo"/>
                        </a:rPr>
                        <a:t>年</a:t>
                      </a:r>
                      <a:r>
                        <a:rPr kumimoji="1" lang="en-US" altLang="ja-JP" sz="900" b="0" i="0" u="none" strike="noStrike" kern="1200" cap="none" spc="0" normalizeH="0" baseline="0" noProof="0" dirty="0">
                          <a:ln>
                            <a:noFill/>
                          </a:ln>
                          <a:solidFill>
                            <a:srgbClr val="0D0D0D"/>
                          </a:solidFill>
                          <a:effectLst/>
                          <a:uLnTx/>
                          <a:uFillTx/>
                          <a:latin typeface="Meiryo"/>
                          <a:ea typeface="Meiryo"/>
                        </a:rPr>
                        <a:t>9</a:t>
                      </a:r>
                      <a:r>
                        <a:rPr kumimoji="1" lang="ja-JP" sz="900" b="0" i="0" u="none" strike="noStrike" kern="1200" cap="none" spc="0" normalizeH="0" baseline="0" noProof="0" dirty="0">
                          <a:ln>
                            <a:noFill/>
                          </a:ln>
                          <a:solidFill>
                            <a:srgbClr val="0D0D0D"/>
                          </a:solidFill>
                          <a:effectLst/>
                          <a:uLnTx/>
                          <a:uFillTx/>
                          <a:latin typeface="Meiryo"/>
                          <a:ea typeface="Meiryo"/>
                        </a:rPr>
                        <a:t>月</a:t>
                      </a:r>
                      <a:r>
                        <a:rPr lang="en-US" altLang="ja-JP" sz="900" b="0" i="0" u="none" strike="noStrike" kern="1200" cap="none" spc="0" normalizeH="0" baseline="0" noProof="0" dirty="0">
                          <a:ln>
                            <a:noFill/>
                          </a:ln>
                          <a:solidFill>
                            <a:srgbClr val="0D0D0D"/>
                          </a:solidFill>
                          <a:effectLst/>
                          <a:uLnTx/>
                          <a:uFillTx/>
                          <a:latin typeface="Meiryo"/>
                        </a:rPr>
                        <a:t>1</a:t>
                      </a:r>
                      <a:r>
                        <a:rPr kumimoji="1" lang="ja-JP" sz="900" b="0" i="0" u="none" strike="noStrike" kern="1200" cap="none" spc="0" normalizeH="0" baseline="0" noProof="0" dirty="0">
                          <a:ln>
                            <a:noFill/>
                          </a:ln>
                          <a:solidFill>
                            <a:srgbClr val="0D0D0D"/>
                          </a:solidFill>
                          <a:effectLst/>
                          <a:uLnTx/>
                          <a:uFillTx/>
                          <a:latin typeface="Meiryo"/>
                          <a:ea typeface="Meiryo"/>
                        </a:rPr>
                        <a:t>日（</a:t>
                      </a:r>
                      <a:r>
                        <a:rPr kumimoji="1" lang="ja-JP" altLang="en-US" sz="900" b="0" i="0" u="none" strike="noStrike" kern="1200" cap="none" spc="0" normalizeH="0" baseline="0" noProof="0" dirty="0">
                          <a:ln>
                            <a:noFill/>
                          </a:ln>
                          <a:solidFill>
                            <a:srgbClr val="0D0D0D"/>
                          </a:solidFill>
                          <a:effectLst/>
                          <a:uLnTx/>
                          <a:uFillTx/>
                          <a:latin typeface="Meiryo"/>
                          <a:ea typeface="Meiryo"/>
                        </a:rPr>
                        <a:t>月</a:t>
                      </a:r>
                      <a:r>
                        <a:rPr kumimoji="1" lang="ja-JP" sz="900" b="0" i="0" u="none" strike="noStrike" kern="1200" cap="none" spc="0" normalizeH="0" baseline="0" noProof="0" dirty="0">
                          <a:ln>
                            <a:noFill/>
                          </a:ln>
                          <a:solidFill>
                            <a:srgbClr val="0D0D0D"/>
                          </a:solidFill>
                          <a:effectLst/>
                          <a:uLnTx/>
                          <a:uFillTx/>
                          <a:latin typeface="Meiryo"/>
                          <a:ea typeface="Meiryo"/>
                        </a:rPr>
                        <a:t>）～　</a:t>
                      </a:r>
                      <a:r>
                        <a:rPr lang="en-US" altLang="ja-JP" sz="900" b="0" i="0" u="none" strike="noStrike" kern="1200" cap="none" spc="0" normalizeH="0" baseline="0" noProof="0" dirty="0">
                          <a:ln>
                            <a:noFill/>
                          </a:ln>
                          <a:solidFill>
                            <a:srgbClr val="0D0D0D"/>
                          </a:solidFill>
                          <a:effectLst/>
                          <a:uLnTx/>
                          <a:uFillTx/>
                          <a:latin typeface="Meiryo"/>
                        </a:rPr>
                        <a:t>2025</a:t>
                      </a:r>
                      <a:r>
                        <a:rPr kumimoji="1" lang="ja-JP" sz="900" b="0" i="0" u="none" strike="noStrike" kern="1200" cap="none" spc="0" normalizeH="0" baseline="0" noProof="0" dirty="0">
                          <a:ln>
                            <a:noFill/>
                          </a:ln>
                          <a:solidFill>
                            <a:srgbClr val="0D0D0D"/>
                          </a:solidFill>
                          <a:effectLst/>
                          <a:uLnTx/>
                          <a:uFillTx/>
                          <a:latin typeface="Meiryo"/>
                          <a:ea typeface="Meiryo"/>
                        </a:rPr>
                        <a:t>年</a:t>
                      </a:r>
                      <a:r>
                        <a:rPr kumimoji="1" lang="en-US" altLang="ja-JP" sz="900" b="0" i="0" u="none" strike="noStrike" kern="1200" cap="none" spc="0" normalizeH="0" baseline="0" noProof="0" dirty="0">
                          <a:ln>
                            <a:noFill/>
                          </a:ln>
                          <a:solidFill>
                            <a:srgbClr val="0D0D0D"/>
                          </a:solidFill>
                          <a:effectLst/>
                          <a:uLnTx/>
                          <a:uFillTx/>
                          <a:latin typeface="Meiryo"/>
                          <a:ea typeface="Meiryo"/>
                        </a:rPr>
                        <a:t>12</a:t>
                      </a:r>
                      <a:r>
                        <a:rPr kumimoji="1" lang="ja-JP" sz="900" b="0" i="0" u="none" strike="noStrike" kern="1200" cap="none" spc="0" normalizeH="0" baseline="0" noProof="0" dirty="0">
                          <a:ln>
                            <a:noFill/>
                          </a:ln>
                          <a:solidFill>
                            <a:srgbClr val="0D0D0D"/>
                          </a:solidFill>
                          <a:effectLst/>
                          <a:uLnTx/>
                          <a:uFillTx/>
                          <a:latin typeface="Meiryo"/>
                          <a:ea typeface="Meiryo"/>
                        </a:rPr>
                        <a:t>月</a:t>
                      </a:r>
                      <a:r>
                        <a:rPr kumimoji="1" lang="en-US" altLang="ja-JP" sz="900" b="0" i="0" u="none" strike="noStrike" kern="1200" cap="none" spc="0" normalizeH="0" baseline="0" noProof="0" dirty="0">
                          <a:ln>
                            <a:noFill/>
                          </a:ln>
                          <a:solidFill>
                            <a:srgbClr val="0D0D0D"/>
                          </a:solidFill>
                          <a:effectLst/>
                          <a:uLnTx/>
                          <a:uFillTx/>
                          <a:latin typeface="Meiryo"/>
                          <a:ea typeface="Meiryo"/>
                        </a:rPr>
                        <a:t>31</a:t>
                      </a:r>
                      <a:r>
                        <a:rPr kumimoji="1" lang="ja-JP" sz="900" b="0" i="0" u="none" strike="noStrike" kern="1200" cap="none" spc="0" normalizeH="0" baseline="0" noProof="0" dirty="0">
                          <a:ln>
                            <a:noFill/>
                          </a:ln>
                          <a:solidFill>
                            <a:srgbClr val="0D0D0D"/>
                          </a:solidFill>
                          <a:effectLst/>
                          <a:uLnTx/>
                          <a:uFillTx/>
                          <a:latin typeface="Meiryo"/>
                          <a:ea typeface="Meiryo"/>
                        </a:rPr>
                        <a:t>日（</a:t>
                      </a:r>
                      <a:r>
                        <a:rPr kumimoji="1" lang="ja-JP" altLang="en-US" sz="900" b="0" i="0" u="none" strike="noStrike" kern="1200" cap="none" spc="0" normalizeH="0" baseline="0" noProof="0" dirty="0">
                          <a:ln>
                            <a:noFill/>
                          </a:ln>
                          <a:solidFill>
                            <a:srgbClr val="0D0D0D"/>
                          </a:solidFill>
                          <a:effectLst/>
                          <a:uLnTx/>
                          <a:uFillTx/>
                          <a:latin typeface="Meiryo"/>
                          <a:ea typeface="Meiryo"/>
                        </a:rPr>
                        <a:t>水</a:t>
                      </a:r>
                      <a:r>
                        <a:rPr kumimoji="1" lang="ja-JP" sz="900" b="0" i="0" u="none" strike="noStrike" kern="1200" cap="none" spc="0" normalizeH="0" baseline="0" noProof="0" dirty="0">
                          <a:ln>
                            <a:noFill/>
                          </a:ln>
                          <a:solidFill>
                            <a:srgbClr val="0D0D0D"/>
                          </a:solidFill>
                          <a:effectLst/>
                          <a:uLnTx/>
                          <a:uFillTx/>
                          <a:latin typeface="Meiryo"/>
                          <a:ea typeface="Meiryo"/>
                        </a:rPr>
                        <a:t>）</a:t>
                      </a:r>
                    </a:p>
                  </a:txBody>
                  <a:tcPr marT="72000" marB="36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463668774"/>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購入期間</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Meiryo"/>
                          <a:ea typeface="Meiryo"/>
                          <a:cs typeface="+mn-cs"/>
                        </a:rPr>
                        <a:t>5</a:t>
                      </a:r>
                      <a:r>
                        <a:rPr kumimoji="1" lang="ja-JP" altLang="en-US" sz="900" b="0" i="0" kern="1200" dirty="0">
                          <a:solidFill>
                            <a:srgbClr val="0D0D0D"/>
                          </a:solidFill>
                          <a:latin typeface="Meiryo"/>
                          <a:ea typeface="Meiryo"/>
                          <a:cs typeface="+mn-cs"/>
                        </a:rPr>
                        <a:t>日間～</a:t>
                      </a:r>
                      <a:r>
                        <a:rPr kumimoji="1" lang="en-US" altLang="ja-JP" sz="900" b="0" i="0" kern="1200" dirty="0">
                          <a:solidFill>
                            <a:srgbClr val="0D0D0D"/>
                          </a:solidFill>
                          <a:latin typeface="Meiryo"/>
                          <a:ea typeface="Meiryo"/>
                          <a:cs typeface="+mn-cs"/>
                        </a:rPr>
                        <a:t>31</a:t>
                      </a:r>
                      <a:r>
                        <a:rPr kumimoji="1" lang="ja-JP" altLang="en-US" sz="900" b="0" i="0" kern="1200" dirty="0">
                          <a:solidFill>
                            <a:srgbClr val="0D0D0D"/>
                          </a:solidFill>
                          <a:latin typeface="Meiryo"/>
                          <a:ea typeface="Meiryo"/>
                          <a:cs typeface="+mn-cs"/>
                        </a:rPr>
                        <a:t>日間 </a:t>
                      </a:r>
                      <a:r>
                        <a:rPr kumimoji="1" lang="en-US" altLang="ja-JP" sz="900" b="0" i="0" kern="1200" dirty="0">
                          <a:solidFill>
                            <a:srgbClr val="FF0033"/>
                          </a:solidFill>
                          <a:latin typeface="Meiryo"/>
                          <a:ea typeface="Meiryo"/>
                          <a:cs typeface="+mn-cs"/>
                        </a:rPr>
                        <a:t>※1</a:t>
                      </a:r>
                      <a:endParaRPr kumimoji="1" lang="ja-JP" altLang="en-US" sz="900" b="0" i="0" kern="1200" dirty="0">
                        <a:solidFill>
                          <a:srgbClr val="FF0033"/>
                        </a:solidFill>
                        <a:latin typeface="Meiryo"/>
                        <a:ea typeface="Meiryo"/>
                        <a:cs typeface="+mn-cs"/>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900" b="0" i="0" kern="1200">
                        <a:solidFill>
                          <a:schemeClr val="tx1">
                            <a:lumMod val="65000"/>
                            <a:lumOff val="35000"/>
                          </a:schemeClr>
                        </a:solidFill>
                        <a:latin typeface="Meiryo"/>
                        <a:ea typeface="Meiryo"/>
                        <a:cs typeface="+mn-cs"/>
                      </a:endParaRPr>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gridSpan="4">
                  <a:txBody>
                    <a:bodyPr/>
                    <a:lstStyle/>
                    <a:p>
                      <a:pPr algn="ctr"/>
                      <a:r>
                        <a:rPr lang="ja-JP" altLang="en-US" sz="900" kern="1200">
                          <a:solidFill>
                            <a:srgbClr val="0D0D0D"/>
                          </a:solidFill>
                          <a:latin typeface="メイリオ" panose="020B0604030504040204" pitchFamily="50" charset="-128"/>
                          <a:ea typeface="メイリオ" panose="020B0604030504040204" pitchFamily="50" charset="-128"/>
                          <a:cs typeface="+mn-cs"/>
                        </a:rPr>
                        <a:t>3</a:t>
                      </a:r>
                      <a:r>
                        <a:rPr kumimoji="1" lang="ja-JP" altLang="en-US" sz="900" kern="1200">
                          <a:solidFill>
                            <a:srgbClr val="0D0D0D"/>
                          </a:solidFill>
                          <a:latin typeface="メイリオ" panose="020B0604030504040204" pitchFamily="50" charset="-128"/>
                          <a:ea typeface="メイリオ" panose="020B0604030504040204" pitchFamily="50" charset="-128"/>
                          <a:cs typeface="+mn-cs"/>
                        </a:rPr>
                        <a:t>日間～</a:t>
                      </a:r>
                      <a:r>
                        <a:rPr lang="ja-JP" altLang="en-US" sz="900" kern="1200">
                          <a:solidFill>
                            <a:srgbClr val="0D0D0D"/>
                          </a:solidFill>
                          <a:latin typeface="メイリオ" panose="020B0604030504040204" pitchFamily="50" charset="-128"/>
                          <a:ea typeface="メイリオ" panose="020B0604030504040204" pitchFamily="50" charset="-128"/>
                          <a:cs typeface="+mn-cs"/>
                        </a:rPr>
                        <a:t>31</a:t>
                      </a:r>
                      <a:r>
                        <a:rPr kumimoji="1" lang="ja-JP" altLang="en-US" sz="900" kern="1200">
                          <a:solidFill>
                            <a:srgbClr val="0D0D0D"/>
                          </a:solidFill>
                          <a:latin typeface="メイリオ" panose="020B0604030504040204" pitchFamily="50" charset="-128"/>
                          <a:ea typeface="メイリオ" panose="020B0604030504040204" pitchFamily="50" charset="-128"/>
                          <a:cs typeface="+mn-cs"/>
                        </a:rPr>
                        <a:t>日間</a:t>
                      </a:r>
                      <a:endParaRPr kumimoji="1" lang="ja-JP" altLang="en-US" sz="900" b="0" i="0" kern="1200">
                        <a:solidFill>
                          <a:srgbClr val="0D0D0D"/>
                        </a:solidFill>
                        <a:latin typeface="メイリオ" panose="020B0604030504040204" pitchFamily="50" charset="-128"/>
                        <a:ea typeface="メイリオ" panose="020B0604030504040204" pitchFamily="50" charset="-128"/>
                        <a:cs typeface="+mn-cs"/>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tc>
                <a:tc gridSpan="2">
                  <a:txBody>
                    <a:bodyPr/>
                    <a:lstStyle/>
                    <a:p>
                      <a:pPr algn="ctr"/>
                      <a:r>
                        <a:rPr kumimoji="1" lang="en-US" altLang="zh-TW" sz="900" b="0" i="0" kern="1200" dirty="0">
                          <a:solidFill>
                            <a:srgbClr val="0D0D0D"/>
                          </a:solidFill>
                          <a:latin typeface="Meiryo"/>
                          <a:ea typeface="Meiryo"/>
                          <a:cs typeface="+mn-cs"/>
                        </a:rPr>
                        <a:t>5</a:t>
                      </a:r>
                      <a:r>
                        <a:rPr kumimoji="1" lang="zh-TW" altLang="en-US" sz="900" b="0" i="0" kern="1200" dirty="0">
                          <a:solidFill>
                            <a:srgbClr val="0D0D0D"/>
                          </a:solidFill>
                          <a:latin typeface="Meiryo"/>
                          <a:ea typeface="Meiryo"/>
                          <a:cs typeface="+mn-cs"/>
                        </a:rPr>
                        <a:t>日間～</a:t>
                      </a:r>
                      <a:r>
                        <a:rPr lang="zh-TW" altLang="en-US" sz="900" b="0" i="0" kern="1200" dirty="0">
                          <a:solidFill>
                            <a:srgbClr val="0D0D0D"/>
                          </a:solidFill>
                          <a:latin typeface="Meiryo"/>
                          <a:ea typeface="Meiryo"/>
                          <a:cs typeface="+mn-cs"/>
                        </a:rPr>
                        <a:t>31</a:t>
                      </a:r>
                      <a:r>
                        <a:rPr kumimoji="1" lang="zh-TW" altLang="en-US" sz="900" b="0" i="0" kern="1200" dirty="0">
                          <a:solidFill>
                            <a:srgbClr val="0D0D0D"/>
                          </a:solidFill>
                          <a:latin typeface="Meiryo"/>
                          <a:ea typeface="Meiryo"/>
                          <a:cs typeface="+mn-cs"/>
                        </a:rPr>
                        <a:t>日間 </a:t>
                      </a:r>
                      <a:r>
                        <a:rPr kumimoji="1" lang="en-US" altLang="ja-JP" sz="900" b="0" i="0" kern="1200" dirty="0">
                          <a:solidFill>
                            <a:srgbClr val="FF0033"/>
                          </a:solidFill>
                          <a:latin typeface="Meiryo"/>
                          <a:ea typeface="Meiryo"/>
                          <a:cs typeface="+mn-cs"/>
                        </a:rPr>
                        <a:t>※1</a:t>
                      </a:r>
                      <a:endParaRPr kumimoji="1" lang="ja-JP" altLang="en-US" dirty="0">
                        <a:solidFill>
                          <a:srgbClr val="FF0033"/>
                        </a:solidFill>
                      </a:endParaRPr>
                    </a:p>
                  </a:txBody>
                  <a:tcPr marT="72000" marB="36000" anchor="ctr">
                    <a:lnL w="190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967014782"/>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料金タイプ</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0">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err="1">
                          <a:solidFill>
                            <a:srgbClr val="0D0D0D"/>
                          </a:solidFill>
                          <a:latin typeface="Meiryo"/>
                          <a:ea typeface="Meiryo"/>
                        </a:rPr>
                        <a:t>vimps</a:t>
                      </a:r>
                      <a:r>
                        <a:rPr kumimoji="1" lang="ja-JP" altLang="en-US" sz="900" b="0" i="0">
                          <a:solidFill>
                            <a:srgbClr val="0D0D0D"/>
                          </a:solidFill>
                          <a:latin typeface="Meiryo"/>
                          <a:ea typeface="Meiryo"/>
                        </a:rPr>
                        <a:t>購入型</a:t>
                      </a:r>
                    </a:p>
                  </a:txBody>
                  <a:tcPr marT="72000" marB="36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1750538939"/>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最低購入価格</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dirty="0">
                          <a:solidFill>
                            <a:srgbClr val="0D0D0D"/>
                          </a:solidFill>
                          <a:latin typeface="Meiryo"/>
                          <a:ea typeface="Meiryo"/>
                        </a:rPr>
                        <a:t>5,000,000</a:t>
                      </a:r>
                      <a:r>
                        <a:rPr kumimoji="1" lang="ja-JP" altLang="en-US" sz="900" b="0" i="0">
                          <a:solidFill>
                            <a:srgbClr val="0D0D0D"/>
                          </a:solidFill>
                          <a:latin typeface="Meiryo"/>
                          <a:ea typeface="Meiryo"/>
                        </a:rPr>
                        <a:t>円</a:t>
                      </a:r>
                      <a:endParaRPr kumimoji="1" lang="en-US" altLang="ja-JP" sz="900" b="0" i="0">
                        <a:solidFill>
                          <a:srgbClr val="0D0D0D"/>
                        </a:solidFill>
                        <a:latin typeface="Meiryo"/>
                        <a:ea typeface="Meiryo"/>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dirty="0">
                          <a:solidFill>
                            <a:srgbClr val="0D0D0D"/>
                          </a:solidFill>
                          <a:latin typeface="Meiryo"/>
                          <a:ea typeface="Meiryo"/>
                        </a:rPr>
                        <a:t>10,000,000</a:t>
                      </a:r>
                      <a:r>
                        <a:rPr kumimoji="1" lang="ja-JP" altLang="en-US" sz="900" b="0" i="0">
                          <a:solidFill>
                            <a:srgbClr val="0D0D0D"/>
                          </a:solidFill>
                          <a:latin typeface="Meiryo"/>
                          <a:ea typeface="Meiryo"/>
                        </a:rPr>
                        <a:t>円</a:t>
                      </a:r>
                      <a:endParaRPr kumimoji="1" lang="en-US" altLang="ja-JP" sz="900" b="0" i="0">
                        <a:solidFill>
                          <a:srgbClr val="0D0D0D"/>
                        </a:solidFill>
                        <a:latin typeface="Meiryo"/>
                        <a:ea typeface="Meiryo"/>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gridSpan="2">
                  <a:txBody>
                    <a:bodyPr/>
                    <a:lstStyle/>
                    <a:p>
                      <a:pPr algn="ctr"/>
                      <a:r>
                        <a:rPr kumimoji="1" lang="en-US" altLang="ja-JP" sz="900" b="0" i="0" kern="1200" dirty="0">
                          <a:solidFill>
                            <a:srgbClr val="0D0D0D"/>
                          </a:solidFill>
                          <a:latin typeface="Meiryo"/>
                          <a:ea typeface="Meiryo"/>
                          <a:cs typeface="+mn-cs"/>
                        </a:rPr>
                        <a:t>10,000,000</a:t>
                      </a:r>
                      <a:r>
                        <a:rPr kumimoji="1" lang="ja-JP" altLang="en-US" sz="900" b="0" i="0" kern="1200">
                          <a:solidFill>
                            <a:srgbClr val="0D0D0D"/>
                          </a:solidFill>
                          <a:latin typeface="Meiryo"/>
                          <a:ea typeface="Meiryo"/>
                          <a:cs typeface="+mn-cs"/>
                        </a:rPr>
                        <a:t>円</a:t>
                      </a:r>
                      <a:endParaRPr kumimoji="1" lang="en-US" altLang="ja-JP" sz="900" b="0" i="0">
                        <a:solidFill>
                          <a:srgbClr val="0D0D0D"/>
                        </a:solidFill>
                        <a:latin typeface="Meiryo"/>
                        <a:ea typeface="Meiryo"/>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20,000,000</a:t>
                      </a:r>
                      <a:r>
                        <a:rPr kumimoji="1" lang="ja-JP" altLang="en-US" sz="900" b="0" i="0" kern="1200">
                          <a:solidFill>
                            <a:srgbClr val="0D0D0D"/>
                          </a:solidFill>
                          <a:latin typeface="Meiryo"/>
                          <a:ea typeface="Meiryo"/>
                          <a:cs typeface="+mn-cs"/>
                        </a:rPr>
                        <a:t>円</a:t>
                      </a:r>
                      <a:endParaRPr kumimoji="1" lang="en-US" altLang="ja-JP" sz="900" b="0" i="0">
                        <a:solidFill>
                          <a:srgbClr val="0D0D0D"/>
                        </a:solidFill>
                        <a:latin typeface="Meiryo"/>
                        <a:ea typeface="Meiryo"/>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gridSpan="2">
                  <a:txBody>
                    <a:bodyPr/>
                    <a:lstStyle/>
                    <a:p>
                      <a:pPr algn="ctr"/>
                      <a:r>
                        <a:rPr kumimoji="1" lang="en-US" altLang="ja-JP" sz="900" b="0" i="0" kern="1200" dirty="0">
                          <a:solidFill>
                            <a:srgbClr val="0D0D0D"/>
                          </a:solidFill>
                          <a:latin typeface="Meiryo"/>
                          <a:ea typeface="Meiryo"/>
                          <a:cs typeface="+mn-cs"/>
                        </a:rPr>
                        <a:t>3,000,000</a:t>
                      </a:r>
                      <a:r>
                        <a:rPr kumimoji="1" lang="ja-JP" altLang="en-US" sz="900" b="0" i="0" kern="1200">
                          <a:solidFill>
                            <a:srgbClr val="0D0D0D"/>
                          </a:solidFill>
                          <a:latin typeface="Meiryo"/>
                          <a:ea typeface="Meiryo"/>
                          <a:cs typeface="+mn-cs"/>
                        </a:rPr>
                        <a:t>円</a:t>
                      </a:r>
                      <a:endParaRPr kumimoji="1" lang="ja-JP" altLang="en-US">
                        <a:solidFill>
                          <a:srgbClr val="0D0D0D"/>
                        </a:solidFill>
                      </a:endParaRPr>
                    </a:p>
                  </a:txBody>
                  <a:tcPr marT="72000" marB="36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381913646"/>
                  </a:ext>
                </a:extLst>
              </a:tr>
              <a:tr h="43668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基本料金（</a:t>
                      </a:r>
                      <a:r>
                        <a:rPr kumimoji="1" lang="en-US" altLang="ja-JP" sz="900" b="0" i="0" kern="1200" err="1">
                          <a:solidFill>
                            <a:schemeClr val="bg1"/>
                          </a:solidFill>
                          <a:latin typeface="Meiryo"/>
                          <a:ea typeface="Meiryo"/>
                          <a:cs typeface="+mn-cs"/>
                        </a:rPr>
                        <a:t>vCPM</a:t>
                      </a:r>
                      <a:r>
                        <a:rPr kumimoji="1" lang="ja-JP" altLang="en-US" sz="900" b="0" i="0" kern="1200">
                          <a:solidFill>
                            <a:schemeClr val="bg1"/>
                          </a:solidFill>
                          <a:latin typeface="Meiryo"/>
                          <a:ea typeface="Meiryo"/>
                          <a:cs typeface="+mn-cs"/>
                        </a:rPr>
                        <a:t>）</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dirty="0">
                          <a:solidFill>
                            <a:srgbClr val="0D0D0D"/>
                          </a:solidFill>
                          <a:latin typeface="Meiryo"/>
                          <a:ea typeface="Meiryo"/>
                        </a:rPr>
                        <a:t>1,152</a:t>
                      </a:r>
                      <a:r>
                        <a:rPr kumimoji="1" lang="ja-JP" altLang="en-US" sz="900" b="0" i="0" dirty="0">
                          <a:solidFill>
                            <a:srgbClr val="0D0D0D"/>
                          </a:solidFill>
                          <a:latin typeface="Meiryo"/>
                          <a:ea typeface="Meiryo"/>
                        </a:rPr>
                        <a:t>円</a:t>
                      </a:r>
                      <a:endParaRPr kumimoji="1" lang="en-US" altLang="ja-JP" sz="900" b="0" i="0" dirty="0">
                        <a:solidFill>
                          <a:srgbClr val="0D0D0D"/>
                        </a:solidFill>
                        <a:latin typeface="Meiryo"/>
                        <a:ea typeface="Meiryo"/>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a:solidFill>
                            <a:srgbClr val="0D0D0D"/>
                          </a:solidFill>
                          <a:latin typeface="Meiryo"/>
                          <a:ea typeface="Meiryo"/>
                        </a:rPr>
                        <a:t>921</a:t>
                      </a:r>
                      <a:r>
                        <a:rPr kumimoji="1" lang="ja-JP" altLang="en-US" sz="900" b="0" i="0">
                          <a:solidFill>
                            <a:srgbClr val="0D0D0D"/>
                          </a:solidFill>
                          <a:latin typeface="Meiryo"/>
                          <a:ea typeface="Meiryo"/>
                        </a:rPr>
                        <a:t>円 </a:t>
                      </a:r>
                      <a:r>
                        <a:rPr kumimoji="1" lang="en-US" altLang="ja-JP" sz="900" b="0" i="0" kern="1200">
                          <a:solidFill>
                            <a:srgbClr val="FF0033"/>
                          </a:solidFill>
                          <a:latin typeface="Meiryo"/>
                          <a:ea typeface="Meiryo"/>
                          <a:cs typeface="+mn-cs"/>
                        </a:rPr>
                        <a:t>※2</a:t>
                      </a:r>
                      <a:endParaRPr kumimoji="1" lang="en-US" altLang="ja-JP" sz="900" b="0" i="0" dirty="0">
                        <a:solidFill>
                          <a:srgbClr val="0D0D0D"/>
                        </a:solidFill>
                        <a:latin typeface="Meiryo"/>
                        <a:ea typeface="Meiryo"/>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a:solidFill>
                            <a:srgbClr val="0D0D0D"/>
                          </a:solidFill>
                          <a:latin typeface="Meiryo"/>
                          <a:ea typeface="Meiryo"/>
                        </a:rPr>
                        <a:t>1,075</a:t>
                      </a:r>
                      <a:r>
                        <a:rPr kumimoji="1" lang="ja-JP" altLang="en-US" sz="900" b="0" i="0">
                          <a:solidFill>
                            <a:srgbClr val="0D0D0D"/>
                          </a:solidFill>
                          <a:latin typeface="Meiryo"/>
                          <a:ea typeface="Meiryo"/>
                        </a:rPr>
                        <a:t>円</a:t>
                      </a:r>
                      <a:r>
                        <a:rPr kumimoji="1" lang="en-US" altLang="ja-JP" sz="900" b="0" i="0">
                          <a:solidFill>
                            <a:srgbClr val="0D0D0D"/>
                          </a:solidFill>
                          <a:latin typeface="Meiryo"/>
                          <a:ea typeface="Meiryo"/>
                        </a:rPr>
                        <a:t> </a:t>
                      </a:r>
                      <a:r>
                        <a:rPr kumimoji="1" lang="en-US" altLang="ja-JP" sz="900" b="0" i="0" kern="1200">
                          <a:solidFill>
                            <a:srgbClr val="FF0033"/>
                          </a:solidFill>
                          <a:latin typeface="Meiryo"/>
                          <a:ea typeface="Meiryo"/>
                          <a:cs typeface="+mn-cs"/>
                        </a:rPr>
                        <a:t>※3</a:t>
                      </a:r>
                      <a:endParaRPr kumimoji="1" lang="en-US" altLang="ja-JP" sz="900" b="0" i="0" dirty="0">
                        <a:solidFill>
                          <a:srgbClr val="FF0033"/>
                        </a:solidFill>
                        <a:latin typeface="Meiryo"/>
                        <a:ea typeface="Meiryo"/>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a:solidFill>
                            <a:srgbClr val="0D0D0D"/>
                          </a:solidFill>
                          <a:latin typeface="Meiryo"/>
                          <a:ea typeface="Meiryo"/>
                        </a:rPr>
                        <a:t>921</a:t>
                      </a:r>
                      <a:r>
                        <a:rPr kumimoji="1" lang="ja-JP" altLang="en-US" sz="900" b="0" i="0">
                          <a:solidFill>
                            <a:srgbClr val="0D0D0D"/>
                          </a:solidFill>
                          <a:latin typeface="Meiryo"/>
                          <a:ea typeface="Meiryo"/>
                        </a:rPr>
                        <a:t>円 </a:t>
                      </a:r>
                      <a:r>
                        <a:rPr kumimoji="0" lang="en-US" altLang="ja-JP" sz="900" kern="0">
                          <a:solidFill>
                            <a:srgbClr val="FF0033"/>
                          </a:solidFill>
                          <a:latin typeface="Meiryo" panose="020B0604030504040204" pitchFamily="34" charset="-128"/>
                          <a:ea typeface="Meiryo" panose="020B0604030504040204" pitchFamily="34" charset="-128"/>
                        </a:rPr>
                        <a:t>※3</a:t>
                      </a:r>
                      <a:r>
                        <a:rPr kumimoji="0" lang="ja-JP" altLang="en-US" sz="900" kern="0">
                          <a:solidFill>
                            <a:srgbClr val="FF0033"/>
                          </a:solidFill>
                          <a:latin typeface="Meiryo" panose="020B0604030504040204" pitchFamily="34" charset="-128"/>
                          <a:ea typeface="Meiryo" panose="020B0604030504040204" pitchFamily="34" charset="-128"/>
                        </a:rPr>
                        <a:t>　</a:t>
                      </a:r>
                      <a:endParaRPr kumimoji="1" lang="en-US" altLang="ja-JP" sz="900" b="0" i="0" dirty="0">
                        <a:solidFill>
                          <a:srgbClr val="FF0033"/>
                        </a:solidFill>
                        <a:latin typeface="Meiryo"/>
                        <a:ea typeface="Meiryo"/>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gridSpan="2">
                  <a:txBody>
                    <a:bodyPr/>
                    <a:lstStyle/>
                    <a:p>
                      <a:pPr algn="ctr"/>
                      <a:r>
                        <a:rPr kumimoji="1" lang="en-US" altLang="ja-JP" sz="900" b="0" i="0" kern="1200">
                          <a:solidFill>
                            <a:srgbClr val="0D0D0D"/>
                          </a:solidFill>
                          <a:latin typeface="Meiryo"/>
                          <a:ea typeface="Meiryo"/>
                          <a:cs typeface="+mn-cs"/>
                        </a:rPr>
                        <a:t>1,198</a:t>
                      </a:r>
                      <a:r>
                        <a:rPr kumimoji="1" lang="ja-JP" altLang="en-US" sz="900" b="0" i="0" kern="1200">
                          <a:solidFill>
                            <a:srgbClr val="0D0D0D"/>
                          </a:solidFill>
                          <a:latin typeface="Meiryo"/>
                          <a:ea typeface="Meiryo"/>
                          <a:cs typeface="+mn-cs"/>
                        </a:rPr>
                        <a:t>円★</a:t>
                      </a:r>
                    </a:p>
                    <a:p>
                      <a:pPr algn="ctr"/>
                      <a:r>
                        <a:rPr kumimoji="1" lang="ja-JP" altLang="en-US" sz="900" b="0" i="0" kern="1200">
                          <a:solidFill>
                            <a:srgbClr val="0D0D0D"/>
                          </a:solidFill>
                          <a:latin typeface="Meiryo"/>
                          <a:ea typeface="Meiryo"/>
                          <a:cs typeface="+mn-cs"/>
                        </a:rPr>
                        <a:t>（</a:t>
                      </a:r>
                      <a:r>
                        <a:rPr kumimoji="1" lang="en-US" altLang="ja-JP" sz="900" b="0" i="0" kern="1200">
                          <a:solidFill>
                            <a:srgbClr val="0D0D0D"/>
                          </a:solidFill>
                          <a:latin typeface="Meiryo"/>
                          <a:ea typeface="Meiryo"/>
                          <a:cs typeface="+mn-cs"/>
                        </a:rPr>
                        <a:t>921.6</a:t>
                      </a:r>
                      <a:r>
                        <a:rPr kumimoji="1" lang="ja-JP" altLang="en-US" sz="900" b="0" i="0" kern="1200">
                          <a:solidFill>
                            <a:srgbClr val="0D0D0D"/>
                          </a:solidFill>
                          <a:latin typeface="Meiryo"/>
                          <a:ea typeface="Meiryo"/>
                          <a:cs typeface="+mn-cs"/>
                        </a:rPr>
                        <a:t>円</a:t>
                      </a:r>
                      <a:r>
                        <a:rPr kumimoji="1" lang="en-US" altLang="ja-JP" sz="900" b="0" i="0" kern="1200">
                          <a:solidFill>
                            <a:srgbClr val="0D0D0D"/>
                          </a:solidFill>
                          <a:latin typeface="Meiryo"/>
                          <a:ea typeface="Meiryo"/>
                          <a:cs typeface="+mn-cs"/>
                        </a:rPr>
                        <a:t>×1.3</a:t>
                      </a:r>
                      <a:r>
                        <a:rPr kumimoji="1" lang="ja-JP" altLang="en-US" sz="900" b="0" i="0" kern="1200">
                          <a:solidFill>
                            <a:srgbClr val="0D0D0D"/>
                          </a:solidFill>
                          <a:latin typeface="Meiryo"/>
                          <a:ea typeface="Meiryo"/>
                          <a:cs typeface="+mn-cs"/>
                        </a:rPr>
                        <a:t>倍） </a:t>
                      </a:r>
                      <a:r>
                        <a:rPr kumimoji="1" lang="en-US" altLang="ja-JP" sz="900" b="0" i="0" kern="1200">
                          <a:solidFill>
                            <a:srgbClr val="FF0033"/>
                          </a:solidFill>
                          <a:latin typeface="Meiryo"/>
                          <a:ea typeface="Meiryo"/>
                          <a:cs typeface="+mn-cs"/>
                        </a:rPr>
                        <a:t>※4</a:t>
                      </a:r>
                      <a:endParaRPr kumimoji="1" lang="ja-JP" altLang="en-US" sz="900" dirty="0">
                        <a:solidFill>
                          <a:srgbClr val="FF0033"/>
                        </a:solidFill>
                      </a:endParaRPr>
                    </a:p>
                  </a:txBody>
                  <a:tcPr marT="72000" marB="36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4014462905"/>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a:ea typeface="Meiryo"/>
                          <a:cs typeface="+mn-cs"/>
                        </a:rPr>
                        <a:t>想定</a:t>
                      </a:r>
                      <a:r>
                        <a:rPr kumimoji="1" lang="en-US" altLang="ja-JP" sz="900" b="0" i="0" kern="1200" err="1">
                          <a:solidFill>
                            <a:schemeClr val="bg1"/>
                          </a:solidFill>
                          <a:latin typeface="Meiryo"/>
                          <a:ea typeface="Meiryo"/>
                          <a:cs typeface="+mn-cs"/>
                        </a:rPr>
                        <a:t>vimps</a:t>
                      </a:r>
                      <a:r>
                        <a:rPr kumimoji="1" lang="ja-JP" altLang="en-US" sz="900" b="0" i="0" kern="1200">
                          <a:solidFill>
                            <a:schemeClr val="bg1"/>
                          </a:solidFill>
                          <a:latin typeface="Meiryo"/>
                          <a:ea typeface="Meiryo"/>
                          <a:cs typeface="+mn-cs"/>
                        </a:rPr>
                        <a:t>（枠配信のみ）</a:t>
                      </a:r>
                    </a:p>
                  </a:txBody>
                  <a:tcPr marT="72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a:ea typeface="Meiryo"/>
                          <a:cs typeface="+mn-cs"/>
                        </a:rPr>
                        <a:t>-</a:t>
                      </a:r>
                      <a:endParaRPr kumimoji="1" lang="ja-JP" altLang="en-US" sz="900" b="0" i="0" kern="1200" dirty="0">
                        <a:solidFill>
                          <a:schemeClr val="tx1">
                            <a:lumMod val="65000"/>
                            <a:lumOff val="35000"/>
                          </a:schemeClr>
                        </a:solidFill>
                        <a:latin typeface="Meiryo"/>
                        <a:ea typeface="Meiryo"/>
                        <a:cs typeface="+mn-cs"/>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a:ea typeface="Meiryo"/>
                          <a:cs typeface="+mn-cs"/>
                        </a:rPr>
                        <a:t>-</a:t>
                      </a:r>
                      <a:endParaRPr kumimoji="1" lang="ja-JP" altLang="en-US" sz="900" b="0" i="0" kern="1200" dirty="0">
                        <a:solidFill>
                          <a:schemeClr val="tx1">
                            <a:lumMod val="65000"/>
                            <a:lumOff val="35000"/>
                          </a:schemeClr>
                        </a:solidFill>
                        <a:latin typeface="Meiryo"/>
                        <a:ea typeface="Meiryo"/>
                        <a:cs typeface="+mn-cs"/>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a:ea typeface="Meiryo"/>
                          <a:cs typeface="+mn-cs"/>
                        </a:rPr>
                        <a:t>-</a:t>
                      </a:r>
                      <a:endParaRPr kumimoji="1" lang="ja-JP" altLang="en-US" sz="900" b="0" i="0" kern="1200" dirty="0">
                        <a:solidFill>
                          <a:schemeClr val="tx1">
                            <a:lumMod val="65000"/>
                            <a:lumOff val="35000"/>
                          </a:schemeClr>
                        </a:solidFill>
                        <a:latin typeface="Meiryo"/>
                        <a:ea typeface="Meiryo"/>
                        <a:cs typeface="+mn-cs"/>
                      </a:endParaRPr>
                    </a:p>
                  </a:txBody>
                  <a:tcPr marT="72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a:ea typeface="Meiryo"/>
                          <a:cs typeface="+mn-cs"/>
                        </a:rPr>
                        <a:t>-</a:t>
                      </a:r>
                      <a:endParaRPr kumimoji="1" lang="ja-JP" altLang="en-US" sz="900" b="0" i="0" kern="1200" dirty="0">
                        <a:solidFill>
                          <a:schemeClr val="tx1">
                            <a:lumMod val="65000"/>
                            <a:lumOff val="35000"/>
                          </a:schemeClr>
                        </a:solidFill>
                        <a:latin typeface="Meiryo"/>
                        <a:ea typeface="Meiryo"/>
                        <a:cs typeface="+mn-cs"/>
                      </a:endParaRPr>
                    </a:p>
                  </a:txBody>
                  <a:tcPr marT="72000" marB="36000" anchor="ctr">
                    <a:lnL w="1905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solidFill>
                            <a:schemeClr val="tx1">
                              <a:lumMod val="65000"/>
                              <a:lumOff val="35000"/>
                            </a:schemeClr>
                          </a:solidFill>
                          <a:latin typeface="Meiryo"/>
                          <a:ea typeface="Meiryo"/>
                        </a:rPr>
                        <a:t>-</a:t>
                      </a:r>
                      <a:endParaRPr kumimoji="1" lang="ja-JP" altLang="en-US" dirty="0"/>
                    </a:p>
                  </a:txBody>
                  <a:tcPr marT="72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988356064"/>
                  </a:ext>
                </a:extLst>
              </a:tr>
            </a:tbl>
          </a:graphicData>
        </a:graphic>
      </p:graphicFrame>
      <p:sp>
        <p:nvSpPr>
          <p:cNvPr id="9" name="円/楕円 17">
            <a:extLst>
              <a:ext uri="{FF2B5EF4-FFF2-40B4-BE49-F238E27FC236}">
                <a16:creationId xmlns:a16="http://schemas.microsoft.com/office/drawing/2014/main" id="{4EECFB34-2B8B-56B5-B4B3-E0E6D49754A0}"/>
              </a:ext>
            </a:extLst>
          </p:cNvPr>
          <p:cNvSpPr>
            <a:spLocks noChangeAspect="1"/>
          </p:cNvSpPr>
          <p:nvPr/>
        </p:nvSpPr>
        <p:spPr>
          <a:xfrm>
            <a:off x="8173134" y="2370108"/>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D</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2" name="円/楕円 18">
            <a:extLst>
              <a:ext uri="{FF2B5EF4-FFF2-40B4-BE49-F238E27FC236}">
                <a16:creationId xmlns:a16="http://schemas.microsoft.com/office/drawing/2014/main" id="{74CF5289-139C-195C-7637-508EFC22012C}"/>
              </a:ext>
            </a:extLst>
          </p:cNvPr>
          <p:cNvSpPr>
            <a:spLocks noChangeAspect="1"/>
          </p:cNvSpPr>
          <p:nvPr/>
        </p:nvSpPr>
        <p:spPr>
          <a:xfrm>
            <a:off x="7989130" y="2519663"/>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E</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3" name="円/楕円 19">
            <a:extLst>
              <a:ext uri="{FF2B5EF4-FFF2-40B4-BE49-F238E27FC236}">
                <a16:creationId xmlns:a16="http://schemas.microsoft.com/office/drawing/2014/main" id="{87B943E3-6FD3-0AEA-23D4-CED020729942}"/>
              </a:ext>
            </a:extLst>
          </p:cNvPr>
          <p:cNvSpPr>
            <a:spLocks noChangeAspect="1"/>
          </p:cNvSpPr>
          <p:nvPr/>
        </p:nvSpPr>
        <p:spPr>
          <a:xfrm>
            <a:off x="8936131" y="2184292"/>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6" name="正方形/長方形 15">
            <a:extLst>
              <a:ext uri="{FF2B5EF4-FFF2-40B4-BE49-F238E27FC236}">
                <a16:creationId xmlns:a16="http://schemas.microsoft.com/office/drawing/2014/main" id="{64A3DFD0-6411-7597-5FA3-DA61AF476E49}"/>
              </a:ext>
            </a:extLst>
          </p:cNvPr>
          <p:cNvSpPr/>
          <p:nvPr/>
        </p:nvSpPr>
        <p:spPr>
          <a:xfrm>
            <a:off x="479425" y="5926709"/>
            <a:ext cx="4087657" cy="406265"/>
          </a:xfrm>
          <a:prstGeom prst="rect">
            <a:avLst/>
          </a:prstGeom>
        </p:spPr>
        <p:txBody>
          <a:bodyPr wrap="none" lIns="0" tIns="0" rIns="0" bIns="0" anchor="t">
            <a:spAutoFit/>
          </a:bodyPr>
          <a:lstStyle/>
          <a:p>
            <a:pPr>
              <a:lnSpc>
                <a:spcPct val="110000"/>
              </a:lnSpc>
              <a:defRPr/>
            </a:pPr>
            <a:r>
              <a:rPr kumimoji="0" lang="en-US" altLang="ja-JP" sz="800" kern="0">
                <a:solidFill>
                  <a:srgbClr val="0D0D0D"/>
                </a:solidFill>
                <a:latin typeface="Meiryo"/>
                <a:ea typeface="Meiryo"/>
              </a:rPr>
              <a:t>※</a:t>
            </a:r>
            <a:r>
              <a:rPr kumimoji="0" lang="en-US" sz="800" kern="0">
                <a:solidFill>
                  <a:srgbClr val="0D0D0D"/>
                </a:solidFill>
                <a:latin typeface="Meiryo"/>
                <a:ea typeface="Meiryo"/>
              </a:rPr>
              <a:t>SP</a:t>
            </a:r>
            <a:r>
              <a:rPr kumimoji="0" lang="ja-JP" altLang="en-US" sz="800" kern="0">
                <a:solidFill>
                  <a:srgbClr val="0D0D0D"/>
                </a:solidFill>
                <a:latin typeface="Meiryo"/>
                <a:ea typeface="Meiryo"/>
              </a:rPr>
              <a:t>はスマートフォン、</a:t>
            </a:r>
            <a:r>
              <a:rPr kumimoji="0" lang="en-US" sz="800" kern="0">
                <a:solidFill>
                  <a:srgbClr val="0D0D0D"/>
                </a:solidFill>
                <a:latin typeface="Meiryo"/>
                <a:ea typeface="Meiryo"/>
              </a:rPr>
              <a:t>PC</a:t>
            </a:r>
            <a:r>
              <a:rPr kumimoji="0" lang="ja-JP" altLang="en-US" sz="800" kern="0">
                <a:solidFill>
                  <a:srgbClr val="0D0D0D"/>
                </a:solidFill>
                <a:latin typeface="Meiryo"/>
                <a:ea typeface="Meiryo"/>
              </a:rPr>
              <a:t>はパソコン、</a:t>
            </a:r>
            <a:r>
              <a:rPr kumimoji="0" lang="en-US" sz="800" kern="0">
                <a:solidFill>
                  <a:srgbClr val="0D0D0D"/>
                </a:solidFill>
                <a:latin typeface="Meiryo"/>
                <a:ea typeface="Meiryo"/>
              </a:rPr>
              <a:t>MD</a:t>
            </a:r>
            <a:r>
              <a:rPr kumimoji="0" lang="ja-JP" sz="800" kern="0">
                <a:solidFill>
                  <a:srgbClr val="0D0D0D"/>
                </a:solidFill>
                <a:latin typeface="Meiryo"/>
                <a:ea typeface="Meiryo"/>
              </a:rPr>
              <a:t>はマルチデバイスの略称です。</a:t>
            </a:r>
            <a:endParaRPr kumimoji="0" lang="en-US" sz="800" kern="0">
              <a:solidFill>
                <a:srgbClr val="0D0D0D"/>
              </a:solidFill>
              <a:latin typeface="Meiryo"/>
              <a:ea typeface="Meiryo"/>
            </a:endParaRPr>
          </a:p>
          <a:p>
            <a:pPr>
              <a:lnSpc>
                <a:spcPct val="110000"/>
              </a:lnSpc>
              <a:defRPr/>
            </a:pPr>
            <a:r>
              <a:rPr kumimoji="0" lang="en-US" altLang="ja-JP" sz="800" kern="0">
                <a:solidFill>
                  <a:srgbClr val="0D0D0D"/>
                </a:solidFill>
                <a:latin typeface="Meiryo"/>
                <a:ea typeface="Meiryo"/>
              </a:rPr>
              <a:t>※</a:t>
            </a:r>
            <a:r>
              <a:rPr kumimoji="0" lang="en-US" altLang="ja-JP" sz="800" kern="0" err="1">
                <a:solidFill>
                  <a:srgbClr val="0D0D0D"/>
                </a:solidFill>
                <a:latin typeface="Meiryo"/>
                <a:ea typeface="Meiryo"/>
              </a:rPr>
              <a:t>vCPM</a:t>
            </a:r>
            <a:r>
              <a:rPr kumimoji="0" lang="ja-JP" altLang="en-US" sz="800" kern="0">
                <a:solidFill>
                  <a:srgbClr val="0D0D0D"/>
                </a:solidFill>
                <a:latin typeface="Meiryo"/>
                <a:ea typeface="Meiryo"/>
              </a:rPr>
              <a:t>はビューアブルインプレッション</a:t>
            </a:r>
            <a:r>
              <a:rPr kumimoji="0" lang="en-US" altLang="ja-JP" sz="800" kern="0">
                <a:solidFill>
                  <a:srgbClr val="0D0D0D"/>
                </a:solidFill>
                <a:latin typeface="Meiryo"/>
                <a:ea typeface="Meiryo"/>
              </a:rPr>
              <a:t>1,000</a:t>
            </a:r>
            <a:r>
              <a:rPr kumimoji="0" lang="ja-JP" altLang="en-US" sz="800" kern="0">
                <a:solidFill>
                  <a:srgbClr val="0D0D0D"/>
                </a:solidFill>
                <a:latin typeface="Meiryo"/>
                <a:ea typeface="Meiryo"/>
              </a:rPr>
              <a:t>回あたりにかかる見込み広告費用です。 </a:t>
            </a:r>
            <a:endParaRPr kumimoji="0" lang="en-US" altLang="ja-JP" sz="800" kern="0">
              <a:solidFill>
                <a:srgbClr val="0D0D0D"/>
              </a:solidFill>
              <a:latin typeface="Meiryo" panose="020B0604030504040204" pitchFamily="34" charset="-128"/>
              <a:ea typeface="Meiryo" panose="020B0604030504040204" pitchFamily="34" charset="-128"/>
            </a:endParaRPr>
          </a:p>
          <a:p>
            <a:pPr>
              <a:lnSpc>
                <a:spcPct val="110000"/>
              </a:lnSpc>
              <a:defRPr/>
            </a:pPr>
            <a:r>
              <a:rPr kumimoji="0" lang="en-US" altLang="ja-JP" sz="800" kern="0">
                <a:solidFill>
                  <a:srgbClr val="0D0D0D"/>
                </a:solidFill>
                <a:latin typeface="Meiryo"/>
                <a:ea typeface="Meiryo"/>
              </a:rPr>
              <a:t>※</a:t>
            </a:r>
            <a:r>
              <a:rPr kumimoji="0" lang="en-US" altLang="ja-JP" sz="800" kern="0" err="1">
                <a:solidFill>
                  <a:srgbClr val="0D0D0D"/>
                </a:solidFill>
                <a:latin typeface="Meiryo"/>
                <a:ea typeface="Meiryo"/>
              </a:rPr>
              <a:t>vimps</a:t>
            </a:r>
            <a:r>
              <a:rPr kumimoji="0" lang="ja-JP" altLang="en-US" sz="800" kern="0">
                <a:solidFill>
                  <a:srgbClr val="0D0D0D"/>
                </a:solidFill>
                <a:latin typeface="Meiryo"/>
                <a:ea typeface="Meiryo"/>
              </a:rPr>
              <a:t>はビューアブルインプレッションの略称です。</a:t>
            </a:r>
            <a:endParaRPr kumimoji="0" lang="en-US" altLang="ja-JP" sz="800" kern="0">
              <a:solidFill>
                <a:srgbClr val="0D0D0D"/>
              </a:solidFill>
              <a:latin typeface="Meiryo"/>
              <a:ea typeface="Meiryo"/>
            </a:endParaRPr>
          </a:p>
        </p:txBody>
      </p:sp>
      <p:sp>
        <p:nvSpPr>
          <p:cNvPr id="6" name="テキスト プレースホルダー 1">
            <a:extLst>
              <a:ext uri="{FF2B5EF4-FFF2-40B4-BE49-F238E27FC236}">
                <a16:creationId xmlns:a16="http://schemas.microsoft.com/office/drawing/2014/main" id="{097243C9-3544-81EB-D9B7-F62B72A8F198}"/>
              </a:ext>
            </a:extLst>
          </p:cNvPr>
          <p:cNvSpPr>
            <a:spLocks noGrp="1"/>
          </p:cNvSpPr>
          <p:nvPr>
            <p:ph type="body" sz="quarter" idx="10"/>
          </p:nvPr>
        </p:nvSpPr>
        <p:spPr>
          <a:xfrm>
            <a:off x="3424508" y="252000"/>
            <a:ext cx="6278292" cy="335028"/>
          </a:xfrm>
        </p:spPr>
        <p:txBody>
          <a:bodyPr/>
          <a:lstStyle/>
          <a:p>
            <a:r>
              <a:rPr kumimoji="1" lang="ja-JP" altLang="en-US" sz="2000" b="1" i="0" dirty="0">
                <a:latin typeface="Meiryo" panose="020B0604030504040204" pitchFamily="34" charset="-128"/>
                <a:ea typeface="Meiryo" panose="020B0604030504040204" pitchFamily="34" charset="-128"/>
              </a:rPr>
              <a:t>ブランドパネル</a:t>
            </a:r>
            <a:r>
              <a:rPr kumimoji="1" lang="en-US" altLang="ja-JP" sz="2000" b="1" i="0" dirty="0">
                <a:latin typeface="Meiryo" panose="020B0604030504040204" pitchFamily="34" charset="-128"/>
                <a:ea typeface="Meiryo" panose="020B0604030504040204" pitchFamily="34" charset="-128"/>
              </a:rPr>
              <a:t>  </a:t>
            </a:r>
            <a:r>
              <a:rPr kumimoji="1" lang="ja-JP" altLang="en-US" sz="2000" b="1" i="0" dirty="0">
                <a:latin typeface="Meiryo" panose="020B0604030504040204" pitchFamily="34" charset="-128"/>
                <a:ea typeface="Meiryo" panose="020B0604030504040204" pitchFamily="34" charset="-128"/>
              </a:rPr>
              <a:t>リッチフォーマット</a:t>
            </a:r>
            <a:r>
              <a:rPr kumimoji="1" lang="en-US" altLang="ja-JP" sz="2000" b="1" i="0" dirty="0">
                <a:latin typeface="Meiryo" panose="020B0604030504040204" pitchFamily="34" charset="-128"/>
                <a:ea typeface="Meiryo" panose="020B0604030504040204" pitchFamily="34" charset="-128"/>
              </a:rPr>
              <a:t>  </a:t>
            </a:r>
            <a:br>
              <a:rPr kumimoji="1" lang="en-US" altLang="ja-JP" sz="2000" b="1" i="0" dirty="0">
                <a:latin typeface="Meiryo" panose="020B0604030504040204" pitchFamily="34" charset="-128"/>
                <a:ea typeface="Meiryo" panose="020B0604030504040204" pitchFamily="34" charset="-128"/>
              </a:rPr>
            </a:br>
            <a:r>
              <a:rPr kumimoji="1" lang="ja-JP" altLang="en-US" sz="2000" b="1" i="0" dirty="0">
                <a:latin typeface="Meiryo" panose="020B0604030504040204" pitchFamily="34" charset="-128"/>
                <a:ea typeface="Meiryo" panose="020B0604030504040204" pitchFamily="34" charset="-128"/>
              </a:rPr>
              <a:t>マルチデバイス　トップカバー</a:t>
            </a:r>
          </a:p>
        </p:txBody>
      </p:sp>
      <p:sp>
        <p:nvSpPr>
          <p:cNvPr id="8" name="正方形/長方形 7">
            <a:extLst>
              <a:ext uri="{FF2B5EF4-FFF2-40B4-BE49-F238E27FC236}">
                <a16:creationId xmlns:a16="http://schemas.microsoft.com/office/drawing/2014/main" id="{FF231430-A499-1BBC-A97E-A0EA46D242B0}"/>
              </a:ext>
            </a:extLst>
          </p:cNvPr>
          <p:cNvSpPr/>
          <p:nvPr/>
        </p:nvSpPr>
        <p:spPr>
          <a:xfrm>
            <a:off x="4712060" y="5911226"/>
            <a:ext cx="7325969" cy="677108"/>
          </a:xfrm>
          <a:prstGeom prst="rect">
            <a:avLst/>
          </a:prstGeom>
        </p:spPr>
        <p:txBody>
          <a:bodyPr wrap="square" lIns="0" tIns="0" rIns="0" bIns="0" anchor="t">
            <a:spAutoFit/>
          </a:bodyPr>
          <a:lstStyle/>
          <a:p>
            <a:pPr>
              <a:lnSpc>
                <a:spcPct val="110000"/>
              </a:lnSpc>
              <a:defRPr/>
            </a:pPr>
            <a:r>
              <a:rPr kumimoji="0" lang="en-US" altLang="ja-JP" sz="800" kern="0" dirty="0">
                <a:solidFill>
                  <a:srgbClr val="FF0033"/>
                </a:solidFill>
                <a:latin typeface="Meiryo" panose="020B0604030504040204" pitchFamily="34" charset="-128"/>
                <a:ea typeface="Meiryo" panose="020B0604030504040204" pitchFamily="34" charset="-128"/>
              </a:rPr>
              <a:t>※1  </a:t>
            </a:r>
            <a:r>
              <a:rPr lang="en-US" altLang="ja-JP" sz="800" b="0" i="0" dirty="0">
                <a:solidFill>
                  <a:srgbClr val="FF0033"/>
                </a:solidFill>
                <a:effectLst/>
                <a:latin typeface="NotoSansJP"/>
              </a:rPr>
              <a:t>1</a:t>
            </a:r>
            <a:r>
              <a:rPr lang="ja-JP" altLang="en-US" sz="800" b="0" i="0" dirty="0">
                <a:solidFill>
                  <a:srgbClr val="FF0033"/>
                </a:solidFill>
                <a:effectLst/>
                <a:latin typeface="NotoSansJP"/>
              </a:rPr>
              <a:t>日間～</a:t>
            </a:r>
            <a:r>
              <a:rPr lang="en-US" altLang="ja-JP" sz="800" b="0" i="0" dirty="0">
                <a:solidFill>
                  <a:srgbClr val="FF0033"/>
                </a:solidFill>
                <a:effectLst/>
                <a:latin typeface="NotoSansJP"/>
              </a:rPr>
              <a:t>4</a:t>
            </a:r>
            <a:r>
              <a:rPr lang="ja-JP" altLang="en-US" sz="800" b="0" i="0" dirty="0">
                <a:solidFill>
                  <a:srgbClr val="FF0033"/>
                </a:solidFill>
                <a:effectLst/>
                <a:latin typeface="NotoSansJP"/>
              </a:rPr>
              <a:t>日間での掲載も可能ですが、予約時のシミュレーション</a:t>
            </a:r>
            <a:r>
              <a:rPr lang="en-US" altLang="ja-JP" sz="800" b="0" i="0" dirty="0" err="1">
                <a:solidFill>
                  <a:srgbClr val="FF0033"/>
                </a:solidFill>
                <a:effectLst/>
                <a:latin typeface="NotoSansJP"/>
              </a:rPr>
              <a:t>vimps</a:t>
            </a:r>
            <a:r>
              <a:rPr lang="ja-JP" altLang="en-US" sz="800" b="0" i="0" dirty="0">
                <a:solidFill>
                  <a:srgbClr val="FF0033"/>
                </a:solidFill>
                <a:effectLst/>
                <a:latin typeface="NotoSansJP"/>
              </a:rPr>
              <a:t>を下回る場合がありますので、</a:t>
            </a:r>
            <a:r>
              <a:rPr lang="en-US" altLang="ja-JP" sz="800" b="0" i="0" dirty="0">
                <a:solidFill>
                  <a:srgbClr val="FF0033"/>
                </a:solidFill>
                <a:effectLst/>
                <a:latin typeface="NotoSansJP"/>
              </a:rPr>
              <a:t>5</a:t>
            </a:r>
            <a:r>
              <a:rPr lang="ja-JP" altLang="en-US" sz="800" b="0" i="0" dirty="0">
                <a:solidFill>
                  <a:srgbClr val="FF0033"/>
                </a:solidFill>
                <a:effectLst/>
                <a:latin typeface="NotoSansJP"/>
              </a:rPr>
              <a:t>日間以上の掲載を推奨します。</a:t>
            </a:r>
            <a:endParaRPr lang="en-US" altLang="ja-JP" sz="800" b="0" i="0" dirty="0">
              <a:solidFill>
                <a:srgbClr val="FF0033"/>
              </a:solidFill>
              <a:effectLst/>
              <a:latin typeface="NotoSansJP"/>
            </a:endParaRPr>
          </a:p>
          <a:p>
            <a:pPr>
              <a:lnSpc>
                <a:spcPct val="110000"/>
              </a:lnSpc>
              <a:defRPr/>
            </a:pPr>
            <a:r>
              <a:rPr kumimoji="0" lang="en-US" altLang="ja-JP" sz="800" kern="0" dirty="0">
                <a:solidFill>
                  <a:srgbClr val="FF0033"/>
                </a:solidFill>
                <a:latin typeface="Meiryo" panose="020B0604030504040204" pitchFamily="34" charset="-128"/>
                <a:ea typeface="Meiryo" panose="020B0604030504040204" pitchFamily="34" charset="-128"/>
              </a:rPr>
              <a:t>※2  </a:t>
            </a:r>
            <a:r>
              <a:rPr kumimoji="0" lang="ja-JP" altLang="en-US" sz="800" kern="0" dirty="0">
                <a:solidFill>
                  <a:srgbClr val="FF0033"/>
                </a:solidFill>
                <a:latin typeface="Meiryo" panose="020B0604030504040204" pitchFamily="34" charset="-128"/>
                <a:ea typeface="Meiryo" panose="020B0604030504040204" pitchFamily="34" charset="-128"/>
              </a:rPr>
              <a:t>ターゲティングを掛ける場合は、</a:t>
            </a:r>
            <a:r>
              <a:rPr kumimoji="0" lang="en-US" altLang="ja-JP" sz="800" kern="0" dirty="0">
                <a:solidFill>
                  <a:srgbClr val="FF0033"/>
                </a:solidFill>
                <a:latin typeface="Meiryo" panose="020B0604030504040204" pitchFamily="34" charset="-128"/>
                <a:ea typeface="Meiryo" panose="020B0604030504040204" pitchFamily="34" charset="-128"/>
              </a:rPr>
              <a:t>921.6</a:t>
            </a:r>
            <a:r>
              <a:rPr kumimoji="0" lang="ja-JP" altLang="en-US" sz="800" kern="0" dirty="0">
                <a:solidFill>
                  <a:srgbClr val="FF0033"/>
                </a:solidFill>
                <a:latin typeface="Meiryo" panose="020B0604030504040204" pitchFamily="34" charset="-128"/>
                <a:ea typeface="Meiryo" panose="020B0604030504040204" pitchFamily="34" charset="-128"/>
              </a:rPr>
              <a:t>円にターゲティング係数をかけ合わせて計算し、最後に小数点以下切り捨てをしてください。</a:t>
            </a:r>
            <a:endParaRPr lang="en-US" altLang="ja-JP" sz="800" b="0" i="0" dirty="0">
              <a:solidFill>
                <a:srgbClr val="FF0033"/>
              </a:solidFill>
              <a:effectLst/>
              <a:latin typeface="NotoSansJP"/>
            </a:endParaRPr>
          </a:p>
          <a:p>
            <a:pPr>
              <a:lnSpc>
                <a:spcPct val="110000"/>
              </a:lnSpc>
              <a:defRPr/>
            </a:pPr>
            <a:r>
              <a:rPr kumimoji="0" lang="en-US" altLang="ja-JP" sz="800" kern="0" dirty="0">
                <a:solidFill>
                  <a:srgbClr val="FF0033"/>
                </a:solidFill>
                <a:latin typeface="Meiryo" panose="020B0604030504040204" pitchFamily="34" charset="-128"/>
                <a:ea typeface="Meiryo" panose="020B0604030504040204" pitchFamily="34" charset="-128"/>
              </a:rPr>
              <a:t>※3  </a:t>
            </a:r>
            <a:r>
              <a:rPr kumimoji="0" lang="en" altLang="ja-JP" sz="800" kern="0" dirty="0">
                <a:solidFill>
                  <a:srgbClr val="FF0033"/>
                </a:solidFill>
                <a:latin typeface="Meiryo" panose="020B0604030504040204" pitchFamily="34" charset="-128"/>
                <a:ea typeface="Meiryo" panose="020B0604030504040204" pitchFamily="34" charset="-128"/>
              </a:rPr>
              <a:t>FQ1</a:t>
            </a:r>
            <a:r>
              <a:rPr kumimoji="0" lang="ja-JP" altLang="en-US" sz="800" kern="0" dirty="0">
                <a:solidFill>
                  <a:srgbClr val="FF0033"/>
                </a:solidFill>
                <a:latin typeface="Meiryo" panose="020B0604030504040204" pitchFamily="34" charset="-128"/>
                <a:ea typeface="Meiryo" panose="020B0604030504040204" pitchFamily="34" charset="-128"/>
              </a:rPr>
              <a:t>回指定の掛け率含む。</a:t>
            </a:r>
            <a:endParaRPr kumimoji="0" lang="en-US" altLang="ja-JP" sz="800" kern="0" dirty="0">
              <a:solidFill>
                <a:srgbClr val="FF0033"/>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FF0033"/>
                </a:solidFill>
                <a:latin typeface="Meiryo" panose="020B0604030504040204" pitchFamily="34" charset="-128"/>
                <a:ea typeface="Meiryo" panose="020B0604030504040204" pitchFamily="34" charset="-128"/>
              </a:rPr>
              <a:t>※4  </a:t>
            </a:r>
            <a:r>
              <a:rPr kumimoji="0" lang="ja-JP" altLang="en-US" sz="800" kern="0" dirty="0">
                <a:solidFill>
                  <a:srgbClr val="FF0033"/>
                </a:solidFill>
                <a:latin typeface="Meiryo" panose="020B0604030504040204" pitchFamily="34" charset="-128"/>
                <a:ea typeface="Meiryo" panose="020B0604030504040204" pitchFamily="34" charset="-128"/>
              </a:rPr>
              <a:t>都道府県指定の掛け率含む。さらにターゲティングを掛ける場合は基本料金</a:t>
            </a:r>
            <a:r>
              <a:rPr kumimoji="0" lang="en-US" altLang="ja-JP" sz="800" kern="0" dirty="0" err="1">
                <a:solidFill>
                  <a:srgbClr val="FF0033"/>
                </a:solidFill>
                <a:latin typeface="Meiryo" panose="020B0604030504040204" pitchFamily="34" charset="-128"/>
                <a:ea typeface="Meiryo" panose="020B0604030504040204" pitchFamily="34" charset="-128"/>
              </a:rPr>
              <a:t>vCPM</a:t>
            </a:r>
            <a:r>
              <a:rPr kumimoji="0" lang="ja-JP" altLang="en-US" sz="800" kern="0" dirty="0">
                <a:solidFill>
                  <a:srgbClr val="FF0033"/>
                </a:solidFill>
                <a:latin typeface="Meiryo" panose="020B0604030504040204" pitchFamily="34" charset="-128"/>
                <a:ea typeface="Meiryo" panose="020B0604030504040204" pitchFamily="34" charset="-128"/>
              </a:rPr>
              <a:t>（★）を元に計算せず、カッコ内の計算式を元に計算してください。</a:t>
            </a:r>
          </a:p>
          <a:p>
            <a:pPr>
              <a:lnSpc>
                <a:spcPct val="110000"/>
              </a:lnSpc>
              <a:defRPr/>
            </a:pPr>
            <a:r>
              <a:rPr kumimoji="0" lang="ja-JP" altLang="en-US" sz="800" kern="0" dirty="0">
                <a:solidFill>
                  <a:srgbClr val="FF0033"/>
                </a:solidFill>
                <a:latin typeface="Meiryo" panose="020B0604030504040204" pitchFamily="34" charset="-128"/>
                <a:ea typeface="Meiryo" panose="020B0604030504040204" pitchFamily="34" charset="-128"/>
              </a:rPr>
              <a:t>　　最後に小数点以下切り捨てをしてください。</a:t>
            </a:r>
          </a:p>
        </p:txBody>
      </p:sp>
    </p:spTree>
    <p:extLst>
      <p:ext uri="{BB962C8B-B14F-4D97-AF65-F5344CB8AC3E}">
        <p14:creationId xmlns:p14="http://schemas.microsoft.com/office/powerpoint/2010/main" val="2112894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5">
            <a:extLst>
              <a:ext uri="{FF2B5EF4-FFF2-40B4-BE49-F238E27FC236}">
                <a16:creationId xmlns:a16="http://schemas.microsoft.com/office/drawing/2014/main" id="{D030F671-8DFA-870D-597F-FFA7AC692215}"/>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0" name="図プレースホルダー 9" descr="アイコン&#10;&#10;自動的に生成された説明">
            <a:extLst>
              <a:ext uri="{FF2B5EF4-FFF2-40B4-BE49-F238E27FC236}">
                <a16:creationId xmlns:a16="http://schemas.microsoft.com/office/drawing/2014/main" id="{34A4FDA2-7534-76BA-A9CB-D155CC40FEC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DEDBEF49-4ED3-D7A5-B1C1-AA91C9840AFF}"/>
              </a:ext>
            </a:extLst>
          </p:cNvPr>
          <p:cNvSpPr>
            <a:spLocks noGrp="1"/>
          </p:cNvSpPr>
          <p:nvPr>
            <p:ph type="body" sz="quarter" idx="10"/>
          </p:nvPr>
        </p:nvSpPr>
        <p:spPr>
          <a:xfrm>
            <a:off x="3497525" y="270380"/>
            <a:ext cx="8136904" cy="335028"/>
          </a:xfrm>
        </p:spPr>
        <p:txBody>
          <a:bodyPr/>
          <a:lstStyle/>
          <a:p>
            <a:r>
              <a:rPr kumimoji="1" lang="ja-JP" altLang="en-US" sz="2000" b="1" i="0" dirty="0">
                <a:latin typeface="Meiryo" panose="020B0604030504040204" pitchFamily="34" charset="-128"/>
                <a:ea typeface="Meiryo" panose="020B0604030504040204" pitchFamily="34" charset="-128"/>
              </a:rPr>
              <a:t>ブランドパネル</a:t>
            </a:r>
            <a:r>
              <a:rPr kumimoji="1" lang="en-US" altLang="ja-JP" sz="2000" b="1" i="0" dirty="0">
                <a:latin typeface="Meiryo" panose="020B0604030504040204" pitchFamily="34" charset="-128"/>
                <a:ea typeface="Meiryo" panose="020B0604030504040204" pitchFamily="34" charset="-128"/>
              </a:rPr>
              <a:t>  </a:t>
            </a:r>
            <a:r>
              <a:rPr kumimoji="1" lang="ja-JP" altLang="en-US" sz="2000" b="1" i="0" dirty="0">
                <a:latin typeface="Meiryo" panose="020B0604030504040204" pitchFamily="34" charset="-128"/>
                <a:ea typeface="Meiryo" panose="020B0604030504040204" pitchFamily="34" charset="-128"/>
              </a:rPr>
              <a:t>リッチフォーマット</a:t>
            </a:r>
            <a:r>
              <a:rPr kumimoji="1" lang="en-US" altLang="ja-JP" sz="2000" b="1" i="0" dirty="0">
                <a:latin typeface="Meiryo" panose="020B0604030504040204" pitchFamily="34" charset="-128"/>
                <a:ea typeface="Meiryo" panose="020B0604030504040204" pitchFamily="34" charset="-128"/>
              </a:rPr>
              <a:t>  </a:t>
            </a:r>
            <a:br>
              <a:rPr kumimoji="1" lang="en-US" altLang="ja-JP" sz="2000" b="1" i="0" dirty="0">
                <a:latin typeface="Meiryo" panose="020B0604030504040204" pitchFamily="34" charset="-128"/>
                <a:ea typeface="Meiryo" panose="020B0604030504040204" pitchFamily="34" charset="-128"/>
              </a:rPr>
            </a:br>
            <a:r>
              <a:rPr kumimoji="1" lang="ja-JP" altLang="en-US" sz="2000" b="1" i="0" dirty="0">
                <a:latin typeface="Meiryo" panose="020B0604030504040204" pitchFamily="34" charset="-128"/>
                <a:ea typeface="Meiryo" panose="020B0604030504040204" pitchFamily="34" charset="-128"/>
              </a:rPr>
              <a:t>マルチデバイス　トップカバー</a:t>
            </a:r>
          </a:p>
        </p:txBody>
      </p:sp>
      <p:sp>
        <p:nvSpPr>
          <p:cNvPr id="5" name="角丸四角形 4">
            <a:extLst>
              <a:ext uri="{FF2B5EF4-FFF2-40B4-BE49-F238E27FC236}">
                <a16:creationId xmlns:a16="http://schemas.microsoft.com/office/drawing/2014/main" id="{3EEE774C-01F1-C4F0-B967-EECA0B958B2C}"/>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7" name="テキスト ボックス 5">
            <a:extLst>
              <a:ext uri="{FF2B5EF4-FFF2-40B4-BE49-F238E27FC236}">
                <a16:creationId xmlns:a16="http://schemas.microsoft.com/office/drawing/2014/main" id="{E2067D13-9A1C-9E52-9472-7CEC40A26D43}"/>
              </a:ext>
            </a:extLst>
          </p:cNvPr>
          <p:cNvSpPr txBox="1"/>
          <p:nvPr/>
        </p:nvSpPr>
        <p:spPr>
          <a:xfrm>
            <a:off x="479424" y="4790452"/>
            <a:ext cx="11233147" cy="1768176"/>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上記表の「●」がターゲティング設定可になります。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年齢は以下の区分で指定が可能です。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70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歳以上</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例：「メディア視聴ターゲティング」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倍と「ファンターゲティング」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倍を選択した場合、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倍が適用されます。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graphicFrame>
        <p:nvGraphicFramePr>
          <p:cNvPr id="9" name="表 8">
            <a:extLst>
              <a:ext uri="{FF2B5EF4-FFF2-40B4-BE49-F238E27FC236}">
                <a16:creationId xmlns:a16="http://schemas.microsoft.com/office/drawing/2014/main" id="{839B0D28-1A0D-AA56-A3C9-8C83B1C494AA}"/>
              </a:ext>
            </a:extLst>
          </p:cNvPr>
          <p:cNvGraphicFramePr>
            <a:graphicFrameLocks noGrp="1"/>
          </p:cNvGraphicFramePr>
          <p:nvPr>
            <p:extLst>
              <p:ext uri="{D42A27DB-BD31-4B8C-83A1-F6EECF244321}">
                <p14:modId xmlns:p14="http://schemas.microsoft.com/office/powerpoint/2010/main" val="1387529791"/>
              </p:ext>
            </p:extLst>
          </p:nvPr>
        </p:nvGraphicFramePr>
        <p:xfrm>
          <a:off x="479423" y="871345"/>
          <a:ext cx="11233150" cy="3917690"/>
        </p:xfrm>
        <a:graphic>
          <a:graphicData uri="http://schemas.openxmlformats.org/drawingml/2006/table">
            <a:tbl>
              <a:tblPr bandRow="1"/>
              <a:tblGrid>
                <a:gridCol w="1919003">
                  <a:extLst>
                    <a:ext uri="{9D8B030D-6E8A-4147-A177-3AD203B41FA5}">
                      <a16:colId xmlns:a16="http://schemas.microsoft.com/office/drawing/2014/main" val="792911817"/>
                    </a:ext>
                  </a:extLst>
                </a:gridCol>
                <a:gridCol w="2437246">
                  <a:extLst>
                    <a:ext uri="{9D8B030D-6E8A-4147-A177-3AD203B41FA5}">
                      <a16:colId xmlns:a16="http://schemas.microsoft.com/office/drawing/2014/main" val="2515137241"/>
                    </a:ext>
                  </a:extLst>
                </a:gridCol>
                <a:gridCol w="2375436">
                  <a:extLst>
                    <a:ext uri="{9D8B030D-6E8A-4147-A177-3AD203B41FA5}">
                      <a16:colId xmlns:a16="http://schemas.microsoft.com/office/drawing/2014/main" val="3608287535"/>
                    </a:ext>
                  </a:extLst>
                </a:gridCol>
                <a:gridCol w="2323336">
                  <a:extLst>
                    <a:ext uri="{9D8B030D-6E8A-4147-A177-3AD203B41FA5}">
                      <a16:colId xmlns:a16="http://schemas.microsoft.com/office/drawing/2014/main" val="135909385"/>
                    </a:ext>
                  </a:extLst>
                </a:gridCol>
                <a:gridCol w="2178129">
                  <a:extLst>
                    <a:ext uri="{9D8B030D-6E8A-4147-A177-3AD203B41FA5}">
                      <a16:colId xmlns:a16="http://schemas.microsoft.com/office/drawing/2014/main" val="2591893762"/>
                    </a:ext>
                  </a:extLst>
                </a:gridCol>
              </a:tblGrid>
              <a:tr h="55222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err="1">
                          <a:solidFill>
                            <a:schemeClr val="bg1"/>
                          </a:solidFill>
                          <a:latin typeface="Meiryo" panose="020B0604030504040204" pitchFamily="34" charset="-128"/>
                          <a:ea typeface="Meiryo" panose="020B0604030504040204" pitchFamily="34" charset="-128"/>
                        </a:rPr>
                        <a:t>vCPM</a:t>
                      </a:r>
                      <a:endParaRPr kumimoji="1" lang="en-US" altLang="ja-JP" sz="1100" b="1" kern="1200">
                        <a:solidFill>
                          <a:schemeClr val="bg1"/>
                        </a:solidFill>
                        <a:latin typeface="Meiryo" panose="020B0604030504040204" pitchFamily="34" charset="-128"/>
                        <a:ea typeface="Meiryo" panose="020B0604030504040204" pitchFamily="34" charset="-128"/>
                      </a:endParaRPr>
                    </a:p>
                    <a:p>
                      <a:pPr algn="ctr"/>
                      <a:r>
                        <a:rPr kumimoji="1" lang="ja-JP" altLang="en-US" sz="1100" b="1" kern="1200">
                          <a:solidFill>
                            <a:schemeClr val="bg1"/>
                          </a:solidFill>
                          <a:latin typeface="Meiryo" panose="020B0604030504040204" pitchFamily="34" charset="-128"/>
                          <a:ea typeface="Meiryo" panose="020B0604030504040204" pitchFamily="34" charset="-128"/>
                        </a:rPr>
                        <a:t>掛け率</a:t>
                      </a:r>
                      <a:endParaRPr kumimoji="1" lang="en-US" altLang="ja-JP" sz="1100" b="1" kern="120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000" b="1" kern="1200" dirty="0">
                          <a:solidFill>
                            <a:schemeClr val="bg1"/>
                          </a:solidFill>
                          <a:latin typeface="Meiryo" panose="020B0604030504040204" pitchFamily="34" charset="-128"/>
                          <a:ea typeface="Meiryo" panose="020B0604030504040204" pitchFamily="34" charset="-128"/>
                        </a:rPr>
                        <a:t>ブランドパネル</a:t>
                      </a:r>
                      <a:endParaRPr kumimoji="1" lang="en-US" altLang="ja-JP" sz="1000" b="1" kern="1200" dirty="0">
                        <a:solidFill>
                          <a:schemeClr val="bg1"/>
                        </a:solidFill>
                        <a:latin typeface="Meiryo" panose="020B0604030504040204" pitchFamily="34" charset="-128"/>
                        <a:ea typeface="Meiryo" panose="020B0604030504040204" pitchFamily="34" charset="-128"/>
                      </a:endParaRPr>
                    </a:p>
                    <a:p>
                      <a:pPr algn="ctr"/>
                      <a:r>
                        <a:rPr kumimoji="1" lang="ja-JP" altLang="en-US" sz="1000" b="1" kern="1200" dirty="0">
                          <a:solidFill>
                            <a:schemeClr val="bg1"/>
                          </a:solidFill>
                          <a:latin typeface="Meiryo" panose="020B0604030504040204" pitchFamily="34" charset="-128"/>
                          <a:ea typeface="Meiryo" panose="020B0604030504040204" pitchFamily="34" charset="-128"/>
                        </a:rPr>
                        <a:t>リッチフォーマット　</a:t>
                      </a:r>
                      <a:r>
                        <a:rPr kumimoji="1" lang="en-US" altLang="ja-JP" sz="1000" b="1" kern="1200" dirty="0">
                          <a:solidFill>
                            <a:schemeClr val="bg1"/>
                          </a:solidFill>
                          <a:latin typeface="Meiryo" panose="020B0604030504040204" pitchFamily="34" charset="-128"/>
                          <a:ea typeface="Meiryo" panose="020B0604030504040204" pitchFamily="34" charset="-128"/>
                        </a:rPr>
                        <a:t>MD</a:t>
                      </a:r>
                      <a:r>
                        <a:rPr kumimoji="1" lang="ja-JP" altLang="en-US" sz="1000" b="1" kern="1200" dirty="0">
                          <a:solidFill>
                            <a:schemeClr val="bg1"/>
                          </a:solidFill>
                          <a:latin typeface="Meiryo" panose="020B0604030504040204" pitchFamily="34" charset="-128"/>
                          <a:ea typeface="Meiryo" panose="020B0604030504040204" pitchFamily="34" charset="-128"/>
                        </a:rPr>
                        <a:t>　</a:t>
                      </a:r>
                      <a:endParaRPr kumimoji="1" lang="en-US" altLang="ja-JP" sz="1000" b="1" kern="1200" dirty="0">
                        <a:solidFill>
                          <a:schemeClr val="bg1"/>
                        </a:solidFill>
                        <a:latin typeface="Meiryo" panose="020B0604030504040204" pitchFamily="34" charset="-128"/>
                        <a:ea typeface="Meiryo" panose="020B0604030504040204" pitchFamily="34" charset="-128"/>
                      </a:endParaRPr>
                    </a:p>
                    <a:p>
                      <a:pPr algn="ctr"/>
                      <a:r>
                        <a:rPr kumimoji="1" lang="ja-JP" altLang="en-US" sz="1000" b="1" kern="1200" dirty="0">
                          <a:solidFill>
                            <a:schemeClr val="bg1"/>
                          </a:solidFill>
                          <a:latin typeface="Meiryo" panose="020B0604030504040204" pitchFamily="34" charset="-128"/>
                          <a:ea typeface="Meiryo" panose="020B0604030504040204" pitchFamily="34" charset="-128"/>
                        </a:rPr>
                        <a:t>トップカバー</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000" b="1" kern="1200" dirty="0">
                          <a:solidFill>
                            <a:schemeClr val="bg1"/>
                          </a:solidFill>
                          <a:latin typeface="Meiryo" panose="020B0604030504040204" pitchFamily="34" charset="-128"/>
                          <a:ea typeface="Meiryo" panose="020B0604030504040204" pitchFamily="34" charset="-128"/>
                        </a:rPr>
                        <a:t>ブランドパネル</a:t>
                      </a:r>
                      <a:endParaRPr kumimoji="1" lang="en-US" altLang="ja-JP" sz="1000" b="1" kern="1200" dirty="0">
                        <a:solidFill>
                          <a:schemeClr val="bg1"/>
                        </a:solidFill>
                        <a:latin typeface="Meiryo" panose="020B0604030504040204" pitchFamily="34" charset="-128"/>
                        <a:ea typeface="Meiryo" panose="020B0604030504040204" pitchFamily="34" charset="-128"/>
                      </a:endParaRPr>
                    </a:p>
                    <a:p>
                      <a:pPr algn="ctr"/>
                      <a:r>
                        <a:rPr kumimoji="1" lang="ja-JP" altLang="en-US" sz="1000" b="1" kern="1200" dirty="0">
                          <a:solidFill>
                            <a:schemeClr val="bg1"/>
                          </a:solidFill>
                          <a:latin typeface="Meiryo" panose="020B0604030504040204" pitchFamily="34" charset="-128"/>
                          <a:ea typeface="Meiryo" panose="020B0604030504040204" pitchFamily="34" charset="-128"/>
                        </a:rPr>
                        <a:t>リッチフォーマット</a:t>
                      </a:r>
                      <a:endParaRPr kumimoji="1" lang="en-US" altLang="ja-JP" sz="1000" b="1" kern="1200" dirty="0">
                        <a:solidFill>
                          <a:schemeClr val="bg1"/>
                        </a:solidFill>
                        <a:latin typeface="Meiryo" panose="020B0604030504040204" pitchFamily="34" charset="-128"/>
                        <a:ea typeface="Meiryo" panose="020B0604030504040204" pitchFamily="34" charset="-128"/>
                      </a:endParaRPr>
                    </a:p>
                    <a:p>
                      <a:pPr algn="ctr"/>
                      <a:r>
                        <a:rPr kumimoji="1" lang="en-US" altLang="ja-JP" sz="1000" b="1" kern="1200" dirty="0">
                          <a:solidFill>
                            <a:schemeClr val="bg1"/>
                          </a:solidFill>
                          <a:latin typeface="Meiryo" panose="020B0604030504040204" pitchFamily="34" charset="-128"/>
                          <a:ea typeface="Meiryo" panose="020B0604030504040204" pitchFamily="34" charset="-128"/>
                        </a:rPr>
                        <a:t>MD</a:t>
                      </a:r>
                      <a:r>
                        <a:rPr kumimoji="1" lang="ja-JP" altLang="en-US" sz="1000" b="1" kern="1200" dirty="0">
                          <a:solidFill>
                            <a:schemeClr val="bg1"/>
                          </a:solidFill>
                          <a:latin typeface="Meiryo" panose="020B0604030504040204" pitchFamily="34" charset="-128"/>
                          <a:ea typeface="Meiryo" panose="020B0604030504040204" pitchFamily="34" charset="-128"/>
                        </a:rPr>
                        <a:t>　トップカバー（</a:t>
                      </a:r>
                      <a:r>
                        <a:rPr kumimoji="1" lang="en-US" altLang="ja-JP" sz="1000" b="1" kern="1200" dirty="0">
                          <a:solidFill>
                            <a:schemeClr val="bg1"/>
                          </a:solidFill>
                          <a:latin typeface="Meiryo" panose="020B0604030504040204" pitchFamily="34" charset="-128"/>
                          <a:ea typeface="Meiryo" panose="020B0604030504040204" pitchFamily="34" charset="-128"/>
                        </a:rPr>
                        <a:t>FQ1</a:t>
                      </a:r>
                      <a:r>
                        <a:rPr kumimoji="1" lang="ja-JP" altLang="en-US" sz="1000" b="1" kern="1200" dirty="0">
                          <a:solidFill>
                            <a:schemeClr val="bg1"/>
                          </a:solidFill>
                          <a:latin typeface="Meiryo" panose="020B0604030504040204" pitchFamily="34" charset="-128"/>
                          <a:ea typeface="Meiryo" panose="020B0604030504040204" pitchFamily="34" charset="-128"/>
                        </a:rPr>
                        <a:t>）</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rPr>
                        <a:t>ブランドパネル</a:t>
                      </a:r>
                      <a:endParaRPr kumimoji="1" lang="en-US" altLang="ja-JP" sz="1000" b="1"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rPr>
                        <a:t>リッチフォーマット</a:t>
                      </a:r>
                      <a:endParaRPr kumimoji="1" lang="en-US" altLang="ja-JP" sz="1000" b="1" kern="1200" dirty="0">
                        <a:solidFill>
                          <a:schemeClr val="bg1"/>
                        </a:solidFill>
                        <a:latin typeface="Meiryo" panose="020B0604030504040204" pitchFamily="34" charset="-128"/>
                        <a:ea typeface="Meiryo" panose="020B0604030504040204" pitchFamily="34" charset="-128"/>
                      </a:endParaRPr>
                    </a:p>
                    <a:p>
                      <a:pPr algn="ctr"/>
                      <a:r>
                        <a:rPr kumimoji="1" lang="en-US" altLang="ja-JP" sz="1000" b="1" kern="1200" dirty="0">
                          <a:solidFill>
                            <a:schemeClr val="bg1"/>
                          </a:solidFill>
                          <a:latin typeface="Meiryo" panose="020B0604030504040204" pitchFamily="34" charset="-128"/>
                          <a:ea typeface="Meiryo" panose="020B0604030504040204" pitchFamily="34" charset="-128"/>
                        </a:rPr>
                        <a:t>MD</a:t>
                      </a:r>
                      <a:r>
                        <a:rPr kumimoji="1" lang="ja-JP" altLang="en-US" sz="1000" b="1" kern="1200" dirty="0">
                          <a:solidFill>
                            <a:schemeClr val="bg1"/>
                          </a:solidFill>
                          <a:latin typeface="Meiryo" panose="020B0604030504040204" pitchFamily="34" charset="-128"/>
                          <a:ea typeface="Meiryo" panose="020B0604030504040204" pitchFamily="34" charset="-128"/>
                        </a:rPr>
                        <a:t>　トップカバー（都道府県）</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985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lumMod val="95000"/>
                            </a:schemeClr>
                          </a:solidFill>
                          <a:latin typeface="Meiryo" panose="020B0604030504040204" pitchFamily="34" charset="-128"/>
                          <a:ea typeface="Meiryo" panose="020B0604030504040204" pitchFamily="34" charset="-128"/>
                        </a:rPr>
                        <a:t>性別</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a:solidFill>
                            <a:schemeClr val="bg1">
                              <a:lumMod val="95000"/>
                            </a:schemeClr>
                          </a:solidFill>
                          <a:latin typeface="Meiryo" panose="020B0604030504040204" pitchFamily="34" charset="-128"/>
                          <a:ea typeface="Meiryo" panose="020B0604030504040204" pitchFamily="34" charset="-128"/>
                        </a:rPr>
                        <a:t>1.2</a:t>
                      </a:r>
                      <a:r>
                        <a:rPr kumimoji="1" lang="ja-JP" altLang="en-US" sz="1100" b="0">
                          <a:solidFill>
                            <a:schemeClr val="bg1">
                              <a:lumMod val="95000"/>
                            </a:schemeClr>
                          </a:solidFill>
                          <a:latin typeface="Meiryo" panose="020B0604030504040204" pitchFamily="34" charset="-128"/>
                          <a:ea typeface="Meiryo" panose="020B0604030504040204" pitchFamily="34" charset="-128"/>
                        </a:rPr>
                        <a:t>倍</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0">
                        <a:solidFill>
                          <a:srgbClr val="0D0D0D"/>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985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lumMod val="95000"/>
                            </a:schemeClr>
                          </a:solidFill>
                          <a:latin typeface="Meiryo" panose="020B0604030504040204" pitchFamily="34" charset="-128"/>
                          <a:ea typeface="Meiryo" panose="020B0604030504040204" pitchFamily="34" charset="-128"/>
                        </a:rPr>
                        <a:t>年齢</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lumMod val="95000"/>
                            </a:schemeClr>
                          </a:solidFill>
                          <a:latin typeface="Meiryo" panose="020B0604030504040204" pitchFamily="34" charset="-128"/>
                          <a:ea typeface="Meiryo" panose="020B0604030504040204" pitchFamily="34" charset="-128"/>
                        </a:rPr>
                        <a:t>1.2</a:t>
                      </a: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倍</a:t>
                      </a:r>
                      <a:endParaRPr kumimoji="1" lang="ja-JP" altLang="en-US" sz="1100" b="0" kern="1200">
                        <a:solidFill>
                          <a:schemeClr val="bg1">
                            <a:lumMod val="95000"/>
                          </a:schemeClr>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kern="1200">
                          <a:solidFill>
                            <a:srgbClr val="0D0D0D"/>
                          </a:solidFill>
                          <a:latin typeface="Meiryo" panose="020B0604030504040204" pitchFamily="34" charset="-128"/>
                          <a:ea typeface="Meiryo" panose="020B0604030504040204" pitchFamily="34" charset="-128"/>
                        </a:rPr>
                        <a:t>●</a:t>
                      </a:r>
                      <a:endParaRPr kumimoji="1" lang="ja-JP" altLang="en-US" sz="1400" b="1" i="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985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地域（都道府県）</a:t>
                      </a:r>
                      <a:endParaRPr kumimoji="1" lang="ja-JP" altLang="en-US" sz="1100" b="0" kern="1200">
                        <a:solidFill>
                          <a:schemeClr val="bg1">
                            <a:lumMod val="95000"/>
                          </a:schemeClr>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lumMod val="95000"/>
                            </a:schemeClr>
                          </a:solidFill>
                          <a:latin typeface="Meiryo" panose="020B0604030504040204" pitchFamily="34" charset="-128"/>
                          <a:ea typeface="Meiryo" panose="020B0604030504040204" pitchFamily="34" charset="-128"/>
                        </a:rPr>
                        <a:t>1.3</a:t>
                      </a: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倍</a:t>
                      </a:r>
                      <a:endParaRPr kumimoji="1" lang="ja-JP" altLang="en-US" sz="1100" b="0" kern="1200">
                        <a:solidFill>
                          <a:schemeClr val="bg1">
                            <a:lumMod val="95000"/>
                          </a:schemeClr>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a:solidFill>
                            <a:srgbClr val="0D0D0D"/>
                          </a:solidFill>
                          <a:latin typeface="Meiryo" panose="020B0604030504040204" pitchFamily="34" charset="-128"/>
                          <a:ea typeface="Meiryo" panose="020B0604030504040204" pitchFamily="34" charset="-128"/>
                        </a:rPr>
                        <a:t>-</a:t>
                      </a:r>
                      <a:endParaRPr kumimoji="1" lang="ja-JP" altLang="en-US" sz="1400" b="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985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lumMod val="95000"/>
                            </a:schemeClr>
                          </a:solidFill>
                          <a:latin typeface="Meiryo" panose="020B0604030504040204" pitchFamily="34" charset="-128"/>
                          <a:ea typeface="Meiryo" panose="020B0604030504040204" pitchFamily="34" charset="-128"/>
                        </a:rPr>
                        <a:t>地域（市区郡）</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a:solidFill>
                            <a:schemeClr val="bg1">
                              <a:lumMod val="95000"/>
                            </a:schemeClr>
                          </a:solidFill>
                          <a:latin typeface="Meiryo" panose="020B0604030504040204" pitchFamily="34" charset="-128"/>
                          <a:ea typeface="Meiryo" panose="020B0604030504040204" pitchFamily="34" charset="-128"/>
                        </a:rPr>
                        <a:t>1.56</a:t>
                      </a: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倍</a:t>
                      </a:r>
                      <a:endParaRPr kumimoji="1" lang="ja-JP" altLang="en-US" sz="1100" b="0" kern="1200">
                        <a:solidFill>
                          <a:schemeClr val="bg1">
                            <a:lumMod val="95000"/>
                          </a:schemeClr>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a:solidFill>
                            <a:srgbClr val="0D0D0D"/>
                          </a:solidFill>
                          <a:latin typeface="Meiryo" panose="020B0604030504040204" pitchFamily="34" charset="-128"/>
                          <a:ea typeface="Meiryo" panose="020B0604030504040204" pitchFamily="34" charset="-128"/>
                        </a:rPr>
                        <a:t>-</a:t>
                      </a:r>
                      <a:endParaRPr kumimoji="1" lang="ja-JP" altLang="en-US" sz="1400" b="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985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曜日・</a:t>
                      </a:r>
                      <a:r>
                        <a:rPr kumimoji="1" lang="ja-JP" altLang="en-US" sz="1100" b="0">
                          <a:solidFill>
                            <a:schemeClr val="bg1">
                              <a:lumMod val="95000"/>
                            </a:schemeClr>
                          </a:solidFill>
                          <a:latin typeface="Meiryo" panose="020B0604030504040204" pitchFamily="34" charset="-128"/>
                          <a:ea typeface="Meiryo" panose="020B0604030504040204" pitchFamily="34" charset="-128"/>
                        </a:rPr>
                        <a:t>時間帯</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lumMod val="95000"/>
                            </a:schemeClr>
                          </a:solidFill>
                          <a:latin typeface="Meiryo" panose="020B0604030504040204" pitchFamily="34" charset="-128"/>
                          <a:ea typeface="Meiryo" panose="020B0604030504040204" pitchFamily="34" charset="-128"/>
                        </a:rPr>
                        <a:t>1.2</a:t>
                      </a: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倍</a:t>
                      </a:r>
                      <a:endParaRPr kumimoji="1" lang="ja-JP" altLang="en-US" sz="1100" b="0" kern="1200">
                        <a:solidFill>
                          <a:schemeClr val="bg1">
                            <a:lumMod val="95000"/>
                          </a:schemeClr>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a:solidFill>
                            <a:srgbClr val="0D0D0D"/>
                          </a:solidFill>
                          <a:latin typeface="Meiryo" panose="020B0604030504040204" pitchFamily="34" charset="-128"/>
                          <a:ea typeface="Meiryo" panose="020B0604030504040204" pitchFamily="34" charset="-128"/>
                        </a:rPr>
                        <a:t>-</a:t>
                      </a:r>
                      <a:endParaRPr kumimoji="1" lang="ja-JP" altLang="en-US" sz="1400" b="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a:solidFill>
                            <a:srgbClr val="0D0D0D"/>
                          </a:solidFill>
                          <a:latin typeface="Meiryo" panose="020B0604030504040204" pitchFamily="34" charset="-128"/>
                          <a:ea typeface="Meiryo" panose="020B0604030504040204" pitchFamily="34" charset="-128"/>
                        </a:rPr>
                        <a:t>-</a:t>
                      </a:r>
                      <a:endParaRPr kumimoji="1" lang="ja-JP" altLang="en-US" sz="1400" b="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429505">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オーディエンスリスト</a:t>
                      </a:r>
                      <a:endParaRPr kumimoji="1" lang="ja-JP" altLang="en-US" sz="1100" b="0" kern="1200">
                        <a:solidFill>
                          <a:schemeClr val="bg1">
                            <a:lumMod val="95000"/>
                          </a:schemeClr>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（興味関心、購買意向、</a:t>
                      </a:r>
                      <a:endParaRPr kumimoji="1" lang="en-US" altLang="ja-JP" sz="1100" b="0" kern="1200">
                        <a:solidFill>
                          <a:schemeClr val="bg1">
                            <a:lumMod val="95000"/>
                          </a:schemeClr>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属性・ライフイベント）</a:t>
                      </a:r>
                      <a:r>
                        <a:rPr kumimoji="1" lang="en-US" altLang="ja-JP" sz="1100" b="0" kern="1200">
                          <a:solidFill>
                            <a:schemeClr val="bg1">
                              <a:lumMod val="95000"/>
                            </a:schemeClr>
                          </a:solidFill>
                          <a:latin typeface="Meiryo" panose="020B0604030504040204" pitchFamily="34" charset="-128"/>
                          <a:ea typeface="Meiryo" panose="020B0604030504040204" pitchFamily="34" charset="-128"/>
                        </a:rPr>
                        <a:t>※</a:t>
                      </a: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１</a:t>
                      </a:r>
                      <a:endParaRPr kumimoji="1" lang="en-US" altLang="ja-JP" sz="1100" b="0" kern="1200">
                        <a:solidFill>
                          <a:schemeClr val="bg1">
                            <a:lumMod val="95000"/>
                          </a:schemeClr>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lumMod val="95000"/>
                            </a:schemeClr>
                          </a:solidFill>
                          <a:latin typeface="Meiryo" panose="020B0604030504040204" pitchFamily="34" charset="-128"/>
                          <a:ea typeface="Meiryo" panose="020B0604030504040204" pitchFamily="34" charset="-128"/>
                        </a:rPr>
                        <a:t>1.8</a:t>
                      </a: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倍</a:t>
                      </a:r>
                      <a:endParaRPr kumimoji="1" lang="ja-JP" altLang="en-US" sz="1100" b="0" kern="1200">
                        <a:solidFill>
                          <a:schemeClr val="bg1">
                            <a:lumMod val="95000"/>
                          </a:schemeClr>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421835">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オーディエンスリスト（ヤフー提供）</a:t>
                      </a:r>
                      <a:r>
                        <a:rPr kumimoji="1" lang="ja-JP" altLang="en-US" sz="1050" b="0" kern="1200">
                          <a:solidFill>
                            <a:schemeClr val="bg1"/>
                          </a:solidFill>
                          <a:latin typeface="Meiryo" panose="020B0604030504040204" pitchFamily="34" charset="-128"/>
                          <a:ea typeface="Meiryo" panose="020B0604030504040204" pitchFamily="34" charset="-128"/>
                        </a:rPr>
                        <a:t>　</a:t>
                      </a:r>
                      <a:r>
                        <a:rPr kumimoji="1" lang="en-US" altLang="ja-JP" sz="105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（ヤフー提供）</a:t>
                      </a:r>
                      <a:r>
                        <a:rPr kumimoji="1" lang="en-US" altLang="ja-JP" sz="1100" b="0" kern="1200">
                          <a:solidFill>
                            <a:schemeClr val="bg1">
                              <a:lumMod val="95000"/>
                            </a:schemeClr>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リスト参照</a:t>
                      </a:r>
                      <a:endParaRPr kumimoji="1" lang="ja-JP" altLang="en-US" sz="1100" b="0" kern="1200">
                        <a:solidFill>
                          <a:schemeClr val="bg1">
                            <a:lumMod val="95000"/>
                          </a:schemeClr>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1400" b="1"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5146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lumMod val="95000"/>
                            </a:schemeClr>
                          </a:solidFill>
                          <a:latin typeface="Meiryo" panose="020B0604030504040204" pitchFamily="34" charset="-128"/>
                          <a:ea typeface="Meiryo" panose="020B0604030504040204" pitchFamily="34" charset="-128"/>
                        </a:rPr>
                        <a:t>フリークエンシー</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lumMod val="95000"/>
                            </a:schemeClr>
                          </a:solidFill>
                          <a:latin typeface="Meiryo" panose="020B0604030504040204" pitchFamily="34" charset="-128"/>
                          <a:ea typeface="Meiryo" panose="020B0604030504040204" pitchFamily="34" charset="-128"/>
                        </a:rPr>
                        <a:t>2.0</a:t>
                      </a:r>
                      <a:r>
                        <a:rPr kumimoji="1" lang="ja-JP" altLang="en-US" sz="1100" b="0" kern="1200">
                          <a:solidFill>
                            <a:schemeClr val="bg1">
                              <a:lumMod val="95000"/>
                            </a:schemeClr>
                          </a:solidFill>
                          <a:latin typeface="Meiryo" panose="020B0604030504040204" pitchFamily="34" charset="-128"/>
                          <a:ea typeface="Meiryo" panose="020B0604030504040204" pitchFamily="34" charset="-128"/>
                        </a:rPr>
                        <a:t>倍</a:t>
                      </a:r>
                      <a:endParaRPr kumimoji="1" lang="ja-JP" altLang="en-US" sz="1100" b="0" kern="1200">
                        <a:solidFill>
                          <a:schemeClr val="bg1">
                            <a:lumMod val="95000"/>
                          </a:schemeClr>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a:solidFill>
                            <a:srgbClr val="0D0D0D"/>
                          </a:solidFill>
                          <a:latin typeface="Meiryo" panose="020B0604030504040204" pitchFamily="34" charset="-128"/>
                          <a:ea typeface="Meiryo" panose="020B0604030504040204" pitchFamily="34" charset="-128"/>
                        </a:rPr>
                        <a:t>-</a:t>
                      </a:r>
                      <a:endParaRPr kumimoji="1" lang="ja-JP" altLang="en-US" sz="1400" b="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Meiryo" panose="020B0604030504040204" pitchFamily="34" charset="-128"/>
                          <a:ea typeface="Meiryo" panose="020B0604030504040204" pitchFamily="34" charset="-128"/>
                        </a:rPr>
                        <a:t>1</a:t>
                      </a:r>
                      <a:r>
                        <a:rPr kumimoji="1" lang="ja-JP" altLang="en-US" sz="1100" b="0" kern="1200">
                          <a:solidFill>
                            <a:srgbClr val="0D0D0D"/>
                          </a:solidFill>
                          <a:latin typeface="Meiryo" panose="020B0604030504040204" pitchFamily="34" charset="-128"/>
                          <a:ea typeface="Meiryo" panose="020B0604030504040204" pitchFamily="34" charset="-128"/>
                        </a:rPr>
                        <a:t>回</a:t>
                      </a:r>
                      <a:r>
                        <a:rPr kumimoji="1" lang="en-US" altLang="ja-JP" sz="1100" b="0" kern="1200">
                          <a:solidFill>
                            <a:srgbClr val="0D0D0D"/>
                          </a:solidFill>
                          <a:latin typeface="Meiryo" panose="020B0604030504040204" pitchFamily="34" charset="-128"/>
                          <a:ea typeface="Meiryo" panose="020B0604030504040204" pitchFamily="34" charset="-128"/>
                        </a:rPr>
                        <a:t>/</a:t>
                      </a:r>
                      <a:r>
                        <a:rPr kumimoji="1" lang="ja-JP" altLang="en-US" sz="1100" b="0" kern="1200">
                          <a:solidFill>
                            <a:srgbClr val="0D0D0D"/>
                          </a:solidFill>
                          <a:latin typeface="Meiryo" panose="020B0604030504040204" pitchFamily="34" charset="-128"/>
                          <a:ea typeface="Meiryo" panose="020B0604030504040204" pitchFamily="34" charset="-128"/>
                        </a:rPr>
                        <a:t>通期</a:t>
                      </a:r>
                      <a:r>
                        <a:rPr lang="ja-JP" altLang="en-US" sz="1100" b="0" kern="1200">
                          <a:solidFill>
                            <a:srgbClr val="0D0D0D"/>
                          </a:solidFill>
                          <a:latin typeface="Meiryo"/>
                          <a:ea typeface="Meiryo"/>
                        </a:rPr>
                        <a:t>(固定)</a:t>
                      </a:r>
                      <a:endParaRPr kumimoji="1" lang="ja-JP" altLang="en-US" sz="1100" b="0"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370862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4E73C6-A603-DEA1-4F70-BF1BDA52E7BA}"/>
              </a:ext>
            </a:extLst>
          </p:cNvPr>
          <p:cNvSpPr>
            <a:spLocks noGrp="1"/>
          </p:cNvSpPr>
          <p:nvPr>
            <p:ph type="body" sz="quarter" idx="14"/>
          </p:nvPr>
        </p:nvSpPr>
        <p:spPr/>
        <p:txBody>
          <a:bodyPr>
            <a:normAutofit/>
          </a:bodyPr>
          <a:lstStyle/>
          <a:p>
            <a:pPr marL="0" indent="0">
              <a:buNone/>
            </a:pPr>
            <a:r>
              <a:rPr kumimoji="1" lang="ja-JP" altLang="en-US"/>
              <a:t>概要</a:t>
            </a:r>
          </a:p>
        </p:txBody>
      </p:sp>
      <p:sp>
        <p:nvSpPr>
          <p:cNvPr id="3" name="テキスト プレースホルダー 2">
            <a:extLst>
              <a:ext uri="{FF2B5EF4-FFF2-40B4-BE49-F238E27FC236}">
                <a16:creationId xmlns:a16="http://schemas.microsoft.com/office/drawing/2014/main" id="{4E898267-9CDA-D036-B18D-27F330663AF3}"/>
              </a:ext>
            </a:extLst>
          </p:cNvPr>
          <p:cNvSpPr>
            <a:spLocks noGrp="1"/>
          </p:cNvSpPr>
          <p:nvPr>
            <p:ph type="body" sz="quarter" idx="15"/>
          </p:nvPr>
        </p:nvSpPr>
        <p:spPr/>
        <p:txBody>
          <a:bodyPr>
            <a:normAutofit/>
          </a:bodyPr>
          <a:lstStyle/>
          <a:p>
            <a:pPr marL="0" indent="0">
              <a:buNone/>
            </a:pPr>
            <a:r>
              <a:rPr kumimoji="1" lang="ja-JP" altLang="en-US"/>
              <a:t>商品スペック</a:t>
            </a:r>
          </a:p>
        </p:txBody>
      </p:sp>
      <p:sp>
        <p:nvSpPr>
          <p:cNvPr id="4" name="テキスト プレースホルダー 3">
            <a:extLst>
              <a:ext uri="{FF2B5EF4-FFF2-40B4-BE49-F238E27FC236}">
                <a16:creationId xmlns:a16="http://schemas.microsoft.com/office/drawing/2014/main" id="{602D939B-6F95-479A-D14B-2B24204DE801}"/>
              </a:ext>
            </a:extLst>
          </p:cNvPr>
          <p:cNvSpPr>
            <a:spLocks noGrp="1"/>
          </p:cNvSpPr>
          <p:nvPr>
            <p:ph type="body" sz="quarter" idx="16"/>
          </p:nvPr>
        </p:nvSpPr>
        <p:spPr/>
        <p:txBody>
          <a:bodyPr>
            <a:normAutofit/>
          </a:bodyPr>
          <a:lstStyle/>
          <a:p>
            <a:pPr marL="0" indent="0">
              <a:buNone/>
            </a:pPr>
            <a:r>
              <a:rPr kumimoji="1" lang="ja-JP" altLang="en-US"/>
              <a:t>その他・注意事項</a:t>
            </a:r>
          </a:p>
        </p:txBody>
      </p:sp>
    </p:spTree>
    <p:extLst>
      <p:ext uri="{BB962C8B-B14F-4D97-AF65-F5344CB8AC3E}">
        <p14:creationId xmlns:p14="http://schemas.microsoft.com/office/powerpoint/2010/main" val="152468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p:txBody>
          <a:bodyPr/>
          <a:lstStyle/>
          <a:p>
            <a:r>
              <a:rPr kumimoji="1" lang="ja-JP" altLang="en-US"/>
              <a:t>その他・注意事項</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a:t>03</a:t>
            </a:r>
            <a:endParaRPr kumimoji="1" lang="ja-JP" altLang="en-US"/>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3186192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掲載制限カテゴリー</a:t>
            </a:r>
            <a:endParaRPr kumimoji="1" lang="ja-JP" altLang="en-US"/>
          </a:p>
        </p:txBody>
      </p:sp>
      <p:sp>
        <p:nvSpPr>
          <p:cNvPr id="4" name="正方形/長方形 3">
            <a:extLst>
              <a:ext uri="{FF2B5EF4-FFF2-40B4-BE49-F238E27FC236}">
                <a16:creationId xmlns:a16="http://schemas.microsoft.com/office/drawing/2014/main" id="{66C8D166-561E-87AA-2D97-22634365DE2D}"/>
              </a:ext>
            </a:extLst>
          </p:cNvPr>
          <p:cNvSpPr/>
          <p:nvPr/>
        </p:nvSpPr>
        <p:spPr>
          <a:xfrm>
            <a:off x="7773341" y="6141987"/>
            <a:ext cx="4183422" cy="406265"/>
          </a:xfrm>
          <a:prstGeom prst="rect">
            <a:avLst/>
          </a:prstGeom>
        </p:spPr>
        <p:txBody>
          <a:bodyPr wrap="square" lIns="0" tIns="0" rIns="0" bIns="0">
            <a:spAutoFit/>
          </a:bodyPr>
          <a:lstStyle/>
          <a:p>
            <a:pPr>
              <a:lnSpc>
                <a:spcPct val="110000"/>
              </a:lnSpc>
              <a:defRPr/>
            </a:pPr>
            <a: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t>※</a:t>
            </a:r>
            <a:r>
              <a:rPr kumimoji="0" lang="ja-JP" altLang="en-US" sz="800" kern="0">
                <a:solidFill>
                  <a:prstClr val="black">
                    <a:lumMod val="65000"/>
                    <a:lumOff val="35000"/>
                  </a:prstClr>
                </a:solidFill>
                <a:latin typeface="Meiryo" panose="020B0604030504040204" pitchFamily="34" charset="-128"/>
                <a:ea typeface="Meiryo" panose="020B0604030504040204" pitchFamily="34" charset="-128"/>
              </a:rPr>
              <a:t>　　  の枠はホワイトリストで一部プロモーションで掲載可となる場合があります。</a:t>
            </a:r>
            <a:b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br>
            <a: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t>※ </a:t>
            </a:r>
            <a:r>
              <a:rPr kumimoji="0" lang="ja-JP" altLang="en-US" sz="800" kern="0">
                <a:solidFill>
                  <a:prstClr val="black">
                    <a:lumMod val="65000"/>
                    <a:lumOff val="35000"/>
                  </a:prstClr>
                </a:solidFill>
                <a:latin typeface="Meiryo" panose="020B0604030504040204" pitchFamily="34" charset="-128"/>
                <a:ea typeface="Meiryo" panose="020B0604030504040204" pitchFamily="34" charset="-128"/>
              </a:rPr>
              <a:t>印のないカテゴリーは制限なしとなります。</a:t>
            </a:r>
            <a:endParaRPr kumimoji="0" lang="en-US" altLang="ja-JP" sz="800" kern="0">
              <a:solidFill>
                <a:prstClr val="black">
                  <a:lumMod val="65000"/>
                  <a:lumOff val="35000"/>
                </a:prstClr>
              </a:solidFill>
              <a:latin typeface="Meiryo" panose="020B0604030504040204" pitchFamily="34" charset="-128"/>
              <a:ea typeface="Meiryo" panose="020B0604030504040204" pitchFamily="34" charset="-128"/>
            </a:endParaRPr>
          </a:p>
          <a:p>
            <a:pPr>
              <a:lnSpc>
                <a:spcPct val="110000"/>
              </a:lnSpc>
              <a:defRPr/>
            </a:pPr>
            <a: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t>※ SP</a:t>
            </a:r>
            <a:r>
              <a:rPr kumimoji="0" lang="ja-JP" altLang="en-US" sz="800" kern="0">
                <a:solidFill>
                  <a:prstClr val="black">
                    <a:lumMod val="65000"/>
                    <a:lumOff val="35000"/>
                  </a:prstClr>
                </a:solidFill>
                <a:latin typeface="Meiryo" panose="020B0604030504040204" pitchFamily="34" charset="-128"/>
                <a:ea typeface="Meiryo" panose="020B0604030504040204" pitchFamily="34" charset="-128"/>
              </a:rPr>
              <a:t>はスマートフォン、 </a:t>
            </a:r>
            <a: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t>PC</a:t>
            </a:r>
            <a:r>
              <a:rPr kumimoji="0" lang="ja-JP" altLang="en-US" sz="800" kern="0">
                <a:solidFill>
                  <a:prstClr val="black">
                    <a:lumMod val="65000"/>
                    <a:lumOff val="35000"/>
                  </a:prstClr>
                </a:solidFill>
                <a:latin typeface="Meiryo" panose="020B0604030504040204" pitchFamily="34" charset="-128"/>
                <a:ea typeface="Meiryo" panose="020B0604030504040204" pitchFamily="34" charset="-128"/>
              </a:rPr>
              <a:t>はパソコン、</a:t>
            </a:r>
            <a: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t>MD</a:t>
            </a:r>
            <a:r>
              <a:rPr kumimoji="0" lang="ja-JP" altLang="en-US" sz="800" kern="0">
                <a:solidFill>
                  <a:prstClr val="black">
                    <a:lumMod val="65000"/>
                    <a:lumOff val="35000"/>
                  </a:prstClr>
                </a:solidFill>
                <a:latin typeface="Meiryo" panose="020B0604030504040204" pitchFamily="34" charset="-128"/>
                <a:ea typeface="Meiryo" panose="020B0604030504040204" pitchFamily="34" charset="-128"/>
              </a:rPr>
              <a:t>はマルチデバイスの略称です。</a:t>
            </a:r>
            <a:endParaRPr kumimoji="0" lang="en-US" altLang="ja-JP" sz="800" kern="0">
              <a:solidFill>
                <a:prstClr val="black"/>
              </a:solidFill>
              <a:latin typeface="Meiryo" panose="020B0604030504040204" pitchFamily="34" charset="-128"/>
              <a:ea typeface="Meiryo" panose="020B0604030504040204" pitchFamily="34" charset="-128"/>
            </a:endParaRPr>
          </a:p>
        </p:txBody>
      </p:sp>
      <p:sp>
        <p:nvSpPr>
          <p:cNvPr id="5" name="正方形/長方形 4">
            <a:extLst>
              <a:ext uri="{FF2B5EF4-FFF2-40B4-BE49-F238E27FC236}">
                <a16:creationId xmlns:a16="http://schemas.microsoft.com/office/drawing/2014/main" id="{9EE3A50F-8B69-DCF7-3056-A38423887876}"/>
              </a:ext>
            </a:extLst>
          </p:cNvPr>
          <p:cNvSpPr/>
          <p:nvPr/>
        </p:nvSpPr>
        <p:spPr>
          <a:xfrm>
            <a:off x="1222375" y="6144575"/>
            <a:ext cx="6701050" cy="507831"/>
          </a:xfrm>
          <a:prstGeom prst="rect">
            <a:avLst/>
          </a:prstGeom>
        </p:spPr>
        <p:txBody>
          <a:bodyPr wrap="square" lIns="0" tIns="0" rIns="0" bIns="0">
            <a:spAutoFit/>
          </a:bodyPr>
          <a:lstStyle/>
          <a:p>
            <a:pPr fontAlgn="ctr">
              <a:lnSpc>
                <a:spcPct val="110000"/>
              </a:lnSpc>
              <a:defRPr/>
            </a:pPr>
            <a:r>
              <a:rPr kumimoji="0" lang="en-US" altLang="ja-JP" sz="750" kern="0">
                <a:solidFill>
                  <a:prstClr val="black">
                    <a:lumMod val="65000"/>
                    <a:lumOff val="35000"/>
                  </a:prstClr>
                </a:solidFill>
                <a:latin typeface="Meiryo" panose="020B0604030504040204" pitchFamily="34" charset="-128"/>
                <a:ea typeface="Meiryo" panose="020B0604030504040204" pitchFamily="34" charset="-128"/>
              </a:rPr>
              <a:t>※1</a:t>
            </a:r>
            <a:r>
              <a:rPr kumimoji="0" lang="ja-JP" altLang="en-US" sz="750" kern="0">
                <a:solidFill>
                  <a:prstClr val="black">
                    <a:lumMod val="65000"/>
                    <a:lumOff val="35000"/>
                  </a:prstClr>
                </a:solidFill>
                <a:latin typeface="Meiryo" panose="020B0604030504040204" pitchFamily="34" charset="-128"/>
                <a:ea typeface="Meiryo" panose="020B0604030504040204" pitchFamily="34" charset="-128"/>
              </a:rPr>
              <a:t>　健康・美容食品は一部の商材（機能性表示食品、栄養機能食品、特定保健用食品、その他弊社が掲載可と判断した健康食品）のみ掲載可、</a:t>
            </a:r>
            <a:endParaRPr kumimoji="0" lang="en-US" altLang="ja-JP" sz="750" kern="0">
              <a:solidFill>
                <a:prstClr val="black">
                  <a:lumMod val="65000"/>
                  <a:lumOff val="35000"/>
                </a:prstClr>
              </a:solidFill>
              <a:latin typeface="Meiryo" panose="020B0604030504040204" pitchFamily="34" charset="-128"/>
              <a:ea typeface="Meiryo" panose="020B0604030504040204" pitchFamily="34" charset="-128"/>
            </a:endParaRPr>
          </a:p>
          <a:p>
            <a:pPr fontAlgn="ctr">
              <a:lnSpc>
                <a:spcPct val="110000"/>
              </a:lnSpc>
              <a:defRPr/>
            </a:pPr>
            <a:r>
              <a:rPr kumimoji="0" lang="ja-JP" altLang="en-US" sz="750" kern="0">
                <a:solidFill>
                  <a:prstClr val="black">
                    <a:lumMod val="65000"/>
                    <a:lumOff val="35000"/>
                  </a:prstClr>
                </a:solidFill>
                <a:latin typeface="Meiryo" panose="020B0604030504040204" pitchFamily="34" charset="-128"/>
                <a:ea typeface="Meiryo" panose="020B0604030504040204" pitchFamily="34" charset="-128"/>
              </a:rPr>
              <a:t>ただし価格訴求は不可。健康器具・雑貨はホワイトリストに登録しているアカウントのみ掲載可、ただし価格訴求は不可。</a:t>
            </a:r>
            <a:endParaRPr kumimoji="0" lang="en-US" altLang="ja-JP" sz="750" kern="0">
              <a:solidFill>
                <a:prstClr val="black">
                  <a:lumMod val="65000"/>
                  <a:lumOff val="35000"/>
                </a:prstClr>
              </a:solidFill>
              <a:latin typeface="Meiryo" panose="020B0604030504040204" pitchFamily="34" charset="-128"/>
              <a:ea typeface="Meiryo" panose="020B0604030504040204" pitchFamily="34" charset="-128"/>
            </a:endParaRPr>
          </a:p>
          <a:p>
            <a:pPr fontAlgn="ctr">
              <a:lnSpc>
                <a:spcPct val="110000"/>
              </a:lnSpc>
              <a:defRPr/>
            </a:pPr>
            <a:r>
              <a:rPr kumimoji="0" lang="en-US" altLang="ja-JP" sz="750" kern="0">
                <a:solidFill>
                  <a:prstClr val="black">
                    <a:lumMod val="65000"/>
                    <a:lumOff val="35000"/>
                  </a:prstClr>
                </a:solidFill>
                <a:latin typeface="Meiryo" panose="020B0604030504040204" pitchFamily="34" charset="-128"/>
                <a:ea typeface="Meiryo" panose="020B0604030504040204" pitchFamily="34" charset="-128"/>
              </a:rPr>
              <a:t>※</a:t>
            </a:r>
            <a:r>
              <a:rPr kumimoji="0" lang="ja-JP" altLang="en-US" sz="750" kern="0">
                <a:solidFill>
                  <a:prstClr val="black">
                    <a:lumMod val="65000"/>
                    <a:lumOff val="35000"/>
                  </a:prstClr>
                </a:solidFill>
                <a:latin typeface="Meiryo" panose="020B0604030504040204" pitchFamily="34" charset="-128"/>
                <a:ea typeface="Meiryo" panose="020B0604030504040204" pitchFamily="34" charset="-128"/>
              </a:rPr>
              <a:t>２　消費者金融業（消費者金融、信販会社など）は、一律掲載不可。</a:t>
            </a:r>
          </a:p>
          <a:p>
            <a:pPr fontAlgn="ctr">
              <a:lnSpc>
                <a:spcPct val="110000"/>
              </a:lnSpc>
              <a:defRPr/>
            </a:pPr>
            <a:r>
              <a:rPr kumimoji="0" lang="ja-JP" altLang="en-US" sz="750" kern="0">
                <a:solidFill>
                  <a:prstClr val="black">
                    <a:lumMod val="65000"/>
                    <a:lumOff val="35000"/>
                  </a:prstClr>
                </a:solidFill>
                <a:latin typeface="Meiryo" panose="020B0604030504040204" pitchFamily="34" charset="-128"/>
                <a:ea typeface="Meiryo" panose="020B0604030504040204" pitchFamily="34" charset="-128"/>
              </a:rPr>
              <a:t>銀行グループ傘下または上場企業もしくはそれに類する消費者金融業（消費者金融、信販会社など）の場合も、掲載は不可。</a:t>
            </a:r>
            <a:endParaRPr kumimoji="0" lang="en-US" altLang="ja-JP" sz="750" kern="0">
              <a:solidFill>
                <a:prstClr val="black">
                  <a:lumMod val="65000"/>
                  <a:lumOff val="35000"/>
                </a:prstClr>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7F80B61E-C91E-2441-3C61-F3B1761AE122}"/>
              </a:ext>
            </a:extLst>
          </p:cNvPr>
          <p:cNvSpPr/>
          <p:nvPr/>
        </p:nvSpPr>
        <p:spPr>
          <a:xfrm>
            <a:off x="7928475" y="6142886"/>
            <a:ext cx="190338" cy="115018"/>
          </a:xfrm>
          <a:prstGeom prst="rect">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graphicFrame>
        <p:nvGraphicFramePr>
          <p:cNvPr id="8" name="表 7">
            <a:extLst>
              <a:ext uri="{FF2B5EF4-FFF2-40B4-BE49-F238E27FC236}">
                <a16:creationId xmlns:a16="http://schemas.microsoft.com/office/drawing/2014/main" id="{7BD069AC-04F8-CAB3-FA07-5FD562A63FF1}"/>
              </a:ext>
            </a:extLst>
          </p:cNvPr>
          <p:cNvGraphicFramePr>
            <a:graphicFrameLocks noGrp="1"/>
          </p:cNvGraphicFramePr>
          <p:nvPr>
            <p:extLst>
              <p:ext uri="{D42A27DB-BD31-4B8C-83A1-F6EECF244321}">
                <p14:modId xmlns:p14="http://schemas.microsoft.com/office/powerpoint/2010/main" val="249982319"/>
              </p:ext>
            </p:extLst>
          </p:nvPr>
        </p:nvGraphicFramePr>
        <p:xfrm>
          <a:off x="479425" y="887851"/>
          <a:ext cx="8517525" cy="5227520"/>
        </p:xfrm>
        <a:graphic>
          <a:graphicData uri="http://schemas.openxmlformats.org/drawingml/2006/table">
            <a:tbl>
              <a:tblPr firstCol="1" bandRow="1"/>
              <a:tblGrid>
                <a:gridCol w="4382370">
                  <a:extLst>
                    <a:ext uri="{9D8B030D-6E8A-4147-A177-3AD203B41FA5}">
                      <a16:colId xmlns:a16="http://schemas.microsoft.com/office/drawing/2014/main" val="792911817"/>
                    </a:ext>
                  </a:extLst>
                </a:gridCol>
                <a:gridCol w="1419531">
                  <a:extLst>
                    <a:ext uri="{9D8B030D-6E8A-4147-A177-3AD203B41FA5}">
                      <a16:colId xmlns:a16="http://schemas.microsoft.com/office/drawing/2014/main" val="3057805663"/>
                    </a:ext>
                  </a:extLst>
                </a:gridCol>
                <a:gridCol w="1357812">
                  <a:extLst>
                    <a:ext uri="{9D8B030D-6E8A-4147-A177-3AD203B41FA5}">
                      <a16:colId xmlns:a16="http://schemas.microsoft.com/office/drawing/2014/main" val="4203260269"/>
                    </a:ext>
                  </a:extLst>
                </a:gridCol>
                <a:gridCol w="1357812">
                  <a:extLst>
                    <a:ext uri="{9D8B030D-6E8A-4147-A177-3AD203B41FA5}">
                      <a16:colId xmlns:a16="http://schemas.microsoft.com/office/drawing/2014/main" val="862787916"/>
                    </a:ext>
                  </a:extLst>
                </a:gridCol>
              </a:tblGrid>
              <a:tr h="46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a:solidFill>
                            <a:schemeClr val="bg1"/>
                          </a:solidFill>
                        </a:rPr>
                        <a:t>カテゴリー名</a:t>
                      </a:r>
                      <a:endParaRPr kumimoji="1" lang="ja-JP" altLang="en-US" sz="900" b="1">
                        <a:solidFill>
                          <a:schemeClr val="bg1"/>
                        </a:solidFill>
                        <a:latin typeface="Meiryo" panose="020B0604030504040204" pitchFamily="34" charset="-128"/>
                        <a:ea typeface="Meiryo" panose="020B0604030504040204" pitchFamily="34" charset="-128"/>
                      </a:endParaRPr>
                    </a:p>
                  </a:txBody>
                  <a:tcPr marT="36000" marB="0"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bg1"/>
                          </a:solidFill>
                        </a:rPr>
                        <a:t>ブランドパネル　</a:t>
                      </a:r>
                      <a:r>
                        <a:rPr kumimoji="1" lang="en-US" altLang="ja-JP" sz="800" b="1" kern="1200" dirty="0">
                          <a:solidFill>
                            <a:schemeClr val="bg1"/>
                          </a:solidFill>
                        </a:rPr>
                        <a:t>MD</a:t>
                      </a:r>
                      <a:r>
                        <a:rPr kumimoji="1" lang="ja-JP" altLang="en-US" sz="800" b="1" kern="1200" dirty="0">
                          <a:solidFill>
                            <a:schemeClr val="bg1"/>
                          </a:solidFill>
                        </a:rPr>
                        <a:t>　</a:t>
                      </a:r>
                      <a:endParaRPr kumimoji="1" lang="en-US" altLang="ja-JP" sz="800" b="1" kern="1200" dirty="0">
                        <a:solidFill>
                          <a:schemeClr val="bg1"/>
                        </a:solidFill>
                      </a:endParaRPr>
                    </a:p>
                    <a:p>
                      <a:pPr algn="ctr"/>
                      <a:r>
                        <a:rPr kumimoji="1" lang="ja-JP" altLang="en-US" sz="800" b="1" kern="1200" dirty="0">
                          <a:solidFill>
                            <a:schemeClr val="bg1"/>
                          </a:solidFill>
                        </a:rPr>
                        <a:t>トップカバー</a:t>
                      </a:r>
                      <a:endParaRPr kumimoji="1" lang="en-US" altLang="ja-JP" sz="800" b="1" kern="1200" dirty="0">
                        <a:solidFill>
                          <a:schemeClr val="bg1"/>
                        </a:solidFill>
                      </a:endParaRPr>
                    </a:p>
                    <a:p>
                      <a:pPr algn="ctr"/>
                      <a:r>
                        <a:rPr kumimoji="1" lang="ja-JP" altLang="en-US" sz="800" b="1" kern="1200" dirty="0">
                          <a:solidFill>
                            <a:schemeClr val="bg1"/>
                          </a:solidFill>
                        </a:rPr>
                        <a:t>関連商品</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marT="3600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a:solidFill>
                            <a:schemeClr val="bg1"/>
                          </a:solidFill>
                        </a:rPr>
                        <a:t>ブランドパネル　</a:t>
                      </a:r>
                      <a:r>
                        <a:rPr kumimoji="1" lang="ja-JP" altLang="en-US" sz="800" b="1">
                          <a:solidFill>
                            <a:schemeClr val="bg1"/>
                          </a:solidFill>
                        </a:rPr>
                        <a:t>リッチフォーマット　</a:t>
                      </a:r>
                      <a:r>
                        <a:rPr kumimoji="1" lang="en-US" altLang="ja-JP" sz="800" b="1" kern="1200" dirty="0">
                          <a:solidFill>
                            <a:schemeClr val="bg1"/>
                          </a:solidFill>
                        </a:rPr>
                        <a:t>MD</a:t>
                      </a:r>
                      <a:r>
                        <a:rPr kumimoji="1" lang="ja-JP" altLang="en-US" sz="800" b="1" kern="1200" dirty="0">
                          <a:solidFill>
                            <a:schemeClr val="bg1"/>
                          </a:solidFill>
                        </a:rPr>
                        <a:t>　トップカバー　関連商品</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marT="360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bg1"/>
                          </a:solidFill>
                        </a:rPr>
                        <a:t>ブランドパネル　</a:t>
                      </a:r>
                      <a:r>
                        <a:rPr kumimoji="1" lang="en-US" altLang="ja-JP" sz="800" b="1" kern="1200" dirty="0">
                          <a:solidFill>
                            <a:schemeClr val="bg1"/>
                          </a:solidFill>
                        </a:rPr>
                        <a:t>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a:solidFill>
                            <a:schemeClr val="bg1"/>
                          </a:solidFill>
                        </a:rPr>
                        <a:t>　トップカバー</a:t>
                      </a:r>
                      <a:endParaRPr kumimoji="1" lang="en-US" altLang="ja-JP" sz="800" b="1" kern="1200"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a:solidFill>
                            <a:schemeClr val="bg1"/>
                          </a:solidFill>
                        </a:rPr>
                        <a:t>関連商品</a:t>
                      </a:r>
                      <a:endParaRPr kumimoji="1" lang="en-US" altLang="ja-JP" sz="800" b="1" kern="1200" dirty="0">
                        <a:solidFill>
                          <a:schemeClr val="bg1"/>
                        </a:solidFill>
                      </a:endParaRPr>
                    </a:p>
                  </a:txBody>
                  <a:tcPr marL="45720" marR="45720" marT="360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a:ea typeface="Meiryo"/>
                        </a:rPr>
                        <a:t>　</a:t>
                      </a:r>
                      <a:endParaRPr lang="ja-JP" altLang="en-US" sz="700" b="1" i="0" u="none" strike="noStrike" dirty="0">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09047038"/>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a:ea typeface="Meiryo"/>
                        </a:rPr>
                        <a:t>　</a:t>
                      </a:r>
                      <a:endParaRPr lang="ja-JP" altLang="en-US" sz="700" b="1" i="0" u="none" strike="noStrike" dirty="0">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05067978"/>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a:ea typeface="Meiryo"/>
                        </a:rPr>
                        <a:t>　</a:t>
                      </a:r>
                      <a:endParaRPr lang="ja-JP" altLang="en-US" sz="700" b="1" i="0" u="none" strike="noStrike" dirty="0">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1656786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176726869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628964"/>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50117590"/>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41138105"/>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94366260"/>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34750592"/>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※2</a:t>
                      </a: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601219410"/>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※2</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4197840892"/>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2025979"/>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証券・投資</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4766996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51516483"/>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251199972"/>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3479615484"/>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914959637"/>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136295167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a:ea typeface="Meiryo"/>
                        </a:rPr>
                        <a:t>×</a:t>
                      </a:r>
                      <a:endParaRPr lang="en-US" altLang="ja-JP" sz="900" b="1" i="0" u="none" strike="noStrike" dirty="0">
                        <a:solidFill>
                          <a:srgbClr val="FF003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a:ea typeface="Meiryo"/>
                        </a:rPr>
                        <a:t>×</a:t>
                      </a:r>
                      <a:endParaRPr lang="en-US" altLang="ja-JP" sz="900" b="1" i="0" u="none" strike="noStrike" dirty="0">
                        <a:solidFill>
                          <a:srgbClr val="FF003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a:ea typeface="Meiryo"/>
                        </a:rPr>
                        <a:t>×</a:t>
                      </a:r>
                      <a:endParaRPr lang="en-US" altLang="ja-JP" sz="900" b="1" i="0" u="none" strike="noStrike" dirty="0">
                        <a:solidFill>
                          <a:srgbClr val="FF003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159408304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4585847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79597813"/>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健康・美容食品</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※1</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chemeClr val="accent3"/>
                          </a:solidFill>
                          <a:effectLst/>
                          <a:latin typeface="Meiryo"/>
                          <a:ea typeface="Meiryo"/>
                        </a:rPr>
                        <a:t>　</a:t>
                      </a:r>
                      <a:endParaRPr lang="ja-JP" altLang="en-US" sz="900" b="1" i="0" u="none" strike="noStrike" dirty="0">
                        <a:solidFill>
                          <a:schemeClr val="accent3"/>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4516256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※1</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17829682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a:ea typeface="Meiryo"/>
                        </a:rPr>
                        <a:t>恋愛</a:t>
                      </a:r>
                      <a:r>
                        <a:rPr lang="en-US" altLang="ja-JP" sz="850" b="0" u="none" strike="noStrike" dirty="0">
                          <a:solidFill>
                            <a:schemeClr val="bg1"/>
                          </a:solidFill>
                          <a:effectLst/>
                          <a:latin typeface="Meiryo"/>
                          <a:ea typeface="Meiryo"/>
                        </a:rPr>
                        <a:t>/</a:t>
                      </a:r>
                      <a:r>
                        <a:rPr lang="ja-JP" altLang="en-US" sz="850" b="0" u="none" strike="noStrike">
                          <a:solidFill>
                            <a:schemeClr val="bg1"/>
                          </a:solidFill>
                          <a:effectLst/>
                          <a:latin typeface="Meiryo"/>
                          <a:ea typeface="Meiryo"/>
                        </a:rPr>
                        <a:t>結婚情報・サービス</a:t>
                      </a:r>
                      <a:endParaRPr lang="ja-JP" altLang="en-US" sz="850" b="0" i="0" u="none" strike="noStrike">
                        <a:solidFill>
                          <a:schemeClr val="bg1"/>
                        </a:solidFill>
                        <a:effectLst/>
                        <a:latin typeface="Meiryo"/>
                        <a:ea typeface="Meiryo"/>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327458966"/>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a:ea typeface="Meiryo"/>
                        </a:rPr>
                        <a:t>恋愛・結婚情報（出会い系サイト、結婚紹介、インターネット異性紹介業</a:t>
                      </a:r>
                      <a:r>
                        <a:rPr lang="en-US" altLang="ja-JP" sz="850" b="0" u="none" strike="noStrike" dirty="0">
                          <a:solidFill>
                            <a:schemeClr val="bg1"/>
                          </a:solidFill>
                          <a:effectLst/>
                          <a:latin typeface="Meiryo"/>
                          <a:ea typeface="Meiryo"/>
                        </a:rPr>
                        <a:t>)</a:t>
                      </a:r>
                      <a:endParaRPr lang="en-US" altLang="ja-JP" sz="850" b="0" i="0" u="none" strike="noStrike" dirty="0">
                        <a:solidFill>
                          <a:schemeClr val="bg1"/>
                        </a:solidFill>
                        <a:effectLst/>
                        <a:latin typeface="Meiryo"/>
                        <a:ea typeface="Meiryo"/>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3799200"/>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a:ea typeface="Meiryo"/>
                        </a:rPr>
                        <a:t>×</a:t>
                      </a:r>
                      <a:endParaRPr lang="en-US" altLang="ja-JP" sz="900" b="1" i="0" u="none" strike="noStrike" dirty="0">
                        <a:solidFill>
                          <a:srgbClr val="FF0000"/>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812486826"/>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4464143"/>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4954106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940608094"/>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 </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 </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 </a:t>
                      </a:r>
                      <a:endParaRPr lang="en-US" altLang="ja-JP" sz="900" b="1" i="0" u="none" strike="noStrike" dirty="0">
                        <a:solidFill>
                          <a:srgbClr val="0D0D0D"/>
                        </a:solidFill>
                        <a:effectLst/>
                        <a:latin typeface="Meiryo"/>
                        <a:ea typeface="Meiryo"/>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40765094"/>
                  </a:ext>
                </a:extLst>
              </a:tr>
              <a:tr h="148735">
                <a:tc>
                  <a:txBody>
                    <a:bodyPr/>
                    <a:lstStyle/>
                    <a:p>
                      <a:pPr lvl="0" algn="l">
                        <a:buNone/>
                      </a:pPr>
                      <a:r>
                        <a:rPr lang="ja-JP" altLang="en-US" sz="850" b="0" u="none" strike="noStrike">
                          <a:solidFill>
                            <a:schemeClr val="bg1"/>
                          </a:solidFill>
                          <a:effectLst/>
                          <a:latin typeface="Meiryo"/>
                          <a:ea typeface="Meiryo"/>
                        </a:rPr>
                        <a:t>加熱式たばこ</a:t>
                      </a:r>
                      <a:endParaRPr lang="ja-JP" altLang="en-US" sz="850" b="0" u="none" strike="noStrike" dirty="0">
                        <a:solidFill>
                          <a:schemeClr val="bg1"/>
                        </a:solidFill>
                        <a:effectLst/>
                        <a:latin typeface="Meiryo"/>
                        <a:ea typeface="Meiryo"/>
                      </a:endParaRPr>
                    </a:p>
                  </a:txBody>
                  <a:tcPr marL="180000" marR="5260" marT="5260" marB="0" anchor="ctr">
                    <a:lnL w="12700">
                      <a:solidFill>
                        <a:srgbClr val="FFFFFF"/>
                      </a:solidFill>
                    </a:lnL>
                    <a:lnR w="3174">
                      <a:solidFill>
                        <a:srgbClr val="FFFFFF"/>
                      </a:solidFill>
                    </a:lnR>
                    <a:lnT w="3175" cap="flat" cmpd="sng" algn="ctr">
                      <a:solidFill>
                        <a:srgbClr val="FFFFFF"/>
                      </a:solidFill>
                      <a:prstDash val="solid"/>
                      <a:round/>
                      <a:headEnd type="none" w="med" len="med"/>
                      <a:tailEnd type="none" w="med" len="med"/>
                    </a:lnT>
                    <a:lnB w="12700">
                      <a:solidFill>
                        <a:srgbClr val="FFFFFF"/>
                      </a:solidFill>
                    </a:lnB>
                    <a:lnTlToBr w="0">
                      <a:noFill/>
                    </a:lnTlToBr>
                    <a:lnBlToTr w="0">
                      <a:noFill/>
                    </a:lnBlToTr>
                    <a:solidFill>
                      <a:srgbClr val="00003E">
                        <a:alpha val="60000"/>
                      </a:srgbClr>
                    </a:solidFill>
                  </a:tcPr>
                </a:tc>
                <a:tc>
                  <a:txBody>
                    <a:bodyPr/>
                    <a:lstStyle/>
                    <a:p>
                      <a:pPr lvl="0" algn="ctr">
                        <a:buNone/>
                      </a:pPr>
                      <a:endParaRPr lang="en-US" altLang="ja-JP" sz="900" b="1" u="none" strike="noStrike" dirty="0">
                        <a:solidFill>
                          <a:srgbClr val="0D0D0D"/>
                        </a:solidFill>
                        <a:effectLst/>
                        <a:latin typeface="Meiryo"/>
                        <a:ea typeface="Meiryo"/>
                      </a:endParaRPr>
                    </a:p>
                  </a:txBody>
                  <a:tcPr marL="6350" marR="6350" marT="6350" marB="0" anchor="ctr">
                    <a:lnL w="3174">
                      <a:solidFill>
                        <a:srgbClr val="FFFFFF"/>
                      </a:solidFill>
                    </a:lnL>
                    <a:lnR w="12700">
                      <a:solidFill>
                        <a:srgbClr val="FFFFFF"/>
                      </a:solidFill>
                    </a:lnR>
                    <a:lnT w="3175" cap="flat" cmpd="sng" algn="ctr">
                      <a:solidFill>
                        <a:srgbClr val="FFFFFF"/>
                      </a:solidFill>
                      <a:prstDash val="solid"/>
                      <a:round/>
                      <a:headEnd type="none" w="med" len="med"/>
                      <a:tailEnd type="none" w="med" len="med"/>
                    </a:lnT>
                    <a:lnB w="12700">
                      <a:solidFill>
                        <a:srgbClr val="FFFFFF"/>
                      </a:solidFill>
                    </a:lnB>
                    <a:lnTlToBr w="0">
                      <a:noFill/>
                    </a:lnTlToBr>
                    <a:lnBlToTr w="0">
                      <a:noFill/>
                    </a:lnBlToTr>
                    <a:solidFill>
                      <a:srgbClr val="00003E">
                        <a:alpha val="10196"/>
                      </a:srgbClr>
                    </a:solidFill>
                  </a:tcPr>
                </a:tc>
                <a:tc>
                  <a:txBody>
                    <a:bodyPr/>
                    <a:lstStyle/>
                    <a:p>
                      <a:pPr lvl="0" algn="ctr">
                        <a:buNone/>
                      </a:pPr>
                      <a:r>
                        <a:rPr lang="en-US" altLang="ja-JP" sz="900" b="1" u="none" strike="noStrike" dirty="0">
                          <a:solidFill>
                            <a:srgbClr val="0D0D0D"/>
                          </a:solidFill>
                          <a:effectLst/>
                          <a:latin typeface="Meiryo"/>
                          <a:ea typeface="Meiryo"/>
                        </a:rPr>
                        <a:t>×</a:t>
                      </a:r>
                    </a:p>
                  </a:txBody>
                  <a:tcPr marL="6350" marR="6350" marT="6350" marB="0" anchor="ctr">
                    <a:lnL w="12700">
                      <a:solidFill>
                        <a:srgbClr val="FFFFFF"/>
                      </a:solidFill>
                    </a:lnL>
                    <a:lnR w="12700">
                      <a:solidFill>
                        <a:srgbClr val="FFFFFF"/>
                      </a:solidFill>
                    </a:lnR>
                    <a:lnT w="3175" cap="flat" cmpd="sng" algn="ctr">
                      <a:solidFill>
                        <a:srgbClr val="FFFFFF"/>
                      </a:solidFill>
                      <a:prstDash val="solid"/>
                      <a:round/>
                      <a:headEnd type="none" w="med" len="med"/>
                      <a:tailEnd type="none" w="med" len="med"/>
                    </a:lnT>
                    <a:lnB w="12700">
                      <a:solidFill>
                        <a:srgbClr val="FFFFFF"/>
                      </a:solidFill>
                    </a:lnB>
                    <a:lnTlToBr w="0">
                      <a:noFill/>
                    </a:lnTlToBr>
                    <a:lnBlToTr w="0">
                      <a:noFill/>
                    </a:lnBlToTr>
                    <a:solidFill>
                      <a:srgbClr val="00003E">
                        <a:alpha val="10196"/>
                      </a:srgbClr>
                    </a:solidFill>
                  </a:tcPr>
                </a:tc>
                <a:tc>
                  <a:txBody>
                    <a:bodyPr/>
                    <a:lstStyle/>
                    <a:p>
                      <a:pPr lvl="0" algn="ctr">
                        <a:buNone/>
                      </a:pPr>
                      <a:endParaRPr lang="en-US" altLang="ja-JP" sz="900" b="1" u="none" strike="noStrike" dirty="0">
                        <a:solidFill>
                          <a:srgbClr val="0D0D0D"/>
                        </a:solidFill>
                        <a:effectLst/>
                        <a:latin typeface="Meiryo"/>
                        <a:ea typeface="Meiryo"/>
                      </a:endParaRPr>
                    </a:p>
                  </a:txBody>
                  <a:tcPr marL="6350" marR="6350" marT="6350" marB="0" anchor="ctr">
                    <a:lnL w="12700">
                      <a:solidFill>
                        <a:srgbClr val="FFFFFF"/>
                      </a:solidFill>
                    </a:lnL>
                    <a:lnR w="12700">
                      <a:solidFill>
                        <a:srgbClr val="FFFFFF"/>
                      </a:solidFill>
                    </a:lnR>
                    <a:lnT w="3175" cap="flat" cmpd="sng" algn="ctr">
                      <a:solidFill>
                        <a:srgbClr val="FFFFFF"/>
                      </a:solidFill>
                      <a:prstDash val="solid"/>
                      <a:round/>
                      <a:headEnd type="none" w="med" len="med"/>
                      <a:tailEnd type="none" w="med" len="med"/>
                    </a:lnT>
                    <a:lnB w="12700">
                      <a:solidFill>
                        <a:srgbClr val="FFFFFF"/>
                      </a:solidFill>
                    </a:lnB>
                    <a:lnTlToBr w="0">
                      <a:noFill/>
                    </a:lnTlToBr>
                    <a:lnBlToTr w="0">
                      <a:noFill/>
                    </a:lnBlToTr>
                    <a:solidFill>
                      <a:srgbClr val="00003E">
                        <a:alpha val="10196"/>
                      </a:srgbClr>
                    </a:solidFill>
                  </a:tcPr>
                </a:tc>
                <a:extLst>
                  <a:ext uri="{0D108BD9-81ED-4DB2-BD59-A6C34878D82A}">
                    <a16:rowId xmlns:a16="http://schemas.microsoft.com/office/drawing/2014/main" val="4022617014"/>
                  </a:ext>
                </a:extLst>
              </a:tr>
            </a:tbl>
          </a:graphicData>
        </a:graphic>
      </p:graphicFrame>
    </p:spTree>
    <p:extLst>
      <p:ext uri="{BB962C8B-B14F-4D97-AF65-F5344CB8AC3E}">
        <p14:creationId xmlns:p14="http://schemas.microsoft.com/office/powerpoint/2010/main" val="31106091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掲載制限カテゴリーに該当する場合の注意点</a:t>
            </a:r>
            <a:endParaRPr kumimoji="1" lang="ja-JP" altLang="en-US"/>
          </a:p>
        </p:txBody>
      </p:sp>
      <p:sp>
        <p:nvSpPr>
          <p:cNvPr id="10" name="正方形/長方形 9">
            <a:extLst>
              <a:ext uri="{FF2B5EF4-FFF2-40B4-BE49-F238E27FC236}">
                <a16:creationId xmlns:a16="http://schemas.microsoft.com/office/drawing/2014/main" id="{959046DC-AA05-BFBE-D470-7FAC5C12DC94}"/>
              </a:ext>
            </a:extLst>
          </p:cNvPr>
          <p:cNvSpPr/>
          <p:nvPr/>
        </p:nvSpPr>
        <p:spPr>
          <a:xfrm>
            <a:off x="479425" y="1538720"/>
            <a:ext cx="11233150" cy="1104933"/>
          </a:xfrm>
          <a:prstGeom prst="rect">
            <a:avLst/>
          </a:prstGeom>
          <a:solidFill>
            <a:srgbClr val="00003E">
              <a:alpha val="5098"/>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掲載予定のキャンペーンが掲載制限カテゴリーに該当する場合、予約はできません。</a:t>
            </a:r>
            <a:endParaRPr kumimoji="1" lang="en-US" altLang="ja-JP"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広告管理ツールのシミュレーションの結果は在庫なしと表示されます。</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（ただし、ホワイトリストに登録されていれば予約可能です）</a:t>
            </a:r>
          </a:p>
        </p:txBody>
      </p:sp>
      <p:sp>
        <p:nvSpPr>
          <p:cNvPr id="11" name="1 つの角を丸めた四角形 6">
            <a:extLst>
              <a:ext uri="{FF2B5EF4-FFF2-40B4-BE49-F238E27FC236}">
                <a16:creationId xmlns:a16="http://schemas.microsoft.com/office/drawing/2014/main" id="{338B8F03-01DE-FEB4-2966-5BB1DAFD8303}"/>
              </a:ext>
            </a:extLst>
          </p:cNvPr>
          <p:cNvSpPr/>
          <p:nvPr/>
        </p:nvSpPr>
        <p:spPr>
          <a:xfrm>
            <a:off x="479424" y="1162924"/>
            <a:ext cx="11233149" cy="375796"/>
          </a:xfrm>
          <a:prstGeom prst="round1Rect">
            <a:avLst/>
          </a:prstGeom>
          <a:solidFill>
            <a:srgbClr val="00003E">
              <a:alpha val="10196"/>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8000" tIns="3600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広告タイプが</a:t>
            </a:r>
            <a:r>
              <a:rPr kumimoji="1" lang="ja-JP" altLang="en-US" sz="1800" b="1" i="0" u="none" strike="noStrike" kern="120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rPr>
              <a:t>バナー広告、予約型専用広告</a:t>
            </a:r>
            <a:r>
              <a:rPr kumimoji="1" lang="ja-JP" altLang="en-US" sz="1600" b="1" i="0" u="none" strike="noStrike" kern="120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rPr>
              <a:t>（ブランドパネル クインティのみ）</a:t>
            </a:r>
            <a:r>
              <a:rPr kumimoji="1" lang="ja-JP" altLang="en-US" sz="16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の場合</a:t>
            </a:r>
          </a:p>
        </p:txBody>
      </p:sp>
      <p:sp>
        <p:nvSpPr>
          <p:cNvPr id="12" name="正方形/長方形 11">
            <a:extLst>
              <a:ext uri="{FF2B5EF4-FFF2-40B4-BE49-F238E27FC236}">
                <a16:creationId xmlns:a16="http://schemas.microsoft.com/office/drawing/2014/main" id="{7B39DE73-188C-30FB-3A3E-3BACAA0D03C1}"/>
              </a:ext>
            </a:extLst>
          </p:cNvPr>
          <p:cNvSpPr/>
          <p:nvPr/>
        </p:nvSpPr>
        <p:spPr>
          <a:xfrm>
            <a:off x="479423" y="3505721"/>
            <a:ext cx="11233151" cy="1224000"/>
          </a:xfrm>
          <a:prstGeom prst="rect">
            <a:avLst/>
          </a:prstGeom>
          <a:solidFill>
            <a:srgbClr val="00003E">
              <a:alpha val="5098"/>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掲載予定のキャンペーンが掲載制限カテゴリーに該当する場合、予約はできません。</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ただし </a:t>
            </a:r>
            <a:r>
              <a:rPr kumimoji="1" lang="ja-JP" altLang="en-US" sz="1400" b="1" i="0" u="none" strike="noStrike" kern="120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rPr>
              <a:t>「健康・美容食品」「健康器具・雑貨」</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の場合は、一部のプロモーション内容のみ許可しています。</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事前提案可否のフローにて、事前に弊社営業宛にご連絡ください。</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lvl="0">
              <a:lnSpc>
                <a:spcPct val="130000"/>
              </a:lnSpc>
              <a:defRPr/>
            </a:pPr>
            <a:r>
              <a:rPr lang="ja-JP" altLang="en-US" sz="1400" dirty="0">
                <a:solidFill>
                  <a:srgbClr val="212121"/>
                </a:solidFill>
                <a:latin typeface="Meiryo"/>
                <a:ea typeface="Meiryo"/>
              </a:rPr>
              <a:t>（ </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「スペシャル商品（事前提案可否必須商品）について」のページをご確認ください。）</a:t>
            </a:r>
          </a:p>
        </p:txBody>
      </p:sp>
      <p:sp>
        <p:nvSpPr>
          <p:cNvPr id="13" name="1 つの角を丸めた四角形 11">
            <a:extLst>
              <a:ext uri="{FF2B5EF4-FFF2-40B4-BE49-F238E27FC236}">
                <a16:creationId xmlns:a16="http://schemas.microsoft.com/office/drawing/2014/main" id="{51DC151E-6BDB-53BD-6764-ACCC2BD2944A}"/>
              </a:ext>
            </a:extLst>
          </p:cNvPr>
          <p:cNvSpPr/>
          <p:nvPr/>
        </p:nvSpPr>
        <p:spPr>
          <a:xfrm>
            <a:off x="479424" y="3129925"/>
            <a:ext cx="11233150" cy="375796"/>
          </a:xfrm>
          <a:prstGeom prst="round1Rect">
            <a:avLst/>
          </a:prstGeom>
          <a:solidFill>
            <a:srgbClr val="00003E">
              <a:alpha val="10196"/>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8000" tIns="3600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広告タイプが</a:t>
            </a:r>
            <a:r>
              <a:rPr kumimoji="1" lang="ja-JP" altLang="en-US" sz="1800" b="1" i="0" u="none" strike="noStrike" kern="120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rPr>
              <a:t>予約型専用広告</a:t>
            </a:r>
            <a:r>
              <a:rPr kumimoji="1" lang="ja-JP" altLang="en-US" sz="1600" b="1" i="0" u="none" strike="noStrike" kern="120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rPr>
              <a:t>（ブランドパネル クインティを除く）</a:t>
            </a:r>
            <a:r>
              <a:rPr kumimoji="1" lang="ja-JP" altLang="en-US" sz="16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の場合</a:t>
            </a:r>
          </a:p>
        </p:txBody>
      </p:sp>
      <p:sp>
        <p:nvSpPr>
          <p:cNvPr id="18" name="テキスト プレースホルダー 10">
            <a:extLst>
              <a:ext uri="{FF2B5EF4-FFF2-40B4-BE49-F238E27FC236}">
                <a16:creationId xmlns:a16="http://schemas.microsoft.com/office/drawing/2014/main" id="{AC50B768-CF68-E1F0-BB7E-3980C7837FD9}"/>
              </a:ext>
            </a:extLst>
          </p:cNvPr>
          <p:cNvSpPr txBox="1">
            <a:spLocks/>
          </p:cNvSpPr>
          <p:nvPr/>
        </p:nvSpPr>
        <p:spPr>
          <a:xfrm>
            <a:off x="2043068" y="5219857"/>
            <a:ext cx="9972335" cy="1224000"/>
          </a:xfrm>
          <a:prstGeom prst="rect">
            <a:avLst/>
          </a:prstGeom>
        </p:spPr>
        <p:txBody>
          <a:bodyPr lIns="0" tIns="3600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defTabSz="914400">
              <a:lnSpc>
                <a:spcPct val="120000"/>
              </a:lnSpc>
              <a:spcBef>
                <a:spcPts val="0"/>
              </a:spcBef>
              <a:spcAft>
                <a:spcPts val="600"/>
              </a:spcAft>
              <a:defRPr/>
            </a:pPr>
            <a:r>
              <a:rPr lang="ja-JP" altLang="en-US" sz="1200" spc="0" dirty="0">
                <a:solidFill>
                  <a:srgbClr val="0D0D0D"/>
                </a:solidFill>
                <a:latin typeface="Meiryo"/>
                <a:ea typeface="Meiryo"/>
              </a:rPr>
              <a:t>上記対象商品において</a:t>
            </a:r>
            <a:r>
              <a:rPr lang="ja-JP" altLang="en-US" sz="1200" b="1" spc="0" dirty="0">
                <a:solidFill>
                  <a:srgbClr val="FF0033"/>
                </a:solidFill>
                <a:latin typeface="Meiryo"/>
                <a:ea typeface="Meiryo"/>
              </a:rPr>
              <a:t>「健康・美容食品」「法務・税務」「消費者金融」「加熱式たばこ」</a:t>
            </a:r>
            <a:r>
              <a:rPr lang="ja-JP" altLang="en-US" sz="1200" spc="0" dirty="0">
                <a:solidFill>
                  <a:srgbClr val="212121"/>
                </a:solidFill>
                <a:latin typeface="Meiryo"/>
                <a:ea typeface="Meiryo"/>
              </a:rPr>
              <a:t>は、システム制御がかからず予約できてしまいます。</a:t>
            </a:r>
            <a:br>
              <a:rPr lang="en-US" altLang="ja-JP" sz="1200" spc="0" dirty="0">
                <a:latin typeface="Meiryo" panose="020B0604030504040204" pitchFamily="34" charset="-128"/>
                <a:ea typeface="Meiryo" panose="020B0604030504040204" pitchFamily="34" charset="-128"/>
              </a:rPr>
            </a:br>
            <a:r>
              <a:rPr lang="ja-JP" altLang="en-US" sz="1200" spc="0" dirty="0">
                <a:solidFill>
                  <a:srgbClr val="212121"/>
                </a:solidFill>
                <a:latin typeface="Meiryo"/>
                <a:ea typeface="Meiryo"/>
              </a:rPr>
              <a:t>しかし、予約型専用広告（ブランドパネル クインティ以外）の掲載制限カテゴリー対象のため、審査のタイミングで否認されます。</a:t>
            </a:r>
            <a:br>
              <a:rPr lang="en-US" altLang="ja-JP" sz="1200" spc="0" dirty="0">
                <a:latin typeface="Meiryo" panose="020B0604030504040204" pitchFamily="34" charset="-128"/>
                <a:ea typeface="Meiryo" panose="020B0604030504040204" pitchFamily="34" charset="-128"/>
              </a:rPr>
            </a:br>
            <a:r>
              <a:rPr lang="ja-JP" altLang="en-US" sz="1200" spc="0" dirty="0">
                <a:solidFill>
                  <a:srgbClr val="212121"/>
                </a:solidFill>
                <a:latin typeface="Meiryo"/>
                <a:ea typeface="Meiryo"/>
              </a:rPr>
              <a:t>（ 「健康・美容食品」 は許可されたプロモーション内容のみ掲載可となりますので上記のとおり事前の申請が必要です）</a:t>
            </a:r>
            <a:br>
              <a:rPr lang="en-US" altLang="ja-JP" sz="1200" spc="0" dirty="0">
                <a:latin typeface="Meiryo" panose="020B0604030504040204" pitchFamily="34" charset="-128"/>
                <a:ea typeface="Meiryo" panose="020B0604030504040204" pitchFamily="34" charset="-128"/>
              </a:rPr>
            </a:br>
            <a:r>
              <a:rPr lang="ja-JP" altLang="en-US" sz="1200" b="1" spc="0" dirty="0">
                <a:solidFill>
                  <a:srgbClr val="FF0033"/>
                </a:solidFill>
                <a:latin typeface="Meiryo"/>
                <a:ea typeface="Meiryo"/>
              </a:rPr>
              <a:t>否認された場合、再審査を申請するか、忘れずにキャンセルしてください。</a:t>
            </a:r>
            <a:br>
              <a:rPr lang="en-US" altLang="ja-JP" sz="1200" b="1" spc="0" dirty="0">
                <a:latin typeface="Meiryo" panose="020B0604030504040204" pitchFamily="34" charset="-128"/>
                <a:ea typeface="Meiryo" panose="020B0604030504040204" pitchFamily="34" charset="-128"/>
              </a:rPr>
            </a:br>
            <a:r>
              <a:rPr lang="ja-JP" altLang="en-US" sz="1200" spc="0" dirty="0">
                <a:solidFill>
                  <a:srgbClr val="212121"/>
                </a:solidFill>
                <a:latin typeface="Meiryo"/>
                <a:ea typeface="Meiryo"/>
              </a:rPr>
              <a:t>（キャンペーン作成（予約）後、</a:t>
            </a:r>
            <a:r>
              <a:rPr lang="en-US" altLang="ja-JP" sz="1200" spc="0" dirty="0">
                <a:solidFill>
                  <a:srgbClr val="212121"/>
                </a:solidFill>
                <a:latin typeface="Meiryo"/>
                <a:ea typeface="Meiryo"/>
              </a:rPr>
              <a:t>3</a:t>
            </a:r>
            <a:r>
              <a:rPr lang="ja-JP" altLang="en-US" sz="1200" spc="0" dirty="0">
                <a:solidFill>
                  <a:srgbClr val="212121"/>
                </a:solidFill>
                <a:latin typeface="Meiryo"/>
                <a:ea typeface="Meiryo"/>
              </a:rPr>
              <a:t>営業日より後のキャンセル、または掲載開始日以降のキャンセルはキャンセル料が発生します）</a:t>
            </a:r>
            <a:endParaRPr lang="ja-JP" dirty="0">
              <a:cs typeface="Calibri" panose="020F0502020204030204"/>
            </a:endParaRPr>
          </a:p>
        </p:txBody>
      </p:sp>
      <p:sp>
        <p:nvSpPr>
          <p:cNvPr id="25" name="正方形/長方形 24">
            <a:extLst>
              <a:ext uri="{FF2B5EF4-FFF2-40B4-BE49-F238E27FC236}">
                <a16:creationId xmlns:a16="http://schemas.microsoft.com/office/drawing/2014/main" id="{900F4F46-9457-1053-0FB1-B91DBFF41C38}"/>
              </a:ext>
            </a:extLst>
          </p:cNvPr>
          <p:cNvSpPr/>
          <p:nvPr/>
        </p:nvSpPr>
        <p:spPr>
          <a:xfrm>
            <a:off x="8417813" y="3280295"/>
            <a:ext cx="2587247" cy="169277"/>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 </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トップインパクト関連、パノラマ関連</a:t>
            </a:r>
          </a:p>
        </p:txBody>
      </p:sp>
    </p:spTree>
    <p:extLst>
      <p:ext uri="{BB962C8B-B14F-4D97-AF65-F5344CB8AC3E}">
        <p14:creationId xmlns:p14="http://schemas.microsoft.com/office/powerpoint/2010/main" val="6710985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販売制限カテゴリー</a:t>
            </a:r>
            <a:endParaRPr kumimoji="1" lang="ja-JP" altLang="en-US"/>
          </a:p>
        </p:txBody>
      </p:sp>
      <p:sp>
        <p:nvSpPr>
          <p:cNvPr id="5" name="テキスト ボックス 4">
            <a:extLst>
              <a:ext uri="{FF2B5EF4-FFF2-40B4-BE49-F238E27FC236}">
                <a16:creationId xmlns:a16="http://schemas.microsoft.com/office/drawing/2014/main" id="{3A08921D-4460-DD92-622C-E11D7991985D}"/>
              </a:ext>
            </a:extLst>
          </p:cNvPr>
          <p:cNvSpPr txBox="1"/>
          <p:nvPr/>
        </p:nvSpPr>
        <p:spPr>
          <a:xfrm>
            <a:off x="491492" y="1317096"/>
            <a:ext cx="5206554" cy="236988"/>
          </a:xfrm>
          <a:prstGeom prst="rect">
            <a:avLst/>
          </a:prstGeom>
          <a:noFill/>
        </p:spPr>
        <p:txBody>
          <a:bodyPr wrap="none" lIns="0" tIns="0" rIns="0" bIns="0" rtlCol="0">
            <a:spAutoFit/>
          </a:bodyPr>
          <a:lstStyle/>
          <a:p>
            <a:pPr>
              <a:lnSpc>
                <a:spcPct val="110000"/>
              </a:lnSpc>
            </a:pPr>
            <a:r>
              <a:rPr lang="ja-JP" altLang="en-US" sz="1400" dirty="0">
                <a:solidFill>
                  <a:srgbClr val="0D0D0D"/>
                </a:solidFill>
                <a:latin typeface="Meiryo" panose="020B0604030504040204" pitchFamily="34" charset="-128"/>
                <a:ea typeface="Meiryo" panose="020B0604030504040204" pitchFamily="34" charset="-128"/>
              </a:rPr>
              <a:t>以下商品において</a:t>
            </a:r>
            <a:r>
              <a:rPr lang="ja-JP" altLang="en-US" sz="1400" b="1" dirty="0">
                <a:solidFill>
                  <a:srgbClr val="FF0033"/>
                </a:solidFill>
                <a:latin typeface="Meiryo" panose="020B0604030504040204" pitchFamily="34" charset="-128"/>
                <a:ea typeface="Meiryo" panose="020B0604030504040204" pitchFamily="34" charset="-128"/>
              </a:rPr>
              <a:t>「下着・水着」の訴求内容</a:t>
            </a:r>
            <a:r>
              <a:rPr lang="ja-JP" altLang="en-US" sz="1400" dirty="0">
                <a:solidFill>
                  <a:srgbClr val="0D0D0D"/>
                </a:solidFill>
                <a:latin typeface="Meiryo" panose="020B0604030504040204" pitchFamily="34" charset="-128"/>
                <a:ea typeface="Meiryo" panose="020B0604030504040204" pitchFamily="34" charset="-128"/>
              </a:rPr>
              <a:t>は掲載できません</a:t>
            </a:r>
            <a:r>
              <a:rPr lang="ja-JP" altLang="en-US" sz="1400" dirty="0">
                <a:solidFill>
                  <a:srgbClr val="000000"/>
                </a:solidFill>
                <a:latin typeface="Meiryo" panose="020B0604030504040204" pitchFamily="34" charset="-128"/>
                <a:ea typeface="Meiryo" panose="020B0604030504040204" pitchFamily="34" charset="-128"/>
              </a:rPr>
              <a:t>。</a:t>
            </a:r>
          </a:p>
        </p:txBody>
      </p:sp>
      <p:sp>
        <p:nvSpPr>
          <p:cNvPr id="6" name="正方形/長方形 5">
            <a:extLst>
              <a:ext uri="{FF2B5EF4-FFF2-40B4-BE49-F238E27FC236}">
                <a16:creationId xmlns:a16="http://schemas.microsoft.com/office/drawing/2014/main" id="{ECFC725D-6123-DE3A-4613-298AF2DD8D99}"/>
              </a:ext>
            </a:extLst>
          </p:cNvPr>
          <p:cNvSpPr/>
          <p:nvPr/>
        </p:nvSpPr>
        <p:spPr>
          <a:xfrm>
            <a:off x="491492" y="2443845"/>
            <a:ext cx="5460046" cy="1743718"/>
          </a:xfrm>
          <a:prstGeom prst="rect">
            <a:avLst/>
          </a:prstGeom>
          <a:solidFill>
            <a:srgbClr val="F5F5F5"/>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177750" marR="0" lvl="0" indent="-1777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ja-JP" altLang="en-US" sz="12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ブランドパネル リッチフォーマット </a:t>
            </a:r>
            <a:r>
              <a:rPr kumimoji="0" lang="en" altLang="ja-JP" sz="12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MD</a:t>
            </a:r>
            <a:r>
              <a:rPr kumimoji="0" lang="ja-JP" altLang="en-US" sz="12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　トップカバー関連商品</a:t>
            </a:r>
          </a:p>
        </p:txBody>
      </p:sp>
      <p:sp>
        <p:nvSpPr>
          <p:cNvPr id="14" name="1 つの角を丸めた四角形 21">
            <a:extLst>
              <a:ext uri="{FF2B5EF4-FFF2-40B4-BE49-F238E27FC236}">
                <a16:creationId xmlns:a16="http://schemas.microsoft.com/office/drawing/2014/main" id="{1B6BAB68-3352-E1E1-1992-E67BF98007D4}"/>
              </a:ext>
            </a:extLst>
          </p:cNvPr>
          <p:cNvSpPr/>
          <p:nvPr/>
        </p:nvSpPr>
        <p:spPr>
          <a:xfrm>
            <a:off x="491492" y="2068049"/>
            <a:ext cx="3084277" cy="375796"/>
          </a:xfrm>
          <a:prstGeom prst="round1Rect">
            <a:avLst/>
          </a:prstGeom>
          <a:solidFill>
            <a:srgbClr val="999999"/>
          </a:solidFill>
          <a:ln w="9525" cap="flat" cmpd="sng" algn="ctr">
            <a:noFill/>
            <a:prstDash val="solid"/>
          </a:ln>
          <a:effectLst/>
        </p:spPr>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300" normalizeH="0" baseline="0" noProof="0">
                <a:ln>
                  <a:noFill/>
                </a:ln>
                <a:solidFill>
                  <a:srgbClr val="FFFFFF"/>
                </a:solidFill>
                <a:effectLst/>
                <a:uLnTx/>
                <a:uFillTx/>
                <a:latin typeface="Meiryo" panose="020B0604030504040204" pitchFamily="34" charset="-128"/>
                <a:ea typeface="Meiryo" panose="020B0604030504040204" pitchFamily="34" charset="-128"/>
              </a:rPr>
              <a:t>対象商品</a:t>
            </a:r>
          </a:p>
        </p:txBody>
      </p:sp>
      <p:sp>
        <p:nvSpPr>
          <p:cNvPr id="15" name="正方形/長方形 14">
            <a:extLst>
              <a:ext uri="{FF2B5EF4-FFF2-40B4-BE49-F238E27FC236}">
                <a16:creationId xmlns:a16="http://schemas.microsoft.com/office/drawing/2014/main" id="{B75822C3-45A6-E5E9-6064-150B28875C63}"/>
              </a:ext>
            </a:extLst>
          </p:cNvPr>
          <p:cNvSpPr/>
          <p:nvPr/>
        </p:nvSpPr>
        <p:spPr>
          <a:xfrm>
            <a:off x="6252530" y="2437810"/>
            <a:ext cx="5472112" cy="1743718"/>
          </a:xfrm>
          <a:prstGeom prst="rect">
            <a:avLst/>
          </a:prstGeom>
          <a:solidFill>
            <a:srgbClr val="00003E">
              <a:alpha val="10196"/>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177750" marR="0" lvl="0" indent="-1777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ja-JP" altLang="en-US" sz="1400" b="1" i="0" u="none" strike="noStrike" kern="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rPr>
              <a:t>下着・水着（性別問わず）</a:t>
            </a:r>
            <a:endParaRPr kumimoji="0" lang="en-US" altLang="ja-JP" sz="1400" b="1" i="0" u="none" strike="noStrike" kern="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endParaRPr>
          </a:p>
        </p:txBody>
      </p:sp>
      <p:sp>
        <p:nvSpPr>
          <p:cNvPr id="16" name="1 つの角を丸めた四角形 23">
            <a:extLst>
              <a:ext uri="{FF2B5EF4-FFF2-40B4-BE49-F238E27FC236}">
                <a16:creationId xmlns:a16="http://schemas.microsoft.com/office/drawing/2014/main" id="{9590562E-DD8C-EFFA-D50C-7635B32536D9}"/>
              </a:ext>
            </a:extLst>
          </p:cNvPr>
          <p:cNvSpPr/>
          <p:nvPr/>
        </p:nvSpPr>
        <p:spPr>
          <a:xfrm>
            <a:off x="6252530" y="2062014"/>
            <a:ext cx="3096343" cy="375796"/>
          </a:xfrm>
          <a:prstGeom prst="round1Rect">
            <a:avLst/>
          </a:prstGeom>
          <a:solidFill>
            <a:srgbClr val="00003E"/>
          </a:solidFill>
          <a:ln w="9525" cap="flat" cmpd="sng" algn="ctr">
            <a:noFill/>
            <a:prstDash val="solid"/>
          </a:ln>
          <a:effectLst/>
        </p:spPr>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300" normalizeH="0" baseline="0" noProof="0">
                <a:ln>
                  <a:noFill/>
                </a:ln>
                <a:solidFill>
                  <a:srgbClr val="FFFFFF"/>
                </a:solidFill>
                <a:effectLst/>
                <a:uLnTx/>
                <a:uFillTx/>
                <a:latin typeface="Meiryo" panose="020B0604030504040204" pitchFamily="34" charset="-128"/>
                <a:ea typeface="Meiryo" panose="020B0604030504040204" pitchFamily="34" charset="-128"/>
              </a:rPr>
              <a:t>掲載できない訴求内容</a:t>
            </a:r>
          </a:p>
        </p:txBody>
      </p:sp>
      <p:pic>
        <p:nvPicPr>
          <p:cNvPr id="17" name="グラフィックス 16" descr="バッジ: バツ 単色塗りつぶし">
            <a:extLst>
              <a:ext uri="{FF2B5EF4-FFF2-40B4-BE49-F238E27FC236}">
                <a16:creationId xmlns:a16="http://schemas.microsoft.com/office/drawing/2014/main" id="{8505B1F6-1950-18F6-F8A5-681C60071E8D}"/>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935348" y="2852469"/>
            <a:ext cx="914400" cy="914400"/>
          </a:xfrm>
          <a:prstGeom prst="rect">
            <a:avLst/>
          </a:prstGeom>
        </p:spPr>
      </p:pic>
      <p:sp>
        <p:nvSpPr>
          <p:cNvPr id="24" name="テキスト プレースホルダー 4">
            <a:extLst>
              <a:ext uri="{FF2B5EF4-FFF2-40B4-BE49-F238E27FC236}">
                <a16:creationId xmlns:a16="http://schemas.microsoft.com/office/drawing/2014/main" id="{1EE8661F-5D32-A0C4-9B39-0D8E2B3B7A14}"/>
              </a:ext>
            </a:extLst>
          </p:cNvPr>
          <p:cNvSpPr txBox="1">
            <a:spLocks/>
          </p:cNvSpPr>
          <p:nvPr/>
        </p:nvSpPr>
        <p:spPr>
          <a:xfrm>
            <a:off x="2540339" y="5346000"/>
            <a:ext cx="9172235" cy="1224000"/>
          </a:xfrm>
          <a:prstGeom prst="rect">
            <a:avLst/>
          </a:prstGeom>
        </p:spPr>
        <p:txBody>
          <a:bodyPr lIns="0" tIns="3600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defTabSz="914400">
              <a:lnSpc>
                <a:spcPct val="120000"/>
              </a:lnSpc>
              <a:spcBef>
                <a:spcPts val="0"/>
              </a:spcBef>
              <a:spcAft>
                <a:spcPts val="600"/>
              </a:spcAft>
              <a:buFontTx/>
              <a:buNone/>
              <a:defRPr/>
            </a:pPr>
            <a:r>
              <a:rPr kumimoji="0" lang="ja-JP" altLang="en-US" sz="1200" kern="0" spc="0" dirty="0">
                <a:solidFill>
                  <a:srgbClr val="0D0D0D"/>
                </a:solidFill>
                <a:latin typeface="Meiryo" panose="020B0604030504040204" pitchFamily="34" charset="-128"/>
                <a:ea typeface="Meiryo" panose="020B0604030504040204" pitchFamily="34" charset="-128"/>
              </a:rPr>
              <a:t>上記対象商品において</a:t>
            </a:r>
            <a:r>
              <a:rPr kumimoji="0" lang="ja-JP" altLang="en-US" sz="1200" b="1" kern="0" spc="0" dirty="0">
                <a:solidFill>
                  <a:srgbClr val="FF0033"/>
                </a:solidFill>
                <a:latin typeface="Meiryo" panose="020B0604030504040204" pitchFamily="34" charset="-128"/>
                <a:ea typeface="Meiryo" panose="020B0604030504040204" pitchFamily="34" charset="-128"/>
              </a:rPr>
              <a:t>「下着・水着の訴求」</a:t>
            </a:r>
            <a:r>
              <a:rPr kumimoji="0" lang="ja-JP" altLang="en-US" sz="1200" kern="0" spc="0" dirty="0">
                <a:solidFill>
                  <a:srgbClr val="0D0D0D"/>
                </a:solidFill>
                <a:latin typeface="Meiryo" panose="020B0604030504040204" pitchFamily="34" charset="-128"/>
                <a:ea typeface="Meiryo" panose="020B0604030504040204" pitchFamily="34" charset="-128"/>
              </a:rPr>
              <a:t>は、システム制御がかからず予約できてしまいます。</a:t>
            </a:r>
            <a:br>
              <a:rPr kumimoji="0" lang="en-US" altLang="ja-JP" sz="1200" kern="0" spc="0" dirty="0">
                <a:solidFill>
                  <a:srgbClr val="0D0D0D"/>
                </a:solidFill>
                <a:latin typeface="Meiryo" panose="020B0604030504040204" pitchFamily="34" charset="-128"/>
                <a:ea typeface="Meiryo" panose="020B0604030504040204" pitchFamily="34" charset="-128"/>
              </a:rPr>
            </a:br>
            <a:r>
              <a:rPr kumimoji="0" lang="ja-JP" altLang="en-US" sz="1200" kern="0" spc="0" dirty="0">
                <a:solidFill>
                  <a:srgbClr val="0D0D0D"/>
                </a:solidFill>
                <a:latin typeface="Meiryo" panose="020B0604030504040204" pitchFamily="34" charset="-128"/>
                <a:ea typeface="Meiryo" panose="020B0604030504040204" pitchFamily="34" charset="-128"/>
              </a:rPr>
              <a:t>しかし、プロモーション規制対象のため、審査のタイミングで否認されます。</a:t>
            </a:r>
            <a:br>
              <a:rPr kumimoji="0" lang="en-US" altLang="ja-JP" sz="1200" kern="0" spc="0" dirty="0">
                <a:solidFill>
                  <a:srgbClr val="0D0D0D"/>
                </a:solidFill>
                <a:latin typeface="Meiryo" panose="020B0604030504040204" pitchFamily="34" charset="-128"/>
                <a:ea typeface="Meiryo" panose="020B0604030504040204" pitchFamily="34" charset="-128"/>
              </a:rPr>
            </a:br>
            <a:r>
              <a:rPr kumimoji="0" lang="ja-JP" altLang="en-US" sz="1200" b="1" kern="0" spc="0" dirty="0">
                <a:solidFill>
                  <a:srgbClr val="FF0033"/>
                </a:solidFill>
                <a:latin typeface="Meiryo" panose="020B0604030504040204" pitchFamily="34" charset="-128"/>
                <a:ea typeface="Meiryo" panose="020B0604030504040204" pitchFamily="34" charset="-128"/>
              </a:rPr>
              <a:t>否認された場合、再審査を申請するか、忘れずにキャンセルしてください。</a:t>
            </a:r>
            <a:br>
              <a:rPr kumimoji="0" lang="en-US" altLang="ja-JP" sz="1200" b="1" kern="0" spc="0" dirty="0">
                <a:solidFill>
                  <a:srgbClr val="FF0033"/>
                </a:solidFill>
                <a:latin typeface="Meiryo" panose="020B0604030504040204" pitchFamily="34" charset="-128"/>
                <a:ea typeface="Meiryo" panose="020B0604030504040204" pitchFamily="34" charset="-128"/>
              </a:rPr>
            </a:br>
            <a:r>
              <a:rPr kumimoji="0" lang="ja-JP" altLang="en-US" sz="1200" kern="0" spc="0" dirty="0">
                <a:solidFill>
                  <a:srgbClr val="0D0D0D"/>
                </a:solidFill>
                <a:latin typeface="Meiryo" panose="020B0604030504040204" pitchFamily="34" charset="-128"/>
                <a:ea typeface="Meiryo" panose="020B0604030504040204" pitchFamily="34" charset="-128"/>
              </a:rPr>
              <a:t>（キャンペーン作成（予約）後、</a:t>
            </a:r>
            <a:r>
              <a:rPr kumimoji="0" lang="en-US" altLang="ja-JP" sz="1200" kern="0" spc="0" dirty="0">
                <a:solidFill>
                  <a:srgbClr val="0D0D0D"/>
                </a:solidFill>
                <a:latin typeface="Meiryo" panose="020B0604030504040204" pitchFamily="34" charset="-128"/>
                <a:ea typeface="Meiryo" panose="020B0604030504040204" pitchFamily="34" charset="-128"/>
              </a:rPr>
              <a:t>3</a:t>
            </a:r>
            <a:r>
              <a:rPr kumimoji="0" lang="ja-JP" altLang="en-US" sz="1200" kern="0" spc="0" dirty="0">
                <a:solidFill>
                  <a:srgbClr val="0D0D0D"/>
                </a:solidFill>
                <a:latin typeface="Meiryo" panose="020B0604030504040204" pitchFamily="34" charset="-128"/>
                <a:ea typeface="Meiryo" panose="020B0604030504040204" pitchFamily="34" charset="-128"/>
              </a:rPr>
              <a:t>営業日より後のキャンセル、または掲載開始日以降のキャンセルはキャンセル料が発生します）</a:t>
            </a:r>
            <a:br>
              <a:rPr kumimoji="0" lang="en-US" altLang="ja-JP" sz="1200" kern="0" spc="0" dirty="0">
                <a:solidFill>
                  <a:srgbClr val="0D0D0D"/>
                </a:solidFill>
                <a:latin typeface="Meiryo" panose="020B0604030504040204" pitchFamily="34" charset="-128"/>
                <a:ea typeface="Meiryo" panose="020B0604030504040204" pitchFamily="34" charset="-128"/>
              </a:rPr>
            </a:br>
            <a:r>
              <a:rPr kumimoji="0" lang="ja-JP" altLang="en-US" sz="1000" kern="0" spc="0" dirty="0">
                <a:solidFill>
                  <a:srgbClr val="0D0D0D"/>
                </a:solidFill>
                <a:latin typeface="Meiryo" panose="020B0604030504040204" pitchFamily="34" charset="-128"/>
                <a:ea typeface="Meiryo" panose="020B0604030504040204" pitchFamily="34" charset="-128"/>
              </a:rPr>
              <a:t>なお、ブランドパネル</a:t>
            </a:r>
            <a:r>
              <a:rPr kumimoji="0" lang="en-US" altLang="ja-JP" sz="1000" kern="0" spc="0" dirty="0">
                <a:solidFill>
                  <a:srgbClr val="0D0D0D"/>
                </a:solidFill>
                <a:latin typeface="Meiryo" panose="020B0604030504040204" pitchFamily="34" charset="-128"/>
                <a:ea typeface="Meiryo" panose="020B0604030504040204" pitchFamily="34" charset="-128"/>
              </a:rPr>
              <a:t> </a:t>
            </a:r>
            <a:r>
              <a:rPr kumimoji="0" lang="ja-JP" altLang="en-US" sz="1000" kern="0" spc="0" dirty="0">
                <a:solidFill>
                  <a:srgbClr val="0D0D0D"/>
                </a:solidFill>
                <a:latin typeface="Meiryo" panose="020B0604030504040204" pitchFamily="34" charset="-128"/>
                <a:ea typeface="Meiryo" panose="020B0604030504040204" pitchFamily="34" charset="-128"/>
              </a:rPr>
              <a:t>リッチフォーマット</a:t>
            </a:r>
            <a:r>
              <a:rPr kumimoji="0" lang="en-US" altLang="ja-JP" sz="1000" kern="0" spc="0" dirty="0">
                <a:solidFill>
                  <a:srgbClr val="0D0D0D"/>
                </a:solidFill>
                <a:latin typeface="Meiryo" panose="020B0604030504040204" pitchFamily="34" charset="-128"/>
                <a:ea typeface="Meiryo" panose="020B0604030504040204" pitchFamily="34" charset="-128"/>
              </a:rPr>
              <a:t> </a:t>
            </a:r>
            <a:r>
              <a:rPr kumimoji="0" lang="en" altLang="ja-JP" sz="1000" kern="0" spc="0" dirty="0">
                <a:solidFill>
                  <a:srgbClr val="0D0D0D"/>
                </a:solidFill>
                <a:latin typeface="Meiryo" panose="020B0604030504040204" pitchFamily="34" charset="-128"/>
                <a:ea typeface="Meiryo" panose="020B0604030504040204" pitchFamily="34" charset="-128"/>
              </a:rPr>
              <a:t>MD</a:t>
            </a:r>
            <a:r>
              <a:rPr kumimoji="0" lang="ja-JP" altLang="en-US" sz="1000" kern="0" spc="0" dirty="0">
                <a:solidFill>
                  <a:srgbClr val="0D0D0D"/>
                </a:solidFill>
                <a:latin typeface="Meiryo" panose="020B0604030504040204" pitchFamily="34" charset="-128"/>
                <a:ea typeface="Meiryo" panose="020B0604030504040204" pitchFamily="34" charset="-128"/>
              </a:rPr>
              <a:t>関連商品、ブランドパネル</a:t>
            </a:r>
            <a:r>
              <a:rPr kumimoji="0" lang="en-US" altLang="ja-JP" sz="1000" kern="0" spc="0" dirty="0">
                <a:solidFill>
                  <a:srgbClr val="0D0D0D"/>
                </a:solidFill>
                <a:latin typeface="Meiryo" panose="020B0604030504040204" pitchFamily="34" charset="-128"/>
                <a:ea typeface="Meiryo" panose="020B0604030504040204" pitchFamily="34" charset="-128"/>
              </a:rPr>
              <a:t> </a:t>
            </a:r>
            <a:r>
              <a:rPr kumimoji="0" lang="ja-JP" altLang="en-US" sz="1000" kern="0" spc="0" dirty="0">
                <a:solidFill>
                  <a:srgbClr val="0D0D0D"/>
                </a:solidFill>
                <a:latin typeface="Meiryo" panose="020B0604030504040204" pitchFamily="34" charset="-128"/>
                <a:ea typeface="Meiryo" panose="020B0604030504040204" pitchFamily="34" charset="-128"/>
              </a:rPr>
              <a:t>トップインパクト</a:t>
            </a:r>
            <a:r>
              <a:rPr kumimoji="0" lang="en-US" altLang="ja-JP" sz="1000" kern="0" spc="0" dirty="0">
                <a:solidFill>
                  <a:srgbClr val="0D0D0D"/>
                </a:solidFill>
                <a:latin typeface="Meiryo" panose="020B0604030504040204" pitchFamily="34" charset="-128"/>
                <a:ea typeface="Meiryo" panose="020B0604030504040204" pitchFamily="34" charset="-128"/>
              </a:rPr>
              <a:t> </a:t>
            </a:r>
            <a:r>
              <a:rPr kumimoji="0" lang="en" altLang="ja-JP" sz="1000" kern="0" spc="0" dirty="0">
                <a:solidFill>
                  <a:srgbClr val="0D0D0D"/>
                </a:solidFill>
                <a:latin typeface="Meiryo" panose="020B0604030504040204" pitchFamily="34" charset="-128"/>
                <a:ea typeface="Meiryo" panose="020B0604030504040204" pitchFamily="34" charset="-128"/>
              </a:rPr>
              <a:t>PC</a:t>
            </a:r>
            <a:r>
              <a:rPr kumimoji="0" lang="ja-JP" altLang="en-US" sz="1000" kern="0" spc="0" dirty="0">
                <a:solidFill>
                  <a:srgbClr val="0D0D0D"/>
                </a:solidFill>
                <a:latin typeface="Meiryo" panose="020B0604030504040204" pitchFamily="34" charset="-128"/>
                <a:ea typeface="Meiryo" panose="020B0604030504040204" pitchFamily="34" charset="-128"/>
              </a:rPr>
              <a:t>以外の商品は事前提案可否が必須です。</a:t>
            </a:r>
          </a:p>
        </p:txBody>
      </p:sp>
      <p:sp>
        <p:nvSpPr>
          <p:cNvPr id="3" name="テキスト ボックス 2">
            <a:extLst>
              <a:ext uri="{FF2B5EF4-FFF2-40B4-BE49-F238E27FC236}">
                <a16:creationId xmlns:a16="http://schemas.microsoft.com/office/drawing/2014/main" id="{C93DD86A-6512-0602-7195-4F9293D4CA98}"/>
              </a:ext>
            </a:extLst>
          </p:cNvPr>
          <p:cNvSpPr txBox="1"/>
          <p:nvPr/>
        </p:nvSpPr>
        <p:spPr>
          <a:xfrm>
            <a:off x="6195849" y="4191985"/>
            <a:ext cx="5057795" cy="400110"/>
          </a:xfrm>
          <a:prstGeom prst="rect">
            <a:avLst/>
          </a:prstGeom>
          <a:noFill/>
        </p:spPr>
        <p:txBody>
          <a:bodyPr wrap="none" rtlCol="0">
            <a:spAutoFit/>
          </a:bodyPr>
          <a:lstStyle/>
          <a:p>
            <a:pPr algn="l"/>
            <a:r>
              <a:rPr lang="ja-JP" altLang="en-US" sz="1000">
                <a:solidFill>
                  <a:srgbClr val="0D0D0D"/>
                </a:solidFill>
              </a:rPr>
              <a:t>上記以外においても</a:t>
            </a:r>
            <a:r>
              <a:rPr kumimoji="1" lang="ja-JP" altLang="en-US" sz="1000">
                <a:solidFill>
                  <a:srgbClr val="0D0D0D"/>
                </a:solidFill>
              </a:rPr>
              <a:t>ユーザーに不快感・嫌悪感を与えるおそれのある場合は掲載を</a:t>
            </a:r>
            <a:endParaRPr kumimoji="1" lang="en-US" altLang="ja-JP" sz="1000">
              <a:solidFill>
                <a:srgbClr val="0D0D0D"/>
              </a:solidFill>
            </a:endParaRPr>
          </a:p>
          <a:p>
            <a:pPr algn="l"/>
            <a:r>
              <a:rPr kumimoji="1" lang="ja-JP" altLang="en-US" sz="1000">
                <a:solidFill>
                  <a:srgbClr val="0D0D0D"/>
                </a:solidFill>
              </a:rPr>
              <a:t>お断りすることがございます。</a:t>
            </a:r>
          </a:p>
        </p:txBody>
      </p:sp>
    </p:spTree>
    <p:extLst>
      <p:ext uri="{BB962C8B-B14F-4D97-AF65-F5344CB8AC3E}">
        <p14:creationId xmlns:p14="http://schemas.microsoft.com/office/powerpoint/2010/main" val="2585441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販売制限カテゴリー</a:t>
            </a:r>
            <a:endParaRPr kumimoji="1" lang="ja-JP" altLang="en-US"/>
          </a:p>
        </p:txBody>
      </p:sp>
      <p:sp>
        <p:nvSpPr>
          <p:cNvPr id="24" name="テキスト プレースホルダー 4">
            <a:extLst>
              <a:ext uri="{FF2B5EF4-FFF2-40B4-BE49-F238E27FC236}">
                <a16:creationId xmlns:a16="http://schemas.microsoft.com/office/drawing/2014/main" id="{1EE8661F-5D32-A0C4-9B39-0D8E2B3B7A14}"/>
              </a:ext>
            </a:extLst>
          </p:cNvPr>
          <p:cNvSpPr txBox="1">
            <a:spLocks/>
          </p:cNvSpPr>
          <p:nvPr/>
        </p:nvSpPr>
        <p:spPr>
          <a:xfrm>
            <a:off x="2295491" y="5333121"/>
            <a:ext cx="9172235" cy="1224000"/>
          </a:xfrm>
          <a:prstGeom prst="rect">
            <a:avLst/>
          </a:prstGeom>
        </p:spPr>
        <p:txBody>
          <a:bodyPr lIns="0" tIns="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defTabSz="914400">
              <a:lnSpc>
                <a:spcPct val="120000"/>
              </a:lnSpc>
              <a:spcBef>
                <a:spcPts val="0"/>
              </a:spcBef>
              <a:buFontTx/>
              <a:buNone/>
              <a:defRPr/>
            </a:pPr>
            <a:r>
              <a:rPr kumimoji="0" lang="ja-JP" altLang="en-US" sz="1600" b="1" kern="0" spc="0" dirty="0">
                <a:solidFill>
                  <a:srgbClr val="FF0033"/>
                </a:solidFill>
                <a:latin typeface="Meiryo" panose="020B0604030504040204" pitchFamily="34" charset="-128"/>
                <a:ea typeface="Meiryo" panose="020B0604030504040204" pitchFamily="34" charset="-128"/>
              </a:rPr>
              <a:t>「下着・水着」の訴求内容に該当するか迷ったら</a:t>
            </a:r>
            <a:r>
              <a:rPr kumimoji="0" lang="ja-JP" altLang="en-US" sz="1200" kern="0" spc="0" dirty="0">
                <a:solidFill>
                  <a:srgbClr val="0D0D0D"/>
                </a:solidFill>
                <a:latin typeface="Meiryo" panose="020B0604030504040204" pitchFamily="34" charset="-128"/>
                <a:ea typeface="Meiryo" panose="020B0604030504040204" pitchFamily="34" charset="-128"/>
              </a:rPr>
              <a:t>（予約前に確認可能です）</a:t>
            </a:r>
          </a:p>
          <a:p>
            <a:pPr defTabSz="914400">
              <a:lnSpc>
                <a:spcPct val="120000"/>
              </a:lnSpc>
              <a:spcBef>
                <a:spcPts val="0"/>
              </a:spcBef>
              <a:buFontTx/>
              <a:buNone/>
              <a:defRPr/>
            </a:pPr>
            <a:r>
              <a:rPr kumimoji="0" lang="ja-JP" altLang="en-US" sz="1200" kern="0" spc="0" dirty="0">
                <a:solidFill>
                  <a:srgbClr val="0D0D0D"/>
                </a:solidFill>
                <a:latin typeface="Meiryo" panose="020B0604030504040204" pitchFamily="34" charset="-128"/>
                <a:ea typeface="Meiryo" panose="020B0604030504040204" pitchFamily="34" charset="-128"/>
              </a:rPr>
              <a:t>「ディスプレイ広告（予約型）　入稿前審査依頼フォーム」</a:t>
            </a:r>
          </a:p>
          <a:p>
            <a:pPr defTabSz="914400">
              <a:lnSpc>
                <a:spcPct val="120000"/>
              </a:lnSpc>
              <a:spcBef>
                <a:spcPts val="0"/>
              </a:spcBef>
              <a:buFontTx/>
              <a:buNone/>
              <a:defRPr/>
            </a:pPr>
            <a:r>
              <a:rPr kumimoji="0" lang="en-US" altLang="ja-JP" sz="1200" kern="0" spc="0" dirty="0">
                <a:solidFill>
                  <a:srgbClr val="212121"/>
                </a:solidFill>
                <a:latin typeface="Meiryo" panose="020B0604030504040204" pitchFamily="34" charset="-128"/>
                <a:ea typeface="Meiryo" panose="020B0604030504040204" pitchFamily="34" charset="-128"/>
                <a:hlinkClick r:id="rId4"/>
              </a:rPr>
              <a:t>https://form-business.yahoo.co.jp/claris/enqueteForm?inquiry_type=guaranteed_review</a:t>
            </a:r>
            <a:r>
              <a:rPr kumimoji="0" lang="en-US" altLang="ja-JP" sz="1200" kern="0" spc="0" dirty="0">
                <a:solidFill>
                  <a:srgbClr val="212121"/>
                </a:solidFill>
                <a:latin typeface="Meiryo" panose="020B0604030504040204" pitchFamily="34" charset="-128"/>
                <a:ea typeface="Meiryo" panose="020B0604030504040204" pitchFamily="34" charset="-128"/>
              </a:rPr>
              <a:t> </a:t>
            </a:r>
            <a:r>
              <a:rPr kumimoji="0" lang="ja-JP" altLang="en-US" sz="1200" kern="0" spc="0" dirty="0">
                <a:solidFill>
                  <a:srgbClr val="0D0D0D"/>
                </a:solidFill>
                <a:latin typeface="Meiryo" panose="020B0604030504040204" pitchFamily="34" charset="-128"/>
                <a:ea typeface="Meiryo" panose="020B0604030504040204" pitchFamily="34" charset="-128"/>
              </a:rPr>
              <a:t>から入稿前審査を依頼してください</a:t>
            </a:r>
            <a:r>
              <a:rPr kumimoji="0" lang="ja-JP" altLang="en-US" sz="1200" kern="0" spc="0" dirty="0">
                <a:solidFill>
                  <a:srgbClr val="595959"/>
                </a:solidFill>
                <a:latin typeface="Meiryo" panose="020B0604030504040204" pitchFamily="34" charset="-128"/>
                <a:ea typeface="Meiryo" panose="020B0604030504040204" pitchFamily="34" charset="-128"/>
              </a:rPr>
              <a:t>。</a:t>
            </a:r>
          </a:p>
          <a:p>
            <a:pPr marL="171450" indent="-171450" defTabSz="914400">
              <a:lnSpc>
                <a:spcPct val="120000"/>
              </a:lnSpc>
              <a:spcBef>
                <a:spcPts val="0"/>
              </a:spcBef>
              <a:buFont typeface="Wingdings" panose="05000000000000000000" pitchFamily="2" charset="2"/>
              <a:buChar char="n"/>
              <a:defRPr/>
            </a:pPr>
            <a:r>
              <a:rPr kumimoji="0" lang="ja-JP" altLang="en-US" sz="1100" b="1" kern="0" spc="0" dirty="0">
                <a:solidFill>
                  <a:srgbClr val="0D0D0D"/>
                </a:solidFill>
                <a:latin typeface="Meiryo" panose="020B0604030504040204" pitchFamily="34" charset="-128"/>
                <a:ea typeface="Meiryo" panose="020B0604030504040204" pitchFamily="34" charset="-128"/>
              </a:rPr>
              <a:t>選択項目</a:t>
            </a:r>
            <a:r>
              <a:rPr kumimoji="0" lang="ja-JP" altLang="en-US" sz="1100" kern="0" spc="0" dirty="0">
                <a:solidFill>
                  <a:srgbClr val="0D0D0D"/>
                </a:solidFill>
                <a:latin typeface="Meiryo" panose="020B0604030504040204" pitchFamily="34" charset="-128"/>
                <a:ea typeface="Meiryo" panose="020B0604030504040204" pitchFamily="34" charset="-128"/>
              </a:rPr>
              <a:t>：審査区分、広告タイプ、アイテムデバイス、最終リンク先</a:t>
            </a:r>
            <a:r>
              <a:rPr kumimoji="0" lang="en-US" altLang="ja-JP" sz="1100" kern="0" spc="0" dirty="0">
                <a:solidFill>
                  <a:srgbClr val="0D0D0D"/>
                </a:solidFill>
                <a:latin typeface="Meiryo" panose="020B0604030504040204" pitchFamily="34" charset="-128"/>
                <a:ea typeface="Meiryo" panose="020B0604030504040204" pitchFamily="34" charset="-128"/>
              </a:rPr>
              <a:t>URL</a:t>
            </a:r>
            <a:r>
              <a:rPr kumimoji="0" lang="ja-JP" altLang="en-US" sz="1100" kern="0" spc="0" dirty="0">
                <a:solidFill>
                  <a:srgbClr val="0D0D0D"/>
                </a:solidFill>
                <a:latin typeface="Meiryo" panose="020B0604030504040204" pitchFamily="34" charset="-128"/>
                <a:ea typeface="Meiryo" panose="020B0604030504040204" pitchFamily="34" charset="-128"/>
              </a:rPr>
              <a:t>、入稿時のリンク先の状態</a:t>
            </a:r>
          </a:p>
          <a:p>
            <a:pPr marL="171450" indent="-171450" defTabSz="914400">
              <a:lnSpc>
                <a:spcPct val="120000"/>
              </a:lnSpc>
              <a:spcBef>
                <a:spcPts val="0"/>
              </a:spcBef>
              <a:buFont typeface="Wingdings" panose="05000000000000000000" pitchFamily="2" charset="2"/>
              <a:buChar char="n"/>
              <a:defRPr/>
            </a:pPr>
            <a:r>
              <a:rPr kumimoji="0" lang="ja-JP" altLang="en-US" sz="1100" b="1" kern="0" spc="0" dirty="0">
                <a:solidFill>
                  <a:srgbClr val="0D0D0D"/>
                </a:solidFill>
                <a:latin typeface="Meiryo" panose="020B0604030504040204" pitchFamily="34" charset="-128"/>
                <a:ea typeface="Meiryo" panose="020B0604030504040204" pitchFamily="34" charset="-128"/>
              </a:rPr>
              <a:t>詳細</a:t>
            </a:r>
            <a:r>
              <a:rPr kumimoji="0" lang="ja-JP" altLang="en-US" sz="1100" kern="0" spc="0" dirty="0">
                <a:solidFill>
                  <a:srgbClr val="0D0D0D"/>
                </a:solidFill>
                <a:latin typeface="Meiryo" panose="020B0604030504040204" pitchFamily="34" charset="-128"/>
                <a:ea typeface="Meiryo" panose="020B0604030504040204" pitchFamily="34" charset="-128"/>
              </a:rPr>
              <a:t>：「出稿予定の広告フォーマット」において、対象商品を選択。「備考」欄に下着水着制限に該当するかの確認である旨を明記。</a:t>
            </a:r>
          </a:p>
          <a:p>
            <a:pPr marL="171450" indent="-171450" defTabSz="914400">
              <a:lnSpc>
                <a:spcPct val="120000"/>
              </a:lnSpc>
              <a:spcBef>
                <a:spcPts val="0"/>
              </a:spcBef>
              <a:buFont typeface="Wingdings" panose="05000000000000000000" pitchFamily="2" charset="2"/>
              <a:buChar char="n"/>
              <a:defRPr/>
            </a:pPr>
            <a:r>
              <a:rPr kumimoji="0" lang="ja-JP" altLang="en-US" sz="1100" b="1" kern="0" spc="0" dirty="0">
                <a:solidFill>
                  <a:srgbClr val="0D0D0D"/>
                </a:solidFill>
                <a:latin typeface="Meiryo" panose="020B0604030504040204" pitchFamily="34" charset="-128"/>
                <a:ea typeface="Meiryo" panose="020B0604030504040204" pitchFamily="34" charset="-128"/>
              </a:rPr>
              <a:t>弊社からの回答</a:t>
            </a:r>
            <a:r>
              <a:rPr kumimoji="0" lang="ja-JP" altLang="en-US" sz="1100" kern="0" spc="0" dirty="0">
                <a:solidFill>
                  <a:srgbClr val="0D0D0D"/>
                </a:solidFill>
                <a:latin typeface="Meiryo" panose="020B0604030504040204" pitchFamily="34" charset="-128"/>
                <a:ea typeface="Meiryo" panose="020B0604030504040204" pitchFamily="34" charset="-128"/>
              </a:rPr>
              <a:t>：制限に該当するか否かを回答させていただきます。</a:t>
            </a:r>
          </a:p>
        </p:txBody>
      </p:sp>
      <p:graphicFrame>
        <p:nvGraphicFramePr>
          <p:cNvPr id="8" name="表 7">
            <a:extLst>
              <a:ext uri="{FF2B5EF4-FFF2-40B4-BE49-F238E27FC236}">
                <a16:creationId xmlns:a16="http://schemas.microsoft.com/office/drawing/2014/main" id="{DED5945E-D296-454A-6B0D-23AE9F76FFBE}"/>
              </a:ext>
            </a:extLst>
          </p:cNvPr>
          <p:cNvGraphicFramePr>
            <a:graphicFrameLocks noGrp="1"/>
          </p:cNvGraphicFramePr>
          <p:nvPr>
            <p:extLst>
              <p:ext uri="{D42A27DB-BD31-4B8C-83A1-F6EECF244321}">
                <p14:modId xmlns:p14="http://schemas.microsoft.com/office/powerpoint/2010/main" val="2455915913"/>
              </p:ext>
            </p:extLst>
          </p:nvPr>
        </p:nvGraphicFramePr>
        <p:xfrm>
          <a:off x="479424" y="1268413"/>
          <a:ext cx="11233149" cy="2989261"/>
        </p:xfrm>
        <a:graphic>
          <a:graphicData uri="http://schemas.openxmlformats.org/drawingml/2006/table">
            <a:tbl>
              <a:tblPr firstRow="1" bandRow="1"/>
              <a:tblGrid>
                <a:gridCol w="1031675">
                  <a:extLst>
                    <a:ext uri="{9D8B030D-6E8A-4147-A177-3AD203B41FA5}">
                      <a16:colId xmlns:a16="http://schemas.microsoft.com/office/drawing/2014/main" val="3127696540"/>
                    </a:ext>
                  </a:extLst>
                </a:gridCol>
                <a:gridCol w="4074742">
                  <a:extLst>
                    <a:ext uri="{9D8B030D-6E8A-4147-A177-3AD203B41FA5}">
                      <a16:colId xmlns:a16="http://schemas.microsoft.com/office/drawing/2014/main" val="1445176039"/>
                    </a:ext>
                  </a:extLst>
                </a:gridCol>
                <a:gridCol w="6126732">
                  <a:extLst>
                    <a:ext uri="{9D8B030D-6E8A-4147-A177-3AD203B41FA5}">
                      <a16:colId xmlns:a16="http://schemas.microsoft.com/office/drawing/2014/main" val="1741614184"/>
                    </a:ext>
                  </a:extLst>
                </a:gridCol>
              </a:tblGrid>
              <a:tr h="354679">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a:latin typeface="Meiryo" panose="020B0604030504040204" pitchFamily="34" charset="-128"/>
                          <a:ea typeface="Meiryo" panose="020B0604030504040204" pitchFamily="34" charset="-128"/>
                        </a:rPr>
                        <a:t>カテゴリー</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a:latin typeface="Meiryo" panose="020B0604030504040204" pitchFamily="34" charset="-128"/>
                          <a:ea typeface="Meiryo" panose="020B0604030504040204" pitchFamily="34" charset="-128"/>
                        </a:rPr>
                        <a:t>定義</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u="none">
                          <a:latin typeface="Meiryo" panose="020B0604030504040204" pitchFamily="34" charset="-128"/>
                          <a:ea typeface="Meiryo" panose="020B0604030504040204" pitchFamily="34" charset="-128"/>
                        </a:rPr>
                        <a:t>備考</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227443882"/>
                  </a:ext>
                </a:extLst>
              </a:tr>
              <a:tr h="131729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dirty="0">
                          <a:solidFill>
                            <a:schemeClr val="bg1"/>
                          </a:solidFill>
                          <a:latin typeface="Meiryo" panose="020B0604030504040204" pitchFamily="34" charset="-128"/>
                          <a:ea typeface="Meiryo" panose="020B0604030504040204" pitchFamily="34" charset="-128"/>
                          <a:cs typeface="+mn-cs"/>
                        </a:rPr>
                        <a:t>下着</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indent="0" algn="l">
                        <a:lnSpc>
                          <a:spcPct val="120000"/>
                        </a:lnSpc>
                      </a:pPr>
                      <a:r>
                        <a:rPr lang="ja-JP" altLang="ja-JP" sz="1050">
                          <a:solidFill>
                            <a:srgbClr val="0D0D0D"/>
                          </a:solidFill>
                          <a:latin typeface="Meiryo" panose="020B0604030504040204" pitchFamily="34" charset="-128"/>
                          <a:ea typeface="Meiryo" panose="020B0604030504040204" pitchFamily="34" charset="-128"/>
                        </a:rPr>
                        <a:t>肌に直接装着するもの、衛生上肌につけているものや体形を美しく見せるためのもの、多くの人が当然のものとしてつけているもの。</a:t>
                      </a:r>
                    </a:p>
                    <a:p>
                      <a:pPr marL="0" indent="0" algn="l">
                        <a:lnSpc>
                          <a:spcPct val="120000"/>
                        </a:lnSpc>
                      </a:pPr>
                      <a:r>
                        <a:rPr lang="ja-JP" altLang="ja-JP" sz="1050">
                          <a:solidFill>
                            <a:srgbClr val="0D0D0D"/>
                          </a:solidFill>
                          <a:latin typeface="Meiryo" panose="020B0604030504040204" pitchFamily="34" charset="-128"/>
                          <a:ea typeface="Meiryo" panose="020B0604030504040204" pitchFamily="34" charset="-128"/>
                        </a:rPr>
                        <a:t>保湿性を高めたり衛生を意識するために下着以外につける、いわゆる肌着も下着に含む。</a:t>
                      </a:r>
                      <a:endParaRPr kumimoji="1" lang="ja-JP" altLang="en-US" sz="1050">
                        <a:solidFill>
                          <a:srgbClr val="0D0D0D"/>
                        </a:solidFill>
                        <a:latin typeface="Meiryo" panose="020B0604030504040204" pitchFamily="34" charset="-128"/>
                        <a:ea typeface="Meiryo" panose="020B0604030504040204" pitchFamily="34" charset="-128"/>
                      </a:endParaRPr>
                    </a:p>
                  </a:txBody>
                  <a:tcPr marL="162000" marR="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lvl="2" indent="0">
                        <a:lnSpc>
                          <a:spcPct val="120000"/>
                        </a:lnSpc>
                      </a:pPr>
                      <a:r>
                        <a:rPr lang="ja-JP" altLang="ja-JP" sz="1050" b="1">
                          <a:solidFill>
                            <a:srgbClr val="0D0D0D"/>
                          </a:solidFill>
                          <a:latin typeface="Meiryo" panose="020B0604030504040204" pitchFamily="34" charset="-128"/>
                          <a:ea typeface="Meiryo" panose="020B0604030504040204" pitchFamily="34" charset="-128"/>
                        </a:rPr>
                        <a:t>対象例）</a:t>
                      </a:r>
                    </a:p>
                    <a:p>
                      <a:pPr marL="914400" lvl="2" indent="-827088" algn="l">
                        <a:lnSpc>
                          <a:spcPct val="120000"/>
                        </a:lnSpc>
                      </a:pPr>
                      <a:r>
                        <a:rPr lang="ja-JP" altLang="ja-JP" sz="1050">
                          <a:solidFill>
                            <a:srgbClr val="0D0D0D"/>
                          </a:solidFill>
                          <a:latin typeface="Meiryo" panose="020B0604030504040204" pitchFamily="34" charset="-128"/>
                          <a:ea typeface="Meiryo" panose="020B0604030504040204" pitchFamily="34" charset="-128"/>
                        </a:rPr>
                        <a:t>・ショーツ</a:t>
                      </a:r>
                      <a:r>
                        <a:rPr lang="en-US" altLang="ja-JP" sz="1050">
                          <a:solidFill>
                            <a:srgbClr val="0D0D0D"/>
                          </a:solidFill>
                          <a:latin typeface="Meiryo" panose="020B0604030504040204" pitchFamily="34" charset="-128"/>
                          <a:ea typeface="Meiryo" panose="020B0604030504040204" pitchFamily="34" charset="-128"/>
                        </a:rPr>
                        <a:t>/</a:t>
                      </a:r>
                      <a:r>
                        <a:rPr lang="ja-JP" altLang="ja-JP" sz="1050">
                          <a:solidFill>
                            <a:srgbClr val="0D0D0D"/>
                          </a:solidFill>
                          <a:latin typeface="Meiryo" panose="020B0604030504040204" pitchFamily="34" charset="-128"/>
                          <a:ea typeface="Meiryo" panose="020B0604030504040204" pitchFamily="34" charset="-128"/>
                        </a:rPr>
                        <a:t>パンツ</a:t>
                      </a:r>
                      <a:r>
                        <a:rPr lang="en-US" altLang="ja-JP" sz="1050">
                          <a:solidFill>
                            <a:srgbClr val="0D0D0D"/>
                          </a:solidFill>
                          <a:latin typeface="Meiryo" panose="020B0604030504040204" pitchFamily="34" charset="-128"/>
                          <a:ea typeface="Meiryo" panose="020B0604030504040204" pitchFamily="34" charset="-128"/>
                        </a:rPr>
                        <a:t>/</a:t>
                      </a:r>
                      <a:r>
                        <a:rPr lang="ja-JP" altLang="ja-JP" sz="1050">
                          <a:solidFill>
                            <a:srgbClr val="0D0D0D"/>
                          </a:solidFill>
                          <a:latin typeface="Meiryo" panose="020B0604030504040204" pitchFamily="34" charset="-128"/>
                          <a:ea typeface="Meiryo" panose="020B0604030504040204" pitchFamily="34" charset="-128"/>
                        </a:rPr>
                        <a:t>ガードル</a:t>
                      </a:r>
                    </a:p>
                    <a:p>
                      <a:pPr marL="914400" lvl="2" indent="-827088" algn="l">
                        <a:lnSpc>
                          <a:spcPct val="120000"/>
                        </a:lnSpc>
                      </a:pPr>
                      <a:r>
                        <a:rPr lang="ja-JP" altLang="ja-JP" sz="1050">
                          <a:solidFill>
                            <a:srgbClr val="0D0D0D"/>
                          </a:solidFill>
                          <a:latin typeface="Meiryo" panose="020B0604030504040204" pitchFamily="34" charset="-128"/>
                          <a:ea typeface="Meiryo" panose="020B0604030504040204" pitchFamily="34" charset="-128"/>
                        </a:rPr>
                        <a:t>・ブラジャー</a:t>
                      </a:r>
                      <a:r>
                        <a:rPr lang="en-US" altLang="ja-JP" sz="1050">
                          <a:solidFill>
                            <a:srgbClr val="0D0D0D"/>
                          </a:solidFill>
                          <a:latin typeface="Meiryo" panose="020B0604030504040204" pitchFamily="34" charset="-128"/>
                          <a:ea typeface="Meiryo" panose="020B0604030504040204" pitchFamily="34" charset="-128"/>
                        </a:rPr>
                        <a:t>/</a:t>
                      </a:r>
                      <a:r>
                        <a:rPr lang="ja-JP" altLang="ja-JP" sz="1050">
                          <a:solidFill>
                            <a:srgbClr val="0D0D0D"/>
                          </a:solidFill>
                          <a:latin typeface="Meiryo" panose="020B0604030504040204" pitchFamily="34" charset="-128"/>
                          <a:ea typeface="Meiryo" panose="020B0604030504040204" pitchFamily="34" charset="-128"/>
                        </a:rPr>
                        <a:t>スポーツブラ</a:t>
                      </a:r>
                      <a:r>
                        <a:rPr lang="en-US" altLang="ja-JP" sz="1050">
                          <a:solidFill>
                            <a:srgbClr val="0D0D0D"/>
                          </a:solidFill>
                          <a:latin typeface="Meiryo" panose="020B0604030504040204" pitchFamily="34" charset="-128"/>
                          <a:ea typeface="Meiryo" panose="020B0604030504040204" pitchFamily="34" charset="-128"/>
                        </a:rPr>
                        <a:t>/</a:t>
                      </a:r>
                      <a:r>
                        <a:rPr lang="ja-JP" altLang="ja-JP" sz="1050">
                          <a:solidFill>
                            <a:srgbClr val="0D0D0D"/>
                          </a:solidFill>
                          <a:latin typeface="Meiryo" panose="020B0604030504040204" pitchFamily="34" charset="-128"/>
                          <a:ea typeface="Meiryo" panose="020B0604030504040204" pitchFamily="34" charset="-128"/>
                        </a:rPr>
                        <a:t>ブラトップ</a:t>
                      </a:r>
                      <a:r>
                        <a:rPr lang="en-US" altLang="ja-JP" sz="1050">
                          <a:solidFill>
                            <a:srgbClr val="0D0D0D"/>
                          </a:solidFill>
                          <a:latin typeface="Meiryo" panose="020B0604030504040204" pitchFamily="34" charset="-128"/>
                          <a:ea typeface="Meiryo" panose="020B0604030504040204" pitchFamily="34" charset="-128"/>
                        </a:rPr>
                        <a:t>/</a:t>
                      </a:r>
                      <a:r>
                        <a:rPr lang="ja-JP" altLang="ja-JP" sz="1050">
                          <a:solidFill>
                            <a:srgbClr val="0D0D0D"/>
                          </a:solidFill>
                          <a:latin typeface="Meiryo" panose="020B0604030504040204" pitchFamily="34" charset="-128"/>
                          <a:ea typeface="Meiryo" panose="020B0604030504040204" pitchFamily="34" charset="-128"/>
                        </a:rPr>
                        <a:t>チューブトップ</a:t>
                      </a:r>
                      <a:r>
                        <a:rPr lang="en-US" altLang="ja-JP" sz="1050">
                          <a:solidFill>
                            <a:srgbClr val="0D0D0D"/>
                          </a:solidFill>
                          <a:latin typeface="Meiryo" panose="020B0604030504040204" pitchFamily="34" charset="-128"/>
                          <a:ea typeface="Meiryo" panose="020B0604030504040204" pitchFamily="34" charset="-128"/>
                        </a:rPr>
                        <a:t>/</a:t>
                      </a:r>
                      <a:r>
                        <a:rPr lang="ja-JP" altLang="ja-JP" sz="1050">
                          <a:solidFill>
                            <a:srgbClr val="0D0D0D"/>
                          </a:solidFill>
                          <a:latin typeface="Meiryo" panose="020B0604030504040204" pitchFamily="34" charset="-128"/>
                          <a:ea typeface="Meiryo" panose="020B0604030504040204" pitchFamily="34" charset="-128"/>
                        </a:rPr>
                        <a:t>ヌーブラ</a:t>
                      </a:r>
                    </a:p>
                    <a:p>
                      <a:pPr marL="914400" lvl="2" indent="-827088" algn="l">
                        <a:lnSpc>
                          <a:spcPct val="120000"/>
                        </a:lnSpc>
                      </a:pPr>
                      <a:r>
                        <a:rPr lang="ja-JP" altLang="ja-JP" sz="1050">
                          <a:solidFill>
                            <a:srgbClr val="0D0D0D"/>
                          </a:solidFill>
                          <a:latin typeface="Meiryo" panose="020B0604030504040204" pitchFamily="34" charset="-128"/>
                          <a:ea typeface="Meiryo" panose="020B0604030504040204" pitchFamily="34" charset="-128"/>
                        </a:rPr>
                        <a:t>・キャミソール</a:t>
                      </a:r>
                      <a:r>
                        <a:rPr lang="en-US" altLang="ja-JP" sz="1050">
                          <a:solidFill>
                            <a:srgbClr val="0D0D0D"/>
                          </a:solidFill>
                          <a:latin typeface="Meiryo" panose="020B0604030504040204" pitchFamily="34" charset="-128"/>
                          <a:ea typeface="Meiryo" panose="020B0604030504040204" pitchFamily="34" charset="-128"/>
                        </a:rPr>
                        <a:t>/</a:t>
                      </a:r>
                      <a:r>
                        <a:rPr lang="ja-JP" altLang="ja-JP" sz="1050">
                          <a:solidFill>
                            <a:srgbClr val="0D0D0D"/>
                          </a:solidFill>
                          <a:latin typeface="Meiryo" panose="020B0604030504040204" pitchFamily="34" charset="-128"/>
                          <a:ea typeface="Meiryo" panose="020B0604030504040204" pitchFamily="34" charset="-128"/>
                        </a:rPr>
                        <a:t>ベビードール</a:t>
                      </a:r>
                      <a:r>
                        <a:rPr lang="en-US" altLang="ja-JP" sz="1050">
                          <a:solidFill>
                            <a:srgbClr val="0D0D0D"/>
                          </a:solidFill>
                          <a:latin typeface="Meiryo" panose="020B0604030504040204" pitchFamily="34" charset="-128"/>
                          <a:ea typeface="Meiryo" panose="020B0604030504040204" pitchFamily="34" charset="-128"/>
                        </a:rPr>
                        <a:t>/</a:t>
                      </a:r>
                      <a:r>
                        <a:rPr lang="ja-JP" altLang="ja-JP" sz="1050">
                          <a:solidFill>
                            <a:srgbClr val="0D0D0D"/>
                          </a:solidFill>
                          <a:latin typeface="Meiryo" panose="020B0604030504040204" pitchFamily="34" charset="-128"/>
                          <a:ea typeface="Meiryo" panose="020B0604030504040204" pitchFamily="34" charset="-128"/>
                        </a:rPr>
                        <a:t>スリップ</a:t>
                      </a:r>
                    </a:p>
                    <a:p>
                      <a:pPr marL="914400" lvl="2" indent="-827088" algn="l">
                        <a:lnSpc>
                          <a:spcPct val="120000"/>
                        </a:lnSpc>
                      </a:pPr>
                      <a:r>
                        <a:rPr lang="ja-JP" altLang="ja-JP" sz="1050">
                          <a:solidFill>
                            <a:srgbClr val="0D0D0D"/>
                          </a:solidFill>
                          <a:latin typeface="Meiryo" panose="020B0604030504040204" pitchFamily="34" charset="-128"/>
                          <a:ea typeface="Meiryo" panose="020B0604030504040204" pitchFamily="34" charset="-128"/>
                        </a:rPr>
                        <a:t>・ペチコート</a:t>
                      </a:r>
                      <a:r>
                        <a:rPr lang="en-US" altLang="ja-JP" sz="1050">
                          <a:solidFill>
                            <a:srgbClr val="0D0D0D"/>
                          </a:solidFill>
                          <a:latin typeface="Meiryo" panose="020B0604030504040204" pitchFamily="34" charset="-128"/>
                          <a:ea typeface="Meiryo" panose="020B0604030504040204" pitchFamily="34" charset="-128"/>
                        </a:rPr>
                        <a:t>/</a:t>
                      </a:r>
                      <a:r>
                        <a:rPr lang="ja-JP" altLang="ja-JP" sz="1050">
                          <a:solidFill>
                            <a:srgbClr val="0D0D0D"/>
                          </a:solidFill>
                          <a:latin typeface="Meiryo" panose="020B0604030504040204" pitchFamily="34" charset="-128"/>
                          <a:ea typeface="Meiryo" panose="020B0604030504040204" pitchFamily="34" charset="-128"/>
                        </a:rPr>
                        <a:t>インナーショートパンツ</a:t>
                      </a:r>
                      <a:endParaRPr kumimoji="1" lang="ja-JP" altLang="en-US" sz="1050">
                        <a:solidFill>
                          <a:srgbClr val="0D0D0D"/>
                        </a:solidFill>
                        <a:latin typeface="Meiryo" panose="020B0604030504040204" pitchFamily="34" charset="-128"/>
                        <a:ea typeface="Meiryo" panose="020B0604030504040204" pitchFamily="34" charset="-128"/>
                      </a:endParaRPr>
                    </a:p>
                  </a:txBody>
                  <a:tcPr marL="162000" marR="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extLst>
                  <a:ext uri="{0D108BD9-81ED-4DB2-BD59-A6C34878D82A}">
                    <a16:rowId xmlns:a16="http://schemas.microsoft.com/office/drawing/2014/main" val="2017888270"/>
                  </a:ext>
                </a:extLst>
              </a:tr>
              <a:tr h="131729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dirty="0">
                          <a:solidFill>
                            <a:schemeClr val="bg1"/>
                          </a:solidFill>
                          <a:latin typeface="Meiryo" panose="020B0604030504040204" pitchFamily="34" charset="-128"/>
                          <a:ea typeface="Meiryo" panose="020B0604030504040204" pitchFamily="34" charset="-128"/>
                          <a:cs typeface="+mn-cs"/>
                        </a:rPr>
                        <a:t>水着</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20000"/>
                        </a:lnSpc>
                        <a:spcBef>
                          <a:spcPts val="0"/>
                        </a:spcBef>
                        <a:spcAft>
                          <a:spcPts val="0"/>
                        </a:spcAft>
                        <a:buClrTx/>
                        <a:buSzTx/>
                        <a:buFontTx/>
                        <a:buNone/>
                        <a:tabLst/>
                        <a:defRPr/>
                      </a:pPr>
                      <a:r>
                        <a:rPr lang="ja-JP" altLang="ja-JP" sz="1050">
                          <a:solidFill>
                            <a:srgbClr val="0D0D0D"/>
                          </a:solidFill>
                          <a:latin typeface="Meiryo" panose="020B0604030504040204" pitchFamily="34" charset="-128"/>
                          <a:ea typeface="Meiryo" panose="020B0604030504040204" pitchFamily="34" charset="-128"/>
                        </a:rPr>
                        <a:t>海水浴や水泳等に用いる衣服。</a:t>
                      </a:r>
                    </a:p>
                  </a:txBody>
                  <a:tcPr marL="162000" marR="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896938" indent="-896938">
                        <a:lnSpc>
                          <a:spcPct val="120000"/>
                        </a:lnSpc>
                      </a:pPr>
                      <a:r>
                        <a:rPr lang="ja-JP" altLang="ja-JP" sz="1050" dirty="0">
                          <a:solidFill>
                            <a:srgbClr val="0D0D0D"/>
                          </a:solidFill>
                          <a:latin typeface="Meiryo" panose="020B0604030504040204" pitchFamily="34" charset="-128"/>
                          <a:ea typeface="Meiryo" panose="020B0604030504040204" pitchFamily="34" charset="-128"/>
                        </a:rPr>
                        <a:t>以下は基本的に</a:t>
                      </a:r>
                      <a:r>
                        <a:rPr lang="ja-JP" altLang="ja-JP" sz="1050" b="1" dirty="0">
                          <a:solidFill>
                            <a:srgbClr val="0D0D0D"/>
                          </a:solidFill>
                          <a:latin typeface="Meiryo" panose="020B0604030504040204" pitchFamily="34" charset="-128"/>
                          <a:ea typeface="Meiryo" panose="020B0604030504040204" pitchFamily="34" charset="-128"/>
                        </a:rPr>
                        <a:t>対象外</a:t>
                      </a:r>
                      <a:r>
                        <a:rPr lang="ja-JP" altLang="ja-JP" sz="1050" dirty="0">
                          <a:solidFill>
                            <a:srgbClr val="0D0D0D"/>
                          </a:solidFill>
                          <a:latin typeface="Meiryo" panose="020B0604030504040204" pitchFamily="34" charset="-128"/>
                          <a:ea typeface="Meiryo" panose="020B0604030504040204" pitchFamily="34" charset="-128"/>
                        </a:rPr>
                        <a:t>とします。</a:t>
                      </a:r>
                    </a:p>
                    <a:p>
                      <a:pPr marL="896938" lvl="1" indent="-896938">
                        <a:lnSpc>
                          <a:spcPct val="120000"/>
                        </a:lnSpc>
                      </a:pPr>
                      <a:r>
                        <a:rPr lang="ja-JP" altLang="ja-JP" sz="1050" b="1" dirty="0">
                          <a:solidFill>
                            <a:srgbClr val="0D0D0D"/>
                          </a:solidFill>
                          <a:latin typeface="Meiryo" panose="020B0604030504040204" pitchFamily="34" charset="-128"/>
                          <a:ea typeface="Meiryo" panose="020B0604030504040204" pitchFamily="34" charset="-128"/>
                        </a:rPr>
                        <a:t>対象外例）</a:t>
                      </a:r>
                      <a:r>
                        <a:rPr lang="ja-JP" altLang="ja-JP" sz="1050" dirty="0">
                          <a:solidFill>
                            <a:srgbClr val="0D0D0D"/>
                          </a:solidFill>
                          <a:latin typeface="Meiryo" panose="020B0604030504040204" pitchFamily="34" charset="-128"/>
                          <a:ea typeface="Meiryo" panose="020B0604030504040204" pitchFamily="34" charset="-128"/>
                        </a:rPr>
                        <a:t>・スポーツ水着</a:t>
                      </a:r>
                      <a:r>
                        <a:rPr lang="ja-JP" altLang="en-US" sz="1050" dirty="0">
                          <a:solidFill>
                            <a:srgbClr val="0D0D0D"/>
                          </a:solidFill>
                          <a:latin typeface="Meiryo" panose="020B0604030504040204" pitchFamily="34" charset="-128"/>
                          <a:ea typeface="Meiryo" panose="020B0604030504040204" pitchFamily="34" charset="-128"/>
                        </a:rPr>
                        <a:t>　</a:t>
                      </a:r>
                      <a:r>
                        <a:rPr lang="ja-JP" altLang="ja-JP" sz="1050" dirty="0">
                          <a:solidFill>
                            <a:srgbClr val="0D0D0D"/>
                          </a:solidFill>
                          <a:latin typeface="Meiryo" panose="020B0604030504040204" pitchFamily="34" charset="-128"/>
                          <a:ea typeface="Meiryo" panose="020B0604030504040204" pitchFamily="34" charset="-128"/>
                        </a:rPr>
                        <a:t>・ラッシュガード</a:t>
                      </a:r>
                    </a:p>
                    <a:p>
                      <a:pPr marL="0" indent="0">
                        <a:lnSpc>
                          <a:spcPct val="120000"/>
                        </a:lnSpc>
                      </a:pPr>
                      <a:r>
                        <a:rPr lang="en-US" altLang="ja-JP" sz="1050" b="1" dirty="0">
                          <a:solidFill>
                            <a:srgbClr val="FF0033"/>
                          </a:solidFill>
                          <a:latin typeface="Meiryo" panose="020B0604030504040204" pitchFamily="34" charset="-128"/>
                          <a:ea typeface="Meiryo" panose="020B0604030504040204" pitchFamily="34" charset="-128"/>
                        </a:rPr>
                        <a:t>※</a:t>
                      </a:r>
                      <a:r>
                        <a:rPr lang="ja-JP" altLang="ja-JP" sz="1050" b="1" dirty="0">
                          <a:solidFill>
                            <a:srgbClr val="FF0033"/>
                          </a:solidFill>
                          <a:latin typeface="Meiryo" panose="020B0604030504040204" pitchFamily="34" charset="-128"/>
                          <a:ea typeface="Meiryo" panose="020B0604030504040204" pitchFamily="34" charset="-128"/>
                        </a:rPr>
                        <a:t>局部アップ等、他掲載基準で不可となる場合がありますのでご注意ください。</a:t>
                      </a:r>
                      <a:endParaRPr lang="en-US" altLang="ja-JP" sz="1050" b="1" dirty="0">
                        <a:solidFill>
                          <a:srgbClr val="FF0033"/>
                        </a:solidFill>
                        <a:latin typeface="Meiryo" panose="020B0604030504040204" pitchFamily="34" charset="-128"/>
                        <a:ea typeface="Meiryo" panose="020B0604030504040204" pitchFamily="34" charset="-128"/>
                      </a:endParaRPr>
                    </a:p>
                    <a:p>
                      <a:pPr marL="0" indent="0">
                        <a:lnSpc>
                          <a:spcPct val="120000"/>
                        </a:lnSpc>
                      </a:pPr>
                      <a:r>
                        <a:rPr lang="ja-JP" altLang="en-US" sz="1050" dirty="0">
                          <a:solidFill>
                            <a:srgbClr val="C00000"/>
                          </a:solidFill>
                          <a:latin typeface="Meiryo" panose="020B0604030504040204" pitchFamily="34" charset="-128"/>
                          <a:ea typeface="Meiryo" panose="020B0604030504040204" pitchFamily="34" charset="-128"/>
                        </a:rPr>
                        <a:t> </a:t>
                      </a:r>
                      <a:r>
                        <a:rPr kumimoji="1" lang="ja-JP" altLang="en-US" sz="1050" kern="1200" dirty="0">
                          <a:solidFill>
                            <a:srgbClr val="0D0D0D"/>
                          </a:solidFill>
                          <a:latin typeface="Meiryo" panose="020B0604030504040204" pitchFamily="34" charset="-128"/>
                          <a:ea typeface="Meiryo" panose="020B0604030504040204" pitchFamily="34" charset="-128"/>
                          <a:cs typeface="+mn-cs"/>
                        </a:rPr>
                        <a:t>参照：</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広告</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広告掲載基準＞第</a:t>
                      </a:r>
                      <a:r>
                        <a:rPr kumimoji="1" lang="en-US" altLang="ja-JP" sz="1050" kern="1200" dirty="0">
                          <a:solidFill>
                            <a:srgbClr val="0D0D0D"/>
                          </a:solidFill>
                          <a:latin typeface="Meiryo" panose="020B0604030504040204" pitchFamily="34" charset="-128"/>
                          <a:ea typeface="Meiryo" panose="020B0604030504040204" pitchFamily="34" charset="-128"/>
                          <a:cs typeface="+mn-cs"/>
                        </a:rPr>
                        <a:t>9</a:t>
                      </a:r>
                      <a:r>
                        <a:rPr kumimoji="1" lang="ja-JP" altLang="en-US" sz="1050" kern="1200" dirty="0">
                          <a:solidFill>
                            <a:srgbClr val="0D0D0D"/>
                          </a:solidFill>
                          <a:latin typeface="Meiryo" panose="020B0604030504040204" pitchFamily="34" charset="-128"/>
                          <a:ea typeface="Meiryo" panose="020B0604030504040204" pitchFamily="34" charset="-128"/>
                          <a:cs typeface="+mn-cs"/>
                        </a:rPr>
                        <a:t>章　広告表現規制＞</a:t>
                      </a:r>
                      <a:r>
                        <a:rPr kumimoji="1" lang="en-US" altLang="ja-JP" sz="1050" kern="1200" dirty="0">
                          <a:solidFill>
                            <a:srgbClr val="0D0D0D"/>
                          </a:solidFill>
                          <a:latin typeface="Meiryo" panose="020B0604030504040204" pitchFamily="34" charset="-128"/>
                          <a:ea typeface="Meiryo" panose="020B0604030504040204" pitchFamily="34" charset="-128"/>
                          <a:cs typeface="+mn-cs"/>
                        </a:rPr>
                        <a:t>3. </a:t>
                      </a:r>
                      <a:r>
                        <a:rPr kumimoji="1" lang="ja-JP" altLang="en-US" sz="1050" kern="1200" dirty="0">
                          <a:solidFill>
                            <a:srgbClr val="0D0D0D"/>
                          </a:solidFill>
                          <a:latin typeface="Meiryo" panose="020B0604030504040204" pitchFamily="34" charset="-128"/>
                          <a:ea typeface="Meiryo" panose="020B0604030504040204" pitchFamily="34" charset="-128"/>
                          <a:cs typeface="+mn-cs"/>
                        </a:rPr>
                        <a:t>ユーザーに不快感を与えるような表現</a:t>
                      </a:r>
                      <a:endParaRPr kumimoji="1" lang="en-US" altLang="ja-JP" sz="1050" kern="120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20000"/>
                        </a:lnSpc>
                        <a:spcBef>
                          <a:spcPts val="0"/>
                        </a:spcBef>
                        <a:spcAft>
                          <a:spcPts val="0"/>
                        </a:spcAft>
                        <a:buClrTx/>
                        <a:buSzTx/>
                        <a:buFontTx/>
                        <a:buNone/>
                        <a:tabLst/>
                        <a:defRPr/>
                      </a:pPr>
                      <a:r>
                        <a:rPr kumimoji="1" lang="en-US" altLang="ja-JP" sz="1050" dirty="0">
                          <a:latin typeface="Meiryo" panose="020B0604030504040204" pitchFamily="34" charset="-128"/>
                          <a:ea typeface="Meiryo" panose="020B0604030504040204" pitchFamily="34" charset="-128"/>
                          <a:hlinkClick r:id="rId5"/>
                        </a:rPr>
                        <a:t>https://ads-help.yahoo-net.jp/s/article/H000044801?language=ja</a:t>
                      </a:r>
                      <a:endParaRPr kumimoji="1" lang="en-US" altLang="ja-JP" sz="1050" dirty="0">
                        <a:latin typeface="Meiryo" panose="020B0604030504040204" pitchFamily="34" charset="-128"/>
                        <a:ea typeface="Meiryo" panose="020B0604030504040204" pitchFamily="34" charset="-128"/>
                      </a:endParaRPr>
                    </a:p>
                  </a:txBody>
                  <a:tcPr marL="162000" marR="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extLst>
                  <a:ext uri="{0D108BD9-81ED-4DB2-BD59-A6C34878D82A}">
                    <a16:rowId xmlns:a16="http://schemas.microsoft.com/office/drawing/2014/main" val="1798959427"/>
                  </a:ext>
                </a:extLst>
              </a:tr>
            </a:tbl>
          </a:graphicData>
        </a:graphic>
      </p:graphicFrame>
    </p:spTree>
    <p:extLst>
      <p:ext uri="{BB962C8B-B14F-4D97-AF65-F5344CB8AC3E}">
        <p14:creationId xmlns:p14="http://schemas.microsoft.com/office/powerpoint/2010/main" val="1892540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8611F7AF-2F79-8263-D1CB-A7593B360634}"/>
              </a:ext>
            </a:extLst>
          </p:cNvPr>
          <p:cNvSpPr>
            <a:spLocks noGrp="1"/>
          </p:cNvSpPr>
          <p:nvPr>
            <p:ph type="body" sz="quarter" idx="12"/>
          </p:nvPr>
        </p:nvSpPr>
        <p:spPr/>
        <p:txBody>
          <a:bodyPr/>
          <a:lstStyle/>
          <a:p>
            <a:pPr marL="0" indent="0">
              <a:buNone/>
            </a:pPr>
            <a:r>
              <a:rPr lang="ja-JP" altLang="en-US"/>
              <a:t>その他・注意事項</a:t>
            </a:r>
          </a:p>
        </p:txBody>
      </p:sp>
      <p:pic>
        <p:nvPicPr>
          <p:cNvPr id="10" name="図プレースホルダー 9" descr="アイコン&#10;&#10;自動的に生成された説明">
            <a:extLst>
              <a:ext uri="{FF2B5EF4-FFF2-40B4-BE49-F238E27FC236}">
                <a16:creationId xmlns:a16="http://schemas.microsoft.com/office/drawing/2014/main" id="{3799B9DD-EFA6-97AC-9188-B0E425FC701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入稿前審査</a:t>
            </a:r>
            <a:endParaRPr kumimoji="1" lang="ja-JP" altLang="en-US" sz="1600">
              <a:solidFill>
                <a:schemeClr val="accent6"/>
              </a:solidFill>
            </a:endParaRPr>
          </a:p>
        </p:txBody>
      </p:sp>
      <p:graphicFrame>
        <p:nvGraphicFramePr>
          <p:cNvPr id="6" name="表 5">
            <a:extLst>
              <a:ext uri="{FF2B5EF4-FFF2-40B4-BE49-F238E27FC236}">
                <a16:creationId xmlns:a16="http://schemas.microsoft.com/office/drawing/2014/main" id="{659FCFC1-B066-B7EB-C44D-516ACDFDB4E5}"/>
              </a:ext>
            </a:extLst>
          </p:cNvPr>
          <p:cNvGraphicFramePr>
            <a:graphicFrameLocks noGrp="1"/>
          </p:cNvGraphicFramePr>
          <p:nvPr>
            <p:extLst>
              <p:ext uri="{D42A27DB-BD31-4B8C-83A1-F6EECF244321}">
                <p14:modId xmlns:p14="http://schemas.microsoft.com/office/powerpoint/2010/main" val="1416725397"/>
              </p:ext>
            </p:extLst>
          </p:nvPr>
        </p:nvGraphicFramePr>
        <p:xfrm>
          <a:off x="479425" y="1800164"/>
          <a:ext cx="11248747" cy="4478082"/>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必須</a:t>
                      </a:r>
                      <a:r>
                        <a:rPr kumimoji="1" lang="en-US" altLang="ja-JP" sz="1000" b="1" kern="1200">
                          <a:solidFill>
                            <a:schemeClr val="bg1"/>
                          </a:solidFill>
                          <a:latin typeface="Meiryo" panose="020B0604030504040204" pitchFamily="34" charset="-128"/>
                          <a:ea typeface="Meiryo" panose="020B0604030504040204" pitchFamily="34" charset="-128"/>
                          <a:cs typeface="+mn-cs"/>
                        </a:rPr>
                        <a:t>/</a:t>
                      </a:r>
                      <a:r>
                        <a:rPr kumimoji="1" lang="ja-JP" altLang="en-US" sz="1000" b="1" kern="1200">
                          <a:solidFill>
                            <a:schemeClr val="bg1"/>
                          </a:solidFill>
                          <a:latin typeface="Meiryo" panose="020B0604030504040204" pitchFamily="34" charset="-128"/>
                          <a:ea typeface="Meiryo" panose="020B0604030504040204" pitchFamily="34" charset="-128"/>
                          <a:cs typeface="+mn-cs"/>
                        </a:rPr>
                        <a:t>任意</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615498">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広告掲載</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基準</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調査種別</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・ブランドリフト調査（調査種別：</a:t>
                      </a:r>
                      <a:r>
                        <a:rPr kumimoji="1" lang="ja-JP" altLang="en-US" sz="1000" b="0" i="0" u="none" strike="noStrike" kern="120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cs typeface="+mn-cs"/>
                        </a:rPr>
                        <a:t>比較検討</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kern="1200" dirty="0">
                          <a:solidFill>
                            <a:srgbClr val="0D0D0D"/>
                          </a:solidFill>
                          <a:effectLst/>
                          <a:latin typeface="Calibri" panose="020F0502020204030204"/>
                          <a:ea typeface="+mn-ea"/>
                          <a:cs typeface="+mn-cs"/>
                        </a:rPr>
                        <a:t>ブランドパネルが対象です。</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紐づく広告が分からないと判断できない部分もあるため、任意で一緒に設問文もつけてください。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cs typeface="+mn-cs"/>
                        </a:rPr>
                        <a:t>必須</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「比較検討」</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以外は任意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00"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4"/>
                        </a:rPr>
                        <a:t>ブランドリフト調査</a:t>
                      </a:r>
                      <a:br>
                        <a:rPr kumimoji="1" lang="en-US" altLang="ja-JP" sz="1000" b="0">
                          <a:solidFill>
                            <a:schemeClr val="tx1">
                              <a:lumMod val="65000"/>
                              <a:lumOff val="35000"/>
                            </a:schemeClr>
                          </a:solidFill>
                          <a:latin typeface="Meiryo" panose="020B0604030504040204" pitchFamily="34" charset="-128"/>
                          <a:ea typeface="Meiryo" panose="020B0604030504040204" pitchFamily="34" charset="-128"/>
                          <a:hlinkClick r:id="rId4"/>
                        </a:rPr>
                      </a:b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4"/>
                        </a:rPr>
                        <a:t>入稿前審査依頼フォーム</a:t>
                      </a:r>
                      <a:endParaRPr lang="en-US" altLang="ja-JP" sz="1000" b="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186591261"/>
                  </a:ext>
                </a:extLst>
              </a:tr>
              <a:tr h="913384">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広告</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フォーマット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・広告タイプ：予約型専用広告（ブランドパネル クインティを除く）</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dirty="0">
                          <a:solidFill>
                            <a:srgbClr val="0D0D0D"/>
                          </a:solidFill>
                          <a:latin typeface="Meiryo" panose="020B0604030504040204" pitchFamily="34" charset="-128"/>
                          <a:ea typeface="Meiryo" panose="020B0604030504040204" pitchFamily="34" charset="-128"/>
                        </a:rPr>
                        <a:t>※</a:t>
                      </a:r>
                      <a:r>
                        <a:rPr kumimoji="1" lang="ja-JP" altLang="en-US" sz="1000" b="0" dirty="0">
                          <a:solidFill>
                            <a:srgbClr val="0D0D0D"/>
                          </a:solidFill>
                          <a:latin typeface="Meiryo" panose="020B0604030504040204" pitchFamily="34" charset="-128"/>
                          <a:ea typeface="Meiryo" panose="020B0604030504040204" pitchFamily="34" charset="-128"/>
                        </a:rPr>
                        <a:t>ブランドパネル　トップインパクト、パノラマ、トピックス</a:t>
                      </a:r>
                      <a:r>
                        <a:rPr kumimoji="1" lang="en-US" altLang="ja-JP" sz="1000" b="0" dirty="0">
                          <a:solidFill>
                            <a:srgbClr val="0D0D0D"/>
                          </a:solidFill>
                          <a:latin typeface="Meiryo" panose="020B0604030504040204" pitchFamily="34" charset="-128"/>
                          <a:ea typeface="Meiryo" panose="020B0604030504040204" pitchFamily="34" charset="-128"/>
                        </a:rPr>
                        <a:t>PR</a:t>
                      </a:r>
                      <a:r>
                        <a:rPr kumimoji="1" lang="ja-JP" altLang="en-US" sz="1000" b="0" dirty="0">
                          <a:solidFill>
                            <a:srgbClr val="0D0D0D"/>
                          </a:solidFill>
                          <a:latin typeface="Meiryo" panose="020B0604030504040204" pitchFamily="34" charset="-128"/>
                          <a:ea typeface="Meiryo" panose="020B0604030504040204" pitchFamily="34" charset="-128"/>
                        </a:rPr>
                        <a:t>などの予約型専用広告が対象です。予約型専用広告の詳細は入稿規定をご確認ください。</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dirty="0">
                          <a:solidFill>
                            <a:schemeClr val="tx1">
                              <a:lumMod val="65000"/>
                              <a:lumOff val="35000"/>
                            </a:schemeClr>
                          </a:solidFill>
                          <a:latin typeface="Meiryo" panose="020B0604030504040204" pitchFamily="34" charset="-128"/>
                          <a:ea typeface="Meiryo" panose="020B0604030504040204" pitchFamily="34" charset="-128"/>
                          <a:hlinkClick r:id="rId5"/>
                        </a:rPr>
                        <a:t>https://ads-help.yahoo-net.jp/s/article/H000044534</a:t>
                      </a:r>
                      <a:endParaRPr kumimoji="1" lang="en-US" altLang="ja-JP" sz="1000" b="0" dirty="0">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FF0033"/>
                          </a:solidFill>
                          <a:latin typeface="Meiryo" panose="020B0604030504040204" pitchFamily="34" charset="-128"/>
                          <a:ea typeface="Meiryo" panose="020B0604030504040204" pitchFamily="34" charset="-128"/>
                          <a:cs typeface="+mn-cs"/>
                        </a:rPr>
                        <a:t>必須</a:t>
                      </a:r>
                      <a:endParaRPr kumimoji="1" lang="en-US" altLang="ja-JP" sz="1000" b="1" kern="1200" dirty="0">
                        <a:solidFill>
                          <a:srgbClr val="FF0033"/>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掲載反映日の</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dirty="0">
                          <a:solidFill>
                            <a:srgbClr val="FF0033"/>
                          </a:solidFill>
                          <a:latin typeface="Meiryo" panose="020B0604030504040204" pitchFamily="34" charset="-128"/>
                          <a:ea typeface="Meiryo" panose="020B0604030504040204" pitchFamily="34" charset="-128"/>
                        </a:rPr>
                        <a:t>11</a:t>
                      </a:r>
                      <a:r>
                        <a:rPr kumimoji="1" lang="ja-JP" altLang="en-US" sz="1000" b="0" dirty="0">
                          <a:solidFill>
                            <a:srgbClr val="FF0033"/>
                          </a:solidFill>
                          <a:latin typeface="Meiryo" panose="020B0604030504040204" pitchFamily="34" charset="-128"/>
                          <a:ea typeface="Meiryo" panose="020B0604030504040204" pitchFamily="34" charset="-128"/>
                        </a:rPr>
                        <a:t>営業日前</a:t>
                      </a:r>
                      <a:r>
                        <a:rPr kumimoji="1" lang="ja-JP" altLang="en-US" sz="1000" b="0" dirty="0">
                          <a:solidFill>
                            <a:srgbClr val="0D0D0D"/>
                          </a:solidFill>
                          <a:latin typeface="Meiryo" panose="020B0604030504040204" pitchFamily="34" charset="-128"/>
                          <a:ea typeface="Meiryo" panose="020B0604030504040204" pitchFamily="34" charset="-128"/>
                        </a:rPr>
                        <a:t>まで</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（トピックス</a:t>
                      </a:r>
                      <a:r>
                        <a:rPr kumimoji="1" lang="en-US" altLang="ja-JP" sz="1000" b="0" dirty="0">
                          <a:solidFill>
                            <a:srgbClr val="0D0D0D"/>
                          </a:solidFill>
                          <a:latin typeface="Meiryo" panose="020B0604030504040204" pitchFamily="34" charset="-128"/>
                          <a:ea typeface="Meiryo" panose="020B0604030504040204" pitchFamily="34" charset="-128"/>
                        </a:rPr>
                        <a:t>PR</a:t>
                      </a:r>
                      <a:r>
                        <a:rPr kumimoji="1" lang="ja-JP" altLang="en-US" sz="1000" b="0" dirty="0">
                          <a:solidFill>
                            <a:srgbClr val="0D0D0D"/>
                          </a:solidFill>
                          <a:latin typeface="Meiryo" panose="020B0604030504040204" pitchFamily="34" charset="-128"/>
                          <a:ea typeface="Meiryo" panose="020B0604030504040204" pitchFamily="34" charset="-128"/>
                        </a:rPr>
                        <a:t>は</a:t>
                      </a:r>
                      <a:r>
                        <a:rPr kumimoji="1" lang="en-US" altLang="ja-JP" sz="1000" b="0" dirty="0">
                          <a:solidFill>
                            <a:srgbClr val="0D0D0D"/>
                          </a:solidFill>
                          <a:latin typeface="Meiryo" panose="020B0604030504040204" pitchFamily="34" charset="-128"/>
                          <a:ea typeface="Meiryo" panose="020B0604030504040204" pitchFamily="34" charset="-128"/>
                        </a:rPr>
                        <a:t>7</a:t>
                      </a:r>
                      <a:r>
                        <a:rPr kumimoji="1" lang="ja-JP" altLang="en-US" sz="1000" b="0" dirty="0">
                          <a:solidFill>
                            <a:srgbClr val="0D0D0D"/>
                          </a:solidFill>
                          <a:latin typeface="Meiryo" panose="020B0604030504040204" pitchFamily="34" charset="-128"/>
                          <a:ea typeface="Meiryo" panose="020B0604030504040204" pitchFamily="34" charset="-128"/>
                        </a:rPr>
                        <a:t>営業日前まで）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indent="-171450">
                        <a:lnSpc>
                          <a:spcPct val="110000"/>
                        </a:lnSpc>
                        <a:buClr>
                          <a:schemeClr val="accent5"/>
                        </a:buClr>
                        <a:buFont typeface="Wingdings" pitchFamily="2" charset="2"/>
                        <a:buChar char="n"/>
                      </a:pPr>
                      <a:r>
                        <a:rPr kumimoji="1" lang="ja-JP" altLang="en-US" sz="1000" b="0" u="none">
                          <a:solidFill>
                            <a:schemeClr val="tx1">
                              <a:lumMod val="65000"/>
                              <a:lumOff val="35000"/>
                            </a:schemeClr>
                          </a:solidFill>
                          <a:latin typeface="Meiryo" panose="020B0604030504040204" pitchFamily="34" charset="-128"/>
                          <a:ea typeface="Meiryo" panose="020B0604030504040204" pitchFamily="34" charset="-128"/>
                          <a:hlinkClick r:id="rId6"/>
                        </a:rPr>
                        <a:t>ディスプレイ広告（予約型）入稿前審査依頼フォーム</a:t>
                      </a:r>
                      <a:endParaRPr kumimoji="1" lang="en-US" altLang="ja-JP" sz="1000" b="0" u="none">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384434171"/>
                  </a:ext>
                </a:extLst>
              </a:tr>
              <a:tr h="632432">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訴求する</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商品・サービス</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薬機、医療、宗教・選挙・政党・意見広告・募金・寄付金の募集</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広告フォーマットを問わず、</a:t>
                      </a:r>
                      <a:r>
                        <a:rPr kumimoji="1" lang="ja-JP" altLang="en-US" sz="1000" b="0" kern="1200" dirty="0">
                          <a:solidFill>
                            <a:srgbClr val="FF0033"/>
                          </a:solidFill>
                          <a:latin typeface="Meiryo" panose="020B0604030504040204" pitchFamily="34" charset="-128"/>
                          <a:ea typeface="Meiryo" panose="020B0604030504040204" pitchFamily="34" charset="-128"/>
                          <a:cs typeface="+mn-cs"/>
                        </a:rPr>
                        <a:t>リンク先・クリエイティブすべて審査対象</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dirty="0">
                          <a:solidFill>
                            <a:srgbClr val="FF0033"/>
                          </a:solidFill>
                          <a:latin typeface="Meiryo" panose="020B0604030504040204" pitchFamily="34" charset="-128"/>
                          <a:ea typeface="Meiryo" panose="020B0604030504040204" pitchFamily="34" charset="-128"/>
                        </a:rPr>
                        <a:t>必須</a:t>
                      </a:r>
                      <a:endParaRPr kumimoji="1" lang="en-US" altLang="ja-JP" sz="1000" b="1" dirty="0">
                        <a:solidFill>
                          <a:srgbClr val="FF0033"/>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7820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公開前</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公開前サイト</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広告管理ツールに広告を入稿する時点で、リンク先</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URL</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が未公開または未完成の場合に必要な審査です。</a:t>
                      </a:r>
                      <a:r>
                        <a:rPr kumimoji="1" lang="ja-JP" altLang="en-US" sz="1000" b="0" kern="1200" dirty="0">
                          <a:solidFill>
                            <a:srgbClr val="FF0033"/>
                          </a:solidFill>
                          <a:latin typeface="Meiryo" panose="020B0604030504040204" pitchFamily="34" charset="-128"/>
                          <a:ea typeface="Meiryo" panose="020B0604030504040204" pitchFamily="34" charset="-128"/>
                          <a:cs typeface="+mn-cs"/>
                        </a:rPr>
                        <a:t>審査には更新後のテストサイトまたはキャプチャ、掲載開始日とリンク先更新日時が必要</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FF0033"/>
                          </a:solidFill>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632432">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カテゴリー</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「掲載制限に該当する広告内容」の判断</a:t>
                      </a:r>
                      <a:endParaRPr kumimoji="1" lang="en-US" altLang="ja-JP" sz="1000" b="0" kern="1200" noProof="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kern="1200" noProof="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掲載制限カテゴリーの確認の場合に選択。</a:t>
                      </a:r>
                      <a:r>
                        <a:rPr kumimoji="1" lang="ja-JP" altLang="en-US" sz="1000" b="0" kern="1200" noProof="0" dirty="0">
                          <a:solidFill>
                            <a:srgbClr val="FF0033"/>
                          </a:solidFill>
                          <a:latin typeface="Meiryo" panose="020B0604030504040204" pitchFamily="34" charset="-128"/>
                          <a:ea typeface="Meiryo" panose="020B0604030504040204" pitchFamily="34" charset="-128"/>
                          <a:cs typeface="+mn-cs"/>
                        </a:rPr>
                        <a:t>判断にはリンク先サイトが必要</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となり、クリエイティブのみでは判断できかねます。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kern="1200" err="1">
                          <a:solidFill>
                            <a:srgbClr val="0D0D0D"/>
                          </a:solidFill>
                          <a:latin typeface="Meiryo" panose="020B0604030504040204" pitchFamily="34" charset="-128"/>
                          <a:ea typeface="Meiryo" panose="020B0604030504040204" pitchFamily="34" charset="-128"/>
                          <a:cs typeface="+mn-cs"/>
                        </a:rPr>
                        <a:t>任意</a:t>
                      </a:r>
                      <a:endParaRPr kumimoji="1" lang="ja-JP" altLang="en-US" sz="1000" b="1"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23"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hlinkClick r:id="rId7"/>
                        </a:rPr>
                        <a:t>掲載制限カテゴリー確認　依頼フォーム</a:t>
                      </a:r>
                      <a:br>
                        <a:rPr kumimoji="1" lang="en-US" altLang="ja-JP" sz="1000" b="0" dirty="0">
                          <a:latin typeface="Meiryo" panose="020B0604030504040204" pitchFamily="34" charset="-128"/>
                          <a:ea typeface="Meiryo" panose="020B0604030504040204" pitchFamily="34" charset="-128"/>
                        </a:rPr>
                      </a:br>
                      <a:endParaRPr lang="en-US" altLang="ja-JP" sz="1000" b="0" dirty="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463668774"/>
                  </a:ext>
                </a:extLst>
              </a:tr>
            </a:tbl>
          </a:graphicData>
        </a:graphic>
      </p:graphicFrame>
      <p:sp>
        <p:nvSpPr>
          <p:cNvPr id="3" name="テキスト ボックス 2">
            <a:extLst>
              <a:ext uri="{FF2B5EF4-FFF2-40B4-BE49-F238E27FC236}">
                <a16:creationId xmlns:a16="http://schemas.microsoft.com/office/drawing/2014/main" id="{537ABCAA-0EA2-0E56-55B9-D26B279646CF}"/>
              </a:ext>
            </a:extLst>
          </p:cNvPr>
          <p:cNvSpPr txBox="1"/>
          <p:nvPr/>
        </p:nvSpPr>
        <p:spPr>
          <a:xfrm>
            <a:off x="479425" y="1089025"/>
            <a:ext cx="11233150" cy="543995"/>
          </a:xfrm>
          <a:prstGeom prst="rect">
            <a:avLst/>
          </a:prstGeom>
          <a:noFill/>
        </p:spPr>
        <p:txBody>
          <a:bodyPr wrap="square" lIns="0" tIns="0" rIns="0" bIns="0" rtlCol="0">
            <a:spAutoFit/>
          </a:bodyPr>
          <a:lstStyle/>
          <a:p>
            <a:pPr>
              <a:lnSpc>
                <a:spcPct val="130000"/>
              </a:lnSpc>
            </a:pPr>
            <a:r>
              <a:rPr lang="ja-JP" altLang="en-US" sz="1400">
                <a:solidFill>
                  <a:srgbClr val="0D0D0D"/>
                </a:solidFill>
                <a:latin typeface="Meiryo" panose="020B0604030504040204" pitchFamily="34" charset="-128"/>
                <a:ea typeface="Meiryo" panose="020B0604030504040204" pitchFamily="34" charset="-128"/>
              </a:rPr>
              <a:t>広告掲載内容により入稿前審査が必須となる場合があります。掲載予定の内容に応じてフォームよりご依頼ください。</a:t>
            </a:r>
            <a:endParaRPr lang="en-US" altLang="ja-JP" sz="140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a:solidFill>
                  <a:srgbClr val="0D0D0D"/>
                </a:solidFill>
                <a:latin typeface="Meiryo" panose="020B0604030504040204" pitchFamily="34" charset="-128"/>
                <a:ea typeface="Meiryo" panose="020B0604030504040204" pitchFamily="34" charset="-128"/>
              </a:rPr>
              <a:t>なお、審査には</a:t>
            </a:r>
            <a:r>
              <a:rPr lang="en-US" altLang="ja-JP" sz="1400">
                <a:solidFill>
                  <a:srgbClr val="0D0D0D"/>
                </a:solidFill>
                <a:latin typeface="Meiryo" panose="020B0604030504040204" pitchFamily="34" charset="-128"/>
                <a:ea typeface="Meiryo" panose="020B0604030504040204" pitchFamily="34" charset="-128"/>
              </a:rPr>
              <a:t>3</a:t>
            </a:r>
            <a:r>
              <a:rPr lang="ja-JP" altLang="en-US" sz="1400">
                <a:solidFill>
                  <a:srgbClr val="0D0D0D"/>
                </a:solidFill>
                <a:latin typeface="Meiryo" panose="020B0604030504040204" pitchFamily="34" charset="-128"/>
                <a:ea typeface="Meiryo" panose="020B0604030504040204" pitchFamily="34" charset="-128"/>
              </a:rPr>
              <a:t>営業日程度かかります。</a:t>
            </a:r>
            <a:endParaRPr lang="en-US" altLang="ja-JP" sz="140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9219727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表 53">
            <a:extLst>
              <a:ext uri="{FF2B5EF4-FFF2-40B4-BE49-F238E27FC236}">
                <a16:creationId xmlns:a16="http://schemas.microsoft.com/office/drawing/2014/main" id="{141A91E3-8B91-DFE2-B30F-9775B676A79F}"/>
              </a:ext>
            </a:extLst>
          </p:cNvPr>
          <p:cNvGraphicFramePr>
            <a:graphicFrameLocks noGrp="1"/>
          </p:cNvGraphicFramePr>
          <p:nvPr>
            <p:extLst>
              <p:ext uri="{D42A27DB-BD31-4B8C-83A1-F6EECF244321}">
                <p14:modId xmlns:p14="http://schemas.microsoft.com/office/powerpoint/2010/main" val="1240778928"/>
              </p:ext>
            </p:extLst>
          </p:nvPr>
        </p:nvGraphicFramePr>
        <p:xfrm>
          <a:off x="1142999" y="4587870"/>
          <a:ext cx="10569576" cy="1728466"/>
        </p:xfrm>
        <a:graphic>
          <a:graphicData uri="http://schemas.openxmlformats.org/drawingml/2006/table">
            <a:tbl>
              <a:tblPr/>
              <a:tblGrid>
                <a:gridCol w="1761596">
                  <a:extLst>
                    <a:ext uri="{9D8B030D-6E8A-4147-A177-3AD203B41FA5}">
                      <a16:colId xmlns:a16="http://schemas.microsoft.com/office/drawing/2014/main" val="3007989207"/>
                    </a:ext>
                  </a:extLst>
                </a:gridCol>
                <a:gridCol w="1761596">
                  <a:extLst>
                    <a:ext uri="{9D8B030D-6E8A-4147-A177-3AD203B41FA5}">
                      <a16:colId xmlns:a16="http://schemas.microsoft.com/office/drawing/2014/main" val="3282382162"/>
                    </a:ext>
                  </a:extLst>
                </a:gridCol>
                <a:gridCol w="1761596">
                  <a:extLst>
                    <a:ext uri="{9D8B030D-6E8A-4147-A177-3AD203B41FA5}">
                      <a16:colId xmlns:a16="http://schemas.microsoft.com/office/drawing/2014/main" val="330142892"/>
                    </a:ext>
                  </a:extLst>
                </a:gridCol>
                <a:gridCol w="1761596">
                  <a:extLst>
                    <a:ext uri="{9D8B030D-6E8A-4147-A177-3AD203B41FA5}">
                      <a16:colId xmlns:a16="http://schemas.microsoft.com/office/drawing/2014/main" val="3920659603"/>
                    </a:ext>
                  </a:extLst>
                </a:gridCol>
                <a:gridCol w="1761596">
                  <a:extLst>
                    <a:ext uri="{9D8B030D-6E8A-4147-A177-3AD203B41FA5}">
                      <a16:colId xmlns:a16="http://schemas.microsoft.com/office/drawing/2014/main" val="2765025768"/>
                    </a:ext>
                  </a:extLst>
                </a:gridCol>
                <a:gridCol w="1761596">
                  <a:extLst>
                    <a:ext uri="{9D8B030D-6E8A-4147-A177-3AD203B41FA5}">
                      <a16:colId xmlns:a16="http://schemas.microsoft.com/office/drawing/2014/main" val="1569845138"/>
                    </a:ext>
                  </a:extLst>
                </a:gridCol>
              </a:tblGrid>
              <a:tr h="86423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3903680638"/>
                  </a:ext>
                </a:extLst>
              </a:tr>
              <a:tr h="86423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546453627"/>
                  </a:ext>
                </a:extLst>
              </a:tr>
            </a:tbl>
          </a:graphicData>
        </a:graphic>
      </p:graphicFrame>
      <p:sp>
        <p:nvSpPr>
          <p:cNvPr id="3" name="テキスト プレースホルダー 2">
            <a:extLst>
              <a:ext uri="{FF2B5EF4-FFF2-40B4-BE49-F238E27FC236}">
                <a16:creationId xmlns:a16="http://schemas.microsoft.com/office/drawing/2014/main" id="{C365993D-FAA5-CC30-C802-28A86A51A9D7}"/>
              </a:ext>
            </a:extLst>
          </p:cNvPr>
          <p:cNvSpPr>
            <a:spLocks noGrp="1"/>
          </p:cNvSpPr>
          <p:nvPr>
            <p:ph type="body" sz="quarter" idx="12"/>
          </p:nvPr>
        </p:nvSpPr>
        <p:spPr/>
        <p:txBody>
          <a:bodyPr/>
          <a:lstStyle/>
          <a:p>
            <a:pPr marL="0" indent="0">
              <a:buNone/>
            </a:pPr>
            <a:r>
              <a:rPr lang="ja-JP" altLang="en-US"/>
              <a:t>その他・注意事項</a:t>
            </a:r>
          </a:p>
        </p:txBody>
      </p:sp>
      <p:pic>
        <p:nvPicPr>
          <p:cNvPr id="8" name="図プレースホルダー 7" descr="アイコン&#10;&#10;自動的に生成された説明">
            <a:extLst>
              <a:ext uri="{FF2B5EF4-FFF2-40B4-BE49-F238E27FC236}">
                <a16:creationId xmlns:a16="http://schemas.microsoft.com/office/drawing/2014/main" id="{9CEFE3F4-E92C-D328-FF27-10DF9A46BF9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latin typeface="+mn-ea"/>
              </a:rPr>
              <a:t>既存リリース商品と掲載期間が重複している場合</a:t>
            </a:r>
          </a:p>
        </p:txBody>
      </p:sp>
      <p:graphicFrame>
        <p:nvGraphicFramePr>
          <p:cNvPr id="42" name="表 53">
            <a:extLst>
              <a:ext uri="{FF2B5EF4-FFF2-40B4-BE49-F238E27FC236}">
                <a16:creationId xmlns:a16="http://schemas.microsoft.com/office/drawing/2014/main" id="{00E2FCC9-FB3B-CB8D-EB26-43176CB69B93}"/>
              </a:ext>
            </a:extLst>
          </p:cNvPr>
          <p:cNvGraphicFramePr>
            <a:graphicFrameLocks noGrp="1"/>
          </p:cNvGraphicFramePr>
          <p:nvPr>
            <p:extLst>
              <p:ext uri="{D42A27DB-BD31-4B8C-83A1-F6EECF244321}">
                <p14:modId xmlns:p14="http://schemas.microsoft.com/office/powerpoint/2010/main" val="2356221883"/>
              </p:ext>
            </p:extLst>
          </p:nvPr>
        </p:nvGraphicFramePr>
        <p:xfrm>
          <a:off x="1142999" y="2180441"/>
          <a:ext cx="10569576" cy="2303562"/>
        </p:xfrm>
        <a:graphic>
          <a:graphicData uri="http://schemas.openxmlformats.org/drawingml/2006/table">
            <a:tbl>
              <a:tblPr/>
              <a:tblGrid>
                <a:gridCol w="1761596">
                  <a:extLst>
                    <a:ext uri="{9D8B030D-6E8A-4147-A177-3AD203B41FA5}">
                      <a16:colId xmlns:a16="http://schemas.microsoft.com/office/drawing/2014/main" val="3007989207"/>
                    </a:ext>
                  </a:extLst>
                </a:gridCol>
                <a:gridCol w="1761596">
                  <a:extLst>
                    <a:ext uri="{9D8B030D-6E8A-4147-A177-3AD203B41FA5}">
                      <a16:colId xmlns:a16="http://schemas.microsoft.com/office/drawing/2014/main" val="3282382162"/>
                    </a:ext>
                  </a:extLst>
                </a:gridCol>
                <a:gridCol w="1761596">
                  <a:extLst>
                    <a:ext uri="{9D8B030D-6E8A-4147-A177-3AD203B41FA5}">
                      <a16:colId xmlns:a16="http://schemas.microsoft.com/office/drawing/2014/main" val="330142892"/>
                    </a:ext>
                  </a:extLst>
                </a:gridCol>
                <a:gridCol w="1761596">
                  <a:extLst>
                    <a:ext uri="{9D8B030D-6E8A-4147-A177-3AD203B41FA5}">
                      <a16:colId xmlns:a16="http://schemas.microsoft.com/office/drawing/2014/main" val="3920659603"/>
                    </a:ext>
                  </a:extLst>
                </a:gridCol>
                <a:gridCol w="1761596">
                  <a:extLst>
                    <a:ext uri="{9D8B030D-6E8A-4147-A177-3AD203B41FA5}">
                      <a16:colId xmlns:a16="http://schemas.microsoft.com/office/drawing/2014/main" val="2765025768"/>
                    </a:ext>
                  </a:extLst>
                </a:gridCol>
                <a:gridCol w="1761596">
                  <a:extLst>
                    <a:ext uri="{9D8B030D-6E8A-4147-A177-3AD203B41FA5}">
                      <a16:colId xmlns:a16="http://schemas.microsoft.com/office/drawing/2014/main" val="1569845138"/>
                    </a:ext>
                  </a:extLst>
                </a:gridCol>
              </a:tblGrid>
              <a:tr h="115178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3903680638"/>
                  </a:ext>
                </a:extLst>
              </a:tr>
              <a:tr h="115178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546453627"/>
                  </a:ext>
                </a:extLst>
              </a:tr>
            </a:tbl>
          </a:graphicData>
        </a:graphic>
      </p:graphicFrame>
      <p:sp>
        <p:nvSpPr>
          <p:cNvPr id="43" name="テキスト ボックス 42">
            <a:extLst>
              <a:ext uri="{FF2B5EF4-FFF2-40B4-BE49-F238E27FC236}">
                <a16:creationId xmlns:a16="http://schemas.microsoft.com/office/drawing/2014/main" id="{92BB0683-0904-43D1-F9F7-B65A7C54D3B8}"/>
              </a:ext>
            </a:extLst>
          </p:cNvPr>
          <p:cNvSpPr txBox="1"/>
          <p:nvPr/>
        </p:nvSpPr>
        <p:spPr>
          <a:xfrm>
            <a:off x="479425" y="1089025"/>
            <a:ext cx="11233150" cy="824072"/>
          </a:xfrm>
          <a:prstGeom prst="rect">
            <a:avLst/>
          </a:prstGeom>
          <a:noFill/>
        </p:spPr>
        <p:txBody>
          <a:bodyPr wrap="square" lIns="0" tIns="0" rIns="0" bIns="0" rtlCol="0">
            <a:spAutoFit/>
          </a:bodyPr>
          <a:lstStyle/>
          <a:p>
            <a:pPr>
              <a:lnSpc>
                <a:spcPct val="130000"/>
              </a:lnSpc>
            </a:pPr>
            <a:r>
              <a:rPr lang="ja-JP" altLang="en-US" sz="1400" dirty="0">
                <a:solidFill>
                  <a:srgbClr val="0D0D0D"/>
                </a:solidFill>
                <a:latin typeface="Meiryo" panose="020B0604030504040204" pitchFamily="34" charset="-128"/>
                <a:ea typeface="Meiryo" panose="020B0604030504040204" pitchFamily="34" charset="-128"/>
              </a:rPr>
              <a:t>既存リリース商品から商品スペックに変更がない場合など、既存リリース期間から続けて広告掲載できるよう</a:t>
            </a:r>
            <a:endParaRPr lang="en-US" altLang="ja-JP" sz="1400" dirty="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dirty="0">
                <a:solidFill>
                  <a:srgbClr val="0D0D0D"/>
                </a:solidFill>
                <a:latin typeface="Meiryo" panose="020B0604030504040204" pitchFamily="34" charset="-128"/>
                <a:ea typeface="Meiryo" panose="020B0604030504040204" pitchFamily="34" charset="-128"/>
              </a:rPr>
              <a:t>商品掲載期間を</a:t>
            </a:r>
            <a:r>
              <a:rPr lang="en-US" altLang="ja-JP" sz="1400" dirty="0">
                <a:solidFill>
                  <a:srgbClr val="0D0D0D"/>
                </a:solidFill>
                <a:latin typeface="Meiryo" panose="020B0604030504040204" pitchFamily="34" charset="-128"/>
                <a:ea typeface="Meiryo" panose="020B0604030504040204" pitchFamily="34" charset="-128"/>
              </a:rPr>
              <a:t>1</a:t>
            </a:r>
            <a:r>
              <a:rPr lang="ja-JP" altLang="en-US" sz="1400" dirty="0">
                <a:solidFill>
                  <a:srgbClr val="0D0D0D"/>
                </a:solidFill>
                <a:latin typeface="Meiryo" panose="020B0604030504040204" pitchFamily="34" charset="-128"/>
                <a:ea typeface="Meiryo" panose="020B0604030504040204" pitchFamily="34" charset="-128"/>
              </a:rPr>
              <a:t>カ月間重複して商品をリリースする場合があります。</a:t>
            </a:r>
            <a:endParaRPr lang="en-US" altLang="ja-JP" sz="1400" dirty="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dirty="0">
                <a:solidFill>
                  <a:srgbClr val="0D0D0D"/>
                </a:solidFill>
                <a:latin typeface="Meiryo" panose="020B0604030504040204" pitchFamily="34" charset="-128"/>
                <a:ea typeface="Meiryo" panose="020B0604030504040204" pitchFamily="34" charset="-128"/>
              </a:rPr>
              <a:t>広告掲載できる商品スペックに違いはありませんので、広告掲載期間に応じた商品をご利用ください。</a:t>
            </a:r>
            <a:endParaRPr lang="en-US" altLang="ja-JP" sz="1400" dirty="0">
              <a:solidFill>
                <a:srgbClr val="0D0D0D"/>
              </a:solidFill>
              <a:latin typeface="Meiryo" panose="020B0604030504040204" pitchFamily="34" charset="-128"/>
              <a:ea typeface="Meiryo" panose="020B0604030504040204" pitchFamily="34" charset="-128"/>
            </a:endParaRPr>
          </a:p>
        </p:txBody>
      </p:sp>
      <p:sp>
        <p:nvSpPr>
          <p:cNvPr id="45" name="ホームベース 44">
            <a:extLst>
              <a:ext uri="{FF2B5EF4-FFF2-40B4-BE49-F238E27FC236}">
                <a16:creationId xmlns:a16="http://schemas.microsoft.com/office/drawing/2014/main" id="{75A5B4F0-45AD-3387-E65E-BA85E55A8C7D}"/>
              </a:ext>
            </a:extLst>
          </p:cNvPr>
          <p:cNvSpPr/>
          <p:nvPr/>
        </p:nvSpPr>
        <p:spPr>
          <a:xfrm>
            <a:off x="4652717" y="3530276"/>
            <a:ext cx="7059848" cy="792000"/>
          </a:xfrm>
          <a:prstGeom prst="homePlate">
            <a:avLst/>
          </a:prstGeom>
          <a:solidFill>
            <a:srgbClr val="00003E"/>
          </a:solidFill>
          <a:ln w="12700" cap="flat" cmpd="sng" algn="ctr">
            <a:noFill/>
            <a:prstDash val="solid"/>
          </a:ln>
          <a:effectLst/>
        </p:spPr>
        <p:txBody>
          <a:bodyPr rot="0" spcFirstLastPara="0" vertOverflow="overflow" horzOverflow="overflow" vert="horz" wrap="square" lIns="0" tIns="0" rIns="0" bIns="108000" numCol="1" spcCol="0" rtlCol="0" fromWordArt="0" anchor="b"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endParaRPr>
          </a:p>
        </p:txBody>
      </p:sp>
      <p:sp>
        <p:nvSpPr>
          <p:cNvPr id="46" name="角丸四角形 45">
            <a:extLst>
              <a:ext uri="{FF2B5EF4-FFF2-40B4-BE49-F238E27FC236}">
                <a16:creationId xmlns:a16="http://schemas.microsoft.com/office/drawing/2014/main" id="{8A9C289E-5AC3-76F8-C308-754645F2ACDD}"/>
              </a:ext>
            </a:extLst>
          </p:cNvPr>
          <p:cNvSpPr/>
          <p:nvPr/>
        </p:nvSpPr>
        <p:spPr>
          <a:xfrm>
            <a:off x="6745349" y="3743183"/>
            <a:ext cx="2874584" cy="366186"/>
          </a:xfrm>
          <a:prstGeom prst="roundRect">
            <a:avLst>
              <a:gd name="adj" fmla="val 50000"/>
            </a:avLst>
          </a:prstGeom>
          <a:solidFill>
            <a:srgbClr val="FFFFFF"/>
          </a:solidFill>
          <a:ln w="15875" cap="flat" cmpd="sng" algn="ctr">
            <a:noFill/>
            <a:prstDash val="solid"/>
          </a:ln>
          <a:effectLst/>
        </p:spPr>
        <p:txBody>
          <a:bodyPr rot="0" spcFirstLastPara="0" vertOverflow="overflow" horzOverflow="overflow" vert="horz" wrap="none" lIns="0" tIns="36000" rIns="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30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最新リリース商品掲載期間</a:t>
            </a:r>
          </a:p>
        </p:txBody>
      </p:sp>
      <p:sp>
        <p:nvSpPr>
          <p:cNvPr id="50" name="ホームベース 49">
            <a:extLst>
              <a:ext uri="{FF2B5EF4-FFF2-40B4-BE49-F238E27FC236}">
                <a16:creationId xmlns:a16="http://schemas.microsoft.com/office/drawing/2014/main" id="{BF5BE84F-A917-BD10-3914-3473FFCCCD6D}"/>
              </a:ext>
            </a:extLst>
          </p:cNvPr>
          <p:cNvSpPr/>
          <p:nvPr/>
        </p:nvSpPr>
        <p:spPr>
          <a:xfrm>
            <a:off x="1142998" y="2616100"/>
            <a:ext cx="5284787" cy="792000"/>
          </a:xfrm>
          <a:prstGeom prst="homePlate">
            <a:avLst/>
          </a:prstGeom>
          <a:solidFill>
            <a:srgbClr val="FFFFFF"/>
          </a:solidFill>
          <a:ln w="12700" cap="flat" cmpd="sng" algn="ctr">
            <a:noFill/>
            <a:prstDash val="solid"/>
          </a:ln>
          <a:effectLst/>
        </p:spPr>
        <p:txBody>
          <a:bodyPr rot="0" spcFirstLastPara="0" vertOverflow="overflow" horzOverflow="overflow" vert="horz" wrap="square" lIns="0" tIns="0" rIns="0" bIns="108000" numCol="1" spcCol="0" rtlCol="0" fromWordArt="0" anchor="b"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endParaRPr>
          </a:p>
        </p:txBody>
      </p:sp>
      <p:sp>
        <p:nvSpPr>
          <p:cNvPr id="51" name="角丸四角形 50">
            <a:extLst>
              <a:ext uri="{FF2B5EF4-FFF2-40B4-BE49-F238E27FC236}">
                <a16:creationId xmlns:a16="http://schemas.microsoft.com/office/drawing/2014/main" id="{31822A12-133F-DD99-154D-97E66BCC4B9B}"/>
              </a:ext>
            </a:extLst>
          </p:cNvPr>
          <p:cNvSpPr/>
          <p:nvPr/>
        </p:nvSpPr>
        <p:spPr>
          <a:xfrm>
            <a:off x="1529740" y="2830534"/>
            <a:ext cx="2798158" cy="366186"/>
          </a:xfrm>
          <a:prstGeom prst="roundRect">
            <a:avLst>
              <a:gd name="adj" fmla="val 50000"/>
            </a:avLst>
          </a:prstGeom>
          <a:solidFill>
            <a:srgbClr val="999999"/>
          </a:solidFill>
          <a:ln w="15875" cap="flat" cmpd="sng" algn="ctr">
            <a:noFill/>
            <a:prstDash val="solid"/>
          </a:ln>
          <a:effectLst/>
        </p:spPr>
        <p:txBody>
          <a:bodyPr rot="0" spcFirstLastPara="0" vertOverflow="overflow" horzOverflow="overflow" vert="horz" wrap="none" lIns="0" tIns="36000" rIns="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300" normalizeH="0" baseline="0" noProof="0">
                <a:ln>
                  <a:noFill/>
                </a:ln>
                <a:solidFill>
                  <a:srgbClr val="FFFFFF"/>
                </a:solidFill>
                <a:effectLst/>
                <a:uLnTx/>
                <a:uFillTx/>
                <a:latin typeface="メイリオ" panose="020B0604030504040204" pitchFamily="50" charset="-128"/>
                <a:ea typeface="メイリオ" panose="020B0604030504040204" pitchFamily="50" charset="-128"/>
              </a:rPr>
              <a:t>既存リリース商品掲載期間</a:t>
            </a:r>
          </a:p>
        </p:txBody>
      </p:sp>
      <p:sp>
        <p:nvSpPr>
          <p:cNvPr id="53" name="三角形 52">
            <a:extLst>
              <a:ext uri="{FF2B5EF4-FFF2-40B4-BE49-F238E27FC236}">
                <a16:creationId xmlns:a16="http://schemas.microsoft.com/office/drawing/2014/main" id="{D54E4386-9824-9042-392B-0EB0F71D0213}"/>
              </a:ext>
            </a:extLst>
          </p:cNvPr>
          <p:cNvSpPr>
            <a:spLocks noChangeAspect="1"/>
          </p:cNvSpPr>
          <p:nvPr/>
        </p:nvSpPr>
        <p:spPr>
          <a:xfrm rot="10800000">
            <a:off x="6337785" y="2016200"/>
            <a:ext cx="180000" cy="155173"/>
          </a:xfrm>
          <a:prstGeom prst="triangle">
            <a:avLst/>
          </a:prstGeom>
          <a:solidFill>
            <a:srgbClr val="FF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cxnSp>
        <p:nvCxnSpPr>
          <p:cNvPr id="10" name="直線コネクタ 9">
            <a:extLst>
              <a:ext uri="{FF2B5EF4-FFF2-40B4-BE49-F238E27FC236}">
                <a16:creationId xmlns:a16="http://schemas.microsoft.com/office/drawing/2014/main" id="{291DC1A5-5EDE-C90C-00FF-ED1DD2A1A4F2}"/>
              </a:ext>
            </a:extLst>
          </p:cNvPr>
          <p:cNvCxnSpPr>
            <a:cxnSpLocks/>
          </p:cNvCxnSpPr>
          <p:nvPr/>
        </p:nvCxnSpPr>
        <p:spPr>
          <a:xfrm>
            <a:off x="4652717" y="2202017"/>
            <a:ext cx="0" cy="4112792"/>
          </a:xfrm>
          <a:prstGeom prst="line">
            <a:avLst/>
          </a:prstGeom>
          <a:noFill/>
          <a:ln w="31750" cap="flat" cmpd="sng" algn="ctr">
            <a:solidFill>
              <a:srgbClr val="FF0033"/>
            </a:solidFill>
            <a:prstDash val="sysDash"/>
          </a:ln>
          <a:effectLst/>
        </p:spPr>
      </p:cxnSp>
      <p:sp>
        <p:nvSpPr>
          <p:cNvPr id="11" name="三角形 52">
            <a:extLst>
              <a:ext uri="{FF2B5EF4-FFF2-40B4-BE49-F238E27FC236}">
                <a16:creationId xmlns:a16="http://schemas.microsoft.com/office/drawing/2014/main" id="{6D118FB0-877B-3234-ACE3-2C9D38E0C187}"/>
              </a:ext>
            </a:extLst>
          </p:cNvPr>
          <p:cNvSpPr>
            <a:spLocks noChangeAspect="1"/>
          </p:cNvSpPr>
          <p:nvPr/>
        </p:nvSpPr>
        <p:spPr>
          <a:xfrm rot="10800000">
            <a:off x="4562717" y="2016200"/>
            <a:ext cx="180000" cy="155173"/>
          </a:xfrm>
          <a:prstGeom prst="triangle">
            <a:avLst/>
          </a:prstGeom>
          <a:solidFill>
            <a:srgbClr val="FF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sp>
        <p:nvSpPr>
          <p:cNvPr id="12" name="テキスト ボックス 11">
            <a:extLst>
              <a:ext uri="{FF2B5EF4-FFF2-40B4-BE49-F238E27FC236}">
                <a16:creationId xmlns:a16="http://schemas.microsoft.com/office/drawing/2014/main" id="{DDE71A84-A620-EECC-70E1-235522634CAD}"/>
              </a:ext>
            </a:extLst>
          </p:cNvPr>
          <p:cNvSpPr txBox="1"/>
          <p:nvPr/>
        </p:nvSpPr>
        <p:spPr>
          <a:xfrm>
            <a:off x="4572656" y="2277546"/>
            <a:ext cx="2016855" cy="338554"/>
          </a:xfrm>
          <a:prstGeom prst="rect">
            <a:avLst/>
          </a:prstGeom>
          <a:noFill/>
        </p:spPr>
        <p:txBody>
          <a:bodyPr wrap="square" rtlCol="0">
            <a:spAutoFit/>
          </a:bodyPr>
          <a:lstStyle/>
          <a:p>
            <a:pPr algn="ctr"/>
            <a:r>
              <a:rPr kumimoji="1" lang="ja-JP" altLang="en-US" sz="1600" b="1" dirty="0">
                <a:solidFill>
                  <a:srgbClr val="FF0033"/>
                </a:solidFill>
              </a:rPr>
              <a:t>重複期間</a:t>
            </a:r>
            <a:r>
              <a:rPr lang="ja-JP" altLang="en-US" sz="1200" b="1" dirty="0">
                <a:solidFill>
                  <a:srgbClr val="FF0033"/>
                </a:solidFill>
              </a:rPr>
              <a:t>（</a:t>
            </a:r>
            <a:r>
              <a:rPr lang="en-US" altLang="ja-JP" sz="1200" b="1" dirty="0">
                <a:solidFill>
                  <a:srgbClr val="FF0033"/>
                </a:solidFill>
              </a:rPr>
              <a:t>1</a:t>
            </a:r>
            <a:r>
              <a:rPr lang="ja-JP" altLang="en-US" sz="1200" b="1" dirty="0">
                <a:solidFill>
                  <a:srgbClr val="FF0033"/>
                </a:solidFill>
              </a:rPr>
              <a:t>カ月間）</a:t>
            </a:r>
            <a:endParaRPr kumimoji="1" lang="ja-JP" altLang="en-US" sz="1200" b="1" dirty="0">
              <a:solidFill>
                <a:srgbClr val="FF0033"/>
              </a:solidFill>
            </a:endParaRPr>
          </a:p>
        </p:txBody>
      </p:sp>
      <p:sp>
        <p:nvSpPr>
          <p:cNvPr id="15" name="テキスト ボックス 14">
            <a:extLst>
              <a:ext uri="{FF2B5EF4-FFF2-40B4-BE49-F238E27FC236}">
                <a16:creationId xmlns:a16="http://schemas.microsoft.com/office/drawing/2014/main" id="{A303A285-8EA9-A026-2E6A-9D903814EA3D}"/>
              </a:ext>
            </a:extLst>
          </p:cNvPr>
          <p:cNvSpPr txBox="1"/>
          <p:nvPr/>
        </p:nvSpPr>
        <p:spPr>
          <a:xfrm>
            <a:off x="3170583" y="4676428"/>
            <a:ext cx="2067339" cy="461665"/>
          </a:xfrm>
          <a:prstGeom prst="homePlate">
            <a:avLst/>
          </a:prstGeom>
          <a:solidFill>
            <a:srgbClr val="999999"/>
          </a:solidFill>
        </p:spPr>
        <p:txBody>
          <a:bodyPr wrap="square" rtlCol="0">
            <a:spAutoFit/>
          </a:bodyPr>
          <a:lstStyle/>
          <a:p>
            <a:pPr algn="l"/>
            <a:r>
              <a:rPr kumimoji="1" lang="ja-JP" altLang="en-US" sz="1200">
                <a:solidFill>
                  <a:schemeClr val="bg1"/>
                </a:solidFill>
              </a:rPr>
              <a:t>重複期間より前に</a:t>
            </a:r>
            <a:endParaRPr kumimoji="1" lang="en-US" altLang="ja-JP" sz="1200">
              <a:solidFill>
                <a:schemeClr val="bg1"/>
              </a:solidFill>
            </a:endParaRPr>
          </a:p>
          <a:p>
            <a:pPr algn="l"/>
            <a:r>
              <a:rPr kumimoji="1" lang="ja-JP" altLang="en-US" sz="1200">
                <a:solidFill>
                  <a:schemeClr val="bg1"/>
                </a:solidFill>
              </a:rPr>
              <a:t>広告掲載を開始する場合</a:t>
            </a:r>
          </a:p>
        </p:txBody>
      </p:sp>
      <p:sp>
        <p:nvSpPr>
          <p:cNvPr id="17" name="テキスト ボックス 16">
            <a:extLst>
              <a:ext uri="{FF2B5EF4-FFF2-40B4-BE49-F238E27FC236}">
                <a16:creationId xmlns:a16="http://schemas.microsoft.com/office/drawing/2014/main" id="{F7DF037D-B038-9FF6-0666-EF19D558BABF}"/>
              </a:ext>
            </a:extLst>
          </p:cNvPr>
          <p:cNvSpPr txBox="1"/>
          <p:nvPr/>
        </p:nvSpPr>
        <p:spPr>
          <a:xfrm>
            <a:off x="4805118" y="5226650"/>
            <a:ext cx="1551929" cy="461665"/>
          </a:xfrm>
          <a:prstGeom prst="homePlate">
            <a:avLst/>
          </a:prstGeom>
          <a:solidFill>
            <a:srgbClr val="FF0033"/>
          </a:solidFill>
        </p:spPr>
        <p:txBody>
          <a:bodyPr wrap="square" rtlCol="0">
            <a:spAutoFit/>
          </a:bodyPr>
          <a:lstStyle/>
          <a:p>
            <a:pPr algn="l"/>
            <a:r>
              <a:rPr kumimoji="1" lang="ja-JP" altLang="en-US" sz="1200">
                <a:solidFill>
                  <a:schemeClr val="bg1"/>
                </a:solidFill>
              </a:rPr>
              <a:t>重複期間内で</a:t>
            </a:r>
            <a:endParaRPr kumimoji="1" lang="en-US" altLang="ja-JP" sz="1200">
              <a:solidFill>
                <a:schemeClr val="bg1"/>
              </a:solidFill>
            </a:endParaRPr>
          </a:p>
          <a:p>
            <a:pPr algn="l"/>
            <a:r>
              <a:rPr kumimoji="1" lang="ja-JP" altLang="en-US" sz="1200">
                <a:solidFill>
                  <a:schemeClr val="bg1"/>
                </a:solidFill>
              </a:rPr>
              <a:t>広告掲載する場合</a:t>
            </a:r>
          </a:p>
        </p:txBody>
      </p:sp>
      <p:sp>
        <p:nvSpPr>
          <p:cNvPr id="28" name="三角形 52">
            <a:extLst>
              <a:ext uri="{FF2B5EF4-FFF2-40B4-BE49-F238E27FC236}">
                <a16:creationId xmlns:a16="http://schemas.microsoft.com/office/drawing/2014/main" id="{6595496A-5EEA-F73C-118F-B5207794B2A4}"/>
              </a:ext>
            </a:extLst>
          </p:cNvPr>
          <p:cNvSpPr>
            <a:spLocks noChangeAspect="1"/>
          </p:cNvSpPr>
          <p:nvPr/>
        </p:nvSpPr>
        <p:spPr>
          <a:xfrm>
            <a:off x="4562717" y="6334687"/>
            <a:ext cx="180000" cy="155173"/>
          </a:xfrm>
          <a:prstGeom prst="triangle">
            <a:avLst/>
          </a:prstGeom>
          <a:solidFill>
            <a:srgbClr val="FF0033"/>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sp>
        <p:nvSpPr>
          <p:cNvPr id="29" name="三角形 52">
            <a:extLst>
              <a:ext uri="{FF2B5EF4-FFF2-40B4-BE49-F238E27FC236}">
                <a16:creationId xmlns:a16="http://schemas.microsoft.com/office/drawing/2014/main" id="{43D08C0A-2D85-C089-DE09-EABA754A8204}"/>
              </a:ext>
            </a:extLst>
          </p:cNvPr>
          <p:cNvSpPr>
            <a:spLocks noChangeAspect="1"/>
          </p:cNvSpPr>
          <p:nvPr/>
        </p:nvSpPr>
        <p:spPr>
          <a:xfrm>
            <a:off x="6337785" y="6334687"/>
            <a:ext cx="180000" cy="155173"/>
          </a:xfrm>
          <a:prstGeom prst="triangle">
            <a:avLst/>
          </a:prstGeom>
          <a:solidFill>
            <a:srgbClr val="FF0033"/>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sp>
        <p:nvSpPr>
          <p:cNvPr id="5" name="正方形/長方形 4">
            <a:extLst>
              <a:ext uri="{FF2B5EF4-FFF2-40B4-BE49-F238E27FC236}">
                <a16:creationId xmlns:a16="http://schemas.microsoft.com/office/drawing/2014/main" id="{836D721A-966B-13DE-8B6C-3FCF0EAE4137}"/>
              </a:ext>
            </a:extLst>
          </p:cNvPr>
          <p:cNvSpPr/>
          <p:nvPr/>
        </p:nvSpPr>
        <p:spPr>
          <a:xfrm>
            <a:off x="479424" y="4587870"/>
            <a:ext cx="553694" cy="1726939"/>
          </a:xfrm>
          <a:prstGeom prst="rect">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b="1">
                <a:solidFill>
                  <a:schemeClr val="bg1"/>
                </a:solidFill>
              </a:rPr>
              <a:t>広告掲載期間</a:t>
            </a:r>
          </a:p>
        </p:txBody>
      </p:sp>
      <p:cxnSp>
        <p:nvCxnSpPr>
          <p:cNvPr id="14" name="直線コネクタ 13">
            <a:extLst>
              <a:ext uri="{FF2B5EF4-FFF2-40B4-BE49-F238E27FC236}">
                <a16:creationId xmlns:a16="http://schemas.microsoft.com/office/drawing/2014/main" id="{2CEB067C-A9F4-DFE7-EB25-26D4AB59FAD8}"/>
              </a:ext>
            </a:extLst>
          </p:cNvPr>
          <p:cNvCxnSpPr>
            <a:cxnSpLocks/>
          </p:cNvCxnSpPr>
          <p:nvPr/>
        </p:nvCxnSpPr>
        <p:spPr>
          <a:xfrm>
            <a:off x="6427785" y="2202017"/>
            <a:ext cx="0" cy="4112792"/>
          </a:xfrm>
          <a:prstGeom prst="line">
            <a:avLst/>
          </a:prstGeom>
          <a:noFill/>
          <a:ln w="31750" cap="flat" cmpd="sng" algn="ctr">
            <a:solidFill>
              <a:srgbClr val="FF0033"/>
            </a:solidFill>
            <a:prstDash val="sysDash"/>
          </a:ln>
          <a:effectLst/>
        </p:spPr>
      </p:cxnSp>
      <p:sp>
        <p:nvSpPr>
          <p:cNvPr id="19" name="正方形/長方形 18">
            <a:extLst>
              <a:ext uri="{FF2B5EF4-FFF2-40B4-BE49-F238E27FC236}">
                <a16:creationId xmlns:a16="http://schemas.microsoft.com/office/drawing/2014/main" id="{F17DC0DF-54F4-6EBE-5C32-43387C97B100}"/>
              </a:ext>
            </a:extLst>
          </p:cNvPr>
          <p:cNvSpPr/>
          <p:nvPr/>
        </p:nvSpPr>
        <p:spPr>
          <a:xfrm>
            <a:off x="479423" y="2202017"/>
            <a:ext cx="553695" cy="2281986"/>
          </a:xfrm>
          <a:prstGeom prst="rect">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bg1"/>
                </a:solidFill>
              </a:rPr>
              <a:t>商品掲載期間</a:t>
            </a:r>
          </a:p>
        </p:txBody>
      </p:sp>
      <p:sp>
        <p:nvSpPr>
          <p:cNvPr id="21" name="テキスト ボックス 20">
            <a:extLst>
              <a:ext uri="{FF2B5EF4-FFF2-40B4-BE49-F238E27FC236}">
                <a16:creationId xmlns:a16="http://schemas.microsoft.com/office/drawing/2014/main" id="{4743C06D-8E29-9498-7B16-F7E691C6AC01}"/>
              </a:ext>
            </a:extLst>
          </p:cNvPr>
          <p:cNvSpPr txBox="1"/>
          <p:nvPr/>
        </p:nvSpPr>
        <p:spPr>
          <a:xfrm>
            <a:off x="5430625" y="5785098"/>
            <a:ext cx="2067339" cy="461665"/>
          </a:xfrm>
          <a:prstGeom prst="homePlate">
            <a:avLst/>
          </a:prstGeom>
          <a:solidFill>
            <a:srgbClr val="00003E"/>
          </a:solidFill>
        </p:spPr>
        <p:txBody>
          <a:bodyPr wrap="square" rtlCol="0">
            <a:spAutoFit/>
          </a:bodyPr>
          <a:lstStyle/>
          <a:p>
            <a:pPr algn="l"/>
            <a:r>
              <a:rPr kumimoji="1" lang="ja-JP" altLang="en-US" sz="1200">
                <a:solidFill>
                  <a:schemeClr val="bg1"/>
                </a:solidFill>
              </a:rPr>
              <a:t>重複期間より後に</a:t>
            </a:r>
            <a:endParaRPr kumimoji="1" lang="en-US" altLang="ja-JP" sz="1200">
              <a:solidFill>
                <a:schemeClr val="bg1"/>
              </a:solidFill>
            </a:endParaRPr>
          </a:p>
          <a:p>
            <a:pPr algn="l"/>
            <a:r>
              <a:rPr kumimoji="1" lang="ja-JP" altLang="en-US" sz="1200">
                <a:solidFill>
                  <a:schemeClr val="bg1"/>
                </a:solidFill>
              </a:rPr>
              <a:t>広告掲載を終了する場合</a:t>
            </a:r>
          </a:p>
        </p:txBody>
      </p:sp>
      <p:sp>
        <p:nvSpPr>
          <p:cNvPr id="16" name="テキスト ボックス 15">
            <a:extLst>
              <a:ext uri="{FF2B5EF4-FFF2-40B4-BE49-F238E27FC236}">
                <a16:creationId xmlns:a16="http://schemas.microsoft.com/office/drawing/2014/main" id="{C71DDE5F-9E9B-56D1-05FC-FCB76059538C}"/>
              </a:ext>
            </a:extLst>
          </p:cNvPr>
          <p:cNvSpPr txBox="1"/>
          <p:nvPr/>
        </p:nvSpPr>
        <p:spPr>
          <a:xfrm>
            <a:off x="5257801" y="4753371"/>
            <a:ext cx="3089308" cy="307777"/>
          </a:xfrm>
          <a:prstGeom prst="rect">
            <a:avLst/>
          </a:prstGeom>
          <a:solidFill>
            <a:srgbClr val="FFFFFF">
              <a:alpha val="80000"/>
            </a:srgbClr>
          </a:solidFill>
        </p:spPr>
        <p:txBody>
          <a:bodyPr wrap="square" rtlCol="0">
            <a:spAutoFit/>
          </a:bodyPr>
          <a:lstStyle/>
          <a:p>
            <a:pPr algn="l"/>
            <a:r>
              <a:rPr kumimoji="1" lang="ja-JP" altLang="en-US" sz="1400">
                <a:solidFill>
                  <a:srgbClr val="0D0D0D"/>
                </a:solidFill>
              </a:rPr>
              <a:t>既存リリース商品をご利用ください</a:t>
            </a:r>
          </a:p>
        </p:txBody>
      </p:sp>
      <p:sp>
        <p:nvSpPr>
          <p:cNvPr id="18" name="テキスト ボックス 17">
            <a:extLst>
              <a:ext uri="{FF2B5EF4-FFF2-40B4-BE49-F238E27FC236}">
                <a16:creationId xmlns:a16="http://schemas.microsoft.com/office/drawing/2014/main" id="{714A8531-1501-5773-BD94-0B00B1515487}"/>
              </a:ext>
            </a:extLst>
          </p:cNvPr>
          <p:cNvSpPr txBox="1"/>
          <p:nvPr/>
        </p:nvSpPr>
        <p:spPr>
          <a:xfrm>
            <a:off x="6390862" y="5222465"/>
            <a:ext cx="5731565" cy="523220"/>
          </a:xfrm>
          <a:prstGeom prst="rect">
            <a:avLst/>
          </a:prstGeom>
          <a:solidFill>
            <a:srgbClr val="FFFFFF">
              <a:alpha val="80000"/>
            </a:srgbClr>
          </a:solidFill>
        </p:spPr>
        <p:txBody>
          <a:bodyPr wrap="square" rtlCol="0">
            <a:spAutoFit/>
          </a:bodyPr>
          <a:lstStyle/>
          <a:p>
            <a:pPr algn="l"/>
            <a:r>
              <a:rPr lang="ja-JP" altLang="en-US" sz="1400">
                <a:solidFill>
                  <a:srgbClr val="0D0D0D"/>
                </a:solidFill>
              </a:rPr>
              <a:t>既存</a:t>
            </a:r>
            <a:r>
              <a:rPr kumimoji="1" lang="ja-JP" altLang="en-US" sz="1400">
                <a:solidFill>
                  <a:srgbClr val="0D0D0D"/>
                </a:solidFill>
              </a:rPr>
              <a:t>リリース商品、最新リリース商品のどちらもご利用いただけます</a:t>
            </a:r>
            <a:endParaRPr kumimoji="1" lang="en-US" altLang="ja-JP" sz="1400">
              <a:solidFill>
                <a:srgbClr val="0D0D0D"/>
              </a:solidFill>
            </a:endParaRPr>
          </a:p>
          <a:p>
            <a:pPr algn="l"/>
            <a:r>
              <a:rPr lang="ja-JP" altLang="en-US" sz="1400">
                <a:solidFill>
                  <a:srgbClr val="0D0D0D"/>
                </a:solidFill>
              </a:rPr>
              <a:t>（広告掲載できる商品スペックに違いはありません）</a:t>
            </a:r>
            <a:endParaRPr kumimoji="1" lang="ja-JP" altLang="en-US" sz="1400">
              <a:solidFill>
                <a:srgbClr val="0D0D0D"/>
              </a:solidFill>
            </a:endParaRPr>
          </a:p>
        </p:txBody>
      </p:sp>
      <p:sp>
        <p:nvSpPr>
          <p:cNvPr id="22" name="テキスト ボックス 21">
            <a:extLst>
              <a:ext uri="{FF2B5EF4-FFF2-40B4-BE49-F238E27FC236}">
                <a16:creationId xmlns:a16="http://schemas.microsoft.com/office/drawing/2014/main" id="{DAD1BD45-DCF7-9CA4-7D31-4C9591E43040}"/>
              </a:ext>
            </a:extLst>
          </p:cNvPr>
          <p:cNvSpPr txBox="1"/>
          <p:nvPr/>
        </p:nvSpPr>
        <p:spPr>
          <a:xfrm>
            <a:off x="7517842" y="5862041"/>
            <a:ext cx="3077271" cy="307777"/>
          </a:xfrm>
          <a:prstGeom prst="rect">
            <a:avLst/>
          </a:prstGeom>
          <a:solidFill>
            <a:srgbClr val="FFFFFF">
              <a:alpha val="80000"/>
            </a:srgbClr>
          </a:solidFill>
        </p:spPr>
        <p:txBody>
          <a:bodyPr wrap="square" rtlCol="0">
            <a:spAutoFit/>
          </a:bodyPr>
          <a:lstStyle/>
          <a:p>
            <a:pPr algn="l"/>
            <a:r>
              <a:rPr kumimoji="1" lang="ja-JP" altLang="en-US" sz="1400">
                <a:solidFill>
                  <a:srgbClr val="0D0D0D"/>
                </a:solidFill>
              </a:rPr>
              <a:t>最新リリース商品をご利用ください</a:t>
            </a:r>
          </a:p>
        </p:txBody>
      </p:sp>
    </p:spTree>
    <p:extLst>
      <p:ext uri="{BB962C8B-B14F-4D97-AF65-F5344CB8AC3E}">
        <p14:creationId xmlns:p14="http://schemas.microsoft.com/office/powerpoint/2010/main" val="16566307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7A3803B-87FE-8DD5-03AE-84DC7D32FC67}"/>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247AFF8F-EC87-71A1-4CDB-A0CA2667237F}"/>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ディスプレイ広告（予約型）　共通免責事項・注意事項</a:t>
            </a:r>
            <a:endParaRPr kumimoji="1" lang="ja-JP" altLang="en-US"/>
          </a:p>
        </p:txBody>
      </p:sp>
      <p:sp>
        <p:nvSpPr>
          <p:cNvPr id="7" name="テキスト ボックス 6">
            <a:extLst>
              <a:ext uri="{FF2B5EF4-FFF2-40B4-BE49-F238E27FC236}">
                <a16:creationId xmlns:a16="http://schemas.microsoft.com/office/drawing/2014/main" id="{206E0E95-E775-9071-94D6-1E24A11C2D48}"/>
              </a:ext>
            </a:extLst>
          </p:cNvPr>
          <p:cNvSpPr txBox="1"/>
          <p:nvPr/>
        </p:nvSpPr>
        <p:spPr>
          <a:xfrm>
            <a:off x="479425" y="1089025"/>
            <a:ext cx="11233149" cy="5230663"/>
          </a:xfrm>
          <a:prstGeom prst="rect">
            <a:avLst/>
          </a:prstGeom>
          <a:noFill/>
        </p:spPr>
        <p:txBody>
          <a:bodyPr wrap="square" lIns="0" tIns="0" rIns="0" bIns="0" rtlCol="0">
            <a:spAutoFit/>
          </a:bodyPr>
          <a:lstStyle/>
          <a:p>
            <a:pPr>
              <a:lnSpc>
                <a:spcPct val="120000"/>
              </a:lnSpc>
              <a:spcAft>
                <a:spcPts val="600"/>
              </a:spcAft>
              <a:defRPr/>
            </a:pPr>
            <a:r>
              <a:rPr kumimoji="0" lang="ja-JP" altLang="en-US" sz="1400" kern="0">
                <a:solidFill>
                  <a:srgbClr val="0D0D0D"/>
                </a:solidFill>
                <a:latin typeface="Meiryo" panose="020B0604030504040204" pitchFamily="34" charset="-128"/>
                <a:ea typeface="Meiryo" panose="020B0604030504040204" pitchFamily="34" charset="-128"/>
              </a:rPr>
              <a:t>おもな免責事項・注意事項のみ記載しております。本資料に記載のほか、広告取扱基本規定、広告掲載基準、入稿規定など各種規約、ガイドライン、ヘルプにもディスプレイ広告（予約型）に関する免責事項・注意事項があります。併せてご確認ください。</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lang="ja-JP" altLang="en-US" sz="1400" b="0" i="0">
                <a:solidFill>
                  <a:srgbClr val="0D0D0D"/>
                </a:solidFill>
                <a:effectLst/>
                <a:latin typeface="+mn-ea"/>
              </a:rPr>
              <a:t>ガイドライン・規約</a:t>
            </a:r>
            <a:r>
              <a:rPr kumimoji="0" lang="en-US" altLang="ja-JP" sz="1400" kern="0">
                <a:solidFill>
                  <a:srgbClr val="000000">
                    <a:lumMod val="65000"/>
                    <a:lumOff val="35000"/>
                  </a:srgbClr>
                </a:solidFill>
                <a:latin typeface="+mn-ea"/>
              </a:rPr>
              <a:t>	</a:t>
            </a:r>
            <a:r>
              <a:rPr lang="en-US" altLang="ja-JP" sz="1400" b="0" i="0" u="none" strike="noStrike">
                <a:effectLst/>
                <a:latin typeface="+mn-ea"/>
                <a:hlinkClick r:id="rId4"/>
              </a:rPr>
              <a:t>https://www.lycbiz.com/jp/download/yahoo/</a:t>
            </a:r>
            <a:br>
              <a:rPr lang="en-US" altLang="ja-JP" sz="1400">
                <a:latin typeface="+mn-ea"/>
              </a:rPr>
            </a:br>
            <a:r>
              <a:rPr lang="ja-JP" altLang="en-US" sz="1400" b="0" i="0">
                <a:solidFill>
                  <a:srgbClr val="1D1C1D"/>
                </a:solidFill>
                <a:effectLst/>
                <a:latin typeface="+mn-ea"/>
              </a:rPr>
              <a:t>　　　　　　　　　</a:t>
            </a:r>
            <a:r>
              <a:rPr kumimoji="0" lang="en-US" altLang="ja-JP" sz="1400" kern="0">
                <a:solidFill>
                  <a:srgbClr val="000000">
                    <a:lumMod val="65000"/>
                    <a:lumOff val="35000"/>
                  </a:srgbClr>
                </a:solidFill>
                <a:latin typeface="+mn-ea"/>
              </a:rPr>
              <a:t>	</a:t>
            </a:r>
            <a:r>
              <a:rPr lang="en-US" altLang="ja-JP" sz="1400" b="0" i="0" u="none" strike="noStrike">
                <a:effectLst/>
                <a:latin typeface="+mn-ea"/>
                <a:hlinkClick r:id="rId5"/>
              </a:rPr>
              <a:t>https://www.lycbiz.com/jp/terms-and-policies/yahoo/</a:t>
            </a:r>
            <a:endParaRPr lang="en-US" altLang="ja-JP" sz="1400" b="0" i="0" u="none" strike="noStrike">
              <a:effectLst/>
              <a:latin typeface="+mn-ea"/>
            </a:endParaRPr>
          </a:p>
          <a:p>
            <a:pPr marL="742950" lvl="1" indent="-285750">
              <a:lnSpc>
                <a:spcPct val="120000"/>
              </a:lnSpc>
              <a:spcAft>
                <a:spcPts val="600"/>
              </a:spcAft>
              <a:buFont typeface="Wingdings" pitchFamily="2" charset="2"/>
              <a:buChar char="n"/>
              <a:defRPr/>
            </a:pPr>
            <a:r>
              <a:rPr kumimoji="0" lang="en-US" altLang="ja-JP" sz="1400" kern="0">
                <a:solidFill>
                  <a:srgbClr val="0D0D0D"/>
                </a:solidFill>
                <a:latin typeface="+mn-ea"/>
              </a:rPr>
              <a:t>Yahoo!</a:t>
            </a:r>
            <a:r>
              <a:rPr kumimoji="0" lang="ja-JP" altLang="en-US" sz="1400" kern="0">
                <a:solidFill>
                  <a:srgbClr val="0D0D0D"/>
                </a:solidFill>
                <a:latin typeface="+mn-ea"/>
              </a:rPr>
              <a:t>広告 ヘルプ</a:t>
            </a:r>
            <a:r>
              <a:rPr kumimoji="0" lang="en-US" altLang="ja-JP" sz="1400" kern="0">
                <a:solidFill>
                  <a:srgbClr val="000000">
                    <a:lumMod val="65000"/>
                    <a:lumOff val="35000"/>
                  </a:srgbClr>
                </a:solidFill>
                <a:latin typeface="+mn-ea"/>
              </a:rPr>
              <a:t>	</a:t>
            </a:r>
            <a:r>
              <a:rPr kumimoji="0" lang="en-US" altLang="ja-JP" sz="1400" kern="0">
                <a:solidFill>
                  <a:srgbClr val="000000">
                    <a:lumMod val="65000"/>
                    <a:lumOff val="35000"/>
                  </a:srgbClr>
                </a:solidFill>
                <a:latin typeface="+mn-ea"/>
                <a:hlinkClick r:id="rId6"/>
              </a:rPr>
              <a:t>https://ads-help.yahoo-net.jp/</a:t>
            </a:r>
            <a:endParaRPr kumimoji="0" lang="en-US" altLang="ja-JP" sz="1400" kern="0">
              <a:solidFill>
                <a:srgbClr val="000000">
                  <a:lumMod val="65000"/>
                  <a:lumOff val="35000"/>
                </a:srgbClr>
              </a:solidFill>
              <a:latin typeface="+mn-ea"/>
            </a:endParaRPr>
          </a:p>
          <a:p>
            <a:pPr>
              <a:lnSpc>
                <a:spcPct val="120000"/>
              </a:lnSpc>
              <a:spcAft>
                <a:spcPts val="600"/>
              </a:spcAft>
              <a:defRPr/>
            </a:pPr>
            <a:endParaRPr kumimoji="0" lang="en-US" altLang="ja-JP" sz="1400" kern="0">
              <a:solidFill>
                <a:srgbClr val="000000">
                  <a:lumMod val="65000"/>
                  <a:lumOff val="35000"/>
                </a:srgbClr>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kumimoji="0" lang="ja-JP" altLang="en-US" sz="1400" kern="0">
                <a:solidFill>
                  <a:srgbClr val="0D0D0D"/>
                </a:solidFill>
                <a:latin typeface="Meiryo" panose="020B0604030504040204" pitchFamily="34" charset="-128"/>
                <a:ea typeface="Meiryo" panose="020B0604030504040204" pitchFamily="34" charset="-128"/>
              </a:rPr>
              <a:t>広告の掲載内容や販売内容が変更になる場合があります。あらかじめご了承ください。</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a:solidFill>
                  <a:srgbClr val="0D0D0D"/>
                </a:solidFill>
                <a:latin typeface="Meiryo" panose="020B0604030504040204" pitchFamily="34" charset="-128"/>
                <a:ea typeface="Meiryo" panose="020B0604030504040204" pitchFamily="34" charset="-128"/>
              </a:rPr>
              <a:t>広告が掲載されるウェブサイトやアプリケーション</a:t>
            </a:r>
            <a:r>
              <a:rPr kumimoji="0" lang="ja-JP" altLang="ja-JP" sz="1400" kern="0">
                <a:solidFill>
                  <a:srgbClr val="0D0D0D"/>
                </a:solidFill>
                <a:latin typeface="Meiryo" panose="020B0604030504040204" pitchFamily="34" charset="-128"/>
                <a:ea typeface="Meiryo" panose="020B0604030504040204" pitchFamily="34" charset="-128"/>
              </a:rPr>
              <a:t>の内容・構成は、予告なく変更になる場合や、災害時、通信障害時、他プロモーション時等、特別編成になる場合があります。また、それらに</a:t>
            </a:r>
            <a:r>
              <a:rPr kumimoji="0" lang="ja-JP" altLang="en-US" sz="1400" kern="0">
                <a:solidFill>
                  <a:srgbClr val="0D0D0D"/>
                </a:solidFill>
                <a:latin typeface="Meiryo" panose="020B0604030504040204" pitchFamily="34" charset="-128"/>
                <a:ea typeface="Meiryo" panose="020B0604030504040204" pitchFamily="34" charset="-128"/>
              </a:rPr>
              <a:t>伴い広告</a:t>
            </a:r>
            <a:r>
              <a:rPr kumimoji="0" lang="ja-JP" altLang="ja-JP" sz="1400" kern="0">
                <a:solidFill>
                  <a:srgbClr val="0D0D0D"/>
                </a:solidFill>
                <a:latin typeface="Meiryo" panose="020B0604030504040204" pitchFamily="34" charset="-128"/>
                <a:ea typeface="Meiryo" panose="020B0604030504040204" pitchFamily="34" charset="-128"/>
              </a:rPr>
              <a:t>掲載</a:t>
            </a:r>
            <a:r>
              <a:rPr kumimoji="0" lang="ja-JP" altLang="en-US" sz="1400" kern="0">
                <a:solidFill>
                  <a:srgbClr val="0D0D0D"/>
                </a:solidFill>
                <a:latin typeface="Meiryo" panose="020B0604030504040204" pitchFamily="34" charset="-128"/>
                <a:ea typeface="Meiryo" panose="020B0604030504040204" pitchFamily="34" charset="-128"/>
              </a:rPr>
              <a:t>位置</a:t>
            </a:r>
            <a:r>
              <a:rPr kumimoji="0" lang="ja-JP" altLang="ja-JP" sz="1400" kern="0">
                <a:solidFill>
                  <a:srgbClr val="0D0D0D"/>
                </a:solidFill>
                <a:latin typeface="Meiryo" panose="020B0604030504040204" pitchFamily="34" charset="-128"/>
                <a:ea typeface="Meiryo" panose="020B0604030504040204" pitchFamily="34" charset="-128"/>
              </a:rPr>
              <a:t>が変更になる場合があります。</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a:solidFill>
                  <a:srgbClr val="0D0D0D"/>
                </a:solidFill>
                <a:latin typeface="Meiryo" panose="020B0604030504040204" pitchFamily="34" charset="-128"/>
                <a:ea typeface="Meiryo" panose="020B0604030504040204" pitchFamily="34" charset="-128"/>
              </a:rPr>
              <a:t>弊社サービスによる特別演出に伴い、演出期間を含めた掲載期間の販売を停止する場合があります。</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a:solidFill>
                  <a:srgbClr val="0D0D0D"/>
                </a:solidFill>
                <a:latin typeface="Meiryo" panose="020B0604030504040204" pitchFamily="34" charset="-128"/>
                <a:ea typeface="Meiryo" panose="020B0604030504040204" pitchFamily="34" charset="-128"/>
              </a:rPr>
              <a:t>市区郡合併などでターゲティング対象のエリアが変更・廃止になる場合があります。</a:t>
            </a:r>
            <a:endParaRPr kumimoji="0" lang="en-US" altLang="ja-JP" sz="1400" kern="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kumimoji="0" lang="ja-JP" altLang="en-US" sz="1400" kern="0">
                <a:solidFill>
                  <a:srgbClr val="0D0D0D"/>
                </a:solidFill>
                <a:latin typeface="Meiryo" panose="020B0604030504040204" pitchFamily="34" charset="-128"/>
                <a:ea typeface="Meiryo" panose="020B0604030504040204" pitchFamily="34" charset="-128"/>
              </a:rPr>
              <a:t>セールスシートの「商品一覧」ページに記載の「掲載場所」が複数のサービスやサービス内の階層、記事・種目などのカテゴリーを包含する場合、一部のサービス、サービス内の階層、カテゴリーで広告掲載されない場合があります。</a:t>
            </a:r>
            <a:endParaRPr kumimoji="0" lang="en-US" altLang="ja-JP" sz="1400" kern="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lang="ja-JP" altLang="en-US" sz="1400" b="0" i="0">
                <a:solidFill>
                  <a:srgbClr val="0D0D0D"/>
                </a:solidFill>
                <a:effectLst/>
                <a:latin typeface="Hiragino Kaku Gothic Pro"/>
              </a:rPr>
              <a:t>商品によってはセールスシートの「商品一覧」ページに記載の「購入期間」より短期間で購入可能ですが、予約時のシミュレーションビューアブルインプレッションを下回る場合があります。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4237371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ディスプレイ広告（予約型）　共通免責事項・注意事項</a:t>
            </a:r>
            <a:endParaRPr kumimoji="1" lang="ja-JP" altLang="en-US"/>
          </a:p>
        </p:txBody>
      </p:sp>
      <p:sp>
        <p:nvSpPr>
          <p:cNvPr id="5" name="テキスト ボックス 4">
            <a:extLst>
              <a:ext uri="{FF2B5EF4-FFF2-40B4-BE49-F238E27FC236}">
                <a16:creationId xmlns:a16="http://schemas.microsoft.com/office/drawing/2014/main" id="{00F8B774-797B-3F02-CD78-33F61D8A9E55}"/>
              </a:ext>
            </a:extLst>
          </p:cNvPr>
          <p:cNvSpPr txBox="1"/>
          <p:nvPr/>
        </p:nvSpPr>
        <p:spPr>
          <a:xfrm>
            <a:off x="479425" y="1089025"/>
            <a:ext cx="11233150" cy="4060407"/>
          </a:xfrm>
          <a:prstGeom prst="rect">
            <a:avLst/>
          </a:prstGeom>
          <a:noFill/>
        </p:spPr>
        <p:txBody>
          <a:bodyPr wrap="square" lIns="0" tIns="0" rIns="0" bIns="0" rtlCol="0" anchor="t">
            <a:spAutoFit/>
          </a:bodyPr>
          <a:lstStyle/>
          <a:p>
            <a:pPr marL="285750" indent="-285750">
              <a:lnSpc>
                <a:spcPct val="120000"/>
              </a:lnSpc>
              <a:spcAft>
                <a:spcPts val="600"/>
              </a:spcAft>
              <a:buFont typeface="Wingdings" pitchFamily="2" charset="2"/>
              <a:buChar char="n"/>
              <a:defRPr/>
            </a:pPr>
            <a:r>
              <a:rPr kumimoji="0" lang="ja-JP" altLang="en-US" sz="1400" kern="0">
                <a:solidFill>
                  <a:srgbClr val="0D0D0D"/>
                </a:solidFill>
                <a:latin typeface="Meiryo"/>
                <a:ea typeface="Meiryo"/>
              </a:rPr>
              <a:t>広告掲載調整時間について</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次に定める時間は「広告掲載調整時間」とし、広告掲載調整時間内に発生した不具合について、LINEヤフーは免責されます。</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1</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広告掲載開始日、および広告内容を変更した後の掲載開始日において、掲載開始から</a:t>
            </a:r>
            <a:r>
              <a:rPr kumimoji="0" lang="en-US" altLang="ja-JP" sz="1400" kern="0" dirty="0">
                <a:solidFill>
                  <a:srgbClr val="0D0D0D"/>
                </a:solidFill>
                <a:latin typeface="Meiryo"/>
                <a:ea typeface="Meiryo"/>
              </a:rPr>
              <a:t>12</a:t>
            </a:r>
            <a:r>
              <a:rPr kumimoji="0" lang="ja-JP" altLang="en-US" sz="1400" kern="0">
                <a:solidFill>
                  <a:srgbClr val="0D0D0D"/>
                </a:solidFill>
                <a:latin typeface="Meiryo"/>
                <a:ea typeface="Meiryo"/>
              </a:rPr>
              <a:t>時間を広告掲載調整時間とします。</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　　</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ただし、以下の（</a:t>
            </a:r>
            <a:r>
              <a:rPr kumimoji="0" lang="en-US" altLang="ja-JP" sz="1400" kern="0" dirty="0">
                <a:solidFill>
                  <a:srgbClr val="0D0D0D"/>
                </a:solidFill>
                <a:latin typeface="Meiryo"/>
                <a:ea typeface="Meiryo"/>
              </a:rPr>
              <a:t>2</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3</a:t>
            </a:r>
            <a:r>
              <a:rPr kumimoji="0" lang="ja-JP" altLang="en-US" sz="1400" kern="0">
                <a:solidFill>
                  <a:srgbClr val="0D0D0D"/>
                </a:solidFill>
                <a:latin typeface="Meiryo"/>
                <a:ea typeface="Meiryo"/>
              </a:rPr>
              <a:t>）に該当する場合は、その定めに従います。</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2</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広告掲載開始日が営業日以外の場合、当該広告の掲載開始時間から、翌営業日の正午までを広告掲載調整時間とします。</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3</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広告の総掲載予定時間が</a:t>
            </a:r>
            <a:r>
              <a:rPr kumimoji="0" lang="en-US" altLang="ja-JP" sz="1400" kern="0" dirty="0">
                <a:solidFill>
                  <a:srgbClr val="0D0D0D"/>
                </a:solidFill>
                <a:latin typeface="Meiryo"/>
                <a:ea typeface="Meiryo"/>
              </a:rPr>
              <a:t>12</a:t>
            </a:r>
            <a:r>
              <a:rPr kumimoji="0" lang="ja-JP" altLang="en-US" sz="1400" kern="0">
                <a:solidFill>
                  <a:srgbClr val="0D0D0D"/>
                </a:solidFill>
                <a:latin typeface="Meiryo"/>
                <a:ea typeface="Meiryo"/>
              </a:rPr>
              <a:t>時間未満の場合、総掲載予定時間の</a:t>
            </a:r>
            <a:r>
              <a:rPr kumimoji="0" lang="en-US" altLang="ja-JP" sz="1400" kern="0" dirty="0">
                <a:solidFill>
                  <a:srgbClr val="0D0D0D"/>
                </a:solidFill>
                <a:latin typeface="Meiryo"/>
                <a:ea typeface="Meiryo"/>
              </a:rPr>
              <a:t>10</a:t>
            </a:r>
            <a:r>
              <a:rPr kumimoji="0" lang="ja-JP" altLang="en-US" sz="1400" kern="0">
                <a:solidFill>
                  <a:srgbClr val="0D0D0D"/>
                </a:solidFill>
                <a:latin typeface="Meiryo"/>
                <a:ea typeface="Meiryo"/>
              </a:rPr>
              <a:t>％にあたる時間を上限に広告掲載調整時間とします。</a:t>
            </a:r>
            <a:endParaRPr kumimoji="0" lang="en-US" altLang="ja-JP" sz="1400" kern="0">
              <a:solidFill>
                <a:srgbClr val="0D0D0D"/>
              </a:solidFill>
              <a:latin typeface="Meiryo"/>
              <a:ea typeface="Meiryo"/>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枠購入型、時間帯ジャック購入型の商品について</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lang="ja-JP" altLang="en-US" sz="1400" b="0" i="0">
                <a:solidFill>
                  <a:srgbClr val="0D0D0D"/>
                </a:solidFill>
                <a:effectLst/>
                <a:latin typeface="Hiragino Kaku Gothic Pro"/>
              </a:rPr>
              <a:t>セールスシートの「商品一覧」ページ、「時間帯ジャック価格表」ページに記載の「想定ビューアブルインプレッション」は広告視聴数の目安です。結果として下回る場合があります。</a:t>
            </a:r>
            <a:endParaRPr lang="en-US" altLang="ja-JP" sz="1400" b="0" i="0">
              <a:solidFill>
                <a:srgbClr val="0D0D0D"/>
              </a:solidFill>
              <a:effectLst/>
              <a:latin typeface="Hiragino Kaku Gothic Pro"/>
            </a:endParaRPr>
          </a:p>
          <a:p>
            <a:pPr marL="742950" lvl="1" indent="-285750">
              <a:lnSpc>
                <a:spcPct val="120000"/>
              </a:lnSpc>
              <a:spcAft>
                <a:spcPts val="600"/>
              </a:spcAft>
              <a:buFont typeface="Wingdings" pitchFamily="2" charset="2"/>
              <a:buChar char="n"/>
              <a:defRPr/>
            </a:pPr>
            <a:r>
              <a:rPr kumimoji="0" lang="ja-JP" altLang="en-US" sz="1400" b="0" i="0" u="none" strike="noStrike" kern="0" cap="none" spc="0" normalizeH="0" baseline="0" noProof="0">
                <a:ln>
                  <a:noFill/>
                </a:ln>
                <a:solidFill>
                  <a:srgbClr val="0D0D0D"/>
                </a:solidFill>
                <a:effectLst/>
                <a:uLnTx/>
                <a:uFillTx/>
                <a:latin typeface="Meiryo"/>
                <a:ea typeface="Meiryo"/>
              </a:rPr>
              <a:t>ユーザーが当該広告の非表示設定を実施した場合など、</a:t>
            </a:r>
            <a:r>
              <a:rPr kumimoji="0" lang="ja-JP" altLang="en-US" sz="1400" kern="0">
                <a:solidFill>
                  <a:srgbClr val="0D0D0D"/>
                </a:solidFill>
                <a:latin typeface="Meiryo"/>
                <a:ea typeface="Meiryo"/>
              </a:rPr>
              <a:t>ディスプレイ広告（運用型）を含めた</a:t>
            </a:r>
            <a:r>
              <a:rPr kumimoji="0" lang="ja-JP" altLang="en-US" sz="1400" b="0" i="0" u="none" strike="noStrike" kern="0" cap="none" spc="0" normalizeH="0" baseline="0" noProof="0">
                <a:ln>
                  <a:noFill/>
                </a:ln>
                <a:solidFill>
                  <a:srgbClr val="0D0D0D"/>
                </a:solidFill>
                <a:effectLst/>
                <a:uLnTx/>
                <a:uFillTx/>
                <a:latin typeface="Meiryo"/>
                <a:ea typeface="Meiryo"/>
              </a:rPr>
              <a:t>他社の広告配信設定の状況により、</a:t>
            </a:r>
            <a:r>
              <a:rPr kumimoji="0" lang="en-US" altLang="ja-JP" sz="1400" b="0" i="0" u="none" strike="noStrike" kern="0" cap="none" spc="0" normalizeH="0" baseline="0" noProof="0" dirty="0">
                <a:ln>
                  <a:noFill/>
                </a:ln>
                <a:solidFill>
                  <a:srgbClr val="0D0D0D"/>
                </a:solidFill>
                <a:effectLst/>
                <a:uLnTx/>
                <a:uFillTx/>
                <a:latin typeface="Meiryo"/>
                <a:ea typeface="Meiryo"/>
              </a:rPr>
              <a:t>SOV100</a:t>
            </a:r>
            <a:r>
              <a:rPr kumimoji="0" lang="ja-JP" altLang="en-US" sz="1400" kern="0">
                <a:solidFill>
                  <a:srgbClr val="0D0D0D"/>
                </a:solidFill>
                <a:latin typeface="Meiryo"/>
                <a:ea typeface="Meiryo"/>
              </a:rPr>
              <a:t>％</a:t>
            </a:r>
            <a:r>
              <a:rPr kumimoji="0" lang="ja-JP" altLang="en-US" sz="1400" b="0" i="0" u="none" strike="noStrike" kern="0" cap="none" spc="0" normalizeH="0" baseline="0" noProof="0">
                <a:ln>
                  <a:noFill/>
                </a:ln>
                <a:solidFill>
                  <a:srgbClr val="0D0D0D"/>
                </a:solidFill>
                <a:effectLst/>
                <a:uLnTx/>
                <a:uFillTx/>
                <a:latin typeface="Meiryo"/>
                <a:ea typeface="Meiryo"/>
              </a:rPr>
              <a:t>配信の購入の場合でも他社の広告が配信される場合があります。</a:t>
            </a:r>
            <a:endParaRPr kumimoji="0" lang="en-US" altLang="ja-JP" sz="1400" b="0" i="0" u="none" strike="noStrike" kern="0" cap="none" spc="0" normalizeH="0" baseline="0" noProof="0">
              <a:ln>
                <a:noFill/>
              </a:ln>
              <a:solidFill>
                <a:srgbClr val="0D0D0D"/>
              </a:solidFill>
              <a:effectLst/>
              <a:uLnTx/>
              <a:uFillTx/>
              <a:latin typeface="Meiryo"/>
              <a:ea typeface="Meiryo"/>
            </a:endParaRPr>
          </a:p>
          <a:p>
            <a:pPr marL="285750" indent="-285750">
              <a:lnSpc>
                <a:spcPct val="120000"/>
              </a:lnSpc>
              <a:spcAft>
                <a:spcPts val="600"/>
              </a:spcAft>
              <a:buFont typeface="Wingdings" pitchFamily="2" charset="2"/>
              <a:buChar char="n"/>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sz="1400" b="0" i="0" u="none" strike="noStrike" kern="0" cap="none" spc="0" normalizeH="0" baseline="0" noProof="0">
                <a:ln>
                  <a:noFill/>
                </a:ln>
                <a:solidFill>
                  <a:srgbClr val="0D0D0D"/>
                </a:solidFill>
                <a:effectLst/>
                <a:uLnTx/>
                <a:uFillTx/>
                <a:latin typeface="Meiryo"/>
                <a:ea typeface="Meiryo"/>
                <a:cs typeface="+mn-lt"/>
              </a:rPr>
              <a:t>資料やツールに明示されている場合を除き、表示</a:t>
            </a:r>
            <a:r>
              <a:rPr kumimoji="0" lang="ja-JP" sz="1400" kern="0">
                <a:solidFill>
                  <a:srgbClr val="0D0D0D"/>
                </a:solidFill>
                <a:latin typeface="Meiryo"/>
                <a:ea typeface="Meiryo"/>
                <a:cs typeface="+mn-lt"/>
              </a:rPr>
              <a:t>金額</a:t>
            </a:r>
            <a:r>
              <a:rPr kumimoji="0" lang="ja-JP" sz="1400" b="0" i="0" u="none" strike="noStrike" kern="0" cap="none" spc="0" normalizeH="0" baseline="0" noProof="0">
                <a:ln>
                  <a:noFill/>
                </a:ln>
                <a:solidFill>
                  <a:srgbClr val="0D0D0D"/>
                </a:solidFill>
                <a:effectLst/>
                <a:uLnTx/>
                <a:uFillTx/>
                <a:latin typeface="Meiryo"/>
                <a:ea typeface="Meiryo"/>
                <a:cs typeface="+mn-lt"/>
              </a:rPr>
              <a:t>は</a:t>
            </a:r>
            <a:r>
              <a:rPr kumimoji="0" lang="ja-JP" sz="1400" kern="0">
                <a:solidFill>
                  <a:srgbClr val="0D0D0D"/>
                </a:solidFill>
                <a:latin typeface="Meiryo"/>
                <a:ea typeface="Meiryo"/>
                <a:cs typeface="+mn-lt"/>
              </a:rPr>
              <a:t>消費税を含んで</a:t>
            </a:r>
            <a:r>
              <a:rPr kumimoji="0" lang="ja-JP" sz="1400" b="0" i="0" u="none" strike="noStrike" kern="0" cap="none" spc="0" normalizeH="0" baseline="0" noProof="0">
                <a:ln>
                  <a:noFill/>
                </a:ln>
                <a:solidFill>
                  <a:srgbClr val="0D0D0D"/>
                </a:solidFill>
                <a:effectLst/>
                <a:uLnTx/>
                <a:uFillTx/>
                <a:latin typeface="Meiryo"/>
                <a:ea typeface="Meiryo"/>
                <a:cs typeface="+mn-lt"/>
              </a:rPr>
              <a:t>おり</a:t>
            </a:r>
            <a:r>
              <a:rPr kumimoji="0" lang="ja-JP" sz="1400" kern="0">
                <a:solidFill>
                  <a:srgbClr val="0D0D0D"/>
                </a:solidFill>
                <a:latin typeface="Meiryo"/>
                <a:ea typeface="Meiryo"/>
                <a:cs typeface="+mn-lt"/>
              </a:rPr>
              <a:t>ません</a:t>
            </a:r>
            <a:r>
              <a:rPr kumimoji="0" lang="ja-JP" sz="1400" b="0" i="0" u="none" strike="noStrike" kern="0" cap="none" spc="0" normalizeH="0" baseline="0" noProof="0">
                <a:ln>
                  <a:noFill/>
                </a:ln>
                <a:solidFill>
                  <a:srgbClr val="0D0D0D"/>
                </a:solidFill>
                <a:effectLst/>
                <a:uLnTx/>
                <a:uFillTx/>
                <a:latin typeface="Meiryo"/>
                <a:ea typeface="Meiryo"/>
                <a:cs typeface="+mn-lt"/>
              </a:rPr>
              <a:t>。</a:t>
            </a:r>
            <a:endParaRPr kumimoji="0" lang="en-US" sz="1400" b="0" i="0" u="none" strike="noStrike" kern="0" cap="none" spc="0" normalizeH="0" baseline="0" noProof="0">
              <a:ln>
                <a:noFill/>
              </a:ln>
              <a:solidFill>
                <a:srgbClr val="0D0D0D"/>
              </a:solidFill>
              <a:effectLst/>
              <a:uLnTx/>
              <a:uFillTx/>
              <a:latin typeface="Meiryo"/>
              <a:ea typeface="Meiryo"/>
              <a:cs typeface="+mn-lt"/>
            </a:endParaRPr>
          </a:p>
        </p:txBody>
      </p:sp>
      <p:sp>
        <p:nvSpPr>
          <p:cNvPr id="7" name="テキスト プレースホルダー 3">
            <a:extLst>
              <a:ext uri="{FF2B5EF4-FFF2-40B4-BE49-F238E27FC236}">
                <a16:creationId xmlns:a16="http://schemas.microsoft.com/office/drawing/2014/main" id="{658FFB66-D33F-6E89-0974-9599BC7E1F2F}"/>
              </a:ext>
            </a:extLst>
          </p:cNvPr>
          <p:cNvSpPr>
            <a:spLocks noGrp="1"/>
          </p:cNvSpPr>
          <p:nvPr>
            <p:ph type="body" sz="quarter" idx="12"/>
          </p:nvPr>
        </p:nvSpPr>
        <p:spPr>
          <a:xfrm>
            <a:off x="595671" y="81412"/>
            <a:ext cx="866756" cy="410840"/>
          </a:xfrm>
        </p:spPr>
        <p:txBody>
          <a:bodyPr/>
          <a:lstStyle/>
          <a:p>
            <a:pPr marL="0" indent="0">
              <a:buNone/>
            </a:pPr>
            <a:r>
              <a:rPr lang="ja-JP" altLang="en-US"/>
              <a:t>その他・注意事項</a:t>
            </a:r>
          </a:p>
        </p:txBody>
      </p:sp>
    </p:spTree>
    <p:extLst>
      <p:ext uri="{BB962C8B-B14F-4D97-AF65-F5344CB8AC3E}">
        <p14:creationId xmlns:p14="http://schemas.microsoft.com/office/powerpoint/2010/main" val="739954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よくあるお問い合わせ</a:t>
            </a:r>
            <a:endParaRPr kumimoji="1" lang="ja-JP" altLang="en-US"/>
          </a:p>
        </p:txBody>
      </p:sp>
      <p:sp>
        <p:nvSpPr>
          <p:cNvPr id="5" name="テキスト ボックス 4">
            <a:extLst>
              <a:ext uri="{FF2B5EF4-FFF2-40B4-BE49-F238E27FC236}">
                <a16:creationId xmlns:a16="http://schemas.microsoft.com/office/drawing/2014/main" id="{0491951F-F2F6-AB55-BB4C-91A476AACCFD}"/>
              </a:ext>
            </a:extLst>
          </p:cNvPr>
          <p:cNvSpPr txBox="1"/>
          <p:nvPr/>
        </p:nvSpPr>
        <p:spPr>
          <a:xfrm>
            <a:off x="479425" y="1089025"/>
            <a:ext cx="11233150" cy="918713"/>
          </a:xfrm>
          <a:prstGeom prst="rect">
            <a:avLst/>
          </a:prstGeom>
          <a:noFill/>
        </p:spPr>
        <p:txBody>
          <a:bodyPr wrap="square" lIns="0" tIns="0" rIns="0" bIns="0" rtlCol="0">
            <a:spAutoFit/>
          </a:bodyPr>
          <a:lstStyle/>
          <a:p>
            <a:pPr marR="0" lvl="0" algn="l" defTabSz="914400" rtl="0" eaLnBrk="1" fontAlgn="auto" latinLnBrk="0" hangingPunct="1">
              <a:lnSpc>
                <a:spcPct val="120000"/>
              </a:lnSpc>
              <a:spcBef>
                <a:spcPts val="0"/>
              </a:spcBef>
              <a:spcAft>
                <a:spcPts val="600"/>
              </a:spcAft>
              <a:buClrTx/>
              <a:buSzTx/>
              <a:tabLst/>
              <a:defRPr/>
            </a:pPr>
            <a:r>
              <a:rPr kumimoji="0" lang="ja-JP" altLang="en-US" sz="1400" kern="0">
                <a:solidFill>
                  <a:srgbClr val="0D0D0D"/>
                </a:solidFill>
                <a:latin typeface="Meiryo" panose="020B0604030504040204" pitchFamily="34" charset="-128"/>
                <a:ea typeface="Meiryo" panose="020B0604030504040204" pitchFamily="34" charset="-128"/>
              </a:rPr>
              <a:t>よくあるお問い合わせのみ記載しております。ヘルプ、サポート窓口も併せてご利用ください。</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a:solidFill>
                  <a:srgbClr val="0D0D0D"/>
                </a:solidFill>
                <a:latin typeface="Meiryo" panose="020B0604030504040204" pitchFamily="34" charset="-128"/>
                <a:ea typeface="Meiryo" panose="020B0604030504040204" pitchFamily="34" charset="-128"/>
              </a:rPr>
              <a:t>Yahoo!</a:t>
            </a:r>
            <a:r>
              <a:rPr kumimoji="0" lang="ja-JP" altLang="en-US" sz="1400" kern="0">
                <a:solidFill>
                  <a:srgbClr val="0D0D0D"/>
                </a:solidFill>
                <a:latin typeface="Meiryo" panose="020B0604030504040204" pitchFamily="34" charset="-128"/>
                <a:ea typeface="Meiryo" panose="020B0604030504040204" pitchFamily="34" charset="-128"/>
              </a:rPr>
              <a:t>広告 ヘルプ</a:t>
            </a:r>
            <a:r>
              <a:rPr kumimoji="0" lang="en-US" altLang="ja-JP" sz="1400" kern="0">
                <a:solidFill>
                  <a:srgbClr val="0D0D0D"/>
                </a:solidFill>
                <a:latin typeface="Meiryo" panose="020B0604030504040204" pitchFamily="34" charset="-128"/>
                <a:ea typeface="Meiryo" panose="020B0604030504040204" pitchFamily="34" charset="-128"/>
              </a:rPr>
              <a:t>		</a:t>
            </a:r>
            <a:r>
              <a:rPr kumimoji="0" lang="en-US" altLang="ja-JP" sz="1400" kern="0">
                <a:solidFill>
                  <a:srgbClr val="000000">
                    <a:lumMod val="65000"/>
                    <a:lumOff val="35000"/>
                  </a:srgbClr>
                </a:solidFill>
                <a:latin typeface="Meiryo" panose="020B0604030504040204" pitchFamily="34" charset="-128"/>
                <a:ea typeface="Meiryo" panose="020B0604030504040204" pitchFamily="34" charset="-128"/>
                <a:hlinkClick r:id="rId4"/>
              </a:rPr>
              <a:t>https://ads-help.yahoo-net.jp/</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a:solidFill>
                  <a:srgbClr val="0D0D0D"/>
                </a:solidFill>
                <a:latin typeface="Meiryo" panose="020B0604030504040204" pitchFamily="34" charset="-128"/>
                <a:ea typeface="Meiryo" panose="020B0604030504040204" pitchFamily="34" charset="-128"/>
              </a:rPr>
              <a:t>Yahoo!</a:t>
            </a:r>
            <a:r>
              <a:rPr kumimoji="0" lang="ja-JP" altLang="en-US" sz="1400" kern="0">
                <a:solidFill>
                  <a:srgbClr val="0D0D0D"/>
                </a:solidFill>
                <a:latin typeface="Meiryo" panose="020B0604030504040204" pitchFamily="34" charset="-128"/>
                <a:ea typeface="Meiryo" panose="020B0604030504040204" pitchFamily="34" charset="-128"/>
              </a:rPr>
              <a:t>広告 パートナーサポート</a:t>
            </a:r>
            <a:r>
              <a:rPr kumimoji="0" lang="en-US" altLang="ja-JP" sz="1400" kern="0">
                <a:solidFill>
                  <a:srgbClr val="0D0D0D"/>
                </a:solidFill>
                <a:latin typeface="Meiryo" panose="020B0604030504040204" pitchFamily="34" charset="-128"/>
                <a:ea typeface="Meiryo" panose="020B0604030504040204" pitchFamily="34" charset="-128"/>
              </a:rPr>
              <a:t>	</a:t>
            </a:r>
            <a:r>
              <a:rPr kumimoji="0" lang="en-US" altLang="ja-JP" sz="1400" kern="0">
                <a:solidFill>
                  <a:srgbClr val="000000">
                    <a:lumMod val="65000"/>
                    <a:lumOff val="35000"/>
                  </a:srgbClr>
                </a:solidFill>
                <a:latin typeface="Meiryo" panose="020B0604030504040204" pitchFamily="34" charset="-128"/>
                <a:ea typeface="Meiryo" panose="020B0604030504040204" pitchFamily="34" charset="-128"/>
                <a:hlinkClick r:id="rId5"/>
              </a:rPr>
              <a:t>https://portal.yadui.business.yahoo.co.jp/agencyportal/873315/</a:t>
            </a:r>
            <a:endParaRPr kumimoji="0" lang="en-US" altLang="ja-JP" sz="1400" kern="0">
              <a:solidFill>
                <a:srgbClr val="000000">
                  <a:lumMod val="65000"/>
                  <a:lumOff val="35000"/>
                </a:srgbClr>
              </a:solidFill>
              <a:latin typeface="Meiryo" panose="020B0604030504040204" pitchFamily="34" charset="-128"/>
              <a:ea typeface="Meiryo" panose="020B0604030504040204" pitchFamily="34" charset="-128"/>
            </a:endParaRPr>
          </a:p>
        </p:txBody>
      </p:sp>
      <p:graphicFrame>
        <p:nvGraphicFramePr>
          <p:cNvPr id="6" name="表 4">
            <a:extLst>
              <a:ext uri="{FF2B5EF4-FFF2-40B4-BE49-F238E27FC236}">
                <a16:creationId xmlns:a16="http://schemas.microsoft.com/office/drawing/2014/main" id="{B008CDA1-43ED-8299-12A4-CC1497BA7BB4}"/>
              </a:ext>
            </a:extLst>
          </p:cNvPr>
          <p:cNvGraphicFramePr>
            <a:graphicFrameLocks noGrp="1"/>
          </p:cNvGraphicFramePr>
          <p:nvPr>
            <p:extLst>
              <p:ext uri="{D42A27DB-BD31-4B8C-83A1-F6EECF244321}">
                <p14:modId xmlns:p14="http://schemas.microsoft.com/office/powerpoint/2010/main" val="4290399571"/>
              </p:ext>
            </p:extLst>
          </p:nvPr>
        </p:nvGraphicFramePr>
        <p:xfrm>
          <a:off x="479425" y="2567278"/>
          <a:ext cx="11233150" cy="3733800"/>
        </p:xfrm>
        <a:graphic>
          <a:graphicData uri="http://schemas.openxmlformats.org/drawingml/2006/table">
            <a:tbl>
              <a:tblPr firstRow="1" bandRow="1">
                <a:tableStyleId>{5C22544A-7EE6-4342-B048-85BDC9FD1C3A}</a:tableStyleId>
              </a:tblPr>
              <a:tblGrid>
                <a:gridCol w="394530">
                  <a:extLst>
                    <a:ext uri="{9D8B030D-6E8A-4147-A177-3AD203B41FA5}">
                      <a16:colId xmlns:a16="http://schemas.microsoft.com/office/drawing/2014/main" val="4185285779"/>
                    </a:ext>
                  </a:extLst>
                </a:gridCol>
                <a:gridCol w="10838620">
                  <a:extLst>
                    <a:ext uri="{9D8B030D-6E8A-4147-A177-3AD203B41FA5}">
                      <a16:colId xmlns:a16="http://schemas.microsoft.com/office/drawing/2014/main" val="1625250384"/>
                    </a:ext>
                  </a:extLst>
                </a:gridCol>
              </a:tblGrid>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ディスプレイ広告（予約型）の導入事例を教えてください。</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991257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エージェンシーポータルに資料をご用意しております。広告活用のための資料もご用意しておりますのでご確認ください。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ディスプレイ広告（予約型）販促情報一覧</a:t>
                      </a:r>
                      <a:br>
                        <a:rPr kumimoji="1" lang="en-US" altLang="ja-JP" sz="1400">
                          <a:solidFill>
                            <a:srgbClr val="0D0D0D"/>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6"/>
                        </a:rPr>
                        <a:t>https://portal.yadui.business.yahoo.co.jp/agencyportal/30335704/</a:t>
                      </a:r>
                      <a:endParaRPr kumimoji="1" lang="ja-JP" altLang="en-US" sz="1400">
                        <a:solidFill>
                          <a:srgbClr val="0D0D0D"/>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95353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○○という内容の広告は掲載できますか？</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023675"/>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プロモーション内容や広告リンク先も含めて掲載制限、販売制限、広告掲載基準に該当、違反しないかご確認ください。判断に迷う場合は依頼フォームよりご確認ください。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掲載制限カテゴリー確認依頼フォーム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7"/>
                        </a:rPr>
                        <a:t>https://form-business.yahoo.co.jp/claris/enqueteForm?inquiry_type=placement_restrictions</a:t>
                      </a:r>
                      <a:endParaRPr kumimoji="1" lang="en-US" altLang="ja-JP" sz="1400">
                        <a:solidFill>
                          <a:srgbClr val="595959"/>
                        </a:solidFill>
                        <a:latin typeface="メイリオ" panose="020B0604030504040204" pitchFamily="50" charset="-128"/>
                        <a:ea typeface="+mn-ea"/>
                      </a:endParaRPr>
                    </a:p>
                    <a:p>
                      <a:pPr marL="285750" indent="-285750">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 入稿前審査依頼フォーム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8"/>
                        </a:rPr>
                        <a:t>https://form-business.yahoo.co.jp/claris/enqueteForm?inquiry_type=guaranteed_review</a:t>
                      </a:r>
                      <a:endParaRPr kumimoji="1" lang="ja-JP" altLang="en-US" sz="1400">
                        <a:solidFill>
                          <a:srgbClr val="595959"/>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157311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キャンペーン作成で商品の掲載期間の途中から先の日付が選択できません。</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59265478"/>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商品の掲載期間が半年の場合、在庫確認・シミュレーションの実行日から起算して</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日目以降の日付は指定できず、在庫は確認できません。また、</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日目以降の予約もできません。在庫確認・シミュレーションと予約のタイミングにご注意ください。</a:t>
                      </a:r>
                    </a:p>
                  </a:txBody>
                  <a:tcPr anchor="ctr">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4763252"/>
                  </a:ext>
                </a:extLst>
              </a:tr>
            </a:tbl>
          </a:graphicData>
        </a:graphic>
      </p:graphicFrame>
      <p:cxnSp>
        <p:nvCxnSpPr>
          <p:cNvPr id="8" name="直線コネクタ 7">
            <a:extLst>
              <a:ext uri="{FF2B5EF4-FFF2-40B4-BE49-F238E27FC236}">
                <a16:creationId xmlns:a16="http://schemas.microsoft.com/office/drawing/2014/main" id="{B8C248DF-2E44-15F5-F47D-58284CB64CAD}"/>
              </a:ext>
            </a:extLst>
          </p:cNvPr>
          <p:cNvCxnSpPr/>
          <p:nvPr/>
        </p:nvCxnSpPr>
        <p:spPr>
          <a:xfrm>
            <a:off x="479425" y="36830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E61B0998-DB37-55E6-3D6D-16485DC64BAC}"/>
              </a:ext>
            </a:extLst>
          </p:cNvPr>
          <p:cNvCxnSpPr/>
          <p:nvPr/>
        </p:nvCxnSpPr>
        <p:spPr>
          <a:xfrm>
            <a:off x="492125" y="53848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テキスト プレースホルダー 3">
            <a:extLst>
              <a:ext uri="{FF2B5EF4-FFF2-40B4-BE49-F238E27FC236}">
                <a16:creationId xmlns:a16="http://schemas.microsoft.com/office/drawing/2014/main" id="{14622854-41A4-C850-FECA-59D2CF5AB77C}"/>
              </a:ext>
            </a:extLst>
          </p:cNvPr>
          <p:cNvSpPr>
            <a:spLocks noGrp="1"/>
          </p:cNvSpPr>
          <p:nvPr>
            <p:ph type="body" sz="quarter" idx="12"/>
          </p:nvPr>
        </p:nvSpPr>
        <p:spPr>
          <a:xfrm>
            <a:off x="595671" y="81412"/>
            <a:ext cx="866756" cy="410840"/>
          </a:xfrm>
        </p:spPr>
        <p:txBody>
          <a:bodyPr/>
          <a:lstStyle/>
          <a:p>
            <a:pPr marL="0" indent="0">
              <a:buNone/>
            </a:pPr>
            <a:r>
              <a:rPr lang="ja-JP" altLang="en-US"/>
              <a:t>その他・注意事項</a:t>
            </a:r>
          </a:p>
        </p:txBody>
      </p:sp>
    </p:spTree>
    <p:extLst>
      <p:ext uri="{BB962C8B-B14F-4D97-AF65-F5344CB8AC3E}">
        <p14:creationId xmlns:p14="http://schemas.microsoft.com/office/powerpoint/2010/main" val="533308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a:t>概要</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01</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670419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38197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AD28E2B0-2954-21B5-946F-8F46E02BC6BC}"/>
              </a:ext>
            </a:extLst>
          </p:cNvPr>
          <p:cNvSpPr>
            <a:spLocks noGrp="1"/>
          </p:cNvSpPr>
          <p:nvPr>
            <p:ph type="body" sz="quarter" idx="12"/>
          </p:nvPr>
        </p:nvSpPr>
        <p:spPr>
          <a:xfrm>
            <a:off x="595671" y="81412"/>
            <a:ext cx="498782" cy="410840"/>
          </a:xfrm>
        </p:spPr>
        <p:txBody>
          <a:bodyPr/>
          <a:lstStyle/>
          <a:p>
            <a:pPr marL="0" indent="0" algn="ctr">
              <a:buNone/>
            </a:pPr>
            <a:r>
              <a:rPr lang="ja-JP" altLang="en-US"/>
              <a:t>概要</a:t>
            </a:r>
          </a:p>
        </p:txBody>
      </p:sp>
      <p:pic>
        <p:nvPicPr>
          <p:cNvPr id="9" name="図プレースホルダー 8" descr="アイコン&#10;&#10;自動的に生成された説明">
            <a:extLst>
              <a:ext uri="{FF2B5EF4-FFF2-40B4-BE49-F238E27FC236}">
                <a16:creationId xmlns:a16="http://schemas.microsoft.com/office/drawing/2014/main" id="{EE5BD744-DD6C-A28F-3F37-9B33FC8D295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a:latin typeface="Meiryo" panose="020B0604030504040204" pitchFamily="34" charset="-128"/>
                <a:ea typeface="Meiryo" panose="020B0604030504040204" pitchFamily="34" charset="-128"/>
              </a:rPr>
              <a:t>この資料について</a:t>
            </a:r>
          </a:p>
        </p:txBody>
      </p:sp>
      <p:sp>
        <p:nvSpPr>
          <p:cNvPr id="10" name="テキスト ボックス 9">
            <a:extLst>
              <a:ext uri="{FF2B5EF4-FFF2-40B4-BE49-F238E27FC236}">
                <a16:creationId xmlns:a16="http://schemas.microsoft.com/office/drawing/2014/main" id="{44680C12-A9D7-A0F7-0F35-203F6D5511C1}"/>
              </a:ext>
            </a:extLst>
          </p:cNvPr>
          <p:cNvSpPr txBox="1"/>
          <p:nvPr/>
        </p:nvSpPr>
        <p:spPr>
          <a:xfrm>
            <a:off x="557172" y="1063276"/>
            <a:ext cx="10798175" cy="621709"/>
          </a:xfrm>
          <a:prstGeom prst="rect">
            <a:avLst/>
          </a:prstGeom>
          <a:noFill/>
        </p:spPr>
        <p:txBody>
          <a:bodyPr wrap="square" lIns="0" tIns="0" rIns="0" bIns="0" rtlCol="0">
            <a:spAutoFit/>
          </a:bodyPr>
          <a:lstStyle/>
          <a:p>
            <a:pPr>
              <a:lnSpc>
                <a:spcPct val="130000"/>
              </a:lnSpc>
              <a:defRPr/>
            </a:pPr>
            <a:r>
              <a:rPr lang="ja-JP" altLang="en-US" sz="1600" dirty="0">
                <a:solidFill>
                  <a:srgbClr val="0D0D0D"/>
                </a:solidFill>
                <a:latin typeface="Meiryo" panose="020B0604030504040204" pitchFamily="34" charset="-128"/>
              </a:rPr>
              <a:t>本資料はブランドパネル　トップカバーのセールスシートです。</a:t>
            </a:r>
            <a:endParaRPr lang="en-US" altLang="ja-JP" sz="1600" dirty="0">
              <a:solidFill>
                <a:srgbClr val="0D0D0D"/>
              </a:solidFill>
              <a:latin typeface="Meiryo" panose="020B0604030504040204" pitchFamily="34" charset="-128"/>
            </a:endParaRPr>
          </a:p>
          <a:p>
            <a:pPr>
              <a:lnSpc>
                <a:spcPct val="130000"/>
              </a:lnSpc>
              <a:defRPr/>
            </a:pPr>
            <a:r>
              <a:rPr lang="ja-JP" altLang="en-US" sz="1600" dirty="0">
                <a:solidFill>
                  <a:srgbClr val="0D0D0D"/>
                </a:solidFill>
                <a:latin typeface="Meiryo" panose="020B0604030504040204" pitchFamily="34" charset="-128"/>
              </a:rPr>
              <a:t>その他商品のセールスシートや販促資料は下記をご覧ください</a:t>
            </a:r>
            <a:endParaRPr lang="en-US" altLang="ja-JP" sz="1600" dirty="0">
              <a:solidFill>
                <a:srgbClr val="0D0D0D"/>
              </a:solidFill>
              <a:latin typeface="Meiryo" panose="020B0604030504040204" pitchFamily="34" charset="-128"/>
            </a:endParaRPr>
          </a:p>
        </p:txBody>
      </p:sp>
      <p:graphicFrame>
        <p:nvGraphicFramePr>
          <p:cNvPr id="11" name="表 4">
            <a:extLst>
              <a:ext uri="{FF2B5EF4-FFF2-40B4-BE49-F238E27FC236}">
                <a16:creationId xmlns:a16="http://schemas.microsoft.com/office/drawing/2014/main" id="{C24C45D3-2D8D-807A-49FA-A91C05C6AA08}"/>
              </a:ext>
            </a:extLst>
          </p:cNvPr>
          <p:cNvGraphicFramePr>
            <a:graphicFrameLocks noGrp="1"/>
          </p:cNvGraphicFramePr>
          <p:nvPr>
            <p:extLst>
              <p:ext uri="{D42A27DB-BD31-4B8C-83A1-F6EECF244321}">
                <p14:modId xmlns:p14="http://schemas.microsoft.com/office/powerpoint/2010/main" val="2350382938"/>
              </p:ext>
            </p:extLst>
          </p:nvPr>
        </p:nvGraphicFramePr>
        <p:xfrm>
          <a:off x="479425" y="1661538"/>
          <a:ext cx="11371022" cy="3520546"/>
        </p:xfrm>
        <a:graphic>
          <a:graphicData uri="http://schemas.openxmlformats.org/drawingml/2006/table">
            <a:tbl>
              <a:tblPr/>
              <a:tblGrid>
                <a:gridCol w="4692938">
                  <a:extLst>
                    <a:ext uri="{9D8B030D-6E8A-4147-A177-3AD203B41FA5}">
                      <a16:colId xmlns:a16="http://schemas.microsoft.com/office/drawing/2014/main" val="606051176"/>
                    </a:ext>
                  </a:extLst>
                </a:gridCol>
                <a:gridCol w="6678084">
                  <a:extLst>
                    <a:ext uri="{9D8B030D-6E8A-4147-A177-3AD203B41FA5}">
                      <a16:colId xmlns:a16="http://schemas.microsoft.com/office/drawing/2014/main" val="687840856"/>
                    </a:ext>
                  </a:extLst>
                </a:gridCol>
              </a:tblGrid>
              <a:tr h="50569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ja-JP" altLang="en-US" sz="1000" b="1" i="0">
                          <a:solidFill>
                            <a:schemeClr val="bg1"/>
                          </a:solidFill>
                          <a:latin typeface="Meiryo" panose="020B0604030504040204" pitchFamily="34" charset="-128"/>
                          <a:ea typeface="Meiryo" panose="020B0604030504040204" pitchFamily="34" charset="-128"/>
                        </a:rPr>
                        <a:t>ドキュメント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en-US" altLang="ja-JP" sz="1000" b="1" i="0">
                          <a:solidFill>
                            <a:schemeClr val="bg1"/>
                          </a:solidFill>
                          <a:latin typeface="Meiryo" panose="020B0604030504040204" pitchFamily="34" charset="-128"/>
                          <a:ea typeface="Meiryo" panose="020B0604030504040204" pitchFamily="34" charset="-128"/>
                        </a:rPr>
                        <a:t>URL</a:t>
                      </a:r>
                      <a:endParaRPr kumimoji="1" lang="ja-JP" altLang="en-US" sz="1000" b="1" i="0">
                        <a:solidFill>
                          <a:schemeClr val="bg1"/>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1317350027"/>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ブランドパネル　トップカバー　</a:t>
                      </a:r>
                      <a:r>
                        <a:rPr kumimoji="1" lang="ja-JP" altLang="en-US" sz="1000" b="1" i="0" dirty="0">
                          <a:solidFill>
                            <a:srgbClr val="0D0D0D"/>
                          </a:solidFill>
                          <a:latin typeface="Meiryo" panose="020B0604030504040204" pitchFamily="34" charset="-128"/>
                          <a:ea typeface="Meiryo" panose="020B0604030504040204" pitchFamily="34" charset="-128"/>
                        </a:rPr>
                        <a:t>セールスシート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000" b="1" i="0">
                          <a:solidFill>
                            <a:srgbClr val="0D0D0D"/>
                          </a:solidFill>
                          <a:latin typeface="Meiryo" panose="020B0604030504040204" pitchFamily="34" charset="-128"/>
                          <a:ea typeface="Meiryo" panose="020B0604030504040204" pitchFamily="34" charset="-128"/>
                        </a:rPr>
                        <a:t>こちらの資料</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1320354"/>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dirty="0">
                          <a:solidFill>
                            <a:srgbClr val="0D0D0D"/>
                          </a:solidFill>
                          <a:latin typeface="Meiryo" panose="020B0604030504040204" pitchFamily="34" charset="-128"/>
                          <a:ea typeface="Meiryo" panose="020B0604030504040204" pitchFamily="34" charset="-128"/>
                        </a:rPr>
                        <a:t>Yahoo!</a:t>
                      </a:r>
                      <a:r>
                        <a:rPr kumimoji="1" lang="ja-JP" altLang="en-US" sz="1000" b="1" i="0" dirty="0">
                          <a:solidFill>
                            <a:srgbClr val="0D0D0D"/>
                          </a:solidFill>
                          <a:latin typeface="Meiryo" panose="020B0604030504040204" pitchFamily="34" charset="-128"/>
                          <a:ea typeface="Meiryo" panose="020B0604030504040204" pitchFamily="34" charset="-128"/>
                        </a:rPr>
                        <a:t>広告　ディスプレイ広告</a:t>
                      </a:r>
                      <a:r>
                        <a:rPr kumimoji="1" lang="en-US" altLang="ja-JP" sz="1000" b="1" i="0" dirty="0">
                          <a:solidFill>
                            <a:srgbClr val="0D0D0D"/>
                          </a:solidFill>
                          <a:latin typeface="Meiryo" panose="020B0604030504040204" pitchFamily="34" charset="-128"/>
                          <a:ea typeface="Meiryo" panose="020B0604030504040204" pitchFamily="34" charset="-128"/>
                        </a:rPr>
                        <a:t>(</a:t>
                      </a:r>
                      <a:r>
                        <a:rPr kumimoji="1" lang="ja-JP" altLang="en-US" sz="1000" b="1" i="0" dirty="0">
                          <a:solidFill>
                            <a:srgbClr val="0D0D0D"/>
                          </a:solidFill>
                          <a:latin typeface="Meiryo" panose="020B0604030504040204" pitchFamily="34" charset="-128"/>
                          <a:ea typeface="Meiryo" panose="020B0604030504040204" pitchFamily="34" charset="-128"/>
                        </a:rPr>
                        <a:t>予約型</a:t>
                      </a:r>
                      <a:r>
                        <a:rPr kumimoji="1" lang="en-US" altLang="ja-JP" sz="1000" b="1" i="0" dirty="0">
                          <a:solidFill>
                            <a:srgbClr val="0D0D0D"/>
                          </a:solidFill>
                          <a:latin typeface="Meiryo" panose="020B0604030504040204" pitchFamily="34" charset="-128"/>
                          <a:ea typeface="Meiryo" panose="020B0604030504040204" pitchFamily="34" charset="-128"/>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1000" b="1" i="0" dirty="0">
                          <a:solidFill>
                            <a:srgbClr val="0D0D0D"/>
                          </a:solidFill>
                          <a:latin typeface="Meiryo" panose="020B0604030504040204" pitchFamily="34" charset="-128"/>
                          <a:ea typeface="Meiryo" panose="020B0604030504040204" pitchFamily="34" charset="-128"/>
                        </a:rPr>
                        <a:t>その他商品セールスシート一覧</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0" i="0" dirty="0">
                          <a:solidFill>
                            <a:srgbClr val="0D0D0D"/>
                          </a:solidFill>
                          <a:latin typeface="Meiryo" panose="020B0604030504040204" pitchFamily="34" charset="-128"/>
                          <a:ea typeface="Meiryo" panose="020B0604030504040204" pitchFamily="34" charset="-128"/>
                          <a:hlinkClick r:id="rId4"/>
                        </a:rPr>
                        <a:t>https://portal.yadui.business.yahoo.co.jp/agencyportal/873240/</a:t>
                      </a:r>
                      <a:r>
                        <a:rPr kumimoji="1" lang="en-US" altLang="ja-JP" sz="1000" b="0" i="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エージェンシーポータル）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57711322"/>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フォーマットガイド</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hlinkClick r:id="rId5"/>
                        </a:rPr>
                        <a:t>https://portal.yadui.business.yahoo.co.jp/agencyportal/30335704/</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エージェンシーポータル）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630708088"/>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事例カタログ</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67975986"/>
                  </a:ext>
                </a:extLst>
              </a:tr>
              <a:tr h="100919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 媒体資料</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 JAPAN </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サービス媒体資料</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hlinkClick r:id="rId6"/>
                        </a:rPr>
                        <a:t>https://www.lycbiz.com/jp/download/</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(LINE</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 </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for Business</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660123167"/>
                  </a:ext>
                </a:extLst>
              </a:tr>
            </a:tbl>
          </a:graphicData>
        </a:graphic>
      </p:graphicFrame>
    </p:spTree>
    <p:extLst>
      <p:ext uri="{BB962C8B-B14F-4D97-AF65-F5344CB8AC3E}">
        <p14:creationId xmlns:p14="http://schemas.microsoft.com/office/powerpoint/2010/main" val="3984534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プレースホルダー 9" descr="アイコン&#10;&#10;自動的に生成された説明">
            <a:extLst>
              <a:ext uri="{FF2B5EF4-FFF2-40B4-BE49-F238E27FC236}">
                <a16:creationId xmlns:a16="http://schemas.microsoft.com/office/drawing/2014/main" id="{6C9B6182-D6CE-A962-8928-56E32295489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lang="ja-JP" altLang="en-US"/>
              <a:t>商品スペック</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02</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2367002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 8">
            <a:extLst>
              <a:ext uri="{FF2B5EF4-FFF2-40B4-BE49-F238E27FC236}">
                <a16:creationId xmlns:a16="http://schemas.microsoft.com/office/drawing/2014/main" id="{65C4A2F7-25E4-7CC1-EC28-1978F302B408}"/>
              </a:ext>
            </a:extLst>
          </p:cNvPr>
          <p:cNvGraphicFramePr>
            <a:graphicFrameLocks noGrp="1"/>
          </p:cNvGraphicFramePr>
          <p:nvPr>
            <p:extLst>
              <p:ext uri="{D42A27DB-BD31-4B8C-83A1-F6EECF244321}">
                <p14:modId xmlns:p14="http://schemas.microsoft.com/office/powerpoint/2010/main" val="4160611931"/>
              </p:ext>
            </p:extLst>
          </p:nvPr>
        </p:nvGraphicFramePr>
        <p:xfrm>
          <a:off x="485141" y="1346715"/>
          <a:ext cx="10585449" cy="1959120"/>
        </p:xfrm>
        <a:graphic>
          <a:graphicData uri="http://schemas.openxmlformats.org/drawingml/2006/table">
            <a:tbl>
              <a:tblPr/>
              <a:tblGrid>
                <a:gridCol w="3439159">
                  <a:extLst>
                    <a:ext uri="{9D8B030D-6E8A-4147-A177-3AD203B41FA5}">
                      <a16:colId xmlns:a16="http://schemas.microsoft.com/office/drawing/2014/main" val="251439796"/>
                    </a:ext>
                  </a:extLst>
                </a:gridCol>
                <a:gridCol w="5231111">
                  <a:extLst>
                    <a:ext uri="{9D8B030D-6E8A-4147-A177-3AD203B41FA5}">
                      <a16:colId xmlns:a16="http://schemas.microsoft.com/office/drawing/2014/main" val="723909667"/>
                    </a:ext>
                  </a:extLst>
                </a:gridCol>
                <a:gridCol w="1915179">
                  <a:extLst>
                    <a:ext uri="{9D8B030D-6E8A-4147-A177-3AD203B41FA5}">
                      <a16:colId xmlns:a16="http://schemas.microsoft.com/office/drawing/2014/main" val="2192678241"/>
                    </a:ext>
                  </a:extLst>
                </a:gridCol>
              </a:tblGrid>
              <a:tr h="261252">
                <a:tc gridSpan="2">
                  <a:txBody>
                    <a:bodyPr/>
                    <a:lstStyle/>
                    <a:p>
                      <a:pPr algn="ctr" rtl="0" fontAlgn="ctr"/>
                      <a:r>
                        <a:rPr lang="ja-JP" altLang="en-US" sz="1000" b="1" i="0" u="none" strike="noStrike">
                          <a:solidFill>
                            <a:srgbClr val="FFFFFF"/>
                          </a:solidFill>
                          <a:effectLst/>
                          <a:highlight>
                            <a:srgbClr val="00003E"/>
                          </a:highlight>
                          <a:latin typeface="Meiryo" panose="020B0604030504040204" pitchFamily="50" charset="-128"/>
                          <a:ea typeface="Meiryo" panose="020B0604030504040204" pitchFamily="50" charset="-128"/>
                        </a:rPr>
                        <a:t>通常商品</a:t>
                      </a: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solidFill>
                  </a:tcPr>
                </a:tc>
                <a:tc hMerge="1">
                  <a:txBody>
                    <a:bodyPr/>
                    <a:lstStyle/>
                    <a:p>
                      <a:endParaRPr kumimoji="1" lang="ja-JP" altLang="en-US"/>
                    </a:p>
                  </a:txBody>
                  <a:tcPr/>
                </a:tc>
                <a:tc>
                  <a:txBody>
                    <a:bodyPr/>
                    <a:lstStyle/>
                    <a:p>
                      <a:pPr algn="ctr" rtl="0" fontAlgn="ctr"/>
                      <a:r>
                        <a:rPr lang="ja-JP" altLang="en-US" sz="1000" b="1" i="0" u="none" strike="noStrike">
                          <a:solidFill>
                            <a:srgbClr val="FFFFFF"/>
                          </a:solidFill>
                          <a:effectLst/>
                          <a:highlight>
                            <a:srgbClr val="00003E"/>
                          </a:highlight>
                          <a:latin typeface="Meiryo" panose="020B0604030504040204" pitchFamily="50" charset="-128"/>
                          <a:ea typeface="Meiryo" panose="020B0604030504040204" pitchFamily="50" charset="-128"/>
                        </a:rPr>
                        <a:t>ページ数</a:t>
                      </a: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solidFill>
                  </a:tcPr>
                </a:tc>
                <a:extLst>
                  <a:ext uri="{0D108BD9-81ED-4DB2-BD59-A6C34878D82A}">
                    <a16:rowId xmlns:a16="http://schemas.microsoft.com/office/drawing/2014/main" val="376281940"/>
                  </a:ext>
                </a:extLst>
              </a:tr>
              <a:tr h="709348">
                <a:tc>
                  <a:txBody>
                    <a:bodyPr/>
                    <a:lstStyle/>
                    <a:p>
                      <a:pPr algn="ctr" rtl="0" fontAlgn="ctr"/>
                      <a:endParaRPr lang="ja-JP" altLang="en-US" sz="1000" b="1" i="0" u="none" strike="noStrike" dirty="0">
                        <a:solidFill>
                          <a:srgbClr val="FFFFFF"/>
                        </a:solidFill>
                        <a:effectLst/>
                        <a:highlight>
                          <a:srgbClr val="AAAAAF"/>
                        </a:highlight>
                        <a:latin typeface="Meiryo"/>
                        <a:ea typeface="Meiryo"/>
                      </a:endParaRP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algn="l" rtl="0" fontAlgn="ctr"/>
                      <a:r>
                        <a:rPr lang="ja-JP" altLang="en-US" sz="1000" b="1" i="0" u="none" strike="noStrike" dirty="0">
                          <a:solidFill>
                            <a:srgbClr val="0D0D0D"/>
                          </a:solidFill>
                          <a:effectLst/>
                          <a:latin typeface="Meiryo" panose="020B0604030504040204" pitchFamily="50" charset="-128"/>
                          <a:ea typeface="Meiryo" panose="020B0604030504040204" pitchFamily="50" charset="-128"/>
                        </a:rPr>
                        <a:t>ブランドパネル  スマートフォン　トップカバー</a:t>
                      </a:r>
                    </a:p>
                  </a:txBody>
                  <a:tcPr marL="55906" marR="3106" marT="3106"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3F3F4"/>
                    </a:solidFill>
                  </a:tcPr>
                </a:tc>
                <a:tc>
                  <a:txBody>
                    <a:bodyPr/>
                    <a:lstStyle/>
                    <a:p>
                      <a:pPr algn="ctr" rtl="0" fontAlgn="ctr"/>
                      <a:r>
                        <a:rPr lang="en-US" sz="1000" b="0" i="0" u="none" strike="noStrike" dirty="0">
                          <a:solidFill>
                            <a:srgbClr val="0D0D0D"/>
                          </a:solidFill>
                          <a:effectLst/>
                          <a:latin typeface="Meiryo"/>
                          <a:ea typeface="Meiryo"/>
                        </a:rPr>
                        <a:t>P.7</a:t>
                      </a:r>
                    </a:p>
                    <a:p>
                      <a:pPr algn="ctr" rtl="0" fontAlgn="ctr"/>
                      <a:endParaRPr lang="en-US" sz="1000" b="0" i="0" u="none" strike="noStrike" dirty="0">
                        <a:solidFill>
                          <a:srgbClr val="0D0D0D"/>
                        </a:solidFill>
                        <a:effectLst/>
                        <a:highlight>
                          <a:srgbClr val="F3F3F4"/>
                        </a:highlight>
                        <a:latin typeface="Meiryo"/>
                        <a:ea typeface="Meiryo"/>
                      </a:endParaRP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3F3F4"/>
                    </a:solidFill>
                  </a:tcPr>
                </a:tc>
                <a:extLst>
                  <a:ext uri="{0D108BD9-81ED-4DB2-BD59-A6C34878D82A}">
                    <a16:rowId xmlns:a16="http://schemas.microsoft.com/office/drawing/2014/main" val="1580450316"/>
                  </a:ext>
                </a:extLst>
              </a:tr>
              <a:tr h="494260">
                <a:tc rowSpan="2">
                  <a:txBody>
                    <a:bodyPr/>
                    <a:lstStyle/>
                    <a:p>
                      <a:pPr algn="ctr" rtl="0" fontAlgn="ctr"/>
                      <a:endParaRPr lang="ja-JP" altLang="en-US" sz="1000" b="1" i="0" u="none" strike="noStrike">
                        <a:solidFill>
                          <a:srgbClr val="FFFFFF"/>
                        </a:solidFill>
                        <a:effectLst/>
                        <a:highlight>
                          <a:srgbClr val="AAAAAF"/>
                        </a:highlight>
                        <a:latin typeface="Meiryo"/>
                        <a:ea typeface="Meiryo"/>
                      </a:endParaRP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algn="l" rtl="0" fontAlgn="ctr"/>
                      <a:r>
                        <a:rPr lang="ja-JP" altLang="en-US" sz="1000" b="1" i="0" u="none" strike="noStrike" dirty="0">
                          <a:solidFill>
                            <a:srgbClr val="0D0D0D"/>
                          </a:solidFill>
                          <a:effectLst/>
                          <a:highlight>
                            <a:srgbClr val="F3F3F4"/>
                          </a:highlight>
                          <a:latin typeface="Meiryo" panose="020B0604030504040204" pitchFamily="50" charset="-128"/>
                          <a:ea typeface="Meiryo" panose="020B0604030504040204" pitchFamily="50" charset="-128"/>
                        </a:rPr>
                        <a:t>ブランドパネル  マルチデバイス</a:t>
                      </a:r>
                      <a:r>
                        <a:rPr lang="ja-JP" altLang="en-US" sz="1000" b="1" i="0" u="none" strike="noStrike" dirty="0">
                          <a:solidFill>
                            <a:srgbClr val="0D0D0D"/>
                          </a:solidFill>
                          <a:effectLst/>
                          <a:latin typeface="Meiryo" panose="020B0604030504040204" pitchFamily="50" charset="-128"/>
                          <a:ea typeface="Meiryo" panose="020B0604030504040204" pitchFamily="50" charset="-128"/>
                        </a:rPr>
                        <a:t>　トップカバー</a:t>
                      </a:r>
                      <a:endParaRPr lang="ja-JP" altLang="en-US" sz="1000" b="1" i="0" u="none" strike="noStrike" dirty="0">
                        <a:solidFill>
                          <a:srgbClr val="FFFFFF"/>
                        </a:solidFill>
                        <a:effectLst/>
                        <a:highlight>
                          <a:srgbClr val="AAAAAF"/>
                        </a:highlight>
                        <a:latin typeface="Meiryo" panose="020B0604030504040204" pitchFamily="50" charset="-128"/>
                        <a:ea typeface="Meiryo" panose="020B0604030504040204" pitchFamily="50" charset="-128"/>
                      </a:endParaRPr>
                    </a:p>
                  </a:txBody>
                  <a:tcPr marL="55906" marR="3106" marT="3106"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3F3F4"/>
                    </a:solidFill>
                  </a:tcPr>
                </a:tc>
                <a:tc>
                  <a:txBody>
                    <a:bodyPr/>
                    <a:lstStyle/>
                    <a:p>
                      <a:pPr algn="ctr" rtl="0" fontAlgn="ctr"/>
                      <a:r>
                        <a:rPr lang="en-US" sz="1000" b="0" i="0" u="none" strike="noStrike">
                          <a:solidFill>
                            <a:srgbClr val="0D0D0D"/>
                          </a:solidFill>
                          <a:effectLst/>
                          <a:highlight>
                            <a:srgbClr val="F3F3F4"/>
                          </a:highlight>
                          <a:latin typeface="Meiryo"/>
                          <a:ea typeface="Meiryo"/>
                        </a:rPr>
                        <a:t>P.14</a:t>
                      </a:r>
                      <a:endParaRPr lang="en-US" sz="1000" b="0" i="0" u="none" strike="noStrike" dirty="0">
                        <a:solidFill>
                          <a:srgbClr val="0D0D0D"/>
                        </a:solidFill>
                        <a:effectLst/>
                        <a:highlight>
                          <a:srgbClr val="F3F3F4"/>
                        </a:highlight>
                        <a:latin typeface="Meiryo"/>
                        <a:ea typeface="Meiryo"/>
                      </a:endParaRP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3F3F4"/>
                    </a:solidFill>
                  </a:tcPr>
                </a:tc>
                <a:extLst>
                  <a:ext uri="{0D108BD9-81ED-4DB2-BD59-A6C34878D82A}">
                    <a16:rowId xmlns:a16="http://schemas.microsoft.com/office/drawing/2014/main" val="1120603209"/>
                  </a:ext>
                </a:extLst>
              </a:tr>
              <a:tr h="494260">
                <a:tc vMerge="1">
                  <a:txBody>
                    <a:bodyPr/>
                    <a:lstStyle/>
                    <a:p>
                      <a:endParaRP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algn="l" rtl="0" fontAlgn="ctr"/>
                      <a:r>
                        <a:rPr lang="ja-JP" altLang="en-US" sz="1000" b="1" i="0" u="none" strike="noStrike" dirty="0">
                          <a:solidFill>
                            <a:srgbClr val="0D0D0D"/>
                          </a:solidFill>
                          <a:effectLst/>
                          <a:highlight>
                            <a:srgbClr val="F3F3F4"/>
                          </a:highlight>
                          <a:latin typeface="Meiryo" panose="020B0604030504040204" pitchFamily="50" charset="-128"/>
                          <a:ea typeface="Meiryo" panose="020B0604030504040204" pitchFamily="50" charset="-128"/>
                        </a:rPr>
                        <a:t>ブランドパネル  リッチフォーマット  マルチデバイス</a:t>
                      </a:r>
                      <a:r>
                        <a:rPr lang="ja-JP" altLang="en-US" sz="1000" b="1" i="0" u="none" strike="noStrike" dirty="0">
                          <a:solidFill>
                            <a:srgbClr val="0D0D0D"/>
                          </a:solidFill>
                          <a:effectLst/>
                          <a:latin typeface="Meiryo" panose="020B0604030504040204" pitchFamily="50" charset="-128"/>
                          <a:ea typeface="Meiryo" panose="020B0604030504040204" pitchFamily="50" charset="-128"/>
                        </a:rPr>
                        <a:t>　トップカバー</a:t>
                      </a:r>
                      <a:endParaRPr lang="ja-JP" altLang="en-US" sz="1000" b="1" i="0" u="none" strike="noStrike" dirty="0">
                        <a:solidFill>
                          <a:srgbClr val="FFFFFF"/>
                        </a:solidFill>
                        <a:effectLst/>
                        <a:highlight>
                          <a:srgbClr val="AAAAAF"/>
                        </a:highlight>
                        <a:latin typeface="Meiryo" panose="020B0604030504040204" pitchFamily="50" charset="-128"/>
                        <a:ea typeface="Meiryo" panose="020B0604030504040204" pitchFamily="50" charset="-128"/>
                      </a:endParaRPr>
                    </a:p>
                  </a:txBody>
                  <a:tcPr marL="55906" marR="3106" marT="3106"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3F3F4"/>
                    </a:solidFill>
                  </a:tcPr>
                </a:tc>
                <a:tc>
                  <a:txBody>
                    <a:bodyPr/>
                    <a:lstStyle/>
                    <a:p>
                      <a:pPr algn="ctr" rtl="0" fontAlgn="ctr"/>
                      <a:r>
                        <a:rPr lang="en-US" sz="1000" b="0" i="0" u="none" strike="noStrike">
                          <a:solidFill>
                            <a:srgbClr val="0D0D0D"/>
                          </a:solidFill>
                          <a:effectLst/>
                          <a:highlight>
                            <a:srgbClr val="F3F3F4"/>
                          </a:highlight>
                          <a:latin typeface="Meiryo"/>
                          <a:ea typeface="Meiryo"/>
                        </a:rPr>
                        <a:t>P.17</a:t>
                      </a:r>
                      <a:endParaRPr lang="en-US" altLang="ja-JP" sz="1000" b="0" i="0" u="none" strike="noStrike" dirty="0">
                        <a:solidFill>
                          <a:srgbClr val="0D0D0D"/>
                        </a:solidFill>
                        <a:effectLst/>
                        <a:highlight>
                          <a:srgbClr val="F3F3F4"/>
                        </a:highlight>
                        <a:latin typeface="Meiryo"/>
                        <a:ea typeface="Meiryo"/>
                      </a:endParaRP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3F3F4"/>
                    </a:solidFill>
                  </a:tcPr>
                </a:tc>
                <a:extLst>
                  <a:ext uri="{0D108BD9-81ED-4DB2-BD59-A6C34878D82A}">
                    <a16:rowId xmlns:a16="http://schemas.microsoft.com/office/drawing/2014/main" val="27281248"/>
                  </a:ext>
                </a:extLst>
              </a:tr>
            </a:tbl>
          </a:graphicData>
        </a:graphic>
      </p:graphicFrame>
      <p:sp>
        <p:nvSpPr>
          <p:cNvPr id="3" name="テキスト プレースホルダー 2">
            <a:extLst>
              <a:ext uri="{FF2B5EF4-FFF2-40B4-BE49-F238E27FC236}">
                <a16:creationId xmlns:a16="http://schemas.microsoft.com/office/drawing/2014/main" id="{8233F11F-CD18-2F7E-F1B7-265A8FF53190}"/>
              </a:ext>
            </a:extLst>
          </p:cNvPr>
          <p:cNvSpPr>
            <a:spLocks noGrp="1"/>
          </p:cNvSpPr>
          <p:nvPr>
            <p:ph type="body" sz="quarter" idx="12"/>
          </p:nvPr>
        </p:nvSpPr>
        <p:spPr/>
        <p:txBody>
          <a:bodyPr/>
          <a:lstStyle/>
          <a:p>
            <a:pPr marL="0" indent="0" algn="ctr">
              <a:buNone/>
            </a:pPr>
            <a:r>
              <a:rPr lang="ja-JP" altLang="en-US"/>
              <a:t>商品スペック</a:t>
            </a:r>
          </a:p>
        </p:txBody>
      </p:sp>
      <p:pic>
        <p:nvPicPr>
          <p:cNvPr id="13" name="図プレースホルダー 12" descr="アイコン&#10;&#10;自動的に生成された説明">
            <a:extLst>
              <a:ext uri="{FF2B5EF4-FFF2-40B4-BE49-F238E27FC236}">
                <a16:creationId xmlns:a16="http://schemas.microsoft.com/office/drawing/2014/main" id="{9C170B1A-18AB-BD9F-9567-74FC723E55D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a:t>商品一覧</a:t>
            </a:r>
          </a:p>
        </p:txBody>
      </p:sp>
      <p:sp>
        <p:nvSpPr>
          <p:cNvPr id="16" name="テキスト ボックス 15">
            <a:extLst>
              <a:ext uri="{FF2B5EF4-FFF2-40B4-BE49-F238E27FC236}">
                <a16:creationId xmlns:a16="http://schemas.microsoft.com/office/drawing/2014/main" id="{1AE2F7EE-83F3-556C-6619-9F651F868918}"/>
              </a:ext>
            </a:extLst>
          </p:cNvPr>
          <p:cNvSpPr txBox="1"/>
          <p:nvPr/>
        </p:nvSpPr>
        <p:spPr>
          <a:xfrm>
            <a:off x="447648" y="1069716"/>
            <a:ext cx="9577064"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この資料に掲載している商品一覧</a:t>
            </a:r>
            <a:endParaRPr kumimoji="1" lang="en-US" altLang="ja-JP" sz="1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p:txBody>
      </p:sp>
      <p:pic>
        <p:nvPicPr>
          <p:cNvPr id="18" name="図 17">
            <a:extLst>
              <a:ext uri="{FF2B5EF4-FFF2-40B4-BE49-F238E27FC236}">
                <a16:creationId xmlns:a16="http://schemas.microsoft.com/office/drawing/2014/main" id="{598DF32B-956E-724B-E1F0-F2BEFCB6656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21371" y="2651412"/>
            <a:ext cx="576000" cy="433107"/>
          </a:xfrm>
          <a:prstGeom prst="rect">
            <a:avLst/>
          </a:prstGeom>
        </p:spPr>
      </p:pic>
      <p:pic>
        <p:nvPicPr>
          <p:cNvPr id="19" name="図 18">
            <a:extLst>
              <a:ext uri="{FF2B5EF4-FFF2-40B4-BE49-F238E27FC236}">
                <a16:creationId xmlns:a16="http://schemas.microsoft.com/office/drawing/2014/main" id="{CF59ADA3-37F5-EB9F-F31A-B2DBD737923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165371" y="1710965"/>
            <a:ext cx="288000" cy="520176"/>
          </a:xfrm>
          <a:prstGeom prst="rect">
            <a:avLst/>
          </a:prstGeom>
        </p:spPr>
      </p:pic>
      <p:sp>
        <p:nvSpPr>
          <p:cNvPr id="15" name="テキスト ボックス 14">
            <a:extLst>
              <a:ext uri="{FF2B5EF4-FFF2-40B4-BE49-F238E27FC236}">
                <a16:creationId xmlns:a16="http://schemas.microsoft.com/office/drawing/2014/main" id="{CA7E5BAA-07AD-6451-5083-3B822DD7428F}"/>
              </a:ext>
            </a:extLst>
          </p:cNvPr>
          <p:cNvSpPr txBox="1"/>
          <p:nvPr/>
        </p:nvSpPr>
        <p:spPr>
          <a:xfrm>
            <a:off x="2033392" y="2744854"/>
            <a:ext cx="1225550" cy="246221"/>
          </a:xfrm>
          <a:prstGeom prst="rect">
            <a:avLst/>
          </a:prstGeom>
          <a:noFill/>
        </p:spPr>
        <p:txBody>
          <a:bodyPr wrap="square" rtlCol="0">
            <a:spAutoFit/>
          </a:bodyPr>
          <a:lstStyle/>
          <a:p>
            <a:r>
              <a:rPr lang="ja-JP" altLang="en-US" sz="1000" b="1">
                <a:solidFill>
                  <a:schemeClr val="bg1"/>
                </a:solidFill>
              </a:rPr>
              <a:t>マルチデバイス</a:t>
            </a:r>
            <a:endParaRPr kumimoji="1" lang="ja-JP" altLang="en-US" sz="1000" b="1">
              <a:solidFill>
                <a:schemeClr val="bg1"/>
              </a:solidFill>
            </a:endParaRPr>
          </a:p>
        </p:txBody>
      </p:sp>
      <p:sp>
        <p:nvSpPr>
          <p:cNvPr id="21" name="テキスト ボックス 20">
            <a:extLst>
              <a:ext uri="{FF2B5EF4-FFF2-40B4-BE49-F238E27FC236}">
                <a16:creationId xmlns:a16="http://schemas.microsoft.com/office/drawing/2014/main" id="{32132610-6D17-CD37-AF8F-F76153DBBB32}"/>
              </a:ext>
            </a:extLst>
          </p:cNvPr>
          <p:cNvSpPr txBox="1"/>
          <p:nvPr/>
        </p:nvSpPr>
        <p:spPr>
          <a:xfrm>
            <a:off x="2033392" y="1886946"/>
            <a:ext cx="1225550" cy="246221"/>
          </a:xfrm>
          <a:prstGeom prst="rect">
            <a:avLst/>
          </a:prstGeom>
          <a:noFill/>
        </p:spPr>
        <p:txBody>
          <a:bodyPr wrap="square" rtlCol="0">
            <a:spAutoFit/>
          </a:bodyPr>
          <a:lstStyle/>
          <a:p>
            <a:r>
              <a:rPr lang="ja-JP" altLang="en-US" sz="1000" b="1">
                <a:solidFill>
                  <a:schemeClr val="bg1"/>
                </a:solidFill>
              </a:rPr>
              <a:t>スマートフォン</a:t>
            </a:r>
            <a:endParaRPr kumimoji="1" lang="ja-JP" altLang="en-US" sz="1000" b="1">
              <a:solidFill>
                <a:schemeClr val="bg1"/>
              </a:solidFill>
            </a:endParaRPr>
          </a:p>
        </p:txBody>
      </p:sp>
    </p:spTree>
    <p:extLst>
      <p:ext uri="{BB962C8B-B14F-4D97-AF65-F5344CB8AC3E}">
        <p14:creationId xmlns:p14="http://schemas.microsoft.com/office/powerpoint/2010/main" val="184627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プレースホルダー 35">
            <a:extLst>
              <a:ext uri="{FF2B5EF4-FFF2-40B4-BE49-F238E27FC236}">
                <a16:creationId xmlns:a16="http://schemas.microsoft.com/office/drawing/2014/main" id="{0AEAC557-B5DD-191F-2BE2-10A68D09D291}"/>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8" name="図プレースホルダー 7" descr="アイコン&#10;&#10;自動的に生成された説明">
            <a:extLst>
              <a:ext uri="{FF2B5EF4-FFF2-40B4-BE49-F238E27FC236}">
                <a16:creationId xmlns:a16="http://schemas.microsoft.com/office/drawing/2014/main" id="{9285C42D-E470-8AB9-DBD7-6476BD01126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DEDBEF49-4ED3-D7A5-B1C1-AA91C9840AFF}"/>
              </a:ext>
            </a:extLst>
          </p:cNvPr>
          <p:cNvSpPr>
            <a:spLocks noGrp="1"/>
          </p:cNvSpPr>
          <p:nvPr>
            <p:ph type="body" sz="quarter" idx="10"/>
          </p:nvPr>
        </p:nvSpPr>
        <p:spPr>
          <a:xfrm>
            <a:off x="3507058" y="252000"/>
            <a:ext cx="3913223" cy="335028"/>
          </a:xfrm>
        </p:spPr>
        <p:txBody>
          <a:bodyPr/>
          <a:lstStyle/>
          <a:p>
            <a:r>
              <a:rPr kumimoji="1" lang="ja-JP" altLang="en-US" sz="2000" b="1" i="0" dirty="0">
                <a:latin typeface="Meiryo" panose="020B0604030504040204" pitchFamily="34" charset="-128"/>
                <a:ea typeface="Meiryo" panose="020B0604030504040204" pitchFamily="34" charset="-128"/>
              </a:rPr>
              <a:t>ブランドパネル  </a:t>
            </a:r>
            <a:r>
              <a:rPr lang="ja-JP" altLang="en-US" dirty="0"/>
              <a:t>スマートフォン　トップカバー</a:t>
            </a:r>
            <a:endParaRPr kumimoji="1" lang="ja-JP" altLang="en-US" sz="2000" b="1" i="0" dirty="0">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AAC1EB36-41D2-6CC3-B114-F8CE71F29CD2}"/>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1" name="正方形/長方形 10">
            <a:extLst>
              <a:ext uri="{FF2B5EF4-FFF2-40B4-BE49-F238E27FC236}">
                <a16:creationId xmlns:a16="http://schemas.microsoft.com/office/drawing/2014/main" id="{203D6A00-127C-4F1B-05A5-DD6FE366ED46}"/>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p>
        </p:txBody>
      </p:sp>
      <p:sp>
        <p:nvSpPr>
          <p:cNvPr id="12" name="テキスト ボックス 11">
            <a:extLst>
              <a:ext uri="{FF2B5EF4-FFF2-40B4-BE49-F238E27FC236}">
                <a16:creationId xmlns:a16="http://schemas.microsoft.com/office/drawing/2014/main" id="{43DF3AF1-05E3-9E70-42DA-6FD62F015315}"/>
              </a:ext>
            </a:extLst>
          </p:cNvPr>
          <p:cNvSpPr txBox="1"/>
          <p:nvPr/>
        </p:nvSpPr>
        <p:spPr>
          <a:xfrm>
            <a:off x="623154" y="5990974"/>
            <a:ext cx="8989036" cy="25160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a:ea typeface="Meiryo"/>
              </a:rPr>
              <a:t>・入稿規定（</a:t>
            </a:r>
            <a:r>
              <a:rPr kumimoji="0" lang="en-US" altLang="ja-JP" sz="900" b="0" i="0" u="none" strike="noStrike" kern="0" cap="none" spc="0" normalizeH="0" baseline="0" noProof="0" dirty="0">
                <a:ln>
                  <a:noFill/>
                </a:ln>
                <a:solidFill>
                  <a:srgbClr val="0D0D0D"/>
                </a:solidFill>
                <a:effectLst/>
                <a:uLnTx/>
                <a:uFillTx/>
                <a:latin typeface="Meiryo"/>
                <a:ea typeface="Meiryo"/>
              </a:rPr>
              <a:t>web</a:t>
            </a:r>
            <a:r>
              <a:rPr kumimoji="0" lang="ja-JP" altLang="en-US" sz="900" b="0" i="0" u="none" strike="noStrike" kern="0" cap="none" spc="0" normalizeH="0" baseline="0" noProof="0" dirty="0">
                <a:ln>
                  <a:noFill/>
                </a:ln>
                <a:solidFill>
                  <a:srgbClr val="0D0D0D"/>
                </a:solidFill>
                <a:effectLst/>
                <a:uLnTx/>
                <a:uFillTx/>
                <a:latin typeface="Meiryo"/>
                <a:ea typeface="Meiryo"/>
              </a:rPr>
              <a:t>）：</a:t>
            </a:r>
            <a:r>
              <a:rPr kumimoji="0" lang="ja-JP" altLang="en-US" sz="900" kern="0" dirty="0">
                <a:solidFill>
                  <a:srgbClr val="0D0D0D"/>
                </a:solidFill>
                <a:latin typeface="Meiryo"/>
                <a:ea typeface="Meiryo"/>
                <a:hlinkClick r:id="rId4"/>
              </a:rPr>
              <a:t>https://ads-help.yahoo-net.jp/s/article/H000044930?language=ja</a:t>
            </a:r>
            <a:endParaRPr lang="en-US" altLang="ja-JP" sz="900" b="0" i="0" u="none" strike="noStrike" kern="0" cap="none" spc="0" normalizeH="0" baseline="0" noProof="0" dirty="0">
              <a:ln>
                <a:noFill/>
              </a:ln>
              <a:solidFill>
                <a:srgbClr val="0D0D0D"/>
              </a:solidFill>
              <a:effectLst/>
              <a:uLnTx/>
              <a:uFillTx/>
              <a:latin typeface="Meiryo UI"/>
              <a:ea typeface="Meiryo UI"/>
            </a:endParaRPr>
          </a:p>
        </p:txBody>
      </p:sp>
      <p:sp>
        <p:nvSpPr>
          <p:cNvPr id="18" name="角丸四角形 37">
            <a:extLst>
              <a:ext uri="{FF2B5EF4-FFF2-40B4-BE49-F238E27FC236}">
                <a16:creationId xmlns:a16="http://schemas.microsoft.com/office/drawing/2014/main" id="{86198E75-B43E-8AF1-F8C7-F6134F2C0305}"/>
              </a:ext>
            </a:extLst>
          </p:cNvPr>
          <p:cNvSpPr/>
          <p:nvPr/>
        </p:nvSpPr>
        <p:spPr>
          <a:xfrm>
            <a:off x="970229" y="911841"/>
            <a:ext cx="3506781"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lvl="0" algn="ctr">
              <a:lnSpc>
                <a:spcPct val="120000"/>
              </a:lnSpc>
              <a:defRPr/>
            </a:pP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ブランドパネル トップカバー</a:t>
            </a:r>
            <a:r>
              <a:rPr kumimoji="1" lang="en-US" altLang="ja-JP" sz="1200" b="1" i="0" u="none" strike="noStrike" kern="1200" cap="none" spc="0" normalizeH="0" baseline="0" noProof="0" dirty="0">
                <a:ln>
                  <a:noFill/>
                </a:ln>
                <a:solidFill>
                  <a:schemeClr val="bg1">
                    <a:lumMod val="95000"/>
                  </a:schemeClr>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chemeClr val="bg1">
                    <a:lumMod val="95000"/>
                  </a:schemeClr>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chemeClr val="bg1">
                    <a:lumMod val="95000"/>
                  </a:schemeClr>
                </a:solidFill>
                <a:effectLst/>
                <a:uLnTx/>
                <a:uFillTx/>
                <a:latin typeface="Meiryo" panose="020B0604030504040204" pitchFamily="34" charset="-128"/>
                <a:ea typeface="Meiryo" panose="020B0604030504040204" pitchFamily="34" charset="-128"/>
                <a:cs typeface="Segoe UI" panose="020B0502040204020203" pitchFamily="34" charset="0"/>
              </a:rPr>
              <a:t>/16</a:t>
            </a:r>
            <a:r>
              <a:rPr kumimoji="1" lang="ja-JP" altLang="en-US" sz="1200" b="1" i="0" u="none" strike="noStrike" kern="1200" cap="none" spc="0" normalizeH="0" baseline="0" noProof="0" dirty="0">
                <a:ln>
                  <a:noFill/>
                </a:ln>
                <a:solidFill>
                  <a:schemeClr val="bg1">
                    <a:lumMod val="95000"/>
                  </a:schemeClr>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dirty="0">
                <a:ln>
                  <a:noFill/>
                </a:ln>
                <a:solidFill>
                  <a:schemeClr val="bg1">
                    <a:lumMod val="95000"/>
                  </a:schemeClr>
                </a:solidFill>
                <a:effectLst/>
                <a:uLnTx/>
                <a:uFillTx/>
                <a:latin typeface="Meiryo" panose="020B0604030504040204" pitchFamily="34" charset="-128"/>
                <a:ea typeface="Meiryo" panose="020B0604030504040204" pitchFamily="34" charset="-128"/>
                <a:cs typeface="Segoe UI" panose="020B0502040204020203" pitchFamily="34" charset="0"/>
              </a:rPr>
              <a:t>9</a:t>
            </a:r>
          </a:p>
          <a:p>
            <a:pPr lvl="0" algn="ctr">
              <a:lnSpc>
                <a:spcPct val="120000"/>
              </a:lnSpc>
              <a:defRPr/>
            </a:pP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ブランドパネル トップカバー</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動画</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/16</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9</a:t>
            </a:r>
            <a:endPar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endParaRPr>
          </a:p>
        </p:txBody>
      </p:sp>
      <p:sp>
        <p:nvSpPr>
          <p:cNvPr id="20" name="円/楕円 38">
            <a:extLst>
              <a:ext uri="{FF2B5EF4-FFF2-40B4-BE49-F238E27FC236}">
                <a16:creationId xmlns:a16="http://schemas.microsoft.com/office/drawing/2014/main" id="{B818268E-AC59-FC22-09DC-110477621D6D}"/>
              </a:ext>
            </a:extLst>
          </p:cNvPr>
          <p:cNvSpPr>
            <a:spLocks noChangeAspect="1"/>
          </p:cNvSpPr>
          <p:nvPr/>
        </p:nvSpPr>
        <p:spPr>
          <a:xfrm>
            <a:off x="718229" y="1006293"/>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grpSp>
        <p:nvGrpSpPr>
          <p:cNvPr id="28" name="グループ化 27">
            <a:extLst>
              <a:ext uri="{FF2B5EF4-FFF2-40B4-BE49-F238E27FC236}">
                <a16:creationId xmlns:a16="http://schemas.microsoft.com/office/drawing/2014/main" id="{758F610D-64B3-B9D9-5EF7-4DE802C7F352}"/>
              </a:ext>
            </a:extLst>
          </p:cNvPr>
          <p:cNvGrpSpPr/>
          <p:nvPr/>
        </p:nvGrpSpPr>
        <p:grpSpPr>
          <a:xfrm>
            <a:off x="7971222" y="3952732"/>
            <a:ext cx="174676" cy="182748"/>
            <a:chOff x="4505326" y="2604452"/>
            <a:chExt cx="203132" cy="212519"/>
          </a:xfrm>
        </p:grpSpPr>
        <p:sp>
          <p:nvSpPr>
            <p:cNvPr id="29" name="山形 13">
              <a:extLst>
                <a:ext uri="{FF2B5EF4-FFF2-40B4-BE49-F238E27FC236}">
                  <a16:creationId xmlns:a16="http://schemas.microsoft.com/office/drawing/2014/main" id="{F59321ED-F7A2-3864-1E13-D6435FA00437}"/>
                </a:ext>
              </a:extLst>
            </p:cNvPr>
            <p:cNvSpPr/>
            <p:nvPr/>
          </p:nvSpPr>
          <p:spPr>
            <a:xfrm>
              <a:off x="4591917" y="2604452"/>
              <a:ext cx="116541" cy="212519"/>
            </a:xfrm>
            <a:prstGeom prst="chevron">
              <a:avLst>
                <a:gd name="adj" fmla="val 62863"/>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sp>
          <p:nvSpPr>
            <p:cNvPr id="30" name="山形 14">
              <a:extLst>
                <a:ext uri="{FF2B5EF4-FFF2-40B4-BE49-F238E27FC236}">
                  <a16:creationId xmlns:a16="http://schemas.microsoft.com/office/drawing/2014/main" id="{A4E0E64C-9E1F-4031-3F9B-9013373D513D}"/>
                </a:ext>
              </a:extLst>
            </p:cNvPr>
            <p:cNvSpPr/>
            <p:nvPr/>
          </p:nvSpPr>
          <p:spPr>
            <a:xfrm>
              <a:off x="4505326" y="2604452"/>
              <a:ext cx="116541" cy="212519"/>
            </a:xfrm>
            <a:prstGeom prst="chevron">
              <a:avLst>
                <a:gd name="adj" fmla="val 62863"/>
              </a:avLst>
            </a:prstGeom>
            <a:solidFill>
              <a:srgbClr val="00003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grpSp>
      <p:grpSp>
        <p:nvGrpSpPr>
          <p:cNvPr id="31" name="グループ化 30">
            <a:extLst>
              <a:ext uri="{FF2B5EF4-FFF2-40B4-BE49-F238E27FC236}">
                <a16:creationId xmlns:a16="http://schemas.microsoft.com/office/drawing/2014/main" id="{9E32950A-6EF9-E8FE-80FE-A70A44FEF826}"/>
              </a:ext>
            </a:extLst>
          </p:cNvPr>
          <p:cNvGrpSpPr/>
          <p:nvPr/>
        </p:nvGrpSpPr>
        <p:grpSpPr>
          <a:xfrm>
            <a:off x="3091693" y="4056843"/>
            <a:ext cx="175200" cy="183297"/>
            <a:chOff x="4505326" y="2604452"/>
            <a:chExt cx="203132" cy="212519"/>
          </a:xfrm>
        </p:grpSpPr>
        <p:sp>
          <p:nvSpPr>
            <p:cNvPr id="32" name="山形 13">
              <a:extLst>
                <a:ext uri="{FF2B5EF4-FFF2-40B4-BE49-F238E27FC236}">
                  <a16:creationId xmlns:a16="http://schemas.microsoft.com/office/drawing/2014/main" id="{4F87EDBA-8ED8-31FB-C9FE-91EAB3CAED48}"/>
                </a:ext>
              </a:extLst>
            </p:cNvPr>
            <p:cNvSpPr/>
            <p:nvPr/>
          </p:nvSpPr>
          <p:spPr>
            <a:xfrm>
              <a:off x="4591917" y="2604452"/>
              <a:ext cx="116541" cy="212519"/>
            </a:xfrm>
            <a:prstGeom prst="chevron">
              <a:avLst>
                <a:gd name="adj" fmla="val 62863"/>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sp>
          <p:nvSpPr>
            <p:cNvPr id="33" name="山形 14">
              <a:extLst>
                <a:ext uri="{FF2B5EF4-FFF2-40B4-BE49-F238E27FC236}">
                  <a16:creationId xmlns:a16="http://schemas.microsoft.com/office/drawing/2014/main" id="{A69A6AEB-E731-5612-FB25-4AA6FC4B3513}"/>
                </a:ext>
              </a:extLst>
            </p:cNvPr>
            <p:cNvSpPr/>
            <p:nvPr/>
          </p:nvSpPr>
          <p:spPr>
            <a:xfrm>
              <a:off x="4505326" y="2604452"/>
              <a:ext cx="116541" cy="212519"/>
            </a:xfrm>
            <a:prstGeom prst="chevron">
              <a:avLst>
                <a:gd name="adj" fmla="val 62863"/>
              </a:avLst>
            </a:prstGeom>
            <a:solidFill>
              <a:srgbClr val="00003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grpSp>
      <p:grpSp>
        <p:nvGrpSpPr>
          <p:cNvPr id="82" name="グループ化 81">
            <a:extLst>
              <a:ext uri="{FF2B5EF4-FFF2-40B4-BE49-F238E27FC236}">
                <a16:creationId xmlns:a16="http://schemas.microsoft.com/office/drawing/2014/main" id="{7E68BC53-5065-7862-10A3-3E4F9D0EF45C}"/>
              </a:ext>
            </a:extLst>
          </p:cNvPr>
          <p:cNvGrpSpPr/>
          <p:nvPr/>
        </p:nvGrpSpPr>
        <p:grpSpPr>
          <a:xfrm>
            <a:off x="715952" y="2636406"/>
            <a:ext cx="2301302" cy="3236937"/>
            <a:chOff x="513033" y="432676"/>
            <a:chExt cx="2115990" cy="2790926"/>
          </a:xfrm>
        </p:grpSpPr>
        <p:grpSp>
          <p:nvGrpSpPr>
            <p:cNvPr id="83" name="グループ化 82">
              <a:extLst>
                <a:ext uri="{FF2B5EF4-FFF2-40B4-BE49-F238E27FC236}">
                  <a16:creationId xmlns:a16="http://schemas.microsoft.com/office/drawing/2014/main" id="{EC46B018-E3A5-9CC9-D723-393FF7AB7EBA}"/>
                </a:ext>
              </a:extLst>
            </p:cNvPr>
            <p:cNvGrpSpPr/>
            <p:nvPr/>
          </p:nvGrpSpPr>
          <p:grpSpPr>
            <a:xfrm>
              <a:off x="513033" y="432676"/>
              <a:ext cx="2115990" cy="2790926"/>
              <a:chOff x="513033" y="446487"/>
              <a:chExt cx="2115990" cy="2790926"/>
            </a:xfrm>
          </p:grpSpPr>
          <p:pic>
            <p:nvPicPr>
              <p:cNvPr id="85" name="図 84">
                <a:extLst>
                  <a:ext uri="{FF2B5EF4-FFF2-40B4-BE49-F238E27FC236}">
                    <a16:creationId xmlns:a16="http://schemas.microsoft.com/office/drawing/2014/main" id="{627019DB-28A6-C240-C03C-B1E7DAF89746}"/>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b="37089"/>
              <a:stretch/>
            </p:blipFill>
            <p:spPr>
              <a:xfrm>
                <a:off x="513033" y="446487"/>
                <a:ext cx="2115990" cy="2790925"/>
              </a:xfrm>
              <a:prstGeom prst="rect">
                <a:avLst/>
              </a:prstGeom>
            </p:spPr>
          </p:pic>
          <p:pic>
            <p:nvPicPr>
              <p:cNvPr id="86" name="図 85">
                <a:extLst>
                  <a:ext uri="{FF2B5EF4-FFF2-40B4-BE49-F238E27FC236}">
                    <a16:creationId xmlns:a16="http://schemas.microsoft.com/office/drawing/2014/main" id="{26CE055E-D01F-B0EE-3250-762FB3AC208C}"/>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b="33382"/>
              <a:stretch/>
            </p:blipFill>
            <p:spPr>
              <a:xfrm>
                <a:off x="655968" y="568893"/>
                <a:ext cx="1844989" cy="2668520"/>
              </a:xfrm>
              <a:prstGeom prst="rect">
                <a:avLst/>
              </a:prstGeom>
            </p:spPr>
          </p:pic>
          <p:pic>
            <p:nvPicPr>
              <p:cNvPr id="87" name="図 86">
                <a:extLst>
                  <a:ext uri="{FF2B5EF4-FFF2-40B4-BE49-F238E27FC236}">
                    <a16:creationId xmlns:a16="http://schemas.microsoft.com/office/drawing/2014/main" id="{58F88105-3BF4-9656-FDAA-C310EFDC6EC9}"/>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84" name="図 83">
              <a:extLst>
                <a:ext uri="{FF2B5EF4-FFF2-40B4-BE49-F238E27FC236}">
                  <a16:creationId xmlns:a16="http://schemas.microsoft.com/office/drawing/2014/main" id="{0637D54F-0C12-F2FA-4135-157157D20591}"/>
                </a:ext>
              </a:extLst>
            </p:cNvPr>
            <p:cNvPicPr>
              <a:picLocks noChangeAspect="1"/>
            </p:cNvPicPr>
            <p:nvPr/>
          </p:nvPicPr>
          <p:blipFill rotWithShape="1">
            <a:blip r:embed="rId8">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grpSp>
        <p:nvGrpSpPr>
          <p:cNvPr id="88" name="グループ化 87">
            <a:extLst>
              <a:ext uri="{FF2B5EF4-FFF2-40B4-BE49-F238E27FC236}">
                <a16:creationId xmlns:a16="http://schemas.microsoft.com/office/drawing/2014/main" id="{88A1D8BA-B322-D20B-6630-3BE70244FBB9}"/>
              </a:ext>
            </a:extLst>
          </p:cNvPr>
          <p:cNvGrpSpPr/>
          <p:nvPr/>
        </p:nvGrpSpPr>
        <p:grpSpPr>
          <a:xfrm>
            <a:off x="6408797" y="2619936"/>
            <a:ext cx="2301301" cy="3236073"/>
            <a:chOff x="7241733" y="1270074"/>
            <a:chExt cx="2016626" cy="2835765"/>
          </a:xfrm>
        </p:grpSpPr>
        <p:grpSp>
          <p:nvGrpSpPr>
            <p:cNvPr id="89" name="グループ化 88">
              <a:extLst>
                <a:ext uri="{FF2B5EF4-FFF2-40B4-BE49-F238E27FC236}">
                  <a16:creationId xmlns:a16="http://schemas.microsoft.com/office/drawing/2014/main" id="{EC9035A5-899B-A90D-2725-8C906E5E4BB7}"/>
                </a:ext>
              </a:extLst>
            </p:cNvPr>
            <p:cNvGrpSpPr/>
            <p:nvPr/>
          </p:nvGrpSpPr>
          <p:grpSpPr>
            <a:xfrm>
              <a:off x="7241733" y="1270074"/>
              <a:ext cx="2016626" cy="2835764"/>
              <a:chOff x="513033" y="432676"/>
              <a:chExt cx="2115990" cy="2790180"/>
            </a:xfrm>
          </p:grpSpPr>
          <p:grpSp>
            <p:nvGrpSpPr>
              <p:cNvPr id="92" name="グループ化 91">
                <a:extLst>
                  <a:ext uri="{FF2B5EF4-FFF2-40B4-BE49-F238E27FC236}">
                    <a16:creationId xmlns:a16="http://schemas.microsoft.com/office/drawing/2014/main" id="{B435C70F-94BA-EAD2-6759-4DB1BF114823}"/>
                  </a:ext>
                </a:extLst>
              </p:cNvPr>
              <p:cNvGrpSpPr/>
              <p:nvPr/>
            </p:nvGrpSpPr>
            <p:grpSpPr>
              <a:xfrm>
                <a:off x="513033" y="432676"/>
                <a:ext cx="2115990" cy="2790180"/>
                <a:chOff x="513033" y="446487"/>
                <a:chExt cx="2115990" cy="2790180"/>
              </a:xfrm>
            </p:grpSpPr>
            <p:pic>
              <p:nvPicPr>
                <p:cNvPr id="94" name="図 93">
                  <a:extLst>
                    <a:ext uri="{FF2B5EF4-FFF2-40B4-BE49-F238E27FC236}">
                      <a16:creationId xmlns:a16="http://schemas.microsoft.com/office/drawing/2014/main" id="{249680B8-F9AF-A7AD-1EA9-8A30186668CE}"/>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1" b="37106"/>
                <a:stretch/>
              </p:blipFill>
              <p:spPr>
                <a:xfrm>
                  <a:off x="513033" y="446487"/>
                  <a:ext cx="2115990" cy="2790180"/>
                </a:xfrm>
                <a:prstGeom prst="rect">
                  <a:avLst/>
                </a:prstGeom>
              </p:spPr>
            </p:pic>
            <p:pic>
              <p:nvPicPr>
                <p:cNvPr id="95" name="図 94">
                  <a:extLst>
                    <a:ext uri="{FF2B5EF4-FFF2-40B4-BE49-F238E27FC236}">
                      <a16:creationId xmlns:a16="http://schemas.microsoft.com/office/drawing/2014/main" id="{EDA801AC-A546-DB95-A1BA-98E502A7CD95}"/>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93" name="図 92">
                <a:extLst>
                  <a:ext uri="{FF2B5EF4-FFF2-40B4-BE49-F238E27FC236}">
                    <a16:creationId xmlns:a16="http://schemas.microsoft.com/office/drawing/2014/main" id="{C2B2425E-B9AD-3D1D-4A3F-941A2DA1DA10}"/>
                  </a:ext>
                </a:extLst>
              </p:cNvPr>
              <p:cNvPicPr>
                <a:picLocks noChangeAspect="1"/>
              </p:cNvPicPr>
              <p:nvPr/>
            </p:nvPicPr>
            <p:blipFill rotWithShape="1">
              <a:blip r:embed="rId8">
                <a:extLst>
                  <a:ext uri="{28A0092B-C50C-407E-A947-70E740481C1C}">
                    <a14:useLocalDpi xmlns:a14="http://schemas.microsoft.com/office/drawing/2010/main"/>
                  </a:ext>
                </a:extLst>
              </a:blip>
              <a:srcRect l="1704" t="-603" r="3086"/>
              <a:stretch/>
            </p:blipFill>
            <p:spPr>
              <a:xfrm>
                <a:off x="654267" y="958607"/>
                <a:ext cx="1843200" cy="1050673"/>
              </a:xfrm>
              <a:prstGeom prst="rect">
                <a:avLst/>
              </a:prstGeom>
            </p:spPr>
          </p:pic>
        </p:grpSp>
        <p:pic>
          <p:nvPicPr>
            <p:cNvPr id="90" name="図 89">
              <a:extLst>
                <a:ext uri="{FF2B5EF4-FFF2-40B4-BE49-F238E27FC236}">
                  <a16:creationId xmlns:a16="http://schemas.microsoft.com/office/drawing/2014/main" id="{2F2666D9-C7D2-CF21-26CE-81B15F835A51}"/>
                </a:ext>
              </a:extLst>
            </p:cNvPr>
            <p:cNvPicPr>
              <a:picLocks noChangeAspect="1"/>
            </p:cNvPicPr>
            <p:nvPr/>
          </p:nvPicPr>
          <p:blipFill rotWithShape="1">
            <a:blip r:embed="rId9">
              <a:extLst>
                <a:ext uri="{28A0092B-C50C-407E-A947-70E740481C1C}">
                  <a14:useLocalDpi xmlns:a14="http://schemas.microsoft.com/office/drawing/2010/main" val="0"/>
                </a:ext>
              </a:extLst>
            </a:blip>
            <a:srcRect t="3189" b="88679"/>
            <a:stretch/>
          </p:blipFill>
          <p:spPr>
            <a:xfrm>
              <a:off x="7393106" y="1572570"/>
              <a:ext cx="1713877" cy="248191"/>
            </a:xfrm>
            <a:prstGeom prst="rect">
              <a:avLst/>
            </a:prstGeom>
          </p:spPr>
        </p:pic>
        <p:pic>
          <p:nvPicPr>
            <p:cNvPr id="91" name="図 90">
              <a:extLst>
                <a:ext uri="{FF2B5EF4-FFF2-40B4-BE49-F238E27FC236}">
                  <a16:creationId xmlns:a16="http://schemas.microsoft.com/office/drawing/2014/main" id="{A63F3D26-4F20-E15E-9944-1FA97EED1522}"/>
                </a:ext>
              </a:extLst>
            </p:cNvPr>
            <p:cNvPicPr>
              <a:picLocks noChangeAspect="1"/>
            </p:cNvPicPr>
            <p:nvPr/>
          </p:nvPicPr>
          <p:blipFill rotWithShape="1">
            <a:blip r:embed="rId9">
              <a:extLst>
                <a:ext uri="{28A0092B-C50C-407E-A947-70E740481C1C}">
                  <a14:useLocalDpi xmlns:a14="http://schemas.microsoft.com/office/drawing/2010/main" val="0"/>
                </a:ext>
              </a:extLst>
            </a:blip>
            <a:srcRect t="11470" b="48380"/>
            <a:stretch/>
          </p:blipFill>
          <p:spPr>
            <a:xfrm>
              <a:off x="7376335" y="2868485"/>
              <a:ext cx="1730648" cy="1237354"/>
            </a:xfrm>
            <a:prstGeom prst="rect">
              <a:avLst/>
            </a:prstGeom>
          </p:spPr>
        </p:pic>
      </p:grpSp>
      <p:sp>
        <p:nvSpPr>
          <p:cNvPr id="96" name="角丸四角形 46">
            <a:extLst>
              <a:ext uri="{FF2B5EF4-FFF2-40B4-BE49-F238E27FC236}">
                <a16:creationId xmlns:a16="http://schemas.microsoft.com/office/drawing/2014/main" id="{6A8794B1-5006-D9E0-68D0-390B7276BC18}"/>
              </a:ext>
            </a:extLst>
          </p:cNvPr>
          <p:cNvSpPr/>
          <p:nvPr/>
        </p:nvSpPr>
        <p:spPr>
          <a:xfrm>
            <a:off x="715686" y="2227660"/>
            <a:ext cx="4922582" cy="326427"/>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dirty="0">
                <a:ln>
                  <a:noFill/>
                </a:ln>
                <a:solidFill>
                  <a:srgbClr val="0D0D0D"/>
                </a:solidFill>
                <a:effectLst/>
                <a:uLnTx/>
                <a:uFillTx/>
                <a:latin typeface="Meiryo" panose="020B0604030504040204" pitchFamily="34" charset="-128"/>
                <a:ea typeface="Meiryo" panose="020B0604030504040204" pitchFamily="34" charset="-128"/>
              </a:rPr>
              <a:t>WEB</a:t>
            </a:r>
            <a:endParaRPr kumimoji="1" lang="ja-JP" altLang="en-US" sz="1400" b="1" i="0" u="none" strike="noStrike" kern="1200" cap="none" spc="60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p:txBody>
      </p:sp>
      <p:sp>
        <p:nvSpPr>
          <p:cNvPr id="97" name="角丸四角形 47">
            <a:extLst>
              <a:ext uri="{FF2B5EF4-FFF2-40B4-BE49-F238E27FC236}">
                <a16:creationId xmlns:a16="http://schemas.microsoft.com/office/drawing/2014/main" id="{DFFB89E3-73DC-6AF9-4886-D777DD702DAA}"/>
              </a:ext>
            </a:extLst>
          </p:cNvPr>
          <p:cNvSpPr/>
          <p:nvPr/>
        </p:nvSpPr>
        <p:spPr>
          <a:xfrm>
            <a:off x="6408797" y="2208031"/>
            <a:ext cx="4922581" cy="326427"/>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dirty="0">
                <a:ln>
                  <a:noFill/>
                </a:ln>
                <a:solidFill>
                  <a:srgbClr val="0D0D0D"/>
                </a:solidFill>
                <a:effectLst/>
                <a:uLnTx/>
                <a:uFillTx/>
                <a:latin typeface="Meiryo" panose="020B0604030504040204" pitchFamily="34" charset="-128"/>
                <a:ea typeface="Meiryo" panose="020B0604030504040204" pitchFamily="34" charset="-128"/>
              </a:rPr>
              <a:t>APP</a:t>
            </a:r>
            <a:endParaRPr kumimoji="1" lang="ja-JP" altLang="en-US" sz="1400" b="1" i="0" u="none" strike="noStrike" kern="1200" cap="none" spc="60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p:txBody>
      </p:sp>
      <p:grpSp>
        <p:nvGrpSpPr>
          <p:cNvPr id="116" name="グループ化 115">
            <a:extLst>
              <a:ext uri="{FF2B5EF4-FFF2-40B4-BE49-F238E27FC236}">
                <a16:creationId xmlns:a16="http://schemas.microsoft.com/office/drawing/2014/main" id="{73B838F1-2BA3-0F8A-E527-E492E56F6467}"/>
              </a:ext>
            </a:extLst>
          </p:cNvPr>
          <p:cNvGrpSpPr/>
          <p:nvPr/>
        </p:nvGrpSpPr>
        <p:grpSpPr>
          <a:xfrm>
            <a:off x="8805331" y="3980641"/>
            <a:ext cx="175200" cy="183297"/>
            <a:chOff x="4505326" y="2604452"/>
            <a:chExt cx="203132" cy="212519"/>
          </a:xfrm>
        </p:grpSpPr>
        <p:sp>
          <p:nvSpPr>
            <p:cNvPr id="117" name="山形 13">
              <a:extLst>
                <a:ext uri="{FF2B5EF4-FFF2-40B4-BE49-F238E27FC236}">
                  <a16:creationId xmlns:a16="http://schemas.microsoft.com/office/drawing/2014/main" id="{6BF22ECC-1591-B956-D4A8-6CE582D810A8}"/>
                </a:ext>
              </a:extLst>
            </p:cNvPr>
            <p:cNvSpPr/>
            <p:nvPr/>
          </p:nvSpPr>
          <p:spPr>
            <a:xfrm>
              <a:off x="4591917" y="2604452"/>
              <a:ext cx="116541" cy="212519"/>
            </a:xfrm>
            <a:prstGeom prst="chevron">
              <a:avLst>
                <a:gd name="adj" fmla="val 62863"/>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sp>
          <p:nvSpPr>
            <p:cNvPr id="118" name="山形 14">
              <a:extLst>
                <a:ext uri="{FF2B5EF4-FFF2-40B4-BE49-F238E27FC236}">
                  <a16:creationId xmlns:a16="http://schemas.microsoft.com/office/drawing/2014/main" id="{7FD98C0E-279B-2904-49DD-8FE40A328491}"/>
                </a:ext>
              </a:extLst>
            </p:cNvPr>
            <p:cNvSpPr/>
            <p:nvPr/>
          </p:nvSpPr>
          <p:spPr>
            <a:xfrm>
              <a:off x="4505326" y="2604452"/>
              <a:ext cx="116541" cy="212519"/>
            </a:xfrm>
            <a:prstGeom prst="chevron">
              <a:avLst>
                <a:gd name="adj" fmla="val 62863"/>
              </a:avLst>
            </a:prstGeom>
            <a:solidFill>
              <a:srgbClr val="00003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grpSp>
      <p:pic>
        <p:nvPicPr>
          <p:cNvPr id="7" name="図 6">
            <a:extLst>
              <a:ext uri="{FF2B5EF4-FFF2-40B4-BE49-F238E27FC236}">
                <a16:creationId xmlns:a16="http://schemas.microsoft.com/office/drawing/2014/main" id="{FFA498A1-C9E1-CCA7-8BDC-35B1D4429596}"/>
              </a:ext>
            </a:extLst>
          </p:cNvPr>
          <p:cNvPicPr>
            <a:picLocks noChangeAspect="1"/>
          </p:cNvPicPr>
          <p:nvPr/>
        </p:nvPicPr>
        <p:blipFill>
          <a:blip r:embed="rId10"/>
          <a:srcRect b="4805"/>
          <a:stretch>
            <a:fillRect/>
          </a:stretch>
        </p:blipFill>
        <p:spPr>
          <a:xfrm>
            <a:off x="3334764" y="2612296"/>
            <a:ext cx="2302763" cy="3257661"/>
          </a:xfrm>
          <a:prstGeom prst="rect">
            <a:avLst/>
          </a:prstGeom>
        </p:spPr>
      </p:pic>
      <p:grpSp>
        <p:nvGrpSpPr>
          <p:cNvPr id="9" name="グループ化 8">
            <a:extLst>
              <a:ext uri="{FF2B5EF4-FFF2-40B4-BE49-F238E27FC236}">
                <a16:creationId xmlns:a16="http://schemas.microsoft.com/office/drawing/2014/main" id="{D4F9801C-2DBE-4395-E979-A0506BE8872C}"/>
              </a:ext>
            </a:extLst>
          </p:cNvPr>
          <p:cNvGrpSpPr/>
          <p:nvPr/>
        </p:nvGrpSpPr>
        <p:grpSpPr>
          <a:xfrm>
            <a:off x="9030076" y="2588024"/>
            <a:ext cx="2301302" cy="3236073"/>
            <a:chOff x="0" y="0"/>
            <a:chExt cx="2406601" cy="3384144"/>
          </a:xfrm>
        </p:grpSpPr>
        <p:pic>
          <p:nvPicPr>
            <p:cNvPr id="10" name="図 9">
              <a:extLst>
                <a:ext uri="{FF2B5EF4-FFF2-40B4-BE49-F238E27FC236}">
                  <a16:creationId xmlns:a16="http://schemas.microsoft.com/office/drawing/2014/main" id="{7BE8E119-5362-4C7E-DB7F-231C5356F3D9}"/>
                </a:ext>
              </a:extLst>
            </p:cNvPr>
            <p:cNvPicPr>
              <a:picLocks noChangeAspect="1"/>
            </p:cNvPicPr>
            <p:nvPr/>
          </p:nvPicPr>
          <p:blipFill>
            <a:blip r:embed="rId11"/>
            <a:srcRect r="825" b="20003"/>
            <a:stretch>
              <a:fillRect/>
            </a:stretch>
          </p:blipFill>
          <p:spPr>
            <a:xfrm>
              <a:off x="0" y="0"/>
              <a:ext cx="2406601" cy="3384144"/>
            </a:xfrm>
            <a:prstGeom prst="rect">
              <a:avLst/>
            </a:prstGeom>
          </p:spPr>
        </p:pic>
        <p:pic>
          <p:nvPicPr>
            <p:cNvPr id="13" name="図 12">
              <a:extLst>
                <a:ext uri="{FF2B5EF4-FFF2-40B4-BE49-F238E27FC236}">
                  <a16:creationId xmlns:a16="http://schemas.microsoft.com/office/drawing/2014/main" id="{2583DC6A-2AFC-81D7-BFA2-9823A63D3AA5}"/>
                </a:ext>
              </a:extLst>
            </p:cNvPr>
            <p:cNvPicPr>
              <a:picLocks noChangeAspect="1"/>
            </p:cNvPicPr>
            <p:nvPr/>
          </p:nvPicPr>
          <p:blipFill rotWithShape="1">
            <a:blip r:embed="rId12"/>
            <a:srcRect l="39341" t="33662" r="43241" b="19412"/>
            <a:stretch>
              <a:fillRect/>
            </a:stretch>
          </p:blipFill>
          <p:spPr>
            <a:xfrm>
              <a:off x="167640" y="373381"/>
              <a:ext cx="2109645" cy="2964180"/>
            </a:xfrm>
            <a:prstGeom prst="rect">
              <a:avLst/>
            </a:prstGeom>
          </p:spPr>
        </p:pic>
      </p:grpSp>
      <p:sp>
        <p:nvSpPr>
          <p:cNvPr id="3" name="テキスト ボックス 2">
            <a:extLst>
              <a:ext uri="{FF2B5EF4-FFF2-40B4-BE49-F238E27FC236}">
                <a16:creationId xmlns:a16="http://schemas.microsoft.com/office/drawing/2014/main" id="{71E75341-7A04-989C-836A-91EE3943AB51}"/>
              </a:ext>
            </a:extLst>
          </p:cNvPr>
          <p:cNvSpPr txBox="1"/>
          <p:nvPr/>
        </p:nvSpPr>
        <p:spPr>
          <a:xfrm>
            <a:off x="970229" y="1728462"/>
            <a:ext cx="8181727" cy="507831"/>
          </a:xfrm>
          <a:prstGeom prst="rect">
            <a:avLst/>
          </a:prstGeom>
          <a:noFill/>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0D0D0D"/>
                </a:solidFill>
                <a:effectLst/>
                <a:uLnTx/>
                <a:uFillTx/>
                <a:latin typeface="Meiryo"/>
                <a:ea typeface="Meiryo"/>
              </a:rPr>
              <a:t>ブランドパネル表示後、タイムラインを下にスクロールすると追従型のバナーが掲出され、タイムライン表示中に掲出されます。</a:t>
            </a:r>
            <a:endParaRPr kumimoji="1" lang="en-US" altLang="ja-JP" sz="1100" b="0" i="0" u="none" strike="noStrike" kern="1200" cap="none" spc="0" normalizeH="0" baseline="0" noProof="0" dirty="0">
              <a:ln>
                <a:noFill/>
              </a:ln>
              <a:solidFill>
                <a:srgbClr val="0D0D0D"/>
              </a:solidFill>
              <a:effectLst/>
              <a:uLnTx/>
              <a:uFillTx/>
              <a:latin typeface="Meiryo"/>
              <a:ea typeface="Meiryo"/>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a:solidFill>
                  <a:srgbClr val="0D0D0D"/>
                </a:solidFill>
                <a:latin typeface="Meiryo"/>
                <a:ea typeface="Meiryo"/>
              </a:rPr>
              <a:t>※</a:t>
            </a:r>
            <a:r>
              <a:rPr lang="ja-JP" altLang="en-US" sz="1100" dirty="0">
                <a:solidFill>
                  <a:srgbClr val="0D0D0D"/>
                </a:solidFill>
                <a:latin typeface="Meiryo"/>
                <a:ea typeface="Meiryo"/>
              </a:rPr>
              <a:t>「すべて」タブを表示している場合のみ追従バナーは掲載されます。</a:t>
            </a:r>
            <a:endParaRPr lang="en-US" altLang="ja-JP" sz="1100" dirty="0">
              <a:solidFill>
                <a:srgbClr val="0D0D0D"/>
              </a:solidFill>
              <a:latin typeface="Meiryo"/>
              <a:ea typeface="Meiryo"/>
            </a:endParaRPr>
          </a:p>
          <a:p>
            <a:pPr>
              <a:defRPr/>
            </a:pPr>
            <a:r>
              <a:rPr lang="en-US" altLang="ja-JP" sz="1100" dirty="0">
                <a:solidFill>
                  <a:srgbClr val="FF0033"/>
                </a:solidFill>
                <a:latin typeface="Meiryo"/>
                <a:ea typeface="Meiryo"/>
              </a:rPr>
              <a:t>※ </a:t>
            </a:r>
            <a:r>
              <a:rPr lang="ja-JP" altLang="en-US" sz="1100" dirty="0">
                <a:solidFill>
                  <a:srgbClr val="FF0033"/>
                </a:solidFill>
                <a:latin typeface="Meiryo"/>
                <a:ea typeface="Meiryo"/>
              </a:rPr>
              <a:t>タップ後の挙動は</a:t>
            </a:r>
            <a:r>
              <a:rPr lang="en-US" altLang="ja-JP" sz="1100" dirty="0">
                <a:solidFill>
                  <a:srgbClr val="FF0033"/>
                </a:solidFill>
                <a:latin typeface="Meiryo"/>
                <a:ea typeface="Meiryo"/>
              </a:rPr>
              <a:t>P13</a:t>
            </a:r>
            <a:endParaRPr lang="ja-JP" altLang="en-US" sz="1100" dirty="0">
              <a:solidFill>
                <a:srgbClr val="FF0033"/>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630131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370B9532-55F8-C627-89A5-9C413973E4A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B094D99-2C9A-87B3-9337-CEB1A4537738}"/>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097243C9-3544-81EB-D9B7-F62B72A8F198}"/>
              </a:ext>
            </a:extLst>
          </p:cNvPr>
          <p:cNvSpPr>
            <a:spLocks noGrp="1"/>
          </p:cNvSpPr>
          <p:nvPr>
            <p:ph type="body" sz="quarter" idx="10"/>
          </p:nvPr>
        </p:nvSpPr>
        <p:spPr>
          <a:xfrm>
            <a:off x="3424508" y="252000"/>
            <a:ext cx="6278292" cy="335028"/>
          </a:xfrm>
        </p:spPr>
        <p:txBody>
          <a:bodyPr/>
          <a:lstStyle/>
          <a:p>
            <a:r>
              <a:rPr kumimoji="1" lang="ja-JP" altLang="en-US" sz="2000" b="1" i="0" dirty="0">
                <a:latin typeface="Meiryo" panose="020B0604030504040204" pitchFamily="34" charset="-128"/>
                <a:ea typeface="Meiryo" panose="020B0604030504040204" pitchFamily="34" charset="-128"/>
              </a:rPr>
              <a:t>ブランドパネル  スマートフォン　トップカバー</a:t>
            </a:r>
          </a:p>
        </p:txBody>
      </p:sp>
      <p:graphicFrame>
        <p:nvGraphicFramePr>
          <p:cNvPr id="2" name="表 1">
            <a:extLst>
              <a:ext uri="{FF2B5EF4-FFF2-40B4-BE49-F238E27FC236}">
                <a16:creationId xmlns:a16="http://schemas.microsoft.com/office/drawing/2014/main" id="{A0C4A60B-65D8-01E7-75C9-556D66032AFD}"/>
              </a:ext>
            </a:extLst>
          </p:cNvPr>
          <p:cNvGraphicFramePr>
            <a:graphicFrameLocks noGrp="1"/>
          </p:cNvGraphicFramePr>
          <p:nvPr>
            <p:extLst>
              <p:ext uri="{D42A27DB-BD31-4B8C-83A1-F6EECF244321}">
                <p14:modId xmlns:p14="http://schemas.microsoft.com/office/powerpoint/2010/main" val="1762717880"/>
              </p:ext>
            </p:extLst>
          </p:nvPr>
        </p:nvGraphicFramePr>
        <p:xfrm>
          <a:off x="443707" y="883443"/>
          <a:ext cx="11233145" cy="4935982"/>
        </p:xfrm>
        <a:graphic>
          <a:graphicData uri="http://schemas.openxmlformats.org/drawingml/2006/table">
            <a:tbl>
              <a:tblPr firstCol="1" bandRow="1"/>
              <a:tblGrid>
                <a:gridCol w="1301550">
                  <a:extLst>
                    <a:ext uri="{9D8B030D-6E8A-4147-A177-3AD203B41FA5}">
                      <a16:colId xmlns:a16="http://schemas.microsoft.com/office/drawing/2014/main" val="792911817"/>
                    </a:ext>
                  </a:extLst>
                </a:gridCol>
                <a:gridCol w="479330">
                  <a:extLst>
                    <a:ext uri="{9D8B030D-6E8A-4147-A177-3AD203B41FA5}">
                      <a16:colId xmlns:a16="http://schemas.microsoft.com/office/drawing/2014/main" val="1525620392"/>
                    </a:ext>
                  </a:extLst>
                </a:gridCol>
                <a:gridCol w="1010886">
                  <a:extLst>
                    <a:ext uri="{9D8B030D-6E8A-4147-A177-3AD203B41FA5}">
                      <a16:colId xmlns:a16="http://schemas.microsoft.com/office/drawing/2014/main" val="3835180974"/>
                    </a:ext>
                  </a:extLst>
                </a:gridCol>
                <a:gridCol w="740756">
                  <a:extLst>
                    <a:ext uri="{9D8B030D-6E8A-4147-A177-3AD203B41FA5}">
                      <a16:colId xmlns:a16="http://schemas.microsoft.com/office/drawing/2014/main" val="189167796"/>
                    </a:ext>
                  </a:extLst>
                </a:gridCol>
                <a:gridCol w="993914">
                  <a:extLst>
                    <a:ext uri="{9D8B030D-6E8A-4147-A177-3AD203B41FA5}">
                      <a16:colId xmlns:a16="http://schemas.microsoft.com/office/drawing/2014/main" val="4269922740"/>
                    </a:ext>
                  </a:extLst>
                </a:gridCol>
                <a:gridCol w="574266">
                  <a:extLst>
                    <a:ext uri="{9D8B030D-6E8A-4147-A177-3AD203B41FA5}">
                      <a16:colId xmlns:a16="http://schemas.microsoft.com/office/drawing/2014/main" val="1534325728"/>
                    </a:ext>
                  </a:extLst>
                </a:gridCol>
                <a:gridCol w="984559">
                  <a:extLst>
                    <a:ext uri="{9D8B030D-6E8A-4147-A177-3AD203B41FA5}">
                      <a16:colId xmlns:a16="http://schemas.microsoft.com/office/drawing/2014/main" val="1933156410"/>
                    </a:ext>
                  </a:extLst>
                </a:gridCol>
                <a:gridCol w="523875">
                  <a:extLst>
                    <a:ext uri="{9D8B030D-6E8A-4147-A177-3AD203B41FA5}">
                      <a16:colId xmlns:a16="http://schemas.microsoft.com/office/drawing/2014/main" val="3040132140"/>
                    </a:ext>
                  </a:extLst>
                </a:gridCol>
                <a:gridCol w="1315987">
                  <a:extLst>
                    <a:ext uri="{9D8B030D-6E8A-4147-A177-3AD203B41FA5}">
                      <a16:colId xmlns:a16="http://schemas.microsoft.com/office/drawing/2014/main" val="4196219788"/>
                    </a:ext>
                  </a:extLst>
                </a:gridCol>
                <a:gridCol w="475693">
                  <a:extLst>
                    <a:ext uri="{9D8B030D-6E8A-4147-A177-3AD203B41FA5}">
                      <a16:colId xmlns:a16="http://schemas.microsoft.com/office/drawing/2014/main" val="479922504"/>
                    </a:ext>
                  </a:extLst>
                </a:gridCol>
                <a:gridCol w="1245779">
                  <a:extLst>
                    <a:ext uri="{9D8B030D-6E8A-4147-A177-3AD203B41FA5}">
                      <a16:colId xmlns:a16="http://schemas.microsoft.com/office/drawing/2014/main" val="3445193374"/>
                    </a:ext>
                  </a:extLst>
                </a:gridCol>
                <a:gridCol w="450050">
                  <a:extLst>
                    <a:ext uri="{9D8B030D-6E8A-4147-A177-3AD203B41FA5}">
                      <a16:colId xmlns:a16="http://schemas.microsoft.com/office/drawing/2014/main" val="739266037"/>
                    </a:ext>
                  </a:extLst>
                </a:gridCol>
                <a:gridCol w="1136500">
                  <a:extLst>
                    <a:ext uri="{9D8B030D-6E8A-4147-A177-3AD203B41FA5}">
                      <a16:colId xmlns:a16="http://schemas.microsoft.com/office/drawing/2014/main" val="3201855149"/>
                    </a:ext>
                  </a:extLst>
                </a:gridCol>
              </a:tblGrid>
              <a:tr h="44995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rtl="0" eaLnBrk="1" fontAlgn="auto" latinLnBrk="0" hangingPunct="1">
                        <a:lnSpc>
                          <a:spcPct val="100000"/>
                        </a:lnSpc>
                        <a:spcBef>
                          <a:spcPts val="0"/>
                        </a:spcBef>
                        <a:spcAft>
                          <a:spcPts val="0"/>
                        </a:spcAft>
                        <a:buClrTx/>
                        <a:buSzTx/>
                        <a:buFontTx/>
                        <a:buNone/>
                      </a:pPr>
                      <a:r>
                        <a:rPr kumimoji="1" lang="ja-JP" altLang="en-US" sz="900" b="1" kern="1200" dirty="0">
                          <a:solidFill>
                            <a:schemeClr val="bg1"/>
                          </a:solidFill>
                          <a:latin typeface="Meiryo"/>
                          <a:ea typeface="Meiryo"/>
                          <a:cs typeface="+mn-cs"/>
                        </a:rPr>
                        <a:t>ブランドパネル　</a:t>
                      </a:r>
                      <a:r>
                        <a:rPr kumimoji="1" lang="en-US" altLang="ja-JP" sz="900" b="1" kern="1200" dirty="0">
                          <a:solidFill>
                            <a:schemeClr val="bg1"/>
                          </a:solidFill>
                          <a:latin typeface="Meiryo"/>
                          <a:ea typeface="Meiryo"/>
                          <a:cs typeface="+mn-cs"/>
                        </a:rPr>
                        <a:t>SP</a:t>
                      </a:r>
                      <a:r>
                        <a:rPr kumimoji="1" lang="ja-JP" altLang="en-US" sz="900" b="1" kern="1200" dirty="0">
                          <a:solidFill>
                            <a:schemeClr val="bg1"/>
                          </a:solidFill>
                          <a:latin typeface="Meiryo"/>
                          <a:ea typeface="Meiryo"/>
                          <a:cs typeface="+mn-cs"/>
                        </a:rPr>
                        <a:t>　トップカバー</a:t>
                      </a:r>
                      <a:endParaRPr kumimoji="1" lang="en-US" altLang="ja-JP" sz="900" b="1" kern="1200" dirty="0">
                        <a:solidFill>
                          <a:schemeClr val="bg1"/>
                        </a:solidFill>
                        <a:latin typeface="Meiryo"/>
                        <a:ea typeface="Meiryo"/>
                        <a:cs typeface="+mn-cs"/>
                      </a:endParaRPr>
                    </a:p>
                    <a:p>
                      <a:pPr marL="0" marR="0" lvl="0" indent="0" algn="ctr" rtl="0" eaLnBrk="1" fontAlgn="auto" latinLnBrk="0" hangingPunct="1">
                        <a:lnSpc>
                          <a:spcPct val="100000"/>
                        </a:lnSpc>
                        <a:spcBef>
                          <a:spcPts val="0"/>
                        </a:spcBef>
                        <a:spcAft>
                          <a:spcPts val="0"/>
                        </a:spcAft>
                        <a:buClrTx/>
                        <a:buSzTx/>
                        <a:buFontTx/>
                        <a:buNone/>
                      </a:pPr>
                      <a:r>
                        <a:rPr kumimoji="1" lang="ja-JP" altLang="en-US" sz="900" b="1" kern="1200" dirty="0">
                          <a:solidFill>
                            <a:schemeClr val="bg1"/>
                          </a:solidFill>
                          <a:latin typeface="Meiryo"/>
                          <a:ea typeface="Meiryo"/>
                          <a:cs typeface="+mn-cs"/>
                        </a:rPr>
                        <a:t>（</a:t>
                      </a:r>
                      <a:r>
                        <a:rPr kumimoji="1" lang="en-US" altLang="ja-JP" sz="900" b="1" kern="1200" dirty="0">
                          <a:solidFill>
                            <a:schemeClr val="bg1"/>
                          </a:solidFill>
                          <a:latin typeface="Meiryo"/>
                          <a:ea typeface="Meiryo"/>
                          <a:cs typeface="+mn-cs"/>
                        </a:rPr>
                        <a:t>500</a:t>
                      </a:r>
                      <a:r>
                        <a:rPr kumimoji="1" lang="ja-JP" altLang="en-US" sz="900" b="1" kern="1200" dirty="0">
                          <a:solidFill>
                            <a:schemeClr val="bg1"/>
                          </a:solidFill>
                          <a:latin typeface="Meiryo"/>
                          <a:ea typeface="Meiryo"/>
                          <a:cs typeface="+mn-cs"/>
                        </a:rPr>
                        <a:t>万円～）</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1" kern="1200" dirty="0">
                          <a:solidFill>
                            <a:schemeClr val="bg1"/>
                          </a:solidFill>
                          <a:latin typeface="Meiryo"/>
                          <a:ea typeface="Meiryo"/>
                          <a:cs typeface="+mn-cs"/>
                        </a:rPr>
                        <a:t>ブランドパネル　</a:t>
                      </a:r>
                      <a:r>
                        <a:rPr kumimoji="1" lang="en-US" altLang="ja-JP" sz="900" b="1" kern="1200" dirty="0">
                          <a:solidFill>
                            <a:schemeClr val="bg1"/>
                          </a:solidFill>
                          <a:latin typeface="Meiryo"/>
                          <a:ea typeface="Meiryo"/>
                          <a:cs typeface="+mn-cs"/>
                        </a:rPr>
                        <a:t>SP</a:t>
                      </a:r>
                      <a:r>
                        <a:rPr kumimoji="1" lang="ja-JP" altLang="en-US" sz="900" b="1" kern="1200" dirty="0">
                          <a:solidFill>
                            <a:schemeClr val="bg1"/>
                          </a:solidFill>
                          <a:latin typeface="Meiryo"/>
                          <a:ea typeface="Meiryo"/>
                          <a:cs typeface="+mn-cs"/>
                        </a:rPr>
                        <a:t>　</a:t>
                      </a:r>
                      <a:endParaRPr kumimoji="1" lang="en-US" altLang="ja-JP" sz="900" b="1" kern="1200" dirty="0">
                        <a:solidFill>
                          <a:schemeClr val="bg1"/>
                        </a:solidFill>
                        <a:latin typeface="Meiryo"/>
                        <a:ea typeface="Meiryo"/>
                        <a:cs typeface="+mn-cs"/>
                      </a:endParaRPr>
                    </a:p>
                    <a:p>
                      <a:pPr algn="ctr"/>
                      <a:r>
                        <a:rPr kumimoji="1" lang="ja-JP" altLang="en-US" sz="900" b="1" kern="1200" dirty="0">
                          <a:solidFill>
                            <a:schemeClr val="bg1"/>
                          </a:solidFill>
                          <a:latin typeface="Meiryo"/>
                          <a:ea typeface="Meiryo"/>
                          <a:cs typeface="+mn-cs"/>
                        </a:rPr>
                        <a:t>トップカバー</a:t>
                      </a:r>
                      <a:endParaRPr kumimoji="1" lang="en-US" altLang="ja-JP" sz="900" b="1" kern="1200" dirty="0">
                        <a:solidFill>
                          <a:schemeClr val="bg1"/>
                        </a:solidFill>
                        <a:latin typeface="Meiryo"/>
                        <a:ea typeface="Meiryo"/>
                        <a:cs typeface="+mn-cs"/>
                      </a:endParaRPr>
                    </a:p>
                    <a:p>
                      <a:pPr algn="ctr"/>
                      <a:r>
                        <a:rPr kumimoji="1" lang="ja-JP" altLang="en-US" sz="900" b="1" kern="1200" dirty="0">
                          <a:solidFill>
                            <a:schemeClr val="bg1"/>
                          </a:solidFill>
                          <a:latin typeface="Meiryo"/>
                          <a:ea typeface="Meiryo"/>
                          <a:cs typeface="+mn-cs"/>
                        </a:rPr>
                        <a:t>（</a:t>
                      </a:r>
                      <a:r>
                        <a:rPr kumimoji="1" lang="en-US" altLang="ja-JP" sz="900" b="1" kern="1200" dirty="0">
                          <a:solidFill>
                            <a:schemeClr val="bg1"/>
                          </a:solidFill>
                          <a:latin typeface="Meiryo"/>
                          <a:ea typeface="Meiryo"/>
                          <a:cs typeface="+mn-cs"/>
                        </a:rPr>
                        <a:t>1000</a:t>
                      </a:r>
                      <a:r>
                        <a:rPr kumimoji="1" lang="ja-JP" altLang="en-US" sz="900" b="1" kern="1200" dirty="0">
                          <a:solidFill>
                            <a:schemeClr val="bg1"/>
                          </a:solidFill>
                          <a:latin typeface="Meiryo"/>
                          <a:ea typeface="Meiryo"/>
                          <a:cs typeface="+mn-cs"/>
                        </a:rPr>
                        <a:t>万円～）</a:t>
                      </a:r>
                      <a:endParaRPr kumimoji="1" lang="ja-JP" altLang="en-US" sz="900" b="1" dirty="0">
                        <a:solidFill>
                          <a:schemeClr val="bg1"/>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gridSpan="2">
                  <a:txBody>
                    <a:bodyPr/>
                    <a:lstStyle/>
                    <a:p>
                      <a:pPr algn="ctr"/>
                      <a:r>
                        <a:rPr kumimoji="1" lang="ja-JP" altLang="en-US" sz="900" b="1" kern="1200" dirty="0">
                          <a:solidFill>
                            <a:schemeClr val="bg1"/>
                          </a:solidFill>
                          <a:latin typeface="Meiryo"/>
                          <a:ea typeface="Meiryo"/>
                          <a:cs typeface="+mn-cs"/>
                        </a:rPr>
                        <a:t>ブランドパネル　</a:t>
                      </a:r>
                      <a:r>
                        <a:rPr kumimoji="1" lang="en-US" altLang="ja-JP" sz="900" b="1" kern="1200" dirty="0">
                          <a:solidFill>
                            <a:schemeClr val="bg1"/>
                          </a:solidFill>
                          <a:latin typeface="Meiryo"/>
                          <a:ea typeface="Meiryo"/>
                          <a:cs typeface="+mn-cs"/>
                        </a:rPr>
                        <a:t>SP</a:t>
                      </a:r>
                      <a:r>
                        <a:rPr kumimoji="1" lang="ja-JP" altLang="en-US" sz="900" b="1" kern="1200" dirty="0">
                          <a:solidFill>
                            <a:schemeClr val="bg1"/>
                          </a:solidFill>
                          <a:latin typeface="Meiryo"/>
                          <a:ea typeface="Meiryo"/>
                          <a:cs typeface="+mn-cs"/>
                        </a:rPr>
                        <a:t>　トップカバー（</a:t>
                      </a:r>
                      <a:r>
                        <a:rPr kumimoji="1" lang="en-US" altLang="ja-JP" sz="900" b="1" kern="1200" dirty="0">
                          <a:solidFill>
                            <a:schemeClr val="bg1"/>
                          </a:solidFill>
                          <a:latin typeface="Meiryo"/>
                          <a:ea typeface="Meiryo"/>
                          <a:cs typeface="+mn-cs"/>
                        </a:rPr>
                        <a:t>FQ1</a:t>
                      </a:r>
                      <a:r>
                        <a:rPr kumimoji="1" lang="ja-JP" altLang="en-US" sz="900" b="1" kern="1200" dirty="0">
                          <a:solidFill>
                            <a:schemeClr val="bg1"/>
                          </a:solidFill>
                          <a:latin typeface="Meiryo"/>
                          <a:ea typeface="Meiryo"/>
                          <a:cs typeface="+mn-cs"/>
                        </a:rPr>
                        <a:t>）</a:t>
                      </a:r>
                      <a:endParaRPr kumimoji="1" lang="ja-JP" altLang="en-US" dirty="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1" kern="1200">
                          <a:solidFill>
                            <a:schemeClr val="bg1"/>
                          </a:solidFill>
                          <a:latin typeface="Meiryo"/>
                          <a:ea typeface="Meiryo"/>
                          <a:cs typeface="+mn-cs"/>
                        </a:rPr>
                        <a:t>ブランドパネル</a:t>
                      </a:r>
                      <a:r>
                        <a:rPr lang="en-US" altLang="ja-JP" sz="900" b="1" kern="1200">
                          <a:solidFill>
                            <a:schemeClr val="bg1"/>
                          </a:solidFill>
                          <a:latin typeface="Meiryo"/>
                          <a:ea typeface="Meiryo"/>
                          <a:cs typeface="+mn-cs"/>
                        </a:rPr>
                        <a:t> </a:t>
                      </a:r>
                      <a:r>
                        <a:rPr kumimoji="1" lang="en-US" altLang="ja-JP" sz="900" b="1" kern="1200">
                          <a:solidFill>
                            <a:schemeClr val="bg1"/>
                          </a:solidFill>
                          <a:latin typeface="Meiryo"/>
                          <a:ea typeface="Meiryo"/>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kern="1200">
                          <a:solidFill>
                            <a:schemeClr val="bg1"/>
                          </a:solidFill>
                          <a:latin typeface="Meiryo"/>
                          <a:ea typeface="Meiryo"/>
                          <a:cs typeface="+mn-cs"/>
                        </a:rPr>
                        <a:t>（</a:t>
                      </a:r>
                      <a:r>
                        <a:rPr kumimoji="1" lang="en-US" altLang="ja-JP" sz="900" b="1" kern="1200">
                          <a:solidFill>
                            <a:schemeClr val="bg1"/>
                          </a:solidFill>
                          <a:latin typeface="Meiryo"/>
                          <a:ea typeface="Meiryo"/>
                          <a:cs typeface="+mn-cs"/>
                        </a:rPr>
                        <a:t>FQ1</a:t>
                      </a:r>
                      <a:r>
                        <a:rPr kumimoji="1" lang="ja-JP" altLang="en-US" sz="900" b="1" kern="1200">
                          <a:solidFill>
                            <a:schemeClr val="bg1"/>
                          </a:solidFill>
                          <a:latin typeface="Meiryo"/>
                          <a:ea typeface="Meiryo"/>
                          <a:cs typeface="+mn-cs"/>
                        </a:rPr>
                        <a:t>）</a:t>
                      </a:r>
                      <a:endParaRPr kumimoji="1" lang="ja-JP" altLang="en-US" sz="900" b="1">
                        <a:solidFill>
                          <a:schemeClr val="bg1"/>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gridSpan="2">
                  <a:txBody>
                    <a:bodyPr/>
                    <a:lstStyle/>
                    <a:p>
                      <a:pPr algn="ctr"/>
                      <a:r>
                        <a:rPr kumimoji="1" lang="ja-JP" altLang="en-US" sz="900" b="1" kern="1200" dirty="0">
                          <a:solidFill>
                            <a:schemeClr val="bg1"/>
                          </a:solidFill>
                          <a:latin typeface="Meiryo"/>
                          <a:ea typeface="Meiryo"/>
                          <a:cs typeface="+mn-cs"/>
                        </a:rPr>
                        <a:t>ブランドパネル　</a:t>
                      </a:r>
                      <a:r>
                        <a:rPr kumimoji="1" lang="en-US" altLang="ja-JP" sz="900" b="1" kern="1200" dirty="0">
                          <a:solidFill>
                            <a:schemeClr val="bg1"/>
                          </a:solidFill>
                          <a:latin typeface="Meiryo"/>
                          <a:ea typeface="Meiryo"/>
                          <a:cs typeface="+mn-cs"/>
                        </a:rPr>
                        <a:t>SP</a:t>
                      </a:r>
                    </a:p>
                    <a:p>
                      <a:pPr algn="ctr"/>
                      <a:r>
                        <a:rPr kumimoji="1" lang="ja-JP" altLang="en-US" sz="900" b="1" kern="1200" dirty="0">
                          <a:solidFill>
                            <a:schemeClr val="bg1"/>
                          </a:solidFill>
                          <a:latin typeface="Meiryo"/>
                          <a:ea typeface="Meiryo"/>
                          <a:cs typeface="+mn-cs"/>
                        </a:rPr>
                        <a:t>　トップカバー（都道府県）（</a:t>
                      </a:r>
                      <a:r>
                        <a:rPr kumimoji="1" lang="en-US" altLang="ja-JP" sz="900" b="1" kern="1200" dirty="0">
                          <a:solidFill>
                            <a:schemeClr val="bg1"/>
                          </a:solidFill>
                          <a:latin typeface="Meiryo"/>
                          <a:ea typeface="Meiryo"/>
                          <a:cs typeface="+mn-cs"/>
                        </a:rPr>
                        <a:t>50</a:t>
                      </a:r>
                      <a:r>
                        <a:rPr kumimoji="1" lang="ja-JP" altLang="en-US" sz="900" b="1" kern="1200" dirty="0">
                          <a:solidFill>
                            <a:schemeClr val="bg1"/>
                          </a:solidFill>
                          <a:latin typeface="Meiryo"/>
                          <a:ea typeface="Meiryo"/>
                          <a:cs typeface="+mn-cs"/>
                        </a:rPr>
                        <a:t>万円～）</a:t>
                      </a:r>
                      <a:endParaRPr kumimoji="1" lang="ja-JP" altLang="en-US" dirty="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1" kern="1200">
                          <a:solidFill>
                            <a:schemeClr val="bg1"/>
                          </a:solidFill>
                          <a:latin typeface="Meiryo"/>
                          <a:ea typeface="Meiryo"/>
                          <a:cs typeface="+mn-cs"/>
                        </a:rPr>
                        <a:t>ブランドパネル</a:t>
                      </a:r>
                      <a:r>
                        <a:rPr lang="en-US" altLang="ja-JP" sz="900" b="1" kern="1200">
                          <a:solidFill>
                            <a:schemeClr val="bg1"/>
                          </a:solidFill>
                          <a:latin typeface="Meiryo"/>
                          <a:ea typeface="Meiryo"/>
                          <a:cs typeface="+mn-cs"/>
                        </a:rPr>
                        <a:t> </a:t>
                      </a:r>
                      <a:r>
                        <a:rPr kumimoji="1" lang="en-US" altLang="ja-JP" sz="900" b="1" kern="1200">
                          <a:solidFill>
                            <a:schemeClr val="bg1"/>
                          </a:solidFill>
                          <a:latin typeface="Meiryo"/>
                          <a:ea typeface="Meiryo"/>
                          <a:cs typeface="+mn-cs"/>
                        </a:rPr>
                        <a:t> SP</a:t>
                      </a:r>
                      <a:endParaRPr kumimoji="1" lang="ja-JP" altLang="en-US" sz="900" b="1" kern="1200">
                        <a:solidFill>
                          <a:schemeClr val="bg1"/>
                        </a:solidFill>
                        <a:latin typeface="Meiryo"/>
                        <a:ea typeface="Meiryo"/>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kern="1200">
                          <a:solidFill>
                            <a:schemeClr val="bg1"/>
                          </a:solidFill>
                          <a:latin typeface="Meiryo"/>
                          <a:ea typeface="Meiryo"/>
                          <a:cs typeface="+mn-cs"/>
                        </a:rPr>
                        <a:t>（都道府県）（</a:t>
                      </a:r>
                      <a:r>
                        <a:rPr kumimoji="1" lang="en-US" altLang="ja-JP" sz="900" b="1" kern="1200">
                          <a:solidFill>
                            <a:schemeClr val="bg1"/>
                          </a:solidFill>
                          <a:latin typeface="Meiryo"/>
                          <a:ea typeface="Meiryo"/>
                          <a:cs typeface="+mn-cs"/>
                        </a:rPr>
                        <a:t>50</a:t>
                      </a:r>
                      <a:r>
                        <a:rPr kumimoji="1" lang="ja-JP" altLang="en-US" sz="900" b="1" kern="1200">
                          <a:solidFill>
                            <a:schemeClr val="bg1"/>
                          </a:solidFill>
                          <a:latin typeface="Meiryo"/>
                          <a:ea typeface="Meiryo"/>
                          <a:cs typeface="+mn-cs"/>
                        </a:rPr>
                        <a:t>万円～）</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gridSpan="2">
                  <a:txBody>
                    <a:bodyPr/>
                    <a:lstStyle/>
                    <a:p>
                      <a:pPr algn="ctr"/>
                      <a:r>
                        <a:rPr kumimoji="1" lang="ja-JP" altLang="en-US" sz="900" b="1" kern="1200" dirty="0">
                          <a:solidFill>
                            <a:schemeClr val="bg1"/>
                          </a:solidFill>
                          <a:latin typeface="Meiryo"/>
                          <a:ea typeface="Meiryo"/>
                          <a:cs typeface="+mn-cs"/>
                        </a:rPr>
                        <a:t>ブランドパネル　</a:t>
                      </a:r>
                      <a:r>
                        <a:rPr kumimoji="1" lang="en-US" altLang="ja-JP" sz="900" b="1" kern="1200" dirty="0">
                          <a:solidFill>
                            <a:schemeClr val="bg1"/>
                          </a:solidFill>
                          <a:latin typeface="Meiryo"/>
                          <a:ea typeface="Meiryo"/>
                          <a:cs typeface="+mn-cs"/>
                        </a:rPr>
                        <a:t>SP</a:t>
                      </a:r>
                    </a:p>
                    <a:p>
                      <a:pPr algn="ctr"/>
                      <a:r>
                        <a:rPr kumimoji="1" lang="ja-JP" altLang="en-US" sz="900" b="1" kern="1200" dirty="0">
                          <a:solidFill>
                            <a:schemeClr val="bg1"/>
                          </a:solidFill>
                          <a:latin typeface="Meiryo"/>
                          <a:ea typeface="Meiryo"/>
                          <a:cs typeface="+mn-cs"/>
                        </a:rPr>
                        <a:t>　トップカバー（都道府県）（</a:t>
                      </a:r>
                      <a:r>
                        <a:rPr kumimoji="1" lang="en-US" altLang="ja-JP" sz="900" b="1" kern="1200" dirty="0">
                          <a:solidFill>
                            <a:schemeClr val="bg1"/>
                          </a:solidFill>
                          <a:latin typeface="Meiryo"/>
                          <a:ea typeface="Meiryo"/>
                          <a:cs typeface="+mn-cs"/>
                        </a:rPr>
                        <a:t>300</a:t>
                      </a:r>
                      <a:r>
                        <a:rPr kumimoji="1" lang="ja-JP" altLang="en-US" sz="900" b="1" kern="1200" dirty="0">
                          <a:solidFill>
                            <a:schemeClr val="bg1"/>
                          </a:solidFill>
                          <a:latin typeface="Meiryo"/>
                          <a:ea typeface="Meiryo"/>
                          <a:cs typeface="+mn-cs"/>
                        </a:rPr>
                        <a:t>万円～）</a:t>
                      </a:r>
                      <a:endParaRPr kumimoji="1" lang="ja-JP" altLang="en-US" dirty="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1" kern="1200" dirty="0">
                          <a:solidFill>
                            <a:schemeClr val="bg1"/>
                          </a:solidFill>
                          <a:latin typeface="Meiryo"/>
                          <a:ea typeface="Meiryo"/>
                          <a:cs typeface="+mn-cs"/>
                        </a:rPr>
                        <a:t>ブランドパネル　</a:t>
                      </a:r>
                      <a:r>
                        <a:rPr kumimoji="1" lang="en-US" altLang="ja-JP" sz="900" b="1" kern="1200" dirty="0">
                          <a:solidFill>
                            <a:schemeClr val="bg1"/>
                          </a:solidFill>
                          <a:latin typeface="Meiryo"/>
                          <a:ea typeface="Meiryo"/>
                          <a:cs typeface="+mn-cs"/>
                        </a:rPr>
                        <a:t>SP</a:t>
                      </a:r>
                    </a:p>
                    <a:p>
                      <a:pPr algn="ctr"/>
                      <a:r>
                        <a:rPr kumimoji="1" lang="ja-JP" altLang="en-US" sz="900" b="1" kern="1200" dirty="0">
                          <a:solidFill>
                            <a:schemeClr val="bg1"/>
                          </a:solidFill>
                          <a:latin typeface="Meiryo"/>
                          <a:ea typeface="Meiryo"/>
                          <a:cs typeface="+mn-cs"/>
                        </a:rPr>
                        <a:t>　トップカバー（市区郡）</a:t>
                      </a:r>
                      <a:endParaRPr kumimoji="1" lang="en-US" altLang="ja-JP" sz="900" b="1" kern="1200" dirty="0">
                        <a:solidFill>
                          <a:schemeClr val="bg1"/>
                        </a:solidFill>
                        <a:latin typeface="Meiryo" panose="020B0604030504040204" pitchFamily="34" charset="-128"/>
                        <a:ea typeface="Meiryo" panose="020B0604030504040204" pitchFamily="34" charset="-128"/>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2117335041"/>
                  </a:ext>
                </a:extLst>
              </a:tr>
              <a:tr h="28812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a:solidFill>
                            <a:schemeClr val="bg1"/>
                          </a:solidFill>
                          <a:latin typeface="Meiryo"/>
                          <a:ea typeface="Meiryo"/>
                          <a:cs typeface="+mn-cs"/>
                        </a:rPr>
                        <a:t>ID</a:t>
                      </a:r>
                    </a:p>
                  </a:txBody>
                  <a:tcPr marL="0" marR="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lvl="0" algn="ctr">
                        <a:buNone/>
                      </a:pPr>
                      <a:r>
                        <a:rPr kumimoji="1" lang="ja-JP" altLang="en-US" sz="900" b="0" i="0" u="none" strike="noStrike" noProof="0" dirty="0">
                          <a:solidFill>
                            <a:srgbClr val="0D0D0D"/>
                          </a:solidFill>
                          <a:latin typeface="メイリオ" panose="020B0604030504040204" pitchFamily="50" charset="-128"/>
                          <a:ea typeface="メイリオ" panose="020B0604030504040204" pitchFamily="50" charset="-128"/>
                        </a:rPr>
                        <a:t>新規</a:t>
                      </a:r>
                      <a:endParaRPr kumimoji="1" lang="ja-JP" altLang="en-US" sz="900" dirty="0">
                        <a:solidFill>
                          <a:srgbClr val="0D0D0D"/>
                        </a:solidFill>
                        <a:latin typeface="メイリオ" panose="020B0604030504040204" pitchFamily="50" charset="-128"/>
                        <a:ea typeface="メイリオ" panose="020B0604030504040204" pitchFamily="50" charset="-128"/>
                      </a:endParaRPr>
                    </a:p>
                  </a:txBody>
                  <a:tcPr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後日記載します</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lvl="0" algn="ctr">
                        <a:lnSpc>
                          <a:spcPct val="100000"/>
                        </a:lnSpc>
                        <a:spcBef>
                          <a:spcPts val="0"/>
                        </a:spcBef>
                        <a:spcAft>
                          <a:spcPts val="0"/>
                        </a:spcAft>
                        <a:buNone/>
                      </a:pPr>
                      <a:r>
                        <a:rPr lang="ja-JP" altLang="en-US" sz="900" b="0" i="0" u="none" strike="noStrike" noProof="0" dirty="0">
                          <a:solidFill>
                            <a:srgbClr val="0D0D0D"/>
                          </a:solidFill>
                          <a:latin typeface="メイリオ" panose="020B0604030504040204" pitchFamily="50" charset="-128"/>
                          <a:ea typeface="メイリオ" panose="020B0604030504040204" pitchFamily="50" charset="-128"/>
                        </a:rPr>
                        <a:t>新規</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後日記載します</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新規</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後日記載します</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lvl="0" algn="ctr">
                        <a:lnSpc>
                          <a:spcPct val="100000"/>
                        </a:lnSpc>
                        <a:spcBef>
                          <a:spcPts val="0"/>
                        </a:spcBef>
                        <a:spcAft>
                          <a:spcPts val="0"/>
                        </a:spcAft>
                        <a:buNone/>
                      </a:pPr>
                      <a:r>
                        <a:rPr lang="ja-JP" altLang="en-US" sz="900" b="0" i="0" u="none" strike="noStrike" noProof="0" dirty="0">
                          <a:solidFill>
                            <a:srgbClr val="0D0D0D"/>
                          </a:solidFill>
                          <a:latin typeface="メイリオ" panose="020B0604030504040204" pitchFamily="50" charset="-128"/>
                          <a:ea typeface="メイリオ" panose="020B0604030504040204" pitchFamily="50" charset="-128"/>
                        </a:rPr>
                        <a:t>新規</a:t>
                      </a:r>
                      <a:endParaRPr lang="ja-JP" sz="900" b="0" i="0" u="none" strike="noStrike" noProof="0" dirty="0">
                        <a:solidFill>
                          <a:srgbClr val="0D0D0D"/>
                        </a:solidFill>
                        <a:latin typeface="メイリオ" panose="020B0604030504040204" pitchFamily="50" charset="-128"/>
                        <a:ea typeface="メイリオ" panose="020B0604030504040204" pitchFamily="50"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後日記載します</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lvl="0" algn="ctr">
                        <a:lnSpc>
                          <a:spcPct val="100000"/>
                        </a:lnSpc>
                        <a:spcBef>
                          <a:spcPts val="0"/>
                        </a:spcBef>
                        <a:spcAft>
                          <a:spcPts val="0"/>
                        </a:spcAft>
                        <a:buNone/>
                      </a:pPr>
                      <a:r>
                        <a:rPr lang="ja-JP" altLang="en-US" sz="900" b="0" i="0" u="none" strike="noStrike" noProof="0" dirty="0">
                          <a:solidFill>
                            <a:srgbClr val="0D0D0D"/>
                          </a:solidFill>
                          <a:latin typeface="メイリオ" panose="020B0604030504040204" pitchFamily="50" charset="-128"/>
                          <a:ea typeface="メイリオ" panose="020B0604030504040204" pitchFamily="50" charset="-128"/>
                        </a:rPr>
                        <a:t>新規</a:t>
                      </a:r>
                      <a:endParaRPr lang="ja-JP" sz="900" b="0" i="0" u="none" strike="noStrike" noProof="0" dirty="0">
                        <a:solidFill>
                          <a:srgbClr val="0D0D0D"/>
                        </a:solidFill>
                        <a:latin typeface="メイリオ" panose="020B0604030504040204" pitchFamily="50" charset="-128"/>
                        <a:ea typeface="メイリオ" panose="020B0604030504040204" pitchFamily="50"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後日記載します</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dirty="0">
                          <a:solidFill>
                            <a:srgbClr val="0D0D0D"/>
                          </a:solidFill>
                          <a:latin typeface="メイリオ" panose="020B0604030504040204" pitchFamily="50" charset="-128"/>
                          <a:ea typeface="メイリオ" panose="020B0604030504040204" pitchFamily="50" charset="-128"/>
                        </a:rPr>
                        <a:t>新規</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dirty="0">
                          <a:solidFill>
                            <a:srgbClr val="0D0D0D"/>
                          </a:solidFill>
                          <a:latin typeface="メイリオ" panose="020B0604030504040204" pitchFamily="50" charset="-128"/>
                          <a:ea typeface="メイリオ" panose="020B0604030504040204" pitchFamily="50" charset="-128"/>
                        </a:rPr>
                        <a:t>後日記載します</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88121">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メイリオ"/>
                          <a:ea typeface="メイリオ"/>
                          <a:cs typeface="+mn-cs"/>
                        </a:rPr>
                        <a:t>2025</a:t>
                      </a:r>
                      <a:r>
                        <a:rPr kumimoji="1" lang="ja-JP" altLang="en-US" sz="900" kern="1200" dirty="0">
                          <a:solidFill>
                            <a:srgbClr val="0D0D0D"/>
                          </a:solidFill>
                          <a:latin typeface="メイリオ"/>
                          <a:ea typeface="メイリオ"/>
                          <a:cs typeface="+mn-cs"/>
                        </a:rPr>
                        <a:t>年</a:t>
                      </a:r>
                      <a:r>
                        <a:rPr kumimoji="1" lang="en-US" altLang="ja-JP" sz="900" kern="1200" dirty="0">
                          <a:solidFill>
                            <a:srgbClr val="0D0D0D"/>
                          </a:solidFill>
                          <a:latin typeface="メイリオ"/>
                          <a:ea typeface="メイリオ"/>
                          <a:cs typeface="+mn-cs"/>
                        </a:rPr>
                        <a:t>8</a:t>
                      </a:r>
                      <a:r>
                        <a:rPr kumimoji="1" lang="ja-JP" altLang="en-US" sz="900" kern="1200" dirty="0">
                          <a:solidFill>
                            <a:srgbClr val="0D0D0D"/>
                          </a:solidFill>
                          <a:latin typeface="メイリオ"/>
                          <a:ea typeface="メイリオ"/>
                          <a:cs typeface="+mn-cs"/>
                        </a:rPr>
                        <a:t>月</a:t>
                      </a:r>
                      <a:r>
                        <a:rPr kumimoji="1" lang="en-US" altLang="ja-JP" sz="900" kern="1200" dirty="0">
                          <a:solidFill>
                            <a:srgbClr val="0D0D0D"/>
                          </a:solidFill>
                          <a:latin typeface="メイリオ"/>
                          <a:ea typeface="メイリオ"/>
                          <a:cs typeface="+mn-cs"/>
                        </a:rPr>
                        <a:t>25</a:t>
                      </a:r>
                      <a:r>
                        <a:rPr kumimoji="1" lang="ja-JP" altLang="en-US" sz="900" kern="1200" dirty="0">
                          <a:solidFill>
                            <a:srgbClr val="0D0D0D"/>
                          </a:solidFill>
                          <a:latin typeface="メイリオ"/>
                          <a:ea typeface="メイリオ"/>
                          <a:cs typeface="+mn-cs"/>
                        </a:rPr>
                        <a:t>日</a:t>
                      </a:r>
                      <a:r>
                        <a:rPr lang="en-US" altLang="ja-JP" sz="900" kern="1200" dirty="0">
                          <a:solidFill>
                            <a:srgbClr val="0D0D0D"/>
                          </a:solidFill>
                          <a:latin typeface="メイリオ"/>
                          <a:ea typeface="メイリオ"/>
                          <a:cs typeface="+mn-cs"/>
                        </a:rPr>
                        <a:t>(</a:t>
                      </a:r>
                      <a:r>
                        <a:rPr lang="ja-JP" altLang="en-US" sz="900" kern="1200" dirty="0">
                          <a:solidFill>
                            <a:srgbClr val="0D0D0D"/>
                          </a:solidFill>
                          <a:latin typeface="メイリオ"/>
                          <a:ea typeface="メイリオ"/>
                          <a:cs typeface="+mn-cs"/>
                        </a:rPr>
                        <a:t>月</a:t>
                      </a:r>
                      <a:r>
                        <a:rPr lang="en-US" altLang="ja-JP" sz="900" kern="1200" dirty="0">
                          <a:solidFill>
                            <a:srgbClr val="0D0D0D"/>
                          </a:solidFill>
                          <a:latin typeface="メイリオ"/>
                          <a:ea typeface="メイリオ"/>
                          <a:cs typeface="+mn-cs"/>
                        </a:rPr>
                        <a:t>)</a:t>
                      </a:r>
                      <a:endParaRPr kumimoji="1" lang="ja-JP" altLang="en-US" sz="900" kern="1200" dirty="0">
                        <a:solidFill>
                          <a:srgbClr val="0D0D0D"/>
                        </a:solidFill>
                        <a:latin typeface="メイリオ"/>
                        <a:ea typeface="メイリオ"/>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9050" cap="flat" cmpd="sng" algn="ctr">
                      <a:solidFill>
                        <a:srgbClr val="FFFFFF"/>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solidFill>
                        <a:schemeClr val="tx1">
                          <a:lumMod val="50000"/>
                          <a:lumOff val="50000"/>
                        </a:schemeClr>
                      </a:solidFill>
                      <a:prstDash val="sysDot"/>
                      <a:round/>
                      <a:headEnd type="none" w="med" len="med"/>
                      <a:tailEnd type="none" w="med" len="med"/>
                    </a:lnL>
                    <a:lnR w="6350" cap="flat" cmpd="sng" algn="ctr">
                      <a:no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extLst>
                  <a:ext uri="{0D108BD9-81ED-4DB2-BD59-A6C34878D82A}">
                    <a16:rowId xmlns:a16="http://schemas.microsoft.com/office/drawing/2014/main" val="777446988"/>
                  </a:ext>
                </a:extLst>
              </a:tr>
              <a:tr h="28812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kern="1200">
                          <a:solidFill>
                            <a:srgbClr val="0D0D0D"/>
                          </a:solidFill>
                          <a:latin typeface="Meiryo"/>
                          <a:ea typeface="Meiryo"/>
                          <a:cs typeface="+mn-cs"/>
                        </a:rPr>
                        <a:t>-</a:t>
                      </a:r>
                      <a:endParaRPr kumimoji="1" lang="ja-JP" altLang="en-US" sz="1000" kern="1200">
                        <a:solidFill>
                          <a:srgbClr val="0D0D0D"/>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algn="ctr"/>
                      <a:r>
                        <a:rPr kumimoji="1" lang="en-US" altLang="ja-JP" sz="1000" kern="1200">
                          <a:solidFill>
                            <a:srgbClr val="0D0D0D"/>
                          </a:solidFill>
                          <a:latin typeface="Meiryo"/>
                          <a:ea typeface="Meiryo"/>
                          <a:cs typeface="+mn-cs"/>
                        </a:rPr>
                        <a:t>-</a:t>
                      </a:r>
                      <a:endParaRPr kumimoji="1" lang="ja-JP" altLang="en-US" sz="1000">
                        <a:solidFill>
                          <a:srgbClr val="0D0D0D"/>
                        </a:solidFill>
                        <a:latin typeface="Meiryo" panose="020B0604030504040204" pitchFamily="34" charset="-128"/>
                        <a:ea typeface="Meiryo" panose="020B0604030504040204" pitchFamily="34"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gridSpan="2">
                  <a:txBody>
                    <a:bodyPr/>
                    <a:lstStyle/>
                    <a:p>
                      <a:pPr algn="ctr"/>
                      <a:r>
                        <a:rPr kumimoji="1" lang="en-US" altLang="ja-JP" sz="1000" kern="1200">
                          <a:solidFill>
                            <a:srgbClr val="0D0D0D"/>
                          </a:solidFill>
                          <a:latin typeface="Meiryo"/>
                          <a:ea typeface="Meiryo"/>
                          <a:cs typeface="+mn-cs"/>
                        </a:rPr>
                        <a:t>-</a:t>
                      </a:r>
                      <a:endParaRPr kumimoji="1" lang="ja-JP" altLang="en-US" sz="1000">
                        <a:solidFill>
                          <a:srgbClr val="0D0D0D"/>
                        </a:solidFill>
                        <a:latin typeface="Meiryo" panose="020B0604030504040204" pitchFamily="34" charset="-128"/>
                        <a:ea typeface="Meiryo" panose="020B0604030504040204" pitchFamily="34"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00" kern="1200">
                          <a:solidFill>
                            <a:schemeClr val="accent3"/>
                          </a:solidFill>
                          <a:latin typeface="Meiryo"/>
                          <a:ea typeface="Meiryo"/>
                          <a:cs typeface="+mn-cs"/>
                        </a:rPr>
                        <a:t>-</a:t>
                      </a:r>
                      <a:endParaRPr kumimoji="1" lang="ja-JP" altLang="en-US" sz="1000">
                        <a:solidFill>
                          <a:schemeClr val="accent3"/>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gridSpan="2">
                  <a:txBody>
                    <a:bodyPr/>
                    <a:lstStyle/>
                    <a:p>
                      <a:pPr algn="ctr"/>
                      <a:r>
                        <a:rPr kumimoji="1" lang="en-US" altLang="ja-JP" sz="1000" kern="1200">
                          <a:solidFill>
                            <a:srgbClr val="0D0D0D"/>
                          </a:solidFill>
                          <a:latin typeface="Meiryo"/>
                          <a:ea typeface="Meiryo"/>
                          <a:cs typeface="+mn-cs"/>
                        </a:rPr>
                        <a:t>-</a:t>
                      </a:r>
                      <a:endParaRPr kumimoji="1" lang="ja-JP" altLang="en-US" sz="100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00" kern="1200">
                          <a:solidFill>
                            <a:schemeClr val="accent3"/>
                          </a:solidFill>
                          <a:latin typeface="Meiryo"/>
                          <a:ea typeface="Meiryo"/>
                          <a:cs typeface="+mn-cs"/>
                        </a:rPr>
                        <a:t>-</a:t>
                      </a:r>
                      <a:endParaRPr kumimoji="1" lang="ja-JP" altLang="en-US" sz="1000">
                        <a:solidFill>
                          <a:schemeClr val="accent3"/>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gridSpan="2">
                  <a:txBody>
                    <a:bodyPr/>
                    <a:lstStyle/>
                    <a:p>
                      <a:pPr algn="ctr"/>
                      <a:r>
                        <a:rPr kumimoji="1" lang="en-US" altLang="ja-JP" sz="1000" kern="1200">
                          <a:solidFill>
                            <a:srgbClr val="0D0D0D"/>
                          </a:solidFill>
                          <a:latin typeface="Meiryo"/>
                          <a:ea typeface="Meiryo"/>
                          <a:cs typeface="+mn-cs"/>
                        </a:rPr>
                        <a:t>-</a:t>
                      </a:r>
                      <a:endParaRPr kumimoji="1" lang="ja-JP" altLang="en-US" sz="100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00">
                          <a:solidFill>
                            <a:srgbClr val="0D0D0D"/>
                          </a:solidFill>
                          <a:latin typeface="Meiryo"/>
                          <a:ea typeface="Meiryo"/>
                        </a:rPr>
                        <a:t>-</a:t>
                      </a:r>
                      <a:endParaRPr kumimoji="1" lang="ja-JP" altLang="en-US" sz="100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3112060797"/>
                  </a:ext>
                </a:extLst>
              </a:tr>
              <a:tr h="39952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00" b="0" kern="1200">
                          <a:solidFill>
                            <a:schemeClr val="bg1"/>
                          </a:solidFill>
                          <a:latin typeface="Meiryo"/>
                          <a:ea typeface="Meiryo"/>
                          <a:cs typeface="+mn-cs"/>
                        </a:rPr>
                        <a:t>広告タイプ</a:t>
                      </a:r>
                      <a:r>
                        <a:rPr kumimoji="1" lang="en-US" altLang="ja-JP" sz="800" b="0" kern="1200">
                          <a:solidFill>
                            <a:schemeClr val="bg1"/>
                          </a:solidFill>
                          <a:latin typeface="Meiryo"/>
                          <a:ea typeface="Meiryo"/>
                          <a:cs typeface="+mn-cs"/>
                        </a:rPr>
                        <a:t>/</a:t>
                      </a:r>
                      <a:r>
                        <a:rPr kumimoji="1" lang="ja-JP" altLang="en-US" sz="800" b="0" kern="1200">
                          <a:solidFill>
                            <a:schemeClr val="bg1"/>
                          </a:solidFill>
                          <a:latin typeface="Meiryo"/>
                          <a:ea typeface="Meiryo"/>
                          <a:cs typeface="+mn-cs"/>
                        </a:rPr>
                        <a:t>メインメディアの形式</a:t>
                      </a:r>
                      <a:r>
                        <a:rPr kumimoji="1" lang="en-US" altLang="ja-JP" sz="800" b="0" kern="1200">
                          <a:solidFill>
                            <a:schemeClr val="bg1"/>
                          </a:solidFill>
                          <a:latin typeface="Meiryo"/>
                          <a:ea typeface="Meiryo"/>
                          <a:cs typeface="+mn-cs"/>
                        </a:rPr>
                        <a:t>/</a:t>
                      </a:r>
                      <a:r>
                        <a:rPr kumimoji="1" lang="ja-JP" altLang="en-US" sz="800" b="0" kern="1200">
                          <a:solidFill>
                            <a:schemeClr val="bg1"/>
                          </a:solidFill>
                          <a:latin typeface="Meiryo"/>
                          <a:ea typeface="Meiryo"/>
                          <a:cs typeface="+mn-cs"/>
                        </a:rPr>
                        <a:t>アスペクト比</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スマートフォン</a:t>
                      </a:r>
                      <a:r>
                        <a:rPr kumimoji="1" lang="en-US" altLang="ja-JP" sz="900" b="0" i="0" kern="120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ブランドパネル トップカバー</a:t>
                      </a:r>
                      <a:r>
                        <a:rPr kumimoji="1" lang="en-US" altLang="ja-JP" sz="900" kern="1200">
                          <a:solidFill>
                            <a:srgbClr val="0D0D0D"/>
                          </a:solidFill>
                          <a:latin typeface="Meiryo"/>
                          <a:ea typeface="Meiryo"/>
                          <a:cs typeface="+mn-cs"/>
                        </a:rPr>
                        <a:t>/</a:t>
                      </a:r>
                      <a:r>
                        <a:rPr kumimoji="1" lang="ja-JP" altLang="en-US" sz="900" kern="1200">
                          <a:solidFill>
                            <a:srgbClr val="0D0D0D"/>
                          </a:solidFill>
                          <a:latin typeface="Meiryo"/>
                          <a:ea typeface="Meiryo"/>
                          <a:cs typeface="+mn-cs"/>
                        </a:rPr>
                        <a:t>画像</a:t>
                      </a:r>
                      <a:r>
                        <a:rPr kumimoji="1" lang="en-US" altLang="ja-JP" sz="900" kern="120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a:solidFill>
                            <a:srgbClr val="0D0D0D"/>
                          </a:solidFill>
                          <a:latin typeface="Meiryo"/>
                          <a:ea typeface="Meiryo"/>
                          <a:cs typeface="+mn-cs"/>
                        </a:rPr>
                        <a:t>9</a:t>
                      </a:r>
                    </a:p>
                    <a:p>
                      <a:pPr algn="ctr"/>
                      <a:r>
                        <a:rPr kumimoji="1" lang="ja-JP" altLang="en-US" sz="900" kern="1200">
                          <a:solidFill>
                            <a:srgbClr val="0D0D0D"/>
                          </a:solidFill>
                          <a:latin typeface="Meiryo"/>
                          <a:ea typeface="Meiryo"/>
                          <a:cs typeface="+mn-cs"/>
                        </a:rPr>
                        <a:t>ブランドパネル トップカバー</a:t>
                      </a:r>
                      <a:r>
                        <a:rPr kumimoji="1" lang="en-US" altLang="ja-JP" sz="900" kern="1200">
                          <a:solidFill>
                            <a:srgbClr val="0D0D0D"/>
                          </a:solidFill>
                          <a:latin typeface="Meiryo"/>
                          <a:ea typeface="Meiryo"/>
                          <a:cs typeface="+mn-cs"/>
                        </a:rPr>
                        <a:t>/</a:t>
                      </a:r>
                      <a:r>
                        <a:rPr kumimoji="1" lang="ja-JP" altLang="en-US" sz="900" kern="1200">
                          <a:solidFill>
                            <a:srgbClr val="0D0D0D"/>
                          </a:solidFill>
                          <a:latin typeface="Meiryo"/>
                          <a:ea typeface="Meiryo"/>
                          <a:cs typeface="+mn-cs"/>
                        </a:rPr>
                        <a:t>動画</a:t>
                      </a:r>
                      <a:r>
                        <a:rPr kumimoji="1" lang="en-US" altLang="ja-JP" sz="900" kern="120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a:solidFill>
                            <a:srgbClr val="0D0D0D"/>
                          </a:solidFill>
                          <a:latin typeface="Meiryo"/>
                          <a:ea typeface="Meiryo"/>
                          <a:cs typeface="+mn-cs"/>
                        </a:rPr>
                        <a:t>9</a:t>
                      </a:r>
                      <a:r>
                        <a:rPr kumimoji="1" lang="ja-JP" altLang="en-US" sz="900" kern="1200">
                          <a:solidFill>
                            <a:srgbClr val="0D0D0D"/>
                          </a:solidFill>
                          <a:latin typeface="Meiryo"/>
                          <a:ea typeface="Meiryo"/>
                          <a:cs typeface="+mn-cs"/>
                        </a:rPr>
                        <a:t>　</a:t>
                      </a:r>
                      <a:endParaRPr kumimoji="1" lang="en-US" altLang="ja-JP" sz="900" b="0" i="0" kern="1200" dirty="0">
                        <a:solidFill>
                          <a:srgbClr val="0D0D0D"/>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6350" cap="flat" cmpd="sng" algn="ctr">
                      <a:noFill/>
                      <a:prstDash val="dot"/>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19050" cap="flat" cmpd="sng" algn="ctr">
                      <a:solidFill>
                        <a:srgbClr val="FFFFFF"/>
                      </a:solidFill>
                      <a:prstDash val="solid"/>
                      <a:round/>
                      <a:headEnd type="none" w="med" len="med"/>
                      <a:tailEnd type="none" w="med" len="med"/>
                    </a:lnL>
                    <a:lnR w="6350" cap="flat" cmpd="sng" algn="ctr">
                      <a:noFill/>
                      <a:prstDash val="dot"/>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384434171"/>
                  </a:ext>
                </a:extLst>
              </a:tr>
              <a:tr h="383762">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タップ後の動作</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kern="1200">
                          <a:solidFill>
                            <a:srgbClr val="0D0D0D"/>
                          </a:solidFill>
                          <a:latin typeface="Meiryo"/>
                          <a:ea typeface="Meiryo"/>
                          <a:cs typeface="+mn-cs"/>
                        </a:rPr>
                        <a:t>動画をフルスクリーンで再生する（</a:t>
                      </a:r>
                      <a:r>
                        <a:rPr kumimoji="1" lang="en-US" altLang="ja-JP" sz="900" b="0" i="0" kern="1200">
                          <a:solidFill>
                            <a:srgbClr val="0D0D0D"/>
                          </a:solidFill>
                          <a:latin typeface="Meiryo"/>
                          <a:ea typeface="Meiryo"/>
                          <a:cs typeface="+mn-cs"/>
                        </a:rPr>
                        <a:t>for view</a:t>
                      </a:r>
                      <a:r>
                        <a:rPr kumimoji="1" lang="ja-JP" altLang="en-US" sz="900" b="0" i="0" kern="1200">
                          <a:solidFill>
                            <a:srgbClr val="0D0D0D"/>
                          </a:solidFill>
                          <a:latin typeface="Meiryo"/>
                          <a:ea typeface="Meiryo"/>
                          <a:cs typeface="+mn-cs"/>
                        </a:rPr>
                        <a:t>）　</a:t>
                      </a:r>
                      <a:r>
                        <a:rPr kumimoji="1" lang="en-US" altLang="ja-JP" sz="900" b="0" i="0" kern="120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　ランディングページを表示する（</a:t>
                      </a:r>
                      <a:r>
                        <a:rPr kumimoji="1" lang="en-US" altLang="ja-JP" sz="900" b="0" i="0" kern="1200">
                          <a:solidFill>
                            <a:srgbClr val="0D0D0D"/>
                          </a:solidFill>
                          <a:latin typeface="Meiryo"/>
                          <a:ea typeface="Meiryo"/>
                          <a:cs typeface="+mn-cs"/>
                        </a:rPr>
                        <a:t>for click</a:t>
                      </a:r>
                      <a:r>
                        <a:rPr kumimoji="1" lang="ja-JP" altLang="en-US" sz="900" b="0" i="0" kern="1200">
                          <a:solidFill>
                            <a:srgbClr val="0D0D0D"/>
                          </a:solidFill>
                          <a:latin typeface="Meiryo"/>
                          <a:ea typeface="Meiryo"/>
                          <a:cs typeface="+mn-cs"/>
                        </a:rPr>
                        <a:t>）</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T w="12700" cap="flat" cmpd="sng" algn="ctr">
                      <a:solidFill>
                        <a:srgbClr val="FFFFFF"/>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T w="12700" cap="flat" cmpd="sng" algn="ctr">
                      <a:solidFill>
                        <a:srgbClr val="FFFFFF"/>
                      </a:solidFill>
                      <a:prstDash val="solid"/>
                      <a:round/>
                      <a:headEnd type="none" w="med" len="med"/>
                      <a:tailEnd type="none" w="med" len="med"/>
                    </a:lnT>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4222981766"/>
                  </a:ext>
                </a:extLst>
              </a:tr>
              <a:tr h="28812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デバイス</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a:solidFill>
                            <a:srgbClr val="0D0D0D"/>
                          </a:solidFill>
                          <a:latin typeface="Meiryo"/>
                          <a:ea typeface="Meiryo"/>
                          <a:cs typeface="+mn-cs"/>
                        </a:rPr>
                        <a:t>スマートフォン（ウェブ</a:t>
                      </a:r>
                      <a:r>
                        <a:rPr kumimoji="1" lang="en-US" altLang="ja-JP" sz="900" kern="1200">
                          <a:solidFill>
                            <a:srgbClr val="0D0D0D"/>
                          </a:solidFill>
                          <a:latin typeface="Meiryo"/>
                          <a:ea typeface="Meiryo"/>
                          <a:cs typeface="+mn-cs"/>
                        </a:rPr>
                        <a:t>/</a:t>
                      </a:r>
                      <a:r>
                        <a:rPr kumimoji="1" lang="ja-JP" altLang="en-US" sz="900" kern="1200">
                          <a:solidFill>
                            <a:srgbClr val="0D0D0D"/>
                          </a:solidFill>
                          <a:latin typeface="Meiryo"/>
                          <a:ea typeface="Meiryo"/>
                          <a:cs typeface="+mn-cs"/>
                        </a:rPr>
                        <a:t>アプリ）</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190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3931917948"/>
                  </a:ext>
                </a:extLst>
              </a:tr>
              <a:tr h="288121">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掲載面</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Yahoo! JAPAN</a:t>
                      </a:r>
                      <a:r>
                        <a:rPr kumimoji="1" lang="ja-JP" altLang="en-US" sz="900" kern="1200">
                          <a:solidFill>
                            <a:srgbClr val="0D0D0D"/>
                          </a:solidFill>
                          <a:latin typeface="Meiryo"/>
                          <a:ea typeface="Meiryo"/>
                          <a:cs typeface="+mn-cs"/>
                        </a:rPr>
                        <a:t>　トップページ</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90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787314208"/>
                  </a:ext>
                </a:extLst>
              </a:tr>
              <a:tr h="288121">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掲載場所</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a:ea typeface="Meiryo"/>
                          <a:cs typeface="+mn-cs"/>
                        </a:rPr>
                        <a:t>Yahoo! JAPAN</a:t>
                      </a:r>
                      <a:r>
                        <a:rPr kumimoji="1" lang="ja-JP" altLang="en-US" sz="900" kern="1200">
                          <a:solidFill>
                            <a:srgbClr val="0D0D0D"/>
                          </a:solidFill>
                          <a:latin typeface="Meiryo"/>
                          <a:ea typeface="Meiryo"/>
                          <a:cs typeface="+mn-cs"/>
                        </a:rPr>
                        <a:t>　トップページ　および　</a:t>
                      </a:r>
                      <a:r>
                        <a:rPr kumimoji="1" lang="en-US" altLang="ja-JP" sz="900" kern="1200">
                          <a:solidFill>
                            <a:srgbClr val="0D0D0D"/>
                          </a:solidFill>
                          <a:latin typeface="Meiryo"/>
                          <a:ea typeface="Meiryo"/>
                          <a:cs typeface="+mn-cs"/>
                        </a:rPr>
                        <a:t>Yahoo! JAPAN</a:t>
                      </a:r>
                      <a:r>
                        <a:rPr kumimoji="1" lang="ja-JP" altLang="en-US" sz="900" kern="1200">
                          <a:solidFill>
                            <a:srgbClr val="0D0D0D"/>
                          </a:solidFill>
                          <a:latin typeface="Meiryo"/>
                          <a:ea typeface="Meiryo"/>
                          <a:cs typeface="+mn-cs"/>
                        </a:rPr>
                        <a:t>アプリのファーストビュー　</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190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3066738162"/>
                  </a:ext>
                </a:extLst>
              </a:tr>
              <a:tr h="288121">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rtl="0" eaLnBrk="1" fontAlgn="auto" latinLnBrk="0" hangingPunct="1">
                        <a:lnSpc>
                          <a:spcPct val="100000"/>
                        </a:lnSpc>
                        <a:spcBef>
                          <a:spcPts val="0"/>
                        </a:spcBef>
                        <a:spcAft>
                          <a:spcPts val="0"/>
                        </a:spcAft>
                        <a:buClrTx/>
                        <a:buSzTx/>
                        <a:buFontTx/>
                        <a:buNone/>
                      </a:pPr>
                      <a:r>
                        <a:rPr lang="en-US" altLang="ja-JP" sz="900" b="0" i="0" u="none" strike="noStrike" kern="1200" cap="none" spc="0" normalizeH="0" baseline="0" noProof="0" dirty="0">
                          <a:ln>
                            <a:noFill/>
                          </a:ln>
                          <a:solidFill>
                            <a:srgbClr val="0D0D0D"/>
                          </a:solidFill>
                          <a:effectLst/>
                          <a:uLnTx/>
                          <a:uFillTx/>
                          <a:latin typeface="Meiryo"/>
                          <a:ea typeface="Meiryo"/>
                          <a:cs typeface="+mn-cs"/>
                        </a:rPr>
                        <a:t>2025</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9</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日（月）～　</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2025</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12</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31</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a:t>
                      </a:r>
                      <a:endParaRPr kumimoji="1" lang="ja-JP" altLang="ja-JP" sz="900" dirty="0">
                        <a:solidFill>
                          <a:srgbClr val="0D0D0D"/>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90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2463668774"/>
                  </a:ext>
                </a:extLst>
              </a:tr>
              <a:tr h="28812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a:ea typeface="Meiryo"/>
                          <a:cs typeface="+mn-cs"/>
                        </a:rPr>
                        <a:t>5</a:t>
                      </a:r>
                      <a:r>
                        <a:rPr kumimoji="1" lang="ja-JP" altLang="en-US" sz="900" kern="1200" dirty="0">
                          <a:solidFill>
                            <a:srgbClr val="0D0D0D"/>
                          </a:solidFill>
                          <a:latin typeface="Meiryo"/>
                          <a:ea typeface="Meiryo"/>
                          <a:cs typeface="+mn-cs"/>
                        </a:rPr>
                        <a:t>日間～</a:t>
                      </a:r>
                      <a:r>
                        <a:rPr kumimoji="1" lang="en-US" altLang="ja-JP" sz="900" kern="1200" dirty="0">
                          <a:solidFill>
                            <a:srgbClr val="0D0D0D"/>
                          </a:solidFill>
                          <a:latin typeface="Meiryo"/>
                          <a:ea typeface="Meiryo"/>
                          <a:cs typeface="+mn-cs"/>
                        </a:rPr>
                        <a:t>31</a:t>
                      </a:r>
                      <a:r>
                        <a:rPr kumimoji="1" lang="ja-JP" altLang="en-US" sz="900" kern="1200" dirty="0">
                          <a:solidFill>
                            <a:srgbClr val="0D0D0D"/>
                          </a:solidFill>
                          <a:latin typeface="Meiryo"/>
                          <a:ea typeface="Meiryo"/>
                          <a:cs typeface="+mn-cs"/>
                        </a:rPr>
                        <a:t>日間</a:t>
                      </a:r>
                      <a:r>
                        <a:rPr kumimoji="1" lang="en-US" altLang="ja-JP" sz="800" kern="1200" dirty="0">
                          <a:solidFill>
                            <a:srgbClr val="0D0D0D"/>
                          </a:solidFill>
                          <a:latin typeface="Meiryo"/>
                          <a:ea typeface="Meiryo"/>
                          <a:cs typeface="+mn-cs"/>
                        </a:rPr>
                        <a:t> </a:t>
                      </a:r>
                      <a:r>
                        <a:rPr kumimoji="1" lang="en-US" altLang="ja-JP" sz="800" kern="1200" dirty="0">
                          <a:solidFill>
                            <a:srgbClr val="FF0033"/>
                          </a:solidFill>
                          <a:latin typeface="Meiryo"/>
                          <a:ea typeface="Meiryo"/>
                          <a:cs typeface="+mn-cs"/>
                        </a:rPr>
                        <a:t>※1</a:t>
                      </a:r>
                      <a:endParaRPr kumimoji="1" lang="ja-JP" altLang="en-US" sz="900" kern="1200" dirty="0">
                        <a:solidFill>
                          <a:srgbClr val="FF0033"/>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6350" cap="flat" cmpd="sng" algn="ctr">
                      <a:no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gridSpan="2">
                  <a:txBody>
                    <a:bodyPr/>
                    <a:lstStyle/>
                    <a:p>
                      <a:pPr algn="ctr"/>
                      <a:r>
                        <a:rPr kumimoji="1" lang="en-US" altLang="ja-JP" sz="900" kern="1200">
                          <a:solidFill>
                            <a:srgbClr val="0D0D0D"/>
                          </a:solidFill>
                          <a:latin typeface="Meiryo"/>
                          <a:ea typeface="Meiryo"/>
                          <a:cs typeface="+mn-cs"/>
                        </a:rPr>
                        <a:t>3</a:t>
                      </a:r>
                      <a:r>
                        <a:rPr kumimoji="1" lang="ja-JP" altLang="en-US" sz="900" kern="1200">
                          <a:solidFill>
                            <a:srgbClr val="0D0D0D"/>
                          </a:solidFill>
                          <a:latin typeface="Meiryo"/>
                          <a:ea typeface="Meiryo"/>
                          <a:cs typeface="+mn-cs"/>
                        </a:rPr>
                        <a:t>日間～</a:t>
                      </a:r>
                      <a:r>
                        <a:rPr kumimoji="1" lang="en-US" altLang="ja-JP" sz="900" kern="1200">
                          <a:solidFill>
                            <a:srgbClr val="0D0D0D"/>
                          </a:solidFill>
                          <a:latin typeface="Meiryo"/>
                          <a:ea typeface="Meiryo"/>
                          <a:cs typeface="+mn-cs"/>
                        </a:rPr>
                        <a:t>31</a:t>
                      </a:r>
                      <a:r>
                        <a:rPr kumimoji="1" lang="ja-JP" altLang="en-US" sz="900" kern="1200">
                          <a:solidFill>
                            <a:srgbClr val="0D0D0D"/>
                          </a:solidFill>
                          <a:latin typeface="Meiryo"/>
                          <a:ea typeface="Meiryo"/>
                          <a:cs typeface="+mn-cs"/>
                        </a:rPr>
                        <a:t>日間</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kern="1200">
                          <a:solidFill>
                            <a:schemeClr val="accent3"/>
                          </a:solidFill>
                          <a:latin typeface="Meiryo"/>
                          <a:ea typeface="Meiryo"/>
                          <a:cs typeface="+mn-cs"/>
                        </a:rPr>
                        <a:t>3</a:t>
                      </a:r>
                      <a:r>
                        <a:rPr kumimoji="1" lang="ja-JP" altLang="en-US" sz="1000" kern="1200">
                          <a:solidFill>
                            <a:schemeClr val="accent3"/>
                          </a:solidFill>
                          <a:latin typeface="Meiryo"/>
                          <a:ea typeface="Meiryo"/>
                          <a:cs typeface="+mn-cs"/>
                        </a:rPr>
                        <a:t>日間～</a:t>
                      </a:r>
                      <a:r>
                        <a:rPr kumimoji="1" lang="en-US" altLang="ja-JP" sz="1000" kern="1200">
                          <a:solidFill>
                            <a:schemeClr val="accent3"/>
                          </a:solidFill>
                          <a:latin typeface="Meiryo"/>
                          <a:ea typeface="Meiryo"/>
                          <a:cs typeface="+mn-cs"/>
                        </a:rPr>
                        <a:t>31</a:t>
                      </a:r>
                      <a:r>
                        <a:rPr kumimoji="1" lang="ja-JP" altLang="en-US" sz="1000" kern="1200">
                          <a:solidFill>
                            <a:schemeClr val="accent3"/>
                          </a:solidFill>
                          <a:latin typeface="Meiryo"/>
                          <a:ea typeface="Meiryo"/>
                          <a:cs typeface="+mn-cs"/>
                        </a:rPr>
                        <a:t>日間</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dirty="0">
                          <a:solidFill>
                            <a:srgbClr val="0D0D0D"/>
                          </a:solidFill>
                          <a:latin typeface="Meiryo"/>
                          <a:ea typeface="Meiryo"/>
                        </a:rPr>
                        <a:t>5</a:t>
                      </a:r>
                      <a:r>
                        <a:rPr kumimoji="1" lang="ja-JP" altLang="en-US" sz="900" dirty="0">
                          <a:solidFill>
                            <a:srgbClr val="0D0D0D"/>
                          </a:solidFill>
                          <a:latin typeface="Meiryo"/>
                          <a:ea typeface="Meiryo"/>
                        </a:rPr>
                        <a:t>日間～</a:t>
                      </a:r>
                      <a:r>
                        <a:rPr kumimoji="1" lang="en-US" altLang="ja-JP" sz="900" dirty="0">
                          <a:solidFill>
                            <a:srgbClr val="0D0D0D"/>
                          </a:solidFill>
                          <a:latin typeface="Meiryo"/>
                          <a:ea typeface="Meiryo"/>
                        </a:rPr>
                        <a:t>31</a:t>
                      </a:r>
                      <a:r>
                        <a:rPr kumimoji="1" lang="ja-JP" altLang="en-US" sz="900" dirty="0">
                          <a:solidFill>
                            <a:srgbClr val="0D0D0D"/>
                          </a:solidFill>
                          <a:latin typeface="Meiryo"/>
                          <a:ea typeface="Meiryo"/>
                        </a:rPr>
                        <a:t>日間</a:t>
                      </a:r>
                      <a:r>
                        <a:rPr kumimoji="1" lang="en-US" altLang="ja-JP" sz="900" dirty="0">
                          <a:solidFill>
                            <a:srgbClr val="0D0D0D"/>
                          </a:solidFill>
                          <a:latin typeface="Meiryo"/>
                          <a:ea typeface="Meiryo"/>
                        </a:rPr>
                        <a:t> </a:t>
                      </a:r>
                      <a:r>
                        <a:rPr kumimoji="1" lang="en-US" altLang="ja-JP" sz="800" dirty="0">
                          <a:solidFill>
                            <a:srgbClr val="FF0033"/>
                          </a:solidFill>
                          <a:latin typeface="Meiryo"/>
                          <a:ea typeface="Meiryo"/>
                        </a:rPr>
                        <a:t>※1</a:t>
                      </a:r>
                      <a:endParaRPr kumimoji="1" lang="ja-JP" altLang="en-US" sz="1000" kern="1200" dirty="0">
                        <a:solidFill>
                          <a:srgbClr val="FF0033"/>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00">
                          <a:solidFill>
                            <a:schemeClr val="accent3"/>
                          </a:solidFill>
                          <a:latin typeface="Meiryo"/>
                          <a:ea typeface="Meiryo"/>
                        </a:rPr>
                        <a:t>5</a:t>
                      </a:r>
                      <a:r>
                        <a:rPr kumimoji="1" lang="ja-JP" altLang="en-US" sz="1000">
                          <a:solidFill>
                            <a:schemeClr val="accent3"/>
                          </a:solidFill>
                          <a:latin typeface="Meiryo"/>
                          <a:ea typeface="Meiryo"/>
                        </a:rPr>
                        <a:t>日間～</a:t>
                      </a:r>
                      <a:r>
                        <a:rPr kumimoji="1" lang="en-US" altLang="ja-JP" sz="1000">
                          <a:solidFill>
                            <a:schemeClr val="accent3"/>
                          </a:solidFill>
                          <a:latin typeface="Meiryo"/>
                          <a:ea typeface="Meiryo"/>
                        </a:rPr>
                        <a:t>31</a:t>
                      </a:r>
                      <a:r>
                        <a:rPr kumimoji="1" lang="ja-JP" altLang="en-US" sz="1000">
                          <a:solidFill>
                            <a:schemeClr val="accent3"/>
                          </a:solidFill>
                          <a:latin typeface="Meiryo"/>
                          <a:ea typeface="Meiryo"/>
                        </a:rPr>
                        <a:t>日間</a:t>
                      </a:r>
                      <a:r>
                        <a:rPr kumimoji="1" lang="en-US" altLang="ja-JP" sz="1000">
                          <a:solidFill>
                            <a:schemeClr val="accent3"/>
                          </a:solidFill>
                          <a:latin typeface="Meiryo"/>
                          <a:ea typeface="Meiryo"/>
                        </a:rPr>
                        <a:t> </a:t>
                      </a:r>
                      <a:r>
                        <a:rPr kumimoji="1" lang="en-US" altLang="ja-JP" sz="900">
                          <a:solidFill>
                            <a:schemeClr val="accent6"/>
                          </a:solidFill>
                          <a:latin typeface="Meiryo"/>
                          <a:ea typeface="Meiryo"/>
                        </a:rPr>
                        <a:t>※1</a:t>
                      </a:r>
                      <a:endParaRPr kumimoji="1" lang="ja-JP" altLang="en-US" sz="1000">
                        <a:solidFill>
                          <a:schemeClr val="accent6"/>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a:ea typeface="Meiryo"/>
                        </a:rPr>
                        <a:t>5</a:t>
                      </a:r>
                      <a:r>
                        <a:rPr kumimoji="1" lang="ja-JP" altLang="en-US" sz="900">
                          <a:solidFill>
                            <a:srgbClr val="0D0D0D"/>
                          </a:solidFill>
                          <a:latin typeface="Meiryo"/>
                          <a:ea typeface="Meiryo"/>
                        </a:rPr>
                        <a:t>日間～</a:t>
                      </a:r>
                      <a:r>
                        <a:rPr kumimoji="1" lang="en-US" altLang="ja-JP" sz="900">
                          <a:solidFill>
                            <a:srgbClr val="0D0D0D"/>
                          </a:solidFill>
                          <a:latin typeface="Meiryo"/>
                          <a:ea typeface="Meiryo"/>
                        </a:rPr>
                        <a:t>31</a:t>
                      </a:r>
                      <a:r>
                        <a:rPr kumimoji="1" lang="ja-JP" altLang="en-US" sz="900">
                          <a:solidFill>
                            <a:srgbClr val="0D0D0D"/>
                          </a:solidFill>
                          <a:latin typeface="Meiryo"/>
                          <a:ea typeface="Meiryo"/>
                        </a:rPr>
                        <a:t>日間</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1967014782"/>
                  </a:ext>
                </a:extLst>
              </a:tr>
              <a:tr h="28812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1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err="1">
                          <a:solidFill>
                            <a:srgbClr val="0D0D0D"/>
                          </a:solidFill>
                          <a:latin typeface="Meiryo"/>
                          <a:ea typeface="Meiryo"/>
                        </a:rPr>
                        <a:t>vimps</a:t>
                      </a:r>
                      <a:r>
                        <a:rPr kumimoji="1" lang="ja-JP" altLang="en-US" sz="900">
                          <a:solidFill>
                            <a:srgbClr val="0D0D0D"/>
                          </a:solidFill>
                          <a:latin typeface="Meiryo"/>
                          <a:ea typeface="Meiryo"/>
                        </a:rPr>
                        <a:t>購入型</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19050" cap="flat" cmpd="sng" algn="ctr">
                      <a:solidFill>
                        <a:srgbClr val="FFFFFF"/>
                      </a:solidFill>
                      <a:prstDash val="solid"/>
                      <a:round/>
                      <a:headEnd type="none" w="med" len="med"/>
                      <a:tailEnd type="none" w="med" len="med"/>
                    </a:lnL>
                    <a:lnR w="6350" cap="flat" cmpd="sng" algn="ctr">
                      <a:no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lnL w="12700" cmpd="sng">
                      <a:noFill/>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1750538939"/>
                  </a:ext>
                </a:extLst>
              </a:tr>
              <a:tr h="28812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最低購入価格</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a:ea typeface="Meiryo"/>
                        </a:rPr>
                        <a:t>5,000,000</a:t>
                      </a:r>
                      <a:r>
                        <a:rPr kumimoji="1" lang="ja-JP" altLang="en-US" sz="900">
                          <a:solidFill>
                            <a:srgbClr val="0D0D0D"/>
                          </a:solidFill>
                          <a:latin typeface="Meiryo"/>
                          <a:ea typeface="Meiryo"/>
                        </a:rPr>
                        <a:t>円</a:t>
                      </a:r>
                      <a:endParaRPr kumimoji="1" lang="en-US" altLang="ja-JP" sz="90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a:ea typeface="Meiryo"/>
                          <a:cs typeface="+mn-cs"/>
                        </a:rPr>
                        <a:t>10,000,000</a:t>
                      </a:r>
                      <a:r>
                        <a:rPr kumimoji="1" lang="ja-JP" altLang="en-US" sz="900" kern="1200">
                          <a:solidFill>
                            <a:srgbClr val="0D0D0D"/>
                          </a:solidFill>
                          <a:latin typeface="Meiryo"/>
                          <a:ea typeface="Meiryo"/>
                          <a:cs typeface="+mn-cs"/>
                        </a:rPr>
                        <a:t>円</a:t>
                      </a:r>
                      <a:endParaRPr kumimoji="1" lang="en-US" altLang="ja-JP" sz="900" kern="1200">
                        <a:solidFill>
                          <a:srgbClr val="0D0D0D"/>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a:ea typeface="Meiryo"/>
                          <a:cs typeface="+mn-cs"/>
                        </a:rPr>
                        <a:t>10,000,000</a:t>
                      </a:r>
                      <a:r>
                        <a:rPr kumimoji="1" lang="ja-JP" altLang="en-US" sz="900" kern="1200">
                          <a:solidFill>
                            <a:srgbClr val="0D0D0D"/>
                          </a:solidFill>
                          <a:latin typeface="Meiryo"/>
                          <a:ea typeface="Meiryo"/>
                          <a:cs typeface="+mn-cs"/>
                        </a:rPr>
                        <a:t>円</a:t>
                      </a:r>
                      <a:endParaRPr kumimoji="1" lang="en-US" altLang="ja-JP" sz="900" kern="1200">
                        <a:solidFill>
                          <a:srgbClr val="0D0D0D"/>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a:solidFill>
                            <a:schemeClr val="accent3"/>
                          </a:solidFill>
                          <a:latin typeface="Meiryo"/>
                          <a:ea typeface="Meiryo"/>
                          <a:cs typeface="+mn-cs"/>
                        </a:rPr>
                        <a:t>10,000,000</a:t>
                      </a:r>
                      <a:r>
                        <a:rPr kumimoji="1" lang="ja-JP" altLang="en-US" sz="1000" kern="1200">
                          <a:solidFill>
                            <a:schemeClr val="accent3"/>
                          </a:solidFill>
                          <a:latin typeface="Meiryo"/>
                          <a:ea typeface="Meiryo"/>
                          <a:cs typeface="+mn-cs"/>
                        </a:rPr>
                        <a:t>円</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a:ea typeface="Meiryo"/>
                          <a:cs typeface="+mn-cs"/>
                        </a:rPr>
                        <a:t>500,000</a:t>
                      </a:r>
                      <a:r>
                        <a:rPr kumimoji="1" lang="ja-JP" altLang="en-US" sz="900" kern="1200">
                          <a:solidFill>
                            <a:srgbClr val="0D0D0D"/>
                          </a:solidFill>
                          <a:latin typeface="Meiryo"/>
                          <a:ea typeface="Meiryo"/>
                          <a:cs typeface="+mn-cs"/>
                        </a:rPr>
                        <a:t>円</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a:solidFill>
                            <a:schemeClr val="accent3"/>
                          </a:solidFill>
                          <a:latin typeface="Meiryo"/>
                          <a:ea typeface="Meiryo"/>
                          <a:cs typeface="+mn-cs"/>
                        </a:rPr>
                        <a:t>500,000</a:t>
                      </a:r>
                      <a:r>
                        <a:rPr kumimoji="1" lang="ja-JP" altLang="en-US" sz="1000" kern="1200">
                          <a:solidFill>
                            <a:schemeClr val="accent3"/>
                          </a:solidFill>
                          <a:latin typeface="Meiryo"/>
                          <a:ea typeface="Meiryo"/>
                          <a:cs typeface="+mn-cs"/>
                        </a:rPr>
                        <a:t>円</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a:ea typeface="Meiryo"/>
                          <a:cs typeface="+mn-cs"/>
                        </a:rPr>
                        <a:t>3,000,000</a:t>
                      </a:r>
                      <a:r>
                        <a:rPr kumimoji="1" lang="ja-JP" altLang="en-US" sz="900" kern="1200">
                          <a:solidFill>
                            <a:srgbClr val="0D0D0D"/>
                          </a:solidFill>
                          <a:latin typeface="Meiryo"/>
                          <a:ea typeface="Meiryo"/>
                          <a:cs typeface="+mn-cs"/>
                        </a:rPr>
                        <a:t>円</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a:ea typeface="Meiryo"/>
                          <a:cs typeface="+mn-cs"/>
                        </a:rPr>
                        <a:t>100,000</a:t>
                      </a:r>
                      <a:r>
                        <a:rPr kumimoji="1" lang="ja-JP" altLang="en-US" sz="900" kern="1200">
                          <a:solidFill>
                            <a:srgbClr val="0D0D0D"/>
                          </a:solidFill>
                          <a:latin typeface="Meiryo"/>
                          <a:ea typeface="Meiryo"/>
                          <a:cs typeface="+mn-cs"/>
                        </a:rPr>
                        <a:t>円</a:t>
                      </a:r>
                      <a:endParaRPr kumimoji="1" lang="en-US" altLang="ja-JP" sz="900" kern="1200">
                        <a:solidFill>
                          <a:srgbClr val="0D0D0D"/>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3381913646"/>
                  </a:ext>
                </a:extLst>
              </a:tr>
              <a:tr h="3996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dirty="0">
                          <a:solidFill>
                            <a:srgbClr val="0D0D0D"/>
                          </a:solidFill>
                          <a:latin typeface="Meiryo"/>
                          <a:ea typeface="Meiryo"/>
                        </a:rPr>
                        <a:t>1,152</a:t>
                      </a:r>
                      <a:r>
                        <a:rPr kumimoji="1" lang="ja-JP" altLang="en-US" sz="900" dirty="0">
                          <a:solidFill>
                            <a:srgbClr val="0D0D0D"/>
                          </a:solidFill>
                          <a:latin typeface="Meiryo"/>
                          <a:ea typeface="Meiryo"/>
                        </a:rPr>
                        <a:t>円</a:t>
                      </a:r>
                      <a:endParaRPr kumimoji="1" lang="en-US" altLang="ja-JP" sz="900" dirty="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a:solidFill>
                            <a:srgbClr val="0D0D0D"/>
                          </a:solidFill>
                          <a:latin typeface="Meiryo"/>
                          <a:ea typeface="Meiryo"/>
                        </a:rPr>
                        <a:t>921</a:t>
                      </a:r>
                      <a:r>
                        <a:rPr kumimoji="1" lang="ja-JP" altLang="en-US" sz="900">
                          <a:solidFill>
                            <a:srgbClr val="0D0D0D"/>
                          </a:solidFill>
                          <a:latin typeface="Meiryo"/>
                          <a:ea typeface="Meiryo"/>
                        </a:rPr>
                        <a:t>円 </a:t>
                      </a:r>
                      <a:r>
                        <a:rPr kumimoji="1" lang="en-US" altLang="ja-JP" sz="900" kern="1200">
                          <a:solidFill>
                            <a:srgbClr val="FF0033"/>
                          </a:solidFill>
                          <a:latin typeface="Meiryo"/>
                          <a:ea typeface="Meiryo"/>
                          <a:cs typeface="+mn-cs"/>
                        </a:rPr>
                        <a:t>※2</a:t>
                      </a:r>
                      <a:endParaRPr kumimoji="1" lang="en-US" altLang="ja-JP" sz="900" dirty="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gridSpan="2">
                  <a:txBody>
                    <a:bodyPr/>
                    <a:lstStyle/>
                    <a:p>
                      <a:pPr algn="ctr"/>
                      <a:r>
                        <a:rPr kumimoji="1" lang="en-US" altLang="ja-JP" sz="900">
                          <a:solidFill>
                            <a:srgbClr val="0D0D0D"/>
                          </a:solidFill>
                          <a:latin typeface="Meiryo"/>
                          <a:ea typeface="Meiryo"/>
                        </a:rPr>
                        <a:t>1,082</a:t>
                      </a:r>
                      <a:r>
                        <a:rPr kumimoji="1" lang="ja-JP" altLang="en-US" sz="900">
                          <a:solidFill>
                            <a:srgbClr val="0D0D0D"/>
                          </a:solidFill>
                          <a:latin typeface="Meiryo"/>
                          <a:ea typeface="Meiryo"/>
                        </a:rPr>
                        <a:t>円 </a:t>
                      </a:r>
                      <a:r>
                        <a:rPr kumimoji="1" lang="en-US" altLang="ja-JP" sz="900" kern="1200">
                          <a:solidFill>
                            <a:srgbClr val="FF0033"/>
                          </a:solidFill>
                          <a:latin typeface="Meiryo"/>
                          <a:ea typeface="Meiryo"/>
                          <a:cs typeface="+mn-cs"/>
                        </a:rPr>
                        <a:t>※3</a:t>
                      </a:r>
                      <a:endParaRPr kumimoji="1" lang="en-US" altLang="ja-JP" sz="900" dirty="0">
                        <a:solidFill>
                          <a:srgbClr val="FF0033"/>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00">
                          <a:solidFill>
                            <a:schemeClr val="accent3"/>
                          </a:solidFill>
                          <a:latin typeface="Meiryo"/>
                          <a:ea typeface="Meiryo"/>
                        </a:rPr>
                        <a:t>902</a:t>
                      </a:r>
                      <a:r>
                        <a:rPr kumimoji="1" lang="ja-JP" altLang="en-US" sz="1000">
                          <a:solidFill>
                            <a:schemeClr val="accent3"/>
                          </a:solidFill>
                          <a:latin typeface="Meiryo"/>
                          <a:ea typeface="Meiryo"/>
                        </a:rPr>
                        <a:t>円</a:t>
                      </a:r>
                      <a:endParaRPr kumimoji="1" lang="en-US" altLang="ja-JP" sz="1000">
                        <a:solidFill>
                          <a:schemeClr val="accent3"/>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a:solidFill>
                            <a:schemeClr val="accent6"/>
                          </a:solidFill>
                          <a:latin typeface="Meiryo"/>
                          <a:ea typeface="Meiryo"/>
                          <a:cs typeface="+mn-cs"/>
                        </a:rPr>
                        <a:t>※2</a:t>
                      </a:r>
                      <a:endParaRPr kumimoji="1" lang="ja-JP" altLang="en-US" sz="800" kern="1200">
                        <a:solidFill>
                          <a:schemeClr val="accent6"/>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gridSpan="2">
                  <a:txBody>
                    <a:bodyPr/>
                    <a:lstStyle/>
                    <a:p>
                      <a:pPr algn="ctr"/>
                      <a:r>
                        <a:rPr kumimoji="1" lang="en-US" altLang="ja-JP" sz="900">
                          <a:solidFill>
                            <a:srgbClr val="0D0D0D"/>
                          </a:solidFill>
                          <a:latin typeface="Meiryo"/>
                          <a:ea typeface="Meiryo"/>
                        </a:rPr>
                        <a:t>1,497</a:t>
                      </a:r>
                      <a:r>
                        <a:rPr kumimoji="1" lang="ja-JP" altLang="en-US" sz="900">
                          <a:solidFill>
                            <a:srgbClr val="0D0D0D"/>
                          </a:solidFill>
                          <a:latin typeface="Meiryo"/>
                          <a:ea typeface="Meiryo"/>
                        </a:rPr>
                        <a:t>円★</a:t>
                      </a:r>
                      <a:endParaRPr kumimoji="1" lang="en-US" altLang="ja-JP" sz="900">
                        <a:solidFill>
                          <a:srgbClr val="0D0D0D"/>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a:ea typeface="Meiryo"/>
                          <a:cs typeface="+mn-cs"/>
                        </a:rPr>
                        <a:t>（</a:t>
                      </a:r>
                      <a:r>
                        <a:rPr kumimoji="1" lang="en-US" altLang="ja-JP" sz="900" kern="1200">
                          <a:solidFill>
                            <a:srgbClr val="0D0D0D"/>
                          </a:solidFill>
                          <a:latin typeface="Meiryo"/>
                          <a:ea typeface="Meiryo"/>
                          <a:cs typeface="+mn-cs"/>
                        </a:rPr>
                        <a:t>1,152</a:t>
                      </a:r>
                      <a:r>
                        <a:rPr kumimoji="1" lang="ja-JP" altLang="en-US" sz="900" kern="1200">
                          <a:solidFill>
                            <a:srgbClr val="0D0D0D"/>
                          </a:solidFill>
                          <a:latin typeface="Meiryo"/>
                          <a:ea typeface="Meiryo"/>
                          <a:cs typeface="+mn-cs"/>
                        </a:rPr>
                        <a:t>円</a:t>
                      </a:r>
                      <a:r>
                        <a:rPr kumimoji="1" lang="en-US" altLang="ja-JP" sz="900" kern="1200">
                          <a:solidFill>
                            <a:srgbClr val="0D0D0D"/>
                          </a:solidFill>
                          <a:latin typeface="Meiryo"/>
                          <a:ea typeface="Meiryo"/>
                          <a:cs typeface="+mn-cs"/>
                        </a:rPr>
                        <a:t>×1.3</a:t>
                      </a:r>
                      <a:r>
                        <a:rPr kumimoji="1" lang="ja-JP" altLang="en-US" sz="900" kern="1200">
                          <a:solidFill>
                            <a:srgbClr val="0D0D0D"/>
                          </a:solidFill>
                          <a:latin typeface="Meiryo"/>
                          <a:ea typeface="Meiryo"/>
                          <a:cs typeface="+mn-cs"/>
                        </a:rPr>
                        <a:t>倍）</a:t>
                      </a:r>
                      <a:r>
                        <a:rPr kumimoji="1" lang="ja-JP" altLang="en-US" sz="900">
                          <a:solidFill>
                            <a:srgbClr val="0D0D0D"/>
                          </a:solidFill>
                          <a:latin typeface="Meiryo"/>
                          <a:ea typeface="Meiryo"/>
                        </a:rPr>
                        <a:t> </a:t>
                      </a:r>
                      <a:r>
                        <a:rPr kumimoji="1" lang="en-US" altLang="ja-JP" sz="900">
                          <a:solidFill>
                            <a:srgbClr val="FF0033"/>
                          </a:solidFill>
                          <a:latin typeface="Meiryo"/>
                          <a:ea typeface="Meiryo"/>
                        </a:rPr>
                        <a:t>※4</a:t>
                      </a:r>
                      <a:endParaRPr kumimoji="1" lang="ja-JP" altLang="en-US" sz="900" kern="1200" dirty="0">
                        <a:solidFill>
                          <a:srgbClr val="FF0033"/>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00">
                          <a:solidFill>
                            <a:schemeClr val="accent3"/>
                          </a:solidFill>
                          <a:latin typeface="Meiryo"/>
                          <a:ea typeface="Meiryo"/>
                        </a:rPr>
                        <a:t>1,248</a:t>
                      </a:r>
                      <a:r>
                        <a:rPr kumimoji="1" lang="ja-JP" altLang="en-US" sz="1000">
                          <a:solidFill>
                            <a:schemeClr val="accent3"/>
                          </a:solidFill>
                          <a:latin typeface="Meiryo"/>
                          <a:ea typeface="Meiryo"/>
                        </a:rPr>
                        <a:t>円★</a:t>
                      </a:r>
                      <a:endParaRPr kumimoji="1" lang="en-US" altLang="ja-JP" sz="1000">
                        <a:solidFill>
                          <a:schemeClr val="accent3"/>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a:solidFill>
                            <a:schemeClr val="accent3"/>
                          </a:solidFill>
                          <a:latin typeface="Meiryo"/>
                          <a:ea typeface="Meiryo"/>
                          <a:cs typeface="+mn-cs"/>
                        </a:rPr>
                        <a:t>（</a:t>
                      </a:r>
                      <a:r>
                        <a:rPr kumimoji="1" lang="en-US" altLang="ja-JP" sz="1000" kern="1200">
                          <a:solidFill>
                            <a:schemeClr val="accent3"/>
                          </a:solidFill>
                          <a:latin typeface="Meiryo"/>
                          <a:ea typeface="Meiryo"/>
                          <a:cs typeface="+mn-cs"/>
                        </a:rPr>
                        <a:t>960</a:t>
                      </a:r>
                      <a:r>
                        <a:rPr kumimoji="1" lang="ja-JP" altLang="en-US" sz="1000" kern="1200">
                          <a:solidFill>
                            <a:schemeClr val="accent3"/>
                          </a:solidFill>
                          <a:latin typeface="Meiryo"/>
                          <a:ea typeface="Meiryo"/>
                          <a:cs typeface="+mn-cs"/>
                        </a:rPr>
                        <a:t>円</a:t>
                      </a:r>
                      <a:r>
                        <a:rPr kumimoji="1" lang="en-US" altLang="ja-JP" sz="1000" kern="1200">
                          <a:solidFill>
                            <a:schemeClr val="accent3"/>
                          </a:solidFill>
                          <a:latin typeface="Meiryo"/>
                          <a:ea typeface="Meiryo"/>
                          <a:cs typeface="+mn-cs"/>
                        </a:rPr>
                        <a:t>×1.3</a:t>
                      </a:r>
                      <a:r>
                        <a:rPr kumimoji="1" lang="ja-JP" altLang="en-US" sz="1000" kern="1200">
                          <a:solidFill>
                            <a:schemeClr val="accent3"/>
                          </a:solidFill>
                          <a:latin typeface="Meiryo"/>
                          <a:ea typeface="Meiryo"/>
                          <a:cs typeface="+mn-cs"/>
                        </a:rPr>
                        <a:t>倍）</a:t>
                      </a:r>
                      <a:r>
                        <a:rPr kumimoji="1" lang="en-US" altLang="ja-JP" sz="800">
                          <a:solidFill>
                            <a:schemeClr val="accent6"/>
                          </a:solidFill>
                          <a:latin typeface="Meiryo"/>
                          <a:ea typeface="Meiryo"/>
                        </a:rPr>
                        <a:t>※3</a:t>
                      </a:r>
                      <a:endParaRPr kumimoji="1" lang="ja-JP" altLang="en-US" sz="800" kern="1200">
                        <a:solidFill>
                          <a:schemeClr val="accent6"/>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a:ea typeface="Meiryo"/>
                          <a:cs typeface="+mn-cs"/>
                        </a:rPr>
                        <a:t>1,198</a:t>
                      </a:r>
                      <a:r>
                        <a:rPr kumimoji="1" lang="ja-JP" altLang="en-US" sz="900" kern="1200">
                          <a:solidFill>
                            <a:srgbClr val="0D0D0D"/>
                          </a:solidFill>
                          <a:latin typeface="Meiryo"/>
                          <a:ea typeface="Meiryo"/>
                          <a:cs typeface="+mn-cs"/>
                        </a:rPr>
                        <a:t>円★</a:t>
                      </a:r>
                      <a:endParaRPr kumimoji="1" lang="en-US" altLang="ja-JP" sz="900" kern="1200">
                        <a:solidFill>
                          <a:srgbClr val="0D0D0D"/>
                        </a:solidFill>
                        <a:latin typeface="Meiryo"/>
                        <a:ea typeface="Meiryo"/>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a:ea typeface="Meiryo"/>
                          <a:cs typeface="+mn-cs"/>
                        </a:rPr>
                        <a:t>（</a:t>
                      </a:r>
                      <a:r>
                        <a:rPr kumimoji="1" lang="en-US" altLang="ja-JP" sz="900" kern="1200">
                          <a:solidFill>
                            <a:srgbClr val="0D0D0D"/>
                          </a:solidFill>
                          <a:latin typeface="Meiryo"/>
                          <a:ea typeface="Meiryo"/>
                          <a:cs typeface="+mn-cs"/>
                        </a:rPr>
                        <a:t>921.6</a:t>
                      </a:r>
                      <a:r>
                        <a:rPr kumimoji="1" lang="ja-JP" altLang="en-US" sz="900" kern="1200">
                          <a:solidFill>
                            <a:srgbClr val="0D0D0D"/>
                          </a:solidFill>
                          <a:latin typeface="Meiryo"/>
                          <a:ea typeface="Meiryo"/>
                          <a:cs typeface="+mn-cs"/>
                        </a:rPr>
                        <a:t>円</a:t>
                      </a:r>
                      <a:r>
                        <a:rPr kumimoji="1" lang="en-US" altLang="ja-JP" sz="900" kern="1200">
                          <a:solidFill>
                            <a:srgbClr val="0D0D0D"/>
                          </a:solidFill>
                          <a:latin typeface="Meiryo"/>
                          <a:ea typeface="Meiryo"/>
                          <a:cs typeface="+mn-cs"/>
                        </a:rPr>
                        <a:t>×1.3</a:t>
                      </a:r>
                      <a:r>
                        <a:rPr kumimoji="1" lang="ja-JP" altLang="en-US" sz="900" kern="1200">
                          <a:solidFill>
                            <a:srgbClr val="0D0D0D"/>
                          </a:solidFill>
                          <a:latin typeface="Meiryo"/>
                          <a:ea typeface="Meiryo"/>
                          <a:cs typeface="+mn-cs"/>
                        </a:rPr>
                        <a:t>倍</a:t>
                      </a:r>
                      <a:r>
                        <a:rPr kumimoji="1" lang="ja-JP" altLang="en-US" sz="900">
                          <a:solidFill>
                            <a:srgbClr val="0D0D0D"/>
                          </a:solidFill>
                          <a:latin typeface="Meiryo"/>
                          <a:ea typeface="Meiryo"/>
                        </a:rPr>
                        <a:t>）</a:t>
                      </a:r>
                      <a:r>
                        <a:rPr kumimoji="1" lang="ja-JP" altLang="en-US" sz="900" kern="1200">
                          <a:solidFill>
                            <a:srgbClr val="0D0D0D"/>
                          </a:solidFill>
                          <a:latin typeface="Meiryo"/>
                          <a:ea typeface="Meiryo"/>
                          <a:cs typeface="+mn-cs"/>
                        </a:rPr>
                        <a:t> </a:t>
                      </a:r>
                      <a:r>
                        <a:rPr kumimoji="1" lang="en-US" altLang="ja-JP" sz="900" kern="1200">
                          <a:solidFill>
                            <a:srgbClr val="FF0033"/>
                          </a:solidFill>
                          <a:latin typeface="Meiryo"/>
                          <a:ea typeface="Meiryo"/>
                          <a:cs typeface="+mn-cs"/>
                        </a:rPr>
                        <a:t>※4</a:t>
                      </a:r>
                      <a:endParaRPr kumimoji="1" lang="ja-JP" altLang="en-US" sz="900" kern="1200" dirty="0">
                        <a:solidFill>
                          <a:srgbClr val="FF0033"/>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a:solidFill>
                            <a:srgbClr val="0D0D0D"/>
                          </a:solidFill>
                          <a:latin typeface="Meiryo"/>
                          <a:ea typeface="Meiryo"/>
                          <a:cs typeface="+mn-cs"/>
                        </a:rPr>
                        <a:t>1,797</a:t>
                      </a:r>
                      <a:r>
                        <a:rPr kumimoji="1" lang="ja-JP" altLang="en-US" sz="900" kern="1200">
                          <a:solidFill>
                            <a:srgbClr val="0D0D0D"/>
                          </a:solidFill>
                          <a:latin typeface="Meiryo"/>
                          <a:ea typeface="Meiryo"/>
                          <a:cs typeface="+mn-cs"/>
                        </a:rPr>
                        <a:t>円</a:t>
                      </a:r>
                      <a:endParaRPr kumimoji="1" lang="en-US" altLang="ja-JP" sz="900" kern="1200">
                        <a:solidFill>
                          <a:srgbClr val="0D0D0D"/>
                        </a:solidFill>
                        <a:latin typeface="Meiryo"/>
                        <a:ea typeface="Meiryo"/>
                        <a:cs typeface="+mn-cs"/>
                      </a:endParaRPr>
                    </a:p>
                    <a:p>
                      <a:pPr algn="ctr"/>
                      <a:r>
                        <a:rPr kumimoji="1" lang="ja-JP" altLang="en-US" sz="900" kern="1200">
                          <a:solidFill>
                            <a:srgbClr val="0D0D0D"/>
                          </a:solidFill>
                          <a:latin typeface="Meiryo"/>
                          <a:ea typeface="Meiryo"/>
                          <a:cs typeface="+mn-cs"/>
                        </a:rPr>
                        <a:t>（</a:t>
                      </a:r>
                      <a:r>
                        <a:rPr kumimoji="1" lang="en-US" altLang="ja-JP" sz="900" kern="1200">
                          <a:solidFill>
                            <a:srgbClr val="0D0D0D"/>
                          </a:solidFill>
                          <a:latin typeface="Meiryo"/>
                          <a:ea typeface="Meiryo"/>
                          <a:cs typeface="+mn-cs"/>
                        </a:rPr>
                        <a:t>1,152</a:t>
                      </a:r>
                      <a:r>
                        <a:rPr kumimoji="1" lang="ja-JP" altLang="en-US" sz="900" kern="1200">
                          <a:solidFill>
                            <a:srgbClr val="0D0D0D"/>
                          </a:solidFill>
                          <a:latin typeface="Meiryo"/>
                          <a:ea typeface="Meiryo"/>
                          <a:cs typeface="+mn-cs"/>
                        </a:rPr>
                        <a:t>円</a:t>
                      </a:r>
                      <a:r>
                        <a:rPr kumimoji="1" lang="en-US" altLang="ja-JP" sz="900" kern="1200">
                          <a:solidFill>
                            <a:srgbClr val="0D0D0D"/>
                          </a:solidFill>
                          <a:latin typeface="Meiryo"/>
                          <a:ea typeface="Meiryo"/>
                          <a:cs typeface="+mn-cs"/>
                        </a:rPr>
                        <a:t>×1.56</a:t>
                      </a:r>
                      <a:r>
                        <a:rPr kumimoji="1" lang="ja-JP" altLang="en-US" sz="900" kern="1200">
                          <a:solidFill>
                            <a:srgbClr val="0D0D0D"/>
                          </a:solidFill>
                          <a:latin typeface="Meiryo"/>
                          <a:ea typeface="Meiryo"/>
                          <a:cs typeface="+mn-cs"/>
                        </a:rPr>
                        <a:t>倍） </a:t>
                      </a:r>
                      <a:r>
                        <a:rPr kumimoji="1" lang="en-US" altLang="ja-JP" sz="900" kern="1200">
                          <a:solidFill>
                            <a:srgbClr val="FF0033"/>
                          </a:solidFill>
                          <a:latin typeface="Meiryo"/>
                          <a:ea typeface="Meiryo"/>
                          <a:cs typeface="+mn-cs"/>
                        </a:rPr>
                        <a:t>※5</a:t>
                      </a:r>
                      <a:endParaRPr kumimoji="1" lang="en-US" altLang="ja-JP" sz="900" kern="1200" dirty="0">
                        <a:solidFill>
                          <a:srgbClr val="FF0033"/>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4014462905"/>
                  </a:ext>
                </a:extLst>
              </a:tr>
              <a:tr h="368910">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err="1">
                          <a:solidFill>
                            <a:schemeClr val="bg1"/>
                          </a:solidFill>
                          <a:latin typeface="Meiryo"/>
                          <a:ea typeface="Meiryo"/>
                          <a:cs typeface="+mn-cs"/>
                        </a:rPr>
                        <a:t>vimps</a:t>
                      </a:r>
                      <a:endParaRPr kumimoji="1" lang="en-US" altLang="ja-JP" sz="900" b="0" kern="1200">
                        <a:solidFill>
                          <a:schemeClr val="bg1"/>
                        </a:solidFill>
                        <a:latin typeface="Meiryo"/>
                        <a:ea typeface="Meiryo"/>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（枠配信のみ）</a:t>
                      </a:r>
                    </a:p>
                  </a:txBody>
                  <a:tcPr marL="0" marR="0" anchor="ct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kern="1200">
                          <a:solidFill>
                            <a:srgbClr val="0D0D0D"/>
                          </a:solidFill>
                          <a:latin typeface="Meiryo"/>
                          <a:ea typeface="Meiryo"/>
                          <a:cs typeface="+mn-cs"/>
                        </a:rPr>
                        <a:t>-</a:t>
                      </a:r>
                      <a:endParaRPr kumimoji="1" lang="ja-JP" altLang="en-US" sz="1000" kern="1200">
                        <a:solidFill>
                          <a:srgbClr val="0D0D0D"/>
                        </a:solidFill>
                        <a:latin typeface="Meiryo"/>
                        <a:ea typeface="Meiryo"/>
                        <a:cs typeface="+mn-cs"/>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00" kern="1200">
                          <a:solidFill>
                            <a:srgbClr val="0D0D0D"/>
                          </a:solidFill>
                          <a:latin typeface="Meiryo"/>
                          <a:ea typeface="Meiryo"/>
                          <a:cs typeface="+mn-cs"/>
                        </a:rPr>
                        <a:t>-</a:t>
                      </a:r>
                      <a:endParaRPr kumimoji="1" lang="ja-JP" altLang="en-US" sz="100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gridSpan="2">
                  <a:txBody>
                    <a:bodyPr/>
                    <a:lstStyle/>
                    <a:p>
                      <a:pPr algn="ctr"/>
                      <a:r>
                        <a:rPr kumimoji="1" lang="en-US" altLang="ja-JP" sz="1000" kern="1200">
                          <a:solidFill>
                            <a:srgbClr val="0D0D0D"/>
                          </a:solidFill>
                          <a:latin typeface="Meiryo"/>
                          <a:ea typeface="Meiryo"/>
                          <a:cs typeface="+mn-cs"/>
                        </a:rPr>
                        <a:t>-</a:t>
                      </a:r>
                      <a:endParaRPr kumimoji="1" lang="ja-JP" altLang="en-US" sz="100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00" kern="1200">
                          <a:solidFill>
                            <a:schemeClr val="tx1">
                              <a:lumMod val="65000"/>
                              <a:lumOff val="35000"/>
                            </a:schemeClr>
                          </a:solidFill>
                          <a:latin typeface="Meiryo"/>
                          <a:ea typeface="Meiryo"/>
                          <a:cs typeface="+mn-cs"/>
                        </a:rPr>
                        <a:t>-</a:t>
                      </a:r>
                      <a:endParaRPr kumimoji="1" lang="ja-JP" altLang="en-US" sz="1000">
                        <a:solidFill>
                          <a:schemeClr val="tx1">
                            <a:lumMod val="65000"/>
                            <a:lumOff val="35000"/>
                          </a:schemeClr>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gridSpan="2">
                  <a:txBody>
                    <a:bodyPr/>
                    <a:lstStyle/>
                    <a:p>
                      <a:pPr algn="ctr"/>
                      <a:r>
                        <a:rPr kumimoji="1" lang="en-US" altLang="ja-JP" sz="1000" kern="1200">
                          <a:solidFill>
                            <a:srgbClr val="0D0D0D"/>
                          </a:solidFill>
                          <a:latin typeface="Meiryo"/>
                          <a:ea typeface="Meiryo"/>
                          <a:cs typeface="+mn-cs"/>
                        </a:rPr>
                        <a:t>-</a:t>
                      </a:r>
                      <a:endParaRPr kumimoji="1" lang="ja-JP" altLang="en-US" sz="100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00" kern="1200">
                          <a:solidFill>
                            <a:schemeClr val="tx1">
                              <a:lumMod val="65000"/>
                              <a:lumOff val="35000"/>
                            </a:schemeClr>
                          </a:solidFill>
                          <a:latin typeface="Meiryo"/>
                          <a:ea typeface="Meiryo"/>
                          <a:cs typeface="+mn-cs"/>
                        </a:rPr>
                        <a:t>-</a:t>
                      </a:r>
                      <a:endParaRPr kumimoji="1" lang="ja-JP" altLang="en-US" sz="1000">
                        <a:solidFill>
                          <a:schemeClr val="tx1">
                            <a:lumMod val="65000"/>
                            <a:lumOff val="35000"/>
                          </a:schemeClr>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tc gridSpan="2">
                  <a:txBody>
                    <a:bodyPr/>
                    <a:lstStyle/>
                    <a:p>
                      <a:pPr algn="ctr"/>
                      <a:r>
                        <a:rPr kumimoji="1" lang="en-US" altLang="ja-JP" sz="1000" kern="1200">
                          <a:solidFill>
                            <a:srgbClr val="0D0D0D"/>
                          </a:solidFill>
                          <a:latin typeface="Meiryo"/>
                          <a:ea typeface="Meiryo"/>
                          <a:cs typeface="+mn-cs"/>
                        </a:rPr>
                        <a:t>-</a:t>
                      </a:r>
                      <a:endParaRPr kumimoji="1" lang="ja-JP" altLang="en-US" sz="100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00" dirty="0">
                          <a:solidFill>
                            <a:srgbClr val="0D0D0D"/>
                          </a:solidFill>
                          <a:latin typeface="Meiryo"/>
                          <a:ea typeface="Meiryo"/>
                        </a:rPr>
                        <a:t>-</a:t>
                      </a:r>
                      <a:endParaRPr kumimoji="1" lang="ja-JP" altLang="en-US" sz="1000" dirty="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3" name="円/楕円 15">
            <a:extLst>
              <a:ext uri="{FF2B5EF4-FFF2-40B4-BE49-F238E27FC236}">
                <a16:creationId xmlns:a16="http://schemas.microsoft.com/office/drawing/2014/main" id="{0CE11FBF-09A0-AC1A-EAF5-70D812927B28}"/>
              </a:ext>
            </a:extLst>
          </p:cNvPr>
          <p:cNvSpPr>
            <a:spLocks noChangeAspect="1"/>
          </p:cNvSpPr>
          <p:nvPr/>
        </p:nvSpPr>
        <p:spPr>
          <a:xfrm>
            <a:off x="8453673" y="2347854"/>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5" name="正方形/長方形 4">
            <a:extLst>
              <a:ext uri="{FF2B5EF4-FFF2-40B4-BE49-F238E27FC236}">
                <a16:creationId xmlns:a16="http://schemas.microsoft.com/office/drawing/2014/main" id="{F7093880-730A-4143-59BC-85927D1FA2D9}"/>
              </a:ext>
            </a:extLst>
          </p:cNvPr>
          <p:cNvSpPr/>
          <p:nvPr/>
        </p:nvSpPr>
        <p:spPr>
          <a:xfrm>
            <a:off x="479425" y="5891407"/>
            <a:ext cx="4087657" cy="406265"/>
          </a:xfrm>
          <a:prstGeom prst="rect">
            <a:avLst/>
          </a:prstGeom>
        </p:spPr>
        <p:txBody>
          <a:bodyPr wrap="none" lIns="0" tIns="0" rIns="0" bIns="0" anchor="t">
            <a:spAutoFit/>
          </a:bodyPr>
          <a:lstStyle/>
          <a:p>
            <a:pPr>
              <a:lnSpc>
                <a:spcPct val="110000"/>
              </a:lnSpc>
              <a:defRPr/>
            </a:pPr>
            <a:r>
              <a:rPr kumimoji="0" lang="en-US" altLang="ja-JP" sz="800" kern="0" dirty="0">
                <a:solidFill>
                  <a:srgbClr val="595959"/>
                </a:solidFill>
                <a:latin typeface="Meiryo"/>
                <a:ea typeface="Meiryo"/>
              </a:rPr>
              <a:t>※</a:t>
            </a:r>
            <a:r>
              <a:rPr kumimoji="0" lang="en-US" sz="800" kern="0" dirty="0">
                <a:solidFill>
                  <a:srgbClr val="595959"/>
                </a:solidFill>
                <a:latin typeface="Meiryo"/>
                <a:ea typeface="Meiryo"/>
              </a:rPr>
              <a:t>SP</a:t>
            </a:r>
            <a:r>
              <a:rPr kumimoji="0" lang="ja-JP" sz="800" kern="0" dirty="0">
                <a:solidFill>
                  <a:srgbClr val="595959"/>
                </a:solidFill>
                <a:latin typeface="Meiryo"/>
                <a:ea typeface="Meiryo"/>
              </a:rPr>
              <a:t>はスマートフォン、</a:t>
            </a:r>
            <a:r>
              <a:rPr kumimoji="0" lang="en-US" altLang="ja-JP" sz="800" kern="0" dirty="0">
                <a:solidFill>
                  <a:srgbClr val="595959"/>
                </a:solidFill>
                <a:latin typeface="Meiryo"/>
                <a:ea typeface="Meiryo"/>
              </a:rPr>
              <a:t>PC</a:t>
            </a:r>
            <a:r>
              <a:rPr kumimoji="0" lang="ja-JP" sz="800" kern="0" dirty="0">
                <a:solidFill>
                  <a:srgbClr val="595959"/>
                </a:solidFill>
                <a:latin typeface="Meiryo"/>
                <a:ea typeface="Meiryo"/>
              </a:rPr>
              <a:t>はパソコン、</a:t>
            </a:r>
            <a:r>
              <a:rPr kumimoji="0" lang="en-US" altLang="ja-JP" sz="800" kern="0" dirty="0">
                <a:solidFill>
                  <a:srgbClr val="595959"/>
                </a:solidFill>
                <a:latin typeface="Meiryo"/>
                <a:ea typeface="Meiryo"/>
              </a:rPr>
              <a:t>MD</a:t>
            </a:r>
            <a:r>
              <a:rPr kumimoji="0" lang="ja-JP" sz="800" kern="0" dirty="0">
                <a:solidFill>
                  <a:srgbClr val="595959"/>
                </a:solidFill>
                <a:latin typeface="Meiryo"/>
                <a:ea typeface="Meiryo"/>
              </a:rPr>
              <a:t>はマルチデバイスの略称です。</a:t>
            </a:r>
            <a:endParaRPr lang="en-US" sz="800" kern="0" dirty="0">
              <a:solidFill>
                <a:srgbClr val="595959"/>
              </a:solidFill>
              <a:latin typeface="Meiryo"/>
              <a:ea typeface="Meiryo"/>
            </a:endParaRPr>
          </a:p>
          <a:p>
            <a:pPr>
              <a:lnSpc>
                <a:spcPct val="110000"/>
              </a:lnSpc>
              <a:defRPr/>
            </a:pPr>
            <a:r>
              <a:rPr kumimoji="0" lang="en-US" altLang="ja-JP" sz="800" kern="0" dirty="0">
                <a:solidFill>
                  <a:srgbClr val="595959"/>
                </a:solidFill>
                <a:latin typeface="Meiryo"/>
                <a:ea typeface="Meiryo"/>
              </a:rPr>
              <a:t>※</a:t>
            </a:r>
            <a:r>
              <a:rPr kumimoji="0" lang="en-US" altLang="ja-JP" sz="800" kern="0" dirty="0" err="1">
                <a:solidFill>
                  <a:srgbClr val="595959"/>
                </a:solidFill>
                <a:latin typeface="Meiryo"/>
                <a:ea typeface="Meiryo"/>
              </a:rPr>
              <a:t>vCPM</a:t>
            </a:r>
            <a:r>
              <a:rPr kumimoji="0" lang="ja-JP" altLang="en-US" sz="800" kern="0" dirty="0">
                <a:solidFill>
                  <a:srgbClr val="595959"/>
                </a:solidFill>
                <a:latin typeface="Meiryo"/>
                <a:ea typeface="Meiryo"/>
              </a:rPr>
              <a:t>はビューアブルインプレッション</a:t>
            </a:r>
            <a:r>
              <a:rPr kumimoji="0" lang="en-US" altLang="ja-JP" sz="800" kern="0" dirty="0">
                <a:solidFill>
                  <a:srgbClr val="595959"/>
                </a:solidFill>
                <a:latin typeface="Meiryo"/>
                <a:ea typeface="Meiryo"/>
              </a:rPr>
              <a:t>1,000</a:t>
            </a:r>
            <a:r>
              <a:rPr kumimoji="0" lang="ja-JP" altLang="en-US" sz="800" kern="0" dirty="0">
                <a:solidFill>
                  <a:srgbClr val="595959"/>
                </a:solidFill>
                <a:latin typeface="Meiryo"/>
                <a:ea typeface="Meiryo"/>
              </a:rPr>
              <a:t>回あたりにかかる見込み広告費用です。 </a:t>
            </a:r>
            <a:endParaRPr lang="en-US" altLang="ja-JP" sz="800" kern="0" dirty="0">
              <a:solidFill>
                <a:srgbClr val="595959"/>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595959"/>
                </a:solidFill>
                <a:latin typeface="Meiryo"/>
                <a:ea typeface="Meiryo"/>
              </a:rPr>
              <a:t>※</a:t>
            </a:r>
            <a:r>
              <a:rPr kumimoji="0" lang="en-US" altLang="ja-JP" sz="800" kern="0" dirty="0" err="1">
                <a:solidFill>
                  <a:srgbClr val="595959"/>
                </a:solidFill>
                <a:latin typeface="Meiryo"/>
                <a:ea typeface="Meiryo"/>
              </a:rPr>
              <a:t>vimps</a:t>
            </a:r>
            <a:r>
              <a:rPr kumimoji="0" lang="ja-JP" altLang="en-US" sz="800" kern="0" dirty="0">
                <a:solidFill>
                  <a:srgbClr val="595959"/>
                </a:solidFill>
                <a:latin typeface="Meiryo"/>
                <a:ea typeface="Meiryo"/>
              </a:rPr>
              <a:t>はビューアブルインプレッションの略称です。</a:t>
            </a:r>
            <a:endParaRPr lang="en-US" altLang="ja-JP" sz="800" kern="0" dirty="0">
              <a:solidFill>
                <a:srgbClr val="595959"/>
              </a:solidFill>
              <a:latin typeface="Meiryo"/>
              <a:ea typeface="Meiryo"/>
            </a:endParaRPr>
          </a:p>
        </p:txBody>
      </p:sp>
      <p:sp>
        <p:nvSpPr>
          <p:cNvPr id="14" name="正方形/長方形 13">
            <a:extLst>
              <a:ext uri="{FF2B5EF4-FFF2-40B4-BE49-F238E27FC236}">
                <a16:creationId xmlns:a16="http://schemas.microsoft.com/office/drawing/2014/main" id="{58C99860-7637-BA52-07D9-69E3EC246592}"/>
              </a:ext>
            </a:extLst>
          </p:cNvPr>
          <p:cNvSpPr/>
          <p:nvPr/>
        </p:nvSpPr>
        <p:spPr>
          <a:xfrm>
            <a:off x="4637615" y="5903541"/>
            <a:ext cx="7314240" cy="812530"/>
          </a:xfrm>
          <a:prstGeom prst="rect">
            <a:avLst/>
          </a:prstGeom>
        </p:spPr>
        <p:txBody>
          <a:bodyPr wrap="square" lIns="0" tIns="0" rIns="0" bIns="0" anchor="t">
            <a:spAutoFit/>
          </a:bodyPr>
          <a:lstStyle/>
          <a:p>
            <a:pPr>
              <a:lnSpc>
                <a:spcPct val="110000"/>
              </a:lnSpc>
              <a:defRPr/>
            </a:pPr>
            <a:r>
              <a:rPr kumimoji="0" lang="en-US" altLang="ja-JP" sz="800" kern="0" dirty="0">
                <a:solidFill>
                  <a:srgbClr val="FF0033"/>
                </a:solidFill>
                <a:latin typeface="メイリオ" panose="020B0604030504040204" pitchFamily="50" charset="-128"/>
                <a:ea typeface="メイリオ" panose="020B0604030504040204" pitchFamily="50" charset="-128"/>
              </a:rPr>
              <a:t>※1  </a:t>
            </a:r>
            <a:r>
              <a:rPr lang="en-US" altLang="ja-JP" sz="800" b="0" i="0" dirty="0">
                <a:solidFill>
                  <a:srgbClr val="FF0033"/>
                </a:solidFill>
                <a:effectLst/>
                <a:latin typeface="メイリオ" panose="020B0604030504040204" pitchFamily="50" charset="-128"/>
                <a:ea typeface="メイリオ" panose="020B0604030504040204" pitchFamily="50" charset="-128"/>
              </a:rPr>
              <a:t>1</a:t>
            </a:r>
            <a:r>
              <a:rPr lang="ja-JP" altLang="en-US" sz="800" b="0" i="0" dirty="0">
                <a:solidFill>
                  <a:srgbClr val="FF0033"/>
                </a:solidFill>
                <a:effectLst/>
                <a:latin typeface="メイリオ" panose="020B0604030504040204" pitchFamily="50" charset="-128"/>
                <a:ea typeface="メイリオ" panose="020B0604030504040204" pitchFamily="50" charset="-128"/>
              </a:rPr>
              <a:t>日間～</a:t>
            </a:r>
            <a:r>
              <a:rPr lang="en-US" altLang="ja-JP" sz="800" b="0" i="0" dirty="0">
                <a:solidFill>
                  <a:srgbClr val="FF0033"/>
                </a:solidFill>
                <a:effectLst/>
                <a:latin typeface="メイリオ" panose="020B0604030504040204" pitchFamily="50" charset="-128"/>
                <a:ea typeface="メイリオ" panose="020B0604030504040204" pitchFamily="50" charset="-128"/>
              </a:rPr>
              <a:t>4</a:t>
            </a:r>
            <a:r>
              <a:rPr lang="ja-JP" altLang="en-US" sz="800" b="0" i="0" dirty="0">
                <a:solidFill>
                  <a:srgbClr val="FF0033"/>
                </a:solidFill>
                <a:effectLst/>
                <a:latin typeface="メイリオ" panose="020B0604030504040204" pitchFamily="50" charset="-128"/>
                <a:ea typeface="メイリオ" panose="020B0604030504040204" pitchFamily="50" charset="-128"/>
              </a:rPr>
              <a:t>日間での掲載も可能ですが、予約時のシミュレーション</a:t>
            </a:r>
            <a:r>
              <a:rPr lang="en-US" altLang="ja-JP" sz="800" b="0" i="0" dirty="0" err="1">
                <a:solidFill>
                  <a:srgbClr val="FF0033"/>
                </a:solidFill>
                <a:effectLst/>
                <a:latin typeface="メイリオ" panose="020B0604030504040204" pitchFamily="50" charset="-128"/>
                <a:ea typeface="メイリオ" panose="020B0604030504040204" pitchFamily="50" charset="-128"/>
              </a:rPr>
              <a:t>vimps</a:t>
            </a:r>
            <a:r>
              <a:rPr lang="ja-JP" altLang="en-US" sz="800" b="0" i="0" dirty="0">
                <a:solidFill>
                  <a:srgbClr val="FF0033"/>
                </a:solidFill>
                <a:effectLst/>
                <a:latin typeface="メイリオ" panose="020B0604030504040204" pitchFamily="50" charset="-128"/>
                <a:ea typeface="メイリオ" panose="020B0604030504040204" pitchFamily="50" charset="-128"/>
              </a:rPr>
              <a:t>を下回る場合がありますので、</a:t>
            </a:r>
            <a:r>
              <a:rPr lang="en-US" altLang="ja-JP" sz="800" b="0" i="0" dirty="0">
                <a:solidFill>
                  <a:srgbClr val="FF0033"/>
                </a:solidFill>
                <a:effectLst/>
                <a:latin typeface="メイリオ" panose="020B0604030504040204" pitchFamily="50" charset="-128"/>
                <a:ea typeface="メイリオ" panose="020B0604030504040204" pitchFamily="50" charset="-128"/>
              </a:rPr>
              <a:t>5</a:t>
            </a:r>
            <a:r>
              <a:rPr lang="ja-JP" altLang="en-US" sz="800" b="0" i="0" dirty="0">
                <a:solidFill>
                  <a:srgbClr val="FF0033"/>
                </a:solidFill>
                <a:effectLst/>
                <a:latin typeface="メイリオ" panose="020B0604030504040204" pitchFamily="50" charset="-128"/>
                <a:ea typeface="メイリオ" panose="020B0604030504040204" pitchFamily="50" charset="-128"/>
              </a:rPr>
              <a:t>日間以上の掲載を推奨します。</a:t>
            </a:r>
            <a:endParaRPr lang="en-US" altLang="ja-JP" sz="800" b="0" i="0" dirty="0">
              <a:solidFill>
                <a:srgbClr val="FF0033"/>
              </a:solidFill>
              <a:effectLst/>
              <a:latin typeface="メイリオ" panose="020B0604030504040204" pitchFamily="50" charset="-128"/>
              <a:ea typeface="メイリオ" panose="020B0604030504040204" pitchFamily="50" charset="-128"/>
            </a:endParaRPr>
          </a:p>
          <a:p>
            <a:pPr>
              <a:lnSpc>
                <a:spcPct val="110000"/>
              </a:lnSpc>
              <a:defRPr/>
            </a:pPr>
            <a:r>
              <a:rPr lang="en-US" altLang="ja-JP" sz="800" b="0" i="0" dirty="0">
                <a:solidFill>
                  <a:srgbClr val="FF0033"/>
                </a:solidFill>
                <a:effectLst/>
                <a:latin typeface="メイリオ" panose="020B0604030504040204" pitchFamily="50" charset="-128"/>
                <a:ea typeface="メイリオ" panose="020B0604030504040204" pitchFamily="50" charset="-128"/>
              </a:rPr>
              <a:t>※2</a:t>
            </a:r>
            <a:r>
              <a:rPr lang="ja-JP" altLang="en-US" sz="800" b="0" i="0" dirty="0">
                <a:solidFill>
                  <a:srgbClr val="FF0033"/>
                </a:solidFill>
                <a:effectLst/>
                <a:latin typeface="メイリオ" panose="020B0604030504040204" pitchFamily="50" charset="-128"/>
                <a:ea typeface="メイリオ" panose="020B0604030504040204" pitchFamily="50" charset="-128"/>
              </a:rPr>
              <a:t>　ターゲティングを掛ける場合は、</a:t>
            </a:r>
            <a:r>
              <a:rPr lang="en-US" altLang="ja-JP" sz="800" b="0" i="0" dirty="0">
                <a:solidFill>
                  <a:srgbClr val="FF0033"/>
                </a:solidFill>
                <a:effectLst/>
                <a:latin typeface="メイリオ" panose="020B0604030504040204" pitchFamily="50" charset="-128"/>
                <a:ea typeface="メイリオ" panose="020B0604030504040204" pitchFamily="50" charset="-128"/>
              </a:rPr>
              <a:t>921.6</a:t>
            </a:r>
            <a:r>
              <a:rPr lang="ja-JP" altLang="en-US" sz="800" b="0" i="0" dirty="0">
                <a:solidFill>
                  <a:srgbClr val="FF0033"/>
                </a:solidFill>
                <a:effectLst/>
                <a:latin typeface="メイリオ" panose="020B0604030504040204" pitchFamily="50" charset="-128"/>
                <a:ea typeface="メイリオ" panose="020B0604030504040204" pitchFamily="50" charset="-128"/>
              </a:rPr>
              <a:t>円にターゲティング係数をかけ合わせて計算し、最後に小数点以下切り捨てをしてください。</a:t>
            </a:r>
            <a:endParaRPr lang="en-US" altLang="ja-JP" sz="800" b="0" i="0" dirty="0">
              <a:solidFill>
                <a:srgbClr val="FF0033"/>
              </a:solidFill>
              <a:effectLst/>
              <a:latin typeface="メイリオ" panose="020B0604030504040204" pitchFamily="50" charset="-128"/>
              <a:ea typeface="メイリオ" panose="020B0604030504040204" pitchFamily="50" charset="-128"/>
            </a:endParaRPr>
          </a:p>
          <a:p>
            <a:pPr>
              <a:lnSpc>
                <a:spcPct val="110000"/>
              </a:lnSpc>
              <a:defRPr/>
            </a:pPr>
            <a:r>
              <a:rPr kumimoji="0" lang="en-US" altLang="ja-JP" sz="800" kern="0" dirty="0">
                <a:solidFill>
                  <a:srgbClr val="FF0033"/>
                </a:solidFill>
                <a:latin typeface="メイリオ" panose="020B0604030504040204" pitchFamily="50" charset="-128"/>
                <a:ea typeface="メイリオ" panose="020B0604030504040204" pitchFamily="50" charset="-128"/>
              </a:rPr>
              <a:t>※3  </a:t>
            </a:r>
            <a:r>
              <a:rPr kumimoji="0" lang="en" altLang="ja-JP" sz="800" kern="0" dirty="0">
                <a:solidFill>
                  <a:srgbClr val="FF0033"/>
                </a:solidFill>
                <a:latin typeface="メイリオ" panose="020B0604030504040204" pitchFamily="50" charset="-128"/>
                <a:ea typeface="メイリオ" panose="020B0604030504040204" pitchFamily="50" charset="-128"/>
              </a:rPr>
              <a:t>FQ1</a:t>
            </a:r>
            <a:r>
              <a:rPr kumimoji="0" lang="ja-JP" altLang="en-US" sz="800" kern="0" dirty="0">
                <a:solidFill>
                  <a:srgbClr val="FF0033"/>
                </a:solidFill>
                <a:latin typeface="メイリオ" panose="020B0604030504040204" pitchFamily="50" charset="-128"/>
                <a:ea typeface="メイリオ" panose="020B0604030504040204" pitchFamily="50" charset="-128"/>
              </a:rPr>
              <a:t>回指定の掛け率含む。</a:t>
            </a:r>
            <a:endParaRPr kumimoji="0" lang="en-US" altLang="ja-JP" sz="800" kern="0" dirty="0">
              <a:solidFill>
                <a:srgbClr val="FF0033"/>
              </a:solidFill>
              <a:latin typeface="メイリオ" panose="020B0604030504040204" pitchFamily="50" charset="-128"/>
              <a:ea typeface="メイリオ" panose="020B0604030504040204" pitchFamily="50" charset="-128"/>
            </a:endParaRPr>
          </a:p>
          <a:p>
            <a:pPr>
              <a:lnSpc>
                <a:spcPct val="110000"/>
              </a:lnSpc>
              <a:defRPr/>
            </a:pPr>
            <a:r>
              <a:rPr kumimoji="0" lang="en-US" altLang="ja-JP" sz="800" kern="0" dirty="0">
                <a:solidFill>
                  <a:srgbClr val="FF0033"/>
                </a:solidFill>
                <a:latin typeface="メイリオ" panose="020B0604030504040204" pitchFamily="50" charset="-128"/>
                <a:ea typeface="メイリオ" panose="020B0604030504040204" pitchFamily="50" charset="-128"/>
              </a:rPr>
              <a:t>※4  </a:t>
            </a:r>
            <a:r>
              <a:rPr kumimoji="0" lang="ja-JP" altLang="en-US" sz="800" kern="0" dirty="0">
                <a:solidFill>
                  <a:srgbClr val="FF0033"/>
                </a:solidFill>
                <a:latin typeface="メイリオ" panose="020B0604030504040204" pitchFamily="50" charset="-128"/>
                <a:ea typeface="メイリオ" panose="020B0604030504040204" pitchFamily="50" charset="-128"/>
              </a:rPr>
              <a:t>都道府県指定の掛け率含む。さらにターゲティングを掛ける場合は基本料金</a:t>
            </a:r>
            <a:r>
              <a:rPr kumimoji="0" lang="en-US" altLang="ja-JP" sz="800" kern="0" dirty="0" err="1">
                <a:solidFill>
                  <a:srgbClr val="FF0033"/>
                </a:solidFill>
                <a:latin typeface="メイリオ" panose="020B0604030504040204" pitchFamily="50" charset="-128"/>
                <a:ea typeface="メイリオ" panose="020B0604030504040204" pitchFamily="50" charset="-128"/>
              </a:rPr>
              <a:t>vCPM</a:t>
            </a:r>
            <a:r>
              <a:rPr kumimoji="0" lang="ja-JP" altLang="en-US" sz="800" kern="0" dirty="0">
                <a:solidFill>
                  <a:srgbClr val="FF0033"/>
                </a:solidFill>
                <a:latin typeface="メイリオ" panose="020B0604030504040204" pitchFamily="50" charset="-128"/>
                <a:ea typeface="メイリオ" panose="020B0604030504040204" pitchFamily="50" charset="-128"/>
              </a:rPr>
              <a:t>（★）を元に計算せず、カッコ内の計算式を元に計算してください。</a:t>
            </a:r>
          </a:p>
          <a:p>
            <a:pPr>
              <a:lnSpc>
                <a:spcPct val="110000"/>
              </a:lnSpc>
              <a:defRPr/>
            </a:pPr>
            <a:r>
              <a:rPr kumimoji="0" lang="ja-JP" altLang="en-US" sz="800" kern="0" dirty="0">
                <a:solidFill>
                  <a:srgbClr val="FF0033"/>
                </a:solidFill>
                <a:latin typeface="メイリオ" panose="020B0604030504040204" pitchFamily="50" charset="-128"/>
                <a:ea typeface="メイリオ" panose="020B0604030504040204" pitchFamily="50" charset="-128"/>
              </a:rPr>
              <a:t>　　最後に小数点以下切り捨てをしてください。</a:t>
            </a:r>
            <a:endParaRPr kumimoji="0" lang="en-US" altLang="ja-JP" sz="800" kern="0" dirty="0">
              <a:solidFill>
                <a:srgbClr val="FF0033"/>
              </a:solidFill>
              <a:latin typeface="メイリオ" panose="020B0604030504040204" pitchFamily="50" charset="-128"/>
              <a:ea typeface="メイリオ" panose="020B0604030504040204" pitchFamily="50" charset="-128"/>
            </a:endParaRPr>
          </a:p>
          <a:p>
            <a:pPr>
              <a:lnSpc>
                <a:spcPct val="110000"/>
              </a:lnSpc>
              <a:defRPr/>
            </a:pPr>
            <a:r>
              <a:rPr kumimoji="0" lang="en-US" altLang="ja-JP" sz="800" kern="0" dirty="0">
                <a:solidFill>
                  <a:srgbClr val="FF0033"/>
                </a:solidFill>
                <a:latin typeface="メイリオ" panose="020B0604030504040204" pitchFamily="50" charset="-128"/>
                <a:ea typeface="メイリオ" panose="020B0604030504040204" pitchFamily="50" charset="-128"/>
              </a:rPr>
              <a:t>※5  </a:t>
            </a:r>
            <a:r>
              <a:rPr lang="ja-JP" altLang="en-US" sz="800" dirty="0">
                <a:solidFill>
                  <a:srgbClr val="FF0033"/>
                </a:solidFill>
                <a:latin typeface="メイリオ" panose="020B0604030504040204" pitchFamily="50" charset="-128"/>
                <a:ea typeface="メイリオ" panose="020B0604030504040204" pitchFamily="50" charset="-128"/>
              </a:rPr>
              <a:t>市区郡指定の掛け率含む。</a:t>
            </a:r>
            <a:endParaRPr lang="en-US" altLang="ja-JP" sz="800" dirty="0">
              <a:solidFill>
                <a:srgbClr val="FF0033"/>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63281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370B9532-55F8-C627-89A5-9C413973E4A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B094D99-2C9A-87B3-9337-CEB1A4537738}"/>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097243C9-3544-81EB-D9B7-F62B72A8F198}"/>
              </a:ext>
            </a:extLst>
          </p:cNvPr>
          <p:cNvSpPr>
            <a:spLocks noGrp="1"/>
          </p:cNvSpPr>
          <p:nvPr>
            <p:ph type="body" sz="quarter" idx="10"/>
          </p:nvPr>
        </p:nvSpPr>
        <p:spPr>
          <a:xfrm>
            <a:off x="3424508" y="252000"/>
            <a:ext cx="6278292" cy="335028"/>
          </a:xfrm>
        </p:spPr>
        <p:txBody>
          <a:bodyPr/>
          <a:lstStyle/>
          <a:p>
            <a:r>
              <a:rPr kumimoji="1" lang="ja-JP" altLang="en-US" sz="2000" b="1" i="0" dirty="0">
                <a:latin typeface="Meiryo" panose="020B0604030504040204" pitchFamily="34" charset="-128"/>
                <a:ea typeface="Meiryo" panose="020B0604030504040204" pitchFamily="34" charset="-128"/>
              </a:rPr>
              <a:t>ブランドパネル  スマートフォン　トップカバー</a:t>
            </a:r>
          </a:p>
        </p:txBody>
      </p:sp>
      <p:graphicFrame>
        <p:nvGraphicFramePr>
          <p:cNvPr id="8" name="表 7">
            <a:extLst>
              <a:ext uri="{FF2B5EF4-FFF2-40B4-BE49-F238E27FC236}">
                <a16:creationId xmlns:a16="http://schemas.microsoft.com/office/drawing/2014/main" id="{ECBFD6FA-97E8-AE30-0F84-A07137F40570}"/>
              </a:ext>
            </a:extLst>
          </p:cNvPr>
          <p:cNvGraphicFramePr>
            <a:graphicFrameLocks noGrp="1"/>
          </p:cNvGraphicFramePr>
          <p:nvPr>
            <p:extLst>
              <p:ext uri="{D42A27DB-BD31-4B8C-83A1-F6EECF244321}">
                <p14:modId xmlns:p14="http://schemas.microsoft.com/office/powerpoint/2010/main" val="678523556"/>
              </p:ext>
            </p:extLst>
          </p:nvPr>
        </p:nvGraphicFramePr>
        <p:xfrm>
          <a:off x="441326" y="993777"/>
          <a:ext cx="11233151" cy="4896905"/>
        </p:xfrm>
        <a:graphic>
          <a:graphicData uri="http://schemas.openxmlformats.org/drawingml/2006/table">
            <a:tbl>
              <a:tblPr firstCol="1" bandRow="1"/>
              <a:tblGrid>
                <a:gridCol w="2866633">
                  <a:extLst>
                    <a:ext uri="{9D8B030D-6E8A-4147-A177-3AD203B41FA5}">
                      <a16:colId xmlns:a16="http://schemas.microsoft.com/office/drawing/2014/main" val="792911817"/>
                    </a:ext>
                  </a:extLst>
                </a:gridCol>
                <a:gridCol w="1285208">
                  <a:extLst>
                    <a:ext uri="{9D8B030D-6E8A-4147-A177-3AD203B41FA5}">
                      <a16:colId xmlns:a16="http://schemas.microsoft.com/office/drawing/2014/main" val="1525620392"/>
                    </a:ext>
                  </a:extLst>
                </a:gridCol>
                <a:gridCol w="2597306">
                  <a:extLst>
                    <a:ext uri="{9D8B030D-6E8A-4147-A177-3AD203B41FA5}">
                      <a16:colId xmlns:a16="http://schemas.microsoft.com/office/drawing/2014/main" val="3835180974"/>
                    </a:ext>
                  </a:extLst>
                </a:gridCol>
                <a:gridCol w="1432827">
                  <a:extLst>
                    <a:ext uri="{9D8B030D-6E8A-4147-A177-3AD203B41FA5}">
                      <a16:colId xmlns:a16="http://schemas.microsoft.com/office/drawing/2014/main" val="3615895197"/>
                    </a:ext>
                  </a:extLst>
                </a:gridCol>
                <a:gridCol w="3051177">
                  <a:extLst>
                    <a:ext uri="{9D8B030D-6E8A-4147-A177-3AD203B41FA5}">
                      <a16:colId xmlns:a16="http://schemas.microsoft.com/office/drawing/2014/main" val="360912566"/>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ブランドパネル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　トップカバー（時間帯ジャック）</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ブランドパネル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　トップカバー（時間帯ジャック　関東</a:t>
                      </a:r>
                      <a:r>
                        <a:rPr kumimoji="1" lang="en-US" altLang="ja-JP" sz="1050" b="1" i="0" kern="1200" dirty="0">
                          <a:solidFill>
                            <a:schemeClr val="bg1"/>
                          </a:solidFill>
                          <a:latin typeface="Meiryo"/>
                          <a:ea typeface="Meiryo"/>
                          <a:cs typeface="+mn-cs"/>
                        </a:rPr>
                        <a:t>1</a:t>
                      </a:r>
                      <a:r>
                        <a:rPr kumimoji="1" lang="ja-JP" altLang="en-US" sz="1050" b="1" i="0" kern="1200" dirty="0">
                          <a:solidFill>
                            <a:schemeClr val="bg1"/>
                          </a:solidFill>
                          <a:latin typeface="Meiryo"/>
                          <a:ea typeface="Meiryo"/>
                          <a:cs typeface="+mn-cs"/>
                        </a:rPr>
                        <a:t>都</a:t>
                      </a:r>
                      <a:r>
                        <a:rPr kumimoji="1" lang="en-US" altLang="ja-JP" sz="1050" b="1" i="0" kern="1200" dirty="0">
                          <a:solidFill>
                            <a:schemeClr val="bg1"/>
                          </a:solidFill>
                          <a:latin typeface="Meiryo"/>
                          <a:ea typeface="Meiryo"/>
                          <a:cs typeface="+mn-cs"/>
                        </a:rPr>
                        <a:t>6</a:t>
                      </a:r>
                      <a:r>
                        <a:rPr kumimoji="1" lang="ja-JP" altLang="en-US" sz="1050" b="1" i="0" kern="1200" dirty="0">
                          <a:solidFill>
                            <a:schemeClr val="bg1"/>
                          </a:solidFill>
                          <a:latin typeface="Meiryo"/>
                          <a:ea typeface="Meiryo"/>
                          <a:cs typeface="+mn-cs"/>
                        </a:rPr>
                        <a:t>県）</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メイリオ" panose="020B0604030504040204" pitchFamily="50" charset="-128"/>
                          <a:ea typeface="メイリオ" panose="020B0604030504040204" pitchFamily="50" charset="-128"/>
                        </a:rPr>
                        <a:t>新規</a:t>
                      </a:r>
                    </a:p>
                  </a:txBody>
                  <a:tcPr marT="36000" marB="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dirty="0">
                          <a:solidFill>
                            <a:srgbClr val="0D0D0D"/>
                          </a:solidFill>
                          <a:latin typeface="メイリオ" panose="020B0604030504040204" pitchFamily="50" charset="-128"/>
                          <a:ea typeface="メイリオ" panose="020B0604030504040204" pitchFamily="50" charset="-128"/>
                        </a:rPr>
                        <a:t>後日記載します</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メイリオ" panose="020B0604030504040204" pitchFamily="50" charset="-128"/>
                          <a:ea typeface="メイリオ" panose="020B0604030504040204" pitchFamily="50" charset="-128"/>
                        </a:rPr>
                        <a:t>新規</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dirty="0">
                          <a:solidFill>
                            <a:srgbClr val="0D0D0D"/>
                          </a:solidFill>
                          <a:latin typeface="メイリオ" panose="020B0604030504040204" pitchFamily="50" charset="-128"/>
                          <a:ea typeface="メイリオ" panose="020B0604030504040204" pitchFamily="50" charset="-128"/>
                        </a:rPr>
                        <a:t>後日記載します</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kern="1200" dirty="0">
                          <a:solidFill>
                            <a:srgbClr val="0D0D0D"/>
                          </a:solidFill>
                          <a:latin typeface="メイリオ"/>
                          <a:ea typeface="メイリオ"/>
                          <a:cs typeface="+mn-cs"/>
                        </a:rPr>
                        <a:t>2025</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8</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25</a:t>
                      </a:r>
                      <a:r>
                        <a:rPr kumimoji="1" lang="ja-JP" altLang="en-US" sz="1050" kern="1200" dirty="0">
                          <a:solidFill>
                            <a:srgbClr val="0D0D0D"/>
                          </a:solidFill>
                          <a:latin typeface="メイリオ"/>
                          <a:ea typeface="メイリオ"/>
                          <a:cs typeface="+mn-cs"/>
                        </a:rPr>
                        <a:t>日</a:t>
                      </a:r>
                      <a:r>
                        <a:rPr lang="en-US" altLang="ja-JP" sz="1050" kern="1200" dirty="0">
                          <a:solidFill>
                            <a:srgbClr val="0D0D0D"/>
                          </a:solidFill>
                          <a:latin typeface="メイリオ"/>
                          <a:ea typeface="メイリオ"/>
                          <a:cs typeface="+mn-cs"/>
                        </a:rPr>
                        <a:t>(</a:t>
                      </a:r>
                      <a:r>
                        <a:rPr lang="ja-JP" altLang="en-US" sz="1050" kern="1200" dirty="0">
                          <a:solidFill>
                            <a:srgbClr val="0D0D0D"/>
                          </a:solidFill>
                          <a:latin typeface="メイリオ"/>
                          <a:ea typeface="メイリオ"/>
                          <a:cs typeface="+mn-cs"/>
                        </a:rPr>
                        <a:t>月</a:t>
                      </a:r>
                      <a:r>
                        <a:rPr lang="en-US" altLang="ja-JP" sz="1050" kern="1200" dirty="0">
                          <a:solidFill>
                            <a:srgbClr val="0D0D0D"/>
                          </a:solidFill>
                          <a:latin typeface="メイリオ"/>
                          <a:ea typeface="メイリオ"/>
                          <a:cs typeface="+mn-cs"/>
                        </a:rPr>
                        <a:t>)</a:t>
                      </a:r>
                      <a:endParaRPr kumimoji="1" lang="ja-JP" altLang="en-US" sz="1050" kern="1200" dirty="0">
                        <a:solidFill>
                          <a:srgbClr val="0D0D0D"/>
                        </a:solidFill>
                        <a:latin typeface="メイリオ"/>
                        <a:ea typeface="メイリオ"/>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a:t>
                      </a:r>
                      <a:endParaRPr kumimoji="1" lang="ja-JP" altLang="en-US"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dirty="0">
                          <a:solidFill>
                            <a:srgbClr val="0D0D0D"/>
                          </a:solidFill>
                          <a:latin typeface="Meiryo"/>
                          <a:ea typeface="Meiryo"/>
                        </a:rPr>
                        <a:t>-</a:t>
                      </a:r>
                      <a:endParaRPr kumimoji="1" lang="ja-JP" altLang="en-US" sz="1050" b="0" i="0" dirty="0">
                        <a:solidFill>
                          <a:srgbClr val="0D0D0D"/>
                        </a:solidFill>
                        <a:latin typeface="Meiryo"/>
                        <a:ea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4814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広告タイプ</a:t>
                      </a:r>
                      <a:r>
                        <a:rPr kumimoji="1" lang="en-US" altLang="ja-JP" sz="900" b="0" kern="1200" dirty="0">
                          <a:solidFill>
                            <a:schemeClr val="bg1"/>
                          </a:solidFill>
                          <a:latin typeface="Meiryo"/>
                          <a:ea typeface="Meiryo"/>
                          <a:cs typeface="+mn-cs"/>
                        </a:rPr>
                        <a:t>/</a:t>
                      </a:r>
                      <a:r>
                        <a:rPr kumimoji="1" lang="ja-JP" altLang="en-US" sz="900" b="0" kern="1200">
                          <a:solidFill>
                            <a:schemeClr val="bg1"/>
                          </a:solidFill>
                          <a:latin typeface="Meiryo"/>
                          <a:ea typeface="Meiryo"/>
                          <a:cs typeface="+mn-cs"/>
                        </a:rPr>
                        <a:t>メインメディアの形式</a:t>
                      </a:r>
                      <a:r>
                        <a:rPr kumimoji="1" lang="en-US" altLang="ja-JP" sz="900" b="0" kern="1200" dirty="0">
                          <a:solidFill>
                            <a:schemeClr val="bg1"/>
                          </a:solidFill>
                          <a:latin typeface="Meiryo"/>
                          <a:ea typeface="Meiryo"/>
                          <a:cs typeface="+mn-cs"/>
                        </a:rPr>
                        <a:t>/</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en-US" altLang="ja-JP" sz="1050" b="0" i="0" kern="1200">
                          <a:solidFill>
                            <a:srgbClr val="0D0D0D"/>
                          </a:solidFill>
                          <a:latin typeface="Meiryo"/>
                          <a:ea typeface="Meiryo"/>
                          <a:cs typeface="+mn-cs"/>
                        </a:rPr>
                        <a:t>【</a:t>
                      </a:r>
                      <a:r>
                        <a:rPr lang="ja-JP" altLang="en-US" sz="1050" b="0" i="0" kern="1200">
                          <a:solidFill>
                            <a:srgbClr val="0D0D0D"/>
                          </a:solidFill>
                          <a:latin typeface="Meiryo"/>
                          <a:ea typeface="Meiryo"/>
                          <a:cs typeface="+mn-cs"/>
                        </a:rPr>
                        <a:t>スマートフォン</a:t>
                      </a:r>
                      <a:r>
                        <a:rPr lang="en-US" altLang="ja-JP" sz="1050" b="0" i="0" kern="1200">
                          <a:solidFill>
                            <a:srgbClr val="0D0D0D"/>
                          </a:solidFill>
                          <a:latin typeface="Meiryo"/>
                          <a:ea typeface="Meiryo"/>
                          <a:cs typeface="+mn-cs"/>
                        </a:rPr>
                        <a:t>】</a:t>
                      </a:r>
                      <a:r>
                        <a:rPr lang="ja-JP" altLang="en-US" sz="1050" b="0" i="0" kern="1200">
                          <a:solidFill>
                            <a:srgbClr val="0D0D0D"/>
                          </a:solidFill>
                          <a:latin typeface="Meiryo"/>
                          <a:ea typeface="Meiryo"/>
                          <a:cs typeface="+mn-cs"/>
                        </a:rPr>
                        <a:t>ブランドパネル トップカバー</a:t>
                      </a:r>
                      <a:r>
                        <a:rPr kumimoji="1" lang="en-US" altLang="ja-JP" sz="1050" kern="1200">
                          <a:solidFill>
                            <a:srgbClr val="0D0D0D"/>
                          </a:solidFill>
                          <a:latin typeface="Meiryo"/>
                          <a:ea typeface="Meiryo"/>
                          <a:cs typeface="+mn-cs"/>
                        </a:rPr>
                        <a:t>/</a:t>
                      </a:r>
                      <a:r>
                        <a:rPr kumimoji="1" lang="ja-JP" altLang="en-US" sz="1050" kern="1200">
                          <a:solidFill>
                            <a:srgbClr val="0D0D0D"/>
                          </a:solidFill>
                          <a:latin typeface="Meiryo"/>
                          <a:ea typeface="Meiryo"/>
                          <a:cs typeface="+mn-cs"/>
                        </a:rPr>
                        <a:t>画像</a:t>
                      </a:r>
                      <a:r>
                        <a:rPr kumimoji="1" lang="en-US" altLang="ja-JP" sz="1050" kern="1200">
                          <a:solidFill>
                            <a:srgbClr val="0D0D0D"/>
                          </a:solidFill>
                          <a:latin typeface="Meiryo"/>
                          <a:ea typeface="Meiryo"/>
                          <a:cs typeface="+mn-cs"/>
                        </a:rPr>
                        <a:t>/16</a:t>
                      </a:r>
                      <a:r>
                        <a:rPr kumimoji="1" lang="ja-JP" altLang="en-US" sz="1050" kern="1200">
                          <a:solidFill>
                            <a:srgbClr val="0D0D0D"/>
                          </a:solidFill>
                          <a:latin typeface="Meiryo"/>
                          <a:ea typeface="Meiryo"/>
                          <a:cs typeface="+mn-cs"/>
                        </a:rPr>
                        <a:t>：</a:t>
                      </a:r>
                      <a:r>
                        <a:rPr kumimoji="1" lang="en-US" altLang="ja-JP" sz="1050" kern="1200">
                          <a:solidFill>
                            <a:srgbClr val="0D0D0D"/>
                          </a:solidFill>
                          <a:latin typeface="Meiryo"/>
                          <a:ea typeface="Meiryo"/>
                          <a:cs typeface="+mn-cs"/>
                        </a:rPr>
                        <a:t>9</a:t>
                      </a:r>
                    </a:p>
                    <a:p>
                      <a:pPr algn="ctr"/>
                      <a:r>
                        <a:rPr kumimoji="1" lang="ja-JP" altLang="en-US" sz="1050" kern="1200">
                          <a:solidFill>
                            <a:srgbClr val="0D0D0D"/>
                          </a:solidFill>
                          <a:latin typeface="Meiryo"/>
                          <a:ea typeface="Meiryo"/>
                          <a:cs typeface="+mn-cs"/>
                        </a:rPr>
                        <a:t>ブランドパネル トップカバー</a:t>
                      </a:r>
                      <a:r>
                        <a:rPr kumimoji="1" lang="en-US" altLang="ja-JP" sz="1050" kern="1200">
                          <a:solidFill>
                            <a:srgbClr val="0D0D0D"/>
                          </a:solidFill>
                          <a:latin typeface="Meiryo"/>
                          <a:ea typeface="Meiryo"/>
                          <a:cs typeface="+mn-cs"/>
                        </a:rPr>
                        <a:t>/</a:t>
                      </a:r>
                      <a:r>
                        <a:rPr kumimoji="1" lang="ja-JP" altLang="en-US" sz="1050" kern="1200">
                          <a:solidFill>
                            <a:srgbClr val="0D0D0D"/>
                          </a:solidFill>
                          <a:latin typeface="Meiryo"/>
                          <a:ea typeface="Meiryo"/>
                          <a:cs typeface="+mn-cs"/>
                        </a:rPr>
                        <a:t>動画</a:t>
                      </a:r>
                      <a:r>
                        <a:rPr kumimoji="1" lang="en-US" altLang="ja-JP" sz="1050" kern="1200">
                          <a:solidFill>
                            <a:srgbClr val="0D0D0D"/>
                          </a:solidFill>
                          <a:latin typeface="Meiryo"/>
                          <a:ea typeface="Meiryo"/>
                          <a:cs typeface="+mn-cs"/>
                        </a:rPr>
                        <a:t>/16</a:t>
                      </a:r>
                      <a:r>
                        <a:rPr kumimoji="1" lang="ja-JP" altLang="en-US" sz="1050" kern="1200">
                          <a:solidFill>
                            <a:srgbClr val="0D0D0D"/>
                          </a:solidFill>
                          <a:latin typeface="Meiryo"/>
                          <a:ea typeface="Meiryo"/>
                          <a:cs typeface="+mn-cs"/>
                        </a:rPr>
                        <a:t>：</a:t>
                      </a:r>
                      <a:r>
                        <a:rPr kumimoji="1" lang="en-US" altLang="ja-JP" sz="1050" kern="1200">
                          <a:solidFill>
                            <a:srgbClr val="0D0D0D"/>
                          </a:solidFill>
                          <a:latin typeface="Meiryo"/>
                          <a:ea typeface="Meiryo"/>
                          <a:cs typeface="+mn-cs"/>
                        </a:rPr>
                        <a:t>9</a:t>
                      </a:r>
                      <a:r>
                        <a:rPr kumimoji="1" lang="ja-JP" altLang="en-US" sz="1050" kern="1200">
                          <a:solidFill>
                            <a:srgbClr val="0D0D0D"/>
                          </a:solidFill>
                          <a:latin typeface="Meiryo"/>
                          <a:ea typeface="Meiryo"/>
                          <a:cs typeface="+mn-cs"/>
                        </a:rPr>
                        <a:t>　</a:t>
                      </a:r>
                      <a:endParaRPr lang="en-US" altLang="ja-JP"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p>
                      <a:pPr algn="ctr"/>
                      <a:r>
                        <a:rPr kumimoji="1" lang="ja-JP" altLang="en-US" sz="900" b="0" kern="120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algn="ctr"/>
                      <a:r>
                        <a:rPr kumimoji="1" lang="ja-JP" altLang="en-US" sz="1050" kern="1200">
                          <a:solidFill>
                            <a:srgbClr val="0D0D0D"/>
                          </a:solidFill>
                          <a:latin typeface="+mn-lt"/>
                          <a:ea typeface="+mn-ea"/>
                          <a:cs typeface="+mn-cs"/>
                        </a:rPr>
                        <a:t>動画をフルスクリーンで再生する（</a:t>
                      </a:r>
                      <a:r>
                        <a:rPr kumimoji="1" lang="en-US" altLang="ja-JP" sz="1050" kern="1200" dirty="0">
                          <a:solidFill>
                            <a:srgbClr val="0D0D0D"/>
                          </a:solidFill>
                          <a:latin typeface="+mn-lt"/>
                          <a:ea typeface="+mn-ea"/>
                          <a:cs typeface="+mn-cs"/>
                        </a:rPr>
                        <a:t>for view</a:t>
                      </a:r>
                      <a:r>
                        <a:rPr kumimoji="1" lang="ja-JP" altLang="en-US" sz="1050" kern="1200">
                          <a:solidFill>
                            <a:srgbClr val="0D0D0D"/>
                          </a:solidFill>
                          <a:latin typeface="+mn-lt"/>
                          <a:ea typeface="+mn-ea"/>
                          <a:cs typeface="+mn-cs"/>
                        </a:rPr>
                        <a:t>）　</a:t>
                      </a:r>
                      <a:r>
                        <a:rPr kumimoji="1" lang="en-US" altLang="ja-JP" sz="1050" kern="1200" dirty="0">
                          <a:solidFill>
                            <a:srgbClr val="0D0D0D"/>
                          </a:solidFill>
                          <a:latin typeface="+mn-lt"/>
                          <a:ea typeface="+mn-ea"/>
                          <a:cs typeface="+mn-cs"/>
                        </a:rPr>
                        <a:t>/</a:t>
                      </a:r>
                      <a:r>
                        <a:rPr kumimoji="1" lang="ja-JP" altLang="en-US" sz="1050" kern="1200">
                          <a:solidFill>
                            <a:srgbClr val="0D0D0D"/>
                          </a:solidFill>
                          <a:latin typeface="+mn-lt"/>
                          <a:ea typeface="+mn-ea"/>
                          <a:cs typeface="+mn-cs"/>
                        </a:rPr>
                        <a:t>　ランディングページを表示する（</a:t>
                      </a:r>
                      <a:r>
                        <a:rPr kumimoji="1" lang="en-US" altLang="ja-JP" sz="1050" kern="1200" dirty="0">
                          <a:solidFill>
                            <a:srgbClr val="0D0D0D"/>
                          </a:solidFill>
                          <a:latin typeface="+mn-lt"/>
                          <a:ea typeface="+mn-ea"/>
                          <a:cs typeface="+mn-cs"/>
                        </a:rPr>
                        <a:t>for click</a:t>
                      </a:r>
                      <a:r>
                        <a:rPr kumimoji="1" lang="ja-JP" altLang="en-US" sz="1050" kern="1200">
                          <a:solidFill>
                            <a:srgbClr val="0D0D0D"/>
                          </a:solidFill>
                          <a:latin typeface="+mn-lt"/>
                          <a:ea typeface="+mn-ea"/>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a:solidFill>
                            <a:srgbClr val="0D0D0D"/>
                          </a:solidFill>
                          <a:latin typeface="Meiryo"/>
                          <a:ea typeface="Meiryo"/>
                          <a:cs typeface="+mn-cs"/>
                        </a:rPr>
                        <a:t>スマートフォン（ウェブ</a:t>
                      </a:r>
                      <a:r>
                        <a:rPr kumimoji="1" lang="en-US" altLang="ja-JP" sz="1050" b="0" i="0" kern="1200" dirty="0">
                          <a:solidFill>
                            <a:srgbClr val="0D0D0D"/>
                          </a:solidFill>
                          <a:latin typeface="Meiryo"/>
                          <a:ea typeface="Meiryo"/>
                          <a:cs typeface="+mn-cs"/>
                        </a:rPr>
                        <a:t>/</a:t>
                      </a:r>
                      <a:r>
                        <a:rPr kumimoji="1" lang="ja-JP" altLang="en-US" sz="1050" b="0" i="0" kern="1200">
                          <a:solidFill>
                            <a:srgbClr val="0D0D0D"/>
                          </a:solidFill>
                          <a:latin typeface="Meiryo"/>
                          <a:ea typeface="Meiryo"/>
                          <a:cs typeface="+mn-cs"/>
                        </a:rPr>
                        <a:t>アプリ）</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Meiryo"/>
                          <a:ea typeface="Meiryo"/>
                          <a:cs typeface="+mn-cs"/>
                        </a:rPr>
                        <a:t>Yahoo! JAPAN </a:t>
                      </a:r>
                      <a:r>
                        <a:rPr kumimoji="1" lang="ja-JP" altLang="en-US" sz="1050" b="0" i="0" kern="1200">
                          <a:solidFill>
                            <a:srgbClr val="0D0D0D"/>
                          </a:solidFill>
                          <a:latin typeface="Meiryo"/>
                          <a:ea typeface="Meiryo"/>
                          <a:cs typeface="+mn-cs"/>
                        </a:rPr>
                        <a:t>トップページ</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 </a:t>
                      </a:r>
                      <a:r>
                        <a:rPr kumimoji="1" lang="ja-JP" altLang="en-US" sz="1050" b="0" i="0" kern="1200">
                          <a:solidFill>
                            <a:srgbClr val="0D0D0D"/>
                          </a:solidFill>
                          <a:latin typeface="Meiryo"/>
                          <a:ea typeface="Meiryo"/>
                          <a:cs typeface="+mn-cs"/>
                        </a:rPr>
                        <a:t>トップページ</a:t>
                      </a:r>
                      <a:r>
                        <a:rPr kumimoji="1" lang="en-US" altLang="ja-JP" sz="1050" b="0" i="0" kern="1200" dirty="0">
                          <a:solidFill>
                            <a:srgbClr val="0D0D0D"/>
                          </a:solidFill>
                          <a:latin typeface="Meiryo"/>
                          <a:ea typeface="Meiryo"/>
                          <a:cs typeface="+mn-cs"/>
                        </a:rPr>
                        <a:t> </a:t>
                      </a:r>
                      <a:r>
                        <a:rPr kumimoji="1" lang="ja-JP" altLang="en-US" sz="1050" b="0" i="0" kern="1200">
                          <a:solidFill>
                            <a:srgbClr val="0D0D0D"/>
                          </a:solidFill>
                          <a:latin typeface="Meiryo"/>
                          <a:ea typeface="Meiryo"/>
                          <a:cs typeface="+mn-cs"/>
                        </a:rPr>
                        <a:t>および</a:t>
                      </a:r>
                      <a:r>
                        <a:rPr kumimoji="1" lang="en-US" altLang="ja-JP" sz="1050" b="0" i="0" kern="1200" dirty="0">
                          <a:solidFill>
                            <a:srgbClr val="0D0D0D"/>
                          </a:solidFill>
                          <a:latin typeface="Meiryo"/>
                          <a:ea typeface="Meiryo"/>
                          <a:cs typeface="+mn-cs"/>
                        </a:rPr>
                        <a:t>Yahoo! JAPAN</a:t>
                      </a:r>
                      <a:r>
                        <a:rPr kumimoji="1" lang="ja-JP" altLang="en-US" sz="1050" b="0" i="0" kern="1200">
                          <a:solidFill>
                            <a:srgbClr val="0D0D0D"/>
                          </a:solidFill>
                          <a:latin typeface="Meiryo"/>
                          <a:ea typeface="Meiryo"/>
                          <a:cs typeface="+mn-cs"/>
                        </a:rPr>
                        <a:t>アプリのファーストビュー　</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a:lnSpc>
                          <a:spcPct val="100000"/>
                        </a:lnSpc>
                        <a:spcBef>
                          <a:spcPts val="0"/>
                        </a:spcBef>
                        <a:spcAft>
                          <a:spcPts val="0"/>
                        </a:spcAft>
                        <a:buNone/>
                      </a:pPr>
                      <a:r>
                        <a:rPr kumimoji="1" lang="en-US" altLang="ja-JP" sz="1050" b="0" i="0" u="none" strike="noStrike" kern="1200" cap="none" spc="0" normalizeH="0" baseline="0" noProof="0" dirty="0">
                          <a:ln>
                            <a:noFill/>
                          </a:ln>
                          <a:solidFill>
                            <a:srgbClr val="0D0D0D"/>
                          </a:solidFill>
                          <a:effectLst/>
                          <a:uLnTx/>
                          <a:uFillTx/>
                        </a:rPr>
                        <a:t>2025</a:t>
                      </a:r>
                      <a:r>
                        <a:rPr kumimoji="1" 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9</a:t>
                      </a:r>
                      <a:r>
                        <a:rPr lang="ja-JP"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1</a:t>
                      </a:r>
                      <a:r>
                        <a:rPr kumimoji="1" lang="ja-JP" sz="1050" b="0" i="0" u="none" strike="noStrike" kern="1200" cap="none" spc="0" normalizeH="0" baseline="0" noProof="0" dirty="0">
                          <a:ln>
                            <a:noFill/>
                          </a:ln>
                          <a:solidFill>
                            <a:srgbClr val="0D0D0D"/>
                          </a:solidFill>
                          <a:effectLst/>
                          <a:uLnTx/>
                          <a:uFillTx/>
                        </a:rPr>
                        <a:t>日</a:t>
                      </a:r>
                      <a:r>
                        <a:rPr lang="ja-JP" altLang="en-US" sz="1050" b="0" i="0" u="none" strike="noStrike" kern="1200" cap="none" spc="0" normalizeH="0" baseline="0" noProof="0" dirty="0">
                          <a:ln>
                            <a:noFill/>
                          </a:ln>
                          <a:solidFill>
                            <a:srgbClr val="0D0D0D"/>
                          </a:solidFill>
                          <a:effectLst/>
                          <a:uLnTx/>
                          <a:uFillTx/>
                        </a:rPr>
                        <a:t>（月）</a:t>
                      </a:r>
                      <a:r>
                        <a:rPr kumimoji="1" lang="ja-JP" sz="1050" b="0" i="0" u="none" strike="noStrike" kern="1200" cap="none" spc="0" normalizeH="0" baseline="0" noProof="0" dirty="0">
                          <a:ln>
                            <a:noFill/>
                          </a:ln>
                          <a:solidFill>
                            <a:srgbClr val="0D0D0D"/>
                          </a:solidFill>
                          <a:effectLst/>
                          <a:uLnTx/>
                          <a:uFillTx/>
                        </a:rPr>
                        <a:t>～　</a:t>
                      </a:r>
                      <a:r>
                        <a:rPr lang="en-US" altLang="ja-JP" sz="1050" b="0" i="0" u="none" strike="noStrike" kern="1200" cap="none" spc="0" normalizeH="0" baseline="0" noProof="0" dirty="0">
                          <a:ln>
                            <a:noFill/>
                          </a:ln>
                          <a:solidFill>
                            <a:srgbClr val="0D0D0D"/>
                          </a:solidFill>
                          <a:effectLst/>
                          <a:uLnTx/>
                          <a:uFillTx/>
                        </a:rPr>
                        <a:t>2025</a:t>
                      </a:r>
                      <a:r>
                        <a:rPr kumimoji="1" 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12</a:t>
                      </a:r>
                      <a:r>
                        <a:rPr kumimoji="1" lang="ja-JP" sz="1050" b="0" i="0" u="none" strike="noStrike" kern="1200" cap="none" spc="0" normalizeH="0" baseline="0" noProof="0" dirty="0">
                          <a:ln>
                            <a:noFill/>
                          </a:ln>
                          <a:solidFill>
                            <a:srgbClr val="0D0D0D"/>
                          </a:solidFill>
                          <a:effectLst/>
                          <a:uLnTx/>
                          <a:uFillTx/>
                        </a:rPr>
                        <a:t>月</a:t>
                      </a:r>
                      <a:r>
                        <a:rPr lang="en-US" altLang="ja-JP" sz="1050" b="0" i="0" u="none" strike="noStrike" kern="1200" cap="none" spc="0" normalizeH="0" baseline="0" noProof="0" dirty="0">
                          <a:ln>
                            <a:noFill/>
                          </a:ln>
                          <a:solidFill>
                            <a:srgbClr val="0D0D0D"/>
                          </a:solidFill>
                          <a:effectLst/>
                          <a:uLnTx/>
                          <a:uFillTx/>
                        </a:rPr>
                        <a:t>31</a:t>
                      </a:r>
                      <a:r>
                        <a:rPr kumimoji="1" lang="ja-JP" sz="1050" b="0" i="0" u="none" strike="noStrike" kern="1200" cap="none" spc="0" normalizeH="0" baseline="0" noProof="0" dirty="0">
                          <a:ln>
                            <a:noFill/>
                          </a:ln>
                          <a:solidFill>
                            <a:srgbClr val="0D0D0D"/>
                          </a:solidFill>
                          <a:effectLst/>
                          <a:uLnTx/>
                          <a:uFillTx/>
                        </a:rPr>
                        <a:t>日（</a:t>
                      </a:r>
                      <a:r>
                        <a:rPr kumimoji="1" lang="ja-JP" altLang="en-US" sz="1050" b="0" i="0" u="none" strike="noStrike" kern="1200" cap="none" spc="0" normalizeH="0" baseline="0" noProof="0" dirty="0">
                          <a:ln>
                            <a:noFill/>
                          </a:ln>
                          <a:solidFill>
                            <a:srgbClr val="0D0D0D"/>
                          </a:solidFill>
                          <a:effectLst/>
                          <a:uLnTx/>
                          <a:uFillTx/>
                        </a:rPr>
                        <a:t>水</a:t>
                      </a:r>
                      <a:r>
                        <a:rPr kumimoji="1" lang="ja-JP" sz="1050" b="0" i="0" u="none" strike="noStrike" kern="1200" cap="none" spc="0" normalizeH="0" baseline="0" noProof="0" dirty="0">
                          <a:ln>
                            <a:noFill/>
                          </a:ln>
                          <a:solidFill>
                            <a:srgbClr val="0D0D0D"/>
                          </a:solidFill>
                          <a:effectLst/>
                          <a:uLnTx/>
                          <a:uFillTx/>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a:ln>
                            <a:noFill/>
                          </a:ln>
                          <a:solidFill>
                            <a:srgbClr val="0D0D0D"/>
                          </a:solidFill>
                          <a:effectLst/>
                          <a:uLnTx/>
                          <a:uFillTx/>
                          <a:latin typeface="Meiryo"/>
                          <a:ea typeface="Meiryo"/>
                          <a:cs typeface="+mn-cs"/>
                        </a:rPr>
                        <a:t>日（</a:t>
                      </a: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a:ln>
                            <a:noFill/>
                          </a:ln>
                          <a:solidFill>
                            <a:srgbClr val="0D0D0D"/>
                          </a:solidFill>
                          <a:effectLst/>
                          <a:uLnTx/>
                          <a:uFillTx/>
                          <a:latin typeface="Meiryo"/>
                          <a:ea typeface="Meiryo"/>
                          <a:cs typeface="+mn-cs"/>
                        </a:rPr>
                        <a:t>時間単位）</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ja-JP" altLang="en-US" sz="1050" b="0" i="0">
                          <a:solidFill>
                            <a:srgbClr val="0D0D0D"/>
                          </a:solidFill>
                          <a:effectLst/>
                          <a:latin typeface="Meiryo" panose="020B0604030504040204" pitchFamily="34" charset="-128"/>
                          <a:ea typeface="Meiryo" panose="020B0604030504040204" pitchFamily="34" charset="-128"/>
                        </a:rPr>
                        <a:t>時間帯ジャック購入型</a:t>
                      </a:r>
                      <a:endParaRPr kumimoji="1" lang="ja-JP" altLang="en-US" sz="1050" b="0" i="0" kern="120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rowSpan="2"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kern="1200">
                          <a:solidFill>
                            <a:srgbClr val="0D0D0D"/>
                          </a:solidFill>
                          <a:latin typeface="Meiryo"/>
                          <a:ea typeface="Meiryo"/>
                          <a:cs typeface="+mn-cs"/>
                        </a:rPr>
                        <a:t>価格は</a:t>
                      </a:r>
                      <a:r>
                        <a:rPr lang="en-US" altLang="ja-JP" sz="1050" b="0" i="0" kern="1200">
                          <a:solidFill>
                            <a:srgbClr val="0D0D0D"/>
                          </a:solidFill>
                          <a:latin typeface="Meiryo"/>
                          <a:ea typeface="Meiryo"/>
                          <a:cs typeface="+mn-cs"/>
                        </a:rPr>
                        <a:t>P10</a:t>
                      </a:r>
                      <a:r>
                        <a:rPr kumimoji="1" lang="ja-JP" altLang="en-US" sz="1050" b="0" i="0" kern="1200">
                          <a:solidFill>
                            <a:srgbClr val="0D0D0D"/>
                          </a:solidFill>
                          <a:latin typeface="Meiryo"/>
                          <a:ea typeface="Meiryo"/>
                          <a:cs typeface="+mn-cs"/>
                        </a:rPr>
                        <a:t>をご確認ください。</a:t>
                      </a:r>
                      <a:endParaRPr kumimoji="1" lang="ja-JP" altLang="en-US"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hMerge="1">
                  <a:txBody>
                    <a:bodyPr/>
                    <a:lstStyle/>
                    <a:p>
                      <a:endParaRPr kumimoji="1" lang="ja-JP" altLang="en-US"/>
                    </a:p>
                  </a:txBody>
                  <a:tcPr/>
                </a:tc>
                <a:tc rowSpan="2"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kern="1200">
                          <a:solidFill>
                            <a:srgbClr val="0D0D0D"/>
                          </a:solidFill>
                          <a:latin typeface="Meiryo"/>
                          <a:ea typeface="Meiryo"/>
                          <a:cs typeface="+mn-cs"/>
                        </a:rPr>
                        <a:t>価格は</a:t>
                      </a:r>
                      <a:r>
                        <a:rPr lang="en-US" altLang="ja-JP" sz="1050" b="0" i="0" kern="1200">
                          <a:solidFill>
                            <a:srgbClr val="0D0D0D"/>
                          </a:solidFill>
                          <a:latin typeface="Meiryo"/>
                          <a:ea typeface="Meiryo"/>
                          <a:cs typeface="+mn-cs"/>
                        </a:rPr>
                        <a:t>P11</a:t>
                      </a:r>
                      <a:r>
                        <a:rPr kumimoji="1" lang="ja-JP" altLang="en-US" sz="1050" b="0" i="0" kern="1200">
                          <a:solidFill>
                            <a:srgbClr val="0D0D0D"/>
                          </a:solidFill>
                          <a:latin typeface="Meiryo"/>
                          <a:ea typeface="Meiryo"/>
                          <a:cs typeface="+mn-cs"/>
                        </a:rPr>
                        <a:t>をご確認ください。</a:t>
                      </a:r>
                      <a:endParaRPr kumimoji="1" lang="ja-JP" altLang="en-US"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vMerge="1">
                  <a:txBody>
                    <a:bodyPr/>
                    <a:lstStyle/>
                    <a:p>
                      <a:pPr algn="ctr"/>
                      <a:endParaRPr kumimoji="1" lang="en-US" altLang="ja-JP" sz="800">
                        <a:solidFill>
                          <a:schemeClr val="tx1">
                            <a:lumMod val="65000"/>
                            <a:lumOff val="35000"/>
                          </a:schemeClr>
                        </a:solidFill>
                        <a:latin typeface="+mj-lt"/>
                        <a:ea typeface="+mj-ea"/>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vMerge="1">
                  <a:txBody>
                    <a:bodyPr/>
                    <a:lstStyle/>
                    <a:p>
                      <a:endParaRPr kumimoji="1" lang="ja-JP" altLang="en-US"/>
                    </a:p>
                  </a:txBody>
                  <a:tcPr/>
                </a:tc>
                <a:tc gridSpan="2" vMerge="1">
                  <a:txBody>
                    <a:bodyPr/>
                    <a:lstStyle/>
                    <a:p>
                      <a:pPr algn="ctr"/>
                      <a:endParaRPr kumimoji="1" lang="en-US" altLang="ja-JP" sz="6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v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a:t>
                      </a:r>
                      <a:endParaRPr kumimoji="1" lang="ja-JP" altLang="en-US"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dirty="0">
                          <a:solidFill>
                            <a:srgbClr val="0D0D0D"/>
                          </a:solidFill>
                          <a:latin typeface="Meiryo"/>
                          <a:ea typeface="Meiryo"/>
                        </a:rPr>
                        <a:t>-</a:t>
                      </a:r>
                      <a:endParaRPr kumimoji="1" lang="ja-JP" altLang="en-US" sz="1050" b="0" i="0" dirty="0">
                        <a:solidFill>
                          <a:srgbClr val="0D0D0D"/>
                        </a:solidFill>
                        <a:latin typeface="Meiryo"/>
                        <a:ea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13" name="円/楕円 15">
            <a:extLst>
              <a:ext uri="{FF2B5EF4-FFF2-40B4-BE49-F238E27FC236}">
                <a16:creationId xmlns:a16="http://schemas.microsoft.com/office/drawing/2014/main" id="{13BA5076-7F6B-5F18-64B5-753B96D221DF}"/>
              </a:ext>
            </a:extLst>
          </p:cNvPr>
          <p:cNvSpPr>
            <a:spLocks noChangeAspect="1"/>
          </p:cNvSpPr>
          <p:nvPr/>
        </p:nvSpPr>
        <p:spPr>
          <a:xfrm>
            <a:off x="9529171" y="2557926"/>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6" name="正方形/長方形 15">
            <a:extLst>
              <a:ext uri="{FF2B5EF4-FFF2-40B4-BE49-F238E27FC236}">
                <a16:creationId xmlns:a16="http://schemas.microsoft.com/office/drawing/2014/main" id="{522D616F-B6D8-A40C-601D-63D297C89269}"/>
              </a:ext>
            </a:extLst>
          </p:cNvPr>
          <p:cNvSpPr/>
          <p:nvPr/>
        </p:nvSpPr>
        <p:spPr>
          <a:xfrm>
            <a:off x="434975" y="5909678"/>
            <a:ext cx="10423046" cy="338554"/>
          </a:xfrm>
          <a:prstGeom prst="rect">
            <a:avLst/>
          </a:prstGeom>
        </p:spPr>
        <p:txBody>
          <a:bodyPr wrap="non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kumimoji="0" lang="en-US" altLang="ja-JP" sz="800" b="0" i="0" u="none" strike="noStrike" kern="0" cap="none" spc="0" normalizeH="0" baseline="0" noProof="0">
                <a:ln>
                  <a:noFill/>
                </a:ln>
                <a:solidFill>
                  <a:srgbClr val="0D0D0D"/>
                </a:solidFill>
                <a:effectLst/>
                <a:uLnTx/>
                <a:uFillTx/>
              </a:rPr>
              <a:t>※</a:t>
            </a:r>
            <a:r>
              <a:rPr kumimoji="0" lang="ja-JP" altLang="en-US" sz="800" kern="0" noProof="0">
                <a:solidFill>
                  <a:srgbClr val="0D0D0D"/>
                </a:solidFill>
              </a:rPr>
              <a:t>時間帯ジャック商品は</a:t>
            </a:r>
            <a:r>
              <a:rPr kumimoji="0" lang="en-US" altLang="ja-JP" sz="800" kern="0" noProof="0">
                <a:solidFill>
                  <a:srgbClr val="0D0D0D"/>
                </a:solidFill>
              </a:rPr>
              <a:t>1</a:t>
            </a:r>
            <a:r>
              <a:rPr kumimoji="0" lang="ja-JP" altLang="en-US" sz="800" kern="0" noProof="0">
                <a:solidFill>
                  <a:srgbClr val="0D0D0D"/>
                </a:solidFill>
              </a:rPr>
              <a:t>日で最大</a:t>
            </a:r>
            <a:r>
              <a:rPr kumimoji="0" lang="en-US" altLang="ja-JP" sz="800" kern="0" noProof="0">
                <a:solidFill>
                  <a:srgbClr val="0D0D0D"/>
                </a:solidFill>
              </a:rPr>
              <a:t>3</a:t>
            </a:r>
            <a:r>
              <a:rPr kumimoji="0" lang="ja-JP" altLang="en-US" sz="800" kern="0" noProof="0">
                <a:solidFill>
                  <a:srgbClr val="0D0D0D"/>
                </a:solidFill>
              </a:rPr>
              <a:t>時間、</a:t>
            </a:r>
            <a:r>
              <a:rPr kumimoji="0" lang="en-US" altLang="ja-JP" sz="800" kern="0" noProof="0">
                <a:solidFill>
                  <a:srgbClr val="0D0D0D"/>
                </a:solidFill>
              </a:rPr>
              <a:t>1</a:t>
            </a:r>
            <a:r>
              <a:rPr kumimoji="0" lang="ja-JP" altLang="en-US" sz="800" kern="0" noProof="0">
                <a:solidFill>
                  <a:srgbClr val="0D0D0D"/>
                </a:solidFill>
              </a:rPr>
              <a:t>週間で最大</a:t>
            </a:r>
            <a:r>
              <a:rPr kumimoji="0" lang="en-US" altLang="ja-JP" sz="800" kern="0" noProof="0">
                <a:solidFill>
                  <a:srgbClr val="0D0D0D"/>
                </a:solidFill>
              </a:rPr>
              <a:t>10</a:t>
            </a:r>
            <a:r>
              <a:rPr kumimoji="0" lang="ja-JP" altLang="en-US" sz="800" kern="0" noProof="0">
                <a:solidFill>
                  <a:srgbClr val="0D0D0D"/>
                </a:solidFill>
              </a:rPr>
              <a:t>時間までの販売となります。</a:t>
            </a:r>
            <a:endParaRPr kumimoji="0" lang="en-US" altLang="ja-JP" sz="800" kern="0" noProof="0">
              <a:solidFill>
                <a:srgbClr val="0D0D0D"/>
              </a:solidFill>
            </a:endParaRPr>
          </a:p>
          <a:p>
            <a:pPr>
              <a:defRPr/>
            </a:pPr>
            <a:r>
              <a:rPr kumimoji="0" lang="en-US" altLang="ja-JP" sz="800" b="0" i="0" u="none" strike="noStrike" kern="0" cap="none" spc="0" normalizeH="0" baseline="0" noProof="0">
                <a:ln>
                  <a:noFill/>
                </a:ln>
                <a:solidFill>
                  <a:srgbClr val="0D0D0D"/>
                </a:solidFill>
                <a:effectLst/>
                <a:uLnTx/>
                <a:uFillTx/>
                <a:latin typeface="Meiryo"/>
                <a:ea typeface="メイリオ"/>
              </a:rPr>
              <a:t>※</a:t>
            </a:r>
            <a:r>
              <a:rPr kumimoji="0" lang="en-US" altLang="ja-JP" sz="800" b="0" i="0" u="none" strike="noStrike" kern="0" cap="none" spc="0" normalizeH="0" baseline="0" noProof="0">
                <a:ln>
                  <a:noFill/>
                </a:ln>
                <a:solidFill>
                  <a:srgbClr val="0D0D0D"/>
                </a:solidFill>
                <a:effectLst/>
                <a:uLnTx/>
                <a:uFillTx/>
                <a:latin typeface="Meiryo"/>
                <a:ea typeface="Meiryo"/>
              </a:rPr>
              <a:t>SP</a:t>
            </a:r>
            <a:r>
              <a:rPr kumimoji="0" lang="ja-JP" altLang="ja-JP" sz="800" b="0" i="0" u="none" strike="noStrike" kern="0" cap="none" spc="0" normalizeH="0" baseline="0" noProof="0">
                <a:ln>
                  <a:noFill/>
                </a:ln>
                <a:solidFill>
                  <a:srgbClr val="0D0D0D"/>
                </a:solidFill>
                <a:effectLst/>
                <a:uLnTx/>
                <a:uFillTx/>
                <a:latin typeface="Meiryo"/>
                <a:ea typeface="Meiryo"/>
              </a:rPr>
              <a:t>はスマートフォン</a:t>
            </a:r>
            <a:r>
              <a:rPr kumimoji="0" lang="ja-JP" altLang="ja-JP" sz="800" kern="0">
                <a:solidFill>
                  <a:srgbClr val="0D0D0D"/>
                </a:solidFill>
                <a:latin typeface="Meiryo"/>
                <a:ea typeface="Meiryo"/>
              </a:rPr>
              <a:t>、</a:t>
            </a:r>
            <a:r>
              <a:rPr kumimoji="0" lang="en-US" altLang="ja-JP" sz="800" kern="0">
                <a:solidFill>
                  <a:srgbClr val="0D0D0D"/>
                </a:solidFill>
                <a:latin typeface="Meiryo"/>
                <a:ea typeface="Meiryo"/>
              </a:rPr>
              <a:t>PC</a:t>
            </a:r>
            <a:r>
              <a:rPr kumimoji="0" lang="ja-JP" altLang="ja-JP" sz="800" kern="0">
                <a:solidFill>
                  <a:srgbClr val="0D0D0D"/>
                </a:solidFill>
                <a:latin typeface="Meiryo"/>
                <a:ea typeface="Meiryo"/>
              </a:rPr>
              <a:t>はパソコン、</a:t>
            </a:r>
            <a:r>
              <a:rPr kumimoji="0" lang="en-US" altLang="ja-JP" sz="800" kern="0">
                <a:solidFill>
                  <a:srgbClr val="0D0D0D"/>
                </a:solidFill>
                <a:latin typeface="Meiryo"/>
                <a:ea typeface="Meiryo"/>
              </a:rPr>
              <a:t>MD</a:t>
            </a:r>
            <a:r>
              <a:rPr kumimoji="0" lang="ja-JP" altLang="ja-JP" sz="800" kern="0">
                <a:solidFill>
                  <a:srgbClr val="0D0D0D"/>
                </a:solidFill>
                <a:latin typeface="Meiryo"/>
                <a:ea typeface="Meiryo"/>
              </a:rPr>
              <a:t>はマルチデバイス</a:t>
            </a:r>
            <a:r>
              <a:rPr kumimoji="0" lang="ja-JP" altLang="ja-JP" sz="800" b="0" i="0" u="none" strike="noStrike" kern="0" cap="none" spc="0" normalizeH="0" baseline="0" noProof="0">
                <a:ln>
                  <a:noFill/>
                </a:ln>
                <a:solidFill>
                  <a:srgbClr val="0D0D0D"/>
                </a:solidFill>
                <a:effectLst/>
                <a:uLnTx/>
                <a:uFillTx/>
                <a:latin typeface="Meiryo"/>
                <a:ea typeface="Meiryo"/>
              </a:rPr>
              <a:t>の略称です。</a:t>
            </a:r>
            <a:r>
              <a:rPr kumimoji="0" lang="ja-JP" altLang="en-US" sz="800" b="0" i="0" u="none" strike="noStrike" kern="0" cap="none" spc="0" normalizeH="0" baseline="0" noProof="0">
                <a:ln>
                  <a:noFill/>
                </a:ln>
                <a:solidFill>
                  <a:srgbClr val="0D0D0D"/>
                </a:solidFill>
                <a:effectLst/>
                <a:uLnTx/>
                <a:uFillTx/>
                <a:latin typeface="Meiryo"/>
                <a:ea typeface="Meiryo"/>
              </a:rPr>
              <a:t>　</a:t>
            </a:r>
            <a:r>
              <a:rPr kumimoji="0" lang="en-US" altLang="ja-JP" sz="800" b="0" i="0" u="none" strike="noStrike" kern="0" cap="none" spc="0" normalizeH="0" baseline="0" noProof="0">
                <a:ln>
                  <a:noFill/>
                </a:ln>
                <a:solidFill>
                  <a:srgbClr val="0D0D0D"/>
                </a:solidFill>
                <a:effectLst/>
                <a:uLnTx/>
                <a:uFillTx/>
                <a:latin typeface="Meiryo"/>
                <a:ea typeface="メイリオ"/>
              </a:rPr>
              <a:t>※</a:t>
            </a:r>
            <a:r>
              <a:rPr kumimoji="0" lang="en-US" altLang="ja-JP" sz="800" b="0" i="0" u="none" strike="noStrike" kern="0" cap="none" spc="0" normalizeH="0" baseline="0" noProof="0" err="1">
                <a:ln>
                  <a:noFill/>
                </a:ln>
                <a:solidFill>
                  <a:srgbClr val="0D0D0D"/>
                </a:solidFill>
                <a:effectLst/>
                <a:uLnTx/>
                <a:uFillTx/>
                <a:latin typeface="Meiryo"/>
                <a:ea typeface="メイリオ"/>
              </a:rPr>
              <a:t>vCPM</a:t>
            </a:r>
            <a:r>
              <a:rPr kumimoji="0" lang="ja-JP" altLang="en-US" sz="800" b="0" i="0" u="none" strike="noStrike" kern="0" cap="none" spc="0" normalizeH="0" baseline="0" noProof="0">
                <a:ln>
                  <a:noFill/>
                </a:ln>
                <a:solidFill>
                  <a:srgbClr val="0D0D0D"/>
                </a:solidFill>
                <a:effectLst/>
                <a:uLnTx/>
                <a:uFillTx/>
                <a:latin typeface="Meiryo"/>
                <a:ea typeface="Meiryo"/>
              </a:rPr>
              <a:t>はビューアブルインプレッション</a:t>
            </a:r>
            <a:r>
              <a:rPr kumimoji="0" lang="en-US" altLang="ja-JP" sz="800" b="0" i="0" u="none" strike="noStrike" kern="0" cap="none" spc="0" normalizeH="0" baseline="0" noProof="0">
                <a:ln>
                  <a:noFill/>
                </a:ln>
                <a:solidFill>
                  <a:srgbClr val="0D0D0D"/>
                </a:solidFill>
                <a:effectLst/>
                <a:uLnTx/>
                <a:uFillTx/>
                <a:latin typeface="Meiryo"/>
                <a:ea typeface="メイリオ"/>
              </a:rPr>
              <a:t>1,000</a:t>
            </a:r>
            <a:r>
              <a:rPr kumimoji="0" lang="ja-JP" altLang="en-US" sz="800" b="0" i="0" u="none" strike="noStrike" kern="0" cap="none" spc="0" normalizeH="0" baseline="0" noProof="0">
                <a:ln>
                  <a:noFill/>
                </a:ln>
                <a:solidFill>
                  <a:srgbClr val="0D0D0D"/>
                </a:solidFill>
                <a:effectLst/>
                <a:uLnTx/>
                <a:uFillTx/>
                <a:latin typeface="Meiryo"/>
                <a:ea typeface="Meiryo"/>
              </a:rPr>
              <a:t>回あたりにかかる見込み広告費用です。 </a:t>
            </a:r>
            <a:r>
              <a:rPr kumimoji="0" lang="en-US" altLang="ja-JP" sz="800" b="0" i="0" u="none" strike="noStrike" kern="0" cap="none" spc="0" normalizeH="0" baseline="0" noProof="0">
                <a:ln>
                  <a:noFill/>
                </a:ln>
                <a:solidFill>
                  <a:srgbClr val="0D0D0D"/>
                </a:solidFill>
                <a:effectLst/>
                <a:uLnTx/>
                <a:uFillTx/>
                <a:latin typeface="Meiryo"/>
                <a:ea typeface="メイリオ"/>
              </a:rPr>
              <a:t>※</a:t>
            </a:r>
            <a:r>
              <a:rPr kumimoji="0" lang="en-US" altLang="ja-JP" sz="800" b="0" i="0" u="none" strike="noStrike" kern="0" cap="none" spc="0" normalizeH="0" baseline="0" noProof="0" err="1">
                <a:ln>
                  <a:noFill/>
                </a:ln>
                <a:solidFill>
                  <a:srgbClr val="0D0D0D"/>
                </a:solidFill>
                <a:effectLst/>
                <a:uLnTx/>
                <a:uFillTx/>
                <a:latin typeface="Meiryo"/>
                <a:ea typeface="メイリオ"/>
              </a:rPr>
              <a:t>vimps</a:t>
            </a:r>
            <a:r>
              <a:rPr kumimoji="0" lang="ja-JP" altLang="en-US" sz="800" b="0" i="0" u="none" strike="noStrike" kern="0" cap="none" spc="0" normalizeH="0" baseline="0" noProof="0">
                <a:ln>
                  <a:noFill/>
                </a:ln>
                <a:solidFill>
                  <a:srgbClr val="0D0D0D"/>
                </a:solidFill>
                <a:effectLst/>
                <a:uLnTx/>
                <a:uFillTx/>
                <a:latin typeface="Meiryo"/>
                <a:ea typeface="Meiryo"/>
              </a:rPr>
              <a:t>はビューアブルインプレッションの略称です。</a:t>
            </a:r>
            <a:endParaRPr lang="en-US" altLang="ja-JP" sz="800" b="0" i="0" u="none" strike="noStrike" kern="0" cap="none" spc="0" normalizeH="0" baseline="0" noProof="0">
              <a:ln>
                <a:noFill/>
              </a:ln>
              <a:solidFill>
                <a:srgbClr val="0D0D0D"/>
              </a:solidFill>
              <a:effectLst/>
              <a:uLnTx/>
              <a:uFillTx/>
              <a:latin typeface="Meiryo"/>
              <a:ea typeface="Meiryo"/>
            </a:endParaRPr>
          </a:p>
        </p:txBody>
      </p:sp>
    </p:spTree>
    <p:extLst>
      <p:ext uri="{BB962C8B-B14F-4D97-AF65-F5344CB8AC3E}">
        <p14:creationId xmlns:p14="http://schemas.microsoft.com/office/powerpoint/2010/main" val="16418735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899</TotalTime>
  <Words>7147</Words>
  <Application>Microsoft Office PowerPoint</Application>
  <PresentationFormat>ワイド画面</PresentationFormat>
  <Paragraphs>1157</Paragraphs>
  <Slides>30</Slides>
  <Notes>21</Notes>
  <HiddenSlides>0</HiddenSlides>
  <MMClips>0</MMClips>
  <ScaleCrop>false</ScaleCrop>
  <HeadingPairs>
    <vt:vector size="8" baseType="variant">
      <vt:variant>
        <vt:lpstr>使用されているフォント</vt:lpstr>
      </vt:variant>
      <vt:variant>
        <vt:i4>10</vt:i4>
      </vt:variant>
      <vt:variant>
        <vt:lpstr>テーマ</vt:lpstr>
      </vt:variant>
      <vt:variant>
        <vt:i4>1</vt:i4>
      </vt:variant>
      <vt:variant>
        <vt:lpstr>埋め込まれた OLE サーバー</vt:lpstr>
      </vt:variant>
      <vt:variant>
        <vt:i4>1</vt:i4>
      </vt:variant>
      <vt:variant>
        <vt:lpstr>スライド タイトル</vt:lpstr>
      </vt:variant>
      <vt:variant>
        <vt:i4>30</vt:i4>
      </vt:variant>
    </vt:vector>
  </HeadingPairs>
  <TitlesOfParts>
    <vt:vector size="42" baseType="lpstr">
      <vt:lpstr>Hiragino Kaku Gothic Pro</vt:lpstr>
      <vt:lpstr>Meiryo UI</vt:lpstr>
      <vt:lpstr>NotoSansJP</vt:lpstr>
      <vt:lpstr>メイリオ</vt:lpstr>
      <vt:lpstr>メイリオ</vt:lpstr>
      <vt:lpstr>メイリオ 本文</vt:lpstr>
      <vt:lpstr>Arial</vt:lpstr>
      <vt:lpstr>Calibri</vt:lpstr>
      <vt:lpstr>Segoe UI</vt:lpstr>
      <vt:lpstr>Wingdings</vt:lpstr>
      <vt:lpstr>MSCレイアウト（広告主・代理店限定）</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不殿 理那</cp:lastModifiedBy>
  <cp:revision>337</cp:revision>
  <dcterms:created xsi:type="dcterms:W3CDTF">2020-02-26T07:28:11Z</dcterms:created>
  <dcterms:modified xsi:type="dcterms:W3CDTF">2025-07-23T02:12:53Z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2024-12-06T03:09:04Z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e8a2cfe1-ed36-4817-94cf-6e7060665082</vt:lpwstr>
  </property>
  <property fmtid="{D5CDD505-2E9C-101B-9397-08002B2CF9AE}" pid="8" name="MSIP_Label_defa4170-0d19-0005-0004-bc88714345d2_ContentBits">
    <vt:lpwstr>0</vt:lpwstr>
  </property>
</Properties>
</file>