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22"/>
  </p:notesMasterIdLst>
  <p:sldIdLst>
    <p:sldId id="469" r:id="rId2"/>
    <p:sldId id="572" r:id="rId3"/>
    <p:sldId id="544" r:id="rId4"/>
    <p:sldId id="657" r:id="rId5"/>
    <p:sldId id="559" r:id="rId6"/>
    <p:sldId id="577" r:id="rId7"/>
    <p:sldId id="562" r:id="rId8"/>
    <p:sldId id="655" r:id="rId9"/>
    <p:sldId id="615" r:id="rId10"/>
    <p:sldId id="569" r:id="rId11"/>
    <p:sldId id="656" r:id="rId12"/>
    <p:sldId id="570" r:id="rId13"/>
    <p:sldId id="629" r:id="rId14"/>
    <p:sldId id="630" r:id="rId15"/>
    <p:sldId id="631" r:id="rId16"/>
    <p:sldId id="632" r:id="rId17"/>
    <p:sldId id="634" r:id="rId18"/>
    <p:sldId id="635" r:id="rId19"/>
    <p:sldId id="636" r:id="rId20"/>
    <p:sldId id="512" r:id="rId2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8B"/>
    <a:srgbClr val="F5F5F5"/>
    <a:srgbClr val="E9E9E9"/>
    <a:srgbClr val="02004A"/>
    <a:srgbClr val="00003E"/>
    <a:srgbClr val="FF0033"/>
    <a:srgbClr val="FFFFFF"/>
    <a:srgbClr val="252525"/>
    <a:srgbClr val="0D0D0D"/>
    <a:srgbClr val="F2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06" autoAdjust="0"/>
    <p:restoredTop sz="93973" autoAdjust="0"/>
  </p:normalViewPr>
  <p:slideViewPr>
    <p:cSldViewPr snapToGrid="0">
      <p:cViewPr varScale="1">
        <p:scale>
          <a:sx n="114" d="100"/>
          <a:sy n="114" d="100"/>
        </p:scale>
        <p:origin x="888" y="480"/>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2025/7/9</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dirty="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37846973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dirty="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18</a:t>
            </a:fld>
            <a:endParaRPr kumimoji="1" lang="ja-JP" altLang="en-US"/>
          </a:p>
        </p:txBody>
      </p:sp>
    </p:spTree>
    <p:extLst>
      <p:ext uri="{BB962C8B-B14F-4D97-AF65-F5344CB8AC3E}">
        <p14:creationId xmlns:p14="http://schemas.microsoft.com/office/powerpoint/2010/main" val="2377602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dirty="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19</a:t>
            </a:fld>
            <a:endParaRPr kumimoji="1" lang="ja-JP" altLang="en-US"/>
          </a:p>
        </p:txBody>
      </p:sp>
    </p:spTree>
    <p:extLst>
      <p:ext uri="{BB962C8B-B14F-4D97-AF65-F5344CB8AC3E}">
        <p14:creationId xmlns:p14="http://schemas.microsoft.com/office/powerpoint/2010/main" val="1345076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71440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6</a:t>
            </a:fld>
            <a:endParaRPr kumimoji="1" lang="ja-JP" altLang="en-US"/>
          </a:p>
        </p:txBody>
      </p:sp>
    </p:spTree>
    <p:extLst>
      <p:ext uri="{BB962C8B-B14F-4D97-AF65-F5344CB8AC3E}">
        <p14:creationId xmlns:p14="http://schemas.microsoft.com/office/powerpoint/2010/main" val="671146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2861419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8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13</a:t>
            </a:fld>
            <a:endParaRPr kumimoji="1" lang="ja-JP" altLang="en-US"/>
          </a:p>
        </p:txBody>
      </p:sp>
    </p:spTree>
    <p:extLst>
      <p:ext uri="{BB962C8B-B14F-4D97-AF65-F5344CB8AC3E}">
        <p14:creationId xmlns:p14="http://schemas.microsoft.com/office/powerpoint/2010/main" val="3102749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8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14</a:t>
            </a:fld>
            <a:endParaRPr kumimoji="1" lang="ja-JP" altLang="en-US"/>
          </a:p>
        </p:txBody>
      </p:sp>
    </p:spTree>
    <p:extLst>
      <p:ext uri="{BB962C8B-B14F-4D97-AF65-F5344CB8AC3E}">
        <p14:creationId xmlns:p14="http://schemas.microsoft.com/office/powerpoint/2010/main" val="2996742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8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15</a:t>
            </a:fld>
            <a:endParaRPr kumimoji="1" lang="ja-JP" altLang="en-US"/>
          </a:p>
        </p:txBody>
      </p:sp>
    </p:spTree>
    <p:extLst>
      <p:ext uri="{BB962C8B-B14F-4D97-AF65-F5344CB8AC3E}">
        <p14:creationId xmlns:p14="http://schemas.microsoft.com/office/powerpoint/2010/main" val="3458439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dirty="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16</a:t>
            </a:fld>
            <a:endParaRPr kumimoji="1" lang="ja-JP" altLang="en-US"/>
          </a:p>
        </p:txBody>
      </p:sp>
    </p:spTree>
    <p:extLst>
      <p:ext uri="{BB962C8B-B14F-4D97-AF65-F5344CB8AC3E}">
        <p14:creationId xmlns:p14="http://schemas.microsoft.com/office/powerpoint/2010/main" val="1618885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セールスシート</a:t>
            </a:r>
            <a:endParaRPr lang="ja-JP" altLang="en-US" dirty="0"/>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dirty="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dirty="0">
                <a:solidFill>
                  <a:schemeClr val="accent3"/>
                </a:solidFill>
                <a:latin typeface="Meiryo" panose="020B0604030504040204" pitchFamily="34" charset="-128"/>
                <a:ea typeface="Meiryo" panose="020B0604030504040204" pitchFamily="34" charset="-128"/>
              </a:rPr>
              <a:t>メイリオ　</a:t>
            </a:r>
            <a:r>
              <a:rPr lang="en-US" altLang="ja-JP" sz="1200" dirty="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1"/>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2" imgW="7772400" imgH="10058400" progId="TCLayout.ActiveDocument.1">
                  <p:embed/>
                </p:oleObj>
              </mc:Choice>
              <mc:Fallback>
                <p:oleObj name="think-cell スライド" r:id="rId12"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3"/>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mailto:ml-guaranteed-ad-plan@lycorp.co.jp" TargetMode="External"/><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7.sv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hyperlink" Target="https://ads-help.yahoo-net.jp/s/article/H000044801?language=ja" TargetMode="External"/><Relationship Id="rId4" Type="http://schemas.openxmlformats.org/officeDocument/2006/relationships/hyperlink" Target="https://form-business.yahoo.co.jp/claris/enqueteForm?inquiry_type=guaranteed_review"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form-business.yahoo.co.jp/claris/enqueteForm?inquiry_type=guaranteed_review" TargetMode="External"/><Relationship Id="rId5" Type="http://schemas.openxmlformats.org/officeDocument/2006/relationships/hyperlink" Target="https://ads-help.yahoo-net.jp/s/article/H000044534" TargetMode="External"/><Relationship Id="rId4" Type="http://schemas.openxmlformats.org/officeDocument/2006/relationships/hyperlink" Target="https://form-business.yahoo.co.jp/claris/enqueteForm?inquiry_type=bls_review"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ads-help.yahoo-net.jp/" TargetMode="External"/><Relationship Id="rId5" Type="http://schemas.openxmlformats.org/officeDocument/2006/relationships/hyperlink" Target="https://www.lycbiz.com/jp/terms-and-policies/yahoo/" TargetMode="External"/><Relationship Id="rId4" Type="http://schemas.openxmlformats.org/officeDocument/2006/relationships/hyperlink" Target="https://www.lycbiz.com/jp/download/yahoo/"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hyperlink" Target="https://form-business.yahoo.co.jp/claris/enqueteForm?inquiry_type=guaranteed_review" TargetMode="External"/><Relationship Id="rId3" Type="http://schemas.openxmlformats.org/officeDocument/2006/relationships/image" Target="../media/image25.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portal.yadui.business.yahoo.co.jp/agencyportal/30335704/" TargetMode="External"/><Relationship Id="rId5" Type="http://schemas.openxmlformats.org/officeDocument/2006/relationships/hyperlink" Target="https://portal.yadui.business.yahoo.co.jp/agencyportal/873315/" TargetMode="External"/><Relationship Id="rId4" Type="http://schemas.openxmlformats.org/officeDocument/2006/relationships/hyperlink" Target="https://ads-help.yahoo-net.j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hyperlink" Target="https://ads-help.yahoo.co.jp/yahooads/guideline/articledetail?lan=ja&amp;aid=1493&amp;o=default"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7.png"/><Relationship Id="rId11" Type="http://schemas.openxmlformats.org/officeDocument/2006/relationships/hyperlink" Target="https://s.yimg.jp/dl/displayads-guarantee/formatguide.zip" TargetMode="External"/><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6.png"/><Relationship Id="rId7" Type="http://schemas.openxmlformats.org/officeDocument/2006/relationships/image" Target="../media/image23.jpe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22.jpe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3600" b="1" i="0">
                <a:solidFill>
                  <a:schemeClr val="bg1"/>
                </a:solidFill>
                <a:latin typeface="Meiryo" panose="020B0604030504040204" pitchFamily="34" charset="-128"/>
                <a:ea typeface="Meiryo" panose="020B0604030504040204" pitchFamily="34" charset="-128"/>
                <a:cs typeface="Segoe UI" panose="020B0502040204020203" pitchFamily="34" charset="0"/>
              </a:rPr>
              <a:t>ブランドパネル</a:t>
            </a:r>
            <a:r>
              <a:rPr lang="ja-JP" altLang="en-US" sz="3600" dirty="0">
                <a:cs typeface="Segoe UI" panose="020B0502040204020203" pitchFamily="34" charset="0"/>
              </a:rPr>
              <a:t>　</a:t>
            </a:r>
            <a:r>
              <a:rPr kumimoji="1" lang="ja-JP" altLang="en-US" sz="3600" b="1" i="0">
                <a:solidFill>
                  <a:schemeClr val="bg1"/>
                </a:solidFill>
                <a:latin typeface="Meiryo" panose="020B0604030504040204" pitchFamily="34" charset="-128"/>
                <a:ea typeface="Meiryo" panose="020B0604030504040204" pitchFamily="34" charset="-128"/>
                <a:cs typeface="Segoe UI" panose="020B0502040204020203" pitchFamily="34" charset="0"/>
              </a:rPr>
              <a:t>リッチフォーマット　</a:t>
            </a:r>
            <a:r>
              <a:rPr kumimoji="1" lang="en-US" altLang="ja-JP" sz="36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MD</a:t>
            </a:r>
            <a:br>
              <a:rPr kumimoji="1" lang="en-US" altLang="ja-JP" sz="3600" b="1" i="0" dirty="0">
                <a:solidFill>
                  <a:schemeClr val="bg1"/>
                </a:solidFill>
                <a:latin typeface="Meiryo" panose="020B0604030504040204" pitchFamily="34" charset="-128"/>
                <a:ea typeface="Meiryo" panose="020B0604030504040204" pitchFamily="34" charset="-128"/>
                <a:cs typeface="Segoe UI" panose="020B0502040204020203" pitchFamily="34" charset="0"/>
              </a:rPr>
            </a:br>
            <a:r>
              <a:rPr kumimoji="1" lang="ja-JP" altLang="en-US" sz="3600" b="1" i="0">
                <a:solidFill>
                  <a:schemeClr val="bg1"/>
                </a:solidFill>
                <a:latin typeface="Meiryo" panose="020B0604030504040204" pitchFamily="34" charset="-128"/>
                <a:ea typeface="Meiryo" panose="020B0604030504040204" pitchFamily="34" charset="-128"/>
                <a:cs typeface="Segoe UI" panose="020B0502040204020203" pitchFamily="34" charset="0"/>
              </a:rPr>
              <a:t>（時間帯ジャック）</a:t>
            </a:r>
            <a:r>
              <a:rPr lang="ja-JP" altLang="en-US" sz="3600">
                <a:cs typeface="Segoe UI" panose="020B0502040204020203" pitchFamily="34" charset="0"/>
              </a:rPr>
              <a:t>（元旦）</a:t>
            </a:r>
            <a:endParaRPr lang="ja-JP" altLang="en-US" sz="3600"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1196349" cy="220983"/>
          </a:xfrm>
        </p:spPr>
        <p:txBody>
          <a:bodyPr/>
          <a:lstStyle/>
          <a:p>
            <a:r>
              <a:rPr lang="en-US" altLang="ja-JP" sz="1200" dirty="0"/>
              <a:t>2025/7/9</a:t>
            </a:r>
            <a:endParaRPr lang="ja-JP" altLang="en-US" sz="1200" dirty="0"/>
          </a:p>
          <a:p>
            <a:endParaRPr lang="ja-JP" altLang="en-US" sz="600" dirty="0"/>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dirty="0"/>
              <a:t>LINE</a:t>
            </a:r>
            <a:r>
              <a:rPr lang="ja-JP" altLang="en-US" dirty="0"/>
              <a:t>ヤフー株式会社</a:t>
            </a:r>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その他・注意事項</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endParaRPr lang="en" altLang="ja-JP" sz="800" dirty="0">
              <a:solidFill>
                <a:schemeClr val="accent2"/>
              </a:solidFill>
            </a:endParaRPr>
          </a:p>
        </p:txBody>
      </p:sp>
    </p:spTree>
    <p:extLst>
      <p:ext uri="{BB962C8B-B14F-4D97-AF65-F5344CB8AC3E}">
        <p14:creationId xmlns:p14="http://schemas.microsoft.com/office/powerpoint/2010/main" val="3186192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dirty="0"/>
              <a:t>その他・注意事項</a:t>
            </a:r>
          </a:p>
        </p:txBody>
      </p:sp>
      <p:pic>
        <p:nvPicPr>
          <p:cNvPr id="10" name="図プレースホルダー 9" descr="アイコン&#10;&#10;自動的に生成された説明">
            <a:extLst>
              <a:ext uri="{FF2B5EF4-FFF2-40B4-BE49-F238E27FC236}">
                <a16:creationId xmlns:a16="http://schemas.microsoft.com/office/drawing/2014/main" id="{9290B7B8-461F-4D31-0DA6-8407F8E7F95F}"/>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発注</a:t>
            </a:r>
            <a:r>
              <a:rPr kumimoji="1" lang="ja-JP" altLang="en-US"/>
              <a:t>方法</a:t>
            </a:r>
            <a:endParaRPr kumimoji="1" lang="ja-JP" altLang="en-US" dirty="0"/>
          </a:p>
        </p:txBody>
      </p:sp>
      <p:sp>
        <p:nvSpPr>
          <p:cNvPr id="3" name="正方形/長方形 2">
            <a:extLst>
              <a:ext uri="{FF2B5EF4-FFF2-40B4-BE49-F238E27FC236}">
                <a16:creationId xmlns:a16="http://schemas.microsoft.com/office/drawing/2014/main" id="{54C56128-0B66-5C9A-C170-B3790B5376F6}"/>
              </a:ext>
            </a:extLst>
          </p:cNvPr>
          <p:cNvSpPr/>
          <p:nvPr/>
        </p:nvSpPr>
        <p:spPr>
          <a:xfrm>
            <a:off x="335161" y="980728"/>
            <a:ext cx="11521677" cy="5755422"/>
          </a:xfrm>
          <a:prstGeom prst="rect">
            <a:avLst/>
          </a:prstGeom>
        </p:spPr>
        <p:txBody>
          <a:bodyPr wrap="square" lIns="91440" tIns="45720" rIns="91440" bIns="45720" anchor="t">
            <a:spAutoFit/>
          </a:bodyPr>
          <a:lstStyle/>
          <a:p>
            <a:r>
              <a:rPr lang="ja-JP" altLang="en-US" sz="1600" dirty="0">
                <a:solidFill>
                  <a:schemeClr val="tx2"/>
                </a:solidFill>
                <a:latin typeface="Meiryo" panose="020B0604030504040204" pitchFamily="34" charset="-128"/>
                <a:ea typeface="Meiryo" panose="020B0604030504040204" pitchFamily="34" charset="-128"/>
              </a:rPr>
              <a:t>下記の通りの宛先、件名、本文でメールにてご連絡ください。</a:t>
            </a:r>
            <a:endParaRPr lang="en-US" altLang="ja-JP" sz="1600" dirty="0">
              <a:solidFill>
                <a:schemeClr val="tx2"/>
              </a:solidFill>
              <a:latin typeface="Meiryo" panose="020B0604030504040204" pitchFamily="34" charset="-128"/>
              <a:ea typeface="Meiryo" panose="020B0604030504040204" pitchFamily="34" charset="-128"/>
            </a:endParaRPr>
          </a:p>
          <a:p>
            <a:r>
              <a:rPr lang="ja-JP" altLang="en-US" sz="1600" dirty="0">
                <a:solidFill>
                  <a:schemeClr val="tx2"/>
                </a:solidFill>
                <a:latin typeface="Meiryo" panose="020B0604030504040204" pitchFamily="34" charset="-128"/>
                <a:ea typeface="Meiryo" panose="020B0604030504040204" pitchFamily="34" charset="-128"/>
              </a:rPr>
              <a:t>エントリー期間終了後、発注が確定した案件につきましては</a:t>
            </a:r>
            <a:r>
              <a:rPr lang="ja-JP" altLang="en-US" sz="1600" dirty="0">
                <a:solidFill>
                  <a:schemeClr val="tx2"/>
                </a:solidFill>
                <a:effectLst/>
                <a:latin typeface="Meiryo" panose="020B0604030504040204" pitchFamily="34" charset="-128"/>
                <a:ea typeface="Meiryo" panose="020B0604030504040204" pitchFamily="34" charset="-128"/>
              </a:rPr>
              <a:t>弊社内でシステム対応を行い、広告管理ツールの商品選択画面にて該当商品が予約購入できるようになります。</a:t>
            </a:r>
            <a:endParaRPr lang="en-US" altLang="ja-JP" sz="1600" dirty="0">
              <a:solidFill>
                <a:schemeClr val="tx2"/>
              </a:solidFill>
              <a:latin typeface="Meiryo" panose="020B0604030504040204" pitchFamily="34" charset="-128"/>
              <a:ea typeface="Meiryo" panose="020B0604030504040204" pitchFamily="34" charset="-128"/>
            </a:endParaRPr>
          </a:p>
          <a:p>
            <a:endParaRPr lang="en-US" altLang="ja-JP" sz="1600" dirty="0">
              <a:solidFill>
                <a:schemeClr val="tx2"/>
              </a:solidFill>
              <a:latin typeface="Meiryo" panose="020B0604030504040204" pitchFamily="34" charset="-128"/>
              <a:ea typeface="Meiryo" panose="020B0604030504040204" pitchFamily="34" charset="-128"/>
            </a:endParaRPr>
          </a:p>
          <a:p>
            <a:r>
              <a:rPr lang="ja-JP" altLang="en-US" sz="1600">
                <a:solidFill>
                  <a:schemeClr val="tx2"/>
                </a:solidFill>
                <a:latin typeface="Meiryo" panose="020B0604030504040204" pitchFamily="34" charset="-128"/>
                <a:ea typeface="Meiryo" panose="020B0604030504040204" pitchFamily="34" charset="-128"/>
                <a:cs typeface="Arial"/>
              </a:rPr>
              <a:t>発注受付開始日：</a:t>
            </a:r>
            <a:r>
              <a:rPr lang="en-US" altLang="ja-JP" sz="1600" dirty="0">
                <a:solidFill>
                  <a:schemeClr val="tx2"/>
                </a:solidFill>
                <a:latin typeface="Meiryo" panose="020B0604030504040204" pitchFamily="34" charset="-128"/>
                <a:ea typeface="Meiryo" panose="020B0604030504040204" pitchFamily="34" charset="-128"/>
                <a:cs typeface="Arial"/>
              </a:rPr>
              <a:t>2025</a:t>
            </a:r>
            <a:r>
              <a:rPr lang="ja-JP" altLang="en-US" sz="1600">
                <a:solidFill>
                  <a:schemeClr val="tx2"/>
                </a:solidFill>
                <a:latin typeface="Meiryo" panose="020B0604030504040204" pitchFamily="34" charset="-128"/>
                <a:ea typeface="Meiryo" panose="020B0604030504040204" pitchFamily="34" charset="-128"/>
                <a:cs typeface="Arial"/>
              </a:rPr>
              <a:t>年</a:t>
            </a:r>
            <a:r>
              <a:rPr lang="en-US" altLang="ja-JP" sz="1600" dirty="0">
                <a:solidFill>
                  <a:schemeClr val="tx2"/>
                </a:solidFill>
                <a:latin typeface="Meiryo" panose="020B0604030504040204" pitchFamily="34" charset="-128"/>
                <a:ea typeface="Meiryo" panose="020B0604030504040204" pitchFamily="34" charset="-128"/>
                <a:cs typeface="Arial"/>
              </a:rPr>
              <a:t>8</a:t>
            </a:r>
            <a:r>
              <a:rPr lang="ja-JP" altLang="en-US" sz="1600">
                <a:solidFill>
                  <a:schemeClr val="tx2"/>
                </a:solidFill>
                <a:latin typeface="Meiryo" panose="020B0604030504040204" pitchFamily="34" charset="-128"/>
                <a:ea typeface="Meiryo" panose="020B0604030504040204" pitchFamily="34" charset="-128"/>
                <a:cs typeface="Arial"/>
              </a:rPr>
              <a:t>月</a:t>
            </a:r>
            <a:r>
              <a:rPr lang="en-US" altLang="ja-JP" sz="1600" dirty="0">
                <a:solidFill>
                  <a:schemeClr val="tx2"/>
                </a:solidFill>
                <a:latin typeface="Meiryo" panose="020B0604030504040204" pitchFamily="34" charset="-128"/>
                <a:ea typeface="Meiryo" panose="020B0604030504040204" pitchFamily="34" charset="-128"/>
                <a:cs typeface="Arial"/>
              </a:rPr>
              <a:t>27</a:t>
            </a:r>
            <a:r>
              <a:rPr lang="ja-JP" altLang="en-US" sz="1600">
                <a:solidFill>
                  <a:schemeClr val="tx2"/>
                </a:solidFill>
                <a:latin typeface="Meiryo" panose="020B0604030504040204" pitchFamily="34" charset="-128"/>
                <a:ea typeface="Meiryo" panose="020B0604030504040204" pitchFamily="34" charset="-128"/>
                <a:cs typeface="Arial"/>
              </a:rPr>
              <a:t>日（水）正午～</a:t>
            </a:r>
            <a:endParaRPr lang="en-US" altLang="ja-JP" sz="1600" dirty="0">
              <a:solidFill>
                <a:schemeClr val="tx2"/>
              </a:solidFill>
              <a:latin typeface="Meiryo" panose="020B0604030504040204" pitchFamily="34" charset="-128"/>
              <a:ea typeface="Meiryo" panose="020B0604030504040204" pitchFamily="34" charset="-128"/>
              <a:cs typeface="Arial"/>
            </a:endParaRPr>
          </a:p>
          <a:p>
            <a:endParaRPr lang="en-US" altLang="ja-JP" sz="1600" dirty="0">
              <a:solidFill>
                <a:schemeClr val="tx2"/>
              </a:solidFill>
              <a:latin typeface="Meiryo" panose="020B0604030504040204" pitchFamily="34" charset="-128"/>
              <a:ea typeface="Meiryo" panose="020B0604030504040204" pitchFamily="34" charset="-128"/>
            </a:endParaRPr>
          </a:p>
          <a:p>
            <a:r>
              <a:rPr lang="en-US" altLang="ja-JP" sz="1600" dirty="0">
                <a:solidFill>
                  <a:schemeClr val="tx2"/>
                </a:solidFill>
                <a:latin typeface="Meiryo" panose="020B0604030504040204" pitchFamily="34" charset="-128"/>
                <a:ea typeface="Meiryo" panose="020B0604030504040204" pitchFamily="34" charset="-128"/>
              </a:rPr>
              <a:t>------------------------------------------</a:t>
            </a:r>
          </a:p>
          <a:p>
            <a:r>
              <a:rPr lang="ja-JP" altLang="en-US" sz="1600" dirty="0">
                <a:solidFill>
                  <a:schemeClr val="tx2"/>
                </a:solidFill>
                <a:latin typeface="Meiryo" panose="020B0604030504040204" pitchFamily="34" charset="-128"/>
                <a:ea typeface="Meiryo" panose="020B0604030504040204" pitchFamily="34" charset="-128"/>
              </a:rPr>
              <a:t>■宛先</a:t>
            </a:r>
            <a:endParaRPr lang="en-US" altLang="ja-JP" sz="1600" dirty="0">
              <a:solidFill>
                <a:schemeClr val="tx2"/>
              </a:solidFill>
              <a:latin typeface="Meiryo" panose="020B0604030504040204" pitchFamily="34" charset="-128"/>
              <a:ea typeface="Meiryo" panose="020B0604030504040204" pitchFamily="34" charset="-128"/>
            </a:endParaRPr>
          </a:p>
          <a:p>
            <a:pPr algn="l" fontAlgn="base" latinLnBrk="1"/>
            <a:r>
              <a:rPr lang="en" altLang="ja-JP" sz="1600" dirty="0">
                <a:solidFill>
                  <a:srgbClr val="364962"/>
                </a:solidFill>
                <a:effectLst/>
                <a:highlight>
                  <a:srgbClr val="FFFFFF"/>
                </a:highlight>
                <a:latin typeface="Meiryo" panose="020B0604030504040204" pitchFamily="34" charset="-128"/>
                <a:ea typeface="Meiryo" panose="020B0604030504040204" pitchFamily="34" charset="-128"/>
                <a:hlinkClick r:id="rId3"/>
              </a:rPr>
              <a:t>ml-guaranteed-ad-plan@lycorp.co.jp</a:t>
            </a:r>
            <a:endParaRPr lang="en" altLang="ja-JP" sz="1600" dirty="0">
              <a:solidFill>
                <a:srgbClr val="364962"/>
              </a:solidFill>
              <a:effectLst/>
              <a:highlight>
                <a:srgbClr val="FFFFFF"/>
              </a:highlight>
              <a:latin typeface="Meiryo" panose="020B0604030504040204" pitchFamily="34" charset="-128"/>
              <a:ea typeface="Meiryo" panose="020B0604030504040204" pitchFamily="34" charset="-128"/>
            </a:endParaRPr>
          </a:p>
          <a:p>
            <a:endParaRPr lang="en-US" altLang="ja-JP" sz="1600" dirty="0">
              <a:solidFill>
                <a:schemeClr val="tx2"/>
              </a:solidFill>
              <a:latin typeface="Meiryo" panose="020B0604030504040204" pitchFamily="34" charset="-128"/>
              <a:ea typeface="Meiryo" panose="020B0604030504040204" pitchFamily="34" charset="-128"/>
            </a:endParaRPr>
          </a:p>
          <a:p>
            <a:r>
              <a:rPr lang="ja-JP" altLang="en-US" sz="1600" dirty="0">
                <a:solidFill>
                  <a:schemeClr val="tx2"/>
                </a:solidFill>
                <a:latin typeface="Meiryo" panose="020B0604030504040204" pitchFamily="34" charset="-128"/>
                <a:ea typeface="Meiryo" panose="020B0604030504040204" pitchFamily="34" charset="-128"/>
              </a:rPr>
              <a:t>■件名</a:t>
            </a:r>
            <a:endParaRPr lang="en-US" altLang="ja-JP" sz="1600" dirty="0">
              <a:solidFill>
                <a:schemeClr val="tx2"/>
              </a:solidFill>
              <a:latin typeface="Meiryo" panose="020B0604030504040204" pitchFamily="34" charset="-128"/>
              <a:ea typeface="Meiryo" panose="020B0604030504040204" pitchFamily="34" charset="-128"/>
            </a:endParaRPr>
          </a:p>
          <a:p>
            <a:r>
              <a:rPr lang="en-US" altLang="ja-JP" sz="1600" dirty="0">
                <a:solidFill>
                  <a:schemeClr val="tx2"/>
                </a:solidFill>
                <a:latin typeface="Meiryo" panose="020B0604030504040204" pitchFamily="34" charset="-128"/>
                <a:ea typeface="Meiryo" panose="020B0604030504040204" pitchFamily="34" charset="-128"/>
              </a:rPr>
              <a:t>【</a:t>
            </a:r>
            <a:r>
              <a:rPr lang="ja-JP" altLang="en-US" sz="1600" dirty="0">
                <a:solidFill>
                  <a:schemeClr val="tx2"/>
                </a:solidFill>
                <a:latin typeface="Meiryo" panose="020B0604030504040204" pitchFamily="34" charset="-128"/>
                <a:ea typeface="Meiryo" panose="020B0604030504040204" pitchFamily="34" charset="-128"/>
              </a:rPr>
              <a:t>発注連絡</a:t>
            </a:r>
            <a:r>
              <a:rPr lang="en-US" altLang="ja-JP" sz="1600" dirty="0">
                <a:solidFill>
                  <a:schemeClr val="tx2"/>
                </a:solidFill>
                <a:latin typeface="Meiryo" panose="020B0604030504040204" pitchFamily="34" charset="-128"/>
                <a:ea typeface="Meiryo" panose="020B0604030504040204" pitchFamily="34" charset="-128"/>
              </a:rPr>
              <a:t>】</a:t>
            </a:r>
            <a:r>
              <a:rPr lang="ja-JP" altLang="en-US" sz="1600" dirty="0">
                <a:solidFill>
                  <a:schemeClr val="tx2"/>
                </a:solidFill>
                <a:latin typeface="Meiryo" panose="020B0604030504040204" pitchFamily="34" charset="-128"/>
                <a:ea typeface="Meiryo" panose="020B0604030504040204" pitchFamily="34" charset="-128"/>
              </a:rPr>
              <a:t>ブランドパネル　リッチフォーマット　</a:t>
            </a:r>
            <a:r>
              <a:rPr lang="en-US" altLang="ja-JP" sz="1600" dirty="0">
                <a:solidFill>
                  <a:schemeClr val="tx2"/>
                </a:solidFill>
                <a:latin typeface="Meiryo" panose="020B0604030504040204" pitchFamily="34" charset="-128"/>
                <a:ea typeface="Meiryo" panose="020B0604030504040204" pitchFamily="34" charset="-128"/>
              </a:rPr>
              <a:t>MD</a:t>
            </a:r>
            <a:r>
              <a:rPr lang="ja-JP" altLang="en-US" sz="1600" dirty="0">
                <a:solidFill>
                  <a:schemeClr val="tx2"/>
                </a:solidFill>
                <a:latin typeface="Meiryo" panose="020B0604030504040204" pitchFamily="34" charset="-128"/>
                <a:ea typeface="Meiryo" panose="020B0604030504040204" pitchFamily="34" charset="-128"/>
              </a:rPr>
              <a:t>（時間帯ジャック）（元旦）（広告主名●●●●●）</a:t>
            </a:r>
            <a:endParaRPr lang="en-US" altLang="ja-JP" sz="1600" dirty="0">
              <a:solidFill>
                <a:schemeClr val="tx2"/>
              </a:solidFill>
              <a:latin typeface="Meiryo" panose="020B0604030504040204" pitchFamily="34" charset="-128"/>
              <a:ea typeface="Meiryo" panose="020B0604030504040204" pitchFamily="34" charset="-128"/>
            </a:endParaRPr>
          </a:p>
          <a:p>
            <a:endParaRPr lang="en-US" altLang="ja-JP" sz="1600" dirty="0">
              <a:solidFill>
                <a:schemeClr val="tx2"/>
              </a:solidFill>
              <a:latin typeface="Meiryo" panose="020B0604030504040204" pitchFamily="34" charset="-128"/>
              <a:ea typeface="Meiryo" panose="020B0604030504040204" pitchFamily="34" charset="-128"/>
            </a:endParaRPr>
          </a:p>
          <a:p>
            <a:r>
              <a:rPr lang="ja-JP" altLang="en-US" sz="1600" dirty="0">
                <a:solidFill>
                  <a:schemeClr val="tx2"/>
                </a:solidFill>
                <a:latin typeface="Meiryo" panose="020B0604030504040204" pitchFamily="34" charset="-128"/>
                <a:ea typeface="Meiryo" panose="020B0604030504040204" pitchFamily="34" charset="-128"/>
              </a:rPr>
              <a:t>■本文</a:t>
            </a:r>
            <a:endParaRPr lang="en-US" altLang="ja-JP" sz="1600" dirty="0">
              <a:solidFill>
                <a:schemeClr val="tx2"/>
              </a:solidFill>
              <a:latin typeface="Meiryo" panose="020B0604030504040204" pitchFamily="34" charset="-128"/>
              <a:ea typeface="Meiryo" panose="020B0604030504040204" pitchFamily="34" charset="-128"/>
            </a:endParaRPr>
          </a:p>
          <a:p>
            <a:r>
              <a:rPr lang="ja-JP" altLang="en-US" sz="1600" dirty="0">
                <a:solidFill>
                  <a:schemeClr val="tx2"/>
                </a:solidFill>
                <a:latin typeface="Meiryo" panose="020B0604030504040204" pitchFamily="34" charset="-128"/>
                <a:ea typeface="Meiryo" panose="020B0604030504040204" pitchFamily="34" charset="-128"/>
              </a:rPr>
              <a:t>広告主名：</a:t>
            </a:r>
            <a:endParaRPr lang="en-US" altLang="ja-JP" sz="1600" dirty="0">
              <a:solidFill>
                <a:schemeClr val="tx2"/>
              </a:solidFill>
              <a:latin typeface="Meiryo" panose="020B0604030504040204" pitchFamily="34" charset="-128"/>
              <a:ea typeface="Meiryo" panose="020B0604030504040204" pitchFamily="34" charset="-128"/>
            </a:endParaRPr>
          </a:p>
          <a:p>
            <a:r>
              <a:rPr lang="ja-JP" altLang="en-US" sz="1600" dirty="0">
                <a:solidFill>
                  <a:schemeClr val="tx2"/>
                </a:solidFill>
                <a:latin typeface="Meiryo" panose="020B0604030504040204" pitchFamily="34" charset="-128"/>
                <a:ea typeface="Meiryo" panose="020B0604030504040204" pitchFamily="34" charset="-128"/>
              </a:rPr>
              <a:t>広告代理店名：</a:t>
            </a:r>
            <a:endParaRPr lang="en-US" altLang="ja-JP" sz="1600" dirty="0">
              <a:solidFill>
                <a:schemeClr val="tx2"/>
              </a:solidFill>
              <a:latin typeface="Meiryo" panose="020B0604030504040204" pitchFamily="34" charset="-128"/>
              <a:ea typeface="Meiryo" panose="020B0604030504040204" pitchFamily="34" charset="-128"/>
            </a:endParaRPr>
          </a:p>
          <a:p>
            <a:r>
              <a:rPr lang="ja-JP" altLang="en-US" sz="1600" dirty="0">
                <a:solidFill>
                  <a:schemeClr val="tx2"/>
                </a:solidFill>
                <a:latin typeface="Meiryo" panose="020B0604030504040204" pitchFamily="34" charset="-128"/>
                <a:ea typeface="Meiryo" panose="020B0604030504040204" pitchFamily="34" charset="-128"/>
              </a:rPr>
              <a:t>アカウント</a:t>
            </a:r>
            <a:r>
              <a:rPr lang="en-US" altLang="ja-JP" sz="1600" dirty="0">
                <a:solidFill>
                  <a:schemeClr val="tx2"/>
                </a:solidFill>
                <a:latin typeface="Meiryo" panose="020B0604030504040204" pitchFamily="34" charset="-128"/>
                <a:ea typeface="Meiryo" panose="020B0604030504040204" pitchFamily="34" charset="-128"/>
              </a:rPr>
              <a:t>ID</a:t>
            </a:r>
            <a:r>
              <a:rPr lang="ja-JP" altLang="en-US" sz="1600" dirty="0">
                <a:solidFill>
                  <a:schemeClr val="tx2"/>
                </a:solidFill>
                <a:latin typeface="Meiryo" panose="020B0604030504040204" pitchFamily="34" charset="-128"/>
                <a:ea typeface="Meiryo" panose="020B0604030504040204" pitchFamily="34" charset="-128"/>
              </a:rPr>
              <a:t>（任意）：</a:t>
            </a:r>
            <a:endParaRPr lang="en-US" altLang="ja-JP" sz="1600" dirty="0">
              <a:solidFill>
                <a:schemeClr val="tx2"/>
              </a:solidFill>
              <a:latin typeface="Meiryo" panose="020B0604030504040204" pitchFamily="34" charset="-128"/>
              <a:ea typeface="Meiryo" panose="020B0604030504040204" pitchFamily="34" charset="-128"/>
            </a:endParaRPr>
          </a:p>
          <a:p>
            <a:r>
              <a:rPr lang="en-US" altLang="ja-JP" sz="1600" dirty="0">
                <a:solidFill>
                  <a:schemeClr val="tx2"/>
                </a:solidFill>
                <a:latin typeface="Meiryo" panose="020B0604030504040204" pitchFamily="34" charset="-128"/>
                <a:ea typeface="Meiryo" panose="020B0604030504040204" pitchFamily="34" charset="-128"/>
              </a:rPr>
              <a:t>------------------------------------------</a:t>
            </a:r>
          </a:p>
          <a:p>
            <a:r>
              <a:rPr lang="en-US" altLang="ja-JP" sz="1600" dirty="0">
                <a:solidFill>
                  <a:schemeClr val="tx2"/>
                </a:solidFill>
                <a:latin typeface="Meiryo" panose="020B0604030504040204" pitchFamily="34" charset="-128"/>
                <a:ea typeface="Meiryo" panose="020B0604030504040204" pitchFamily="34" charset="-128"/>
              </a:rPr>
              <a:t>※</a:t>
            </a:r>
            <a:r>
              <a:rPr lang="ja-JP" altLang="en-US" sz="1600" dirty="0">
                <a:solidFill>
                  <a:schemeClr val="tx2"/>
                </a:solidFill>
                <a:latin typeface="Meiryo" panose="020B0604030504040204" pitchFamily="34" charset="-128"/>
                <a:ea typeface="Meiryo" panose="020B0604030504040204" pitchFamily="34" charset="-128"/>
              </a:rPr>
              <a:t>発注後のキャンセルは不可となります。</a:t>
            </a:r>
            <a:endParaRPr lang="en-US" altLang="ja-JP" sz="1600" dirty="0">
              <a:solidFill>
                <a:schemeClr val="tx2"/>
              </a:solidFill>
              <a:latin typeface="Meiryo" panose="020B0604030504040204" pitchFamily="34" charset="-128"/>
              <a:ea typeface="Meiryo" panose="020B0604030504040204" pitchFamily="34" charset="-128"/>
            </a:endParaRPr>
          </a:p>
          <a:p>
            <a:r>
              <a:rPr lang="en-US" altLang="ja-JP" sz="1600" dirty="0">
                <a:solidFill>
                  <a:schemeClr val="tx2"/>
                </a:solidFill>
                <a:latin typeface="Meiryo" panose="020B0604030504040204" pitchFamily="34" charset="-128"/>
                <a:ea typeface="Meiryo" panose="020B0604030504040204" pitchFamily="34" charset="-128"/>
              </a:rPr>
              <a:t>※</a:t>
            </a:r>
            <a:r>
              <a:rPr lang="ja-JP" altLang="en-US" sz="1600" dirty="0">
                <a:solidFill>
                  <a:schemeClr val="tx2"/>
                </a:solidFill>
                <a:latin typeface="Meiryo" panose="020B0604030504040204" pitchFamily="34" charset="-128"/>
                <a:ea typeface="Meiryo" panose="020B0604030504040204" pitchFamily="34" charset="-128"/>
              </a:rPr>
              <a:t>発注メールを送付いただいた後に弊社から発注受付完了のご連絡をいたします。弊社からのご連絡をもって枠確保完了となります。</a:t>
            </a:r>
            <a:endParaRPr lang="en-US" altLang="ja-JP" sz="1600" dirty="0">
              <a:solidFill>
                <a:schemeClr val="tx2"/>
              </a:solidFill>
              <a:latin typeface="Meiryo" panose="020B0604030504040204" pitchFamily="34" charset="-128"/>
              <a:ea typeface="Meiryo" panose="020B0604030504040204" pitchFamily="34" charset="-128"/>
            </a:endParaRPr>
          </a:p>
          <a:p>
            <a:r>
              <a:rPr lang="en-US" altLang="ja-JP" sz="1600" dirty="0">
                <a:solidFill>
                  <a:schemeClr val="tx2"/>
                </a:solidFill>
                <a:latin typeface="Meiryo" panose="020B0604030504040204" pitchFamily="34" charset="-128"/>
                <a:ea typeface="Meiryo" panose="020B0604030504040204" pitchFamily="34" charset="-128"/>
              </a:rPr>
              <a:t>※1</a:t>
            </a:r>
            <a:r>
              <a:rPr lang="ja-JP" altLang="en-US" sz="1600" dirty="0">
                <a:solidFill>
                  <a:schemeClr val="tx2"/>
                </a:solidFill>
                <a:latin typeface="Meiryo" panose="020B0604030504040204" pitchFamily="34" charset="-128"/>
                <a:ea typeface="Meiryo" panose="020B0604030504040204" pitchFamily="34" charset="-128"/>
              </a:rPr>
              <a:t>社限定の商品となります。複数社様から発注をいただいた場合、発注メールの受信順での先着での枠確保となります。</a:t>
            </a:r>
            <a:endParaRPr lang="en-US" altLang="ja-JP" sz="1600" dirty="0">
              <a:solidFill>
                <a:schemeClr val="tx2"/>
              </a:solidFill>
              <a:latin typeface="Meiryo" panose="020B0604030504040204" pitchFamily="34" charset="-128"/>
              <a:ea typeface="Meiryo" panose="020B0604030504040204" pitchFamily="34" charset="-128"/>
            </a:endParaRPr>
          </a:p>
          <a:p>
            <a:r>
              <a:rPr lang="en-US" altLang="ja-JP" sz="1600" dirty="0">
                <a:solidFill>
                  <a:schemeClr val="tx2"/>
                </a:solidFill>
                <a:latin typeface="Meiryo" panose="020B0604030504040204" pitchFamily="34" charset="-128"/>
                <a:ea typeface="Meiryo" panose="020B0604030504040204" pitchFamily="34" charset="-128"/>
              </a:rPr>
              <a:t>※</a:t>
            </a:r>
            <a:r>
              <a:rPr lang="ja-JP" altLang="en-US" sz="1600" dirty="0">
                <a:solidFill>
                  <a:schemeClr val="tx2"/>
                </a:solidFill>
                <a:latin typeface="Meiryo" panose="020B0604030504040204" pitchFamily="34" charset="-128"/>
                <a:ea typeface="Meiryo" panose="020B0604030504040204" pitchFamily="34" charset="-128"/>
              </a:rPr>
              <a:t>枠確保を行ったのち、指定のアカウントに商品を紐づける対応を行います。</a:t>
            </a:r>
          </a:p>
        </p:txBody>
      </p:sp>
    </p:spTree>
    <p:extLst>
      <p:ext uri="{BB962C8B-B14F-4D97-AF65-F5344CB8AC3E}">
        <p14:creationId xmlns:p14="http://schemas.microsoft.com/office/powerpoint/2010/main" val="2202646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dirty="0"/>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掲載制限</a:t>
            </a:r>
            <a:r>
              <a:rPr lang="ja-JP" altLang="en-US" dirty="0"/>
              <a:t>カテゴリー</a:t>
            </a:r>
            <a:endParaRPr kumimoji="1" lang="ja-JP" altLang="en-US"/>
          </a:p>
        </p:txBody>
      </p:sp>
      <p:sp>
        <p:nvSpPr>
          <p:cNvPr id="4" name="正方形/長方形 3">
            <a:extLst>
              <a:ext uri="{FF2B5EF4-FFF2-40B4-BE49-F238E27FC236}">
                <a16:creationId xmlns:a16="http://schemas.microsoft.com/office/drawing/2014/main" id="{66C8D166-561E-87AA-2D97-22634365DE2D}"/>
              </a:ext>
            </a:extLst>
          </p:cNvPr>
          <p:cNvSpPr/>
          <p:nvPr/>
        </p:nvSpPr>
        <p:spPr>
          <a:xfrm>
            <a:off x="7773341" y="6018162"/>
            <a:ext cx="4183422" cy="406265"/>
          </a:xfrm>
          <a:prstGeom prst="rect">
            <a:avLst/>
          </a:prstGeom>
        </p:spPr>
        <p:txBody>
          <a:bodyPr wrap="square" lIns="0" tIns="0" rIns="0" bIns="0">
            <a:spAutoFit/>
          </a:bodyPr>
          <a:lstStyle/>
          <a:p>
            <a:pPr>
              <a:lnSpc>
                <a:spcPct val="110000"/>
              </a:lnSpc>
              <a:defRPr/>
            </a:pP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　　  の枠はホワイトリストで一部プロモーションで掲載可となる場合があります。</a:t>
            </a:r>
            <a:b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b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 </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印のないカテゴリーは制限なしとなります。</a:t>
            </a:r>
            <a:endParaRPr kumimoji="0" lang="en-US" altLang="ja-JP" sz="800" kern="0">
              <a:solidFill>
                <a:prstClr val="black">
                  <a:lumMod val="65000"/>
                  <a:lumOff val="35000"/>
                </a:prstClr>
              </a:solidFill>
              <a:latin typeface="Meiryo" panose="020B0604030504040204" pitchFamily="34" charset="-128"/>
              <a:ea typeface="Meiryo" panose="020B0604030504040204" pitchFamily="34" charset="-128"/>
            </a:endParaRPr>
          </a:p>
          <a:p>
            <a:pPr>
              <a:lnSpc>
                <a:spcPct val="110000"/>
              </a:lnSpc>
              <a:defRPr/>
            </a:pP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 SP</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はスマートフォン、 </a:t>
            </a: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PC</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はパソコン、</a:t>
            </a:r>
            <a:r>
              <a:rPr kumimoji="0" lang="en-US" altLang="ja-JP" sz="800" kern="0">
                <a:solidFill>
                  <a:prstClr val="black">
                    <a:lumMod val="65000"/>
                    <a:lumOff val="35000"/>
                  </a:prstClr>
                </a:solidFill>
                <a:latin typeface="Meiryo" panose="020B0604030504040204" pitchFamily="34" charset="-128"/>
                <a:ea typeface="Meiryo" panose="020B0604030504040204" pitchFamily="34" charset="-128"/>
              </a:rPr>
              <a:t>MD</a:t>
            </a:r>
            <a:r>
              <a:rPr kumimoji="0" lang="ja-JP" altLang="en-US" sz="800" kern="0">
                <a:solidFill>
                  <a:prstClr val="black">
                    <a:lumMod val="65000"/>
                    <a:lumOff val="35000"/>
                  </a:prstClr>
                </a:solidFill>
                <a:latin typeface="Meiryo" panose="020B0604030504040204" pitchFamily="34" charset="-128"/>
                <a:ea typeface="Meiryo" panose="020B0604030504040204" pitchFamily="34" charset="-128"/>
              </a:rPr>
              <a:t>はマルチデバイスの略称です。</a:t>
            </a:r>
            <a:endParaRPr kumimoji="0" lang="en-US" altLang="ja-JP" sz="800" kern="0">
              <a:solidFill>
                <a:prstClr val="black"/>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9EE3A50F-8B69-DCF7-3056-A38423887876}"/>
              </a:ext>
            </a:extLst>
          </p:cNvPr>
          <p:cNvSpPr/>
          <p:nvPr/>
        </p:nvSpPr>
        <p:spPr>
          <a:xfrm>
            <a:off x="479425" y="5982650"/>
            <a:ext cx="6701050" cy="507831"/>
          </a:xfrm>
          <a:prstGeom prst="rect">
            <a:avLst/>
          </a:prstGeom>
        </p:spPr>
        <p:txBody>
          <a:bodyPr wrap="square" lIns="0" tIns="0" rIns="0" bIns="0">
            <a:spAutoFit/>
          </a:bodyPr>
          <a:lstStyle/>
          <a:p>
            <a:pPr fontAlgn="ctr">
              <a:lnSpc>
                <a:spcPct val="110000"/>
              </a:lnSpc>
              <a:defRPr/>
            </a:pPr>
            <a:r>
              <a:rPr kumimoji="0" lang="en-US" altLang="ja-JP" sz="750" kern="0">
                <a:solidFill>
                  <a:prstClr val="black">
                    <a:lumMod val="65000"/>
                    <a:lumOff val="35000"/>
                  </a:prstClr>
                </a:solidFill>
                <a:latin typeface="Meiryo" panose="020B0604030504040204" pitchFamily="34" charset="-128"/>
                <a:ea typeface="Meiryo" panose="020B0604030504040204" pitchFamily="34" charset="-128"/>
              </a:rPr>
              <a:t>※1</a:t>
            </a:r>
            <a:r>
              <a:rPr kumimoji="0" lang="ja-JP" altLang="en-US" sz="750" kern="0">
                <a:solidFill>
                  <a:prstClr val="black">
                    <a:lumMod val="65000"/>
                    <a:lumOff val="35000"/>
                  </a:prstClr>
                </a:solidFill>
                <a:latin typeface="Meiryo" panose="020B0604030504040204" pitchFamily="34" charset="-128"/>
                <a:ea typeface="Meiryo" panose="020B0604030504040204" pitchFamily="34" charset="-128"/>
              </a:rPr>
              <a:t>　健康・美容食品は一部の商材（機能性表示食品、栄養機能食品、特定保健用食品、その他弊社が掲載可と判断した健康食品）のみ掲載可、</a:t>
            </a:r>
            <a:endParaRPr kumimoji="0" lang="en-US" altLang="ja-JP" sz="750" kern="0">
              <a:solidFill>
                <a:prstClr val="black">
                  <a:lumMod val="65000"/>
                  <a:lumOff val="35000"/>
                </a:prstClr>
              </a:solidFill>
              <a:latin typeface="Meiryo" panose="020B0604030504040204" pitchFamily="34" charset="-128"/>
              <a:ea typeface="Meiryo" panose="020B0604030504040204" pitchFamily="34" charset="-128"/>
            </a:endParaRPr>
          </a:p>
          <a:p>
            <a:pPr fontAlgn="ctr">
              <a:lnSpc>
                <a:spcPct val="110000"/>
              </a:lnSpc>
              <a:defRPr/>
            </a:pPr>
            <a:r>
              <a:rPr kumimoji="0" lang="ja-JP" altLang="en-US" sz="750" kern="0">
                <a:solidFill>
                  <a:prstClr val="black">
                    <a:lumMod val="65000"/>
                    <a:lumOff val="35000"/>
                  </a:prstClr>
                </a:solidFill>
                <a:latin typeface="Meiryo" panose="020B0604030504040204" pitchFamily="34" charset="-128"/>
                <a:ea typeface="Meiryo" panose="020B0604030504040204" pitchFamily="34" charset="-128"/>
              </a:rPr>
              <a:t>ただし価格訴求は不可。健康器具・雑貨はホワイトリストに登録しているアカウントのみ掲載可、ただし価格訴求は不可。</a:t>
            </a:r>
            <a:endParaRPr kumimoji="0" lang="en-US" altLang="ja-JP" sz="750" kern="0">
              <a:solidFill>
                <a:prstClr val="black">
                  <a:lumMod val="65000"/>
                  <a:lumOff val="35000"/>
                </a:prstClr>
              </a:solidFill>
              <a:latin typeface="Meiryo" panose="020B0604030504040204" pitchFamily="34" charset="-128"/>
              <a:ea typeface="Meiryo" panose="020B0604030504040204" pitchFamily="34" charset="-128"/>
            </a:endParaRPr>
          </a:p>
          <a:p>
            <a:pPr fontAlgn="ctr">
              <a:lnSpc>
                <a:spcPct val="110000"/>
              </a:lnSpc>
              <a:defRPr/>
            </a:pPr>
            <a:r>
              <a:rPr kumimoji="0" lang="en-US" altLang="ja-JP" sz="750" kern="0">
                <a:solidFill>
                  <a:prstClr val="black">
                    <a:lumMod val="65000"/>
                    <a:lumOff val="35000"/>
                  </a:prstClr>
                </a:solidFill>
                <a:latin typeface="Meiryo" panose="020B0604030504040204" pitchFamily="34" charset="-128"/>
                <a:ea typeface="Meiryo" panose="020B0604030504040204" pitchFamily="34" charset="-128"/>
              </a:rPr>
              <a:t>※</a:t>
            </a:r>
            <a:r>
              <a:rPr kumimoji="0" lang="ja-JP" altLang="en-US" sz="750" kern="0">
                <a:solidFill>
                  <a:prstClr val="black">
                    <a:lumMod val="65000"/>
                    <a:lumOff val="35000"/>
                  </a:prstClr>
                </a:solidFill>
                <a:latin typeface="Meiryo" panose="020B0604030504040204" pitchFamily="34" charset="-128"/>
                <a:ea typeface="Meiryo" panose="020B0604030504040204" pitchFamily="34" charset="-128"/>
              </a:rPr>
              <a:t>２　消費者金融業（消費者金融、信販会社など）は、一律掲載不可。</a:t>
            </a:r>
          </a:p>
          <a:p>
            <a:pPr fontAlgn="ctr">
              <a:lnSpc>
                <a:spcPct val="110000"/>
              </a:lnSpc>
              <a:defRPr/>
            </a:pPr>
            <a:r>
              <a:rPr kumimoji="0" lang="ja-JP" altLang="en-US" sz="750" kern="0">
                <a:solidFill>
                  <a:prstClr val="black">
                    <a:lumMod val="65000"/>
                    <a:lumOff val="35000"/>
                  </a:prstClr>
                </a:solidFill>
                <a:latin typeface="Meiryo" panose="020B0604030504040204" pitchFamily="34" charset="-128"/>
                <a:ea typeface="Meiryo" panose="020B0604030504040204" pitchFamily="34" charset="-128"/>
              </a:rPr>
              <a:t>銀行グループ傘下または上場企業もしくはそれに類する消費者金融業（消費者金融、信販会社など）の場合も、掲載は不可。</a:t>
            </a:r>
            <a:endParaRPr kumimoji="0" lang="en-US" altLang="ja-JP" sz="750" kern="0">
              <a:solidFill>
                <a:prstClr val="black">
                  <a:lumMod val="65000"/>
                  <a:lumOff val="35000"/>
                </a:prstClr>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7F80B61E-C91E-2441-3C61-F3B1761AE122}"/>
              </a:ext>
            </a:extLst>
          </p:cNvPr>
          <p:cNvSpPr/>
          <p:nvPr/>
        </p:nvSpPr>
        <p:spPr>
          <a:xfrm>
            <a:off x="7928475" y="6028586"/>
            <a:ext cx="190338" cy="115018"/>
          </a:xfrm>
          <a:prstGeom prst="rect">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graphicFrame>
        <p:nvGraphicFramePr>
          <p:cNvPr id="8" name="表 7">
            <a:extLst>
              <a:ext uri="{FF2B5EF4-FFF2-40B4-BE49-F238E27FC236}">
                <a16:creationId xmlns:a16="http://schemas.microsoft.com/office/drawing/2014/main" id="{7BD069AC-04F8-CAB3-FA07-5FD562A63FF1}"/>
              </a:ext>
            </a:extLst>
          </p:cNvPr>
          <p:cNvGraphicFramePr>
            <a:graphicFrameLocks noGrp="1"/>
          </p:cNvGraphicFramePr>
          <p:nvPr>
            <p:extLst>
              <p:ext uri="{D42A27DB-BD31-4B8C-83A1-F6EECF244321}">
                <p14:modId xmlns:p14="http://schemas.microsoft.com/office/powerpoint/2010/main" val="227748115"/>
              </p:ext>
            </p:extLst>
          </p:nvPr>
        </p:nvGraphicFramePr>
        <p:xfrm>
          <a:off x="479425" y="887851"/>
          <a:ext cx="7760566" cy="5078785"/>
        </p:xfrm>
        <a:graphic>
          <a:graphicData uri="http://schemas.openxmlformats.org/drawingml/2006/table">
            <a:tbl>
              <a:tblPr firstCol="1" bandRow="1"/>
              <a:tblGrid>
                <a:gridCol w="5118365">
                  <a:extLst>
                    <a:ext uri="{9D8B030D-6E8A-4147-A177-3AD203B41FA5}">
                      <a16:colId xmlns:a16="http://schemas.microsoft.com/office/drawing/2014/main" val="792911817"/>
                    </a:ext>
                  </a:extLst>
                </a:gridCol>
                <a:gridCol w="2642201">
                  <a:extLst>
                    <a:ext uri="{9D8B030D-6E8A-4147-A177-3AD203B41FA5}">
                      <a16:colId xmlns:a16="http://schemas.microsoft.com/office/drawing/2014/main" val="4203260269"/>
                    </a:ext>
                  </a:extLst>
                </a:gridCol>
              </a:tblGrid>
              <a:tr h="46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a:solidFill>
                            <a:schemeClr val="bg1"/>
                          </a:solidFill>
                        </a:rPr>
                        <a:t>カテゴリー名</a:t>
                      </a:r>
                      <a:endParaRPr kumimoji="1" lang="ja-JP" altLang="en-US" sz="900" b="1">
                        <a:solidFill>
                          <a:schemeClr val="bg1"/>
                        </a:solidFill>
                        <a:latin typeface="Meiryo" panose="020B0604030504040204" pitchFamily="34" charset="-128"/>
                        <a:ea typeface="Meiryo" panose="020B0604030504040204" pitchFamily="34" charset="-128"/>
                      </a:endParaRPr>
                    </a:p>
                  </a:txBody>
                  <a:tcPr marT="36000" marB="0"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a:solidFill>
                            <a:schemeClr val="bg1"/>
                          </a:solidFill>
                        </a:rPr>
                        <a:t>ブランドパネル</a:t>
                      </a:r>
                      <a:r>
                        <a:rPr kumimoji="1" lang="ja-JP" altLang="en-US" sz="800" b="1">
                          <a:solidFill>
                            <a:schemeClr val="bg1"/>
                          </a:solidFill>
                        </a:rPr>
                        <a:t>リッチフォーマット　</a:t>
                      </a:r>
                      <a:r>
                        <a:rPr kumimoji="1" lang="en-US" altLang="ja-JP" sz="800" b="1" kern="1200">
                          <a:solidFill>
                            <a:schemeClr val="bg1"/>
                          </a:solidFill>
                        </a:rPr>
                        <a:t>MD</a:t>
                      </a:r>
                    </a:p>
                    <a:p>
                      <a:pPr algn="ctr"/>
                      <a:r>
                        <a:rPr kumimoji="1" lang="ja-JP" altLang="en-US" sz="800" b="1" kern="1200">
                          <a:solidFill>
                            <a:schemeClr val="bg1"/>
                          </a:solidFill>
                        </a:rPr>
                        <a:t>関連商品</a:t>
                      </a:r>
                      <a:endParaRPr kumimoji="1" lang="en-US" altLang="ja-JP" sz="800" b="1" kern="1200">
                        <a:solidFill>
                          <a:schemeClr val="bg1"/>
                        </a:solidFill>
                        <a:latin typeface="Meiryo" panose="020B0604030504040204" pitchFamily="34" charset="-128"/>
                        <a:ea typeface="Meiryo" panose="020B0604030504040204" pitchFamily="34" charset="-128"/>
                        <a:cs typeface="+mn-cs"/>
                      </a:endParaRPr>
                    </a:p>
                  </a:txBody>
                  <a:tcPr marL="45720" marR="45720" marT="3600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panose="020B0604030504040204" pitchFamily="34" charset="-128"/>
                          <a:ea typeface="Meiryo" panose="020B0604030504040204" pitchFamily="34" charset="-128"/>
                        </a:rPr>
                        <a:t>　</a:t>
                      </a:r>
                      <a:endParaRPr lang="ja-JP" altLang="en-US" sz="900" b="1" i="0" u="none" strike="noStrike">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09047038"/>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panose="020B0604030504040204" pitchFamily="34" charset="-128"/>
                          <a:ea typeface="Meiryo" panose="020B0604030504040204" pitchFamily="34" charset="-128"/>
                        </a:rPr>
                        <a:t>　</a:t>
                      </a:r>
                      <a:endParaRPr lang="ja-JP" altLang="en-US" sz="900" b="1" i="0" u="none" strike="noStrike">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05067978"/>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chemeClr val="accent3"/>
                          </a:solidFill>
                          <a:effectLst/>
                          <a:latin typeface="Meiryo" panose="020B0604030504040204" pitchFamily="34" charset="-128"/>
                          <a:ea typeface="Meiryo" panose="020B0604030504040204" pitchFamily="34" charset="-128"/>
                        </a:rPr>
                        <a:t>　</a:t>
                      </a:r>
                      <a:endParaRPr lang="ja-JP" altLang="en-US" sz="900" b="1" i="0" u="none" strike="noStrike">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1656786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6726869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28964"/>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50117590"/>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41138105"/>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94366260"/>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34750592"/>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※2</a:t>
                      </a: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01219410"/>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※2</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97840892"/>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2025979"/>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4766996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51516483"/>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251199972"/>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479615484"/>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14959637"/>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36295167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9408304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4585847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79597813"/>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※1</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4516256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00"/>
                          </a:solidFill>
                          <a:effectLst/>
                          <a:latin typeface="Meiryo" panose="020B0604030504040204" pitchFamily="34" charset="-128"/>
                          <a:ea typeface="Meiryo" panose="020B0604030504040204" pitchFamily="34" charset="-128"/>
                        </a:rPr>
                        <a:t>※1</a:t>
                      </a:r>
                      <a:endParaRPr lang="en-US" altLang="ja-JP" sz="900" b="1" i="0" u="none" strike="noStrike" dirty="0">
                        <a:solidFill>
                          <a:srgbClr val="FF0000"/>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17829682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r>
                        <a:rPr lang="ja-JP" altLang="en-US" sz="850" b="0" u="none" strike="noStrike" dirty="0">
                          <a:solidFill>
                            <a:schemeClr val="bg1"/>
                          </a:solidFill>
                          <a:effectLst/>
                          <a:latin typeface="Meiryo" panose="020B0604030504040204" pitchFamily="34" charset="-128"/>
                          <a:ea typeface="Meiryo" panose="020B0604030504040204" pitchFamily="34" charset="-128"/>
                        </a:rPr>
                        <a:t>結婚情報・サービス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27458966"/>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恋愛・結婚情報（出会い系サイト、結婚紹介、インターネット異性紹介業</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endParaRPr lang="en-US" altLang="ja-JP"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3799200"/>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812486826"/>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4464143"/>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4954106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940608094"/>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 </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40765094"/>
                  </a:ext>
                </a:extLst>
              </a:tr>
            </a:tbl>
          </a:graphicData>
        </a:graphic>
      </p:graphicFrame>
    </p:spTree>
    <p:extLst>
      <p:ext uri="{BB962C8B-B14F-4D97-AF65-F5344CB8AC3E}">
        <p14:creationId xmlns:p14="http://schemas.microsoft.com/office/powerpoint/2010/main" val="3110609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dirty="0"/>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dirty="0"/>
              <a:t>掲載制限カテゴリーに該当する場合の注意点</a:t>
            </a:r>
            <a:endParaRPr kumimoji="1" lang="ja-JP" altLang="en-US" dirty="0"/>
          </a:p>
        </p:txBody>
      </p:sp>
      <p:sp>
        <p:nvSpPr>
          <p:cNvPr id="10" name="正方形/長方形 9">
            <a:extLst>
              <a:ext uri="{FF2B5EF4-FFF2-40B4-BE49-F238E27FC236}">
                <a16:creationId xmlns:a16="http://schemas.microsoft.com/office/drawing/2014/main" id="{959046DC-AA05-BFBE-D470-7FAC5C12DC94}"/>
              </a:ext>
            </a:extLst>
          </p:cNvPr>
          <p:cNvSpPr/>
          <p:nvPr/>
        </p:nvSpPr>
        <p:spPr>
          <a:xfrm>
            <a:off x="479425" y="1538720"/>
            <a:ext cx="11233150" cy="1104933"/>
          </a:xfrm>
          <a:prstGeom prst="rect">
            <a:avLst/>
          </a:prstGeom>
          <a:solidFill>
            <a:srgbClr val="00003E">
              <a:alpha val="5098"/>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掲載予定のキャンペーンが掲載制限カテゴリーに該当する場合、予約はできません。</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広告管理ツールのシミュレーションの結果は在庫なしと表示されます。</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（ただし、ホワイトリストに登録されていれば予約可能です）</a:t>
            </a:r>
          </a:p>
        </p:txBody>
      </p:sp>
      <p:sp>
        <p:nvSpPr>
          <p:cNvPr id="11" name="1 つの角を丸めた四角形 6">
            <a:extLst>
              <a:ext uri="{FF2B5EF4-FFF2-40B4-BE49-F238E27FC236}">
                <a16:creationId xmlns:a16="http://schemas.microsoft.com/office/drawing/2014/main" id="{338B8F03-01DE-FEB4-2966-5BB1DAFD8303}"/>
              </a:ext>
            </a:extLst>
          </p:cNvPr>
          <p:cNvSpPr/>
          <p:nvPr/>
        </p:nvSpPr>
        <p:spPr>
          <a:xfrm>
            <a:off x="479424" y="1162924"/>
            <a:ext cx="11233149" cy="375796"/>
          </a:xfrm>
          <a:prstGeom prst="round1Rect">
            <a:avLst/>
          </a:prstGeom>
          <a:solidFill>
            <a:srgbClr val="00003E">
              <a:alpha val="10196"/>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広告タイプが</a:t>
            </a:r>
            <a:r>
              <a:rPr kumimoji="1" lang="ja-JP" altLang="en-US" sz="18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バナー広告、予約型専用広告</a:t>
            </a:r>
            <a:r>
              <a:rPr kumimoji="1" lang="ja-JP" altLang="en-US" sz="1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（ブランドパネル クインティのみ）</a:t>
            </a:r>
            <a:r>
              <a:rPr kumimoji="1" lang="ja-JP" altLang="en-US" sz="16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の場合</a:t>
            </a:r>
          </a:p>
        </p:txBody>
      </p:sp>
      <p:sp>
        <p:nvSpPr>
          <p:cNvPr id="12" name="正方形/長方形 11">
            <a:extLst>
              <a:ext uri="{FF2B5EF4-FFF2-40B4-BE49-F238E27FC236}">
                <a16:creationId xmlns:a16="http://schemas.microsoft.com/office/drawing/2014/main" id="{7B39DE73-188C-30FB-3A3E-3BACAA0D03C1}"/>
              </a:ext>
            </a:extLst>
          </p:cNvPr>
          <p:cNvSpPr/>
          <p:nvPr/>
        </p:nvSpPr>
        <p:spPr>
          <a:xfrm>
            <a:off x="479423" y="3505721"/>
            <a:ext cx="11233151" cy="1224000"/>
          </a:xfrm>
          <a:prstGeom prst="rect">
            <a:avLst/>
          </a:prstGeom>
          <a:solidFill>
            <a:srgbClr val="00003E">
              <a:alpha val="5098"/>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掲載予定のキャンペーンが掲載制限カテゴリーに該当する場合、予約はできません。</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ただし </a:t>
            </a:r>
            <a:r>
              <a:rPr kumimoji="1" lang="ja-JP" altLang="en-US" sz="1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「健康・美容食品」「健康器具・雑貨」</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の場合は、一部のプロモーション内容のみ許可しています。</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en"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P</a:t>
            </a:r>
            <a:r>
              <a:rPr lang="en-US" altLang="ja-JP" sz="1400" dirty="0">
                <a:solidFill>
                  <a:srgbClr val="0D0D0D"/>
                </a:solidFill>
                <a:latin typeface="Meiryo" panose="020B0604030504040204" pitchFamily="34" charset="-128"/>
                <a:ea typeface="Meiryo" panose="020B0604030504040204" pitchFamily="34" charset="-128"/>
              </a:rPr>
              <a:t>45</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の事前提案可否のフローにて、事前に弊社営業または</a:t>
            </a:r>
            <a:r>
              <a:rPr kumimoji="1" lang="en"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Yahoo!</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広告パートナー サポート宛にご連絡ください。</a:t>
            </a:r>
          </a:p>
        </p:txBody>
      </p:sp>
      <p:sp>
        <p:nvSpPr>
          <p:cNvPr id="13" name="1 つの角を丸めた四角形 11">
            <a:extLst>
              <a:ext uri="{FF2B5EF4-FFF2-40B4-BE49-F238E27FC236}">
                <a16:creationId xmlns:a16="http://schemas.microsoft.com/office/drawing/2014/main" id="{51DC151E-6BDB-53BD-6764-ACCC2BD2944A}"/>
              </a:ext>
            </a:extLst>
          </p:cNvPr>
          <p:cNvSpPr/>
          <p:nvPr/>
        </p:nvSpPr>
        <p:spPr>
          <a:xfrm>
            <a:off x="479424" y="3129925"/>
            <a:ext cx="11233150" cy="375796"/>
          </a:xfrm>
          <a:prstGeom prst="round1Rect">
            <a:avLst/>
          </a:prstGeom>
          <a:solidFill>
            <a:srgbClr val="00003E">
              <a:alpha val="10196"/>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広告タイプが</a:t>
            </a:r>
            <a:r>
              <a:rPr kumimoji="1" lang="ja-JP" altLang="en-US" sz="18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予約型専用広告</a:t>
            </a:r>
            <a:r>
              <a:rPr kumimoji="1" lang="ja-JP" altLang="en-US" sz="1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（ブランドパネル クインティを除く）</a:t>
            </a:r>
            <a:r>
              <a:rPr kumimoji="1" lang="ja-JP" altLang="en-US" sz="16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の場合</a:t>
            </a:r>
          </a:p>
        </p:txBody>
      </p:sp>
      <p:sp>
        <p:nvSpPr>
          <p:cNvPr id="18" name="テキスト プレースホルダー 10">
            <a:extLst>
              <a:ext uri="{FF2B5EF4-FFF2-40B4-BE49-F238E27FC236}">
                <a16:creationId xmlns:a16="http://schemas.microsoft.com/office/drawing/2014/main" id="{AC50B768-CF68-E1F0-BB7E-3980C7837FD9}"/>
              </a:ext>
            </a:extLst>
          </p:cNvPr>
          <p:cNvSpPr txBox="1">
            <a:spLocks/>
          </p:cNvSpPr>
          <p:nvPr/>
        </p:nvSpPr>
        <p:spPr>
          <a:xfrm>
            <a:off x="2366918" y="5257957"/>
            <a:ext cx="91722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defTabSz="914400">
              <a:lnSpc>
                <a:spcPct val="120000"/>
              </a:lnSpc>
              <a:spcBef>
                <a:spcPts val="0"/>
              </a:spcBef>
              <a:spcAft>
                <a:spcPts val="600"/>
              </a:spcAft>
              <a:buFontTx/>
              <a:buNone/>
              <a:defRPr/>
            </a:pPr>
            <a:r>
              <a:rPr lang="ja-JP" altLang="en-US" sz="1200" spc="0" dirty="0">
                <a:solidFill>
                  <a:srgbClr val="0D0D0D"/>
                </a:solidFill>
                <a:latin typeface="Meiryo" panose="020B0604030504040204" pitchFamily="34" charset="-128"/>
                <a:ea typeface="Meiryo" panose="020B0604030504040204" pitchFamily="34" charset="-128"/>
              </a:rPr>
              <a:t>上記対象商品において</a:t>
            </a:r>
            <a:r>
              <a:rPr lang="ja-JP" altLang="en-US" sz="1200" b="1" spc="0" dirty="0">
                <a:solidFill>
                  <a:srgbClr val="FF0000"/>
                </a:solidFill>
                <a:latin typeface="Meiryo" panose="020B0604030504040204" pitchFamily="34" charset="-128"/>
                <a:ea typeface="Meiryo" panose="020B0604030504040204" pitchFamily="34" charset="-128"/>
              </a:rPr>
              <a:t>「健康・美容食品」「法務・税務」「消費者金融」</a:t>
            </a:r>
            <a:r>
              <a:rPr lang="ja-JP" altLang="en-US" sz="1200" spc="0" dirty="0">
                <a:solidFill>
                  <a:srgbClr val="212121"/>
                </a:solidFill>
                <a:latin typeface="Meiryo" panose="020B0604030504040204" pitchFamily="34" charset="-128"/>
                <a:ea typeface="Meiryo" panose="020B0604030504040204" pitchFamily="34" charset="-128"/>
              </a:rPr>
              <a:t>は、システム制御がかからず予約できてしまいます。</a:t>
            </a:r>
            <a:br>
              <a:rPr lang="en-US" altLang="ja-JP" sz="1200" spc="0" dirty="0">
                <a:solidFill>
                  <a:srgbClr val="212121"/>
                </a:solidFill>
                <a:latin typeface="Meiryo" panose="020B0604030504040204" pitchFamily="34" charset="-128"/>
                <a:ea typeface="Meiryo" panose="020B0604030504040204" pitchFamily="34" charset="-128"/>
              </a:rPr>
            </a:br>
            <a:r>
              <a:rPr lang="ja-JP" altLang="en-US" sz="1200" spc="0" dirty="0">
                <a:solidFill>
                  <a:srgbClr val="212121"/>
                </a:solidFill>
                <a:latin typeface="Meiryo" panose="020B0604030504040204" pitchFamily="34" charset="-128"/>
                <a:ea typeface="Meiryo" panose="020B0604030504040204" pitchFamily="34" charset="-128"/>
              </a:rPr>
              <a:t>しかし、予約型専用広告（ブランドパネル クインティ以外）の掲載制限カテゴリー対象のため、審査のタイミングで否認されます。</a:t>
            </a:r>
            <a:br>
              <a:rPr lang="en-US" altLang="ja-JP" sz="1200" spc="0" dirty="0">
                <a:solidFill>
                  <a:srgbClr val="212121"/>
                </a:solidFill>
                <a:latin typeface="Meiryo" panose="020B0604030504040204" pitchFamily="34" charset="-128"/>
                <a:ea typeface="Meiryo" panose="020B0604030504040204" pitchFamily="34" charset="-128"/>
              </a:rPr>
            </a:br>
            <a:r>
              <a:rPr lang="ja-JP" altLang="en-US" sz="1200" spc="0" dirty="0">
                <a:solidFill>
                  <a:srgbClr val="212121"/>
                </a:solidFill>
                <a:latin typeface="Meiryo" panose="020B0604030504040204" pitchFamily="34" charset="-128"/>
                <a:ea typeface="Meiryo" panose="020B0604030504040204" pitchFamily="34" charset="-128"/>
              </a:rPr>
              <a:t>（ 「健康・美容食品」 は許可されたプロモーション内容のみ掲載可となりますので上記のとおり事前の申請が必要です）</a:t>
            </a:r>
            <a:br>
              <a:rPr lang="en-US" altLang="ja-JP" sz="1200" spc="0" dirty="0">
                <a:solidFill>
                  <a:srgbClr val="212121"/>
                </a:solidFill>
                <a:latin typeface="Meiryo" panose="020B0604030504040204" pitchFamily="34" charset="-128"/>
                <a:ea typeface="Meiryo" panose="020B0604030504040204" pitchFamily="34" charset="-128"/>
              </a:rPr>
            </a:br>
            <a:r>
              <a:rPr lang="ja-JP" altLang="en-US" sz="1200" b="1" spc="0" dirty="0">
                <a:solidFill>
                  <a:srgbClr val="FF0000"/>
                </a:solidFill>
                <a:latin typeface="Meiryo" panose="020B0604030504040204" pitchFamily="34" charset="-128"/>
                <a:ea typeface="Meiryo" panose="020B0604030504040204" pitchFamily="34" charset="-128"/>
              </a:rPr>
              <a:t>否認された場合、再審査を申請するか、忘れずにキャンセルしてください。</a:t>
            </a:r>
            <a:br>
              <a:rPr lang="en-US" altLang="ja-JP" sz="1200" b="1" spc="0" dirty="0">
                <a:solidFill>
                  <a:srgbClr val="C00000"/>
                </a:solidFill>
                <a:latin typeface="Meiryo" panose="020B0604030504040204" pitchFamily="34" charset="-128"/>
                <a:ea typeface="Meiryo" panose="020B0604030504040204" pitchFamily="34" charset="-128"/>
              </a:rPr>
            </a:br>
            <a:r>
              <a:rPr lang="ja-JP" altLang="en-US" sz="1200" spc="0" dirty="0">
                <a:solidFill>
                  <a:srgbClr val="212121"/>
                </a:solidFill>
                <a:latin typeface="Meiryo" panose="020B0604030504040204" pitchFamily="34" charset="-128"/>
                <a:ea typeface="Meiryo" panose="020B0604030504040204" pitchFamily="34" charset="-128"/>
              </a:rPr>
              <a:t>（キャンペーン作成（予約）後、</a:t>
            </a:r>
            <a:r>
              <a:rPr lang="en-US" altLang="ja-JP" sz="1200" spc="0" dirty="0">
                <a:solidFill>
                  <a:srgbClr val="212121"/>
                </a:solidFill>
                <a:latin typeface="Meiryo" panose="020B0604030504040204" pitchFamily="34" charset="-128"/>
                <a:ea typeface="Meiryo" panose="020B0604030504040204" pitchFamily="34" charset="-128"/>
              </a:rPr>
              <a:t>3</a:t>
            </a:r>
            <a:r>
              <a:rPr lang="ja-JP" altLang="en-US" sz="1200" spc="0" dirty="0">
                <a:solidFill>
                  <a:srgbClr val="212121"/>
                </a:solidFill>
                <a:latin typeface="Meiryo" panose="020B0604030504040204" pitchFamily="34" charset="-128"/>
                <a:ea typeface="Meiryo" panose="020B0604030504040204" pitchFamily="34" charset="-128"/>
              </a:rPr>
              <a:t>営業日より後のキャンセル、または掲載開始日以降のキャンセルはキャンセル料が発生します）</a:t>
            </a:r>
          </a:p>
        </p:txBody>
      </p:sp>
      <p:sp>
        <p:nvSpPr>
          <p:cNvPr id="25" name="正方形/長方形 24">
            <a:extLst>
              <a:ext uri="{FF2B5EF4-FFF2-40B4-BE49-F238E27FC236}">
                <a16:creationId xmlns:a16="http://schemas.microsoft.com/office/drawing/2014/main" id="{900F4F46-9457-1053-0FB1-B91DBFF41C38}"/>
              </a:ext>
            </a:extLst>
          </p:cNvPr>
          <p:cNvSpPr/>
          <p:nvPr/>
        </p:nvSpPr>
        <p:spPr>
          <a:xfrm>
            <a:off x="8417813" y="3280295"/>
            <a:ext cx="2587247" cy="169277"/>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トップインパクト関連、パノラマ関連</a:t>
            </a:r>
          </a:p>
        </p:txBody>
      </p:sp>
    </p:spTree>
    <p:extLst>
      <p:ext uri="{BB962C8B-B14F-4D97-AF65-F5344CB8AC3E}">
        <p14:creationId xmlns:p14="http://schemas.microsoft.com/office/powerpoint/2010/main" val="671098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dirty="0"/>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dirty="0"/>
              <a:t>販売制限カテゴリー</a:t>
            </a:r>
            <a:endParaRPr kumimoji="1" lang="ja-JP" altLang="en-US" dirty="0"/>
          </a:p>
        </p:txBody>
      </p:sp>
      <p:sp>
        <p:nvSpPr>
          <p:cNvPr id="5" name="テキスト ボックス 4">
            <a:extLst>
              <a:ext uri="{FF2B5EF4-FFF2-40B4-BE49-F238E27FC236}">
                <a16:creationId xmlns:a16="http://schemas.microsoft.com/office/drawing/2014/main" id="{3A08921D-4460-DD92-622C-E11D7991985D}"/>
              </a:ext>
            </a:extLst>
          </p:cNvPr>
          <p:cNvSpPr txBox="1"/>
          <p:nvPr/>
        </p:nvSpPr>
        <p:spPr>
          <a:xfrm>
            <a:off x="491492" y="1317096"/>
            <a:ext cx="5206554" cy="236988"/>
          </a:xfrm>
          <a:prstGeom prst="rect">
            <a:avLst/>
          </a:prstGeom>
          <a:noFill/>
        </p:spPr>
        <p:txBody>
          <a:bodyPr wrap="none" lIns="0" tIns="0" rIns="0" bIns="0" rtlCol="0">
            <a:spAutoFit/>
          </a:bodyPr>
          <a:lstStyle/>
          <a:p>
            <a:pPr>
              <a:lnSpc>
                <a:spcPct val="110000"/>
              </a:lnSpc>
            </a:pPr>
            <a:r>
              <a:rPr lang="ja-JP" altLang="en-US" sz="1400" dirty="0">
                <a:solidFill>
                  <a:srgbClr val="0D0D0D"/>
                </a:solidFill>
                <a:latin typeface="Meiryo" panose="020B0604030504040204" pitchFamily="34" charset="-128"/>
                <a:ea typeface="Meiryo" panose="020B0604030504040204" pitchFamily="34" charset="-128"/>
              </a:rPr>
              <a:t>以下商品において</a:t>
            </a:r>
            <a:r>
              <a:rPr lang="ja-JP" altLang="en-US" sz="1400" b="1" dirty="0">
                <a:solidFill>
                  <a:srgbClr val="FF0000"/>
                </a:solidFill>
                <a:latin typeface="Meiryo" panose="020B0604030504040204" pitchFamily="34" charset="-128"/>
                <a:ea typeface="Meiryo" panose="020B0604030504040204" pitchFamily="34" charset="-128"/>
              </a:rPr>
              <a:t>「下着・水着」の訴求内容</a:t>
            </a:r>
            <a:r>
              <a:rPr lang="ja-JP" altLang="en-US" sz="1400" dirty="0">
                <a:solidFill>
                  <a:srgbClr val="0D0D0D"/>
                </a:solidFill>
                <a:latin typeface="Meiryo" panose="020B0604030504040204" pitchFamily="34" charset="-128"/>
                <a:ea typeface="Meiryo" panose="020B0604030504040204" pitchFamily="34" charset="-128"/>
              </a:rPr>
              <a:t>は掲載できません</a:t>
            </a:r>
            <a:r>
              <a:rPr lang="ja-JP" altLang="en-US" sz="1400" dirty="0">
                <a:solidFill>
                  <a:srgbClr val="000000"/>
                </a:solidFill>
                <a:latin typeface="Meiryo" panose="020B0604030504040204" pitchFamily="34" charset="-128"/>
                <a:ea typeface="Meiryo" panose="020B0604030504040204" pitchFamily="34" charset="-128"/>
              </a:rPr>
              <a:t>。</a:t>
            </a:r>
          </a:p>
        </p:txBody>
      </p:sp>
      <p:sp>
        <p:nvSpPr>
          <p:cNvPr id="6" name="正方形/長方形 5">
            <a:extLst>
              <a:ext uri="{FF2B5EF4-FFF2-40B4-BE49-F238E27FC236}">
                <a16:creationId xmlns:a16="http://schemas.microsoft.com/office/drawing/2014/main" id="{ECFC725D-6123-DE3A-4613-298AF2DD8D99}"/>
              </a:ext>
            </a:extLst>
          </p:cNvPr>
          <p:cNvSpPr/>
          <p:nvPr/>
        </p:nvSpPr>
        <p:spPr>
          <a:xfrm>
            <a:off x="491492" y="2443845"/>
            <a:ext cx="5460046" cy="1743718"/>
          </a:xfrm>
          <a:prstGeom prst="rect">
            <a:avLst/>
          </a:prstGeom>
          <a:solidFill>
            <a:srgbClr val="F5F5F5"/>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177750" marR="0" lvl="0" indent="-1777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ブランドパネル リッチフォーマット </a:t>
            </a:r>
            <a:r>
              <a:rPr kumimoji="0" lang="en" altLang="ja-JP"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MD</a:t>
            </a: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関連商品</a:t>
            </a:r>
          </a:p>
          <a:p>
            <a:pPr marL="177750" marR="0" lvl="0" indent="-1777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ブランドパネル トップインパクト </a:t>
            </a:r>
            <a:r>
              <a:rPr kumimoji="0" lang="en" altLang="ja-JP"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PC</a:t>
            </a:r>
            <a:endParaRPr kumimoji="0" lang="en-US" altLang="ja-JP" sz="1400" b="1" kern="0" dirty="0">
              <a:solidFill>
                <a:srgbClr val="0D0D0D"/>
              </a:solidFill>
              <a:latin typeface="Meiryo" panose="020B0604030504040204" pitchFamily="34" charset="-128"/>
              <a:ea typeface="Meiryo" panose="020B0604030504040204" pitchFamily="34" charset="-128"/>
            </a:endParaRPr>
          </a:p>
          <a:p>
            <a:pPr marL="177750" indent="-177750">
              <a:lnSpc>
                <a:spcPct val="150000"/>
              </a:lnSpc>
              <a:buFont typeface="Arial" panose="020B0604020202020204" pitchFamily="34" charset="0"/>
              <a:buChar char="•"/>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ブランドパネル トップインパクト パノラマ </a:t>
            </a:r>
            <a:r>
              <a:rPr kumimoji="0" lang="en-US" altLang="ja-JP" sz="1400" b="1" kern="0" dirty="0">
                <a:solidFill>
                  <a:srgbClr val="0D0D0D"/>
                </a:solidFill>
                <a:latin typeface="Meiryo" panose="020B0604030504040204" pitchFamily="34" charset="-128"/>
                <a:ea typeface="Meiryo" panose="020B0604030504040204" pitchFamily="34" charset="-128"/>
              </a:rPr>
              <a:t>MD</a:t>
            </a:r>
            <a:endParaRPr kumimoji="0" lang="ja-JP" altLang="en"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177750" marR="0" lvl="0" indent="-1777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ブランドパネル トップインパクト パノラマ </a:t>
            </a:r>
            <a:r>
              <a:rPr kumimoji="0" lang="en" altLang="ja-JP"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PC</a:t>
            </a:r>
            <a:endPar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sp>
        <p:nvSpPr>
          <p:cNvPr id="14" name="1 つの角を丸めた四角形 21">
            <a:extLst>
              <a:ext uri="{FF2B5EF4-FFF2-40B4-BE49-F238E27FC236}">
                <a16:creationId xmlns:a16="http://schemas.microsoft.com/office/drawing/2014/main" id="{1B6BAB68-3352-E1E1-1992-E67BF98007D4}"/>
              </a:ext>
            </a:extLst>
          </p:cNvPr>
          <p:cNvSpPr/>
          <p:nvPr/>
        </p:nvSpPr>
        <p:spPr>
          <a:xfrm>
            <a:off x="491492" y="2068049"/>
            <a:ext cx="3084277" cy="375796"/>
          </a:xfrm>
          <a:prstGeom prst="round1Rect">
            <a:avLst/>
          </a:prstGeom>
          <a:solidFill>
            <a:srgbClr val="999999"/>
          </a:solidFill>
          <a:ln w="9525" cap="flat" cmpd="sng" algn="ctr">
            <a:noFill/>
            <a:prstDash val="solid"/>
          </a:ln>
          <a:effectLst/>
        </p:spPr>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300" normalizeH="0" baseline="0" noProof="0">
                <a:ln>
                  <a:noFill/>
                </a:ln>
                <a:solidFill>
                  <a:srgbClr val="FFFFFF"/>
                </a:solidFill>
                <a:effectLst/>
                <a:uLnTx/>
                <a:uFillTx/>
                <a:latin typeface="Meiryo" panose="020B0604030504040204" pitchFamily="34" charset="-128"/>
                <a:ea typeface="Meiryo" panose="020B0604030504040204" pitchFamily="34" charset="-128"/>
              </a:rPr>
              <a:t>対象商品</a:t>
            </a:r>
          </a:p>
        </p:txBody>
      </p:sp>
      <p:sp>
        <p:nvSpPr>
          <p:cNvPr id="15" name="正方形/長方形 14">
            <a:extLst>
              <a:ext uri="{FF2B5EF4-FFF2-40B4-BE49-F238E27FC236}">
                <a16:creationId xmlns:a16="http://schemas.microsoft.com/office/drawing/2014/main" id="{B75822C3-45A6-E5E9-6064-150B28875C63}"/>
              </a:ext>
            </a:extLst>
          </p:cNvPr>
          <p:cNvSpPr/>
          <p:nvPr/>
        </p:nvSpPr>
        <p:spPr>
          <a:xfrm>
            <a:off x="6252530" y="2437810"/>
            <a:ext cx="5472112" cy="1743718"/>
          </a:xfrm>
          <a:prstGeom prst="rect">
            <a:avLst/>
          </a:prstGeom>
          <a:solidFill>
            <a:srgbClr val="00003E">
              <a:alpha val="10196"/>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177750" marR="0" lvl="0" indent="-177750"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ja-JP" altLang="en-US" sz="1400" b="1" i="0" u="none" strike="noStrike" kern="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下着・水着（性別問わず）</a:t>
            </a:r>
            <a:endParaRPr kumimoji="0" lang="en-US" altLang="ja-JP" sz="1400" b="1" i="0" u="none" strike="noStrike" kern="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endParaRPr>
          </a:p>
        </p:txBody>
      </p:sp>
      <p:sp>
        <p:nvSpPr>
          <p:cNvPr id="16" name="1 つの角を丸めた四角形 23">
            <a:extLst>
              <a:ext uri="{FF2B5EF4-FFF2-40B4-BE49-F238E27FC236}">
                <a16:creationId xmlns:a16="http://schemas.microsoft.com/office/drawing/2014/main" id="{9590562E-DD8C-EFFA-D50C-7635B32536D9}"/>
              </a:ext>
            </a:extLst>
          </p:cNvPr>
          <p:cNvSpPr/>
          <p:nvPr/>
        </p:nvSpPr>
        <p:spPr>
          <a:xfrm>
            <a:off x="6252530" y="2062014"/>
            <a:ext cx="3096343" cy="375796"/>
          </a:xfrm>
          <a:prstGeom prst="round1Rect">
            <a:avLst/>
          </a:prstGeom>
          <a:solidFill>
            <a:srgbClr val="00003E"/>
          </a:solidFill>
          <a:ln w="9525" cap="flat" cmpd="sng" algn="ctr">
            <a:noFill/>
            <a:prstDash val="solid"/>
          </a:ln>
          <a:effectLst/>
        </p:spPr>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300" normalizeH="0" baseline="0" noProof="0">
                <a:ln>
                  <a:noFill/>
                </a:ln>
                <a:solidFill>
                  <a:srgbClr val="FFFFFF"/>
                </a:solidFill>
                <a:effectLst/>
                <a:uLnTx/>
                <a:uFillTx/>
                <a:latin typeface="Meiryo" panose="020B0604030504040204" pitchFamily="34" charset="-128"/>
                <a:ea typeface="Meiryo" panose="020B0604030504040204" pitchFamily="34" charset="-128"/>
              </a:rPr>
              <a:t>掲載できない訴求内容</a:t>
            </a:r>
          </a:p>
        </p:txBody>
      </p:sp>
      <p:pic>
        <p:nvPicPr>
          <p:cNvPr id="17" name="グラフィックス 16" descr="バッジ: バツ 単色塗りつぶし">
            <a:extLst>
              <a:ext uri="{FF2B5EF4-FFF2-40B4-BE49-F238E27FC236}">
                <a16:creationId xmlns:a16="http://schemas.microsoft.com/office/drawing/2014/main" id="{8505B1F6-1950-18F6-F8A5-681C60071E8D}"/>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935348" y="2852469"/>
            <a:ext cx="914400" cy="914400"/>
          </a:xfrm>
          <a:prstGeom prst="rect">
            <a:avLst/>
          </a:prstGeom>
        </p:spPr>
      </p:pic>
      <p:sp>
        <p:nvSpPr>
          <p:cNvPr id="24" name="テキスト プレースホルダー 4">
            <a:extLst>
              <a:ext uri="{FF2B5EF4-FFF2-40B4-BE49-F238E27FC236}">
                <a16:creationId xmlns:a16="http://schemas.microsoft.com/office/drawing/2014/main" id="{1EE8661F-5D32-A0C4-9B39-0D8E2B3B7A14}"/>
              </a:ext>
            </a:extLst>
          </p:cNvPr>
          <p:cNvSpPr txBox="1">
            <a:spLocks/>
          </p:cNvSpPr>
          <p:nvPr/>
        </p:nvSpPr>
        <p:spPr>
          <a:xfrm>
            <a:off x="2540339" y="5346000"/>
            <a:ext cx="91722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defTabSz="914400">
              <a:lnSpc>
                <a:spcPct val="120000"/>
              </a:lnSpc>
              <a:spcBef>
                <a:spcPts val="0"/>
              </a:spcBef>
              <a:spcAft>
                <a:spcPts val="600"/>
              </a:spcAft>
              <a:buFontTx/>
              <a:buNone/>
              <a:defRPr/>
            </a:pPr>
            <a:r>
              <a:rPr kumimoji="0" lang="ja-JP" altLang="en-US" sz="1200" kern="0" spc="0" dirty="0">
                <a:solidFill>
                  <a:srgbClr val="0D0D0D"/>
                </a:solidFill>
                <a:latin typeface="Meiryo" panose="020B0604030504040204" pitchFamily="34" charset="-128"/>
                <a:ea typeface="Meiryo" panose="020B0604030504040204" pitchFamily="34" charset="-128"/>
              </a:rPr>
              <a:t>上記対象商品において</a:t>
            </a:r>
            <a:r>
              <a:rPr kumimoji="0" lang="ja-JP" altLang="en-US" sz="1200" b="1" kern="0" spc="0" dirty="0">
                <a:solidFill>
                  <a:srgbClr val="FF0000"/>
                </a:solidFill>
                <a:latin typeface="Meiryo" panose="020B0604030504040204" pitchFamily="34" charset="-128"/>
                <a:ea typeface="Meiryo" panose="020B0604030504040204" pitchFamily="34" charset="-128"/>
              </a:rPr>
              <a:t>「下着・水着の訴求」</a:t>
            </a:r>
            <a:r>
              <a:rPr kumimoji="0" lang="ja-JP" altLang="en-US" sz="1200" kern="0" spc="0" dirty="0">
                <a:solidFill>
                  <a:srgbClr val="0D0D0D"/>
                </a:solidFill>
                <a:latin typeface="Meiryo" panose="020B0604030504040204" pitchFamily="34" charset="-128"/>
                <a:ea typeface="Meiryo" panose="020B0604030504040204" pitchFamily="34" charset="-128"/>
              </a:rPr>
              <a:t>は、システム制御がかからず予約できてしまいます。</a:t>
            </a:r>
            <a:br>
              <a:rPr kumimoji="0" lang="en-US" altLang="ja-JP" sz="1200" kern="0" spc="0" dirty="0">
                <a:solidFill>
                  <a:srgbClr val="0D0D0D"/>
                </a:solidFill>
                <a:latin typeface="Meiryo" panose="020B0604030504040204" pitchFamily="34" charset="-128"/>
                <a:ea typeface="Meiryo" panose="020B0604030504040204" pitchFamily="34" charset="-128"/>
              </a:rPr>
            </a:br>
            <a:r>
              <a:rPr kumimoji="0" lang="ja-JP" altLang="en-US" sz="1200" kern="0" spc="0" dirty="0">
                <a:solidFill>
                  <a:srgbClr val="0D0D0D"/>
                </a:solidFill>
                <a:latin typeface="Meiryo" panose="020B0604030504040204" pitchFamily="34" charset="-128"/>
                <a:ea typeface="Meiryo" panose="020B0604030504040204" pitchFamily="34" charset="-128"/>
              </a:rPr>
              <a:t>しかし、プロモーション規制対象のため、審査のタイミングで否認されます。</a:t>
            </a:r>
            <a:br>
              <a:rPr kumimoji="0" lang="en-US" altLang="ja-JP" sz="1200" kern="0" spc="0" dirty="0">
                <a:solidFill>
                  <a:srgbClr val="0D0D0D"/>
                </a:solidFill>
                <a:latin typeface="Meiryo" panose="020B0604030504040204" pitchFamily="34" charset="-128"/>
                <a:ea typeface="Meiryo" panose="020B0604030504040204" pitchFamily="34" charset="-128"/>
              </a:rPr>
            </a:br>
            <a:r>
              <a:rPr kumimoji="0" lang="ja-JP" altLang="en-US" sz="1200" b="1" kern="0" spc="0" dirty="0">
                <a:solidFill>
                  <a:srgbClr val="FF0000"/>
                </a:solidFill>
                <a:latin typeface="Meiryo" panose="020B0604030504040204" pitchFamily="34" charset="-128"/>
                <a:ea typeface="Meiryo" panose="020B0604030504040204" pitchFamily="34" charset="-128"/>
              </a:rPr>
              <a:t>否認された場合、再審査を申請するか、忘れずにキャンセルしてください。</a:t>
            </a:r>
            <a:br>
              <a:rPr kumimoji="0" lang="en-US" altLang="ja-JP" sz="1200" b="1" kern="0" spc="0" dirty="0">
                <a:solidFill>
                  <a:srgbClr val="C00000"/>
                </a:solidFill>
                <a:latin typeface="Meiryo" panose="020B0604030504040204" pitchFamily="34" charset="-128"/>
                <a:ea typeface="Meiryo" panose="020B0604030504040204" pitchFamily="34" charset="-128"/>
              </a:rPr>
            </a:br>
            <a:r>
              <a:rPr kumimoji="0" lang="ja-JP" altLang="en-US" sz="1200" kern="0" spc="0" dirty="0">
                <a:solidFill>
                  <a:srgbClr val="0D0D0D"/>
                </a:solidFill>
                <a:latin typeface="Meiryo" panose="020B0604030504040204" pitchFamily="34" charset="-128"/>
                <a:ea typeface="Meiryo" panose="020B0604030504040204" pitchFamily="34" charset="-128"/>
              </a:rPr>
              <a:t>（キャンペーン作成（予約）後、</a:t>
            </a:r>
            <a:r>
              <a:rPr kumimoji="0" lang="en-US" altLang="ja-JP" sz="1200" kern="0" spc="0" dirty="0">
                <a:solidFill>
                  <a:srgbClr val="0D0D0D"/>
                </a:solidFill>
                <a:latin typeface="Meiryo" panose="020B0604030504040204" pitchFamily="34" charset="-128"/>
                <a:ea typeface="Meiryo" panose="020B0604030504040204" pitchFamily="34" charset="-128"/>
              </a:rPr>
              <a:t>3</a:t>
            </a:r>
            <a:r>
              <a:rPr kumimoji="0" lang="ja-JP" altLang="en-US" sz="1200" kern="0" spc="0" dirty="0">
                <a:solidFill>
                  <a:srgbClr val="0D0D0D"/>
                </a:solidFill>
                <a:latin typeface="Meiryo" panose="020B0604030504040204" pitchFamily="34" charset="-128"/>
                <a:ea typeface="Meiryo" panose="020B0604030504040204" pitchFamily="34" charset="-128"/>
              </a:rPr>
              <a:t>営業日より後のキャンセル、または掲載開始日以降のキャンセルはキャンセル料が発生します）</a:t>
            </a:r>
            <a:br>
              <a:rPr kumimoji="0" lang="en-US" altLang="ja-JP" sz="1200" kern="0" spc="0" dirty="0">
                <a:solidFill>
                  <a:srgbClr val="0D0D0D"/>
                </a:solidFill>
                <a:latin typeface="Meiryo" panose="020B0604030504040204" pitchFamily="34" charset="-128"/>
                <a:ea typeface="Meiryo" panose="020B0604030504040204" pitchFamily="34" charset="-128"/>
              </a:rPr>
            </a:br>
            <a:r>
              <a:rPr kumimoji="0" lang="ja-JP" altLang="en-US" sz="1000" kern="0" spc="0" dirty="0">
                <a:solidFill>
                  <a:srgbClr val="0D0D0D"/>
                </a:solidFill>
                <a:latin typeface="Meiryo" panose="020B0604030504040204" pitchFamily="34" charset="-128"/>
                <a:ea typeface="Meiryo" panose="020B0604030504040204" pitchFamily="34" charset="-128"/>
              </a:rPr>
              <a:t>なお、ブランドパネル</a:t>
            </a:r>
            <a:r>
              <a:rPr kumimoji="0" lang="en-US" altLang="ja-JP" sz="1000" kern="0" spc="0" dirty="0">
                <a:solidFill>
                  <a:srgbClr val="0D0D0D"/>
                </a:solidFill>
                <a:latin typeface="Meiryo" panose="020B0604030504040204" pitchFamily="34" charset="-128"/>
                <a:ea typeface="Meiryo" panose="020B0604030504040204" pitchFamily="34" charset="-128"/>
              </a:rPr>
              <a:t> </a:t>
            </a:r>
            <a:r>
              <a:rPr kumimoji="0" lang="ja-JP" altLang="en-US" sz="1000" kern="0" spc="0" dirty="0">
                <a:solidFill>
                  <a:srgbClr val="0D0D0D"/>
                </a:solidFill>
                <a:latin typeface="Meiryo" panose="020B0604030504040204" pitchFamily="34" charset="-128"/>
                <a:ea typeface="Meiryo" panose="020B0604030504040204" pitchFamily="34" charset="-128"/>
              </a:rPr>
              <a:t>リッチフォーマット</a:t>
            </a:r>
            <a:r>
              <a:rPr kumimoji="0" lang="en-US" altLang="ja-JP" sz="1000" kern="0" spc="0" dirty="0">
                <a:solidFill>
                  <a:srgbClr val="0D0D0D"/>
                </a:solidFill>
                <a:latin typeface="Meiryo" panose="020B0604030504040204" pitchFamily="34" charset="-128"/>
                <a:ea typeface="Meiryo" panose="020B0604030504040204" pitchFamily="34" charset="-128"/>
              </a:rPr>
              <a:t> </a:t>
            </a:r>
            <a:r>
              <a:rPr kumimoji="0" lang="en" altLang="ja-JP" sz="1000" kern="0" spc="0" dirty="0">
                <a:solidFill>
                  <a:srgbClr val="0D0D0D"/>
                </a:solidFill>
                <a:latin typeface="Meiryo" panose="020B0604030504040204" pitchFamily="34" charset="-128"/>
                <a:ea typeface="Meiryo" panose="020B0604030504040204" pitchFamily="34" charset="-128"/>
              </a:rPr>
              <a:t>MD</a:t>
            </a:r>
            <a:r>
              <a:rPr kumimoji="0" lang="ja-JP" altLang="en-US" sz="1000" kern="0" spc="0" dirty="0">
                <a:solidFill>
                  <a:srgbClr val="0D0D0D"/>
                </a:solidFill>
                <a:latin typeface="Meiryo" panose="020B0604030504040204" pitchFamily="34" charset="-128"/>
                <a:ea typeface="Meiryo" panose="020B0604030504040204" pitchFamily="34" charset="-128"/>
              </a:rPr>
              <a:t>関連商品、ブランドパネル</a:t>
            </a:r>
            <a:r>
              <a:rPr kumimoji="0" lang="en-US" altLang="ja-JP" sz="1000" kern="0" spc="0" dirty="0">
                <a:solidFill>
                  <a:srgbClr val="0D0D0D"/>
                </a:solidFill>
                <a:latin typeface="Meiryo" panose="020B0604030504040204" pitchFamily="34" charset="-128"/>
                <a:ea typeface="Meiryo" panose="020B0604030504040204" pitchFamily="34" charset="-128"/>
              </a:rPr>
              <a:t> </a:t>
            </a:r>
            <a:r>
              <a:rPr kumimoji="0" lang="ja-JP" altLang="en-US" sz="1000" kern="0" spc="0" dirty="0">
                <a:solidFill>
                  <a:srgbClr val="0D0D0D"/>
                </a:solidFill>
                <a:latin typeface="Meiryo" panose="020B0604030504040204" pitchFamily="34" charset="-128"/>
                <a:ea typeface="Meiryo" panose="020B0604030504040204" pitchFamily="34" charset="-128"/>
              </a:rPr>
              <a:t>トップインパクト</a:t>
            </a:r>
            <a:r>
              <a:rPr kumimoji="0" lang="en-US" altLang="ja-JP" sz="1000" kern="0" spc="0" dirty="0">
                <a:solidFill>
                  <a:srgbClr val="0D0D0D"/>
                </a:solidFill>
                <a:latin typeface="Meiryo" panose="020B0604030504040204" pitchFamily="34" charset="-128"/>
                <a:ea typeface="Meiryo" panose="020B0604030504040204" pitchFamily="34" charset="-128"/>
              </a:rPr>
              <a:t> </a:t>
            </a:r>
            <a:r>
              <a:rPr kumimoji="0" lang="en" altLang="ja-JP" sz="1000" kern="0" spc="0" dirty="0">
                <a:solidFill>
                  <a:srgbClr val="0D0D0D"/>
                </a:solidFill>
                <a:latin typeface="Meiryo" panose="020B0604030504040204" pitchFamily="34" charset="-128"/>
                <a:ea typeface="Meiryo" panose="020B0604030504040204" pitchFamily="34" charset="-128"/>
              </a:rPr>
              <a:t>PC</a:t>
            </a:r>
            <a:r>
              <a:rPr kumimoji="0" lang="ja-JP" altLang="en-US" sz="1000" kern="0" spc="0" dirty="0">
                <a:solidFill>
                  <a:srgbClr val="0D0D0D"/>
                </a:solidFill>
                <a:latin typeface="Meiryo" panose="020B0604030504040204" pitchFamily="34" charset="-128"/>
                <a:ea typeface="Meiryo" panose="020B0604030504040204" pitchFamily="34" charset="-128"/>
              </a:rPr>
              <a:t>以外の商品は事前提案可否が必須です。</a:t>
            </a:r>
          </a:p>
        </p:txBody>
      </p:sp>
      <p:sp>
        <p:nvSpPr>
          <p:cNvPr id="3" name="テキスト ボックス 2">
            <a:extLst>
              <a:ext uri="{FF2B5EF4-FFF2-40B4-BE49-F238E27FC236}">
                <a16:creationId xmlns:a16="http://schemas.microsoft.com/office/drawing/2014/main" id="{C93DD86A-6512-0602-7195-4F9293D4CA98}"/>
              </a:ext>
            </a:extLst>
          </p:cNvPr>
          <p:cNvSpPr txBox="1"/>
          <p:nvPr/>
        </p:nvSpPr>
        <p:spPr>
          <a:xfrm>
            <a:off x="6195849" y="4191985"/>
            <a:ext cx="5057795" cy="400110"/>
          </a:xfrm>
          <a:prstGeom prst="rect">
            <a:avLst/>
          </a:prstGeom>
          <a:noFill/>
        </p:spPr>
        <p:txBody>
          <a:bodyPr wrap="none" rtlCol="0">
            <a:spAutoFit/>
          </a:bodyPr>
          <a:lstStyle/>
          <a:p>
            <a:pPr algn="l"/>
            <a:r>
              <a:rPr lang="ja-JP" altLang="en-US" sz="1000" dirty="0">
                <a:solidFill>
                  <a:srgbClr val="0D0D0D"/>
                </a:solidFill>
              </a:rPr>
              <a:t>上記以外においても</a:t>
            </a:r>
            <a:r>
              <a:rPr kumimoji="1" lang="ja-JP" altLang="en-US" sz="1000" dirty="0">
                <a:solidFill>
                  <a:srgbClr val="0D0D0D"/>
                </a:solidFill>
              </a:rPr>
              <a:t>ユーザーに不快感・嫌悪感を与えるおそれのある場合は掲載を</a:t>
            </a:r>
            <a:endParaRPr kumimoji="1" lang="en-US" altLang="ja-JP" sz="1000" dirty="0">
              <a:solidFill>
                <a:srgbClr val="0D0D0D"/>
              </a:solidFill>
            </a:endParaRPr>
          </a:p>
          <a:p>
            <a:pPr algn="l"/>
            <a:r>
              <a:rPr kumimoji="1" lang="ja-JP" altLang="en-US" sz="1000" dirty="0">
                <a:solidFill>
                  <a:srgbClr val="0D0D0D"/>
                </a:solidFill>
              </a:rPr>
              <a:t>お断りすることがございます。</a:t>
            </a:r>
          </a:p>
        </p:txBody>
      </p:sp>
    </p:spTree>
    <p:extLst>
      <p:ext uri="{BB962C8B-B14F-4D97-AF65-F5344CB8AC3E}">
        <p14:creationId xmlns:p14="http://schemas.microsoft.com/office/powerpoint/2010/main" val="258544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dirty="0"/>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dirty="0"/>
              <a:t>販売制限カテゴリー</a:t>
            </a:r>
            <a:endParaRPr kumimoji="1" lang="ja-JP" altLang="en-US" dirty="0"/>
          </a:p>
        </p:txBody>
      </p:sp>
      <p:sp>
        <p:nvSpPr>
          <p:cNvPr id="24" name="テキスト プレースホルダー 4">
            <a:extLst>
              <a:ext uri="{FF2B5EF4-FFF2-40B4-BE49-F238E27FC236}">
                <a16:creationId xmlns:a16="http://schemas.microsoft.com/office/drawing/2014/main" id="{1EE8661F-5D32-A0C4-9B39-0D8E2B3B7A14}"/>
              </a:ext>
            </a:extLst>
          </p:cNvPr>
          <p:cNvSpPr txBox="1">
            <a:spLocks/>
          </p:cNvSpPr>
          <p:nvPr/>
        </p:nvSpPr>
        <p:spPr>
          <a:xfrm>
            <a:off x="2295491" y="5333121"/>
            <a:ext cx="9172235" cy="1224000"/>
          </a:xfrm>
          <a:prstGeom prst="rect">
            <a:avLst/>
          </a:prstGeom>
        </p:spPr>
        <p:txBody>
          <a:bodyPr lIns="0" tIns="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defTabSz="914400">
              <a:lnSpc>
                <a:spcPct val="120000"/>
              </a:lnSpc>
              <a:spcBef>
                <a:spcPts val="0"/>
              </a:spcBef>
              <a:buFontTx/>
              <a:buNone/>
              <a:defRPr/>
            </a:pPr>
            <a:r>
              <a:rPr kumimoji="0" lang="ja-JP" altLang="en-US" sz="1600" b="1" kern="0" spc="0" dirty="0">
                <a:solidFill>
                  <a:srgbClr val="FF0000"/>
                </a:solidFill>
                <a:latin typeface="Meiryo" panose="020B0604030504040204" pitchFamily="34" charset="-128"/>
                <a:ea typeface="Meiryo" panose="020B0604030504040204" pitchFamily="34" charset="-128"/>
              </a:rPr>
              <a:t>「下着・水着」の訴求内容に該当するか迷ったら</a:t>
            </a:r>
            <a:r>
              <a:rPr kumimoji="0" lang="ja-JP" altLang="en-US" sz="1200" kern="0" spc="0" dirty="0">
                <a:solidFill>
                  <a:srgbClr val="0D0D0D"/>
                </a:solidFill>
                <a:latin typeface="Meiryo" panose="020B0604030504040204" pitchFamily="34" charset="-128"/>
                <a:ea typeface="Meiryo" panose="020B0604030504040204" pitchFamily="34" charset="-128"/>
              </a:rPr>
              <a:t>（予約前に確認可能です）</a:t>
            </a:r>
          </a:p>
          <a:p>
            <a:pPr defTabSz="914400">
              <a:lnSpc>
                <a:spcPct val="120000"/>
              </a:lnSpc>
              <a:spcBef>
                <a:spcPts val="0"/>
              </a:spcBef>
              <a:buFontTx/>
              <a:buNone/>
              <a:defRPr/>
            </a:pPr>
            <a:r>
              <a:rPr kumimoji="0" lang="ja-JP" altLang="en-US" sz="1200" kern="0" spc="0" dirty="0">
                <a:solidFill>
                  <a:srgbClr val="0D0D0D"/>
                </a:solidFill>
                <a:latin typeface="Meiryo" panose="020B0604030504040204" pitchFamily="34" charset="-128"/>
                <a:ea typeface="Meiryo" panose="020B0604030504040204" pitchFamily="34" charset="-128"/>
              </a:rPr>
              <a:t>「ディスプレイ広告（予約型）　入稿前審査依頼フォーム」</a:t>
            </a:r>
          </a:p>
          <a:p>
            <a:pPr defTabSz="914400">
              <a:lnSpc>
                <a:spcPct val="120000"/>
              </a:lnSpc>
              <a:spcBef>
                <a:spcPts val="0"/>
              </a:spcBef>
              <a:buFontTx/>
              <a:buNone/>
              <a:defRPr/>
            </a:pPr>
            <a:r>
              <a:rPr kumimoji="0" lang="en-US" altLang="ja-JP" sz="1200" kern="0" spc="0" dirty="0">
                <a:solidFill>
                  <a:srgbClr val="212121"/>
                </a:solidFill>
                <a:latin typeface="Meiryo" panose="020B0604030504040204" pitchFamily="34" charset="-128"/>
                <a:ea typeface="Meiryo" panose="020B0604030504040204" pitchFamily="34" charset="-128"/>
                <a:hlinkClick r:id="rId4"/>
              </a:rPr>
              <a:t>https://form-business.yahoo.co.jp/claris/enqueteForm?inquiry_type=guaranteed_review</a:t>
            </a:r>
            <a:r>
              <a:rPr kumimoji="0" lang="en-US" altLang="ja-JP" sz="1200" kern="0" spc="0" dirty="0">
                <a:solidFill>
                  <a:srgbClr val="212121"/>
                </a:solidFill>
                <a:latin typeface="Meiryo" panose="020B0604030504040204" pitchFamily="34" charset="-128"/>
                <a:ea typeface="Meiryo" panose="020B0604030504040204" pitchFamily="34" charset="-128"/>
              </a:rPr>
              <a:t> </a:t>
            </a:r>
            <a:r>
              <a:rPr kumimoji="0" lang="ja-JP" altLang="en-US" sz="1200" kern="0" spc="0" dirty="0">
                <a:solidFill>
                  <a:srgbClr val="0D0D0D"/>
                </a:solidFill>
                <a:latin typeface="Meiryo" panose="020B0604030504040204" pitchFamily="34" charset="-128"/>
                <a:ea typeface="Meiryo" panose="020B0604030504040204" pitchFamily="34" charset="-128"/>
              </a:rPr>
              <a:t>から入稿前審査を依頼してください</a:t>
            </a:r>
            <a:r>
              <a:rPr kumimoji="0" lang="ja-JP" altLang="en-US" sz="1200" kern="0" spc="0" dirty="0">
                <a:solidFill>
                  <a:srgbClr val="595959"/>
                </a:solidFill>
                <a:latin typeface="Meiryo" panose="020B0604030504040204" pitchFamily="34" charset="-128"/>
                <a:ea typeface="Meiryo" panose="020B0604030504040204" pitchFamily="34" charset="-128"/>
              </a:rPr>
              <a:t>。</a:t>
            </a:r>
          </a:p>
          <a:p>
            <a:pPr marL="171450" indent="-171450" defTabSz="914400">
              <a:lnSpc>
                <a:spcPct val="120000"/>
              </a:lnSpc>
              <a:spcBef>
                <a:spcPts val="0"/>
              </a:spcBef>
              <a:buFont typeface="Wingdings" panose="05000000000000000000" pitchFamily="2" charset="2"/>
              <a:buChar char="n"/>
              <a:defRPr/>
            </a:pPr>
            <a:r>
              <a:rPr kumimoji="0" lang="ja-JP" altLang="en-US" sz="1100" b="1" kern="0" spc="0" dirty="0">
                <a:solidFill>
                  <a:srgbClr val="0D0D0D"/>
                </a:solidFill>
                <a:latin typeface="Meiryo" panose="020B0604030504040204" pitchFamily="34" charset="-128"/>
                <a:ea typeface="Meiryo" panose="020B0604030504040204" pitchFamily="34" charset="-128"/>
              </a:rPr>
              <a:t>選択項目</a:t>
            </a:r>
            <a:r>
              <a:rPr kumimoji="0" lang="ja-JP" altLang="en-US" sz="1100" kern="0" spc="0" dirty="0">
                <a:solidFill>
                  <a:srgbClr val="0D0D0D"/>
                </a:solidFill>
                <a:latin typeface="Meiryo" panose="020B0604030504040204" pitchFamily="34" charset="-128"/>
                <a:ea typeface="Meiryo" panose="020B0604030504040204" pitchFamily="34" charset="-128"/>
              </a:rPr>
              <a:t>：審査区分、広告タイプ、アイテムデバイス、最終リンク先</a:t>
            </a:r>
            <a:r>
              <a:rPr kumimoji="0" lang="en-US" altLang="ja-JP" sz="1100" kern="0" spc="0" dirty="0">
                <a:solidFill>
                  <a:srgbClr val="0D0D0D"/>
                </a:solidFill>
                <a:latin typeface="Meiryo" panose="020B0604030504040204" pitchFamily="34" charset="-128"/>
                <a:ea typeface="Meiryo" panose="020B0604030504040204" pitchFamily="34" charset="-128"/>
              </a:rPr>
              <a:t>URL</a:t>
            </a:r>
            <a:r>
              <a:rPr kumimoji="0" lang="ja-JP" altLang="en-US" sz="1100" kern="0" spc="0" dirty="0">
                <a:solidFill>
                  <a:srgbClr val="0D0D0D"/>
                </a:solidFill>
                <a:latin typeface="Meiryo" panose="020B0604030504040204" pitchFamily="34" charset="-128"/>
                <a:ea typeface="Meiryo" panose="020B0604030504040204" pitchFamily="34" charset="-128"/>
              </a:rPr>
              <a:t>、入稿時のリンク先の状態</a:t>
            </a:r>
          </a:p>
          <a:p>
            <a:pPr marL="171450" indent="-171450" defTabSz="914400">
              <a:lnSpc>
                <a:spcPct val="120000"/>
              </a:lnSpc>
              <a:spcBef>
                <a:spcPts val="0"/>
              </a:spcBef>
              <a:buFont typeface="Wingdings" panose="05000000000000000000" pitchFamily="2" charset="2"/>
              <a:buChar char="n"/>
              <a:defRPr/>
            </a:pPr>
            <a:r>
              <a:rPr kumimoji="0" lang="ja-JP" altLang="en-US" sz="1100" b="1" kern="0" spc="0" dirty="0">
                <a:solidFill>
                  <a:srgbClr val="0D0D0D"/>
                </a:solidFill>
                <a:latin typeface="Meiryo" panose="020B0604030504040204" pitchFamily="34" charset="-128"/>
                <a:ea typeface="Meiryo" panose="020B0604030504040204" pitchFamily="34" charset="-128"/>
              </a:rPr>
              <a:t>詳細</a:t>
            </a:r>
            <a:r>
              <a:rPr kumimoji="0" lang="ja-JP" altLang="en-US" sz="1100" kern="0" spc="0" dirty="0">
                <a:solidFill>
                  <a:srgbClr val="0D0D0D"/>
                </a:solidFill>
                <a:latin typeface="Meiryo" panose="020B0604030504040204" pitchFamily="34" charset="-128"/>
                <a:ea typeface="Meiryo" panose="020B0604030504040204" pitchFamily="34" charset="-128"/>
              </a:rPr>
              <a:t>：「出稿予定の広告フォーマット」において、対象商品を選択。「備考」欄に下着水着制限に該当するかの確認である旨を明記。</a:t>
            </a:r>
          </a:p>
          <a:p>
            <a:pPr marL="171450" indent="-171450" defTabSz="914400">
              <a:lnSpc>
                <a:spcPct val="120000"/>
              </a:lnSpc>
              <a:spcBef>
                <a:spcPts val="0"/>
              </a:spcBef>
              <a:buFont typeface="Wingdings" panose="05000000000000000000" pitchFamily="2" charset="2"/>
              <a:buChar char="n"/>
              <a:defRPr/>
            </a:pPr>
            <a:r>
              <a:rPr kumimoji="0" lang="ja-JP" altLang="en-US" sz="1100" b="1" kern="0" spc="0" dirty="0">
                <a:solidFill>
                  <a:srgbClr val="0D0D0D"/>
                </a:solidFill>
                <a:latin typeface="Meiryo" panose="020B0604030504040204" pitchFamily="34" charset="-128"/>
                <a:ea typeface="Meiryo" panose="020B0604030504040204" pitchFamily="34" charset="-128"/>
              </a:rPr>
              <a:t>弊社からの回答</a:t>
            </a:r>
            <a:r>
              <a:rPr kumimoji="0" lang="ja-JP" altLang="en-US" sz="1100" kern="0" spc="0" dirty="0">
                <a:solidFill>
                  <a:srgbClr val="0D0D0D"/>
                </a:solidFill>
                <a:latin typeface="Meiryo" panose="020B0604030504040204" pitchFamily="34" charset="-128"/>
                <a:ea typeface="Meiryo" panose="020B0604030504040204" pitchFamily="34" charset="-128"/>
              </a:rPr>
              <a:t>：制限に該当するか否かを回答させていただきます。</a:t>
            </a:r>
          </a:p>
        </p:txBody>
      </p:sp>
      <p:graphicFrame>
        <p:nvGraphicFramePr>
          <p:cNvPr id="8" name="表 7">
            <a:extLst>
              <a:ext uri="{FF2B5EF4-FFF2-40B4-BE49-F238E27FC236}">
                <a16:creationId xmlns:a16="http://schemas.microsoft.com/office/drawing/2014/main" id="{DED5945E-D296-454A-6B0D-23AE9F76FFBE}"/>
              </a:ext>
            </a:extLst>
          </p:cNvPr>
          <p:cNvGraphicFramePr>
            <a:graphicFrameLocks noGrp="1"/>
          </p:cNvGraphicFramePr>
          <p:nvPr>
            <p:extLst>
              <p:ext uri="{D42A27DB-BD31-4B8C-83A1-F6EECF244321}">
                <p14:modId xmlns:p14="http://schemas.microsoft.com/office/powerpoint/2010/main" val="3638228434"/>
              </p:ext>
            </p:extLst>
          </p:nvPr>
        </p:nvGraphicFramePr>
        <p:xfrm>
          <a:off x="479424" y="1268413"/>
          <a:ext cx="11233149" cy="2989261"/>
        </p:xfrm>
        <a:graphic>
          <a:graphicData uri="http://schemas.openxmlformats.org/drawingml/2006/table">
            <a:tbl>
              <a:tblPr firstRow="1" bandRow="1"/>
              <a:tblGrid>
                <a:gridCol w="1031675">
                  <a:extLst>
                    <a:ext uri="{9D8B030D-6E8A-4147-A177-3AD203B41FA5}">
                      <a16:colId xmlns:a16="http://schemas.microsoft.com/office/drawing/2014/main" val="3127696540"/>
                    </a:ext>
                  </a:extLst>
                </a:gridCol>
                <a:gridCol w="4074742">
                  <a:extLst>
                    <a:ext uri="{9D8B030D-6E8A-4147-A177-3AD203B41FA5}">
                      <a16:colId xmlns:a16="http://schemas.microsoft.com/office/drawing/2014/main" val="1445176039"/>
                    </a:ext>
                  </a:extLst>
                </a:gridCol>
                <a:gridCol w="6126732">
                  <a:extLst>
                    <a:ext uri="{9D8B030D-6E8A-4147-A177-3AD203B41FA5}">
                      <a16:colId xmlns:a16="http://schemas.microsoft.com/office/drawing/2014/main" val="1741614184"/>
                    </a:ext>
                  </a:extLst>
                </a:gridCol>
              </a:tblGrid>
              <a:tr h="354679">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dirty="0">
                          <a:latin typeface="Meiryo" panose="020B0604030504040204" pitchFamily="34" charset="-128"/>
                          <a:ea typeface="Meiryo" panose="020B0604030504040204" pitchFamily="34" charset="-128"/>
                        </a:rPr>
                        <a:t>カテゴリー</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dirty="0">
                          <a:latin typeface="Meiryo" panose="020B0604030504040204" pitchFamily="34" charset="-128"/>
                          <a:ea typeface="Meiryo" panose="020B0604030504040204" pitchFamily="34" charset="-128"/>
                        </a:rPr>
                        <a:t>定義</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u="none" dirty="0">
                          <a:latin typeface="Meiryo" panose="020B0604030504040204" pitchFamily="34" charset="-128"/>
                          <a:ea typeface="Meiryo" panose="020B0604030504040204" pitchFamily="34" charset="-128"/>
                        </a:rPr>
                        <a:t>備考</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227443882"/>
                  </a:ext>
                </a:extLst>
              </a:tr>
              <a:tr h="131729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dirty="0">
                          <a:solidFill>
                            <a:schemeClr val="bg1"/>
                          </a:solidFill>
                          <a:latin typeface="Meiryo" panose="020B0604030504040204" pitchFamily="34" charset="-128"/>
                          <a:ea typeface="Meiryo" panose="020B0604030504040204" pitchFamily="34" charset="-128"/>
                          <a:cs typeface="+mn-cs"/>
                        </a:rPr>
                        <a:t>下着</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indent="0" algn="l">
                        <a:lnSpc>
                          <a:spcPct val="120000"/>
                        </a:lnSpc>
                      </a:pPr>
                      <a:r>
                        <a:rPr lang="ja-JP" altLang="ja-JP" sz="1050" dirty="0">
                          <a:solidFill>
                            <a:srgbClr val="0D0D0D"/>
                          </a:solidFill>
                          <a:latin typeface="Meiryo" panose="020B0604030504040204" pitchFamily="34" charset="-128"/>
                          <a:ea typeface="Meiryo" panose="020B0604030504040204" pitchFamily="34" charset="-128"/>
                        </a:rPr>
                        <a:t>肌に直接装着するもの、衛生上肌につけているものや体形を美しく見せるためのもの、多くの人が当然のものとしてつけているもの。</a:t>
                      </a:r>
                    </a:p>
                    <a:p>
                      <a:pPr marL="0" indent="0" algn="l">
                        <a:lnSpc>
                          <a:spcPct val="120000"/>
                        </a:lnSpc>
                      </a:pPr>
                      <a:r>
                        <a:rPr lang="ja-JP" altLang="ja-JP" sz="1050" dirty="0">
                          <a:solidFill>
                            <a:srgbClr val="0D0D0D"/>
                          </a:solidFill>
                          <a:latin typeface="Meiryo" panose="020B0604030504040204" pitchFamily="34" charset="-128"/>
                          <a:ea typeface="Meiryo" panose="020B0604030504040204" pitchFamily="34" charset="-128"/>
                        </a:rPr>
                        <a:t>保湿性を高めたり衛生を意識するために下着以外につける、いわゆる肌着も下着に含む。</a:t>
                      </a:r>
                      <a:endParaRPr kumimoji="1" lang="ja-JP" altLang="en-US" sz="1050" dirty="0">
                        <a:solidFill>
                          <a:srgbClr val="0D0D0D"/>
                        </a:solidFill>
                        <a:latin typeface="Meiryo" panose="020B0604030504040204" pitchFamily="34" charset="-128"/>
                        <a:ea typeface="Meiryo" panose="020B0604030504040204" pitchFamily="34" charset="-128"/>
                      </a:endParaRPr>
                    </a:p>
                  </a:txBody>
                  <a:tcPr marL="162000" marR="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lvl="2" indent="0">
                        <a:lnSpc>
                          <a:spcPct val="120000"/>
                        </a:lnSpc>
                      </a:pPr>
                      <a:r>
                        <a:rPr lang="ja-JP" altLang="ja-JP" sz="1050" b="1" dirty="0">
                          <a:solidFill>
                            <a:srgbClr val="0D0D0D"/>
                          </a:solidFill>
                          <a:latin typeface="Meiryo" panose="020B0604030504040204" pitchFamily="34" charset="-128"/>
                          <a:ea typeface="Meiryo" panose="020B0604030504040204" pitchFamily="34" charset="-128"/>
                        </a:rPr>
                        <a:t>対象例）</a:t>
                      </a:r>
                    </a:p>
                    <a:p>
                      <a:pPr marL="914400" lvl="2" indent="-827088" algn="l">
                        <a:lnSpc>
                          <a:spcPct val="120000"/>
                        </a:lnSpc>
                      </a:pPr>
                      <a:r>
                        <a:rPr lang="ja-JP" altLang="ja-JP" sz="1050" dirty="0">
                          <a:solidFill>
                            <a:srgbClr val="0D0D0D"/>
                          </a:solidFill>
                          <a:latin typeface="Meiryo" panose="020B0604030504040204" pitchFamily="34" charset="-128"/>
                          <a:ea typeface="Meiryo" panose="020B0604030504040204" pitchFamily="34" charset="-128"/>
                        </a:rPr>
                        <a:t>・ショーツ</a:t>
                      </a:r>
                      <a:r>
                        <a:rPr lang="en-US" altLang="ja-JP" sz="1050" dirty="0">
                          <a:solidFill>
                            <a:srgbClr val="0D0D0D"/>
                          </a:solidFill>
                          <a:latin typeface="Meiryo" panose="020B0604030504040204" pitchFamily="34" charset="-128"/>
                          <a:ea typeface="Meiryo" panose="020B0604030504040204" pitchFamily="34" charset="-128"/>
                        </a:rPr>
                        <a:t>/</a:t>
                      </a:r>
                      <a:r>
                        <a:rPr lang="ja-JP" altLang="ja-JP" sz="1050" dirty="0">
                          <a:solidFill>
                            <a:srgbClr val="0D0D0D"/>
                          </a:solidFill>
                          <a:latin typeface="Meiryo" panose="020B0604030504040204" pitchFamily="34" charset="-128"/>
                          <a:ea typeface="Meiryo" panose="020B0604030504040204" pitchFamily="34" charset="-128"/>
                        </a:rPr>
                        <a:t>パンツ</a:t>
                      </a:r>
                      <a:r>
                        <a:rPr lang="en-US" altLang="ja-JP" sz="1050" dirty="0">
                          <a:solidFill>
                            <a:srgbClr val="0D0D0D"/>
                          </a:solidFill>
                          <a:latin typeface="Meiryo" panose="020B0604030504040204" pitchFamily="34" charset="-128"/>
                          <a:ea typeface="Meiryo" panose="020B0604030504040204" pitchFamily="34" charset="-128"/>
                        </a:rPr>
                        <a:t>/</a:t>
                      </a:r>
                      <a:r>
                        <a:rPr lang="ja-JP" altLang="ja-JP" sz="1050" dirty="0">
                          <a:solidFill>
                            <a:srgbClr val="0D0D0D"/>
                          </a:solidFill>
                          <a:latin typeface="Meiryo" panose="020B0604030504040204" pitchFamily="34" charset="-128"/>
                          <a:ea typeface="Meiryo" panose="020B0604030504040204" pitchFamily="34" charset="-128"/>
                        </a:rPr>
                        <a:t>ガードル</a:t>
                      </a:r>
                    </a:p>
                    <a:p>
                      <a:pPr marL="914400" lvl="2" indent="-827088" algn="l">
                        <a:lnSpc>
                          <a:spcPct val="120000"/>
                        </a:lnSpc>
                      </a:pPr>
                      <a:r>
                        <a:rPr lang="ja-JP" altLang="ja-JP" sz="1050" dirty="0">
                          <a:solidFill>
                            <a:srgbClr val="0D0D0D"/>
                          </a:solidFill>
                          <a:latin typeface="Meiryo" panose="020B0604030504040204" pitchFamily="34" charset="-128"/>
                          <a:ea typeface="Meiryo" panose="020B0604030504040204" pitchFamily="34" charset="-128"/>
                        </a:rPr>
                        <a:t>・ブラジャー</a:t>
                      </a:r>
                      <a:r>
                        <a:rPr lang="en-US" altLang="ja-JP" sz="1050" dirty="0">
                          <a:solidFill>
                            <a:srgbClr val="0D0D0D"/>
                          </a:solidFill>
                          <a:latin typeface="Meiryo" panose="020B0604030504040204" pitchFamily="34" charset="-128"/>
                          <a:ea typeface="Meiryo" panose="020B0604030504040204" pitchFamily="34" charset="-128"/>
                        </a:rPr>
                        <a:t>/</a:t>
                      </a:r>
                      <a:r>
                        <a:rPr lang="ja-JP" altLang="ja-JP" sz="1050" dirty="0">
                          <a:solidFill>
                            <a:srgbClr val="0D0D0D"/>
                          </a:solidFill>
                          <a:latin typeface="Meiryo" panose="020B0604030504040204" pitchFamily="34" charset="-128"/>
                          <a:ea typeface="Meiryo" panose="020B0604030504040204" pitchFamily="34" charset="-128"/>
                        </a:rPr>
                        <a:t>スポーツブラ</a:t>
                      </a:r>
                      <a:r>
                        <a:rPr lang="en-US" altLang="ja-JP" sz="1050" dirty="0">
                          <a:solidFill>
                            <a:srgbClr val="0D0D0D"/>
                          </a:solidFill>
                          <a:latin typeface="Meiryo" panose="020B0604030504040204" pitchFamily="34" charset="-128"/>
                          <a:ea typeface="Meiryo" panose="020B0604030504040204" pitchFamily="34" charset="-128"/>
                        </a:rPr>
                        <a:t>/</a:t>
                      </a:r>
                      <a:r>
                        <a:rPr lang="ja-JP" altLang="ja-JP" sz="1050" dirty="0">
                          <a:solidFill>
                            <a:srgbClr val="0D0D0D"/>
                          </a:solidFill>
                          <a:latin typeface="Meiryo" panose="020B0604030504040204" pitchFamily="34" charset="-128"/>
                          <a:ea typeface="Meiryo" panose="020B0604030504040204" pitchFamily="34" charset="-128"/>
                        </a:rPr>
                        <a:t>ブラトップ</a:t>
                      </a:r>
                      <a:r>
                        <a:rPr lang="en-US" altLang="ja-JP" sz="1050" dirty="0">
                          <a:solidFill>
                            <a:srgbClr val="0D0D0D"/>
                          </a:solidFill>
                          <a:latin typeface="Meiryo" panose="020B0604030504040204" pitchFamily="34" charset="-128"/>
                          <a:ea typeface="Meiryo" panose="020B0604030504040204" pitchFamily="34" charset="-128"/>
                        </a:rPr>
                        <a:t>/</a:t>
                      </a:r>
                      <a:r>
                        <a:rPr lang="ja-JP" altLang="ja-JP" sz="1050" dirty="0">
                          <a:solidFill>
                            <a:srgbClr val="0D0D0D"/>
                          </a:solidFill>
                          <a:latin typeface="Meiryo" panose="020B0604030504040204" pitchFamily="34" charset="-128"/>
                          <a:ea typeface="Meiryo" panose="020B0604030504040204" pitchFamily="34" charset="-128"/>
                        </a:rPr>
                        <a:t>チューブトップ</a:t>
                      </a:r>
                      <a:r>
                        <a:rPr lang="en-US" altLang="ja-JP" sz="1050" dirty="0">
                          <a:solidFill>
                            <a:srgbClr val="0D0D0D"/>
                          </a:solidFill>
                          <a:latin typeface="Meiryo" panose="020B0604030504040204" pitchFamily="34" charset="-128"/>
                          <a:ea typeface="Meiryo" panose="020B0604030504040204" pitchFamily="34" charset="-128"/>
                        </a:rPr>
                        <a:t>/</a:t>
                      </a:r>
                      <a:r>
                        <a:rPr lang="ja-JP" altLang="ja-JP" sz="1050" dirty="0">
                          <a:solidFill>
                            <a:srgbClr val="0D0D0D"/>
                          </a:solidFill>
                          <a:latin typeface="Meiryo" panose="020B0604030504040204" pitchFamily="34" charset="-128"/>
                          <a:ea typeface="Meiryo" panose="020B0604030504040204" pitchFamily="34" charset="-128"/>
                        </a:rPr>
                        <a:t>ヌーブラ</a:t>
                      </a:r>
                    </a:p>
                    <a:p>
                      <a:pPr marL="914400" lvl="2" indent="-827088" algn="l">
                        <a:lnSpc>
                          <a:spcPct val="120000"/>
                        </a:lnSpc>
                      </a:pPr>
                      <a:r>
                        <a:rPr lang="ja-JP" altLang="ja-JP" sz="1050" dirty="0">
                          <a:solidFill>
                            <a:srgbClr val="0D0D0D"/>
                          </a:solidFill>
                          <a:latin typeface="Meiryo" panose="020B0604030504040204" pitchFamily="34" charset="-128"/>
                          <a:ea typeface="Meiryo" panose="020B0604030504040204" pitchFamily="34" charset="-128"/>
                        </a:rPr>
                        <a:t>・キャミソール</a:t>
                      </a:r>
                      <a:r>
                        <a:rPr lang="en-US" altLang="ja-JP" sz="1050" dirty="0">
                          <a:solidFill>
                            <a:srgbClr val="0D0D0D"/>
                          </a:solidFill>
                          <a:latin typeface="Meiryo" panose="020B0604030504040204" pitchFamily="34" charset="-128"/>
                          <a:ea typeface="Meiryo" panose="020B0604030504040204" pitchFamily="34" charset="-128"/>
                        </a:rPr>
                        <a:t>/</a:t>
                      </a:r>
                      <a:r>
                        <a:rPr lang="ja-JP" altLang="ja-JP" sz="1050" dirty="0">
                          <a:solidFill>
                            <a:srgbClr val="0D0D0D"/>
                          </a:solidFill>
                          <a:latin typeface="Meiryo" panose="020B0604030504040204" pitchFamily="34" charset="-128"/>
                          <a:ea typeface="Meiryo" panose="020B0604030504040204" pitchFamily="34" charset="-128"/>
                        </a:rPr>
                        <a:t>ベビードール</a:t>
                      </a:r>
                      <a:r>
                        <a:rPr lang="en-US" altLang="ja-JP" sz="1050" dirty="0">
                          <a:solidFill>
                            <a:srgbClr val="0D0D0D"/>
                          </a:solidFill>
                          <a:latin typeface="Meiryo" panose="020B0604030504040204" pitchFamily="34" charset="-128"/>
                          <a:ea typeface="Meiryo" panose="020B0604030504040204" pitchFamily="34" charset="-128"/>
                        </a:rPr>
                        <a:t>/</a:t>
                      </a:r>
                      <a:r>
                        <a:rPr lang="ja-JP" altLang="ja-JP" sz="1050" dirty="0">
                          <a:solidFill>
                            <a:srgbClr val="0D0D0D"/>
                          </a:solidFill>
                          <a:latin typeface="Meiryo" panose="020B0604030504040204" pitchFamily="34" charset="-128"/>
                          <a:ea typeface="Meiryo" panose="020B0604030504040204" pitchFamily="34" charset="-128"/>
                        </a:rPr>
                        <a:t>スリップ</a:t>
                      </a:r>
                    </a:p>
                    <a:p>
                      <a:pPr marL="914400" lvl="2" indent="-827088" algn="l">
                        <a:lnSpc>
                          <a:spcPct val="120000"/>
                        </a:lnSpc>
                      </a:pPr>
                      <a:r>
                        <a:rPr lang="ja-JP" altLang="ja-JP" sz="1050" dirty="0">
                          <a:solidFill>
                            <a:srgbClr val="0D0D0D"/>
                          </a:solidFill>
                          <a:latin typeface="Meiryo" panose="020B0604030504040204" pitchFamily="34" charset="-128"/>
                          <a:ea typeface="Meiryo" panose="020B0604030504040204" pitchFamily="34" charset="-128"/>
                        </a:rPr>
                        <a:t>・ペチコート</a:t>
                      </a:r>
                      <a:r>
                        <a:rPr lang="en-US" altLang="ja-JP" sz="1050" dirty="0">
                          <a:solidFill>
                            <a:srgbClr val="0D0D0D"/>
                          </a:solidFill>
                          <a:latin typeface="Meiryo" panose="020B0604030504040204" pitchFamily="34" charset="-128"/>
                          <a:ea typeface="Meiryo" panose="020B0604030504040204" pitchFamily="34" charset="-128"/>
                        </a:rPr>
                        <a:t>/</a:t>
                      </a:r>
                      <a:r>
                        <a:rPr lang="ja-JP" altLang="ja-JP" sz="1050" dirty="0">
                          <a:solidFill>
                            <a:srgbClr val="0D0D0D"/>
                          </a:solidFill>
                          <a:latin typeface="Meiryo" panose="020B0604030504040204" pitchFamily="34" charset="-128"/>
                          <a:ea typeface="Meiryo" panose="020B0604030504040204" pitchFamily="34" charset="-128"/>
                        </a:rPr>
                        <a:t>インナーショートパンツ</a:t>
                      </a:r>
                      <a:endParaRPr kumimoji="1" lang="ja-JP" altLang="en-US" sz="1050" dirty="0">
                        <a:solidFill>
                          <a:srgbClr val="0D0D0D"/>
                        </a:solidFill>
                        <a:latin typeface="Meiryo" panose="020B0604030504040204" pitchFamily="34" charset="-128"/>
                        <a:ea typeface="Meiryo" panose="020B0604030504040204" pitchFamily="34" charset="-128"/>
                      </a:endParaRPr>
                    </a:p>
                  </a:txBody>
                  <a:tcPr marL="162000"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extLst>
                  <a:ext uri="{0D108BD9-81ED-4DB2-BD59-A6C34878D82A}">
                    <a16:rowId xmlns:a16="http://schemas.microsoft.com/office/drawing/2014/main" val="2017888270"/>
                  </a:ext>
                </a:extLst>
              </a:tr>
              <a:tr h="131729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kern="1200" dirty="0">
                          <a:solidFill>
                            <a:schemeClr val="bg1"/>
                          </a:solidFill>
                          <a:latin typeface="Meiryo" panose="020B0604030504040204" pitchFamily="34" charset="-128"/>
                          <a:ea typeface="Meiryo" panose="020B0604030504040204" pitchFamily="34" charset="-128"/>
                          <a:cs typeface="+mn-cs"/>
                        </a:rPr>
                        <a:t>水着</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20000"/>
                        </a:lnSpc>
                        <a:spcBef>
                          <a:spcPts val="0"/>
                        </a:spcBef>
                        <a:spcAft>
                          <a:spcPts val="0"/>
                        </a:spcAft>
                        <a:buClrTx/>
                        <a:buSzTx/>
                        <a:buFontTx/>
                        <a:buNone/>
                        <a:tabLst/>
                        <a:defRPr/>
                      </a:pPr>
                      <a:r>
                        <a:rPr lang="ja-JP" altLang="ja-JP" sz="1050" dirty="0">
                          <a:solidFill>
                            <a:srgbClr val="0D0D0D"/>
                          </a:solidFill>
                          <a:latin typeface="Meiryo" panose="020B0604030504040204" pitchFamily="34" charset="-128"/>
                          <a:ea typeface="Meiryo" panose="020B0604030504040204" pitchFamily="34" charset="-128"/>
                        </a:rPr>
                        <a:t>海水浴や水泳等に用いる衣服。</a:t>
                      </a:r>
                    </a:p>
                  </a:txBody>
                  <a:tcPr marL="162000" marR="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896938" indent="-896938">
                        <a:lnSpc>
                          <a:spcPct val="120000"/>
                        </a:lnSpc>
                      </a:pPr>
                      <a:r>
                        <a:rPr lang="ja-JP" altLang="ja-JP" sz="1050" dirty="0">
                          <a:solidFill>
                            <a:srgbClr val="0D0D0D"/>
                          </a:solidFill>
                          <a:latin typeface="Meiryo" panose="020B0604030504040204" pitchFamily="34" charset="-128"/>
                          <a:ea typeface="Meiryo" panose="020B0604030504040204" pitchFamily="34" charset="-128"/>
                        </a:rPr>
                        <a:t>以下は基本的に</a:t>
                      </a:r>
                      <a:r>
                        <a:rPr lang="ja-JP" altLang="ja-JP" sz="1050" b="1" dirty="0">
                          <a:solidFill>
                            <a:srgbClr val="0D0D0D"/>
                          </a:solidFill>
                          <a:latin typeface="Meiryo" panose="020B0604030504040204" pitchFamily="34" charset="-128"/>
                          <a:ea typeface="Meiryo" panose="020B0604030504040204" pitchFamily="34" charset="-128"/>
                        </a:rPr>
                        <a:t>対象外</a:t>
                      </a:r>
                      <a:r>
                        <a:rPr lang="ja-JP" altLang="ja-JP" sz="1050" dirty="0">
                          <a:solidFill>
                            <a:srgbClr val="0D0D0D"/>
                          </a:solidFill>
                          <a:latin typeface="Meiryo" panose="020B0604030504040204" pitchFamily="34" charset="-128"/>
                          <a:ea typeface="Meiryo" panose="020B0604030504040204" pitchFamily="34" charset="-128"/>
                        </a:rPr>
                        <a:t>とします。</a:t>
                      </a:r>
                    </a:p>
                    <a:p>
                      <a:pPr marL="896938" lvl="1" indent="-896938">
                        <a:lnSpc>
                          <a:spcPct val="120000"/>
                        </a:lnSpc>
                      </a:pPr>
                      <a:r>
                        <a:rPr lang="ja-JP" altLang="ja-JP" sz="1050" b="1" dirty="0">
                          <a:solidFill>
                            <a:srgbClr val="0D0D0D"/>
                          </a:solidFill>
                          <a:latin typeface="Meiryo" panose="020B0604030504040204" pitchFamily="34" charset="-128"/>
                          <a:ea typeface="Meiryo" panose="020B0604030504040204" pitchFamily="34" charset="-128"/>
                        </a:rPr>
                        <a:t>対象外例）</a:t>
                      </a:r>
                      <a:r>
                        <a:rPr lang="ja-JP" altLang="ja-JP" sz="1050" dirty="0">
                          <a:solidFill>
                            <a:srgbClr val="0D0D0D"/>
                          </a:solidFill>
                          <a:latin typeface="Meiryo" panose="020B0604030504040204" pitchFamily="34" charset="-128"/>
                          <a:ea typeface="Meiryo" panose="020B0604030504040204" pitchFamily="34" charset="-128"/>
                        </a:rPr>
                        <a:t>・スポーツ水着</a:t>
                      </a:r>
                      <a:r>
                        <a:rPr lang="ja-JP" altLang="en-US" sz="1050" dirty="0">
                          <a:solidFill>
                            <a:srgbClr val="0D0D0D"/>
                          </a:solidFill>
                          <a:latin typeface="Meiryo" panose="020B0604030504040204" pitchFamily="34" charset="-128"/>
                          <a:ea typeface="Meiryo" panose="020B0604030504040204" pitchFamily="34" charset="-128"/>
                        </a:rPr>
                        <a:t>　</a:t>
                      </a:r>
                      <a:r>
                        <a:rPr lang="ja-JP" altLang="ja-JP" sz="1050" dirty="0">
                          <a:solidFill>
                            <a:srgbClr val="0D0D0D"/>
                          </a:solidFill>
                          <a:latin typeface="Meiryo" panose="020B0604030504040204" pitchFamily="34" charset="-128"/>
                          <a:ea typeface="Meiryo" panose="020B0604030504040204" pitchFamily="34" charset="-128"/>
                        </a:rPr>
                        <a:t>・ラッシュガード</a:t>
                      </a:r>
                    </a:p>
                    <a:p>
                      <a:pPr marL="0" indent="0">
                        <a:lnSpc>
                          <a:spcPct val="120000"/>
                        </a:lnSpc>
                      </a:pPr>
                      <a:r>
                        <a:rPr lang="en-US" altLang="ja-JP" sz="1050" b="1" dirty="0">
                          <a:solidFill>
                            <a:srgbClr val="FF0000"/>
                          </a:solidFill>
                          <a:latin typeface="Meiryo" panose="020B0604030504040204" pitchFamily="34" charset="-128"/>
                          <a:ea typeface="Meiryo" panose="020B0604030504040204" pitchFamily="34" charset="-128"/>
                        </a:rPr>
                        <a:t>※</a:t>
                      </a:r>
                      <a:r>
                        <a:rPr lang="ja-JP" altLang="ja-JP" sz="1050" b="1" dirty="0">
                          <a:solidFill>
                            <a:srgbClr val="FF0000"/>
                          </a:solidFill>
                          <a:latin typeface="Meiryo" panose="020B0604030504040204" pitchFamily="34" charset="-128"/>
                          <a:ea typeface="Meiryo" panose="020B0604030504040204" pitchFamily="34" charset="-128"/>
                        </a:rPr>
                        <a:t>局部アップ等、他掲載基準で不可となる場合がありますのでご注意ください。</a:t>
                      </a:r>
                      <a:endParaRPr lang="en-US" altLang="ja-JP" sz="1050" b="1" dirty="0">
                        <a:solidFill>
                          <a:srgbClr val="FF0000"/>
                        </a:solidFill>
                        <a:latin typeface="Meiryo" panose="020B0604030504040204" pitchFamily="34" charset="-128"/>
                        <a:ea typeface="Meiryo" panose="020B0604030504040204" pitchFamily="34" charset="-128"/>
                      </a:endParaRPr>
                    </a:p>
                    <a:p>
                      <a:pPr marL="0" indent="0">
                        <a:lnSpc>
                          <a:spcPct val="120000"/>
                        </a:lnSpc>
                      </a:pPr>
                      <a:r>
                        <a:rPr lang="ja-JP" altLang="en-US" sz="1050" dirty="0">
                          <a:solidFill>
                            <a:srgbClr val="C00000"/>
                          </a:solidFill>
                          <a:latin typeface="Meiryo" panose="020B0604030504040204" pitchFamily="34" charset="-128"/>
                          <a:ea typeface="Meiryo" panose="020B0604030504040204" pitchFamily="34" charset="-128"/>
                        </a:rPr>
                        <a:t> </a:t>
                      </a:r>
                      <a:r>
                        <a:rPr kumimoji="1" lang="ja-JP" altLang="en-US" sz="1050" kern="1200" dirty="0">
                          <a:solidFill>
                            <a:srgbClr val="0D0D0D"/>
                          </a:solidFill>
                          <a:latin typeface="Meiryo" panose="020B0604030504040204" pitchFamily="34" charset="-128"/>
                          <a:ea typeface="Meiryo" panose="020B0604030504040204" pitchFamily="34" charset="-128"/>
                          <a:cs typeface="+mn-cs"/>
                        </a:rPr>
                        <a:t>参照：</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広告</a:t>
                      </a:r>
                      <a:r>
                        <a:rPr kumimoji="1" lang="en-US" altLang="ja-JP" sz="105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kern="1200" dirty="0">
                          <a:solidFill>
                            <a:srgbClr val="0D0D0D"/>
                          </a:solidFill>
                          <a:latin typeface="Meiryo" panose="020B0604030504040204" pitchFamily="34" charset="-128"/>
                          <a:ea typeface="Meiryo" panose="020B0604030504040204" pitchFamily="34" charset="-128"/>
                          <a:cs typeface="+mn-cs"/>
                        </a:rPr>
                        <a:t>広告掲載基準＞第</a:t>
                      </a:r>
                      <a:r>
                        <a:rPr kumimoji="1" lang="en-US" altLang="ja-JP" sz="1050" kern="1200" dirty="0">
                          <a:solidFill>
                            <a:srgbClr val="0D0D0D"/>
                          </a:solidFill>
                          <a:latin typeface="Meiryo" panose="020B0604030504040204" pitchFamily="34" charset="-128"/>
                          <a:ea typeface="Meiryo" panose="020B0604030504040204" pitchFamily="34" charset="-128"/>
                          <a:cs typeface="+mn-cs"/>
                        </a:rPr>
                        <a:t>9</a:t>
                      </a:r>
                      <a:r>
                        <a:rPr kumimoji="1" lang="ja-JP" altLang="en-US" sz="1050" kern="1200" dirty="0">
                          <a:solidFill>
                            <a:srgbClr val="0D0D0D"/>
                          </a:solidFill>
                          <a:latin typeface="Meiryo" panose="020B0604030504040204" pitchFamily="34" charset="-128"/>
                          <a:ea typeface="Meiryo" panose="020B0604030504040204" pitchFamily="34" charset="-128"/>
                          <a:cs typeface="+mn-cs"/>
                        </a:rPr>
                        <a:t>章　広告表現規制＞</a:t>
                      </a:r>
                      <a:r>
                        <a:rPr kumimoji="1" lang="en-US" altLang="ja-JP" sz="1050" kern="1200" dirty="0">
                          <a:solidFill>
                            <a:srgbClr val="0D0D0D"/>
                          </a:solidFill>
                          <a:latin typeface="Meiryo" panose="020B0604030504040204" pitchFamily="34" charset="-128"/>
                          <a:ea typeface="Meiryo" panose="020B0604030504040204" pitchFamily="34" charset="-128"/>
                          <a:cs typeface="+mn-cs"/>
                        </a:rPr>
                        <a:t>3. </a:t>
                      </a:r>
                      <a:r>
                        <a:rPr kumimoji="1" lang="ja-JP" altLang="en-US" sz="1050" kern="1200" dirty="0">
                          <a:solidFill>
                            <a:srgbClr val="0D0D0D"/>
                          </a:solidFill>
                          <a:latin typeface="Meiryo" panose="020B0604030504040204" pitchFamily="34" charset="-128"/>
                          <a:ea typeface="Meiryo" panose="020B0604030504040204" pitchFamily="34" charset="-128"/>
                          <a:cs typeface="+mn-cs"/>
                        </a:rPr>
                        <a:t>ユーザーに不快感を与えるような表現</a:t>
                      </a:r>
                      <a:endParaRPr kumimoji="1" lang="en-US" altLang="ja-JP" sz="1050" kern="120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20000"/>
                        </a:lnSpc>
                        <a:spcBef>
                          <a:spcPts val="0"/>
                        </a:spcBef>
                        <a:spcAft>
                          <a:spcPts val="0"/>
                        </a:spcAft>
                        <a:buClrTx/>
                        <a:buSzTx/>
                        <a:buFontTx/>
                        <a:buNone/>
                        <a:tabLst/>
                        <a:defRPr/>
                      </a:pPr>
                      <a:r>
                        <a:rPr kumimoji="1" lang="en-US" altLang="ja-JP" sz="1050" dirty="0">
                          <a:latin typeface="Meiryo" panose="020B0604030504040204" pitchFamily="34" charset="-128"/>
                          <a:ea typeface="Meiryo" panose="020B0604030504040204" pitchFamily="34" charset="-128"/>
                          <a:hlinkClick r:id="rId5"/>
                        </a:rPr>
                        <a:t>https://ads-help.yahoo-net.jp/s/article/H000044801?language=ja</a:t>
                      </a:r>
                      <a:endParaRPr kumimoji="1" lang="en-US" altLang="ja-JP" sz="1050" dirty="0">
                        <a:latin typeface="Meiryo" panose="020B0604030504040204" pitchFamily="34" charset="-128"/>
                        <a:ea typeface="Meiryo" panose="020B0604030504040204" pitchFamily="34" charset="-128"/>
                      </a:endParaRPr>
                    </a:p>
                  </a:txBody>
                  <a:tcPr marL="162000"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extLst>
                  <a:ext uri="{0D108BD9-81ED-4DB2-BD59-A6C34878D82A}">
                    <a16:rowId xmlns:a16="http://schemas.microsoft.com/office/drawing/2014/main" val="1798959427"/>
                  </a:ext>
                </a:extLst>
              </a:tr>
            </a:tbl>
          </a:graphicData>
        </a:graphic>
      </p:graphicFrame>
    </p:spTree>
    <p:extLst>
      <p:ext uri="{BB962C8B-B14F-4D97-AF65-F5344CB8AC3E}">
        <p14:creationId xmlns:p14="http://schemas.microsoft.com/office/powerpoint/2010/main" val="1892540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8611F7AF-2F79-8263-D1CB-A7593B360634}"/>
              </a:ext>
            </a:extLst>
          </p:cNvPr>
          <p:cNvSpPr>
            <a:spLocks noGrp="1"/>
          </p:cNvSpPr>
          <p:nvPr>
            <p:ph type="body" sz="quarter" idx="12"/>
          </p:nvPr>
        </p:nvSpPr>
        <p:spPr/>
        <p:txBody>
          <a:bodyPr/>
          <a:lstStyle/>
          <a:p>
            <a:pPr marL="0" indent="0">
              <a:buNone/>
            </a:pPr>
            <a:r>
              <a:rPr lang="ja-JP" altLang="en-US" dirty="0"/>
              <a:t>その他・注意事項</a:t>
            </a:r>
          </a:p>
        </p:txBody>
      </p:sp>
      <p:pic>
        <p:nvPicPr>
          <p:cNvPr id="10" name="図プレースホルダー 9" descr="アイコン&#10;&#10;自動的に生成された説明">
            <a:extLst>
              <a:ext uri="{FF2B5EF4-FFF2-40B4-BE49-F238E27FC236}">
                <a16:creationId xmlns:a16="http://schemas.microsoft.com/office/drawing/2014/main" id="{3799B9DD-EFA6-97AC-9188-B0E425FC701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dirty="0"/>
              <a:t>入稿前審査</a:t>
            </a:r>
            <a:endParaRPr kumimoji="1" lang="ja-JP" altLang="en-US" sz="1600" dirty="0">
              <a:solidFill>
                <a:schemeClr val="accent6"/>
              </a:solidFill>
            </a:endParaRPr>
          </a:p>
        </p:txBody>
      </p:sp>
      <p:graphicFrame>
        <p:nvGraphicFramePr>
          <p:cNvPr id="6" name="表 5">
            <a:extLst>
              <a:ext uri="{FF2B5EF4-FFF2-40B4-BE49-F238E27FC236}">
                <a16:creationId xmlns:a16="http://schemas.microsoft.com/office/drawing/2014/main" id="{659FCFC1-B066-B7EB-C44D-516ACDFDB4E5}"/>
              </a:ext>
            </a:extLst>
          </p:cNvPr>
          <p:cNvGraphicFramePr>
            <a:graphicFrameLocks noGrp="1"/>
          </p:cNvGraphicFramePr>
          <p:nvPr>
            <p:extLst>
              <p:ext uri="{D42A27DB-BD31-4B8C-83A1-F6EECF244321}">
                <p14:modId xmlns:p14="http://schemas.microsoft.com/office/powerpoint/2010/main" val="1898193655"/>
              </p:ext>
            </p:extLst>
          </p:nvPr>
        </p:nvGraphicFramePr>
        <p:xfrm>
          <a:off x="479425" y="1800164"/>
          <a:ext cx="11248747" cy="4337266"/>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dirty="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4"/>
                        </a:rPr>
                        <a:t>ブランドリフト調査</a:t>
                      </a:r>
                      <a:br>
                        <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hlinkClick r:id="rId4"/>
                        </a:rPr>
                      </a:b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4"/>
                        </a:rPr>
                        <a:t>入稿前審査依頼フォーム</a:t>
                      </a:r>
                      <a:endParaRPr lang="en-US" altLang="ja-JP" sz="1000" b="0" dirty="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・広告タイプ：予約型専用広告（ブランドパネル クインティを除く）</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rgbClr val="0D0D0D"/>
                          </a:solidFill>
                          <a:latin typeface="Meiryo" panose="020B0604030504040204" pitchFamily="34" charset="-128"/>
                          <a:ea typeface="Meiryo" panose="020B0604030504040204" pitchFamily="34" charset="-128"/>
                        </a:rPr>
                        <a:t>※</a:t>
                      </a:r>
                      <a:r>
                        <a:rPr kumimoji="1" lang="ja-JP" altLang="en-US" sz="1000" b="0" dirty="0">
                          <a:solidFill>
                            <a:srgbClr val="0D0D0D"/>
                          </a:solidFill>
                          <a:latin typeface="Meiryo" panose="020B0604030504040204" pitchFamily="34" charset="-128"/>
                          <a:ea typeface="Meiryo" panose="020B0604030504040204" pitchFamily="34" charset="-128"/>
                        </a:rPr>
                        <a:t>トップインパクト、パノラマなどのリッチ広告が対象です。予約型専用広告の詳細は入稿規定をご確認ください。</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hlinkClick r:id="rId5"/>
                        </a:rPr>
                        <a:t>https://ads-help.yahoo-net.jp/s/article/H000044534</a:t>
                      </a:r>
                      <a:endPar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0000"/>
                          </a:solidFill>
                          <a:latin typeface="Meiryo" panose="020B0604030504040204" pitchFamily="34" charset="-128"/>
                          <a:ea typeface="Meiryo" panose="020B0604030504040204" pitchFamily="34" charset="-128"/>
                          <a:cs typeface="+mn-cs"/>
                        </a:rPr>
                        <a:t>必須</a:t>
                      </a:r>
                      <a:endParaRPr kumimoji="1" lang="en-US" altLang="ja-JP" sz="1000" b="1" kern="1200" dirty="0">
                        <a:solidFill>
                          <a:srgbClr val="FF0000"/>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rPr>
                        <a:t>掲載反映日の</a:t>
                      </a:r>
                      <a:endPar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rgbClr val="FF0000"/>
                          </a:solidFill>
                          <a:latin typeface="Meiryo" panose="020B0604030504040204" pitchFamily="34" charset="-128"/>
                          <a:ea typeface="Meiryo" panose="020B0604030504040204" pitchFamily="34" charset="-128"/>
                        </a:rPr>
                        <a:t>11</a:t>
                      </a:r>
                      <a:r>
                        <a:rPr kumimoji="1" lang="ja-JP" altLang="en-US" sz="1000" b="0" dirty="0">
                          <a:solidFill>
                            <a:srgbClr val="FF0000"/>
                          </a:solidFill>
                          <a:latin typeface="Meiryo" panose="020B0604030504040204" pitchFamily="34" charset="-128"/>
                          <a:ea typeface="Meiryo" panose="020B0604030504040204" pitchFamily="34" charset="-128"/>
                        </a:rPr>
                        <a:t>営業日前</a:t>
                      </a: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dirty="0">
                          <a:solidFill>
                            <a:schemeClr val="tx1">
                              <a:lumMod val="65000"/>
                              <a:lumOff val="35000"/>
                            </a:schemeClr>
                          </a:solidFill>
                          <a:latin typeface="Meiryo" panose="020B0604030504040204" pitchFamily="34" charset="-128"/>
                          <a:ea typeface="Meiryo" panose="020B0604030504040204" pitchFamily="34" charset="-128"/>
                          <a:hlinkClick r:id="rId6"/>
                        </a:rPr>
                        <a:t>ディスプレイ広告（予約型）入稿前審査依頼フォーム</a:t>
                      </a:r>
                      <a:endParaRPr kumimoji="1" lang="en-US" altLang="ja-JP" sz="1000" b="0" u="none" dirty="0">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dirty="0">
                          <a:solidFill>
                            <a:srgbClr val="FF0000"/>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dirty="0">
                          <a:solidFill>
                            <a:srgbClr val="FF0000"/>
                          </a:solidFill>
                          <a:latin typeface="Meiryo" panose="020B0604030504040204" pitchFamily="34" charset="-128"/>
                          <a:ea typeface="Meiryo" panose="020B0604030504040204" pitchFamily="34" charset="-128"/>
                        </a:rPr>
                        <a:t>必須</a:t>
                      </a:r>
                      <a:endParaRPr kumimoji="1" lang="en-US" altLang="ja-JP" sz="1000" b="1" dirty="0">
                        <a:solidFill>
                          <a:srgbClr val="FF0000"/>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URL</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dirty="0">
                          <a:solidFill>
                            <a:srgbClr val="FF0000"/>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0000"/>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dirty="0">
                          <a:solidFill>
                            <a:srgbClr val="FF0000"/>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dirty="0" err="1">
                          <a:solidFill>
                            <a:srgbClr val="0D0D0D"/>
                          </a:solidFill>
                          <a:latin typeface="Meiryo" panose="020B0604030504040204" pitchFamily="34" charset="-128"/>
                          <a:ea typeface="Meiryo" panose="020B0604030504040204" pitchFamily="34" charset="-128"/>
                          <a:cs typeface="+mn-cs"/>
                        </a:rPr>
                        <a:t>任意</a:t>
                      </a:r>
                      <a:endParaRPr kumimoji="1" lang="ja-JP" altLang="en-US" sz="1000" b="1" kern="1200" dirty="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7"/>
                        </a:rPr>
                        <a:t>掲載制限カテゴリー確認　依頼フォーム</a:t>
                      </a:r>
                      <a:br>
                        <a:rPr kumimoji="1" lang="en-US" altLang="ja-JP" sz="1000" b="0" dirty="0">
                          <a:latin typeface="Meiryo" panose="020B0604030504040204" pitchFamily="34" charset="-128"/>
                          <a:ea typeface="Meiryo" panose="020B0604030504040204" pitchFamily="34" charset="-128"/>
                        </a:rPr>
                      </a:br>
                      <a:endParaRPr lang="en-US" altLang="ja-JP" sz="1000" b="0" dirty="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537ABCAA-0EA2-0E56-55B9-D26B279646CF}"/>
              </a:ext>
            </a:extLst>
          </p:cNvPr>
          <p:cNvSpPr txBox="1"/>
          <p:nvPr/>
        </p:nvSpPr>
        <p:spPr>
          <a:xfrm>
            <a:off x="479425" y="1089025"/>
            <a:ext cx="11233150" cy="543995"/>
          </a:xfrm>
          <a:prstGeom prst="rect">
            <a:avLst/>
          </a:prstGeom>
          <a:noFill/>
        </p:spPr>
        <p:txBody>
          <a:bodyPr wrap="square" lIns="0" tIns="0" rIns="0" bIns="0" rtlCol="0">
            <a:spAutoFit/>
          </a:bodyPr>
          <a:lstStyle/>
          <a:p>
            <a:pPr>
              <a:lnSpc>
                <a:spcPct val="130000"/>
              </a:lnSpc>
            </a:pPr>
            <a:r>
              <a:rPr lang="ja-JP" altLang="en-US" sz="1400" dirty="0">
                <a:solidFill>
                  <a:srgbClr val="0D0D0D"/>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dirty="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dirty="0">
                <a:solidFill>
                  <a:srgbClr val="0D0D0D"/>
                </a:solidFill>
                <a:latin typeface="Meiryo" panose="020B0604030504040204" pitchFamily="34" charset="-128"/>
                <a:ea typeface="Meiryo" panose="020B0604030504040204" pitchFamily="34" charset="-128"/>
              </a:rPr>
              <a:t>なお、審査には</a:t>
            </a:r>
            <a:r>
              <a:rPr lang="en-US" altLang="ja-JP" sz="1400" dirty="0">
                <a:solidFill>
                  <a:srgbClr val="0D0D0D"/>
                </a:solidFill>
                <a:latin typeface="Meiryo" panose="020B0604030504040204" pitchFamily="34" charset="-128"/>
                <a:ea typeface="Meiryo" panose="020B0604030504040204" pitchFamily="34" charset="-128"/>
              </a:rPr>
              <a:t>3</a:t>
            </a:r>
            <a:r>
              <a:rPr lang="ja-JP" altLang="en-US" sz="1400" dirty="0">
                <a:solidFill>
                  <a:srgbClr val="0D0D0D"/>
                </a:solidFill>
                <a:latin typeface="Meiryo" panose="020B0604030504040204" pitchFamily="34" charset="-128"/>
                <a:ea typeface="Meiryo" panose="020B0604030504040204" pitchFamily="34" charset="-128"/>
              </a:rPr>
              <a:t>営業日程度かかります。</a:t>
            </a:r>
            <a:endParaRPr lang="en-US" altLang="ja-JP" sz="140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921972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7A3803B-87FE-8DD5-03AE-84DC7D32FC67}"/>
              </a:ext>
            </a:extLst>
          </p:cNvPr>
          <p:cNvSpPr>
            <a:spLocks noGrp="1"/>
          </p:cNvSpPr>
          <p:nvPr>
            <p:ph type="body" sz="quarter" idx="12"/>
          </p:nvPr>
        </p:nvSpPr>
        <p:spPr/>
        <p:txBody>
          <a:bodyPr/>
          <a:lstStyle/>
          <a:p>
            <a:pPr marL="0" indent="0">
              <a:buNone/>
            </a:pPr>
            <a:r>
              <a:rPr lang="ja-JP" altLang="en-US" dirty="0"/>
              <a:t>その他・注意事項</a:t>
            </a:r>
          </a:p>
        </p:txBody>
      </p:sp>
      <p:pic>
        <p:nvPicPr>
          <p:cNvPr id="9" name="図プレースホルダー 8" descr="アイコン&#10;&#10;自動的に生成された説明">
            <a:extLst>
              <a:ext uri="{FF2B5EF4-FFF2-40B4-BE49-F238E27FC236}">
                <a16:creationId xmlns:a16="http://schemas.microsoft.com/office/drawing/2014/main" id="{247AFF8F-EC87-71A1-4CDB-A0CA2667237F}"/>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dirty="0"/>
              <a:t>ディスプレイ広告（予約型）　共通免責事項・注意事項</a:t>
            </a:r>
            <a:endParaRPr kumimoji="1" lang="ja-JP" altLang="en-US" dirty="0"/>
          </a:p>
        </p:txBody>
      </p:sp>
      <p:sp>
        <p:nvSpPr>
          <p:cNvPr id="7" name="テキスト ボックス 6">
            <a:extLst>
              <a:ext uri="{FF2B5EF4-FFF2-40B4-BE49-F238E27FC236}">
                <a16:creationId xmlns:a16="http://schemas.microsoft.com/office/drawing/2014/main" id="{206E0E95-E775-9071-94D6-1E24A11C2D48}"/>
              </a:ext>
            </a:extLst>
          </p:cNvPr>
          <p:cNvSpPr txBox="1"/>
          <p:nvPr/>
        </p:nvSpPr>
        <p:spPr>
          <a:xfrm>
            <a:off x="479425" y="1089025"/>
            <a:ext cx="11233149" cy="5230663"/>
          </a:xfrm>
          <a:prstGeom prst="rect">
            <a:avLst/>
          </a:prstGeom>
          <a:noFill/>
        </p:spPr>
        <p:txBody>
          <a:bodyPr wrap="square" lIns="0" tIns="0" rIns="0" bIns="0" rtlCol="0">
            <a:spAutoFit/>
          </a:bodyPr>
          <a:lstStyle/>
          <a:p>
            <a:pPr>
              <a:lnSpc>
                <a:spcPct val="120000"/>
              </a:lnSpc>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おもな免責事項・注意事項のみ記載しております。本資料に記載のほか、広告取扱基本規定、広告掲載基準、入稿規定など各種規約、ガイドライン、ヘルプにもディスプレイ広告（予約型）に関する免責事項・注意事項があります。併せてご確認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dirty="0">
                <a:solidFill>
                  <a:srgbClr val="0D0D0D"/>
                </a:solidFill>
                <a:effectLst/>
                <a:latin typeface="+mn-ea"/>
              </a:rPr>
              <a:t>ガイドライン・規約</a:t>
            </a:r>
            <a:r>
              <a:rPr kumimoji="0" lang="en-US" altLang="ja-JP" sz="1400" kern="0" dirty="0">
                <a:solidFill>
                  <a:srgbClr val="000000">
                    <a:lumMod val="65000"/>
                    <a:lumOff val="35000"/>
                  </a:srgbClr>
                </a:solidFill>
                <a:latin typeface="+mn-ea"/>
              </a:rPr>
              <a:t>	</a:t>
            </a:r>
            <a:r>
              <a:rPr lang="en-US" altLang="ja-JP" sz="1400" b="0" i="0" u="none" strike="noStrike" dirty="0">
                <a:effectLst/>
                <a:latin typeface="+mn-ea"/>
                <a:hlinkClick r:id="rId4"/>
              </a:rPr>
              <a:t>https://www.lycbiz.com/jp/download/yahoo/</a:t>
            </a:r>
            <a:br>
              <a:rPr lang="en-US" altLang="ja-JP" sz="1400" dirty="0">
                <a:latin typeface="+mn-ea"/>
              </a:rPr>
            </a:br>
            <a:r>
              <a:rPr lang="ja-JP" altLang="en-US" sz="1400" b="0" i="0" dirty="0">
                <a:solidFill>
                  <a:srgbClr val="1D1C1D"/>
                </a:solidFill>
                <a:effectLst/>
                <a:latin typeface="+mn-ea"/>
              </a:rPr>
              <a:t>　　　　　　　　　</a:t>
            </a:r>
            <a:r>
              <a:rPr kumimoji="0" lang="en-US" altLang="ja-JP" sz="1400" kern="0" dirty="0">
                <a:solidFill>
                  <a:srgbClr val="000000">
                    <a:lumMod val="65000"/>
                    <a:lumOff val="35000"/>
                  </a:srgbClr>
                </a:solidFill>
                <a:latin typeface="+mn-ea"/>
              </a:rPr>
              <a:t>	</a:t>
            </a:r>
            <a:r>
              <a:rPr lang="en-US" altLang="ja-JP" sz="1400" b="0" i="0" u="none" strike="noStrike" dirty="0">
                <a:effectLst/>
                <a:latin typeface="+mn-ea"/>
                <a:hlinkClick r:id="rId5"/>
              </a:rPr>
              <a:t>https://www.lycbiz.com/jp/terms-and-policies/yahoo/</a:t>
            </a:r>
            <a:endParaRPr lang="en-US" altLang="ja-JP" sz="1400" b="0" i="0" u="none" strike="noStrike" dirty="0">
              <a:effectLst/>
              <a:latin typeface="+mn-ea"/>
            </a:endParaRPr>
          </a:p>
          <a:p>
            <a:pPr marL="742950" lvl="1" indent="-285750">
              <a:lnSpc>
                <a:spcPct val="120000"/>
              </a:lnSpc>
              <a:spcAft>
                <a:spcPts val="600"/>
              </a:spcAft>
              <a:buFont typeface="Wingdings" pitchFamily="2" charset="2"/>
              <a:buChar char="n"/>
              <a:defRPr/>
            </a:pPr>
            <a:r>
              <a:rPr kumimoji="0" lang="en-US" altLang="ja-JP" sz="1400" kern="0" dirty="0">
                <a:solidFill>
                  <a:srgbClr val="0D0D0D"/>
                </a:solidFill>
                <a:latin typeface="+mn-ea"/>
              </a:rPr>
              <a:t>Yahoo!</a:t>
            </a:r>
            <a:r>
              <a:rPr kumimoji="0" lang="ja-JP" altLang="en-US" sz="1400" kern="0" dirty="0">
                <a:solidFill>
                  <a:srgbClr val="0D0D0D"/>
                </a:solidFill>
                <a:latin typeface="+mn-ea"/>
              </a:rPr>
              <a:t>広告 ヘルプ</a:t>
            </a:r>
            <a:r>
              <a:rPr kumimoji="0" lang="en-US" altLang="ja-JP" sz="1400" kern="0" dirty="0">
                <a:solidFill>
                  <a:srgbClr val="000000">
                    <a:lumMod val="65000"/>
                    <a:lumOff val="35000"/>
                  </a:srgbClr>
                </a:solidFill>
                <a:latin typeface="+mn-ea"/>
              </a:rPr>
              <a:t>	</a:t>
            </a:r>
            <a:r>
              <a:rPr kumimoji="0" lang="en-US" altLang="ja-JP" sz="1400" kern="0" dirty="0">
                <a:solidFill>
                  <a:srgbClr val="000000">
                    <a:lumMod val="65000"/>
                    <a:lumOff val="35000"/>
                  </a:srgbClr>
                </a:solidFill>
                <a:latin typeface="+mn-ea"/>
                <a:hlinkClick r:id="rId6"/>
              </a:rPr>
              <a:t>https://ads-help.yahoo-net.jp/</a:t>
            </a:r>
            <a:endParaRPr kumimoji="0" lang="en-US" altLang="ja-JP" sz="1400" kern="0" dirty="0">
              <a:solidFill>
                <a:srgbClr val="000000">
                  <a:lumMod val="65000"/>
                  <a:lumOff val="35000"/>
                </a:srgbClr>
              </a:solidFill>
              <a:latin typeface="+mn-ea"/>
            </a:endParaRPr>
          </a:p>
          <a:p>
            <a:pPr>
              <a:lnSpc>
                <a:spcPct val="120000"/>
              </a:lnSpc>
              <a:spcAft>
                <a:spcPts val="600"/>
              </a:spcAft>
              <a:defRPr/>
            </a:pPr>
            <a:endPar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広告の掲載内容や販売内容が変更になる場合があります。あらかじめご了承ください。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広告が掲載されるウェブサイトやアプリケーション</a:t>
            </a:r>
            <a:r>
              <a:rPr kumimoji="0" lang="ja-JP" altLang="ja-JP" sz="1400" kern="0" dirty="0">
                <a:solidFill>
                  <a:srgbClr val="0D0D0D"/>
                </a:solidFill>
                <a:latin typeface="Meiryo" panose="020B0604030504040204" pitchFamily="34" charset="-128"/>
                <a:ea typeface="Meiryo" panose="020B0604030504040204" pitchFamily="34" charset="-128"/>
              </a:rPr>
              <a:t>の内容・構成は、予告なく変更になる場合や、災害時、通信障害時、他プロモーション時等、特別編成になる場合があります。また、それらに</a:t>
            </a:r>
            <a:r>
              <a:rPr kumimoji="0" lang="ja-JP" altLang="en-US" sz="1400" kern="0" dirty="0">
                <a:solidFill>
                  <a:srgbClr val="0D0D0D"/>
                </a:solidFill>
                <a:latin typeface="Meiryo" panose="020B0604030504040204" pitchFamily="34" charset="-128"/>
                <a:ea typeface="Meiryo" panose="020B0604030504040204" pitchFamily="34" charset="-128"/>
              </a:rPr>
              <a:t>伴い広告</a:t>
            </a:r>
            <a:r>
              <a:rPr kumimoji="0" lang="ja-JP" altLang="ja-JP" sz="1400" kern="0" dirty="0">
                <a:solidFill>
                  <a:srgbClr val="0D0D0D"/>
                </a:solidFill>
                <a:latin typeface="Meiryo" panose="020B0604030504040204" pitchFamily="34" charset="-128"/>
                <a:ea typeface="Meiryo" panose="020B0604030504040204" pitchFamily="34" charset="-128"/>
              </a:rPr>
              <a:t>掲載</a:t>
            </a:r>
            <a:r>
              <a:rPr kumimoji="0" lang="ja-JP" altLang="en-US" sz="1400" kern="0" dirty="0">
                <a:solidFill>
                  <a:srgbClr val="0D0D0D"/>
                </a:solidFill>
                <a:latin typeface="Meiryo" panose="020B0604030504040204" pitchFamily="34" charset="-128"/>
                <a:ea typeface="Meiryo" panose="020B0604030504040204" pitchFamily="34" charset="-128"/>
              </a:rPr>
              <a:t>位置</a:t>
            </a:r>
            <a:r>
              <a:rPr kumimoji="0" lang="ja-JP" altLang="ja-JP" sz="1400" kern="0" dirty="0">
                <a:solidFill>
                  <a:srgbClr val="0D0D0D"/>
                </a:solidFill>
                <a:latin typeface="Meiryo" panose="020B0604030504040204" pitchFamily="34" charset="-128"/>
                <a:ea typeface="Meiryo" panose="020B0604030504040204" pitchFamily="34" charset="-128"/>
              </a:rPr>
              <a:t>が変更になる場合があります。</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弊社サービスによる特別演出に伴い、演出期間を含めた掲載期間の販売を停止する場合があります。</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市区郡合併などでターゲティング対象のエリアが変更・廃止になる場合があります。</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セールスシートの「商品一覧」ページに記載の「掲載場所」が複数のサービスやサービス内の階層、記事・種目などのカテゴリーを包含する場合、一部のサービス、サービス内の階層、カテゴリーで広告掲載されない場合があります。</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lang="ja-JP" altLang="en-US" sz="1400" b="0" i="0" dirty="0">
                <a:solidFill>
                  <a:srgbClr val="0D0D0D"/>
                </a:solidFill>
                <a:effectLst/>
                <a:latin typeface="Hiragino Kaku Gothic Pro"/>
              </a:rPr>
              <a:t>商品によってはセールスシートの「商品一覧」ページに記載の「購入期間」より短期間で購入可能ですが、予約時のシミュレーションビューアブルインプレッションを下回る場合があります。</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423737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dirty="0"/>
              <a:t>ディスプレイ広告（予約型）　共通免責事項・注意事項</a:t>
            </a:r>
            <a:endParaRPr kumimoji="1" lang="ja-JP" altLang="en-US" dirty="0"/>
          </a:p>
        </p:txBody>
      </p:sp>
      <p:sp>
        <p:nvSpPr>
          <p:cNvPr id="5" name="テキスト ボックス 4">
            <a:extLst>
              <a:ext uri="{FF2B5EF4-FFF2-40B4-BE49-F238E27FC236}">
                <a16:creationId xmlns:a16="http://schemas.microsoft.com/office/drawing/2014/main" id="{00F8B774-797B-3F02-CD78-33F61D8A9E55}"/>
              </a:ext>
            </a:extLst>
          </p:cNvPr>
          <p:cNvSpPr txBox="1"/>
          <p:nvPr/>
        </p:nvSpPr>
        <p:spPr>
          <a:xfrm>
            <a:off x="479425" y="1089025"/>
            <a:ext cx="11233150" cy="4741298"/>
          </a:xfrm>
          <a:prstGeom prst="rect">
            <a:avLst/>
          </a:prstGeom>
          <a:noFill/>
        </p:spPr>
        <p:txBody>
          <a:bodyPr wrap="square" lIns="0" tIns="0" rIns="0" bIns="0" rtlCol="0" anchor="t">
            <a:spAutoFit/>
          </a:bodyPr>
          <a:lstStyle/>
          <a:p>
            <a:pPr marL="285750" indent="-285750">
              <a:lnSpc>
                <a:spcPct val="120000"/>
              </a:lnSpc>
              <a:spcAft>
                <a:spcPts val="600"/>
              </a:spcAft>
              <a:buFont typeface="Wingdings" pitchFamily="2" charset="2"/>
              <a:buChar char="n"/>
              <a:defRPr/>
            </a:pPr>
            <a:r>
              <a:rPr kumimoji="0" lang="ja-JP" altLang="en-US" sz="1400" kern="0" dirty="0">
                <a:solidFill>
                  <a:srgbClr val="0D0D0D"/>
                </a:solidFill>
                <a:latin typeface="Meiryo"/>
                <a:ea typeface="Meiryo"/>
              </a:rPr>
              <a:t>広告掲載調整時間について</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次に定める時間は「広告掲載調整時間」とし、広告掲載調整時間内に発生した不具合について、LINEヤフーは免責されます。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1</a:t>
            </a: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dirty="0">
                <a:solidFill>
                  <a:srgbClr val="0D0D0D"/>
                </a:solidFill>
                <a:latin typeface="Meiryo"/>
                <a:ea typeface="Meiryo"/>
              </a:rPr>
              <a:t>広告掲載開始日、および広告内容を変更した後の掲載開始日において、掲載開始から</a:t>
            </a:r>
            <a:r>
              <a:rPr kumimoji="0" lang="en-US" altLang="ja-JP" sz="1400" kern="0" dirty="0">
                <a:solidFill>
                  <a:srgbClr val="0D0D0D"/>
                </a:solidFill>
                <a:latin typeface="Meiryo"/>
                <a:ea typeface="Meiryo"/>
              </a:rPr>
              <a:t>12</a:t>
            </a:r>
            <a:r>
              <a:rPr kumimoji="0" lang="ja-JP" altLang="en-US" sz="1400" kern="0" dirty="0">
                <a:solidFill>
                  <a:srgbClr val="0D0D0D"/>
                </a:solidFill>
                <a:latin typeface="Meiryo"/>
                <a:ea typeface="Meiryo"/>
              </a:rPr>
              <a:t>時間を広告掲載調整時間とします。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　　</a:t>
            </a:r>
            <a:r>
              <a:rPr kumimoji="0" lang="en-US" altLang="ja-JP" sz="1400" kern="0" dirty="0">
                <a:solidFill>
                  <a:srgbClr val="0D0D0D"/>
                </a:solidFill>
                <a:latin typeface="Meiryo"/>
                <a:ea typeface="Meiryo"/>
              </a:rPr>
              <a:t>	</a:t>
            </a:r>
            <a:r>
              <a:rPr kumimoji="0" lang="ja-JP" altLang="en-US" sz="1400" kern="0" dirty="0">
                <a:solidFill>
                  <a:srgbClr val="0D0D0D"/>
                </a:solidFill>
                <a:latin typeface="Meiryo"/>
                <a:ea typeface="Meiryo"/>
              </a:rPr>
              <a:t>ただし、以下の（</a:t>
            </a:r>
            <a:r>
              <a:rPr kumimoji="0" lang="en-US" altLang="ja-JP" sz="1400" kern="0" dirty="0">
                <a:solidFill>
                  <a:srgbClr val="0D0D0D"/>
                </a:solidFill>
                <a:latin typeface="Meiryo"/>
                <a:ea typeface="Meiryo"/>
              </a:rPr>
              <a:t>2</a:t>
            </a: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dirty="0">
                <a:solidFill>
                  <a:srgbClr val="0D0D0D"/>
                </a:solidFill>
                <a:latin typeface="Meiryo"/>
                <a:ea typeface="Meiryo"/>
              </a:rPr>
              <a:t>）に該当する場合は、その定めに従います。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2</a:t>
            </a: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dirty="0">
                <a:solidFill>
                  <a:srgbClr val="0D0D0D"/>
                </a:solidFill>
                <a:latin typeface="Meiryo"/>
                <a:ea typeface="Meiryo"/>
              </a:rPr>
              <a:t>広告掲載開始日が営業日以外の場合、当該広告の掲載開始時間から、翌営業日の正午までを広告掲載調整時間とします。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dirty="0">
                <a:solidFill>
                  <a:srgbClr val="0D0D0D"/>
                </a:solidFill>
                <a:latin typeface="Meiryo"/>
                <a:ea typeface="Meiryo"/>
              </a:rPr>
              <a:t>広告の総掲載予定時間が</a:t>
            </a:r>
            <a:r>
              <a:rPr kumimoji="0" lang="en-US" altLang="ja-JP" sz="1400" kern="0" dirty="0">
                <a:solidFill>
                  <a:srgbClr val="0D0D0D"/>
                </a:solidFill>
                <a:latin typeface="Meiryo"/>
                <a:ea typeface="Meiryo"/>
              </a:rPr>
              <a:t>12</a:t>
            </a:r>
            <a:r>
              <a:rPr kumimoji="0" lang="ja-JP" altLang="en-US" sz="1400" kern="0" dirty="0">
                <a:solidFill>
                  <a:srgbClr val="0D0D0D"/>
                </a:solidFill>
                <a:latin typeface="Meiryo"/>
                <a:ea typeface="Meiryo"/>
              </a:rPr>
              <a:t>時間未満の場合、総掲載予定時間の</a:t>
            </a:r>
            <a:r>
              <a:rPr kumimoji="0" lang="en-US" altLang="ja-JP" sz="1400" kern="0" dirty="0">
                <a:solidFill>
                  <a:srgbClr val="0D0D0D"/>
                </a:solidFill>
                <a:latin typeface="Meiryo"/>
                <a:ea typeface="Meiryo"/>
              </a:rPr>
              <a:t>10</a:t>
            </a:r>
            <a:r>
              <a:rPr kumimoji="0" lang="ja-JP" altLang="en-US" sz="1400" kern="0" dirty="0">
                <a:solidFill>
                  <a:srgbClr val="0D0D0D"/>
                </a:solidFill>
                <a:latin typeface="Meiryo"/>
                <a:ea typeface="Meiryo"/>
              </a:rPr>
              <a:t>％にあたる時間を上限に広告掲載調整時間とします。</a:t>
            </a:r>
            <a:endParaRPr kumimoji="0" lang="en-US" altLang="ja-JP" sz="1400" kern="0" dirty="0">
              <a:solidFill>
                <a:srgbClr val="0D0D0D"/>
              </a:solidFill>
              <a:latin typeface="Meiryo"/>
              <a:ea typeface="Meiryo"/>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枠購入型、時間帯ジャック購入型の商品について</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dirty="0">
                <a:solidFill>
                  <a:srgbClr val="0D0D0D"/>
                </a:solidFill>
                <a:effectLst/>
                <a:latin typeface="Hiragino Kaku Gothic Pro"/>
              </a:rPr>
              <a:t>セールスシートの「商品一覧」ページ、「時間帯ジャック価格表」ページに記載の「想定ビューアブルインプレッション」は広告視聴数の目安です。結果として下回る場合があります。</a:t>
            </a:r>
            <a:endParaRPr lang="en-US" altLang="ja-JP" sz="1400" b="0" i="0" dirty="0">
              <a:solidFill>
                <a:srgbClr val="0D0D0D"/>
              </a:solidFill>
              <a:effectLst/>
              <a:latin typeface="Hiragino Kaku Gothic Pro"/>
            </a:endParaRPr>
          </a:p>
          <a:p>
            <a:pPr marL="742950" lvl="1" indent="-285750">
              <a:lnSpc>
                <a:spcPct val="120000"/>
              </a:lnSpc>
              <a:spcAft>
                <a:spcPts val="600"/>
              </a:spcAft>
              <a:buFont typeface="Wingdings" pitchFamily="2" charset="2"/>
              <a:buChar char="n"/>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ユーザーが当該広告の非表示設定を実施した場合など、</a:t>
            </a:r>
            <a:r>
              <a:rPr kumimoji="0" lang="ja-JP" altLang="en-US" sz="1400" kern="0" dirty="0">
                <a:solidFill>
                  <a:srgbClr val="0D0D0D"/>
                </a:solidFill>
                <a:latin typeface="Meiryo" panose="020B0604030504040204" pitchFamily="34" charset="-128"/>
                <a:ea typeface="Meiryo" panose="020B0604030504040204" pitchFamily="34" charset="-128"/>
              </a:rPr>
              <a:t>ディスプレイ広告（運用型）を含めた</a:t>
            </a: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他社の広告配信設定の状況により、</a:t>
            </a:r>
            <a: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SOV100</a:t>
            </a:r>
            <a:r>
              <a:rPr kumimoji="0" lang="ja-JP" altLang="en-US" sz="1400" kern="0" dirty="0">
                <a:solidFill>
                  <a:srgbClr val="0D0D0D"/>
                </a:solidFill>
                <a:latin typeface="Meiryo" panose="020B0604030504040204" pitchFamily="34" charset="-128"/>
                <a:ea typeface="Meiryo" panose="020B0604030504040204" pitchFamily="34" charset="-128"/>
              </a:rPr>
              <a:t>％</a:t>
            </a: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配信の購入の場合でも他社の広告が配信される場合があります。</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資料やツールに明示されている場合を除き、金額表示は以下のとおりです。</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消費税を含みません。</a:t>
            </a:r>
          </a:p>
          <a:p>
            <a:pPr marL="742950" lvl="1" indent="-285750">
              <a:lnSpc>
                <a:spcPct val="120000"/>
              </a:lnSpc>
              <a:spcAft>
                <a:spcPts val="600"/>
              </a:spcAft>
              <a:buFont typeface="Wingdings" pitchFamily="2" charset="2"/>
              <a:buChar char="n"/>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代理店手数料を含みます。</a:t>
            </a:r>
            <a:endParaRPr kumimoji="0" lang="en-US" altLang="ja-JP" sz="1400" kern="0" dirty="0">
              <a:solidFill>
                <a:srgbClr val="0D0D0D"/>
              </a:solidFill>
              <a:latin typeface="Meiryo" panose="020B0604030504040204" pitchFamily="34" charset="-128"/>
              <a:ea typeface="Meiryo" panose="020B0604030504040204" pitchFamily="34" charset="-128"/>
            </a:endParaRPr>
          </a:p>
        </p:txBody>
      </p:sp>
      <p:sp>
        <p:nvSpPr>
          <p:cNvPr id="7" name="テキスト プレースホルダー 3">
            <a:extLst>
              <a:ext uri="{FF2B5EF4-FFF2-40B4-BE49-F238E27FC236}">
                <a16:creationId xmlns:a16="http://schemas.microsoft.com/office/drawing/2014/main" id="{658FFB66-D33F-6E89-0974-9599BC7E1F2F}"/>
              </a:ext>
            </a:extLst>
          </p:cNvPr>
          <p:cNvSpPr>
            <a:spLocks noGrp="1"/>
          </p:cNvSpPr>
          <p:nvPr>
            <p:ph type="body" sz="quarter" idx="12"/>
          </p:nvPr>
        </p:nvSpPr>
        <p:spPr>
          <a:xfrm>
            <a:off x="595671" y="81412"/>
            <a:ext cx="866756" cy="410840"/>
          </a:xfrm>
        </p:spPr>
        <p:txBody>
          <a:bodyPr/>
          <a:lstStyle/>
          <a:p>
            <a:pPr marL="0" indent="0">
              <a:buNone/>
            </a:pPr>
            <a:r>
              <a:rPr lang="ja-JP" altLang="en-US" dirty="0"/>
              <a:t>その他・注意事項</a:t>
            </a:r>
          </a:p>
        </p:txBody>
      </p:sp>
    </p:spTree>
    <p:extLst>
      <p:ext uri="{BB962C8B-B14F-4D97-AF65-F5344CB8AC3E}">
        <p14:creationId xmlns:p14="http://schemas.microsoft.com/office/powerpoint/2010/main" val="739954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dirty="0"/>
              <a:t>よくあるお問い合わせ</a:t>
            </a:r>
            <a:endParaRPr kumimoji="1" lang="ja-JP" altLang="en-US" dirty="0"/>
          </a:p>
        </p:txBody>
      </p:sp>
      <p:sp>
        <p:nvSpPr>
          <p:cNvPr id="5" name="テキスト ボックス 4">
            <a:extLst>
              <a:ext uri="{FF2B5EF4-FFF2-40B4-BE49-F238E27FC236}">
                <a16:creationId xmlns:a16="http://schemas.microsoft.com/office/drawing/2014/main" id="{0491951F-F2F6-AB55-BB4C-91A476AACCFD}"/>
              </a:ext>
            </a:extLst>
          </p:cNvPr>
          <p:cNvSpPr txBox="1"/>
          <p:nvPr/>
        </p:nvSpPr>
        <p:spPr>
          <a:xfrm>
            <a:off x="479425" y="1089025"/>
            <a:ext cx="11233150" cy="918713"/>
          </a:xfrm>
          <a:prstGeom prst="rect">
            <a:avLst/>
          </a:prstGeom>
          <a:noFill/>
        </p:spPr>
        <p:txBody>
          <a:bodyPr wrap="square" lIns="0" tIns="0" rIns="0" bIns="0" rtlCol="0">
            <a:spAutoFit/>
          </a:bodyPr>
          <a:lstStyle/>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ヘルプ</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4"/>
              </a:rPr>
              <a:t>https://ads-help.yahoo-net.jp/</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5"/>
              </a:rPr>
              <a:t>https://portal.yadui.business.yahoo.co.jp/agencyportal/873315/</a:t>
            </a:r>
            <a:endPar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6" name="表 4">
            <a:extLst>
              <a:ext uri="{FF2B5EF4-FFF2-40B4-BE49-F238E27FC236}">
                <a16:creationId xmlns:a16="http://schemas.microsoft.com/office/drawing/2014/main" id="{B008CDA1-43ED-8299-12A4-CC1497BA7BB4}"/>
              </a:ext>
            </a:extLst>
          </p:cNvPr>
          <p:cNvGraphicFramePr>
            <a:graphicFrameLocks noGrp="1"/>
          </p:cNvGraphicFramePr>
          <p:nvPr>
            <p:extLst>
              <p:ext uri="{D42A27DB-BD31-4B8C-83A1-F6EECF244321}">
                <p14:modId xmlns:p14="http://schemas.microsoft.com/office/powerpoint/2010/main" val="4290399571"/>
              </p:ext>
            </p:extLst>
          </p:nvPr>
        </p:nvGraphicFramePr>
        <p:xfrm>
          <a:off x="479425" y="2567278"/>
          <a:ext cx="11233150" cy="3733800"/>
        </p:xfrm>
        <a:graphic>
          <a:graphicData uri="http://schemas.openxmlformats.org/drawingml/2006/table">
            <a:tbl>
              <a:tblPr firstRow="1" bandRow="1">
                <a:tableStyleId>{5C22544A-7EE6-4342-B048-85BDC9FD1C3A}</a:tableStyleId>
              </a:tblPr>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ja-JP" altLang="en-US" sz="1400" b="1" dirty="0">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dirty="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ディスプレイ広告（予約型）販促情報一覧</a:t>
                      </a:r>
                      <a:br>
                        <a:rPr kumimoji="1" lang="en-US" altLang="ja-JP" sz="1400" dirty="0">
                          <a:solidFill>
                            <a:srgbClr val="0D0D0D"/>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6"/>
                        </a:rPr>
                        <a:t>https://portal.yadui.business.yahoo.co.jp/agencyportal/30335704/</a:t>
                      </a:r>
                      <a:endParaRPr kumimoji="1" lang="ja-JP" altLang="en-US" sz="1400" dirty="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dirty="0">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p>
                      <a:r>
                        <a:rPr kumimoji="1" lang="en-US" altLang="ja-JP" b="1" dirty="0">
                          <a:solidFill>
                            <a:srgbClr val="0D0D0D"/>
                          </a:solidFill>
                          <a:latin typeface="メイリオ" panose="020B0604030504040204" pitchFamily="50" charset="-128"/>
                          <a:ea typeface="メイリオ" panose="020B0604030504040204" pitchFamily="50" charset="-128"/>
                        </a:rPr>
                        <a:t>A</a:t>
                      </a:r>
                      <a:endParaRPr kumimoji="1" lang="ja-JP" altLang="en-US" b="1" dirty="0">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dirty="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掲載制限カテゴリー確認依頼フォーム</a:t>
                      </a:r>
                      <a:br>
                        <a:rPr kumimoji="1" lang="en-US" altLang="ja-JP" sz="1400" dirty="0">
                          <a:solidFill>
                            <a:srgbClr val="595959"/>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7"/>
                        </a:rPr>
                        <a:t>https://form-business.yahoo.co.jp/claris/enqueteForm?inquiry_type=placement_restrictions</a:t>
                      </a:r>
                      <a:endParaRPr kumimoji="1" lang="en-US" altLang="ja-JP" sz="1400" dirty="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ディスプレイ広告（予約型） 入稿前審査依頼フォーム</a:t>
                      </a:r>
                      <a:br>
                        <a:rPr kumimoji="1" lang="en-US" altLang="ja-JP" sz="1400" dirty="0">
                          <a:solidFill>
                            <a:srgbClr val="595959"/>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8"/>
                        </a:rPr>
                        <a:t>https://form-business.yahoo.co.jp/claris/enqueteForm?inquiry_type=guaranteed_review</a:t>
                      </a:r>
                      <a:endParaRPr kumimoji="1" lang="ja-JP" altLang="en-US" sz="1400" dirty="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dirty="0">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8" name="直線コネクタ 7">
            <a:extLst>
              <a:ext uri="{FF2B5EF4-FFF2-40B4-BE49-F238E27FC236}">
                <a16:creationId xmlns:a16="http://schemas.microsoft.com/office/drawing/2014/main" id="{B8C248DF-2E44-15F5-F47D-58284CB64CAD}"/>
              </a:ext>
            </a:extLst>
          </p:cNvPr>
          <p:cNvCxnSpPr/>
          <p:nvPr/>
        </p:nvCxnSpPr>
        <p:spPr>
          <a:xfrm>
            <a:off x="479425" y="36830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E61B0998-DB37-55E6-3D6D-16485DC64BAC}"/>
              </a:ext>
            </a:extLst>
          </p:cNvPr>
          <p:cNvCxnSpPr/>
          <p:nvPr/>
        </p:nvCxnSpPr>
        <p:spPr>
          <a:xfrm>
            <a:off x="492125" y="53848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プレースホルダー 3">
            <a:extLst>
              <a:ext uri="{FF2B5EF4-FFF2-40B4-BE49-F238E27FC236}">
                <a16:creationId xmlns:a16="http://schemas.microsoft.com/office/drawing/2014/main" id="{14622854-41A4-C850-FECA-59D2CF5AB77C}"/>
              </a:ext>
            </a:extLst>
          </p:cNvPr>
          <p:cNvSpPr>
            <a:spLocks noGrp="1"/>
          </p:cNvSpPr>
          <p:nvPr>
            <p:ph type="body" sz="quarter" idx="12"/>
          </p:nvPr>
        </p:nvSpPr>
        <p:spPr>
          <a:xfrm>
            <a:off x="595671" y="81412"/>
            <a:ext cx="866756" cy="410840"/>
          </a:xfrm>
        </p:spPr>
        <p:txBody>
          <a:bodyPr/>
          <a:lstStyle/>
          <a:p>
            <a:pPr marL="0" indent="0">
              <a:buNone/>
            </a:pPr>
            <a:r>
              <a:rPr lang="ja-JP" altLang="en-US" dirty="0"/>
              <a:t>その他・注意事項</a:t>
            </a:r>
          </a:p>
        </p:txBody>
      </p:sp>
    </p:spTree>
    <p:extLst>
      <p:ext uri="{BB962C8B-B14F-4D97-AF65-F5344CB8AC3E}">
        <p14:creationId xmlns:p14="http://schemas.microsoft.com/office/powerpoint/2010/main" val="533308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dirty="0"/>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dirty="0"/>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p:txBody>
          <a:bodyPr>
            <a:normAutofit/>
          </a:bodyPr>
          <a:lstStyle/>
          <a:p>
            <a:pPr marL="0" indent="0">
              <a:buNone/>
            </a:pPr>
            <a:r>
              <a:rPr kumimoji="1" lang="ja-JP" altLang="en-US" dirty="0"/>
              <a:t>その他・注意事項</a:t>
            </a:r>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AC8062C-802B-96DC-186A-AC78BCB52F30}"/>
              </a:ext>
            </a:extLst>
          </p:cNvPr>
          <p:cNvSpPr txBox="1"/>
          <p:nvPr/>
        </p:nvSpPr>
        <p:spPr>
          <a:xfrm>
            <a:off x="4314839" y="42554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rgbClr val="0D0D0D"/>
                </a:solidFill>
                <a:latin typeface="Meiryo" panose="020B0604030504040204" pitchFamily="34" charset="-128"/>
                <a:ea typeface="Meiryo" panose="020B0604030504040204" pitchFamily="34" charset="-128"/>
              </a:rPr>
              <a:t>Yahoo!</a:t>
            </a:r>
            <a:r>
              <a:rPr lang="ja-JP" altLang="en-US" sz="1200" b="0" i="0" dirty="0">
                <a:solidFill>
                  <a:srgbClr val="0D0D0D"/>
                </a:solidFill>
                <a:latin typeface="Meiryo" panose="020B0604030504040204" pitchFamily="34" charset="-128"/>
                <a:ea typeface="Meiryo" panose="020B0604030504040204" pitchFamily="34" charset="-128"/>
              </a:rPr>
              <a:t>広告</a:t>
            </a:r>
            <a:r>
              <a:rPr lang="en-US" altLang="ja-JP" sz="1200" b="0" i="0" dirty="0">
                <a:solidFill>
                  <a:srgbClr val="0D0D0D"/>
                </a:solidFill>
                <a:latin typeface="Meiryo" panose="020B0604030504040204" pitchFamily="34" charset="-128"/>
                <a:ea typeface="Meiryo" panose="020B0604030504040204" pitchFamily="34" charset="-128"/>
              </a:rPr>
              <a:t> </a:t>
            </a:r>
            <a:r>
              <a:rPr lang="ja-JP" altLang="en-US" sz="1200" b="0" i="0" dirty="0">
                <a:solidFill>
                  <a:srgbClr val="0D0D0D"/>
                </a:solidFill>
                <a:latin typeface="Meiryo" panose="020B0604030504040204" pitchFamily="34" charset="-128"/>
                <a:ea typeface="Meiryo" panose="020B0604030504040204" pitchFamily="34" charset="-128"/>
              </a:rPr>
              <a:t>ウェブサイト</a:t>
            </a:r>
            <a:br>
              <a:rPr lang="en-US" altLang="ja-JP" sz="1200" dirty="0">
                <a:solidFill>
                  <a:srgbClr val="0D0D0D"/>
                </a:solidFill>
                <a:latin typeface="Meiryo" panose="020B0604030504040204" pitchFamily="34" charset="-128"/>
                <a:ea typeface="Meiryo" panose="020B0604030504040204" pitchFamily="34" charset="-128"/>
              </a:rPr>
            </a:br>
            <a:r>
              <a:rPr lang="en-US" altLang="ja-JP" sz="1200" b="0" i="0" dirty="0">
                <a:solidFill>
                  <a:srgbClr val="0D0D0D"/>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dirty="0">
              <a:solidFill>
                <a:srgbClr val="0D0D0D"/>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738197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a:t>概要</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dirty="0"/>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endParaRPr lang="en" altLang="ja-JP" sz="800" dirty="0">
              <a:solidFill>
                <a:schemeClr val="accent2"/>
              </a:solidFill>
            </a:endParaRPr>
          </a:p>
        </p:txBody>
      </p:sp>
    </p:spTree>
    <p:extLst>
      <p:ext uri="{BB962C8B-B14F-4D97-AF65-F5344CB8AC3E}">
        <p14:creationId xmlns:p14="http://schemas.microsoft.com/office/powerpoint/2010/main" val="67041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AD28E2B0-2954-21B5-946F-8F46E02BC6BC}"/>
              </a:ext>
            </a:extLst>
          </p:cNvPr>
          <p:cNvSpPr>
            <a:spLocks noGrp="1"/>
          </p:cNvSpPr>
          <p:nvPr>
            <p:ph type="body" sz="quarter" idx="12"/>
          </p:nvPr>
        </p:nvSpPr>
        <p:spPr>
          <a:xfrm>
            <a:off x="595671" y="81412"/>
            <a:ext cx="498782" cy="410840"/>
          </a:xfrm>
        </p:spPr>
        <p:txBody>
          <a:bodyPr/>
          <a:lstStyle/>
          <a:p>
            <a:pPr marL="0" indent="0" algn="ctr">
              <a:buNone/>
            </a:pPr>
            <a:r>
              <a:rPr lang="ja-JP" altLang="en-US" dirty="0"/>
              <a:t>概要</a:t>
            </a:r>
          </a:p>
        </p:txBody>
      </p:sp>
      <p:pic>
        <p:nvPicPr>
          <p:cNvPr id="9" name="図プレースホルダー 8" descr="アイコン&#10;&#10;自動的に生成された説明">
            <a:extLst>
              <a:ext uri="{FF2B5EF4-FFF2-40B4-BE49-F238E27FC236}">
                <a16:creationId xmlns:a16="http://schemas.microsoft.com/office/drawing/2014/main" id="{EE5BD744-DD6C-A28F-3F37-9B33FC8D295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lang="en-US" altLang="ja-JP" dirty="0"/>
              <a:t>Yahoo!</a:t>
            </a:r>
            <a:r>
              <a:rPr lang="ja-JP" altLang="en-US"/>
              <a:t> </a:t>
            </a:r>
            <a:r>
              <a:rPr lang="en-US" altLang="ja-JP" dirty="0"/>
              <a:t>JAPAN</a:t>
            </a:r>
            <a:r>
              <a:rPr lang="ja-JP" altLang="en-US"/>
              <a:t>トップページ</a:t>
            </a:r>
            <a:r>
              <a:rPr lang="en-US" altLang="ja-JP" dirty="0"/>
              <a:t>PV</a:t>
            </a:r>
            <a:r>
              <a:rPr lang="ja-JP" altLang="en-US"/>
              <a:t>　元旦と平常時の比較</a:t>
            </a:r>
            <a:endParaRPr lang="en-US" altLang="ja-JP" dirty="0"/>
          </a:p>
        </p:txBody>
      </p:sp>
      <p:sp>
        <p:nvSpPr>
          <p:cNvPr id="3" name="正方形/長方形 2">
            <a:extLst>
              <a:ext uri="{FF2B5EF4-FFF2-40B4-BE49-F238E27FC236}">
                <a16:creationId xmlns:a16="http://schemas.microsoft.com/office/drawing/2014/main" id="{F17098C1-76EC-CE3E-9603-9CCACA38CE15}"/>
              </a:ext>
            </a:extLst>
          </p:cNvPr>
          <p:cNvSpPr/>
          <p:nvPr/>
        </p:nvSpPr>
        <p:spPr>
          <a:xfrm>
            <a:off x="334962" y="1028071"/>
            <a:ext cx="11305653" cy="646331"/>
          </a:xfrm>
          <a:prstGeom prst="rect">
            <a:avLst/>
          </a:prstGeom>
        </p:spPr>
        <p:txBody>
          <a:bodyPr wrap="square">
            <a:spAutoFit/>
          </a:bodyPr>
          <a:lstStyle/>
          <a:p>
            <a:r>
              <a:rPr lang="ja-JP" altLang="en-US" dirty="0"/>
              <a:t>ユーザーの注目度が高く、平常時と比較して</a:t>
            </a:r>
            <a:r>
              <a:rPr lang="en-US" altLang="ja-JP" dirty="0"/>
              <a:t>PV</a:t>
            </a:r>
            <a:r>
              <a:rPr lang="ja-JP" altLang="en-US" dirty="0"/>
              <a:t>が大きく上昇する</a:t>
            </a:r>
            <a:r>
              <a:rPr lang="en-US" altLang="ja-JP" dirty="0"/>
              <a:t>『</a:t>
            </a:r>
            <a:r>
              <a:rPr lang="ja-JP" altLang="en-US" dirty="0"/>
              <a:t>年明け直後の</a:t>
            </a:r>
            <a:r>
              <a:rPr lang="en-US" altLang="ja-JP" dirty="0"/>
              <a:t>1</a:t>
            </a:r>
            <a:r>
              <a:rPr lang="ja-JP" altLang="en-US" dirty="0"/>
              <a:t>時間</a:t>
            </a:r>
            <a:r>
              <a:rPr lang="en-US" altLang="ja-JP" dirty="0"/>
              <a:t>』</a:t>
            </a:r>
            <a:r>
              <a:rPr lang="ja-JP" altLang="en-US" dirty="0"/>
              <a:t>をジャック配信する特別商品をリリースいたします。</a:t>
            </a:r>
            <a:endParaRPr lang="en-US" altLang="ja-JP" dirty="0"/>
          </a:p>
        </p:txBody>
      </p:sp>
      <p:pic>
        <p:nvPicPr>
          <p:cNvPr id="5" name="図 4">
            <a:extLst>
              <a:ext uri="{FF2B5EF4-FFF2-40B4-BE49-F238E27FC236}">
                <a16:creationId xmlns:a16="http://schemas.microsoft.com/office/drawing/2014/main" id="{B559C4DA-CE9B-775B-C0FD-45CC1A08D491}"/>
              </a:ext>
            </a:extLst>
          </p:cNvPr>
          <p:cNvPicPr>
            <a:picLocks noChangeAspect="1"/>
          </p:cNvPicPr>
          <p:nvPr/>
        </p:nvPicPr>
        <p:blipFill>
          <a:blip r:embed="rId4"/>
          <a:srcRect l="6094" t="11328" r="804" b="10858"/>
          <a:stretch>
            <a:fillRect/>
          </a:stretch>
        </p:blipFill>
        <p:spPr>
          <a:xfrm>
            <a:off x="734682" y="2096788"/>
            <a:ext cx="9929282" cy="2175412"/>
          </a:xfrm>
          <a:prstGeom prst="rect">
            <a:avLst/>
          </a:prstGeom>
        </p:spPr>
      </p:pic>
      <p:sp>
        <p:nvSpPr>
          <p:cNvPr id="12" name="正方形/長方形 11">
            <a:extLst>
              <a:ext uri="{FF2B5EF4-FFF2-40B4-BE49-F238E27FC236}">
                <a16:creationId xmlns:a16="http://schemas.microsoft.com/office/drawing/2014/main" id="{A35B1F4F-2835-E4DA-2BD8-A0D0B60E13CE}"/>
              </a:ext>
            </a:extLst>
          </p:cNvPr>
          <p:cNvSpPr/>
          <p:nvPr/>
        </p:nvSpPr>
        <p:spPr>
          <a:xfrm>
            <a:off x="708822" y="2336254"/>
            <a:ext cx="541222" cy="1854241"/>
          </a:xfrm>
          <a:prstGeom prst="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BDAFB37F-9E0F-7A24-A96F-2A53DFE066B3}"/>
              </a:ext>
            </a:extLst>
          </p:cNvPr>
          <p:cNvSpPr txBox="1"/>
          <p:nvPr/>
        </p:nvSpPr>
        <p:spPr>
          <a:xfrm>
            <a:off x="1378906" y="2487844"/>
            <a:ext cx="2068195" cy="369332"/>
          </a:xfrm>
          <a:prstGeom prst="rect">
            <a:avLst/>
          </a:prstGeom>
          <a:noFill/>
        </p:spPr>
        <p:txBody>
          <a:bodyPr wrap="none" rtlCol="0">
            <a:spAutoFit/>
          </a:bodyPr>
          <a:lstStyle/>
          <a:p>
            <a:pPr algn="l"/>
            <a:r>
              <a:rPr kumimoji="1" lang="ja-JP" altLang="en-US" b="1" dirty="0">
                <a:solidFill>
                  <a:srgbClr val="02004A"/>
                </a:solidFill>
                <a:latin typeface="Meiryo" panose="020B0604030504040204" pitchFamily="34" charset="-128"/>
                <a:ea typeface="Meiryo" panose="020B0604030504040204" pitchFamily="34" charset="-128"/>
              </a:rPr>
              <a:t>平常時</a:t>
            </a:r>
            <a:r>
              <a:rPr kumimoji="1" lang="ja-JP" altLang="en-US" b="1">
                <a:solidFill>
                  <a:srgbClr val="02004A"/>
                </a:solidFill>
                <a:latin typeface="Meiryo" panose="020B0604030504040204" pitchFamily="34" charset="-128"/>
                <a:ea typeface="Meiryo" panose="020B0604030504040204" pitchFamily="34" charset="-128"/>
              </a:rPr>
              <a:t>の約</a:t>
            </a:r>
            <a:r>
              <a:rPr kumimoji="1" lang="en-US" altLang="ja-JP" b="1" dirty="0">
                <a:solidFill>
                  <a:srgbClr val="02004A"/>
                </a:solidFill>
                <a:latin typeface="Meiryo" panose="020B0604030504040204" pitchFamily="34" charset="-128"/>
                <a:ea typeface="Meiryo" panose="020B0604030504040204" pitchFamily="34" charset="-128"/>
              </a:rPr>
              <a:t>230%</a:t>
            </a:r>
            <a:endParaRPr kumimoji="1" lang="ja-JP" altLang="en-US" b="1" dirty="0">
              <a:solidFill>
                <a:srgbClr val="02004A"/>
              </a:solidFill>
              <a:latin typeface="Meiryo" panose="020B0604030504040204" pitchFamily="34" charset="-128"/>
              <a:ea typeface="Meiryo" panose="020B0604030504040204" pitchFamily="34" charset="-128"/>
            </a:endParaRPr>
          </a:p>
        </p:txBody>
      </p:sp>
      <p:sp>
        <p:nvSpPr>
          <p:cNvPr id="16" name="正方形/長方形 15">
            <a:extLst>
              <a:ext uri="{FF2B5EF4-FFF2-40B4-BE49-F238E27FC236}">
                <a16:creationId xmlns:a16="http://schemas.microsoft.com/office/drawing/2014/main" id="{8A39C3ED-2441-0CE1-EF89-47B285F47E12}"/>
              </a:ext>
            </a:extLst>
          </p:cNvPr>
          <p:cNvSpPr/>
          <p:nvPr/>
        </p:nvSpPr>
        <p:spPr>
          <a:xfrm>
            <a:off x="9808688" y="1873824"/>
            <a:ext cx="216024" cy="205556"/>
          </a:xfrm>
          <a:prstGeom prst="rect">
            <a:avLst/>
          </a:prstGeom>
          <a:solidFill>
            <a:schemeClr val="accent1">
              <a:lumMod val="90000"/>
              <a:lumOff val="1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lumMod val="65000"/>
                  <a:lumOff val="35000"/>
                </a:schemeClr>
              </a:solidFill>
            </a:endParaRPr>
          </a:p>
        </p:txBody>
      </p:sp>
      <p:sp>
        <p:nvSpPr>
          <p:cNvPr id="17" name="正方形/長方形 16">
            <a:extLst>
              <a:ext uri="{FF2B5EF4-FFF2-40B4-BE49-F238E27FC236}">
                <a16:creationId xmlns:a16="http://schemas.microsoft.com/office/drawing/2014/main" id="{8C68F7DB-511A-AC9B-91B5-7F355CAFDFED}"/>
              </a:ext>
            </a:extLst>
          </p:cNvPr>
          <p:cNvSpPr/>
          <p:nvPr/>
        </p:nvSpPr>
        <p:spPr>
          <a:xfrm>
            <a:off x="9808688" y="2154265"/>
            <a:ext cx="216024" cy="205556"/>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lumMod val="65000"/>
                  <a:lumOff val="35000"/>
                </a:schemeClr>
              </a:solidFill>
            </a:endParaRPr>
          </a:p>
        </p:txBody>
      </p:sp>
      <p:sp>
        <p:nvSpPr>
          <p:cNvPr id="18" name="テキスト ボックス 17">
            <a:extLst>
              <a:ext uri="{FF2B5EF4-FFF2-40B4-BE49-F238E27FC236}">
                <a16:creationId xmlns:a16="http://schemas.microsoft.com/office/drawing/2014/main" id="{C75E3985-1B76-9A84-595B-153F9F1AE526}"/>
              </a:ext>
            </a:extLst>
          </p:cNvPr>
          <p:cNvSpPr txBox="1"/>
          <p:nvPr/>
        </p:nvSpPr>
        <p:spPr>
          <a:xfrm>
            <a:off x="10024712" y="1865995"/>
            <a:ext cx="1031051" cy="276999"/>
          </a:xfrm>
          <a:prstGeom prst="rect">
            <a:avLst/>
          </a:prstGeom>
          <a:noFill/>
        </p:spPr>
        <p:txBody>
          <a:bodyPr wrap="none" rtlCol="0">
            <a:spAutoFit/>
          </a:bodyPr>
          <a:lstStyle/>
          <a:p>
            <a:pPr algn="l"/>
            <a:r>
              <a:rPr kumimoji="1" lang="en-US" altLang="ja-JP" sz="1200" dirty="0">
                <a:solidFill>
                  <a:schemeClr val="tx1">
                    <a:lumMod val="65000"/>
                    <a:lumOff val="35000"/>
                  </a:schemeClr>
                </a:solidFill>
                <a:latin typeface="Meiryo" panose="020B0604030504040204" pitchFamily="34" charset="-128"/>
                <a:ea typeface="Meiryo" panose="020B0604030504040204" pitchFamily="34" charset="-128"/>
              </a:rPr>
              <a:t>2025</a:t>
            </a:r>
            <a:r>
              <a:rPr kumimoji="1" lang="ja-JP" altLang="en-US" sz="1200">
                <a:solidFill>
                  <a:schemeClr val="tx1">
                    <a:lumMod val="65000"/>
                    <a:lumOff val="35000"/>
                  </a:schemeClr>
                </a:solidFill>
                <a:latin typeface="Meiryo" panose="020B0604030504040204" pitchFamily="34" charset="-128"/>
                <a:ea typeface="Meiryo" panose="020B0604030504040204" pitchFamily="34" charset="-128"/>
              </a:rPr>
              <a:t>年</a:t>
            </a:r>
            <a:r>
              <a:rPr kumimoji="1" lang="ja-JP" altLang="en-US" sz="1200" dirty="0">
                <a:solidFill>
                  <a:schemeClr val="tx1">
                    <a:lumMod val="65000"/>
                    <a:lumOff val="35000"/>
                  </a:schemeClr>
                </a:solidFill>
                <a:latin typeface="Meiryo" panose="020B0604030504040204" pitchFamily="34" charset="-128"/>
                <a:ea typeface="Meiryo" panose="020B0604030504040204" pitchFamily="34" charset="-128"/>
              </a:rPr>
              <a:t>元日</a:t>
            </a:r>
          </a:p>
        </p:txBody>
      </p:sp>
      <p:sp>
        <p:nvSpPr>
          <p:cNvPr id="19" name="テキスト ボックス 18">
            <a:extLst>
              <a:ext uri="{FF2B5EF4-FFF2-40B4-BE49-F238E27FC236}">
                <a16:creationId xmlns:a16="http://schemas.microsoft.com/office/drawing/2014/main" id="{1D25008A-F591-4A2F-5689-B2BECB5B087E}"/>
              </a:ext>
            </a:extLst>
          </p:cNvPr>
          <p:cNvSpPr txBox="1"/>
          <p:nvPr/>
        </p:nvSpPr>
        <p:spPr>
          <a:xfrm>
            <a:off x="10024712" y="2118543"/>
            <a:ext cx="1492716" cy="276999"/>
          </a:xfrm>
          <a:prstGeom prst="rect">
            <a:avLst/>
          </a:prstGeom>
          <a:noFill/>
        </p:spPr>
        <p:txBody>
          <a:bodyPr wrap="none" rtlCol="0">
            <a:spAutoFit/>
          </a:bodyPr>
          <a:lstStyle/>
          <a:p>
            <a:pPr algn="l"/>
            <a:r>
              <a:rPr kumimoji="1" lang="en-US" altLang="ja-JP" sz="1200" dirty="0">
                <a:solidFill>
                  <a:schemeClr val="tx1">
                    <a:lumMod val="65000"/>
                    <a:lumOff val="35000"/>
                  </a:schemeClr>
                </a:solidFill>
                <a:latin typeface="Meiryo" panose="020B0604030504040204" pitchFamily="34" charset="-128"/>
                <a:ea typeface="Meiryo" panose="020B0604030504040204" pitchFamily="34" charset="-128"/>
              </a:rPr>
              <a:t>2025</a:t>
            </a:r>
            <a:r>
              <a:rPr lang="ja-JP" altLang="en-US" sz="1200">
                <a:solidFill>
                  <a:schemeClr val="tx1">
                    <a:lumMod val="65000"/>
                    <a:lumOff val="35000"/>
                  </a:schemeClr>
                </a:solidFill>
                <a:latin typeface="Meiryo" panose="020B0604030504040204" pitchFamily="34" charset="-128"/>
                <a:ea typeface="Meiryo" panose="020B0604030504040204" pitchFamily="34" charset="-128"/>
              </a:rPr>
              <a:t>年</a:t>
            </a:r>
            <a:r>
              <a:rPr lang="ja-JP" altLang="en-US" sz="1200" dirty="0">
                <a:solidFill>
                  <a:schemeClr val="tx1">
                    <a:lumMod val="65000"/>
                    <a:lumOff val="35000"/>
                  </a:schemeClr>
                </a:solidFill>
                <a:latin typeface="Meiryo" panose="020B0604030504040204" pitchFamily="34" charset="-128"/>
                <a:ea typeface="Meiryo" panose="020B0604030504040204" pitchFamily="34" charset="-128"/>
              </a:rPr>
              <a:t>平常時平均</a:t>
            </a:r>
            <a:endParaRPr kumimoji="1" lang="ja-JP" altLang="en-US" sz="1200" dirty="0">
              <a:solidFill>
                <a:schemeClr val="tx1">
                  <a:lumMod val="65000"/>
                  <a:lumOff val="35000"/>
                </a:schemeClr>
              </a:solidFill>
              <a:latin typeface="Meiryo" panose="020B0604030504040204" pitchFamily="34" charset="-128"/>
              <a:ea typeface="Meiryo" panose="020B0604030504040204" pitchFamily="34" charset="-128"/>
            </a:endParaRPr>
          </a:p>
        </p:txBody>
      </p:sp>
      <p:sp>
        <p:nvSpPr>
          <p:cNvPr id="14" name="正方形/長方形 13">
            <a:extLst>
              <a:ext uri="{FF2B5EF4-FFF2-40B4-BE49-F238E27FC236}">
                <a16:creationId xmlns:a16="http://schemas.microsoft.com/office/drawing/2014/main" id="{1526C6D1-5B7B-A814-12B6-E29F9E595B45}"/>
              </a:ext>
            </a:extLst>
          </p:cNvPr>
          <p:cNvSpPr/>
          <p:nvPr/>
        </p:nvSpPr>
        <p:spPr>
          <a:xfrm>
            <a:off x="595671" y="1789304"/>
            <a:ext cx="2448272" cy="432048"/>
          </a:xfrm>
          <a:prstGeom prst="rect">
            <a:avLst/>
          </a:prstGeom>
          <a:solidFill>
            <a:schemeClr val="tx1">
              <a:lumMod val="50000"/>
              <a:lumOff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b="1" dirty="0">
                <a:solidFill>
                  <a:schemeClr val="bg1"/>
                </a:solidFill>
              </a:rPr>
              <a:t>スマートフォン</a:t>
            </a:r>
          </a:p>
        </p:txBody>
      </p:sp>
      <p:pic>
        <p:nvPicPr>
          <p:cNvPr id="10" name="図 9">
            <a:extLst>
              <a:ext uri="{FF2B5EF4-FFF2-40B4-BE49-F238E27FC236}">
                <a16:creationId xmlns:a16="http://schemas.microsoft.com/office/drawing/2014/main" id="{C22065A3-D9BD-1C9A-8AE5-3992039184DC}"/>
              </a:ext>
            </a:extLst>
          </p:cNvPr>
          <p:cNvPicPr>
            <a:picLocks noChangeAspect="1"/>
          </p:cNvPicPr>
          <p:nvPr/>
        </p:nvPicPr>
        <p:blipFill>
          <a:blip r:embed="rId5"/>
          <a:srcRect l="5730" t="14750" r="932" b="13234"/>
          <a:stretch>
            <a:fillRect/>
          </a:stretch>
        </p:blipFill>
        <p:spPr>
          <a:xfrm>
            <a:off x="786912" y="4446390"/>
            <a:ext cx="9824822" cy="2014408"/>
          </a:xfrm>
          <a:prstGeom prst="rect">
            <a:avLst/>
          </a:prstGeom>
        </p:spPr>
      </p:pic>
      <p:sp>
        <p:nvSpPr>
          <p:cNvPr id="13" name="正方形/長方形 12">
            <a:extLst>
              <a:ext uri="{FF2B5EF4-FFF2-40B4-BE49-F238E27FC236}">
                <a16:creationId xmlns:a16="http://schemas.microsoft.com/office/drawing/2014/main" id="{2D0B191B-8F36-52DA-1329-5AACDD6D702F}"/>
              </a:ext>
            </a:extLst>
          </p:cNvPr>
          <p:cNvSpPr/>
          <p:nvPr/>
        </p:nvSpPr>
        <p:spPr>
          <a:xfrm>
            <a:off x="693526" y="4785952"/>
            <a:ext cx="541222" cy="1674846"/>
          </a:xfrm>
          <a:prstGeom prst="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A2AE4A93-8A0C-5333-6647-50172F2C478C}"/>
              </a:ext>
            </a:extLst>
          </p:cNvPr>
          <p:cNvSpPr txBox="1"/>
          <p:nvPr/>
        </p:nvSpPr>
        <p:spPr>
          <a:xfrm>
            <a:off x="1332603" y="4895877"/>
            <a:ext cx="2068195" cy="369332"/>
          </a:xfrm>
          <a:prstGeom prst="rect">
            <a:avLst/>
          </a:prstGeom>
          <a:noFill/>
        </p:spPr>
        <p:txBody>
          <a:bodyPr wrap="none" rtlCol="0">
            <a:spAutoFit/>
          </a:bodyPr>
          <a:lstStyle/>
          <a:p>
            <a:pPr algn="l"/>
            <a:r>
              <a:rPr kumimoji="1" lang="ja-JP" altLang="en-US" b="1" dirty="0">
                <a:solidFill>
                  <a:srgbClr val="02004A"/>
                </a:solidFill>
                <a:latin typeface="Meiryo" panose="020B0604030504040204" pitchFamily="34" charset="-128"/>
                <a:ea typeface="Meiryo" panose="020B0604030504040204" pitchFamily="34" charset="-128"/>
              </a:rPr>
              <a:t>平常時</a:t>
            </a:r>
            <a:r>
              <a:rPr kumimoji="1" lang="ja-JP" altLang="en-US" b="1">
                <a:solidFill>
                  <a:srgbClr val="02004A"/>
                </a:solidFill>
                <a:latin typeface="Meiryo" panose="020B0604030504040204" pitchFamily="34" charset="-128"/>
                <a:ea typeface="Meiryo" panose="020B0604030504040204" pitchFamily="34" charset="-128"/>
              </a:rPr>
              <a:t>の約</a:t>
            </a:r>
            <a:r>
              <a:rPr kumimoji="1" lang="en-US" altLang="ja-JP" b="1" dirty="0">
                <a:solidFill>
                  <a:srgbClr val="02004A"/>
                </a:solidFill>
                <a:latin typeface="Meiryo" panose="020B0604030504040204" pitchFamily="34" charset="-128"/>
                <a:ea typeface="Meiryo" panose="020B0604030504040204" pitchFamily="34" charset="-128"/>
              </a:rPr>
              <a:t>130%</a:t>
            </a:r>
            <a:endParaRPr kumimoji="1" lang="ja-JP" altLang="en-US" b="1" dirty="0">
              <a:solidFill>
                <a:srgbClr val="02004A"/>
              </a:solidFill>
              <a:latin typeface="Meiryo" panose="020B0604030504040204" pitchFamily="34" charset="-128"/>
              <a:ea typeface="Meiryo" panose="020B0604030504040204" pitchFamily="34" charset="-128"/>
            </a:endParaRPr>
          </a:p>
        </p:txBody>
      </p:sp>
      <p:sp>
        <p:nvSpPr>
          <p:cNvPr id="15" name="正方形/長方形 14">
            <a:extLst>
              <a:ext uri="{FF2B5EF4-FFF2-40B4-BE49-F238E27FC236}">
                <a16:creationId xmlns:a16="http://schemas.microsoft.com/office/drawing/2014/main" id="{59364773-CB3F-6CCA-6ED4-D6DF324B3914}"/>
              </a:ext>
            </a:extLst>
          </p:cNvPr>
          <p:cNvSpPr/>
          <p:nvPr/>
        </p:nvSpPr>
        <p:spPr>
          <a:xfrm>
            <a:off x="595671" y="4272200"/>
            <a:ext cx="2448272" cy="432048"/>
          </a:xfrm>
          <a:prstGeom prst="rect">
            <a:avLst/>
          </a:prstGeom>
          <a:solidFill>
            <a:schemeClr val="tx1">
              <a:lumMod val="50000"/>
              <a:lumOff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600" b="1" dirty="0">
                <a:solidFill>
                  <a:schemeClr val="bg1"/>
                </a:solidFill>
              </a:rPr>
              <a:t>PC</a:t>
            </a:r>
            <a:endParaRPr kumimoji="1" lang="ja-JP" altLang="en-US" sz="1600" b="1" dirty="0">
              <a:solidFill>
                <a:schemeClr val="bg1"/>
              </a:solidFill>
            </a:endParaRPr>
          </a:p>
        </p:txBody>
      </p:sp>
    </p:spTree>
    <p:extLst>
      <p:ext uri="{BB962C8B-B14F-4D97-AF65-F5344CB8AC3E}">
        <p14:creationId xmlns:p14="http://schemas.microsoft.com/office/powerpoint/2010/main" val="373744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lang="ja-JP" altLang="en-US"/>
              <a:t>商品スペック</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endParaRPr lang="en" altLang="ja-JP" sz="800" dirty="0">
              <a:solidFill>
                <a:schemeClr val="accent2"/>
              </a:solidFill>
            </a:endParaRPr>
          </a:p>
        </p:txBody>
      </p:sp>
    </p:spTree>
    <p:extLst>
      <p:ext uri="{BB962C8B-B14F-4D97-AF65-F5344CB8AC3E}">
        <p14:creationId xmlns:p14="http://schemas.microsoft.com/office/powerpoint/2010/main" val="236700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35">
            <a:extLst>
              <a:ext uri="{FF2B5EF4-FFF2-40B4-BE49-F238E27FC236}">
                <a16:creationId xmlns:a16="http://schemas.microsoft.com/office/drawing/2014/main" id="{0AEAC557-B5DD-191F-2BE2-10A68D09D291}"/>
              </a:ext>
            </a:extLst>
          </p:cNvPr>
          <p:cNvSpPr>
            <a:spLocks noGrp="1"/>
          </p:cNvSpPr>
          <p:nvPr>
            <p:ph type="body" sz="quarter" idx="12"/>
          </p:nvPr>
        </p:nvSpPr>
        <p:spPr/>
        <p:txBody>
          <a:bodyPr/>
          <a:lstStyle/>
          <a:p>
            <a:pPr marL="0" indent="0">
              <a:buNone/>
            </a:pPr>
            <a:r>
              <a:rPr kumimoji="1" lang="ja-JP" altLang="en-US" i="0" dirty="0">
                <a:latin typeface="Meiryo" panose="020B0604030504040204" pitchFamily="34" charset="-128"/>
                <a:ea typeface="Meiryo" panose="020B0604030504040204" pitchFamily="34" charset="-128"/>
              </a:rPr>
              <a:t>商品スペック</a:t>
            </a:r>
          </a:p>
        </p:txBody>
      </p:sp>
      <p:pic>
        <p:nvPicPr>
          <p:cNvPr id="8" name="図プレースホルダー 7" descr="アイコン&#10;&#10;自動的に生成された説明">
            <a:extLst>
              <a:ext uri="{FF2B5EF4-FFF2-40B4-BE49-F238E27FC236}">
                <a16:creationId xmlns:a16="http://schemas.microsoft.com/office/drawing/2014/main" id="{9285C42D-E470-8AB9-DBD7-6476BD01126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DEDBEF49-4ED3-D7A5-B1C1-AA91C9840AFF}"/>
              </a:ext>
            </a:extLst>
          </p:cNvPr>
          <p:cNvSpPr>
            <a:spLocks noGrp="1"/>
          </p:cNvSpPr>
          <p:nvPr>
            <p:ph type="body" sz="quarter" idx="10"/>
          </p:nvPr>
        </p:nvSpPr>
        <p:spPr>
          <a:xfrm>
            <a:off x="3424508" y="252000"/>
            <a:ext cx="6278292"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a:t>
            </a:r>
            <a:r>
              <a:rPr kumimoji="1" lang="en-US" altLang="ja-JP" sz="2000" b="1" i="0" dirty="0">
                <a:latin typeface="Meiryo" panose="020B0604030504040204" pitchFamily="34" charset="-128"/>
                <a:ea typeface="Meiryo" panose="020B0604030504040204" pitchFamily="34" charset="-128"/>
              </a:rPr>
              <a:t>  </a:t>
            </a:r>
            <a:r>
              <a:rPr kumimoji="1" lang="ja-JP" altLang="en-US" sz="2000" b="1" i="0" dirty="0">
                <a:latin typeface="Meiryo" panose="020B0604030504040204" pitchFamily="34" charset="-128"/>
                <a:ea typeface="Meiryo" panose="020B0604030504040204" pitchFamily="34" charset="-128"/>
              </a:rPr>
              <a:t>リッチフォーマット</a:t>
            </a:r>
            <a:r>
              <a:rPr kumimoji="1" lang="en-US" altLang="ja-JP" sz="2000" b="1" i="0" dirty="0">
                <a:latin typeface="Meiryo" panose="020B0604030504040204" pitchFamily="34" charset="-128"/>
                <a:ea typeface="Meiryo" panose="020B0604030504040204" pitchFamily="34" charset="-128"/>
              </a:rPr>
              <a:t>  </a:t>
            </a:r>
            <a:r>
              <a:rPr kumimoji="1" lang="ja-JP" altLang="en-US" sz="2000" b="1" i="0" dirty="0">
                <a:latin typeface="Meiryo" panose="020B0604030504040204" pitchFamily="34" charset="-128"/>
                <a:ea typeface="Meiryo" panose="020B0604030504040204" pitchFamily="34" charset="-128"/>
              </a:rPr>
              <a:t>マルチデバイス</a:t>
            </a:r>
          </a:p>
        </p:txBody>
      </p:sp>
      <p:sp>
        <p:nvSpPr>
          <p:cNvPr id="5" name="角丸四角形 4">
            <a:extLst>
              <a:ext uri="{FF2B5EF4-FFF2-40B4-BE49-F238E27FC236}">
                <a16:creationId xmlns:a16="http://schemas.microsoft.com/office/drawing/2014/main" id="{AAC1EB36-41D2-6CC3-B114-F8CE71F29CD2}"/>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9" name="角丸四角形 6">
            <a:extLst>
              <a:ext uri="{FF2B5EF4-FFF2-40B4-BE49-F238E27FC236}">
                <a16:creationId xmlns:a16="http://schemas.microsoft.com/office/drawing/2014/main" id="{6B594EF5-8E46-0301-20CF-4D6606CAF0D3}"/>
              </a:ext>
            </a:extLst>
          </p:cNvPr>
          <p:cNvSpPr/>
          <p:nvPr/>
        </p:nvSpPr>
        <p:spPr>
          <a:xfrm>
            <a:off x="3857878" y="1844824"/>
            <a:ext cx="358560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4680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トップインパクト クインティ</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画像</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トップインパクト クインティ</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動画</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p>
        </p:txBody>
      </p:sp>
      <p:sp>
        <p:nvSpPr>
          <p:cNvPr id="22" name="円/楕円 8">
            <a:extLst>
              <a:ext uri="{FF2B5EF4-FFF2-40B4-BE49-F238E27FC236}">
                <a16:creationId xmlns:a16="http://schemas.microsoft.com/office/drawing/2014/main" id="{A4777C7F-7059-5AAC-4B92-65A670C07C35}"/>
              </a:ext>
            </a:extLst>
          </p:cNvPr>
          <p:cNvSpPr>
            <a:spLocks noChangeAspect="1"/>
          </p:cNvSpPr>
          <p:nvPr/>
        </p:nvSpPr>
        <p:spPr>
          <a:xfrm>
            <a:off x="3609514" y="1939276"/>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D</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4" name="角丸四角形 10">
            <a:extLst>
              <a:ext uri="{FF2B5EF4-FFF2-40B4-BE49-F238E27FC236}">
                <a16:creationId xmlns:a16="http://schemas.microsoft.com/office/drawing/2014/main" id="{6A9939CE-C1FA-2251-8803-77A648D6D2A5}"/>
              </a:ext>
            </a:extLst>
          </p:cNvPr>
          <p:cNvSpPr/>
          <p:nvPr/>
        </p:nvSpPr>
        <p:spPr>
          <a:xfrm>
            <a:off x="731425" y="1844824"/>
            <a:ext cx="247168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バナー</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/16</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Segoe UI" panose="020B0502040204020203" pitchFamily="34" charset="0"/>
              </a:rPr>
              <a:t>9</a:t>
            </a:r>
          </a:p>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バナー</a:t>
            </a:r>
            <a:r>
              <a:rPr lang="en-US" altLang="ja-JP"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動画</a:t>
            </a:r>
            <a:r>
              <a:rPr lang="en-US" altLang="ja-JP"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dirty="0">
                <a:solidFill>
                  <a:schemeClr val="bg1"/>
                </a:solidFill>
                <a:latin typeface="Meiryo" panose="020B0604030504040204" pitchFamily="34" charset="-128"/>
                <a:ea typeface="Meiryo" panose="020B0604030504040204" pitchFamily="34" charset="-128"/>
                <a:cs typeface="Segoe UI" panose="020B0502040204020203" pitchFamily="34" charset="0"/>
              </a:rPr>
              <a:t>9</a:t>
            </a:r>
            <a:endParaRPr lang="ja-JP" altLang="en-US" sz="1200" b="1"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31" name="円/楕円 11">
            <a:extLst>
              <a:ext uri="{FF2B5EF4-FFF2-40B4-BE49-F238E27FC236}">
                <a16:creationId xmlns:a16="http://schemas.microsoft.com/office/drawing/2014/main" id="{C04174F8-B86B-778C-26A6-31B57B667545}"/>
              </a:ext>
            </a:extLst>
          </p:cNvPr>
          <p:cNvSpPr>
            <a:spLocks noChangeAspect="1"/>
          </p:cNvSpPr>
          <p:nvPr/>
        </p:nvSpPr>
        <p:spPr>
          <a:xfrm>
            <a:off x="479425" y="1939276"/>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32" name="テキスト ボックス 31">
            <a:extLst>
              <a:ext uri="{FF2B5EF4-FFF2-40B4-BE49-F238E27FC236}">
                <a16:creationId xmlns:a16="http://schemas.microsoft.com/office/drawing/2014/main" id="{DB9BB8C6-018E-6D75-D5AF-936D058EF1DA}"/>
              </a:ext>
            </a:extLst>
          </p:cNvPr>
          <p:cNvSpPr txBox="1"/>
          <p:nvPr/>
        </p:nvSpPr>
        <p:spPr>
          <a:xfrm>
            <a:off x="1643383" y="2599260"/>
            <a:ext cx="1630254" cy="16927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タップ後の挙動は</a:t>
            </a:r>
            <a:r>
              <a:rPr kumimoji="1" lang="en-US" altLang="ja-JP" sz="11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P12</a:t>
            </a:r>
          </a:p>
        </p:txBody>
      </p:sp>
      <p:sp>
        <p:nvSpPr>
          <p:cNvPr id="40" name="角丸四角形 24">
            <a:extLst>
              <a:ext uri="{FF2B5EF4-FFF2-40B4-BE49-F238E27FC236}">
                <a16:creationId xmlns:a16="http://schemas.microsoft.com/office/drawing/2014/main" id="{8E8D690D-4011-EFF3-F02C-5282B28030E2}"/>
              </a:ext>
            </a:extLst>
          </p:cNvPr>
          <p:cNvSpPr/>
          <p:nvPr/>
        </p:nvSpPr>
        <p:spPr>
          <a:xfrm>
            <a:off x="7961527" y="1844824"/>
            <a:ext cx="358560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4680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トップインパクト スクエア</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画像</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トップインパクト スクエア</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動画</a:t>
            </a:r>
            <a:r>
              <a:rPr kumimoji="1" lang="en-US" altLang="ja-JP"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r>
              <a:rPr kumimoji="1" lang="ja-JP" altLang="en-US" sz="1200" b="1"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a:t>
            </a:r>
          </a:p>
        </p:txBody>
      </p:sp>
      <p:sp>
        <p:nvSpPr>
          <p:cNvPr id="42" name="円/楕円 25">
            <a:extLst>
              <a:ext uri="{FF2B5EF4-FFF2-40B4-BE49-F238E27FC236}">
                <a16:creationId xmlns:a16="http://schemas.microsoft.com/office/drawing/2014/main" id="{B6929C8B-066A-46F0-8195-EF61E473CECF}"/>
              </a:ext>
            </a:extLst>
          </p:cNvPr>
          <p:cNvSpPr>
            <a:spLocks noChangeAspect="1"/>
          </p:cNvSpPr>
          <p:nvPr/>
        </p:nvSpPr>
        <p:spPr>
          <a:xfrm>
            <a:off x="7713163" y="1939276"/>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E</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grpSp>
        <p:nvGrpSpPr>
          <p:cNvPr id="46" name="グループ化 45">
            <a:extLst>
              <a:ext uri="{FF2B5EF4-FFF2-40B4-BE49-F238E27FC236}">
                <a16:creationId xmlns:a16="http://schemas.microsoft.com/office/drawing/2014/main" id="{14C9CE2B-9878-62AA-18DE-C9FCAA8204A1}"/>
              </a:ext>
            </a:extLst>
          </p:cNvPr>
          <p:cNvGrpSpPr/>
          <p:nvPr/>
        </p:nvGrpSpPr>
        <p:grpSpPr>
          <a:xfrm>
            <a:off x="534905" y="2894074"/>
            <a:ext cx="1322156" cy="2410962"/>
            <a:chOff x="513033" y="432674"/>
            <a:chExt cx="2115990" cy="3618219"/>
          </a:xfrm>
        </p:grpSpPr>
        <p:grpSp>
          <p:nvGrpSpPr>
            <p:cNvPr id="47" name="グループ化 46">
              <a:extLst>
                <a:ext uri="{FF2B5EF4-FFF2-40B4-BE49-F238E27FC236}">
                  <a16:creationId xmlns:a16="http://schemas.microsoft.com/office/drawing/2014/main" id="{49E65AC0-5121-3361-21A6-B238BF5B11E2}"/>
                </a:ext>
              </a:extLst>
            </p:cNvPr>
            <p:cNvGrpSpPr/>
            <p:nvPr/>
          </p:nvGrpSpPr>
          <p:grpSpPr>
            <a:xfrm>
              <a:off x="513033" y="432674"/>
              <a:ext cx="2115990" cy="3618219"/>
              <a:chOff x="513033" y="446485"/>
              <a:chExt cx="2115990" cy="3618219"/>
            </a:xfrm>
          </p:grpSpPr>
          <p:pic>
            <p:nvPicPr>
              <p:cNvPr id="49" name="図 48">
                <a:extLst>
                  <a:ext uri="{FF2B5EF4-FFF2-40B4-BE49-F238E27FC236}">
                    <a16:creationId xmlns:a16="http://schemas.microsoft.com/office/drawing/2014/main" id="{1B8F1377-99F4-3FB0-D7C7-41A1ABE042A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b="18441"/>
              <a:stretch/>
            </p:blipFill>
            <p:spPr>
              <a:xfrm>
                <a:off x="513033" y="446485"/>
                <a:ext cx="2115990" cy="3618217"/>
              </a:xfrm>
              <a:prstGeom prst="rect">
                <a:avLst/>
              </a:prstGeom>
            </p:spPr>
          </p:pic>
          <p:pic>
            <p:nvPicPr>
              <p:cNvPr id="50" name="図 49">
                <a:extLst>
                  <a:ext uri="{FF2B5EF4-FFF2-40B4-BE49-F238E27FC236}">
                    <a16:creationId xmlns:a16="http://schemas.microsoft.com/office/drawing/2014/main" id="{414C7C24-7D30-C29A-B2D3-F1019EDEB8A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b="12729"/>
              <a:stretch/>
            </p:blipFill>
            <p:spPr>
              <a:xfrm>
                <a:off x="655968" y="568891"/>
                <a:ext cx="1844989" cy="3495813"/>
              </a:xfrm>
              <a:prstGeom prst="rect">
                <a:avLst/>
              </a:prstGeom>
            </p:spPr>
          </p:pic>
          <p:pic>
            <p:nvPicPr>
              <p:cNvPr id="51" name="図 50">
                <a:extLst>
                  <a:ext uri="{FF2B5EF4-FFF2-40B4-BE49-F238E27FC236}">
                    <a16:creationId xmlns:a16="http://schemas.microsoft.com/office/drawing/2014/main" id="{9AE364C5-00FB-5DB7-B4A0-8CC40A0A178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48" name="図 47">
              <a:extLst>
                <a:ext uri="{FF2B5EF4-FFF2-40B4-BE49-F238E27FC236}">
                  <a16:creationId xmlns:a16="http://schemas.microsoft.com/office/drawing/2014/main" id="{F9A2E89F-516B-22F7-9B68-CE212DC84936}"/>
                </a:ext>
              </a:extLst>
            </p:cNvPr>
            <p:cNvPicPr>
              <a:picLocks noChangeAspect="1"/>
            </p:cNvPicPr>
            <p:nvPr/>
          </p:nvPicPr>
          <p:blipFill rotWithShape="1">
            <a:blip r:embed="rId7">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grpSp>
        <p:nvGrpSpPr>
          <p:cNvPr id="52" name="グループ化 51">
            <a:extLst>
              <a:ext uri="{FF2B5EF4-FFF2-40B4-BE49-F238E27FC236}">
                <a16:creationId xmlns:a16="http://schemas.microsoft.com/office/drawing/2014/main" id="{81653772-358E-B190-7A50-46EAE05C328D}"/>
              </a:ext>
            </a:extLst>
          </p:cNvPr>
          <p:cNvGrpSpPr/>
          <p:nvPr/>
        </p:nvGrpSpPr>
        <p:grpSpPr>
          <a:xfrm>
            <a:off x="1916910" y="2938226"/>
            <a:ext cx="1322156" cy="2366809"/>
            <a:chOff x="7241733" y="1270074"/>
            <a:chExt cx="2016626" cy="3609988"/>
          </a:xfrm>
        </p:grpSpPr>
        <p:grpSp>
          <p:nvGrpSpPr>
            <p:cNvPr id="53" name="グループ化 52">
              <a:extLst>
                <a:ext uri="{FF2B5EF4-FFF2-40B4-BE49-F238E27FC236}">
                  <a16:creationId xmlns:a16="http://schemas.microsoft.com/office/drawing/2014/main" id="{0E6460CA-DE53-651D-F8EB-C2003691CA79}"/>
                </a:ext>
              </a:extLst>
            </p:cNvPr>
            <p:cNvGrpSpPr/>
            <p:nvPr/>
          </p:nvGrpSpPr>
          <p:grpSpPr>
            <a:xfrm>
              <a:off x="7241733" y="1270074"/>
              <a:ext cx="2016626" cy="3609988"/>
              <a:chOff x="513033" y="432676"/>
              <a:chExt cx="2115990" cy="3551959"/>
            </a:xfrm>
          </p:grpSpPr>
          <p:grpSp>
            <p:nvGrpSpPr>
              <p:cNvPr id="56" name="グループ化 55">
                <a:extLst>
                  <a:ext uri="{FF2B5EF4-FFF2-40B4-BE49-F238E27FC236}">
                    <a16:creationId xmlns:a16="http://schemas.microsoft.com/office/drawing/2014/main" id="{CF75068F-5189-DA00-7C2D-AEDBDCAA325A}"/>
                  </a:ext>
                </a:extLst>
              </p:cNvPr>
              <p:cNvGrpSpPr/>
              <p:nvPr/>
            </p:nvGrpSpPr>
            <p:grpSpPr>
              <a:xfrm>
                <a:off x="513033" y="432676"/>
                <a:ext cx="2115990" cy="3551959"/>
                <a:chOff x="513033" y="446487"/>
                <a:chExt cx="2115990" cy="3551959"/>
              </a:xfrm>
            </p:grpSpPr>
            <p:pic>
              <p:nvPicPr>
                <p:cNvPr id="58" name="図 57">
                  <a:extLst>
                    <a:ext uri="{FF2B5EF4-FFF2-40B4-BE49-F238E27FC236}">
                      <a16:creationId xmlns:a16="http://schemas.microsoft.com/office/drawing/2014/main" id="{DEB7E938-E920-F777-6985-5FA30FBED4F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2" b="19933"/>
                <a:stretch/>
              </p:blipFill>
              <p:spPr>
                <a:xfrm>
                  <a:off x="513033" y="446487"/>
                  <a:ext cx="2115990" cy="3551959"/>
                </a:xfrm>
                <a:prstGeom prst="rect">
                  <a:avLst/>
                </a:prstGeom>
              </p:spPr>
            </p:pic>
            <p:pic>
              <p:nvPicPr>
                <p:cNvPr id="59" name="図 58">
                  <a:extLst>
                    <a:ext uri="{FF2B5EF4-FFF2-40B4-BE49-F238E27FC236}">
                      <a16:creationId xmlns:a16="http://schemas.microsoft.com/office/drawing/2014/main" id="{B69ACFD5-B280-E659-BEB2-CA340559EB1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57" name="図 56">
                <a:extLst>
                  <a:ext uri="{FF2B5EF4-FFF2-40B4-BE49-F238E27FC236}">
                    <a16:creationId xmlns:a16="http://schemas.microsoft.com/office/drawing/2014/main" id="{152F1DA3-BBDA-A22F-882D-3D36D4D57FAC}"/>
                  </a:ext>
                </a:extLst>
              </p:cNvPr>
              <p:cNvPicPr>
                <a:picLocks noChangeAspect="1"/>
              </p:cNvPicPr>
              <p:nvPr/>
            </p:nvPicPr>
            <p:blipFill rotWithShape="1">
              <a:blip r:embed="rId7">
                <a:extLst>
                  <a:ext uri="{28A0092B-C50C-407E-A947-70E740481C1C}">
                    <a14:useLocalDpi xmlns:a14="http://schemas.microsoft.com/office/drawing/2010/main"/>
                  </a:ext>
                </a:extLst>
              </a:blip>
              <a:srcRect l="1704" t="-603" r="3086"/>
              <a:stretch/>
            </p:blipFill>
            <p:spPr>
              <a:xfrm>
                <a:off x="654267" y="958607"/>
                <a:ext cx="1843200" cy="1050673"/>
              </a:xfrm>
              <a:prstGeom prst="rect">
                <a:avLst/>
              </a:prstGeom>
            </p:spPr>
          </p:pic>
        </p:grpSp>
        <p:pic>
          <p:nvPicPr>
            <p:cNvPr id="54" name="図 53">
              <a:extLst>
                <a:ext uri="{FF2B5EF4-FFF2-40B4-BE49-F238E27FC236}">
                  <a16:creationId xmlns:a16="http://schemas.microsoft.com/office/drawing/2014/main" id="{0231C7C9-16CC-32A4-5767-59FFF8E50AA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189" b="88679"/>
            <a:stretch/>
          </p:blipFill>
          <p:spPr>
            <a:xfrm>
              <a:off x="7393106" y="1572570"/>
              <a:ext cx="1713877" cy="248191"/>
            </a:xfrm>
            <a:prstGeom prst="rect">
              <a:avLst/>
            </a:prstGeom>
          </p:spPr>
        </p:pic>
        <p:pic>
          <p:nvPicPr>
            <p:cNvPr id="55" name="図 54">
              <a:extLst>
                <a:ext uri="{FF2B5EF4-FFF2-40B4-BE49-F238E27FC236}">
                  <a16:creationId xmlns:a16="http://schemas.microsoft.com/office/drawing/2014/main" id="{943FA467-A334-F7E9-42C2-6900D385108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1470" b="23258"/>
            <a:stretch/>
          </p:blipFill>
          <p:spPr>
            <a:xfrm>
              <a:off x="7376335" y="2868484"/>
              <a:ext cx="1730647" cy="2011578"/>
            </a:xfrm>
            <a:prstGeom prst="rect">
              <a:avLst/>
            </a:prstGeom>
          </p:spPr>
        </p:pic>
      </p:grpSp>
      <p:sp>
        <p:nvSpPr>
          <p:cNvPr id="60" name="角丸四角形 46">
            <a:extLst>
              <a:ext uri="{FF2B5EF4-FFF2-40B4-BE49-F238E27FC236}">
                <a16:creationId xmlns:a16="http://schemas.microsoft.com/office/drawing/2014/main" id="{ADA8F883-0F37-21E0-AB34-A7BBE661C8F1}"/>
              </a:ext>
            </a:extLst>
          </p:cNvPr>
          <p:cNvSpPr/>
          <p:nvPr/>
        </p:nvSpPr>
        <p:spPr>
          <a:xfrm>
            <a:off x="534905" y="5158103"/>
            <a:ext cx="1309162" cy="293865"/>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normalizeH="0" baseline="0" noProof="0" dirty="0">
                <a:ln>
                  <a:noFill/>
                </a:ln>
                <a:solidFill>
                  <a:srgbClr val="0D0D0D"/>
                </a:solidFill>
                <a:effectLst/>
                <a:uLnTx/>
                <a:uFillTx/>
                <a:latin typeface="Meiryo" panose="020B0604030504040204" pitchFamily="34" charset="-128"/>
                <a:ea typeface="Meiryo" panose="020B0604030504040204" pitchFamily="34" charset="-128"/>
              </a:rPr>
              <a:t>WEB</a:t>
            </a:r>
            <a:endParaRPr kumimoji="1" lang="ja-JP" altLang="en-US" sz="1400" b="1" i="0" u="none" strike="noStrike" kern="1200" cap="none"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sp>
        <p:nvSpPr>
          <p:cNvPr id="63" name="角丸四角形 47">
            <a:extLst>
              <a:ext uri="{FF2B5EF4-FFF2-40B4-BE49-F238E27FC236}">
                <a16:creationId xmlns:a16="http://schemas.microsoft.com/office/drawing/2014/main" id="{D27C64BE-17D7-27F4-05EC-938379C5E564}"/>
              </a:ext>
            </a:extLst>
          </p:cNvPr>
          <p:cNvSpPr/>
          <p:nvPr/>
        </p:nvSpPr>
        <p:spPr>
          <a:xfrm>
            <a:off x="1921456" y="5158103"/>
            <a:ext cx="1317610" cy="293865"/>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normalizeH="0" baseline="0" noProof="0" dirty="0">
                <a:ln>
                  <a:noFill/>
                </a:ln>
                <a:solidFill>
                  <a:srgbClr val="0D0D0D"/>
                </a:solidFill>
                <a:effectLst/>
                <a:uLnTx/>
                <a:uFillTx/>
                <a:latin typeface="Meiryo" panose="020B0604030504040204" pitchFamily="34" charset="-128"/>
                <a:ea typeface="Meiryo" panose="020B0604030504040204" pitchFamily="34" charset="-128"/>
              </a:rPr>
              <a:t>APP</a:t>
            </a:r>
            <a:endParaRPr kumimoji="1" lang="ja-JP" altLang="en-US" sz="1400" b="1" i="0" u="none" strike="noStrike" kern="1200" cap="none"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pic>
        <p:nvPicPr>
          <p:cNvPr id="4" name="図 3" descr="グラフィカル ユーザー インターフェイス, テキスト, アプリケーション&#10;&#10;自動的に生成された説明">
            <a:extLst>
              <a:ext uri="{FF2B5EF4-FFF2-40B4-BE49-F238E27FC236}">
                <a16:creationId xmlns:a16="http://schemas.microsoft.com/office/drawing/2014/main" id="{D2FA5C7E-2242-29A7-2CC3-2282F6DFD2E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14412" y="2881891"/>
            <a:ext cx="3585599" cy="2695742"/>
          </a:xfrm>
          <a:prstGeom prst="rect">
            <a:avLst/>
          </a:prstGeom>
        </p:spPr>
      </p:pic>
      <p:pic>
        <p:nvPicPr>
          <p:cNvPr id="9" name="図 8" descr="グラフィカル ユーザー インターフェイス, テキスト, アプリケーション, Web サイト&#10;&#10;自動的に生成された説明">
            <a:extLst>
              <a:ext uri="{FF2B5EF4-FFF2-40B4-BE49-F238E27FC236}">
                <a16:creationId xmlns:a16="http://schemas.microsoft.com/office/drawing/2014/main" id="{69676C50-787E-DC30-DA8D-381E9317D02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75357" y="2901519"/>
            <a:ext cx="3571770" cy="2685344"/>
          </a:xfrm>
          <a:prstGeom prst="rect">
            <a:avLst/>
          </a:prstGeom>
        </p:spPr>
      </p:pic>
      <p:sp>
        <p:nvSpPr>
          <p:cNvPr id="7" name="角丸四角形 45">
            <a:extLst>
              <a:ext uri="{FF2B5EF4-FFF2-40B4-BE49-F238E27FC236}">
                <a16:creationId xmlns:a16="http://schemas.microsoft.com/office/drawing/2014/main" id="{4125CE3B-F44C-8755-DA2F-1B3EEC70F5CA}"/>
              </a:ext>
            </a:extLst>
          </p:cNvPr>
          <p:cNvSpPr/>
          <p:nvPr/>
        </p:nvSpPr>
        <p:spPr>
          <a:xfrm>
            <a:off x="3609513" y="1282994"/>
            <a:ext cx="8102303" cy="396000"/>
          </a:xfrm>
          <a:prstGeom prst="roundRect">
            <a:avLst>
              <a:gd name="adj" fmla="val 50000"/>
            </a:avLst>
          </a:prstGeom>
          <a:solidFill>
            <a:srgbClr val="00003E"/>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FFFFFF"/>
                </a:solidFill>
                <a:effectLst/>
                <a:uLnTx/>
                <a:uFillTx/>
                <a:latin typeface="Meiryo" panose="020B0604030504040204" pitchFamily="34" charset="-128"/>
                <a:ea typeface="Meiryo" panose="020B0604030504040204" pitchFamily="34" charset="-128"/>
              </a:rPr>
              <a:t>PC</a:t>
            </a:r>
            <a:endParaRPr kumimoji="1" lang="ja-JP" altLang="en-US" sz="1400" b="1" i="0" u="none" strike="noStrike" kern="1200" cap="none" spc="60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10" name="角丸四角形 47">
            <a:extLst>
              <a:ext uri="{FF2B5EF4-FFF2-40B4-BE49-F238E27FC236}">
                <a16:creationId xmlns:a16="http://schemas.microsoft.com/office/drawing/2014/main" id="{28BF8D26-D5D8-6079-CFDF-76C7F7E4DC36}"/>
              </a:ext>
            </a:extLst>
          </p:cNvPr>
          <p:cNvSpPr/>
          <p:nvPr/>
        </p:nvSpPr>
        <p:spPr>
          <a:xfrm>
            <a:off x="497930" y="1282994"/>
            <a:ext cx="2724575" cy="396000"/>
          </a:xfrm>
          <a:prstGeom prst="roundRect">
            <a:avLst>
              <a:gd name="adj" fmla="val 50000"/>
            </a:avLst>
          </a:prstGeom>
          <a:solidFill>
            <a:srgbClr val="03004A"/>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rPr>
              <a:t>スマートフォン</a:t>
            </a:r>
          </a:p>
        </p:txBody>
      </p:sp>
      <p:sp>
        <p:nvSpPr>
          <p:cNvPr id="11" name="正方形/長方形 10">
            <a:extLst>
              <a:ext uri="{FF2B5EF4-FFF2-40B4-BE49-F238E27FC236}">
                <a16:creationId xmlns:a16="http://schemas.microsoft.com/office/drawing/2014/main" id="{203D6A00-127C-4F1B-05A5-DD6FE366ED46}"/>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12" name="テキスト ボックス 11">
            <a:extLst>
              <a:ext uri="{FF2B5EF4-FFF2-40B4-BE49-F238E27FC236}">
                <a16:creationId xmlns:a16="http://schemas.microsoft.com/office/drawing/2014/main" id="{43DF3AF1-05E3-9E70-42DA-6FD62F015315}"/>
              </a:ext>
            </a:extLst>
          </p:cNvPr>
          <p:cNvSpPr txBox="1"/>
          <p:nvPr/>
        </p:nvSpPr>
        <p:spPr>
          <a:xfrm>
            <a:off x="623154" y="5990974"/>
            <a:ext cx="8989036" cy="417807"/>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・フォーマット別ガイド</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 </a:t>
            </a:r>
            <a:r>
              <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hlinkClick r:id="rId11"/>
              </a:rPr>
              <a:t>https://s.yimg.jp/dl/displayads-guarantee/formatguide.zip</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・入稿規定（</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web</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hlinkClick r:id="rId12"/>
              </a:rPr>
              <a:t>https://ads-help.yahoo-net.jp/s/article/H000044930?language=ja</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cxnSp>
        <p:nvCxnSpPr>
          <p:cNvPr id="14" name="コネクタ: カギ線 13">
            <a:extLst>
              <a:ext uri="{FF2B5EF4-FFF2-40B4-BE49-F238E27FC236}">
                <a16:creationId xmlns:a16="http://schemas.microsoft.com/office/drawing/2014/main" id="{55588BED-1CCF-70DB-A98A-1797A762B53F}"/>
              </a:ext>
            </a:extLst>
          </p:cNvPr>
          <p:cNvCxnSpPr>
            <a:cxnSpLocks/>
            <a:stCxn id="19" idx="3"/>
            <a:endCxn id="4" idx="3"/>
          </p:cNvCxnSpPr>
          <p:nvPr/>
        </p:nvCxnSpPr>
        <p:spPr>
          <a:xfrm flipH="1">
            <a:off x="7400011" y="2191276"/>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コネクタ: カギ線 24">
            <a:extLst>
              <a:ext uri="{FF2B5EF4-FFF2-40B4-BE49-F238E27FC236}">
                <a16:creationId xmlns:a16="http://schemas.microsoft.com/office/drawing/2014/main" id="{5351868E-D3B6-9AE1-EE6F-7E6C08F8E56E}"/>
              </a:ext>
            </a:extLst>
          </p:cNvPr>
          <p:cNvCxnSpPr>
            <a:cxnSpLocks/>
          </p:cNvCxnSpPr>
          <p:nvPr/>
        </p:nvCxnSpPr>
        <p:spPr>
          <a:xfrm flipH="1">
            <a:off x="11528050" y="2186655"/>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527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dirty="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424508" y="252000"/>
            <a:ext cx="6278292" cy="335028"/>
          </a:xfrm>
        </p:spPr>
        <p:txBody>
          <a:bodyPr/>
          <a:lstStyle/>
          <a:p>
            <a:r>
              <a:rPr kumimoji="1" lang="ja-JP" altLang="en-US" sz="2000" b="1" i="0" dirty="0">
                <a:latin typeface="Meiryo" panose="020B0604030504040204" pitchFamily="34" charset="-128"/>
                <a:ea typeface="Meiryo" panose="020B0604030504040204" pitchFamily="34" charset="-128"/>
              </a:rPr>
              <a:t>ブランドパネル</a:t>
            </a:r>
            <a:r>
              <a:rPr kumimoji="1" lang="en-US" altLang="ja-JP" sz="2000" b="1" i="0" dirty="0">
                <a:latin typeface="Meiryo" panose="020B0604030504040204" pitchFamily="34" charset="-128"/>
                <a:ea typeface="Meiryo" panose="020B0604030504040204" pitchFamily="34" charset="-128"/>
              </a:rPr>
              <a:t>  </a:t>
            </a:r>
            <a:r>
              <a:rPr kumimoji="1" lang="ja-JP" altLang="en-US" sz="2000" b="1" i="0" dirty="0">
                <a:latin typeface="Meiryo" panose="020B0604030504040204" pitchFamily="34" charset="-128"/>
                <a:ea typeface="Meiryo" panose="020B0604030504040204" pitchFamily="34" charset="-128"/>
              </a:rPr>
              <a:t>リッチフォーマット</a:t>
            </a:r>
            <a:r>
              <a:rPr kumimoji="1" lang="en-US" altLang="ja-JP" sz="2000" b="1" i="0" dirty="0">
                <a:latin typeface="Meiryo" panose="020B0604030504040204" pitchFamily="34" charset="-128"/>
                <a:ea typeface="Meiryo" panose="020B0604030504040204" pitchFamily="34" charset="-128"/>
              </a:rPr>
              <a:t>  </a:t>
            </a:r>
            <a:r>
              <a:rPr kumimoji="1" lang="ja-JP" altLang="en-US" sz="2000" b="1" i="0" dirty="0">
                <a:latin typeface="Meiryo" panose="020B0604030504040204" pitchFamily="34" charset="-128"/>
                <a:ea typeface="Meiryo" panose="020B0604030504040204" pitchFamily="34" charset="-128"/>
              </a:rPr>
              <a:t>マルチデバイス</a:t>
            </a:r>
          </a:p>
        </p:txBody>
      </p:sp>
      <p:graphicFrame>
        <p:nvGraphicFramePr>
          <p:cNvPr id="2" name="表 1">
            <a:extLst>
              <a:ext uri="{FF2B5EF4-FFF2-40B4-BE49-F238E27FC236}">
                <a16:creationId xmlns:a16="http://schemas.microsoft.com/office/drawing/2014/main" id="{AF18F13C-5A9A-9D2E-D0C4-BAE676E0176E}"/>
              </a:ext>
            </a:extLst>
          </p:cNvPr>
          <p:cNvGraphicFramePr>
            <a:graphicFrameLocks noGrp="1"/>
          </p:cNvGraphicFramePr>
          <p:nvPr>
            <p:extLst>
              <p:ext uri="{D42A27DB-BD31-4B8C-83A1-F6EECF244321}">
                <p14:modId xmlns:p14="http://schemas.microsoft.com/office/powerpoint/2010/main" val="1688417752"/>
              </p:ext>
            </p:extLst>
          </p:nvPr>
        </p:nvGraphicFramePr>
        <p:xfrm>
          <a:off x="479425" y="1089027"/>
          <a:ext cx="11233151" cy="4996899"/>
        </p:xfrm>
        <a:graphic>
          <a:graphicData uri="http://schemas.openxmlformats.org/drawingml/2006/table">
            <a:tbl>
              <a:tblPr firstCol="1" bandRow="1"/>
              <a:tblGrid>
                <a:gridCol w="1728143">
                  <a:extLst>
                    <a:ext uri="{9D8B030D-6E8A-4147-A177-3AD203B41FA5}">
                      <a16:colId xmlns:a16="http://schemas.microsoft.com/office/drawing/2014/main" val="792911817"/>
                    </a:ext>
                  </a:extLst>
                </a:gridCol>
                <a:gridCol w="5182102">
                  <a:extLst>
                    <a:ext uri="{9D8B030D-6E8A-4147-A177-3AD203B41FA5}">
                      <a16:colId xmlns:a16="http://schemas.microsoft.com/office/drawing/2014/main" val="1525620392"/>
                    </a:ext>
                  </a:extLst>
                </a:gridCol>
                <a:gridCol w="4322906">
                  <a:extLst>
                    <a:ext uri="{9D8B030D-6E8A-4147-A177-3AD203B41FA5}">
                      <a16:colId xmlns:a16="http://schemas.microsoft.com/office/drawing/2014/main" val="3835180974"/>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ブランドパネル　リッチフォーマット　</a:t>
                      </a:r>
                      <a:r>
                        <a:rPr kumimoji="1" lang="en-US" altLang="ja-JP" sz="1050" b="1" i="0" kern="1200" dirty="0">
                          <a:solidFill>
                            <a:schemeClr val="bg1"/>
                          </a:solidFill>
                          <a:latin typeface="Meiryo"/>
                          <a:ea typeface="Meiryo"/>
                          <a:cs typeface="+mn-cs"/>
                        </a:rPr>
                        <a:t>MD</a:t>
                      </a:r>
                      <a:r>
                        <a:rPr kumimoji="1" lang="ja-JP" altLang="en-US" sz="1050" b="1" i="0" kern="1200" dirty="0">
                          <a:solidFill>
                            <a:schemeClr val="bg1"/>
                          </a:solidFill>
                          <a:latin typeface="Meiryo"/>
                          <a:ea typeface="Meiryo"/>
                          <a:cs typeface="+mn-cs"/>
                        </a:rPr>
                        <a:t>（時間帯ジャック）（元旦）</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hMerge="1">
                  <a:txBody>
                    <a:bodyPr/>
                    <a:lstStyle/>
                    <a:p>
                      <a:endParaRPr kumimoji="1" lang="ja-JP" altLang="en-US"/>
                    </a:p>
                  </a:txBody>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chemeClr val="tx2"/>
                          </a:solidFill>
                          <a:latin typeface="Meiryo"/>
                          <a:ea typeface="Meiryo"/>
                        </a:rPr>
                        <a:t>新規</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ClrTx/>
                        <a:buSzTx/>
                        <a:buFontTx/>
                        <a:buNone/>
                        <a:tabLst/>
                        <a:defRPr/>
                      </a:pPr>
                      <a:r>
                        <a:rPr lang="en-US" altLang="ja-JP" sz="1050" b="0" i="0" kern="1200" dirty="0" err="1">
                          <a:solidFill>
                            <a:schemeClr val="tx2"/>
                          </a:solidFill>
                          <a:latin typeface="Meiryo"/>
                          <a:ea typeface="Meiryo"/>
                          <a:cs typeface="+mn-cs"/>
                        </a:rPr>
                        <a:t>受注次第ご連絡いたします</a:t>
                      </a:r>
                      <a:r>
                        <a:rPr lang="en-US" altLang="ja-JP" sz="1050" b="0" i="0" kern="1200" dirty="0">
                          <a:solidFill>
                            <a:schemeClr val="tx2"/>
                          </a:solidFill>
                          <a:latin typeface="Meiryo"/>
                          <a:ea typeface="Meiryo"/>
                          <a:cs typeface="+mn-cs"/>
                        </a:rPr>
                        <a:t>。</a:t>
                      </a:r>
                      <a:endParaRPr kumimoji="1" lang="en-US" altLang="ja-JP" sz="1050" b="0" i="0" kern="1200" dirty="0">
                        <a:solidFill>
                          <a:schemeClr val="tx2"/>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2"/>
                          </a:solidFill>
                          <a:latin typeface="メイリオ"/>
                          <a:ea typeface="メイリオ"/>
                          <a:cs typeface="+mn-cs"/>
                        </a:rPr>
                        <a:t>※</a:t>
                      </a:r>
                      <a:r>
                        <a:rPr kumimoji="1" lang="ja-JP" altLang="en-US" sz="1050" kern="1200" dirty="0">
                          <a:solidFill>
                            <a:schemeClr val="tx2"/>
                          </a:solidFill>
                          <a:latin typeface="メイリオ"/>
                          <a:ea typeface="メイリオ"/>
                          <a:cs typeface="+mn-cs"/>
                        </a:rPr>
                        <a:t>商品はメールでの発注受付となります。詳細は発注方法のページをご確認ください。</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hMerge="1">
                  <a:txBody>
                    <a:bodyPr/>
                    <a:lstStyle/>
                    <a:p>
                      <a:endParaRPr kumimoji="1" lang="ja-JP" altLang="en-US"/>
                    </a:p>
                  </a:txBody>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2"/>
                          </a:solidFill>
                          <a:latin typeface="Meiryo"/>
                          <a:ea typeface="Meiryo"/>
                        </a:rPr>
                        <a:t>●</a:t>
                      </a:r>
                      <a:r>
                        <a:rPr kumimoji="1" lang="ja-JP" altLang="en-US" sz="1050" b="0" i="0" kern="1200" dirty="0">
                          <a:solidFill>
                            <a:schemeClr val="tx2"/>
                          </a:solidFill>
                          <a:latin typeface="Meiryo"/>
                          <a:ea typeface="Meiryo"/>
                          <a:cs typeface="+mn-cs"/>
                        </a:rPr>
                        <a:t>（</a:t>
                      </a:r>
                      <a:r>
                        <a:rPr kumimoji="1" lang="en-US" altLang="ja-JP" sz="1050" b="0" i="0" kern="1200" dirty="0">
                          <a:solidFill>
                            <a:schemeClr val="tx2"/>
                          </a:solidFill>
                          <a:latin typeface="Meiryo"/>
                          <a:ea typeface="Meiryo"/>
                          <a:cs typeface="+mn-cs"/>
                        </a:rPr>
                        <a:t>PC</a:t>
                      </a:r>
                      <a:r>
                        <a:rPr kumimoji="1" lang="ja-JP" altLang="en-US" sz="1050" b="0" i="0" kern="1200" dirty="0">
                          <a:solidFill>
                            <a:schemeClr val="tx2"/>
                          </a:solidFill>
                          <a:latin typeface="Meiryo"/>
                          <a:ea typeface="Meiryo"/>
                          <a:cs typeface="+mn-cs"/>
                        </a:rPr>
                        <a:t>のみ）</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hMerge="1">
                  <a:txBody>
                    <a:bodyPr/>
                    <a:lstStyle/>
                    <a:p>
                      <a:endParaRPr kumimoji="1" lang="ja-JP" altLang="en-US"/>
                    </a:p>
                  </a:txBody>
                  <a:tcPr/>
                </a:tc>
                <a:extLst>
                  <a:ext uri="{0D108BD9-81ED-4DB2-BD59-A6C34878D82A}">
                    <a16:rowId xmlns:a16="http://schemas.microsoft.com/office/drawing/2014/main" val="3112060797"/>
                  </a:ext>
                </a:extLst>
              </a:tr>
              <a:tr h="4814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a:t>
                      </a:r>
                      <a:endParaRPr kumimoji="1" lang="en-US" altLang="ja-JP" sz="900" b="0" kern="1200" dirty="0">
                        <a:solidFill>
                          <a:schemeClr val="bg1"/>
                        </a:solidFill>
                        <a:latin typeface="Meiryo"/>
                        <a:ea typeface="Meiryo"/>
                        <a:cs typeface="+mn-cs"/>
                      </a:endParaRPr>
                    </a:p>
                    <a:p>
                      <a:pPr algn="ctr"/>
                      <a:r>
                        <a:rPr kumimoji="1" lang="ja-JP" altLang="en-US" sz="900" b="0" kern="1200">
                          <a:solidFill>
                            <a:schemeClr val="bg1"/>
                          </a:solidFill>
                          <a:latin typeface="Meiryo"/>
                          <a:ea typeface="Meiryo"/>
                          <a:cs typeface="+mn-cs"/>
                        </a:rPr>
                        <a:t>の形式</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chemeClr val="tx2"/>
                          </a:solidFill>
                          <a:latin typeface="Meiryo"/>
                          <a:ea typeface="Meiryo"/>
                          <a:cs typeface="+mn-cs"/>
                        </a:rPr>
                        <a:t>【</a:t>
                      </a:r>
                      <a:r>
                        <a:rPr kumimoji="1" lang="ja-JP" altLang="en-US" sz="1050" b="0" i="0" kern="1200" dirty="0">
                          <a:solidFill>
                            <a:schemeClr val="tx2"/>
                          </a:solidFill>
                          <a:latin typeface="Meiryo"/>
                          <a:ea typeface="Meiryo"/>
                          <a:cs typeface="+mn-cs"/>
                        </a:rPr>
                        <a:t>スマートフォン</a:t>
                      </a:r>
                      <a:r>
                        <a:rPr kumimoji="1" lang="en-US" altLang="ja-JP" sz="1050" b="0" i="0" kern="1200" dirty="0">
                          <a:solidFill>
                            <a:schemeClr val="tx2"/>
                          </a:solidFill>
                          <a:latin typeface="Meiryo"/>
                          <a:ea typeface="Meiryo"/>
                          <a:cs typeface="+mn-cs"/>
                        </a:rPr>
                        <a:t>】</a:t>
                      </a:r>
                      <a:r>
                        <a:rPr kumimoji="1" lang="ja-JP" altLang="en-US" sz="1050" kern="1200" dirty="0">
                          <a:solidFill>
                            <a:schemeClr val="tx2"/>
                          </a:solidFill>
                          <a:latin typeface="Meiryo"/>
                          <a:ea typeface="Meiryo"/>
                          <a:cs typeface="+mn-cs"/>
                        </a:rPr>
                        <a:t>バナー</a:t>
                      </a:r>
                      <a:r>
                        <a:rPr kumimoji="1" lang="en-US" altLang="ja-JP" sz="1050" kern="1200" dirty="0">
                          <a:solidFill>
                            <a:schemeClr val="tx2"/>
                          </a:solidFill>
                          <a:latin typeface="Meiryo"/>
                          <a:ea typeface="Meiryo"/>
                          <a:cs typeface="+mn-cs"/>
                        </a:rPr>
                        <a:t>/</a:t>
                      </a:r>
                      <a:r>
                        <a:rPr kumimoji="1" lang="ja-JP" altLang="en-US" sz="1050" kern="1200" dirty="0">
                          <a:solidFill>
                            <a:schemeClr val="tx2"/>
                          </a:solidFill>
                          <a:latin typeface="Meiryo"/>
                          <a:ea typeface="Meiryo"/>
                          <a:cs typeface="+mn-cs"/>
                        </a:rPr>
                        <a:t>画像</a:t>
                      </a:r>
                      <a:r>
                        <a:rPr kumimoji="1" lang="en-US" altLang="ja-JP" sz="1050" kern="1200" dirty="0">
                          <a:solidFill>
                            <a:schemeClr val="tx2"/>
                          </a:solidFill>
                          <a:latin typeface="Meiryo"/>
                          <a:ea typeface="Meiryo"/>
                          <a:cs typeface="+mn-cs"/>
                        </a:rPr>
                        <a:t>/16</a:t>
                      </a:r>
                      <a:r>
                        <a:rPr kumimoji="1" lang="ja-JP" altLang="en-US" sz="1050" kern="1200" dirty="0">
                          <a:solidFill>
                            <a:schemeClr val="tx2"/>
                          </a:solidFill>
                          <a:latin typeface="Meiryo"/>
                          <a:ea typeface="Meiryo"/>
                          <a:cs typeface="+mn-cs"/>
                        </a:rPr>
                        <a:t>：</a:t>
                      </a:r>
                      <a:r>
                        <a:rPr kumimoji="1" lang="en-US" altLang="ja-JP" sz="1050" kern="1200" dirty="0">
                          <a:solidFill>
                            <a:schemeClr val="tx2"/>
                          </a:solidFill>
                          <a:latin typeface="Meiryo"/>
                          <a:ea typeface="Meiryo"/>
                          <a:cs typeface="+mn-cs"/>
                        </a:rPr>
                        <a:t>9</a:t>
                      </a:r>
                      <a:r>
                        <a:rPr kumimoji="1" lang="ja-JP" altLang="en-US" sz="1050" kern="1200" dirty="0">
                          <a:solidFill>
                            <a:schemeClr val="tx2"/>
                          </a:solidFill>
                          <a:latin typeface="Meiryo"/>
                          <a:ea typeface="Meiryo"/>
                          <a:cs typeface="+mn-cs"/>
                        </a:rPr>
                        <a:t>　バナー</a:t>
                      </a:r>
                      <a:r>
                        <a:rPr kumimoji="1" lang="en-US" altLang="ja-JP" sz="1050" kern="1200" dirty="0">
                          <a:solidFill>
                            <a:schemeClr val="tx2"/>
                          </a:solidFill>
                          <a:latin typeface="Meiryo"/>
                          <a:ea typeface="Meiryo"/>
                          <a:cs typeface="+mn-cs"/>
                        </a:rPr>
                        <a:t>/</a:t>
                      </a:r>
                      <a:r>
                        <a:rPr kumimoji="1" lang="ja-JP" altLang="en-US" sz="1050" kern="1200" dirty="0">
                          <a:solidFill>
                            <a:schemeClr val="tx2"/>
                          </a:solidFill>
                          <a:latin typeface="Meiryo"/>
                          <a:ea typeface="Meiryo"/>
                          <a:cs typeface="+mn-cs"/>
                        </a:rPr>
                        <a:t>動画</a:t>
                      </a:r>
                      <a:r>
                        <a:rPr kumimoji="1" lang="en-US" altLang="ja-JP" sz="1050" kern="1200" dirty="0">
                          <a:solidFill>
                            <a:schemeClr val="tx2"/>
                          </a:solidFill>
                          <a:latin typeface="Meiryo"/>
                          <a:ea typeface="Meiryo"/>
                          <a:cs typeface="+mn-cs"/>
                        </a:rPr>
                        <a:t>/16</a:t>
                      </a:r>
                      <a:r>
                        <a:rPr kumimoji="1" lang="ja-JP" altLang="en-US" sz="1050" kern="1200" dirty="0">
                          <a:solidFill>
                            <a:schemeClr val="tx2"/>
                          </a:solidFill>
                          <a:latin typeface="Meiryo"/>
                          <a:ea typeface="Meiryo"/>
                          <a:cs typeface="+mn-cs"/>
                        </a:rPr>
                        <a:t>：</a:t>
                      </a:r>
                      <a:r>
                        <a:rPr kumimoji="1" lang="en-US" altLang="ja-JP" sz="1050" kern="1200" dirty="0">
                          <a:solidFill>
                            <a:schemeClr val="tx2"/>
                          </a:solidFill>
                          <a:latin typeface="Meiryo"/>
                          <a:ea typeface="Meiryo"/>
                          <a:cs typeface="+mn-cs"/>
                        </a:rPr>
                        <a:t>9</a:t>
                      </a:r>
                      <a:r>
                        <a:rPr kumimoji="1" lang="ja-JP" altLang="en-US" sz="1050" kern="1200" dirty="0">
                          <a:solidFill>
                            <a:schemeClr val="tx2"/>
                          </a:solidFill>
                          <a:latin typeface="Meiryo"/>
                          <a:ea typeface="Meiryo"/>
                          <a:cs typeface="+mn-cs"/>
                        </a:rPr>
                        <a:t>　</a:t>
                      </a:r>
                      <a:endParaRPr kumimoji="1" lang="en-US" altLang="ja-JP" sz="1050" b="0" i="0" kern="1200" dirty="0">
                        <a:solidFill>
                          <a:schemeClr val="tx2"/>
                        </a:solidFill>
                        <a:latin typeface="Meiryo"/>
                        <a:ea typeface="Meiryo"/>
                        <a:cs typeface="+mn-cs"/>
                      </a:endParaRPr>
                    </a:p>
                    <a:p>
                      <a:pPr algn="ctr"/>
                      <a:r>
                        <a:rPr kumimoji="1" lang="en-US" altLang="ja-JP" sz="1050" b="0" i="0" kern="1200" dirty="0">
                          <a:solidFill>
                            <a:schemeClr val="tx2"/>
                          </a:solidFill>
                          <a:latin typeface="Meiryo"/>
                          <a:ea typeface="Meiryo"/>
                          <a:cs typeface="+mn-cs"/>
                        </a:rPr>
                        <a:t>【PC】</a:t>
                      </a:r>
                      <a:r>
                        <a:rPr kumimoji="1" lang="ja-JP" altLang="en-US" sz="1050" b="0" i="0" kern="1200" dirty="0">
                          <a:solidFill>
                            <a:schemeClr val="tx2"/>
                          </a:solidFill>
                          <a:latin typeface="Meiryo"/>
                          <a:ea typeface="Meiryo"/>
                          <a:cs typeface="+mn-cs"/>
                        </a:rPr>
                        <a:t>トップインパクト クインティ</a:t>
                      </a:r>
                      <a:r>
                        <a:rPr kumimoji="1" lang="en-US" altLang="ja-JP" sz="1050" b="0" i="0" kern="1200" dirty="0">
                          <a:solidFill>
                            <a:schemeClr val="tx2"/>
                          </a:solidFill>
                          <a:latin typeface="Meiryo"/>
                          <a:ea typeface="Meiryo"/>
                          <a:cs typeface="+mn-cs"/>
                        </a:rPr>
                        <a:t>/</a:t>
                      </a:r>
                      <a:r>
                        <a:rPr kumimoji="1" lang="ja-JP" altLang="en-US" sz="1050" b="0" i="0" kern="1200" dirty="0">
                          <a:solidFill>
                            <a:schemeClr val="tx2"/>
                          </a:solidFill>
                          <a:latin typeface="Meiryo"/>
                          <a:ea typeface="Meiryo"/>
                          <a:cs typeface="+mn-cs"/>
                        </a:rPr>
                        <a:t>画像</a:t>
                      </a:r>
                      <a:r>
                        <a:rPr kumimoji="1" lang="en-US" altLang="ja-JP" sz="1050" b="0" i="0" kern="1200" dirty="0">
                          <a:solidFill>
                            <a:schemeClr val="tx2"/>
                          </a:solidFill>
                          <a:latin typeface="Meiryo"/>
                          <a:ea typeface="Meiryo"/>
                          <a:cs typeface="+mn-cs"/>
                        </a:rPr>
                        <a:t>/</a:t>
                      </a:r>
                      <a:r>
                        <a:rPr kumimoji="1" lang="ja-JP" altLang="en-US" sz="1050" b="0" i="0" kern="1200" dirty="0">
                          <a:solidFill>
                            <a:schemeClr val="tx2"/>
                          </a:solidFill>
                          <a:latin typeface="Meiryo"/>
                          <a:ea typeface="Meiryo"/>
                          <a:cs typeface="+mn-cs"/>
                        </a:rPr>
                        <a:t>－　トップインパクト クインティ</a:t>
                      </a:r>
                      <a:r>
                        <a:rPr kumimoji="1" lang="en-US" altLang="ja-JP" sz="1050" b="0" i="0" kern="1200" dirty="0">
                          <a:solidFill>
                            <a:schemeClr val="tx2"/>
                          </a:solidFill>
                          <a:latin typeface="Meiryo"/>
                          <a:ea typeface="Meiryo"/>
                          <a:cs typeface="+mn-cs"/>
                        </a:rPr>
                        <a:t>/</a:t>
                      </a:r>
                      <a:r>
                        <a:rPr kumimoji="1" lang="ja-JP" altLang="en-US" sz="1050" b="0" i="0" kern="1200" dirty="0">
                          <a:solidFill>
                            <a:schemeClr val="tx2"/>
                          </a:solidFill>
                          <a:latin typeface="Meiryo"/>
                          <a:ea typeface="Meiryo"/>
                          <a:cs typeface="+mn-cs"/>
                        </a:rPr>
                        <a:t>動画</a:t>
                      </a:r>
                      <a:r>
                        <a:rPr kumimoji="1" lang="en-US" altLang="ja-JP" sz="1050" b="0" i="0" kern="1200" dirty="0">
                          <a:solidFill>
                            <a:schemeClr val="tx2"/>
                          </a:solidFill>
                          <a:latin typeface="Meiryo"/>
                          <a:ea typeface="Meiryo"/>
                          <a:cs typeface="+mn-cs"/>
                        </a:rPr>
                        <a:t>/</a:t>
                      </a:r>
                      <a:r>
                        <a:rPr kumimoji="1" lang="ja-JP" altLang="en-US" sz="1050" b="0" i="0" kern="1200" dirty="0">
                          <a:solidFill>
                            <a:schemeClr val="tx2"/>
                          </a:solidFill>
                          <a:latin typeface="Meiryo"/>
                          <a:ea typeface="Meiryo"/>
                          <a:cs typeface="+mn-cs"/>
                        </a:rPr>
                        <a:t>－</a:t>
                      </a:r>
                      <a:r>
                        <a:rPr lang="en-US" altLang="ja-JP" sz="1050" b="0" i="0" kern="1200" dirty="0">
                          <a:solidFill>
                            <a:schemeClr val="tx2"/>
                          </a:solidFill>
                          <a:latin typeface="Meiryo"/>
                          <a:ea typeface="Meiryo"/>
                          <a:cs typeface="+mn-cs"/>
                        </a:rPr>
                        <a:t>         </a:t>
                      </a:r>
                      <a:endParaRPr kumimoji="1" lang="en-US" altLang="ja-JP" sz="1050" b="0" i="0" kern="1200" dirty="0">
                        <a:solidFill>
                          <a:schemeClr val="tx2"/>
                        </a:solidFill>
                        <a:latin typeface="Meiryo"/>
                        <a:ea typeface="Meiryo"/>
                        <a:cs typeface="+mn-cs"/>
                      </a:endParaRPr>
                    </a:p>
                    <a:p>
                      <a:pPr algn="ctr"/>
                      <a:r>
                        <a:rPr kumimoji="1" lang="ja-JP" altLang="en-US" sz="1050" b="0" i="0" kern="1200" dirty="0">
                          <a:solidFill>
                            <a:schemeClr val="tx2"/>
                          </a:solidFill>
                          <a:latin typeface="Meiryo"/>
                          <a:ea typeface="Meiryo"/>
                          <a:cs typeface="+mn-cs"/>
                        </a:rPr>
                        <a:t>トップインパクト スクエア</a:t>
                      </a:r>
                      <a:r>
                        <a:rPr kumimoji="1" lang="en-US" altLang="ja-JP" sz="1050" b="0" i="0" kern="1200" dirty="0">
                          <a:solidFill>
                            <a:schemeClr val="tx2"/>
                          </a:solidFill>
                          <a:latin typeface="Meiryo"/>
                          <a:ea typeface="Meiryo"/>
                          <a:cs typeface="+mn-cs"/>
                        </a:rPr>
                        <a:t>/</a:t>
                      </a:r>
                      <a:r>
                        <a:rPr kumimoji="1" lang="ja-JP" altLang="en-US" sz="1050" b="0" i="0" kern="1200" dirty="0">
                          <a:solidFill>
                            <a:schemeClr val="tx2"/>
                          </a:solidFill>
                          <a:latin typeface="Meiryo"/>
                          <a:ea typeface="Meiryo"/>
                          <a:cs typeface="+mn-cs"/>
                        </a:rPr>
                        <a:t>画像</a:t>
                      </a:r>
                      <a:r>
                        <a:rPr kumimoji="1" lang="en-US" altLang="ja-JP" sz="1050" b="0" i="0" kern="1200" dirty="0">
                          <a:solidFill>
                            <a:schemeClr val="tx2"/>
                          </a:solidFill>
                          <a:latin typeface="Meiryo"/>
                          <a:ea typeface="Meiryo"/>
                          <a:cs typeface="+mn-cs"/>
                        </a:rPr>
                        <a:t>/</a:t>
                      </a:r>
                      <a:r>
                        <a:rPr kumimoji="1" lang="ja-JP" altLang="en-US" sz="1050" b="0" i="0" kern="1200" dirty="0">
                          <a:solidFill>
                            <a:schemeClr val="tx2"/>
                          </a:solidFill>
                          <a:latin typeface="Meiryo"/>
                          <a:ea typeface="Meiryo"/>
                          <a:cs typeface="+mn-cs"/>
                        </a:rPr>
                        <a:t>－　</a:t>
                      </a:r>
                      <a:r>
                        <a:rPr kumimoji="1" lang="ja-JP" altLang="en-US" sz="1050" kern="1200" dirty="0">
                          <a:solidFill>
                            <a:schemeClr val="tx2"/>
                          </a:solidFill>
                          <a:latin typeface="Meiryo"/>
                          <a:ea typeface="Meiryo"/>
                          <a:cs typeface="+mn-cs"/>
                        </a:rPr>
                        <a:t>トップインパクト スクエア</a:t>
                      </a:r>
                      <a:r>
                        <a:rPr kumimoji="1" lang="en-US" altLang="ja-JP" sz="1050" kern="1200" dirty="0">
                          <a:solidFill>
                            <a:schemeClr val="tx2"/>
                          </a:solidFill>
                          <a:latin typeface="Meiryo"/>
                          <a:ea typeface="Meiryo"/>
                          <a:cs typeface="+mn-cs"/>
                        </a:rPr>
                        <a:t>/</a:t>
                      </a:r>
                      <a:r>
                        <a:rPr kumimoji="1" lang="ja-JP" altLang="en-US" sz="1050" kern="1200" dirty="0">
                          <a:solidFill>
                            <a:schemeClr val="tx2"/>
                          </a:solidFill>
                          <a:latin typeface="Meiryo"/>
                          <a:ea typeface="Meiryo"/>
                          <a:cs typeface="+mn-cs"/>
                        </a:rPr>
                        <a:t>動画</a:t>
                      </a:r>
                      <a:r>
                        <a:rPr kumimoji="1" lang="en-US" altLang="ja-JP" sz="1050" kern="1200" dirty="0">
                          <a:solidFill>
                            <a:schemeClr val="tx2"/>
                          </a:solidFill>
                          <a:latin typeface="Meiryo"/>
                          <a:ea typeface="Meiryo"/>
                          <a:cs typeface="+mn-cs"/>
                        </a:rPr>
                        <a:t>/</a:t>
                      </a:r>
                      <a:r>
                        <a:rPr kumimoji="1" lang="ja-JP" altLang="en-US" sz="1050" kern="1200" dirty="0">
                          <a:solidFill>
                            <a:schemeClr val="tx2"/>
                          </a:solidFill>
                          <a:latin typeface="Meiryo"/>
                          <a:ea typeface="Meiryo"/>
                          <a:cs typeface="+mn-cs"/>
                        </a:rPr>
                        <a:t>－</a:t>
                      </a:r>
                      <a:endParaRPr kumimoji="1" lang="ja-JP" altLang="en-US" sz="1050" b="0" i="0" kern="1200" dirty="0">
                        <a:solidFill>
                          <a:schemeClr val="tx2"/>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hMerge="1">
                  <a:txBody>
                    <a:bodyPr/>
                    <a:lstStyle/>
                    <a:p>
                      <a:endParaRPr kumimoji="1" lang="ja-JP" altLang="en-US"/>
                    </a:p>
                  </a:txBody>
                  <a:tcPr/>
                </a:tc>
                <a:extLst>
                  <a:ext uri="{0D108BD9-81ED-4DB2-BD59-A6C34878D82A}">
                    <a16:rowId xmlns:a16="http://schemas.microsoft.com/office/drawing/2014/main" val="384434171"/>
                  </a:ext>
                </a:extLst>
              </a:tr>
              <a:tr h="300426">
                <a:tc>
                  <a:txBody>
                    <a:bodyPr/>
                    <a:lstStyle/>
                    <a:p>
                      <a:pPr algn="ctr"/>
                      <a:r>
                        <a:rPr kumimoji="1" lang="ja-JP" altLang="en-US" sz="900" b="0" kern="120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p>
                      <a:pPr algn="ctr"/>
                      <a:r>
                        <a:rPr kumimoji="1" lang="ja-JP" altLang="en-US" sz="1050" kern="1200" dirty="0">
                          <a:solidFill>
                            <a:schemeClr val="tx2"/>
                          </a:solidFill>
                          <a:latin typeface="Meiryo"/>
                          <a:ea typeface="Meiryo"/>
                          <a:cs typeface="+mn-cs"/>
                        </a:rPr>
                        <a:t>動画をフルスクリーンで再生する（</a:t>
                      </a:r>
                      <a:r>
                        <a:rPr kumimoji="1" lang="en" altLang="ja-JP" sz="1050" kern="1200" dirty="0">
                          <a:solidFill>
                            <a:schemeClr val="tx2"/>
                          </a:solidFill>
                          <a:latin typeface="Meiryo"/>
                          <a:ea typeface="Meiryo"/>
                          <a:cs typeface="+mn-cs"/>
                        </a:rPr>
                        <a:t>for view</a:t>
                      </a:r>
                      <a:r>
                        <a:rPr kumimoji="1" lang="ja-JP" altLang="en" sz="1050" kern="1200" dirty="0">
                          <a:solidFill>
                            <a:schemeClr val="tx2"/>
                          </a:solidFill>
                          <a:latin typeface="Meiryo"/>
                          <a:ea typeface="Meiryo"/>
                          <a:cs typeface="+mn-cs"/>
                        </a:rPr>
                        <a:t>）　</a:t>
                      </a:r>
                      <a:r>
                        <a:rPr kumimoji="1" lang="en" altLang="ja-JP" sz="1050" kern="1200" dirty="0">
                          <a:solidFill>
                            <a:schemeClr val="tx2"/>
                          </a:solidFill>
                          <a:latin typeface="Meiryo"/>
                          <a:ea typeface="Meiryo"/>
                          <a:cs typeface="+mn-cs"/>
                        </a:rPr>
                        <a:t>/</a:t>
                      </a:r>
                      <a:r>
                        <a:rPr kumimoji="1" lang="ja-JP" altLang="en" sz="1050" kern="1200" dirty="0">
                          <a:solidFill>
                            <a:schemeClr val="tx2"/>
                          </a:solidFill>
                          <a:latin typeface="Meiryo"/>
                          <a:ea typeface="Meiryo"/>
                          <a:cs typeface="+mn-cs"/>
                        </a:rPr>
                        <a:t>　</a:t>
                      </a:r>
                      <a:r>
                        <a:rPr kumimoji="1" lang="ja-JP" altLang="en-US" sz="1050" kern="1200" dirty="0">
                          <a:solidFill>
                            <a:schemeClr val="tx2"/>
                          </a:solidFill>
                          <a:latin typeface="Meiryo"/>
                          <a:ea typeface="Meiryo"/>
                          <a:cs typeface="+mn-cs"/>
                        </a:rPr>
                        <a:t>ランディングページを表示する（</a:t>
                      </a:r>
                      <a:r>
                        <a:rPr kumimoji="1" lang="en" altLang="ja-JP" sz="1050" kern="1200" dirty="0">
                          <a:solidFill>
                            <a:schemeClr val="tx2"/>
                          </a:solidFill>
                          <a:latin typeface="Meiryo"/>
                          <a:ea typeface="Meiryo"/>
                          <a:cs typeface="+mn-cs"/>
                        </a:rPr>
                        <a:t>for click</a:t>
                      </a:r>
                      <a:r>
                        <a:rPr kumimoji="1" lang="ja-JP" altLang="en" sz="1050" kern="1200" dirty="0">
                          <a:solidFill>
                            <a:schemeClr val="tx2"/>
                          </a:solidFill>
                          <a:latin typeface="Meiryo"/>
                          <a:ea typeface="Meiryo"/>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chemeClr val="tx2"/>
                          </a:solidFill>
                          <a:latin typeface="Meiryo"/>
                          <a:ea typeface="Meiryo"/>
                          <a:cs typeface="+mn-cs"/>
                        </a:rPr>
                        <a:t>スマートフォン（ウェブ</a:t>
                      </a:r>
                      <a:r>
                        <a:rPr kumimoji="1" lang="en-US" altLang="ja-JP" sz="1050" b="0" i="0" kern="1200" dirty="0">
                          <a:solidFill>
                            <a:schemeClr val="tx2"/>
                          </a:solidFill>
                          <a:latin typeface="Meiryo"/>
                          <a:ea typeface="Meiryo"/>
                          <a:cs typeface="+mn-cs"/>
                        </a:rPr>
                        <a:t>/</a:t>
                      </a:r>
                      <a:r>
                        <a:rPr kumimoji="1" lang="ja-JP" altLang="en-US" sz="1050" b="0" i="0" kern="1200" dirty="0">
                          <a:solidFill>
                            <a:schemeClr val="tx2"/>
                          </a:solidFill>
                          <a:latin typeface="Meiryo"/>
                          <a:ea typeface="Meiryo"/>
                          <a:cs typeface="+mn-cs"/>
                        </a:rPr>
                        <a:t>アプリ）　</a:t>
                      </a:r>
                      <a:r>
                        <a:rPr kumimoji="1" lang="en-US" altLang="ja-JP" sz="1050" b="0" i="0" kern="1200" dirty="0">
                          <a:solidFill>
                            <a:schemeClr val="tx2"/>
                          </a:solidFill>
                          <a:latin typeface="Meiryo"/>
                          <a:ea typeface="Meiryo"/>
                          <a:cs typeface="+mn-cs"/>
                        </a:rPr>
                        <a:t>/</a:t>
                      </a:r>
                      <a:r>
                        <a:rPr kumimoji="1" lang="ja-JP" altLang="en-US" sz="1050" b="0" i="0" kern="1200" baseline="0" dirty="0">
                          <a:solidFill>
                            <a:schemeClr val="tx2"/>
                          </a:solidFill>
                          <a:latin typeface="Meiryo"/>
                          <a:ea typeface="Meiryo"/>
                          <a:cs typeface="+mn-cs"/>
                        </a:rPr>
                        <a:t>　</a:t>
                      </a:r>
                      <a:r>
                        <a:rPr kumimoji="1" lang="en-US" altLang="ja-JP" sz="1050" b="0" i="0" kern="1200" dirty="0">
                          <a:solidFill>
                            <a:schemeClr val="tx2"/>
                          </a:solidFill>
                          <a:latin typeface="Meiryo"/>
                          <a:ea typeface="Meiryo"/>
                          <a:cs typeface="+mn-cs"/>
                        </a:rPr>
                        <a:t>PC</a:t>
                      </a:r>
                      <a:endParaRPr kumimoji="1" lang="ja-JP" altLang="en-US" sz="1050" b="0" i="0" kern="1200" dirty="0">
                        <a:solidFill>
                          <a:schemeClr val="tx2"/>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hMerge="1">
                  <a:txBody>
                    <a:bodyPr/>
                    <a:lstStyle/>
                    <a:p>
                      <a:endParaRPr kumimoji="1" lang="ja-JP" altLang="en-US"/>
                    </a:p>
                  </a:txBody>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chemeClr val="tx2"/>
                          </a:solidFill>
                          <a:latin typeface="Meiryo"/>
                          <a:ea typeface="Meiryo"/>
                          <a:cs typeface="+mn-cs"/>
                        </a:rPr>
                        <a:t>Yahoo! JAPAN</a:t>
                      </a:r>
                      <a:r>
                        <a:rPr kumimoji="1" lang="ja-JP" altLang="en-US" sz="1050" b="0" i="0" kern="1200" dirty="0">
                          <a:solidFill>
                            <a:schemeClr val="tx2"/>
                          </a:solidFill>
                          <a:latin typeface="Meiryo"/>
                          <a:ea typeface="Meiryo"/>
                          <a:cs typeface="+mn-cs"/>
                        </a:rPr>
                        <a:t>　トップページ</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hMerge="1">
                  <a:txBody>
                    <a:bodyPr/>
                    <a:lstStyle/>
                    <a:p>
                      <a:endParaRPr kumimoji="1" lang="ja-JP" altLang="en-US"/>
                    </a:p>
                  </a:txBody>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2"/>
                          </a:solidFill>
                          <a:latin typeface="Meiryo"/>
                          <a:ea typeface="Meiryo"/>
                          <a:cs typeface="+mn-cs"/>
                        </a:rPr>
                        <a:t>Yahoo! JAPAN</a:t>
                      </a:r>
                      <a:r>
                        <a:rPr kumimoji="1" lang="ja-JP" altLang="en-US" sz="1050" b="0" i="0" kern="1200" dirty="0">
                          <a:solidFill>
                            <a:schemeClr val="tx2"/>
                          </a:solidFill>
                          <a:latin typeface="Meiryo"/>
                          <a:ea typeface="Meiryo"/>
                          <a:cs typeface="+mn-cs"/>
                        </a:rPr>
                        <a:t>　トップページ　および　</a:t>
                      </a:r>
                      <a:r>
                        <a:rPr kumimoji="1" lang="en-US" altLang="ja-JP" sz="1050" b="0" i="0" kern="1200" dirty="0">
                          <a:solidFill>
                            <a:schemeClr val="tx2"/>
                          </a:solidFill>
                          <a:latin typeface="Meiryo"/>
                          <a:ea typeface="Meiryo"/>
                          <a:cs typeface="+mn-cs"/>
                        </a:rPr>
                        <a:t>Yahoo! JAPAN</a:t>
                      </a:r>
                      <a:r>
                        <a:rPr kumimoji="1" lang="ja-JP" altLang="en-US" sz="1050" b="0" i="0" kern="1200" dirty="0">
                          <a:solidFill>
                            <a:schemeClr val="tx2"/>
                          </a:solidFill>
                          <a:latin typeface="Meiryo"/>
                          <a:ea typeface="Meiryo"/>
                          <a:cs typeface="+mn-cs"/>
                        </a:rPr>
                        <a:t>アプリのファーストビュー</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hMerge="1">
                  <a:txBody>
                    <a:bodyPr/>
                    <a:lstStyle/>
                    <a:p>
                      <a:endParaRPr kumimoji="1" lang="ja-JP" altLang="en-US"/>
                    </a:p>
                  </a:txBody>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a:lnSpc>
                          <a:spcPct val="100000"/>
                        </a:lnSpc>
                        <a:spcBef>
                          <a:spcPts val="0"/>
                        </a:spcBef>
                        <a:spcAft>
                          <a:spcPts val="0"/>
                        </a:spcAft>
                        <a:buNone/>
                      </a:pPr>
                      <a:r>
                        <a:rPr kumimoji="1" lang="en-US" altLang="ja-JP" sz="1050" b="0" i="0" u="none" strike="noStrike" kern="1200" cap="none" spc="0" normalizeH="0" baseline="0" noProof="0" dirty="0">
                          <a:ln>
                            <a:noFill/>
                          </a:ln>
                          <a:solidFill>
                            <a:schemeClr val="tx2"/>
                          </a:solidFill>
                          <a:effectLst/>
                          <a:uLnTx/>
                          <a:uFillTx/>
                        </a:rPr>
                        <a:t>2026</a:t>
                      </a:r>
                      <a:r>
                        <a:rPr kumimoji="1" lang="ja-JP" sz="1050" b="0" i="0" u="none" strike="noStrike" kern="1200" cap="none" spc="0" normalizeH="0" baseline="0" noProof="0">
                          <a:ln>
                            <a:noFill/>
                          </a:ln>
                          <a:solidFill>
                            <a:schemeClr val="tx2"/>
                          </a:solidFill>
                          <a:effectLst/>
                          <a:uLnTx/>
                          <a:uFillTx/>
                        </a:rPr>
                        <a:t>年</a:t>
                      </a:r>
                      <a:r>
                        <a:rPr kumimoji="1" lang="en-US" altLang="ja-JP" sz="1050" b="0" i="0" u="none" strike="noStrike" kern="1200" cap="none" spc="0" normalizeH="0" baseline="0" noProof="0" dirty="0">
                          <a:ln>
                            <a:noFill/>
                          </a:ln>
                          <a:solidFill>
                            <a:schemeClr val="tx2"/>
                          </a:solidFill>
                          <a:effectLst/>
                          <a:uLnTx/>
                          <a:uFillTx/>
                        </a:rPr>
                        <a:t>1</a:t>
                      </a:r>
                      <a:r>
                        <a:rPr lang="ja-JP" sz="1050" b="0" i="0" u="none" strike="noStrike" kern="1200" cap="none" spc="0" normalizeH="0" baseline="0" noProof="0">
                          <a:ln>
                            <a:noFill/>
                          </a:ln>
                          <a:solidFill>
                            <a:schemeClr val="tx2"/>
                          </a:solidFill>
                          <a:effectLst/>
                          <a:uLnTx/>
                          <a:uFillTx/>
                        </a:rPr>
                        <a:t>月</a:t>
                      </a:r>
                      <a:r>
                        <a:rPr kumimoji="1" lang="en-US" altLang="ja-JP" sz="1050" b="0" i="0" u="none" strike="noStrike" kern="1200" cap="none" spc="0" normalizeH="0" baseline="0" noProof="0" dirty="0">
                          <a:ln>
                            <a:noFill/>
                          </a:ln>
                          <a:solidFill>
                            <a:schemeClr val="tx2"/>
                          </a:solidFill>
                          <a:effectLst/>
                          <a:uLnTx/>
                          <a:uFillTx/>
                        </a:rPr>
                        <a:t>1</a:t>
                      </a:r>
                      <a:r>
                        <a:rPr kumimoji="1" lang="ja-JP" sz="1050" b="0" i="0" u="none" strike="noStrike" kern="1200" cap="none" spc="0" normalizeH="0" baseline="0" noProof="0">
                          <a:ln>
                            <a:noFill/>
                          </a:ln>
                          <a:solidFill>
                            <a:schemeClr val="tx2"/>
                          </a:solidFill>
                          <a:effectLst/>
                          <a:uLnTx/>
                          <a:uFillTx/>
                        </a:rPr>
                        <a:t>日</a:t>
                      </a:r>
                      <a:r>
                        <a:rPr lang="ja-JP" altLang="en-US" sz="1050" b="0" i="0" u="none" strike="noStrike" kern="1200" cap="none" spc="0" normalizeH="0" baseline="0" noProof="0">
                          <a:ln>
                            <a:noFill/>
                          </a:ln>
                          <a:solidFill>
                            <a:schemeClr val="tx2"/>
                          </a:solidFill>
                          <a:effectLst/>
                          <a:uLnTx/>
                          <a:uFillTx/>
                        </a:rPr>
                        <a:t>（木）</a:t>
                      </a:r>
                      <a:endParaRPr kumimoji="1" lang="ja-JP" sz="1050" b="0" i="0" u="none" strike="noStrike" kern="1200" cap="none" spc="0" normalizeH="0" baseline="0" noProof="0">
                        <a:ln>
                          <a:noFill/>
                        </a:ln>
                        <a:solidFill>
                          <a:schemeClr val="tx2"/>
                        </a:solidFill>
                        <a:effectLst/>
                        <a:uLnTx/>
                        <a:uFillTx/>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hMerge="1">
                  <a:txBody>
                    <a:bodyPr/>
                    <a:lstStyle/>
                    <a:p>
                      <a:endParaRPr kumimoji="1" lang="ja-JP" altLang="en-US"/>
                    </a:p>
                  </a:txBody>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2"/>
                          </a:solidFill>
                          <a:effectLst/>
                          <a:uLnTx/>
                          <a:uFillTx/>
                          <a:latin typeface="メイリオ"/>
                          <a:ea typeface="メイリオ"/>
                          <a:cs typeface="+mn-cs"/>
                        </a:rPr>
                        <a:t>1</a:t>
                      </a:r>
                      <a:r>
                        <a:rPr kumimoji="1" lang="ja-JP" altLang="en-US" sz="1050" b="0" i="0" u="none" strike="noStrike" kern="1200" cap="none" spc="0" normalizeH="0" baseline="0" noProof="0" dirty="0">
                          <a:ln>
                            <a:noFill/>
                          </a:ln>
                          <a:solidFill>
                            <a:schemeClr val="tx2"/>
                          </a:solidFill>
                          <a:effectLst/>
                          <a:uLnTx/>
                          <a:uFillTx/>
                          <a:latin typeface="メイリオ"/>
                          <a:ea typeface="メイリオ"/>
                          <a:cs typeface="+mn-cs"/>
                        </a:rPr>
                        <a:t>日（</a:t>
                      </a:r>
                      <a:r>
                        <a:rPr kumimoji="1" lang="en-US" altLang="ja-JP" sz="1050" b="0" i="0" u="none" strike="noStrike" kern="1200" cap="none" spc="0" normalizeH="0" baseline="0" noProof="0" dirty="0">
                          <a:ln>
                            <a:noFill/>
                          </a:ln>
                          <a:solidFill>
                            <a:schemeClr val="tx2"/>
                          </a:solidFill>
                          <a:effectLst/>
                          <a:uLnTx/>
                          <a:uFillTx/>
                          <a:latin typeface="メイリオ"/>
                          <a:ea typeface="メイリオ"/>
                          <a:cs typeface="+mn-cs"/>
                        </a:rPr>
                        <a:t>0</a:t>
                      </a:r>
                      <a:r>
                        <a:rPr kumimoji="1" lang="ja-JP" altLang="en-US" sz="1050" b="0" i="0" u="none" strike="noStrike" kern="1200" cap="none" spc="0" normalizeH="0" baseline="0" noProof="0" dirty="0">
                          <a:ln>
                            <a:noFill/>
                          </a:ln>
                          <a:solidFill>
                            <a:schemeClr val="tx2"/>
                          </a:solidFill>
                          <a:effectLst/>
                          <a:uLnTx/>
                          <a:uFillTx/>
                          <a:latin typeface="メイリオ"/>
                          <a:ea typeface="メイリオ"/>
                          <a:cs typeface="+mn-cs"/>
                        </a:rPr>
                        <a:t>時～</a:t>
                      </a:r>
                      <a:r>
                        <a:rPr kumimoji="1" lang="en-US" altLang="ja-JP" sz="1050" b="0" i="0" u="none" strike="noStrike" kern="1200" cap="none" spc="0" normalizeH="0" baseline="0" noProof="0" dirty="0">
                          <a:ln>
                            <a:noFill/>
                          </a:ln>
                          <a:solidFill>
                            <a:schemeClr val="tx2"/>
                          </a:solidFill>
                          <a:effectLst/>
                          <a:uLnTx/>
                          <a:uFillTx/>
                          <a:latin typeface="メイリオ"/>
                          <a:ea typeface="メイリオ"/>
                          <a:cs typeface="+mn-cs"/>
                        </a:rPr>
                        <a:t>0</a:t>
                      </a:r>
                      <a:r>
                        <a:rPr kumimoji="1" lang="ja-JP" altLang="en-US" sz="1050" b="0" i="0" u="none" strike="noStrike" kern="1200" cap="none" spc="0" normalizeH="0" baseline="0" noProof="0" dirty="0">
                          <a:ln>
                            <a:noFill/>
                          </a:ln>
                          <a:solidFill>
                            <a:schemeClr val="tx2"/>
                          </a:solidFill>
                          <a:effectLst/>
                          <a:uLnTx/>
                          <a:uFillTx/>
                          <a:latin typeface="メイリオ"/>
                          <a:ea typeface="メイリオ"/>
                          <a:cs typeface="+mn-cs"/>
                        </a:rPr>
                        <a:t>時</a:t>
                      </a:r>
                      <a:r>
                        <a:rPr kumimoji="1" lang="en-US" altLang="ja-JP" sz="1050" b="0" i="0" u="none" strike="noStrike" kern="1200" cap="none" spc="0" normalizeH="0" baseline="0" noProof="0" dirty="0">
                          <a:ln>
                            <a:noFill/>
                          </a:ln>
                          <a:solidFill>
                            <a:schemeClr val="tx2"/>
                          </a:solidFill>
                          <a:effectLst/>
                          <a:uLnTx/>
                          <a:uFillTx/>
                          <a:latin typeface="メイリオ"/>
                          <a:ea typeface="メイリオ"/>
                          <a:cs typeface="+mn-cs"/>
                        </a:rPr>
                        <a:t>59</a:t>
                      </a:r>
                      <a:r>
                        <a:rPr kumimoji="1" lang="ja-JP" altLang="en-US" sz="1050" b="0" i="0" u="none" strike="noStrike" kern="1200" cap="none" spc="0" normalizeH="0" baseline="0" noProof="0" dirty="0">
                          <a:ln>
                            <a:noFill/>
                          </a:ln>
                          <a:solidFill>
                            <a:schemeClr val="tx2"/>
                          </a:solidFill>
                          <a:effectLst/>
                          <a:uLnTx/>
                          <a:uFillTx/>
                          <a:latin typeface="メイリオ"/>
                          <a:ea typeface="メイリオ"/>
                          <a:cs typeface="+mn-cs"/>
                        </a:rPr>
                        <a:t>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hMerge="1">
                  <a:txBody>
                    <a:bodyPr/>
                    <a:lstStyle/>
                    <a:p>
                      <a:endParaRPr kumimoji="1" lang="ja-JP" altLang="en-US"/>
                    </a:p>
                  </a:txBody>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ja-JP" altLang="en-US" sz="1050" b="0" i="0" dirty="0">
                          <a:solidFill>
                            <a:schemeClr val="tx2"/>
                          </a:solidFill>
                          <a:effectLst/>
                          <a:latin typeface="Meiryo" panose="020B0604030504040204" pitchFamily="34" charset="-128"/>
                          <a:ea typeface="Meiryo" panose="020B0604030504040204" pitchFamily="34" charset="-128"/>
                        </a:rPr>
                        <a:t>時間帯ジャック購入型</a:t>
                      </a:r>
                      <a:endParaRPr kumimoji="1" lang="ja-JP" altLang="en-US" sz="1050" b="0" i="0" kern="1200" dirty="0">
                        <a:solidFill>
                          <a:schemeClr val="tx2"/>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hMerge="1">
                  <a:txBody>
                    <a:bodyPr/>
                    <a:lstStyle/>
                    <a:p>
                      <a:endParaRPr kumimoji="1" lang="ja-JP" altLang="en-US"/>
                    </a:p>
                  </a:txBody>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rowSpan="2"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2"/>
                          </a:solidFill>
                          <a:latin typeface="+mn-ea"/>
                          <a:ea typeface="メイリオ"/>
                          <a:cs typeface="+mn-cs"/>
                        </a:rPr>
                        <a:t>価格は次項をご確認ください。</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tc rowSpan="2" hMerge="1">
                  <a:txBody>
                    <a:bodyPr/>
                    <a:lstStyle/>
                    <a:p>
                      <a:endParaRPr kumimoji="1" lang="ja-JP" altLang="en-US"/>
                    </a:p>
                  </a:txBody>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vMerge="1">
                  <a:txBody>
                    <a:bodyPr/>
                    <a:lstStyle/>
                    <a:p>
                      <a:pPr algn="ctr"/>
                      <a:endParaRPr kumimoji="1" lang="en-US" altLang="ja-JP" sz="800">
                        <a:solidFill>
                          <a:schemeClr val="tx1">
                            <a:lumMod val="65000"/>
                            <a:lumOff val="35000"/>
                          </a:schemeClr>
                        </a:solidFill>
                        <a:latin typeface="+mj-lt"/>
                        <a:ea typeface="+mj-ea"/>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vMerge="1">
                  <a:txBody>
                    <a:bodyPr/>
                    <a:lstStyle/>
                    <a:p>
                      <a:endParaRPr kumimoji="1" lang="ja-JP" altLang="en-US"/>
                    </a:p>
                  </a:txBody>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2"/>
                          </a:solidFill>
                          <a:latin typeface="Meiryo"/>
                          <a:ea typeface="Meiryo"/>
                          <a:cs typeface="+mn-cs"/>
                        </a:rPr>
                        <a:t>-</a:t>
                      </a:r>
                      <a:endParaRPr kumimoji="1" lang="ja-JP" altLang="en-US" sz="1050" b="0" i="0" kern="1200" dirty="0">
                        <a:solidFill>
                          <a:schemeClr val="tx2"/>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hMerge="1">
                  <a:txBody>
                    <a:bodyPr/>
                    <a:lstStyle/>
                    <a:p>
                      <a:endParaRPr kumimoji="1" lang="ja-JP" altLang="en-US"/>
                    </a:p>
                  </a:txBody>
                  <a:tcPr/>
                </a:tc>
                <a:extLst>
                  <a:ext uri="{0D108BD9-81ED-4DB2-BD59-A6C34878D82A}">
                    <a16:rowId xmlns:a16="http://schemas.microsoft.com/office/drawing/2014/main" val="1788352744"/>
                  </a:ext>
                </a:extLst>
              </a:tr>
            </a:tbl>
          </a:graphicData>
        </a:graphic>
      </p:graphicFrame>
      <p:sp>
        <p:nvSpPr>
          <p:cNvPr id="3" name="円/楕円 17">
            <a:extLst>
              <a:ext uri="{FF2B5EF4-FFF2-40B4-BE49-F238E27FC236}">
                <a16:creationId xmlns:a16="http://schemas.microsoft.com/office/drawing/2014/main" id="{D80BF759-F42C-E6E0-2DC3-0EC6912FF19E}"/>
              </a:ext>
            </a:extLst>
          </p:cNvPr>
          <p:cNvSpPr>
            <a:spLocks noChangeAspect="1"/>
          </p:cNvSpPr>
          <p:nvPr/>
        </p:nvSpPr>
        <p:spPr>
          <a:xfrm>
            <a:off x="9225596" y="2639027"/>
            <a:ext cx="180000" cy="180000"/>
          </a:xfrm>
          <a:prstGeom prst="ellipse">
            <a:avLst/>
          </a:prstGeom>
          <a:solidFill>
            <a:schemeClr val="tx2"/>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D</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5" name="円/楕円 18">
            <a:extLst>
              <a:ext uri="{FF2B5EF4-FFF2-40B4-BE49-F238E27FC236}">
                <a16:creationId xmlns:a16="http://schemas.microsoft.com/office/drawing/2014/main" id="{30B6329C-326B-8D12-FEF5-DEAE054FF22A}"/>
              </a:ext>
            </a:extLst>
          </p:cNvPr>
          <p:cNvSpPr>
            <a:spLocks noChangeAspect="1"/>
          </p:cNvSpPr>
          <p:nvPr/>
        </p:nvSpPr>
        <p:spPr>
          <a:xfrm>
            <a:off x="9082348" y="2828233"/>
            <a:ext cx="180000" cy="180000"/>
          </a:xfrm>
          <a:prstGeom prst="ellipse">
            <a:avLst/>
          </a:prstGeom>
          <a:solidFill>
            <a:schemeClr val="tx2"/>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E</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4" name="円/楕円 19">
            <a:extLst>
              <a:ext uri="{FF2B5EF4-FFF2-40B4-BE49-F238E27FC236}">
                <a16:creationId xmlns:a16="http://schemas.microsoft.com/office/drawing/2014/main" id="{2109E063-DD61-D8AE-F64C-DB512ACD0289}"/>
              </a:ext>
            </a:extLst>
          </p:cNvPr>
          <p:cNvSpPr>
            <a:spLocks noChangeAspect="1"/>
          </p:cNvSpPr>
          <p:nvPr/>
        </p:nvSpPr>
        <p:spPr>
          <a:xfrm>
            <a:off x="8864206" y="2506433"/>
            <a:ext cx="180000" cy="180000"/>
          </a:xfrm>
          <a:prstGeom prst="ellipse">
            <a:avLst/>
          </a:prstGeom>
          <a:solidFill>
            <a:schemeClr val="tx2"/>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5" name="正方形/長方形 14">
            <a:extLst>
              <a:ext uri="{FF2B5EF4-FFF2-40B4-BE49-F238E27FC236}">
                <a16:creationId xmlns:a16="http://schemas.microsoft.com/office/drawing/2014/main" id="{B7E41C8A-04FE-CEFC-CAA3-05E96162A128}"/>
              </a:ext>
            </a:extLst>
          </p:cNvPr>
          <p:cNvSpPr/>
          <p:nvPr/>
        </p:nvSpPr>
        <p:spPr>
          <a:xfrm>
            <a:off x="1265044" y="6128741"/>
            <a:ext cx="6065763" cy="541687"/>
          </a:xfrm>
          <a:prstGeom prst="rect">
            <a:avLst/>
          </a:prstGeom>
        </p:spPr>
        <p:txBody>
          <a:bodyPr wrap="none" lIns="0" tIns="0" rIns="0" bIns="0" anchor="t">
            <a:spAutoFit/>
          </a:bodyPr>
          <a:lstStyle/>
          <a:p>
            <a:pPr>
              <a:lnSpc>
                <a:spcPct val="110000"/>
              </a:lnSpc>
              <a:defRPr/>
            </a:pP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時間帯ジャック商品は</a:t>
            </a: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1</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日で最大</a:t>
            </a: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3</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時間、</a:t>
            </a: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1</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週間で最大</a:t>
            </a: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10</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時間までの販売となります。</a:t>
            </a:r>
            <a:r>
              <a:rPr kumimoji="0" lang="ja-JP" altLang="en-US" sz="800" kern="0" noProof="0" dirty="0">
                <a:solidFill>
                  <a:prstClr val="black">
                    <a:lumMod val="65000"/>
                    <a:lumOff val="35000"/>
                  </a:prstClr>
                </a:solidFill>
              </a:rPr>
              <a:t>当該商品は左記のカウントに含まれません。</a:t>
            </a:r>
            <a:endPar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※SP</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はスマートフォン、</a:t>
            </a: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PC</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はパソコン、</a:t>
            </a: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MD</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はマルチデバイスの略称です。　</a:t>
            </a:r>
            <a:endPar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a:t>
            </a:r>
            <a:r>
              <a:rPr kumimoji="0" lang="en-US" altLang="ja-JP" sz="800" kern="0" dirty="0" err="1">
                <a:solidFill>
                  <a:prstClr val="black">
                    <a:lumMod val="65000"/>
                    <a:lumOff val="35000"/>
                  </a:prstClr>
                </a:solidFill>
                <a:latin typeface="Meiryo" panose="020B0604030504040204" pitchFamily="34" charset="-128"/>
                <a:ea typeface="Meiryo" panose="020B0604030504040204" pitchFamily="34" charset="-128"/>
              </a:rPr>
              <a:t>vCPM</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はビューアブルインプレッション</a:t>
            </a: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1,000</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回あたりにかかる見込み広告費用です。 </a:t>
            </a:r>
            <a:endPar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a:t>
            </a:r>
            <a:r>
              <a:rPr kumimoji="0" lang="en-US" altLang="ja-JP" sz="800" kern="0" dirty="0" err="1">
                <a:solidFill>
                  <a:prstClr val="black">
                    <a:lumMod val="65000"/>
                    <a:lumOff val="35000"/>
                  </a:prstClr>
                </a:solidFill>
                <a:latin typeface="Meiryo" panose="020B0604030504040204" pitchFamily="34" charset="-128"/>
                <a:ea typeface="Meiryo" panose="020B0604030504040204" pitchFamily="34" charset="-128"/>
              </a:rPr>
              <a:t>vimps</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はビューアブルインプレッションの略称です。</a:t>
            </a:r>
            <a:endPar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112894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dirty="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DEDBEF49-4ED3-D7A5-B1C1-AA91C9840AFF}"/>
              </a:ext>
            </a:extLst>
          </p:cNvPr>
          <p:cNvSpPr>
            <a:spLocks noGrp="1"/>
          </p:cNvSpPr>
          <p:nvPr>
            <p:ph type="body" sz="quarter" idx="10"/>
          </p:nvPr>
        </p:nvSpPr>
        <p:spPr>
          <a:xfrm>
            <a:off x="3788470" y="236939"/>
            <a:ext cx="5843902" cy="335028"/>
          </a:xfrm>
        </p:spPr>
        <p:txBody>
          <a:bodyPr/>
          <a:lstStyle/>
          <a:p>
            <a:r>
              <a:rPr kumimoji="1" lang="ja-JP" altLang="en-US" sz="1800" b="1" i="0" dirty="0">
                <a:latin typeface="Meiryo" panose="020B0604030504040204" pitchFamily="34" charset="-128"/>
                <a:ea typeface="Meiryo" panose="020B0604030504040204" pitchFamily="34" charset="-128"/>
              </a:rPr>
              <a:t>ブランドパネル</a:t>
            </a:r>
            <a:r>
              <a:rPr kumimoji="1" lang="en-US" altLang="ja-JP" sz="1800" b="1" i="0" dirty="0">
                <a:latin typeface="Meiryo" panose="020B0604030504040204" pitchFamily="34" charset="-128"/>
                <a:ea typeface="Meiryo" panose="020B0604030504040204" pitchFamily="34" charset="-128"/>
              </a:rPr>
              <a:t>  </a:t>
            </a:r>
            <a:r>
              <a:rPr kumimoji="1" lang="ja-JP" altLang="en-US" sz="1800" b="1" i="0" dirty="0">
                <a:latin typeface="Meiryo" panose="020B0604030504040204" pitchFamily="34" charset="-128"/>
                <a:ea typeface="Meiryo" panose="020B0604030504040204" pitchFamily="34" charset="-128"/>
              </a:rPr>
              <a:t>リッチフォーマット</a:t>
            </a:r>
            <a:r>
              <a:rPr kumimoji="1" lang="en-US" altLang="ja-JP" sz="1800" b="1" i="0" dirty="0">
                <a:latin typeface="Meiryo" panose="020B0604030504040204" pitchFamily="34" charset="-128"/>
                <a:ea typeface="Meiryo" panose="020B0604030504040204" pitchFamily="34" charset="-128"/>
              </a:rPr>
              <a:t>  </a:t>
            </a:r>
            <a:r>
              <a:rPr kumimoji="1" lang="ja-JP" altLang="en-US" sz="1800" b="1" i="0" dirty="0">
                <a:latin typeface="Meiryo" panose="020B0604030504040204" pitchFamily="34" charset="-128"/>
                <a:ea typeface="Meiryo" panose="020B0604030504040204" pitchFamily="34" charset="-128"/>
              </a:rPr>
              <a:t>マルチデバイス</a:t>
            </a:r>
          </a:p>
        </p:txBody>
      </p:sp>
      <p:sp>
        <p:nvSpPr>
          <p:cNvPr id="3" name="角丸四角形 2">
            <a:extLst>
              <a:ext uri="{FF2B5EF4-FFF2-40B4-BE49-F238E27FC236}">
                <a16:creationId xmlns:a16="http://schemas.microsoft.com/office/drawing/2014/main" id="{98C79967-6217-B9AA-53E9-E1D3772EF063}"/>
              </a:ext>
            </a:extLst>
          </p:cNvPr>
          <p:cNvSpPr/>
          <p:nvPr/>
        </p:nvSpPr>
        <p:spPr>
          <a:xfrm>
            <a:off x="1784939" y="184171"/>
            <a:ext cx="1834561"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時間帯ジャック価格表</a:t>
            </a:r>
          </a:p>
        </p:txBody>
      </p:sp>
      <p:graphicFrame>
        <p:nvGraphicFramePr>
          <p:cNvPr id="6" name="表 5">
            <a:extLst>
              <a:ext uri="{FF2B5EF4-FFF2-40B4-BE49-F238E27FC236}">
                <a16:creationId xmlns:a16="http://schemas.microsoft.com/office/drawing/2014/main" id="{EB46700E-87CD-E4F9-77AF-70D56D2B0151}"/>
              </a:ext>
            </a:extLst>
          </p:cNvPr>
          <p:cNvGraphicFramePr>
            <a:graphicFrameLocks noGrp="1"/>
          </p:cNvGraphicFramePr>
          <p:nvPr>
            <p:extLst>
              <p:ext uri="{D42A27DB-BD31-4B8C-83A1-F6EECF244321}">
                <p14:modId xmlns:p14="http://schemas.microsoft.com/office/powerpoint/2010/main" val="1621684360"/>
              </p:ext>
            </p:extLst>
          </p:nvPr>
        </p:nvGraphicFramePr>
        <p:xfrm>
          <a:off x="479422" y="1556792"/>
          <a:ext cx="10873162" cy="2520279"/>
        </p:xfrm>
        <a:graphic>
          <a:graphicData uri="http://schemas.openxmlformats.org/drawingml/2006/table">
            <a:tbl>
              <a:tblPr firstCol="1" bandRow="1"/>
              <a:tblGrid>
                <a:gridCol w="3062828">
                  <a:extLst>
                    <a:ext uri="{9D8B030D-6E8A-4147-A177-3AD203B41FA5}">
                      <a16:colId xmlns:a16="http://schemas.microsoft.com/office/drawing/2014/main" val="792911817"/>
                    </a:ext>
                  </a:extLst>
                </a:gridCol>
                <a:gridCol w="3705878">
                  <a:extLst>
                    <a:ext uri="{9D8B030D-6E8A-4147-A177-3AD203B41FA5}">
                      <a16:colId xmlns:a16="http://schemas.microsoft.com/office/drawing/2014/main" val="598637953"/>
                    </a:ext>
                  </a:extLst>
                </a:gridCol>
                <a:gridCol w="4104456">
                  <a:extLst>
                    <a:ext uri="{9D8B030D-6E8A-4147-A177-3AD203B41FA5}">
                      <a16:colId xmlns:a16="http://schemas.microsoft.com/office/drawing/2014/main" val="240533709"/>
                    </a:ext>
                  </a:extLst>
                </a:gridCol>
              </a:tblGrid>
              <a:tr h="503779">
                <a:tc rowSpan="3">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00" b="1" i="0" dirty="0">
                          <a:solidFill>
                            <a:schemeClr val="bg2"/>
                          </a:solidFill>
                          <a:latin typeface="Meiryo" panose="020B0604030504040204" pitchFamily="34" charset="-128"/>
                          <a:ea typeface="Meiryo" panose="020B0604030504040204" pitchFamily="34" charset="-128"/>
                        </a:rPr>
                        <a:t>ターゲティング</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b="1" i="0" kern="1200" dirty="0">
                          <a:solidFill>
                            <a:schemeClr val="bg2"/>
                          </a:solidFill>
                          <a:latin typeface="Meiryo" panose="020B0604030504040204" pitchFamily="34" charset="-128"/>
                          <a:ea typeface="Meiryo" panose="020B0604030504040204" pitchFamily="34" charset="-128"/>
                          <a:cs typeface="+mn-cs"/>
                        </a:rPr>
                        <a:t>商品名</a:t>
                      </a:r>
                      <a:endParaRPr kumimoji="1" lang="en-US" altLang="ja-JP" sz="1000" b="1" i="0" kern="1200" dirty="0">
                        <a:solidFill>
                          <a:schemeClr val="bg2"/>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hMerge="1">
                  <a:txBody>
                    <a:bodyPr/>
                    <a:lstStyle/>
                    <a:p>
                      <a:endParaRPr kumimoji="1" lang="ja-JP" altLang="en-US"/>
                    </a:p>
                  </a:txBody>
                  <a:tcPr/>
                </a:tc>
                <a:extLst>
                  <a:ext uri="{0D108BD9-81ED-4DB2-BD59-A6C34878D82A}">
                    <a16:rowId xmlns:a16="http://schemas.microsoft.com/office/drawing/2014/main" val="450086990"/>
                  </a:ext>
                </a:extLst>
              </a:tr>
              <a:tr h="758201">
                <a:tc vMerge="1">
                  <a:txBody>
                    <a:bodyPr/>
                    <a:lstStyle/>
                    <a:p>
                      <a:pPr algn="ct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kern="1200" dirty="0">
                          <a:solidFill>
                            <a:schemeClr val="bg1"/>
                          </a:solidFill>
                          <a:latin typeface="Meiryo" panose="020B0604030504040204" pitchFamily="34" charset="-128"/>
                          <a:ea typeface="Meiryo" panose="020B0604030504040204" pitchFamily="34" charset="-128"/>
                          <a:cs typeface="+mn-cs"/>
                        </a:rPr>
                        <a:t>ブランドパネル　リッチフォーマット　</a:t>
                      </a:r>
                      <a:r>
                        <a:rPr kumimoji="1" lang="en-US" altLang="ja-JP" sz="1000" b="1" i="0" kern="1200" dirty="0">
                          <a:solidFill>
                            <a:schemeClr val="bg1"/>
                          </a:solidFill>
                          <a:latin typeface="Meiryo" panose="020B0604030504040204" pitchFamily="34" charset="-128"/>
                          <a:ea typeface="Meiryo" panose="020B0604030504040204" pitchFamily="34" charset="-128"/>
                          <a:cs typeface="+mn-cs"/>
                        </a:rPr>
                        <a:t>MD</a:t>
                      </a:r>
                      <a:r>
                        <a:rPr kumimoji="1" lang="ja-JP" altLang="en-US" sz="1000" b="1" i="0" kern="1200" dirty="0">
                          <a:solidFill>
                            <a:schemeClr val="bg1"/>
                          </a:solidFill>
                          <a:latin typeface="Meiryo" panose="020B0604030504040204" pitchFamily="34" charset="-128"/>
                          <a:ea typeface="Meiryo" panose="020B0604030504040204" pitchFamily="34" charset="-128"/>
                          <a:cs typeface="+mn-cs"/>
                        </a:rPr>
                        <a:t>（時間帯ジャック）（元旦）</a:t>
                      </a: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hMerge="1">
                  <a:txBody>
                    <a:bodyPr/>
                    <a:lstStyle/>
                    <a:p>
                      <a:pPr algn="ctr"/>
                      <a:endParaRPr kumimoji="1" lang="en-US" altLang="ja-JP" sz="700" b="1" kern="120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54045">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panose="020B0604030504040204" pitchFamily="34" charset="-128"/>
                          <a:ea typeface="Meiryo" panose="020B0604030504040204" pitchFamily="34" charset="-128"/>
                        </a:rPr>
                        <a:t>金額</a:t>
                      </a:r>
                      <a:endParaRPr lang="en-US" altLang="ja-JP" sz="1000" b="1" i="0" u="none" strike="noStrike">
                        <a:solidFill>
                          <a:schemeClr val="bg1"/>
                        </a:solidFill>
                        <a:effectLst/>
                        <a:latin typeface="Meiryo" panose="020B0604030504040204" pitchFamily="34" charset="-128"/>
                        <a:ea typeface="Meiryo" panose="020B0604030504040204" pitchFamily="34" charset="-128"/>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1000" b="1" i="0" u="none" strike="noStrike">
                          <a:solidFill>
                            <a:schemeClr val="bg1"/>
                          </a:solidFill>
                          <a:effectLst/>
                          <a:latin typeface="Meiryo"/>
                          <a:ea typeface="Meiryo"/>
                        </a:rPr>
                        <a:t>想定</a:t>
                      </a:r>
                      <a:r>
                        <a:rPr lang="en-US" altLang="ja-JP" sz="1000" b="1" i="0" u="none" strike="noStrike" dirty="0" err="1">
                          <a:solidFill>
                            <a:schemeClr val="bg1"/>
                          </a:solidFill>
                          <a:effectLst/>
                          <a:latin typeface="Meiryo"/>
                          <a:ea typeface="Meiryo"/>
                        </a:rPr>
                        <a:t>vimps</a:t>
                      </a:r>
                      <a:endParaRPr lang="en-US" altLang="ja-JP" sz="1000" b="1" i="0" u="none" strike="noStrike" dirty="0">
                        <a:solidFill>
                          <a:schemeClr val="bg1"/>
                        </a:solidFill>
                        <a:effectLst/>
                        <a:latin typeface="Meiryo"/>
                        <a:ea typeface="Meiryo"/>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940179995"/>
                  </a:ext>
                </a:extLst>
              </a:tr>
              <a:tr h="90425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dirty="0">
                          <a:solidFill>
                            <a:schemeClr val="bg1"/>
                          </a:solidFill>
                          <a:latin typeface="Meiryo"/>
                          <a:ea typeface="Meiryo"/>
                        </a:rPr>
                        <a:t>0</a:t>
                      </a:r>
                      <a:r>
                        <a:rPr kumimoji="1" lang="ja-JP" altLang="en-US" sz="1000" b="0" i="0">
                          <a:solidFill>
                            <a:schemeClr val="bg1"/>
                          </a:solidFill>
                          <a:latin typeface="Meiryo"/>
                          <a:ea typeface="Meiryo"/>
                        </a:rPr>
                        <a:t>時～</a:t>
                      </a:r>
                      <a:r>
                        <a:rPr kumimoji="1" lang="en-US" altLang="ja-JP" sz="1000" b="0" i="0" dirty="0">
                          <a:solidFill>
                            <a:schemeClr val="bg1"/>
                          </a:solidFill>
                          <a:latin typeface="Meiryo"/>
                          <a:ea typeface="Meiryo"/>
                        </a:rPr>
                        <a:t>0</a:t>
                      </a:r>
                      <a:r>
                        <a:rPr kumimoji="1" lang="ja-JP" altLang="en-US" sz="1000" b="0" i="0">
                          <a:solidFill>
                            <a:schemeClr val="bg1"/>
                          </a:solidFill>
                          <a:latin typeface="Meiryo"/>
                          <a:ea typeface="Meiryo"/>
                        </a:rPr>
                        <a:t>時</a:t>
                      </a:r>
                      <a:r>
                        <a:rPr kumimoji="1" lang="en-US" altLang="ja-JP" sz="1000" b="0" i="0" dirty="0">
                          <a:solidFill>
                            <a:schemeClr val="bg1"/>
                          </a:solidFill>
                          <a:latin typeface="Meiryo"/>
                          <a:ea typeface="Meiryo"/>
                        </a:rPr>
                        <a:t>59</a:t>
                      </a:r>
                      <a:r>
                        <a:rPr kumimoji="1" lang="ja-JP" altLang="en-US" sz="1000" b="0" i="0">
                          <a:solidFill>
                            <a:schemeClr val="bg1"/>
                          </a:solidFill>
                          <a:latin typeface="Meiryo"/>
                          <a:ea typeface="Meiryo"/>
                        </a:rPr>
                        <a:t>分</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en-US" altLang="ja-JP" sz="1000" b="0" i="0" u="none" strike="noStrike" dirty="0">
                          <a:solidFill>
                            <a:schemeClr val="tx2"/>
                          </a:solidFill>
                          <a:effectLst/>
                          <a:latin typeface="Meiryo" panose="020B0604030504040204" pitchFamily="34" charset="-128"/>
                          <a:ea typeface="Meiryo" panose="020B0604030504040204" pitchFamily="34" charset="-128"/>
                        </a:rPr>
                        <a:t>10,000,000</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lang="en" altLang="ja-JP" sz="1000" dirty="0"/>
                        <a:t>6,542,100</a:t>
                      </a:r>
                      <a:r>
                        <a:rPr lang="ja-JP" altLang="en" sz="1000"/>
                        <a:t>～</a:t>
                      </a:r>
                      <a:r>
                        <a:rPr lang="en" altLang="ja-JP" sz="1000" dirty="0"/>
                        <a:t>7,995,900vimps</a:t>
                      </a:r>
                    </a:p>
                    <a:p>
                      <a:endParaRPr lang="en" altLang="ja-JP" sz="1000" dirty="0"/>
                    </a:p>
                    <a:p>
                      <a:r>
                        <a:rPr lang="ja-JP" altLang="en" sz="1000"/>
                        <a:t>　　　　・</a:t>
                      </a:r>
                      <a:r>
                        <a:rPr lang="ja-JP" altLang="en-US" sz="1000"/>
                        <a:t>スマートフォン：</a:t>
                      </a:r>
                      <a:r>
                        <a:rPr lang="en-US" altLang="ja-JP" sz="1000" dirty="0"/>
                        <a:t>5,886,000</a:t>
                      </a:r>
                      <a:r>
                        <a:rPr lang="ja-JP" altLang="en-US" sz="1000"/>
                        <a:t>～</a:t>
                      </a:r>
                      <a:r>
                        <a:rPr lang="en-US" altLang="ja-JP" sz="1000" dirty="0"/>
                        <a:t>7,194,000</a:t>
                      </a:r>
                      <a:r>
                        <a:rPr lang="en" altLang="ja-JP" sz="1000" dirty="0" err="1"/>
                        <a:t>vimps</a:t>
                      </a:r>
                      <a:endParaRPr lang="en" altLang="ja-JP" sz="1000" dirty="0"/>
                    </a:p>
                    <a:p>
                      <a:r>
                        <a:rPr lang="ja-JP" altLang="en" sz="1000"/>
                        <a:t>　　　　・</a:t>
                      </a:r>
                      <a:r>
                        <a:rPr lang="en" altLang="ja-JP" sz="1000" dirty="0"/>
                        <a:t>PC</a:t>
                      </a:r>
                      <a:r>
                        <a:rPr lang="ja-JP" altLang="en" sz="1000"/>
                        <a:t>：</a:t>
                      </a:r>
                      <a:r>
                        <a:rPr lang="en" altLang="ja-JP" sz="1000" dirty="0"/>
                        <a:t>656,100</a:t>
                      </a:r>
                      <a:r>
                        <a:rPr lang="ja-JP" altLang="en" sz="1000"/>
                        <a:t>～</a:t>
                      </a:r>
                      <a:r>
                        <a:rPr lang="en" altLang="ja-JP" sz="1000" dirty="0"/>
                        <a:t>801,900vimps</a:t>
                      </a: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84434171"/>
                  </a:ext>
                </a:extLst>
              </a:tr>
            </a:tbl>
          </a:graphicData>
        </a:graphic>
      </p:graphicFrame>
      <p:sp>
        <p:nvSpPr>
          <p:cNvPr id="8" name="テキスト ボックス 7">
            <a:extLst>
              <a:ext uri="{FF2B5EF4-FFF2-40B4-BE49-F238E27FC236}">
                <a16:creationId xmlns:a16="http://schemas.microsoft.com/office/drawing/2014/main" id="{1AD694B8-BDA6-CC95-FE14-FA1635070099}"/>
              </a:ext>
            </a:extLst>
          </p:cNvPr>
          <p:cNvSpPr txBox="1"/>
          <p:nvPr/>
        </p:nvSpPr>
        <p:spPr>
          <a:xfrm>
            <a:off x="444607" y="4077072"/>
            <a:ext cx="10046446" cy="284693"/>
          </a:xfrm>
          <a:prstGeom prst="rect">
            <a:avLst/>
          </a:prstGeom>
          <a:noFill/>
        </p:spPr>
        <p:txBody>
          <a:bodyPr wrap="square">
            <a:spAutoFit/>
          </a:bodyPr>
          <a:lstStyle/>
          <a:p>
            <a:r>
              <a:rPr kumimoji="0" lang="en-US" altLang="ja-JP" sz="1200" kern="0" noProof="0" dirty="0">
                <a:solidFill>
                  <a:prstClr val="black">
                    <a:lumMod val="65000"/>
                    <a:lumOff val="35000"/>
                  </a:prstClr>
                </a:solidFill>
              </a:rPr>
              <a:t>※</a:t>
            </a:r>
            <a:r>
              <a:rPr kumimoji="0" lang="ja-JP" altLang="en-US" sz="1200" kern="0" noProof="0" dirty="0">
                <a:solidFill>
                  <a:prstClr val="black">
                    <a:lumMod val="65000"/>
                    <a:lumOff val="35000"/>
                  </a:prstClr>
                </a:solidFill>
              </a:rPr>
              <a:t>時間帯ジャック商品は</a:t>
            </a:r>
            <a:r>
              <a:rPr kumimoji="0" lang="en-US" altLang="ja-JP" sz="1200" kern="0" noProof="0" dirty="0">
                <a:solidFill>
                  <a:prstClr val="black">
                    <a:lumMod val="65000"/>
                    <a:lumOff val="35000"/>
                  </a:prstClr>
                </a:solidFill>
              </a:rPr>
              <a:t>1</a:t>
            </a:r>
            <a:r>
              <a:rPr kumimoji="0" lang="ja-JP" altLang="en-US" sz="1200" kern="0" noProof="0" dirty="0">
                <a:solidFill>
                  <a:prstClr val="black">
                    <a:lumMod val="65000"/>
                    <a:lumOff val="35000"/>
                  </a:prstClr>
                </a:solidFill>
              </a:rPr>
              <a:t>日で最大</a:t>
            </a:r>
            <a:r>
              <a:rPr kumimoji="0" lang="en-US" altLang="ja-JP" sz="1200" kern="0" noProof="0" dirty="0">
                <a:solidFill>
                  <a:prstClr val="black">
                    <a:lumMod val="65000"/>
                    <a:lumOff val="35000"/>
                  </a:prstClr>
                </a:solidFill>
              </a:rPr>
              <a:t>3</a:t>
            </a:r>
            <a:r>
              <a:rPr kumimoji="0" lang="ja-JP" altLang="en-US" sz="1200" kern="0" noProof="0" dirty="0">
                <a:solidFill>
                  <a:prstClr val="black">
                    <a:lumMod val="65000"/>
                    <a:lumOff val="35000"/>
                  </a:prstClr>
                </a:solidFill>
              </a:rPr>
              <a:t>時間、</a:t>
            </a:r>
            <a:r>
              <a:rPr kumimoji="0" lang="en-US" altLang="ja-JP" sz="1200" kern="0" noProof="0" dirty="0">
                <a:solidFill>
                  <a:prstClr val="black">
                    <a:lumMod val="65000"/>
                    <a:lumOff val="35000"/>
                  </a:prstClr>
                </a:solidFill>
              </a:rPr>
              <a:t>1</a:t>
            </a:r>
            <a:r>
              <a:rPr kumimoji="0" lang="ja-JP" altLang="en-US" sz="1200" kern="0" noProof="0" dirty="0">
                <a:solidFill>
                  <a:prstClr val="black">
                    <a:lumMod val="65000"/>
                    <a:lumOff val="35000"/>
                  </a:prstClr>
                </a:solidFill>
              </a:rPr>
              <a:t>週間で最大</a:t>
            </a:r>
            <a:r>
              <a:rPr kumimoji="0" lang="en-US" altLang="ja-JP" sz="1200" kern="0" noProof="0" dirty="0">
                <a:solidFill>
                  <a:prstClr val="black">
                    <a:lumMod val="65000"/>
                    <a:lumOff val="35000"/>
                  </a:prstClr>
                </a:solidFill>
              </a:rPr>
              <a:t>10</a:t>
            </a:r>
            <a:r>
              <a:rPr kumimoji="0" lang="ja-JP" altLang="en-US" sz="1200" kern="0" noProof="0" dirty="0">
                <a:solidFill>
                  <a:prstClr val="black">
                    <a:lumMod val="65000"/>
                    <a:lumOff val="35000"/>
                  </a:prstClr>
                </a:solidFill>
              </a:rPr>
              <a:t>時間までの販売</a:t>
            </a:r>
            <a:r>
              <a:rPr kumimoji="0" lang="ja-JP" altLang="en-US" sz="1200" kern="0" noProof="0">
                <a:solidFill>
                  <a:prstClr val="black">
                    <a:lumMod val="65000"/>
                    <a:lumOff val="35000"/>
                  </a:prstClr>
                </a:solidFill>
              </a:rPr>
              <a:t>となりますが、当該</a:t>
            </a:r>
            <a:r>
              <a:rPr kumimoji="0" lang="ja-JP" altLang="en-US" sz="1200" kern="0" noProof="0" dirty="0">
                <a:solidFill>
                  <a:prstClr val="black">
                    <a:lumMod val="65000"/>
                    <a:lumOff val="35000"/>
                  </a:prstClr>
                </a:solidFill>
              </a:rPr>
              <a:t>商品は左記のカウントに含まれません。</a:t>
            </a:r>
            <a:endParaRPr kumimoji="0" lang="ja-JP" altLang="en-US" sz="1200" b="0" i="0" u="none" strike="noStrike" kern="0" cap="none" spc="0" normalizeH="0" baseline="0" noProof="0" dirty="0">
              <a:ln>
                <a:noFill/>
              </a:ln>
              <a:solidFill>
                <a:prstClr val="black">
                  <a:lumMod val="65000"/>
                  <a:lumOff val="35000"/>
                </a:prstClr>
              </a:solidFill>
              <a:effectLst/>
              <a:uLnTx/>
              <a:uFillTx/>
            </a:endParaRPr>
          </a:p>
        </p:txBody>
      </p:sp>
      <p:sp>
        <p:nvSpPr>
          <p:cNvPr id="11" name="正方形/長方形 10">
            <a:extLst>
              <a:ext uri="{FF2B5EF4-FFF2-40B4-BE49-F238E27FC236}">
                <a16:creationId xmlns:a16="http://schemas.microsoft.com/office/drawing/2014/main" id="{022B9B48-F42C-31F0-E05D-876600B349F7}"/>
              </a:ext>
            </a:extLst>
          </p:cNvPr>
          <p:cNvSpPr/>
          <p:nvPr/>
        </p:nvSpPr>
        <p:spPr>
          <a:xfrm>
            <a:off x="555625" y="6219825"/>
            <a:ext cx="10985380" cy="176972"/>
          </a:xfrm>
          <a:prstGeom prst="rect">
            <a:avLst/>
          </a:prstGeom>
        </p:spPr>
        <p:txBody>
          <a:bodyPr wrap="none" lIns="0" tIns="0" rIns="0" bIns="0" anchor="t">
            <a:spAutoFit/>
          </a:bodyPr>
          <a:lstStyle/>
          <a:p>
            <a:pPr>
              <a:lnSpc>
                <a:spcPts val="1460"/>
              </a:lnSpc>
              <a:defRPr/>
            </a:pPr>
            <a:r>
              <a:rPr kumimoji="0" lang="en-US" altLang="ja-JP" sz="850" kern="0" dirty="0">
                <a:solidFill>
                  <a:srgbClr val="595959"/>
                </a:solidFill>
                <a:latin typeface="Meiryo"/>
                <a:ea typeface="Meiryo"/>
              </a:rPr>
              <a:t>※</a:t>
            </a:r>
            <a:r>
              <a:rPr kumimoji="0" lang="en-US" sz="850" kern="0" dirty="0">
                <a:solidFill>
                  <a:srgbClr val="595959"/>
                </a:solidFill>
                <a:latin typeface="Meiryo"/>
                <a:ea typeface="Meiryo"/>
              </a:rPr>
              <a:t>SP</a:t>
            </a:r>
            <a:r>
              <a:rPr kumimoji="0" lang="ja-JP" sz="850" kern="0" dirty="0">
                <a:solidFill>
                  <a:srgbClr val="595959"/>
                </a:solidFill>
                <a:latin typeface="Meiryo"/>
                <a:ea typeface="Meiryo"/>
              </a:rPr>
              <a:t>はスマートフォン、</a:t>
            </a:r>
            <a:r>
              <a:rPr kumimoji="0" lang="en-US" altLang="ja-JP" sz="850" kern="0" dirty="0">
                <a:solidFill>
                  <a:srgbClr val="595959"/>
                </a:solidFill>
                <a:latin typeface="Meiryo"/>
                <a:ea typeface="Meiryo"/>
              </a:rPr>
              <a:t>PC</a:t>
            </a:r>
            <a:r>
              <a:rPr kumimoji="0" lang="ja-JP" sz="850" kern="0" dirty="0">
                <a:solidFill>
                  <a:srgbClr val="595959"/>
                </a:solidFill>
                <a:latin typeface="Meiryo"/>
                <a:ea typeface="Meiryo"/>
              </a:rPr>
              <a:t>はパソコン、</a:t>
            </a:r>
            <a:r>
              <a:rPr kumimoji="0" lang="en-US" altLang="ja-JP" sz="850" kern="0" dirty="0">
                <a:solidFill>
                  <a:srgbClr val="595959"/>
                </a:solidFill>
                <a:latin typeface="Meiryo"/>
                <a:ea typeface="Meiryo"/>
              </a:rPr>
              <a:t>MD</a:t>
            </a:r>
            <a:r>
              <a:rPr kumimoji="0" lang="ja-JP" sz="850" kern="0" dirty="0">
                <a:solidFill>
                  <a:srgbClr val="595959"/>
                </a:solidFill>
                <a:latin typeface="Meiryo"/>
                <a:ea typeface="Meiryo"/>
              </a:rPr>
              <a:t>はマルチデバイスの略称です。</a:t>
            </a:r>
            <a:r>
              <a:rPr kumimoji="0" lang="ja-JP" altLang="en-US" sz="850" kern="0" dirty="0">
                <a:solidFill>
                  <a:srgbClr val="595959"/>
                </a:solidFill>
                <a:latin typeface="Meiryo"/>
                <a:ea typeface="Meiryo"/>
              </a:rPr>
              <a:t>　</a:t>
            </a:r>
            <a:r>
              <a:rPr kumimoji="0" lang="en-US" altLang="ja-JP" sz="850" kern="0" dirty="0">
                <a:solidFill>
                  <a:srgbClr val="595959"/>
                </a:solidFill>
                <a:latin typeface="Meiryo"/>
                <a:ea typeface="Meiryo"/>
              </a:rPr>
              <a:t>※</a:t>
            </a:r>
            <a:r>
              <a:rPr kumimoji="0" lang="en-US" altLang="ja-JP" sz="850" kern="0" dirty="0" err="1">
                <a:solidFill>
                  <a:srgbClr val="595959"/>
                </a:solidFill>
                <a:latin typeface="Meiryo"/>
                <a:ea typeface="Meiryo"/>
              </a:rPr>
              <a:t>vCPM</a:t>
            </a:r>
            <a:r>
              <a:rPr kumimoji="0" lang="ja-JP" altLang="en-US" sz="850" kern="0" dirty="0">
                <a:solidFill>
                  <a:srgbClr val="595959"/>
                </a:solidFill>
                <a:latin typeface="Meiryo"/>
                <a:ea typeface="Meiryo"/>
              </a:rPr>
              <a:t>はビューアブルインプレッション</a:t>
            </a:r>
            <a:r>
              <a:rPr kumimoji="0" lang="en-US" altLang="ja-JP" sz="850" kern="0" dirty="0">
                <a:solidFill>
                  <a:srgbClr val="595959"/>
                </a:solidFill>
                <a:latin typeface="Meiryo"/>
                <a:ea typeface="Meiryo"/>
              </a:rPr>
              <a:t>1,000</a:t>
            </a:r>
            <a:r>
              <a:rPr kumimoji="0" lang="ja-JP" altLang="en-US" sz="850" kern="0" dirty="0">
                <a:solidFill>
                  <a:srgbClr val="595959"/>
                </a:solidFill>
                <a:latin typeface="Meiryo"/>
                <a:ea typeface="Meiryo"/>
              </a:rPr>
              <a:t>回あたりにかかる見込み広告費用です。 </a:t>
            </a:r>
            <a:r>
              <a:rPr kumimoji="0" lang="en-US" altLang="ja-JP" sz="850" kern="0" dirty="0">
                <a:solidFill>
                  <a:srgbClr val="595959"/>
                </a:solidFill>
                <a:latin typeface="Meiryo"/>
                <a:ea typeface="Meiryo"/>
              </a:rPr>
              <a:t>※</a:t>
            </a:r>
            <a:r>
              <a:rPr kumimoji="0" lang="en-US" altLang="ja-JP" sz="850" kern="0" dirty="0" err="1">
                <a:solidFill>
                  <a:srgbClr val="595959"/>
                </a:solidFill>
                <a:latin typeface="Meiryo"/>
                <a:ea typeface="Meiryo"/>
              </a:rPr>
              <a:t>vimps</a:t>
            </a:r>
            <a:r>
              <a:rPr kumimoji="0" lang="ja-JP" altLang="en-US" sz="850" kern="0" dirty="0">
                <a:solidFill>
                  <a:srgbClr val="595959"/>
                </a:solidFill>
                <a:latin typeface="Meiryo"/>
                <a:ea typeface="Meiryo"/>
              </a:rPr>
              <a:t>はビューアブルインプレッションの略称です。</a:t>
            </a:r>
            <a:endParaRPr lang="ja-JP" altLang="en-US" sz="850" kern="0" dirty="0">
              <a:solidFill>
                <a:srgbClr val="595959"/>
              </a:solidFill>
              <a:latin typeface="Meiryo"/>
              <a:ea typeface="Meiryo"/>
            </a:endParaRPr>
          </a:p>
        </p:txBody>
      </p:sp>
    </p:spTree>
    <p:extLst>
      <p:ext uri="{BB962C8B-B14F-4D97-AF65-F5344CB8AC3E}">
        <p14:creationId xmlns:p14="http://schemas.microsoft.com/office/powerpoint/2010/main" val="370862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29B11FB3-D319-F680-E02A-AF514548708D}"/>
              </a:ext>
            </a:extLst>
          </p:cNvPr>
          <p:cNvSpPr/>
          <p:nvPr/>
        </p:nvSpPr>
        <p:spPr>
          <a:xfrm>
            <a:off x="8519905" y="5963851"/>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19" name="片側の 2 つの角を丸めた四角形 18">
            <a:extLst>
              <a:ext uri="{FF2B5EF4-FFF2-40B4-BE49-F238E27FC236}">
                <a16:creationId xmlns:a16="http://schemas.microsoft.com/office/drawing/2014/main" id="{332207F5-2505-3D22-1FEB-698F6010FB5D}"/>
              </a:ext>
            </a:extLst>
          </p:cNvPr>
          <p:cNvSpPr/>
          <p:nvPr/>
        </p:nvSpPr>
        <p:spPr>
          <a:xfrm>
            <a:off x="499024" y="1551272"/>
            <a:ext cx="5452347" cy="595851"/>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動画をフルスクリーンで再生する</a:t>
            </a:r>
            <a:r>
              <a:rPr kumimoji="0" lang="en-US" altLang="ja-JP" sz="1600" b="1"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rPr>
              <a:t> (for view)</a:t>
            </a:r>
          </a:p>
        </p:txBody>
      </p:sp>
      <p:sp>
        <p:nvSpPr>
          <p:cNvPr id="20" name="片側の 2 つの角を丸めた四角形 19">
            <a:extLst>
              <a:ext uri="{FF2B5EF4-FFF2-40B4-BE49-F238E27FC236}">
                <a16:creationId xmlns:a16="http://schemas.microsoft.com/office/drawing/2014/main" id="{75EF2793-7537-C44C-134F-2B65A06227EB}"/>
              </a:ext>
            </a:extLst>
          </p:cNvPr>
          <p:cNvSpPr/>
          <p:nvPr/>
        </p:nvSpPr>
        <p:spPr>
          <a:xfrm>
            <a:off x="6268314" y="1551272"/>
            <a:ext cx="5452514" cy="4274776"/>
          </a:xfrm>
          <a:prstGeom prst="round2SameRect">
            <a:avLst>
              <a:gd name="adj1" fmla="val 4527"/>
              <a:gd name="adj2" fmla="val 0"/>
            </a:avLst>
          </a:prstGeom>
          <a:noFill/>
          <a:ln w="3175" cap="flat" cmpd="sng" algn="ctr">
            <a:solidFill>
              <a:srgbClr val="00003E"/>
            </a:solid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21" name="片側の 2 つの角を丸めた四角形 20">
            <a:extLst>
              <a:ext uri="{FF2B5EF4-FFF2-40B4-BE49-F238E27FC236}">
                <a16:creationId xmlns:a16="http://schemas.microsoft.com/office/drawing/2014/main" id="{7DA8EECD-D137-4960-5ED6-8C4633A63B69}"/>
              </a:ext>
            </a:extLst>
          </p:cNvPr>
          <p:cNvSpPr/>
          <p:nvPr/>
        </p:nvSpPr>
        <p:spPr>
          <a:xfrm>
            <a:off x="6268314" y="1551272"/>
            <a:ext cx="5452514" cy="595851"/>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rPr>
              <a:t>ランディングページを表示する（</a:t>
            </a:r>
            <a:r>
              <a:rPr kumimoji="0" lang="en-US" altLang="ja-JP" sz="1600" b="1"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rPr>
              <a:t>for click</a:t>
            </a:r>
            <a:r>
              <a:rPr kumimoji="0" lang="ja-JP" altLang="en-US" sz="1600" b="1"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rPr>
              <a:t>）</a:t>
            </a:r>
            <a:endParaRPr kumimoji="0" lang="en-US" altLang="ja-JP" sz="1600" b="1"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endParaRPr>
          </a:p>
        </p:txBody>
      </p:sp>
      <p:grpSp>
        <p:nvGrpSpPr>
          <p:cNvPr id="37" name="グループ化 36">
            <a:extLst>
              <a:ext uri="{FF2B5EF4-FFF2-40B4-BE49-F238E27FC236}">
                <a16:creationId xmlns:a16="http://schemas.microsoft.com/office/drawing/2014/main" id="{93E30640-8474-F301-E874-E41E31681077}"/>
              </a:ext>
            </a:extLst>
          </p:cNvPr>
          <p:cNvGrpSpPr/>
          <p:nvPr/>
        </p:nvGrpSpPr>
        <p:grpSpPr>
          <a:xfrm>
            <a:off x="919365" y="2436232"/>
            <a:ext cx="1384006" cy="3002489"/>
            <a:chOff x="513033" y="432674"/>
            <a:chExt cx="2115990" cy="4304579"/>
          </a:xfrm>
        </p:grpSpPr>
        <p:grpSp>
          <p:nvGrpSpPr>
            <p:cNvPr id="38" name="グループ化 37">
              <a:extLst>
                <a:ext uri="{FF2B5EF4-FFF2-40B4-BE49-F238E27FC236}">
                  <a16:creationId xmlns:a16="http://schemas.microsoft.com/office/drawing/2014/main" id="{3671E151-8663-D2AB-69E1-C02595F6370F}"/>
                </a:ext>
              </a:extLst>
            </p:cNvPr>
            <p:cNvGrpSpPr/>
            <p:nvPr/>
          </p:nvGrpSpPr>
          <p:grpSpPr>
            <a:xfrm>
              <a:off x="513033" y="432674"/>
              <a:ext cx="2115990" cy="4304579"/>
              <a:chOff x="513033" y="446485"/>
              <a:chExt cx="2115990" cy="4304579"/>
            </a:xfrm>
          </p:grpSpPr>
          <p:pic>
            <p:nvPicPr>
              <p:cNvPr id="40" name="図 39">
                <a:extLst>
                  <a:ext uri="{FF2B5EF4-FFF2-40B4-BE49-F238E27FC236}">
                    <a16:creationId xmlns:a16="http://schemas.microsoft.com/office/drawing/2014/main" id="{AAA57EBC-2974-6C5D-1A37-6D8A7BAE582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970"/>
              <a:stretch/>
            </p:blipFill>
            <p:spPr>
              <a:xfrm>
                <a:off x="513033" y="446485"/>
                <a:ext cx="2115990" cy="4304579"/>
              </a:xfrm>
              <a:prstGeom prst="rect">
                <a:avLst/>
              </a:prstGeom>
            </p:spPr>
          </p:pic>
          <p:pic>
            <p:nvPicPr>
              <p:cNvPr id="41" name="図 40">
                <a:extLst>
                  <a:ext uri="{FF2B5EF4-FFF2-40B4-BE49-F238E27FC236}">
                    <a16:creationId xmlns:a16="http://schemas.microsoft.com/office/drawing/2014/main" id="{B9EA4DC8-2CB2-FDD2-6F6D-B24BF70B450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 b="-4405"/>
              <a:stretch/>
            </p:blipFill>
            <p:spPr>
              <a:xfrm>
                <a:off x="655969" y="568890"/>
                <a:ext cx="1844989" cy="4182174"/>
              </a:xfrm>
              <a:prstGeom prst="rect">
                <a:avLst/>
              </a:prstGeom>
            </p:spPr>
          </p:pic>
          <p:pic>
            <p:nvPicPr>
              <p:cNvPr id="42" name="図 41">
                <a:extLst>
                  <a:ext uri="{FF2B5EF4-FFF2-40B4-BE49-F238E27FC236}">
                    <a16:creationId xmlns:a16="http://schemas.microsoft.com/office/drawing/2014/main" id="{9B8B9FAC-E7AC-AB22-BDAA-E467E35B4B3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39" name="図 38">
              <a:extLst>
                <a:ext uri="{FF2B5EF4-FFF2-40B4-BE49-F238E27FC236}">
                  <a16:creationId xmlns:a16="http://schemas.microsoft.com/office/drawing/2014/main" id="{0AFF5C71-93DD-516E-E6DC-C08F25C1D29E}"/>
                </a:ext>
              </a:extLst>
            </p:cNvPr>
            <p:cNvPicPr>
              <a:picLocks noChangeAspect="1"/>
            </p:cNvPicPr>
            <p:nvPr/>
          </p:nvPicPr>
          <p:blipFill rotWithShape="1">
            <a:blip r:embed="rId5">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grpSp>
        <p:nvGrpSpPr>
          <p:cNvPr id="44" name="グループ化 43">
            <a:extLst>
              <a:ext uri="{FF2B5EF4-FFF2-40B4-BE49-F238E27FC236}">
                <a16:creationId xmlns:a16="http://schemas.microsoft.com/office/drawing/2014/main" id="{BEF9C684-CF68-A2E7-1A4D-0689C2253C08}"/>
              </a:ext>
            </a:extLst>
          </p:cNvPr>
          <p:cNvGrpSpPr/>
          <p:nvPr/>
        </p:nvGrpSpPr>
        <p:grpSpPr>
          <a:xfrm>
            <a:off x="6670887" y="2477916"/>
            <a:ext cx="1384006" cy="3002489"/>
            <a:chOff x="513033" y="432674"/>
            <a:chExt cx="2115990" cy="4304579"/>
          </a:xfrm>
        </p:grpSpPr>
        <p:grpSp>
          <p:nvGrpSpPr>
            <p:cNvPr id="45" name="グループ化 44">
              <a:extLst>
                <a:ext uri="{FF2B5EF4-FFF2-40B4-BE49-F238E27FC236}">
                  <a16:creationId xmlns:a16="http://schemas.microsoft.com/office/drawing/2014/main" id="{CF4F6EC0-9517-3B1F-7C94-5A378CF3DCF2}"/>
                </a:ext>
              </a:extLst>
            </p:cNvPr>
            <p:cNvGrpSpPr/>
            <p:nvPr/>
          </p:nvGrpSpPr>
          <p:grpSpPr>
            <a:xfrm>
              <a:off x="513033" y="432674"/>
              <a:ext cx="2115990" cy="4304579"/>
              <a:chOff x="513033" y="446485"/>
              <a:chExt cx="2115990" cy="4304579"/>
            </a:xfrm>
          </p:grpSpPr>
          <p:pic>
            <p:nvPicPr>
              <p:cNvPr id="47" name="図 46">
                <a:extLst>
                  <a:ext uri="{FF2B5EF4-FFF2-40B4-BE49-F238E27FC236}">
                    <a16:creationId xmlns:a16="http://schemas.microsoft.com/office/drawing/2014/main" id="{42A7F986-5D37-E1F7-A047-654B79170CC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970"/>
              <a:stretch/>
            </p:blipFill>
            <p:spPr>
              <a:xfrm>
                <a:off x="513033" y="446485"/>
                <a:ext cx="2115990" cy="4304579"/>
              </a:xfrm>
              <a:prstGeom prst="rect">
                <a:avLst/>
              </a:prstGeom>
            </p:spPr>
          </p:pic>
          <p:pic>
            <p:nvPicPr>
              <p:cNvPr id="48" name="図 47">
                <a:extLst>
                  <a:ext uri="{FF2B5EF4-FFF2-40B4-BE49-F238E27FC236}">
                    <a16:creationId xmlns:a16="http://schemas.microsoft.com/office/drawing/2014/main" id="{D55A0DE8-4D70-2E2D-3FBF-A2E85AA482A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 b="-4405"/>
              <a:stretch/>
            </p:blipFill>
            <p:spPr>
              <a:xfrm>
                <a:off x="655969" y="568890"/>
                <a:ext cx="1844989" cy="4182174"/>
              </a:xfrm>
              <a:prstGeom prst="rect">
                <a:avLst/>
              </a:prstGeom>
            </p:spPr>
          </p:pic>
          <p:pic>
            <p:nvPicPr>
              <p:cNvPr id="49" name="図 48">
                <a:extLst>
                  <a:ext uri="{FF2B5EF4-FFF2-40B4-BE49-F238E27FC236}">
                    <a16:creationId xmlns:a16="http://schemas.microsoft.com/office/drawing/2014/main" id="{789EEF54-070A-C8BF-0484-C2F5457B443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46" name="図 45">
              <a:extLst>
                <a:ext uri="{FF2B5EF4-FFF2-40B4-BE49-F238E27FC236}">
                  <a16:creationId xmlns:a16="http://schemas.microsoft.com/office/drawing/2014/main" id="{05C90BDC-BEFF-42A1-2163-4C11AD4DA6EE}"/>
                </a:ext>
              </a:extLst>
            </p:cNvPr>
            <p:cNvPicPr>
              <a:picLocks noChangeAspect="1"/>
            </p:cNvPicPr>
            <p:nvPr/>
          </p:nvPicPr>
          <p:blipFill rotWithShape="1">
            <a:blip r:embed="rId5">
              <a:extLst>
                <a:ext uri="{28A0092B-C50C-407E-A947-70E740481C1C}">
                  <a14:useLocalDpi xmlns:a14="http://schemas.microsoft.com/office/drawing/2010/main"/>
                </a:ext>
              </a:extLst>
            </a:blip>
            <a:srcRect l="1704" t="-603" r="3086"/>
            <a:stretch/>
          </p:blipFill>
          <p:spPr>
            <a:xfrm>
              <a:off x="654267" y="1182203"/>
              <a:ext cx="1843200" cy="1050673"/>
            </a:xfrm>
            <a:prstGeom prst="rect">
              <a:avLst/>
            </a:prstGeom>
          </p:spPr>
        </p:pic>
      </p:grpSp>
      <p:pic>
        <p:nvPicPr>
          <p:cNvPr id="25" name="図 24">
            <a:extLst>
              <a:ext uri="{FF2B5EF4-FFF2-40B4-BE49-F238E27FC236}">
                <a16:creationId xmlns:a16="http://schemas.microsoft.com/office/drawing/2014/main" id="{B273166D-1ED4-67FD-B382-55738015FD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94122" y="2648674"/>
            <a:ext cx="1454011" cy="2917108"/>
          </a:xfrm>
          <a:prstGeom prst="rect">
            <a:avLst/>
          </a:prstGeom>
        </p:spPr>
      </p:pic>
      <p:pic>
        <p:nvPicPr>
          <p:cNvPr id="27" name="図 26">
            <a:extLst>
              <a:ext uri="{FF2B5EF4-FFF2-40B4-BE49-F238E27FC236}">
                <a16:creationId xmlns:a16="http://schemas.microsoft.com/office/drawing/2014/main" id="{3A37E688-7893-74B5-43A3-83FF64A868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45644" y="2648674"/>
            <a:ext cx="1454011" cy="2917110"/>
          </a:xfrm>
          <a:prstGeom prst="rect">
            <a:avLst/>
          </a:prstGeom>
        </p:spPr>
      </p:pic>
      <p:sp>
        <p:nvSpPr>
          <p:cNvPr id="50" name="テキスト ボックス 49">
            <a:extLst>
              <a:ext uri="{FF2B5EF4-FFF2-40B4-BE49-F238E27FC236}">
                <a16:creationId xmlns:a16="http://schemas.microsoft.com/office/drawing/2014/main" id="{F46B5992-F0F0-F697-F351-487486028D6C}"/>
              </a:ext>
            </a:extLst>
          </p:cNvPr>
          <p:cNvSpPr txBox="1"/>
          <p:nvPr/>
        </p:nvSpPr>
        <p:spPr>
          <a:xfrm>
            <a:off x="3608248" y="3367146"/>
            <a:ext cx="2009132" cy="954107"/>
          </a:xfrm>
          <a:prstGeom prst="rect">
            <a:avLst/>
          </a:prstGeom>
          <a:noFill/>
        </p:spPr>
        <p:txBody>
          <a:bodyPr wrap="square" rtlCol="0">
            <a:spAutoFit/>
          </a:bodyPr>
          <a:lstStyle/>
          <a:p>
            <a:pPr algn="l"/>
            <a:r>
              <a:rPr kumimoji="1" lang="ja-JP" altLang="en-US" sz="1400" dirty="0"/>
              <a:t>バナーをタップすると</a:t>
            </a:r>
            <a:endParaRPr kumimoji="1" lang="en-US" altLang="ja-JP" sz="1400" dirty="0"/>
          </a:p>
          <a:p>
            <a:pPr algn="l"/>
            <a:r>
              <a:rPr lang="ja-JP" altLang="en-US" sz="1400" dirty="0"/>
              <a:t>フルスクリーンの動画プレイヤーで動画が再生される</a:t>
            </a:r>
            <a:endParaRPr kumimoji="1" lang="ja-JP" altLang="en-US" sz="1400" dirty="0"/>
          </a:p>
        </p:txBody>
      </p:sp>
      <p:sp>
        <p:nvSpPr>
          <p:cNvPr id="51" name="テキスト ボックス 50">
            <a:extLst>
              <a:ext uri="{FF2B5EF4-FFF2-40B4-BE49-F238E27FC236}">
                <a16:creationId xmlns:a16="http://schemas.microsoft.com/office/drawing/2014/main" id="{7B98B9B0-C90E-F544-0C7A-7D2E89EDAF08}"/>
              </a:ext>
            </a:extLst>
          </p:cNvPr>
          <p:cNvSpPr txBox="1"/>
          <p:nvPr/>
        </p:nvSpPr>
        <p:spPr>
          <a:xfrm>
            <a:off x="9428621" y="3367147"/>
            <a:ext cx="2125781" cy="954107"/>
          </a:xfrm>
          <a:prstGeom prst="rect">
            <a:avLst/>
          </a:prstGeom>
          <a:noFill/>
        </p:spPr>
        <p:txBody>
          <a:bodyPr wrap="square" rtlCol="0">
            <a:spAutoFit/>
          </a:bodyPr>
          <a:lstStyle/>
          <a:p>
            <a:pPr algn="l"/>
            <a:r>
              <a:rPr kumimoji="1" lang="ja-JP" altLang="en-US" sz="1400"/>
              <a:t>バナーをタップすると</a:t>
            </a:r>
            <a:endParaRPr kumimoji="1" lang="en-US" altLang="ja-JP" sz="1400" dirty="0"/>
          </a:p>
          <a:p>
            <a:pPr algn="l"/>
            <a:r>
              <a:rPr kumimoji="1" lang="ja-JP" altLang="en-US" sz="1400"/>
              <a:t>再生している動画の下にランディングページが表示される</a:t>
            </a:r>
            <a:endParaRPr kumimoji="1" lang="en-US" altLang="ja-JP" sz="1400" dirty="0"/>
          </a:p>
        </p:txBody>
      </p:sp>
      <p:sp>
        <p:nvSpPr>
          <p:cNvPr id="2" name="テキスト プレースホルダー 1">
            <a:extLst>
              <a:ext uri="{FF2B5EF4-FFF2-40B4-BE49-F238E27FC236}">
                <a16:creationId xmlns:a16="http://schemas.microsoft.com/office/drawing/2014/main" id="{DF888B66-EC85-C8FA-2014-44E0D459B768}"/>
              </a:ext>
            </a:extLst>
          </p:cNvPr>
          <p:cNvSpPr>
            <a:spLocks noGrp="1"/>
          </p:cNvSpPr>
          <p:nvPr>
            <p:ph type="body" sz="quarter" idx="12"/>
          </p:nvPr>
        </p:nvSpPr>
        <p:spPr/>
        <p:txBody>
          <a:bodyPr/>
          <a:lstStyle/>
          <a:p>
            <a:pPr marL="0" indent="0">
              <a:buNone/>
            </a:pPr>
            <a:r>
              <a:rPr lang="ja-JP" altLang="en-US" dirty="0"/>
              <a:t>商品スペック</a:t>
            </a:r>
          </a:p>
        </p:txBody>
      </p:sp>
      <p:pic>
        <p:nvPicPr>
          <p:cNvPr id="24" name="図プレースホルダー 23" descr="アイコン&#10;&#10;自動的に生成された説明">
            <a:extLst>
              <a:ext uri="{FF2B5EF4-FFF2-40B4-BE49-F238E27FC236}">
                <a16:creationId xmlns:a16="http://schemas.microsoft.com/office/drawing/2014/main" id="{281A4442-F7FC-0676-2830-9392070DC512}"/>
              </a:ext>
            </a:extLst>
          </p:cNvPr>
          <p:cNvPicPr>
            <a:picLocks noGrp="1" noChangeAspect="1"/>
          </p:cNvPicPr>
          <p:nvPr>
            <p:ph type="pic" sz="quarter" idx="11"/>
          </p:nvPr>
        </p:nvPicPr>
        <p:blipFill>
          <a:blip r:embed="rId8" cstate="print">
            <a:extLst>
              <a:ext uri="{28A0092B-C50C-407E-A947-70E740481C1C}">
                <a14:useLocalDpi xmlns:a14="http://schemas.microsoft.com/office/drawing/2010/main" val="0"/>
              </a:ext>
            </a:extLst>
          </a:blip>
          <a:srcRect/>
          <a:stretch/>
        </p:blipFill>
        <p:spPr/>
      </p:pic>
      <p:sp>
        <p:nvSpPr>
          <p:cNvPr id="22" name="テキスト プレースホルダー 21">
            <a:extLst>
              <a:ext uri="{FF2B5EF4-FFF2-40B4-BE49-F238E27FC236}">
                <a16:creationId xmlns:a16="http://schemas.microsoft.com/office/drawing/2014/main" id="{81865439-B595-3E0D-6733-251F82C9C007}"/>
              </a:ext>
            </a:extLst>
          </p:cNvPr>
          <p:cNvSpPr>
            <a:spLocks noGrp="1"/>
          </p:cNvSpPr>
          <p:nvPr>
            <p:ph type="body"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スマートフォン動画広告タップ後の挙動</a:t>
            </a:r>
          </a:p>
        </p:txBody>
      </p:sp>
      <p:sp>
        <p:nvSpPr>
          <p:cNvPr id="3" name="片側の 2 つの角を丸めた四角形 19">
            <a:extLst>
              <a:ext uri="{FF2B5EF4-FFF2-40B4-BE49-F238E27FC236}">
                <a16:creationId xmlns:a16="http://schemas.microsoft.com/office/drawing/2014/main" id="{A40575B2-A55A-AFE9-5D28-8B9B1D456196}"/>
              </a:ext>
            </a:extLst>
          </p:cNvPr>
          <p:cNvSpPr/>
          <p:nvPr/>
        </p:nvSpPr>
        <p:spPr>
          <a:xfrm>
            <a:off x="499191" y="1551272"/>
            <a:ext cx="5452347" cy="4274776"/>
          </a:xfrm>
          <a:prstGeom prst="round2SameRect">
            <a:avLst>
              <a:gd name="adj1" fmla="val 4527"/>
              <a:gd name="adj2" fmla="val 0"/>
            </a:avLst>
          </a:prstGeom>
          <a:noFill/>
          <a:ln w="3175" cap="flat" cmpd="sng" algn="ctr">
            <a:solidFill>
              <a:srgbClr val="00003E"/>
            </a:solid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4" name="角丸四角形 3">
            <a:extLst>
              <a:ext uri="{FF2B5EF4-FFF2-40B4-BE49-F238E27FC236}">
                <a16:creationId xmlns:a16="http://schemas.microsoft.com/office/drawing/2014/main" id="{CFC13C38-676B-42BC-F455-9AC33D4E36E9}"/>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挙動説明</a:t>
            </a:r>
          </a:p>
        </p:txBody>
      </p:sp>
    </p:spTree>
    <p:extLst>
      <p:ext uri="{BB962C8B-B14F-4D97-AF65-F5344CB8AC3E}">
        <p14:creationId xmlns:p14="http://schemas.microsoft.com/office/powerpoint/2010/main" val="3976077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22574</TotalTime>
  <Words>3388</Words>
  <Application>Microsoft Macintosh PowerPoint</Application>
  <PresentationFormat>ワイド画面</PresentationFormat>
  <Paragraphs>368</Paragraphs>
  <Slides>20</Slides>
  <Notes>12</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20</vt:i4>
      </vt:variant>
    </vt:vector>
  </HeadingPairs>
  <TitlesOfParts>
    <vt:vector size="30" baseType="lpstr">
      <vt:lpstr>Hiragino Kaku Gothic Pro</vt:lpstr>
      <vt:lpstr>メイリオ</vt:lpstr>
      <vt:lpstr>メイリオ</vt:lpstr>
      <vt:lpstr>メイリオ 本文</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小岩 哲也</cp:lastModifiedBy>
  <cp:revision>615</cp:revision>
  <dcterms:created xsi:type="dcterms:W3CDTF">2020-02-26T07:28:11Z</dcterms:created>
  <dcterms:modified xsi:type="dcterms:W3CDTF">2025-07-09T04:18:57Z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2025-06-26T01:47:22Z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000b390d-df42-4c9a-9d1a-dac304db39e6</vt:lpwstr>
  </property>
  <property fmtid="{D5CDD505-2E9C-101B-9397-08002B2CF9AE}" pid="8" name="MSIP_Label_defa4170-0d19-0005-0004-bc88714345d2_ContentBits">
    <vt:lpwstr>0</vt:lpwstr>
  </property>
  <property fmtid="{D5CDD505-2E9C-101B-9397-08002B2CF9AE}" pid="9" name="MSIP_Label_defa4170-0d19-0005-0004-bc88714345d2_Tag">
    <vt:lpwstr>50, 3, 0, 1</vt:lpwstr>
  </property>
</Properties>
</file>