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Lst>
  <p:notesMasterIdLst>
    <p:notesMasterId r:id="rId64"/>
  </p:notesMasterIdLst>
  <p:sldIdLst>
    <p:sldId id="469" r:id="rId2"/>
    <p:sldId id="572" r:id="rId3"/>
    <p:sldId id="544" r:id="rId4"/>
    <p:sldId id="558" r:id="rId5"/>
    <p:sldId id="720" r:id="rId6"/>
    <p:sldId id="700" r:id="rId7"/>
    <p:sldId id="718" r:id="rId8"/>
    <p:sldId id="719" r:id="rId9"/>
    <p:sldId id="559" r:id="rId10"/>
    <p:sldId id="553" r:id="rId11"/>
    <p:sldId id="575" r:id="rId12"/>
    <p:sldId id="576" r:id="rId13"/>
    <p:sldId id="514" r:id="rId14"/>
    <p:sldId id="615" r:id="rId15"/>
    <p:sldId id="577" r:id="rId16"/>
    <p:sldId id="562" r:id="rId17"/>
    <p:sldId id="721" r:id="rId18"/>
    <p:sldId id="655" r:id="rId19"/>
    <p:sldId id="656" r:id="rId20"/>
    <p:sldId id="657" r:id="rId21"/>
    <p:sldId id="658" r:id="rId22"/>
    <p:sldId id="722" r:id="rId23"/>
    <p:sldId id="723" r:id="rId24"/>
    <p:sldId id="582" r:id="rId25"/>
    <p:sldId id="661" r:id="rId26"/>
    <p:sldId id="724" r:id="rId27"/>
    <p:sldId id="725" r:id="rId28"/>
    <p:sldId id="664" r:id="rId29"/>
    <p:sldId id="665" r:id="rId30"/>
    <p:sldId id="666" r:id="rId31"/>
    <p:sldId id="674" r:id="rId32"/>
    <p:sldId id="675" r:id="rId33"/>
    <p:sldId id="676" r:id="rId34"/>
    <p:sldId id="677" r:id="rId35"/>
    <p:sldId id="678" r:id="rId36"/>
    <p:sldId id="679" r:id="rId37"/>
    <p:sldId id="726" r:id="rId38"/>
    <p:sldId id="681" r:id="rId39"/>
    <p:sldId id="600" r:id="rId40"/>
    <p:sldId id="601" r:id="rId41"/>
    <p:sldId id="690" r:id="rId42"/>
    <p:sldId id="691" r:id="rId43"/>
    <p:sldId id="692" r:id="rId44"/>
    <p:sldId id="727" r:id="rId45"/>
    <p:sldId id="694" r:id="rId46"/>
    <p:sldId id="682" r:id="rId47"/>
    <p:sldId id="683" r:id="rId48"/>
    <p:sldId id="684" r:id="rId49"/>
    <p:sldId id="728" r:id="rId50"/>
    <p:sldId id="686" r:id="rId51"/>
    <p:sldId id="569" r:id="rId52"/>
    <p:sldId id="570" r:id="rId53"/>
    <p:sldId id="611" r:id="rId54"/>
    <p:sldId id="629" r:id="rId55"/>
    <p:sldId id="630" r:id="rId56"/>
    <p:sldId id="631" r:id="rId57"/>
    <p:sldId id="632" r:id="rId58"/>
    <p:sldId id="633" r:id="rId59"/>
    <p:sldId id="634" r:id="rId60"/>
    <p:sldId id="635" r:id="rId61"/>
    <p:sldId id="636" r:id="rId62"/>
    <p:sldId id="512" r:id="rId6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33"/>
    <a:srgbClr val="0D0D0D"/>
    <a:srgbClr val="FCEDED"/>
    <a:srgbClr val="0D0C0D"/>
    <a:srgbClr val="00003E"/>
    <a:srgbClr val="FFFFFF"/>
    <a:srgbClr val="252525"/>
    <a:srgbClr val="F2F2F5"/>
    <a:srgbClr val="F5F5F5"/>
    <a:srgbClr val="E9E9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52"/>
    <p:restoredTop sz="94651"/>
  </p:normalViewPr>
  <p:slideViewPr>
    <p:cSldViewPr snapToGrid="0">
      <p:cViewPr varScale="1">
        <p:scale>
          <a:sx n="51" d="100"/>
          <a:sy n="51" d="100"/>
        </p:scale>
        <p:origin x="1500" y="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2025/6/26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19</a:t>
            </a:fld>
            <a:endParaRPr kumimoji="1" lang="ja-JP" altLang="en-US"/>
          </a:p>
        </p:txBody>
      </p:sp>
    </p:spTree>
    <p:extLst>
      <p:ext uri="{BB962C8B-B14F-4D97-AF65-F5344CB8AC3E}">
        <p14:creationId xmlns:p14="http://schemas.microsoft.com/office/powerpoint/2010/main" val="27715423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1968700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3181139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27B449-31D3-7874-34F1-731C0AF1251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84A275A-2B94-38D8-D8FE-2DDBDF19648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88B18A9-1B47-AE0D-CF2C-C0CC6626B79D}"/>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03DA894-D487-CC32-11E1-D9F46B893F65}"/>
              </a:ext>
            </a:extLst>
          </p:cNvPr>
          <p:cNvSpPr>
            <a:spLocks noGrp="1"/>
          </p:cNvSpPr>
          <p:nvPr>
            <p:ph type="sldNum" sz="quarter" idx="5"/>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25651664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04708-D7A0-589D-6117-C4A25377F4D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154989C-C72D-17CF-4F6E-5ADCE8B300D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5F766F5-BFB3-6558-5209-ADDE9FBF6B7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2C0B4BD-EC0E-8F32-A3DA-0710364BB510}"/>
              </a:ext>
            </a:extLst>
          </p:cNvPr>
          <p:cNvSpPr>
            <a:spLocks noGrp="1"/>
          </p:cNvSpPr>
          <p:nvPr>
            <p:ph type="sldNum" sz="quarter" idx="5"/>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6205148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24</a:t>
            </a:fld>
            <a:endParaRPr kumimoji="1" lang="ja-JP" altLang="en-US"/>
          </a:p>
        </p:txBody>
      </p:sp>
    </p:spTree>
    <p:extLst>
      <p:ext uri="{BB962C8B-B14F-4D97-AF65-F5344CB8AC3E}">
        <p14:creationId xmlns:p14="http://schemas.microsoft.com/office/powerpoint/2010/main" val="231970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25</a:t>
            </a:fld>
            <a:endParaRPr kumimoji="1" lang="ja-JP" altLang="en-US"/>
          </a:p>
        </p:txBody>
      </p:sp>
    </p:spTree>
    <p:extLst>
      <p:ext uri="{BB962C8B-B14F-4D97-AF65-F5344CB8AC3E}">
        <p14:creationId xmlns:p14="http://schemas.microsoft.com/office/powerpoint/2010/main" val="2742449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9DBD83-3F9C-FFC2-6FFB-EFDE4C9256A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4426F95-3A4E-C1B2-A4DF-3AF3039CDA3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9D854E1-3901-C408-D4FD-C53662046503}"/>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4BC911C-5AAF-44CC-DDB7-1AE1115016BA}"/>
              </a:ext>
            </a:extLst>
          </p:cNvPr>
          <p:cNvSpPr>
            <a:spLocks noGrp="1"/>
          </p:cNvSpPr>
          <p:nvPr>
            <p:ph type="sldNum" sz="quarter" idx="5"/>
          </p:nvPr>
        </p:nvSpPr>
        <p:spPr/>
        <p:txBody>
          <a:bodyPr/>
          <a:lstStyle/>
          <a:p>
            <a:fld id="{8226725D-9DF2-415C-AB8C-875BE3177909}" type="slidenum">
              <a:rPr kumimoji="1" lang="ja-JP" altLang="en-US" smtClean="0"/>
              <a:pPr/>
              <a:t>26</a:t>
            </a:fld>
            <a:endParaRPr kumimoji="1" lang="ja-JP" altLang="en-US"/>
          </a:p>
        </p:txBody>
      </p:sp>
    </p:spTree>
    <p:extLst>
      <p:ext uri="{BB962C8B-B14F-4D97-AF65-F5344CB8AC3E}">
        <p14:creationId xmlns:p14="http://schemas.microsoft.com/office/powerpoint/2010/main" val="11839888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C6268E-238F-B3E1-5E82-E310F6C68E9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CFD131E-6ECC-14D4-41D8-EC484B3BCF7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216F40A-3049-35B1-FDE3-3398D57E085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E9B7E86-B58E-7787-018D-C460A0B9EF93}"/>
              </a:ext>
            </a:extLst>
          </p:cNvPr>
          <p:cNvSpPr>
            <a:spLocks noGrp="1"/>
          </p:cNvSpPr>
          <p:nvPr>
            <p:ph type="sldNum" sz="quarter" idx="5"/>
          </p:nvPr>
        </p:nvSpPr>
        <p:spPr/>
        <p:txBody>
          <a:bodyPr/>
          <a:lstStyle/>
          <a:p>
            <a:fld id="{8226725D-9DF2-415C-AB8C-875BE3177909}" type="slidenum">
              <a:rPr kumimoji="1" lang="ja-JP" altLang="en-US" smtClean="0"/>
              <a:pPr/>
              <a:t>27</a:t>
            </a:fld>
            <a:endParaRPr kumimoji="1" lang="ja-JP" altLang="en-US"/>
          </a:p>
        </p:txBody>
      </p:sp>
    </p:spTree>
    <p:extLst>
      <p:ext uri="{BB962C8B-B14F-4D97-AF65-F5344CB8AC3E}">
        <p14:creationId xmlns:p14="http://schemas.microsoft.com/office/powerpoint/2010/main" val="35769542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29</a:t>
            </a:fld>
            <a:endParaRPr kumimoji="1" lang="ja-JP" altLang="en-US"/>
          </a:p>
        </p:txBody>
      </p:sp>
    </p:spTree>
    <p:extLst>
      <p:ext uri="{BB962C8B-B14F-4D97-AF65-F5344CB8AC3E}">
        <p14:creationId xmlns:p14="http://schemas.microsoft.com/office/powerpoint/2010/main" val="6804937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30</a:t>
            </a:fld>
            <a:endParaRPr kumimoji="1" lang="ja-JP" altLang="en-US"/>
          </a:p>
        </p:txBody>
      </p:sp>
    </p:spTree>
    <p:extLst>
      <p:ext uri="{BB962C8B-B14F-4D97-AF65-F5344CB8AC3E}">
        <p14:creationId xmlns:p14="http://schemas.microsoft.com/office/powerpoint/2010/main" val="40172300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32</a:t>
            </a:fld>
            <a:endParaRPr kumimoji="1" lang="ja-JP" altLang="en-US"/>
          </a:p>
        </p:txBody>
      </p:sp>
    </p:spTree>
    <p:extLst>
      <p:ext uri="{BB962C8B-B14F-4D97-AF65-F5344CB8AC3E}">
        <p14:creationId xmlns:p14="http://schemas.microsoft.com/office/powerpoint/2010/main" val="852275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33</a:t>
            </a:fld>
            <a:endParaRPr kumimoji="1" lang="ja-JP" altLang="en-US"/>
          </a:p>
        </p:txBody>
      </p:sp>
    </p:spTree>
    <p:extLst>
      <p:ext uri="{BB962C8B-B14F-4D97-AF65-F5344CB8AC3E}">
        <p14:creationId xmlns:p14="http://schemas.microsoft.com/office/powerpoint/2010/main" val="41079240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35</a:t>
            </a:fld>
            <a:endParaRPr kumimoji="1" lang="ja-JP" altLang="en-US"/>
          </a:p>
        </p:txBody>
      </p:sp>
    </p:spTree>
    <p:extLst>
      <p:ext uri="{BB962C8B-B14F-4D97-AF65-F5344CB8AC3E}">
        <p14:creationId xmlns:p14="http://schemas.microsoft.com/office/powerpoint/2010/main" val="32395530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36</a:t>
            </a:fld>
            <a:endParaRPr kumimoji="1" lang="ja-JP" altLang="en-US"/>
          </a:p>
        </p:txBody>
      </p:sp>
    </p:spTree>
    <p:extLst>
      <p:ext uri="{BB962C8B-B14F-4D97-AF65-F5344CB8AC3E}">
        <p14:creationId xmlns:p14="http://schemas.microsoft.com/office/powerpoint/2010/main" val="4260592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84BEFF-D2F4-4563-584D-8676C2041FC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371065A-4A0C-3107-E97E-368E281C6DF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2C0640B-F05E-11A4-C728-5CA29872D61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22829A75-CB54-F32E-EFAD-1840156DCB56}"/>
              </a:ext>
            </a:extLst>
          </p:cNvPr>
          <p:cNvSpPr>
            <a:spLocks noGrp="1"/>
          </p:cNvSpPr>
          <p:nvPr>
            <p:ph type="sldNum" sz="quarter" idx="5"/>
          </p:nvPr>
        </p:nvSpPr>
        <p:spPr/>
        <p:txBody>
          <a:bodyPr/>
          <a:lstStyle/>
          <a:p>
            <a:fld id="{8226725D-9DF2-415C-AB8C-875BE3177909}" type="slidenum">
              <a:rPr kumimoji="1" lang="ja-JP" altLang="en-US" smtClean="0"/>
              <a:pPr/>
              <a:t>37</a:t>
            </a:fld>
            <a:endParaRPr kumimoji="1" lang="ja-JP" altLang="en-US"/>
          </a:p>
        </p:txBody>
      </p:sp>
    </p:spTree>
    <p:extLst>
      <p:ext uri="{BB962C8B-B14F-4D97-AF65-F5344CB8AC3E}">
        <p14:creationId xmlns:p14="http://schemas.microsoft.com/office/powerpoint/2010/main" val="9182652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41</a:t>
            </a:fld>
            <a:endParaRPr kumimoji="1" lang="ja-JP" altLang="en-US"/>
          </a:p>
        </p:txBody>
      </p:sp>
    </p:spTree>
    <p:extLst>
      <p:ext uri="{BB962C8B-B14F-4D97-AF65-F5344CB8AC3E}">
        <p14:creationId xmlns:p14="http://schemas.microsoft.com/office/powerpoint/2010/main" val="32445851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42</a:t>
            </a:fld>
            <a:endParaRPr kumimoji="1" lang="ja-JP" altLang="en-US"/>
          </a:p>
        </p:txBody>
      </p:sp>
    </p:spTree>
    <p:extLst>
      <p:ext uri="{BB962C8B-B14F-4D97-AF65-F5344CB8AC3E}">
        <p14:creationId xmlns:p14="http://schemas.microsoft.com/office/powerpoint/2010/main" val="7633386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43</a:t>
            </a:fld>
            <a:endParaRPr kumimoji="1" lang="ja-JP" altLang="en-US"/>
          </a:p>
        </p:txBody>
      </p:sp>
    </p:spTree>
    <p:extLst>
      <p:ext uri="{BB962C8B-B14F-4D97-AF65-F5344CB8AC3E}">
        <p14:creationId xmlns:p14="http://schemas.microsoft.com/office/powerpoint/2010/main" val="37879826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0876D0-0F28-A297-47B5-3A3CCBBEF50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C29947C-79FC-F649-E7D0-796907A1C9F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E3F8B56-D8BD-61A6-F1E7-B87F3F1114A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C609788-4741-C001-BB0E-6282594B20EE}"/>
              </a:ext>
            </a:extLst>
          </p:cNvPr>
          <p:cNvSpPr>
            <a:spLocks noGrp="1"/>
          </p:cNvSpPr>
          <p:nvPr>
            <p:ph type="sldNum" sz="quarter" idx="5"/>
          </p:nvPr>
        </p:nvSpPr>
        <p:spPr/>
        <p:txBody>
          <a:bodyPr/>
          <a:lstStyle/>
          <a:p>
            <a:fld id="{8226725D-9DF2-415C-AB8C-875BE3177909}" type="slidenum">
              <a:rPr kumimoji="1" lang="ja-JP" altLang="en-US" smtClean="0"/>
              <a:pPr/>
              <a:t>44</a:t>
            </a:fld>
            <a:endParaRPr kumimoji="1" lang="ja-JP" altLang="en-US"/>
          </a:p>
        </p:txBody>
      </p:sp>
    </p:spTree>
    <p:extLst>
      <p:ext uri="{BB962C8B-B14F-4D97-AF65-F5344CB8AC3E}">
        <p14:creationId xmlns:p14="http://schemas.microsoft.com/office/powerpoint/2010/main" val="2654234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7144083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46</a:t>
            </a:fld>
            <a:endParaRPr kumimoji="1" lang="ja-JP" altLang="en-US"/>
          </a:p>
        </p:txBody>
      </p:sp>
    </p:spTree>
    <p:extLst>
      <p:ext uri="{BB962C8B-B14F-4D97-AF65-F5344CB8AC3E}">
        <p14:creationId xmlns:p14="http://schemas.microsoft.com/office/powerpoint/2010/main" val="32638286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47</a:t>
            </a:fld>
            <a:endParaRPr kumimoji="1" lang="ja-JP" altLang="en-US"/>
          </a:p>
        </p:txBody>
      </p:sp>
    </p:spTree>
    <p:extLst>
      <p:ext uri="{BB962C8B-B14F-4D97-AF65-F5344CB8AC3E}">
        <p14:creationId xmlns:p14="http://schemas.microsoft.com/office/powerpoint/2010/main" val="17512883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48</a:t>
            </a:fld>
            <a:endParaRPr kumimoji="1" lang="ja-JP" altLang="en-US"/>
          </a:p>
        </p:txBody>
      </p:sp>
    </p:spTree>
    <p:extLst>
      <p:ext uri="{BB962C8B-B14F-4D97-AF65-F5344CB8AC3E}">
        <p14:creationId xmlns:p14="http://schemas.microsoft.com/office/powerpoint/2010/main" val="40279137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2F067-4B56-C480-286A-892BEC7BFB5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B2F5C01-D31D-533C-2278-90B2AA454E6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903C5A7-3005-8475-CEED-84C436D82C63}"/>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A4AC2A5-86B4-CC22-9AA0-D82DA554E533}"/>
              </a:ext>
            </a:extLst>
          </p:cNvPr>
          <p:cNvSpPr>
            <a:spLocks noGrp="1"/>
          </p:cNvSpPr>
          <p:nvPr>
            <p:ph type="sldNum" sz="quarter" idx="5"/>
          </p:nvPr>
        </p:nvSpPr>
        <p:spPr/>
        <p:txBody>
          <a:bodyPr/>
          <a:lstStyle/>
          <a:p>
            <a:fld id="{8226725D-9DF2-415C-AB8C-875BE3177909}" type="slidenum">
              <a:rPr kumimoji="1" lang="ja-JP" altLang="en-US" smtClean="0"/>
              <a:pPr/>
              <a:t>49</a:t>
            </a:fld>
            <a:endParaRPr kumimoji="1" lang="ja-JP" altLang="en-US"/>
          </a:p>
        </p:txBody>
      </p:sp>
    </p:spTree>
    <p:extLst>
      <p:ext uri="{BB962C8B-B14F-4D97-AF65-F5344CB8AC3E}">
        <p14:creationId xmlns:p14="http://schemas.microsoft.com/office/powerpoint/2010/main" val="38226333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80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54</a:t>
            </a:fld>
            <a:endParaRPr kumimoji="1" lang="ja-JP" altLang="en-US"/>
          </a:p>
        </p:txBody>
      </p:sp>
    </p:spTree>
    <p:extLst>
      <p:ext uri="{BB962C8B-B14F-4D97-AF65-F5344CB8AC3E}">
        <p14:creationId xmlns:p14="http://schemas.microsoft.com/office/powerpoint/2010/main" val="31027499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80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55</a:t>
            </a:fld>
            <a:endParaRPr kumimoji="1" lang="ja-JP" altLang="en-US"/>
          </a:p>
        </p:txBody>
      </p:sp>
    </p:spTree>
    <p:extLst>
      <p:ext uri="{BB962C8B-B14F-4D97-AF65-F5344CB8AC3E}">
        <p14:creationId xmlns:p14="http://schemas.microsoft.com/office/powerpoint/2010/main" val="29967422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80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56</a:t>
            </a:fld>
            <a:endParaRPr kumimoji="1" lang="ja-JP" altLang="en-US"/>
          </a:p>
        </p:txBody>
      </p:sp>
    </p:spTree>
    <p:extLst>
      <p:ext uri="{BB962C8B-B14F-4D97-AF65-F5344CB8AC3E}">
        <p14:creationId xmlns:p14="http://schemas.microsoft.com/office/powerpoint/2010/main" val="34584390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57</a:t>
            </a:fld>
            <a:endParaRPr kumimoji="1" lang="ja-JP" altLang="en-US"/>
          </a:p>
        </p:txBody>
      </p:sp>
    </p:spTree>
    <p:extLst>
      <p:ext uri="{BB962C8B-B14F-4D97-AF65-F5344CB8AC3E}">
        <p14:creationId xmlns:p14="http://schemas.microsoft.com/office/powerpoint/2010/main" val="1618885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8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58</a:t>
            </a:fld>
            <a:endParaRPr kumimoji="1" lang="ja-JP" altLang="en-US"/>
          </a:p>
        </p:txBody>
      </p:sp>
    </p:spTree>
    <p:extLst>
      <p:ext uri="{BB962C8B-B14F-4D97-AF65-F5344CB8AC3E}">
        <p14:creationId xmlns:p14="http://schemas.microsoft.com/office/powerpoint/2010/main" val="10248344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59</a:t>
            </a:fld>
            <a:endParaRPr kumimoji="1" lang="ja-JP" altLang="en-US"/>
          </a:p>
        </p:txBody>
      </p:sp>
    </p:spTree>
    <p:extLst>
      <p:ext uri="{BB962C8B-B14F-4D97-AF65-F5344CB8AC3E}">
        <p14:creationId xmlns:p14="http://schemas.microsoft.com/office/powerpoint/2010/main" val="37846973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a:t>
            </a:r>
            <a:endParaRPr kumimoji="1" lang="en-US" altLang="ja-JP"/>
          </a:p>
          <a:p>
            <a:endParaRPr kumimoji="1" lang="en-US" altLang="ja-JP"/>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430310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60</a:t>
            </a:fld>
            <a:endParaRPr kumimoji="1" lang="ja-JP" altLang="en-US"/>
          </a:p>
        </p:txBody>
      </p:sp>
    </p:spTree>
    <p:extLst>
      <p:ext uri="{BB962C8B-B14F-4D97-AF65-F5344CB8AC3E}">
        <p14:creationId xmlns:p14="http://schemas.microsoft.com/office/powerpoint/2010/main" val="23776025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61</a:t>
            </a:fld>
            <a:endParaRPr kumimoji="1" lang="ja-JP" altLang="en-US"/>
          </a:p>
        </p:txBody>
      </p:sp>
    </p:spTree>
    <p:extLst>
      <p:ext uri="{BB962C8B-B14F-4D97-AF65-F5344CB8AC3E}">
        <p14:creationId xmlns:p14="http://schemas.microsoft.com/office/powerpoint/2010/main" val="1345076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2605442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37159857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671146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28614193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EEE3BB-85AB-FD30-44DB-0BE032CC987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FCCD780-4012-D7E2-99AE-7DB1566245F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7F388BA-9FB8-D0CD-5CCB-35479C6ECBE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3E083C3-319E-18EA-84CB-B319DC045EDF}"/>
              </a:ext>
            </a:extLst>
          </p:cNvPr>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20364025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a:t>セールスシート</a:t>
            </a:r>
            <a:endParaRPr lang="ja-JP" altLang="en-US"/>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dirty="0">
                <a:solidFill>
                  <a:srgbClr val="00003E"/>
                </a:solidFill>
                <a:latin typeface="メイリオ" panose="020B0604030504040204" pitchFamily="50" charset="-128"/>
                <a:ea typeface="メイリオ" panose="020B0604030504040204" pitchFamily="50" charset="-128"/>
              </a:rPr>
              <a:t>Yahoo!</a:t>
            </a:r>
            <a:r>
              <a:rPr lang="ja-JP" altLang="en-US" sz="1600" b="1" dirty="0">
                <a:solidFill>
                  <a:srgbClr val="00003E"/>
                </a:solidFill>
                <a:latin typeface="メイリオ" panose="020B0604030504040204" pitchFamily="50" charset="-128"/>
                <a:ea typeface="メイリオ" panose="020B0604030504040204" pitchFamily="50" charset="-128"/>
              </a:rPr>
              <a:t>広告　ディスプレイ広告（予約型）</a:t>
            </a:r>
          </a:p>
        </p:txBody>
      </p:sp>
    </p:spTree>
    <p:extLst>
      <p:ext uri="{BB962C8B-B14F-4D97-AF65-F5344CB8AC3E}">
        <p14:creationId xmlns:p14="http://schemas.microsoft.com/office/powerpoint/2010/main" val="2963398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3E"/>
                </a:solidFill>
                <a:latin typeface="+mn-ea"/>
                <a:ea typeface="+mn-ea"/>
                <a:cs typeface="Segoe UI" panose="020B0502040204020203" pitchFamily="34" charset="0"/>
              </a:rPr>
              <a:t>CONTENTS</a:t>
            </a:r>
            <a:endParaRPr kumimoji="1" lang="ja-JP" altLang="en-US" sz="2400" b="1" i="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971952"/>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890054"/>
            <a:ext cx="540000" cy="540000"/>
          </a:xfrm>
          <a:prstGeom prst="ellipse">
            <a:avLst/>
          </a:prstGeom>
          <a:solidFill>
            <a:srgbClr val="00003E"/>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80815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251195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343005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86628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a:t>01</a:t>
            </a:r>
            <a:endParaRPr kumimoji="1" lang="ja-JP" altLang="en-US"/>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167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1589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9892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メイリオ　</a:t>
            </a:r>
            <a:r>
              <a:rPr lang="en-US" altLang="ja-JP" sz="120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3936869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568913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7332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207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1.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1"/>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2" imgW="7772400" imgH="10058400" progId="TCLayout.ActiveDocument.1">
                  <p:embed/>
                </p:oleObj>
              </mc:Choice>
              <mc:Fallback>
                <p:oleObj name="think-cell スライド" r:id="rId12"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3"/>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4049991301"/>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906" r:id="rId5"/>
    <p:sldLayoutId id="2147483907" r:id="rId6"/>
    <p:sldLayoutId id="2147483890" r:id="rId7"/>
    <p:sldLayoutId id="2147483891" r:id="rId8"/>
    <p:sldLayoutId id="2147483892" r:id="rId9"/>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5.emf"/><Relationship Id="rId5" Type="http://schemas.openxmlformats.org/officeDocument/2006/relationships/image" Target="../media/image14.emf"/><Relationship Id="rId4" Type="http://schemas.openxmlformats.org/officeDocument/2006/relationships/image" Target="../media/image13.emf"/></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2.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hyperlink" Target="https://ads-help.yahoo-net.jp/s/article/H000044930?language=ja" TargetMode="External"/><Relationship Id="rId10" Type="http://schemas.openxmlformats.org/officeDocument/2006/relationships/image" Target="../media/image20.png"/><Relationship Id="rId4" Type="http://schemas.openxmlformats.org/officeDocument/2006/relationships/hyperlink" Target="https://s.yimg.jp/dl/displayads-guarantee/formatguide.zip" TargetMode="External"/><Relationship Id="rId9"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9.png"/><Relationship Id="rId7" Type="http://schemas.openxmlformats.org/officeDocument/2006/relationships/image" Target="../media/image24.jpeg"/><Relationship Id="rId2" Type="http://schemas.openxmlformats.org/officeDocument/2006/relationships/image" Target="../media/image18.png"/><Relationship Id="rId1" Type="http://schemas.openxmlformats.org/officeDocument/2006/relationships/slideLayout" Target="../slideLayouts/slideLayout4.xml"/><Relationship Id="rId6" Type="http://schemas.openxmlformats.org/officeDocument/2006/relationships/image" Target="../media/image23.jpeg"/><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21.png"/><Relationship Id="rId12" Type="http://schemas.openxmlformats.org/officeDocument/2006/relationships/hyperlink" Target="https://ads-help.yahoo-net.jp/s/article/H000044930?language=ja" TargetMode="External"/><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hyperlink" Target="https://s.yimg.jp/dl/displayads-guarantee/formatguide.zip" TargetMode="External"/><Relationship Id="rId5" Type="http://schemas.openxmlformats.org/officeDocument/2006/relationships/image" Target="../media/image19.png"/><Relationship Id="rId10" Type="http://schemas.openxmlformats.org/officeDocument/2006/relationships/image" Target="../media/image26.png"/><Relationship Id="rId4" Type="http://schemas.openxmlformats.org/officeDocument/2006/relationships/image" Target="../media/image18.png"/><Relationship Id="rId9"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2.png"/><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hyperlink" Target="https://ads-help.yahoo-net.jp/s/article/H000044930?language=ja" TargetMode="External"/><Relationship Id="rId10" Type="http://schemas.openxmlformats.org/officeDocument/2006/relationships/image" Target="../media/image22.png"/><Relationship Id="rId4" Type="http://schemas.openxmlformats.org/officeDocument/2006/relationships/hyperlink" Target="https://s.yimg.jp/dl/displayads-guarantee/formatguide.zip" TargetMode="External"/><Relationship Id="rId9"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2.png"/><Relationship Id="rId7"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hyperlink" Target="https://ads-help.yahoo-net.jp/s/article/H000044930?language=ja" TargetMode="External"/><Relationship Id="rId10" Type="http://schemas.openxmlformats.org/officeDocument/2006/relationships/image" Target="../media/image29.png"/><Relationship Id="rId4" Type="http://schemas.openxmlformats.org/officeDocument/2006/relationships/hyperlink" Target="https://s.yimg.jp/dl/displayads-guarantee/formatguide.zip" TargetMode="External"/><Relationship Id="rId9"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hyperlink" Target="https://ads-help.yahoo-net.jp/s/article/H000044930?language=ja" TargetMode="External"/><Relationship Id="rId4" Type="http://schemas.openxmlformats.org/officeDocument/2006/relationships/hyperlink" Target="https://s.yimg.jp/dl/displayads-guarantee/formatguide.zip"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25.png"/><Relationship Id="rId5" Type="http://schemas.openxmlformats.org/officeDocument/2006/relationships/hyperlink" Target="https://ads-help.yahoo-net.jp/s/article/H000044930?language=ja" TargetMode="External"/><Relationship Id="rId4" Type="http://schemas.openxmlformats.org/officeDocument/2006/relationships/hyperlink" Target="https://s.yimg.jp/dl/displayads-guarantee/formatguide.zip"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hyperlink" Target="https://www.lycbiz.com/jp/download/" TargetMode="External"/><Relationship Id="rId5" Type="http://schemas.openxmlformats.org/officeDocument/2006/relationships/hyperlink" Target="https://portal.yadui.business.yahoo.co.jp/agencyportal/30335704/" TargetMode="External"/><Relationship Id="rId4" Type="http://schemas.openxmlformats.org/officeDocument/2006/relationships/hyperlink" Target="https://portal.yadui.business.yahoo.co.jp/agencyportal/873240/"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32.png"/><Relationship Id="rId3" Type="http://schemas.openxmlformats.org/officeDocument/2006/relationships/image" Target="../media/image12.png"/><Relationship Id="rId7" Type="http://schemas.openxmlformats.org/officeDocument/2006/relationships/image" Target="../media/image21.png"/><Relationship Id="rId12"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hyperlink" Target="https://yac.yahoo.co.jp/brandpanel_panorama_topimpact_panelswitch_banner/220310_panorama_topimpact_panelswitch_creativeplan.html" TargetMode="External"/><Relationship Id="rId5" Type="http://schemas.openxmlformats.org/officeDocument/2006/relationships/image" Target="../media/image19.png"/><Relationship Id="rId10" Type="http://schemas.openxmlformats.org/officeDocument/2006/relationships/hyperlink" Target="https://ads-help.yahoo-net.jp/s/article/H000044930?language=ja" TargetMode="External"/><Relationship Id="rId4" Type="http://schemas.openxmlformats.org/officeDocument/2006/relationships/image" Target="../media/image18.png"/><Relationship Id="rId9" Type="http://schemas.openxmlformats.org/officeDocument/2006/relationships/hyperlink" Target="https://s.yimg.jp/dl/displayads-guarantee/formatguide.zip" TargetMode="External"/></Relationships>
</file>

<file path=ppt/slides/_rels/slide4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2.png"/><Relationship Id="rId7" Type="http://schemas.openxmlformats.org/officeDocument/2006/relationships/hyperlink" Target="https://yac.yahoo.co.jp/LinkedGYJ_car_sample_20191016.html" TargetMode="External"/><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hyperlink" Target="https://ads-help.yahoo-net.jp/s/article/H000044930?language=ja" TargetMode="External"/><Relationship Id="rId4" Type="http://schemas.openxmlformats.org/officeDocument/2006/relationships/hyperlink" Target="https://s.yimg.jp/dl/displayads-guarantee/formatguide.zip"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12.png"/><Relationship Id="rId7"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hyperlink" Target="https://yac.yahoo.co.jp/brandpanel_panorama_topimpact_panelswitch_banner/220310_panorama_topimpact_panelswitch_creativeplan.html" TargetMode="External"/><Relationship Id="rId5" Type="http://schemas.openxmlformats.org/officeDocument/2006/relationships/hyperlink" Target="https://ads-help.yahoo-net.jp/s/article/H000044930?language=ja" TargetMode="External"/><Relationship Id="rId4" Type="http://schemas.openxmlformats.org/officeDocument/2006/relationships/hyperlink" Target="https://s.yimg.jp/dl/displayads-guarantee/formatguide.zip" TargetMode="External"/></Relationships>
</file>

<file path=ppt/slides/_rels/slide4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2.png"/><Relationship Id="rId7" Type="http://schemas.openxmlformats.org/officeDocument/2006/relationships/hyperlink" Target="https://yac.yahoo.co.jp/LinkedGYJ_car_sample_20191016.html" TargetMode="External"/><Relationship Id="rId2" Type="http://schemas.openxmlformats.org/officeDocument/2006/relationships/notesSlide" Target="../notesSlides/notesSlide31.xml"/><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hyperlink" Target="https://ads-help.yahoo-net.jp/s/article/H000044930?language=ja" TargetMode="External"/><Relationship Id="rId4" Type="http://schemas.openxmlformats.org/officeDocument/2006/relationships/hyperlink" Target="https://s.yimg.jp/dl/displayads-guarantee/formatguide.zip"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6.xml"/><Relationship Id="rId5" Type="http://schemas.openxmlformats.org/officeDocument/2006/relationships/image" Target="../media/image38.svg"/><Relationship Id="rId4" Type="http://schemas.openxmlformats.org/officeDocument/2006/relationships/image" Target="../media/image37.png"/></Relationships>
</file>

<file path=ppt/slides/_rels/slide5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6.xml"/><Relationship Id="rId5" Type="http://schemas.openxmlformats.org/officeDocument/2006/relationships/hyperlink" Target="https://ads-help.yahoo-net.jp/s/article/H000044801?language=ja" TargetMode="External"/><Relationship Id="rId4" Type="http://schemas.openxmlformats.org/officeDocument/2006/relationships/hyperlink" Target="https://form-business.yahoo.co.jp/claris/enqueteForm?inquiry_type=guaranteed_review"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hyperlink" Target="https://form-business.yahoo.co.jp/claris/enqueteForm?inquiry_type=placement_restrictions" TargetMode="External"/><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hyperlink" Target="https://form-business.yahoo.co.jp/claris/enqueteForm?inquiry_type=guaranteed_review" TargetMode="External"/><Relationship Id="rId5" Type="http://schemas.openxmlformats.org/officeDocument/2006/relationships/hyperlink" Target="https://ads-help.yahoo-net.jp/s/article/H000044534" TargetMode="External"/><Relationship Id="rId4" Type="http://schemas.openxmlformats.org/officeDocument/2006/relationships/hyperlink" Target="https://form-business.yahoo.co.jp/claris/enqueteForm?inquiry_type=bls_review"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4.xml"/><Relationship Id="rId6" Type="http://schemas.openxmlformats.org/officeDocument/2006/relationships/hyperlink" Target="https://ads-help.yahoo-net.jp/" TargetMode="External"/><Relationship Id="rId5" Type="http://schemas.openxmlformats.org/officeDocument/2006/relationships/hyperlink" Target="https://www.lycbiz.com/jp/terms-and-policies/yahoo/" TargetMode="External"/><Relationship Id="rId4" Type="http://schemas.openxmlformats.org/officeDocument/2006/relationships/hyperlink" Target="https://www.lycbiz.com/jp/download/yahoo/"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8" Type="http://schemas.openxmlformats.org/officeDocument/2006/relationships/hyperlink" Target="https://form-business.yahoo.co.jp/claris/enqueteForm?inquiry_type=guaranteed_review" TargetMode="External"/><Relationship Id="rId3" Type="http://schemas.openxmlformats.org/officeDocument/2006/relationships/image" Target="../media/image36.png"/><Relationship Id="rId7" Type="http://schemas.openxmlformats.org/officeDocument/2006/relationships/hyperlink" Target="https://form-business.yahoo.co.jp/claris/enqueteForm?inquiry_type=placement_restrictions" TargetMode="External"/><Relationship Id="rId2" Type="http://schemas.openxmlformats.org/officeDocument/2006/relationships/notesSlide" Target="../notesSlides/notesSlide41.xml"/><Relationship Id="rId1" Type="http://schemas.openxmlformats.org/officeDocument/2006/relationships/slideLayout" Target="../slideLayouts/slideLayout4.xml"/><Relationship Id="rId6" Type="http://schemas.openxmlformats.org/officeDocument/2006/relationships/hyperlink" Target="https://portal.yadui.business.yahoo.co.jp/agencyportal/30335704/" TargetMode="External"/><Relationship Id="rId5" Type="http://schemas.openxmlformats.org/officeDocument/2006/relationships/hyperlink" Target="https://portal.yadui.business.yahoo.co.jp/agencyportal/873315/" TargetMode="External"/><Relationship Id="rId4" Type="http://schemas.openxmlformats.org/officeDocument/2006/relationships/hyperlink" Target="https://ads-help.yahoo-net.jp/" TargetMode="Externa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EBB5ED4-C486-2825-FC79-B427C58180A6}"/>
              </a:ext>
            </a:extLst>
          </p:cNvPr>
          <p:cNvSpPr>
            <a:spLocks noGrp="1"/>
          </p:cNvSpPr>
          <p:nvPr>
            <p:ph type="body" sz="quarter" idx="10"/>
          </p:nvPr>
        </p:nvSpPr>
        <p:spPr/>
        <p:txBody>
          <a:body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ブランドパネル</a:t>
            </a:r>
            <a:endPar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2025</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2026</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dirty="0"/>
              <a:t>セールスシート</a:t>
            </a:r>
            <a:endParaRPr lang="ja-JP" altLang="en-US" dirty="0"/>
          </a:p>
        </p:txBody>
      </p:sp>
      <p:sp>
        <p:nvSpPr>
          <p:cNvPr id="4" name="テキスト プレースホルダー 3">
            <a:extLst>
              <a:ext uri="{FF2B5EF4-FFF2-40B4-BE49-F238E27FC236}">
                <a16:creationId xmlns:a16="http://schemas.microsoft.com/office/drawing/2014/main" id="{86100150-09F2-0FD5-FF4E-60A49DDF0E97}"/>
              </a:ext>
            </a:extLst>
          </p:cNvPr>
          <p:cNvSpPr>
            <a:spLocks noGrp="1"/>
          </p:cNvSpPr>
          <p:nvPr>
            <p:ph type="body" sz="quarter" idx="11"/>
          </p:nvPr>
        </p:nvSpPr>
        <p:spPr>
          <a:xfrm>
            <a:off x="587375" y="5278295"/>
            <a:ext cx="1196349" cy="220983"/>
          </a:xfrm>
        </p:spPr>
        <p:txBody>
          <a:bodyPr/>
          <a:lstStyle/>
          <a:p>
            <a:r>
              <a:rPr lang="en-US" altLang="ja-JP" sz="1200" dirty="0"/>
              <a:t>2025/7/9</a:t>
            </a:r>
            <a:endParaRPr lang="ja-JP" altLang="en-US" sz="1200" dirty="0"/>
          </a:p>
          <a:p>
            <a:endParaRPr lang="ja-JP" altLang="en-US" sz="600" dirty="0"/>
          </a:p>
        </p:txBody>
      </p:sp>
      <p:sp>
        <p:nvSpPr>
          <p:cNvPr id="5" name="テキスト プレースホルダー 4">
            <a:extLst>
              <a:ext uri="{FF2B5EF4-FFF2-40B4-BE49-F238E27FC236}">
                <a16:creationId xmlns:a16="http://schemas.microsoft.com/office/drawing/2014/main" id="{6D788480-331B-3F7D-2310-31677A1A19DB}"/>
              </a:ext>
            </a:extLst>
          </p:cNvPr>
          <p:cNvSpPr>
            <a:spLocks noGrp="1"/>
          </p:cNvSpPr>
          <p:nvPr>
            <p:ph type="body" sz="quarter" idx="12"/>
          </p:nvPr>
        </p:nvSpPr>
        <p:spPr/>
        <p:txBody>
          <a:bodyPr/>
          <a:lstStyle/>
          <a:p>
            <a:r>
              <a:rPr lang="en-US" altLang="ja-JP"/>
              <a:t>LINE</a:t>
            </a:r>
            <a:r>
              <a:rPr lang="ja-JP" altLang="en-US"/>
              <a:t>ヤフー株式会社</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 8">
            <a:extLst>
              <a:ext uri="{FF2B5EF4-FFF2-40B4-BE49-F238E27FC236}">
                <a16:creationId xmlns:a16="http://schemas.microsoft.com/office/drawing/2014/main" id="{65C4A2F7-25E4-7CC1-EC28-1978F302B408}"/>
              </a:ext>
            </a:extLst>
          </p:cNvPr>
          <p:cNvGraphicFramePr>
            <a:graphicFrameLocks noGrp="1"/>
          </p:cNvGraphicFramePr>
          <p:nvPr>
            <p:extLst>
              <p:ext uri="{D42A27DB-BD31-4B8C-83A1-F6EECF244321}">
                <p14:modId xmlns:p14="http://schemas.microsoft.com/office/powerpoint/2010/main" val="2559733467"/>
              </p:ext>
            </p:extLst>
          </p:nvPr>
        </p:nvGraphicFramePr>
        <p:xfrm>
          <a:off x="485141" y="1346715"/>
          <a:ext cx="10585449" cy="4946132"/>
        </p:xfrm>
        <a:graphic>
          <a:graphicData uri="http://schemas.openxmlformats.org/drawingml/2006/table">
            <a:tbl>
              <a:tblPr/>
              <a:tblGrid>
                <a:gridCol w="3439159">
                  <a:extLst>
                    <a:ext uri="{9D8B030D-6E8A-4147-A177-3AD203B41FA5}">
                      <a16:colId xmlns:a16="http://schemas.microsoft.com/office/drawing/2014/main" val="251439796"/>
                    </a:ext>
                  </a:extLst>
                </a:gridCol>
                <a:gridCol w="5231111">
                  <a:extLst>
                    <a:ext uri="{9D8B030D-6E8A-4147-A177-3AD203B41FA5}">
                      <a16:colId xmlns:a16="http://schemas.microsoft.com/office/drawing/2014/main" val="723909667"/>
                    </a:ext>
                  </a:extLst>
                </a:gridCol>
                <a:gridCol w="1915179">
                  <a:extLst>
                    <a:ext uri="{9D8B030D-6E8A-4147-A177-3AD203B41FA5}">
                      <a16:colId xmlns:a16="http://schemas.microsoft.com/office/drawing/2014/main" val="2192678241"/>
                    </a:ext>
                  </a:extLst>
                </a:gridCol>
              </a:tblGrid>
              <a:tr h="261252">
                <a:tc gridSpan="2">
                  <a:txBody>
                    <a:bodyPr/>
                    <a:lstStyle/>
                    <a:p>
                      <a:pPr algn="ctr" rtl="0" fontAlgn="ctr"/>
                      <a:r>
                        <a:rPr lang="ja-JP" altLang="en-US" sz="1000" b="1" i="0" u="none" strike="noStrike">
                          <a:solidFill>
                            <a:srgbClr val="FFFFFF"/>
                          </a:solidFill>
                          <a:effectLst/>
                          <a:highlight>
                            <a:srgbClr val="00003E"/>
                          </a:highlight>
                          <a:latin typeface="Meiryo" panose="020B0604030504040204" pitchFamily="50" charset="-128"/>
                          <a:ea typeface="Meiryo" panose="020B0604030504040204" pitchFamily="50" charset="-128"/>
                        </a:rPr>
                        <a:t>通常商品</a:t>
                      </a: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solidFill>
                  </a:tcPr>
                </a:tc>
                <a:tc hMerge="1">
                  <a:txBody>
                    <a:bodyPr/>
                    <a:lstStyle/>
                    <a:p>
                      <a:endParaRPr kumimoji="1" lang="ja-JP" altLang="en-US"/>
                    </a:p>
                  </a:txBody>
                  <a:tcPr/>
                </a:tc>
                <a:tc>
                  <a:txBody>
                    <a:bodyPr/>
                    <a:lstStyle/>
                    <a:p>
                      <a:pPr algn="ctr" rtl="0" fontAlgn="ctr"/>
                      <a:r>
                        <a:rPr lang="ja-JP" altLang="en-US" sz="1000" b="1" i="0" u="none" strike="noStrike">
                          <a:solidFill>
                            <a:srgbClr val="FFFFFF"/>
                          </a:solidFill>
                          <a:effectLst/>
                          <a:highlight>
                            <a:srgbClr val="00003E"/>
                          </a:highlight>
                          <a:latin typeface="Meiryo" panose="020B0604030504040204" pitchFamily="50" charset="-128"/>
                          <a:ea typeface="Meiryo" panose="020B0604030504040204" pitchFamily="50" charset="-128"/>
                        </a:rPr>
                        <a:t>ページ数</a:t>
                      </a: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solidFill>
                  </a:tcPr>
                </a:tc>
                <a:extLst>
                  <a:ext uri="{0D108BD9-81ED-4DB2-BD59-A6C34878D82A}">
                    <a16:rowId xmlns:a16="http://schemas.microsoft.com/office/drawing/2014/main" val="376281940"/>
                  </a:ext>
                </a:extLst>
              </a:tr>
              <a:tr h="494260">
                <a:tc rowSpan="2">
                  <a:txBody>
                    <a:bodyPr/>
                    <a:lstStyle/>
                    <a:p>
                      <a:pPr algn="ctr" rtl="0" fontAlgn="ctr"/>
                      <a:endParaRPr lang="ja-JP" altLang="en-US" sz="1000" b="1" i="0" u="none" strike="noStrike">
                        <a:solidFill>
                          <a:srgbClr val="FFFFFF"/>
                        </a:solidFill>
                        <a:effectLst/>
                        <a:highlight>
                          <a:srgbClr val="AAAAAF"/>
                        </a:highlight>
                        <a:latin typeface="Meiryo"/>
                        <a:ea typeface="Meiryo"/>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ブランドパネル  マルチデバイス</a:t>
                      </a:r>
                      <a:endParaRPr lang="ja-JP" altLang="en-US" sz="1000" b="1" i="0" u="none" strike="noStrike">
                        <a:solidFill>
                          <a:srgbClr val="FFFFFF"/>
                        </a:solidFill>
                        <a:effectLst/>
                        <a:highlight>
                          <a:srgbClr val="AAAAAF"/>
                        </a:highlight>
                        <a:latin typeface="Meiryo" panose="020B0604030504040204" pitchFamily="50" charset="-128"/>
                        <a:ea typeface="Meiryo" panose="020B0604030504040204" pitchFamily="50" charset="-128"/>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dirty="0">
                          <a:solidFill>
                            <a:srgbClr val="0D0D0D"/>
                          </a:solidFill>
                          <a:effectLst/>
                          <a:highlight>
                            <a:srgbClr val="F3F3F4"/>
                          </a:highlight>
                          <a:latin typeface="Meiryo"/>
                          <a:ea typeface="Meiryo"/>
                        </a:rPr>
                        <a:t>P.</a:t>
                      </a:r>
                      <a:r>
                        <a:rPr lang="en-US" altLang="ja-JP" sz="1000" b="0" i="0" u="none" strike="noStrike" dirty="0">
                          <a:solidFill>
                            <a:srgbClr val="0D0D0D"/>
                          </a:solidFill>
                          <a:effectLst/>
                          <a:highlight>
                            <a:srgbClr val="F3F3F4"/>
                          </a:highlight>
                          <a:latin typeface="Meiryo"/>
                          <a:ea typeface="Meiryo"/>
                        </a:rPr>
                        <a:t>11</a:t>
                      </a:r>
                      <a:endParaRPr lang="en-US" sz="1000" b="0" i="0" u="none" strike="noStrike" dirty="0">
                        <a:solidFill>
                          <a:srgbClr val="0D0D0D"/>
                        </a:solidFill>
                        <a:effectLst/>
                        <a:highlight>
                          <a:srgbClr val="F3F3F4"/>
                        </a:highlight>
                        <a:latin typeface="Meiryo"/>
                        <a:ea typeface="Meiryo"/>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1120603209"/>
                  </a:ext>
                </a:extLst>
              </a:tr>
              <a:tr h="494260">
                <a:tc vMerge="1">
                  <a:txBody>
                    <a:bodyPr/>
                    <a:lstStyle/>
                    <a:p>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ブランドパネル  リッチフォーマット  マルチデバイス</a:t>
                      </a:r>
                      <a:endParaRPr lang="ja-JP" altLang="en-US" sz="1000" b="1" i="0" u="none" strike="noStrike">
                        <a:solidFill>
                          <a:srgbClr val="FFFFFF"/>
                        </a:solidFill>
                        <a:effectLst/>
                        <a:highlight>
                          <a:srgbClr val="AAAAAF"/>
                        </a:highlight>
                        <a:latin typeface="Meiryo" panose="020B0604030504040204" pitchFamily="50" charset="-128"/>
                        <a:ea typeface="Meiryo" panose="020B0604030504040204" pitchFamily="50" charset="-128"/>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dirty="0">
                          <a:solidFill>
                            <a:srgbClr val="0D0D0D"/>
                          </a:solidFill>
                          <a:effectLst/>
                          <a:highlight>
                            <a:srgbClr val="F3F3F4"/>
                          </a:highlight>
                          <a:latin typeface="Meiryo"/>
                          <a:ea typeface="Meiryo"/>
                        </a:rPr>
                        <a:t>P.15</a:t>
                      </a:r>
                      <a:endParaRPr lang="en-US" altLang="ja-JP" sz="1000" b="0" i="0" u="none" strike="noStrike" dirty="0">
                        <a:solidFill>
                          <a:srgbClr val="0D0D0D"/>
                        </a:solidFill>
                        <a:effectLst/>
                        <a:highlight>
                          <a:srgbClr val="F3F3F4"/>
                        </a:highlight>
                        <a:latin typeface="Meiryo"/>
                        <a:ea typeface="Meiryo"/>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27281248"/>
                  </a:ext>
                </a:extLst>
              </a:tr>
              <a:tr h="494260">
                <a:tc rowSpan="2">
                  <a:txBody>
                    <a:bodyPr/>
                    <a:lstStyle/>
                    <a:p>
                      <a:pPr algn="ctr" rtl="0" fontAlgn="ctr"/>
                      <a:endParaRPr lang="ja-JP" altLang="en-US" sz="1000" b="1" i="0" u="none" strike="noStrike">
                        <a:solidFill>
                          <a:srgbClr val="FFFFFF"/>
                        </a:solidFill>
                        <a:effectLst/>
                        <a:highlight>
                          <a:srgbClr val="AAAAAF"/>
                        </a:highlight>
                        <a:latin typeface="Meiryo"/>
                        <a:ea typeface="Meiryo"/>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ブランドパネル  スマートフォン</a:t>
                      </a:r>
                      <a:endParaRPr lang="ja-JP" altLang="en-US" sz="1000" b="1" i="0" u="none" strike="noStrike">
                        <a:solidFill>
                          <a:srgbClr val="FFFFFF"/>
                        </a:solidFill>
                        <a:effectLst/>
                        <a:highlight>
                          <a:srgbClr val="AAAAAF"/>
                        </a:highlight>
                        <a:latin typeface="Meiryo" panose="020B0604030504040204" pitchFamily="50" charset="-128"/>
                        <a:ea typeface="Meiryo" panose="020B0604030504040204" pitchFamily="50" charset="-128"/>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dirty="0">
                          <a:solidFill>
                            <a:srgbClr val="0D0D0D"/>
                          </a:solidFill>
                          <a:effectLst/>
                          <a:highlight>
                            <a:srgbClr val="F3F3F4"/>
                          </a:highlight>
                          <a:latin typeface="Meiryo"/>
                          <a:ea typeface="Meiryo"/>
                        </a:rPr>
                        <a:t>P.19</a:t>
                      </a:r>
                      <a:endParaRPr lang="en-US" altLang="ja-JP" sz="1000" b="0" i="0" u="none" strike="noStrike" dirty="0">
                        <a:solidFill>
                          <a:srgbClr val="0D0D0D"/>
                        </a:solidFill>
                        <a:effectLst/>
                        <a:highlight>
                          <a:srgbClr val="F3F3F4"/>
                        </a:highlight>
                        <a:latin typeface="Meiryo"/>
                        <a:ea typeface="Meiryo"/>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445062720"/>
                  </a:ext>
                </a:extLst>
              </a:tr>
              <a:tr h="494260">
                <a:tc vMerge="1">
                  <a:txBody>
                    <a:bodyPr/>
                    <a:lstStyle/>
                    <a:p>
                      <a:endParaRPr kumimoji="1" lang="ja-JP" altLang="en-US"/>
                    </a:p>
                  </a:txBody>
                  <a:tcPr/>
                </a:tc>
                <a:tc>
                  <a:txBody>
                    <a:bodyPr/>
                    <a:lstStyle/>
                    <a:p>
                      <a:pPr algn="l"/>
                      <a:r>
                        <a:rPr lang="ja-JP" altLang="en-US" sz="1000" b="1" i="0" u="none" strike="noStrike" dirty="0">
                          <a:solidFill>
                            <a:srgbClr val="0D0D0D"/>
                          </a:solidFill>
                          <a:effectLst/>
                          <a:highlight>
                            <a:srgbClr val="F3F3F4"/>
                          </a:highlight>
                          <a:latin typeface="Meiryo" panose="020B0604030504040204" pitchFamily="50" charset="-128"/>
                          <a:ea typeface="Meiryo" panose="020B0604030504040204" pitchFamily="50" charset="-128"/>
                        </a:rPr>
                        <a:t>ブランドパネル　スマートフォン　カルーセル</a:t>
                      </a:r>
                      <a:endParaRPr kumimoji="1" lang="ja-JP" altLang="en-US" sz="1000" dirty="0"/>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dirty="0">
                          <a:solidFill>
                            <a:srgbClr val="0D0D0D"/>
                          </a:solidFill>
                          <a:effectLst/>
                          <a:highlight>
                            <a:srgbClr val="F3F3F4"/>
                          </a:highlight>
                          <a:latin typeface="Meiryo"/>
                          <a:ea typeface="Meiryo"/>
                        </a:rPr>
                        <a:t>P.29</a:t>
                      </a:r>
                      <a:endParaRPr lang="en-US" altLang="ja-JP" sz="1000" b="0" i="0" u="none" strike="noStrike" dirty="0">
                        <a:solidFill>
                          <a:srgbClr val="0D0D0D"/>
                        </a:solidFill>
                        <a:effectLst/>
                        <a:highlight>
                          <a:srgbClr val="F3F3F4"/>
                        </a:highlight>
                        <a:latin typeface="Meiryo"/>
                        <a:ea typeface="Meiryo"/>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1781469126"/>
                  </a:ext>
                </a:extLst>
              </a:tr>
              <a:tr h="494260">
                <a:tc rowSpan="2">
                  <a:txBody>
                    <a:bodyPr/>
                    <a:lstStyle/>
                    <a:p>
                      <a:pPr algn="ctr" rtl="0" fontAlgn="ctr"/>
                      <a:endParaRPr lang="ja-JP" altLang="en-US" sz="1000" b="1" i="0" u="none" strike="noStrike">
                        <a:solidFill>
                          <a:srgbClr val="FFFFFF"/>
                        </a:solidFill>
                        <a:effectLst/>
                        <a:highlight>
                          <a:srgbClr val="AAAAAF"/>
                        </a:highlight>
                        <a:latin typeface="Meiryo"/>
                        <a:ea typeface="Meiryo"/>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ja-JP" altLang="en-US" sz="1000" b="1" i="0" u="none" strike="noStrike">
                          <a:solidFill>
                            <a:srgbClr val="0D0D0D"/>
                          </a:solidFill>
                          <a:effectLst/>
                          <a:highlight>
                            <a:srgbClr val="F3F3F4"/>
                          </a:highlight>
                          <a:latin typeface="Meiryo"/>
                          <a:ea typeface="Meiryo"/>
                        </a:rPr>
                        <a:t>ブランドパネル  </a:t>
                      </a:r>
                      <a:r>
                        <a:rPr lang="en-US" altLang="ja-JP" sz="1000" b="1" i="0" u="none" strike="noStrike" dirty="0">
                          <a:solidFill>
                            <a:srgbClr val="0D0D0D"/>
                          </a:solidFill>
                          <a:effectLst/>
                          <a:highlight>
                            <a:srgbClr val="F3F3F4"/>
                          </a:highlight>
                          <a:latin typeface="Meiryo"/>
                          <a:ea typeface="Meiryo"/>
                        </a:rPr>
                        <a:t>PC</a:t>
                      </a:r>
                      <a:endParaRPr lang="ja-JP" altLang="en-US" sz="1000" b="1" i="0" u="none" strike="noStrike" dirty="0">
                        <a:solidFill>
                          <a:srgbClr val="FFFFFF"/>
                        </a:solidFill>
                        <a:effectLst/>
                        <a:highlight>
                          <a:srgbClr val="AAAAAF"/>
                        </a:highlight>
                        <a:latin typeface="Meiryo"/>
                        <a:ea typeface="Meiryo"/>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dirty="0">
                          <a:solidFill>
                            <a:srgbClr val="0D0D0D"/>
                          </a:solidFill>
                          <a:effectLst/>
                          <a:highlight>
                            <a:srgbClr val="F3F3F4"/>
                          </a:highlight>
                          <a:latin typeface="Meiryo"/>
                          <a:ea typeface="Meiryo"/>
                        </a:rPr>
                        <a:t>P.32</a:t>
                      </a:r>
                      <a:endParaRPr lang="en-US" altLang="ja-JP" sz="1000" b="0" i="0" u="none" strike="noStrike" dirty="0">
                        <a:solidFill>
                          <a:srgbClr val="0D0D0D"/>
                        </a:solidFill>
                        <a:effectLst/>
                        <a:highlight>
                          <a:srgbClr val="F3F3F4"/>
                        </a:highlight>
                        <a:latin typeface="Meiryo"/>
                        <a:ea typeface="Meiryo"/>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1487435451"/>
                  </a:ext>
                </a:extLst>
              </a:tr>
              <a:tr h="494260">
                <a:tc vMerge="1">
                  <a:txBody>
                    <a:bodyPr/>
                    <a:lstStyle/>
                    <a:p>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ja-JP" altLang="en-US" sz="1000" b="1" i="0" u="none" strike="noStrike">
                          <a:solidFill>
                            <a:srgbClr val="0D0D0D"/>
                          </a:solidFill>
                          <a:effectLst/>
                          <a:highlight>
                            <a:srgbClr val="F3F3F4"/>
                          </a:highlight>
                          <a:latin typeface="Meiryo"/>
                          <a:ea typeface="Meiryo"/>
                        </a:rPr>
                        <a:t>ブランドパネル  トップインパクト  </a:t>
                      </a:r>
                      <a:r>
                        <a:rPr lang="en-US" altLang="ja-JP" sz="1000" b="1" i="0" u="none" strike="noStrike" dirty="0">
                          <a:solidFill>
                            <a:srgbClr val="0D0D0D"/>
                          </a:solidFill>
                          <a:effectLst/>
                          <a:highlight>
                            <a:srgbClr val="F3F3F4"/>
                          </a:highlight>
                          <a:latin typeface="Meiryo"/>
                          <a:ea typeface="Meiryo"/>
                        </a:rPr>
                        <a:t>PC</a:t>
                      </a:r>
                      <a:endParaRPr lang="ja-JP" altLang="en-US" sz="1000" b="1" i="0" u="none" strike="noStrike" dirty="0">
                        <a:solidFill>
                          <a:srgbClr val="FFFFFF"/>
                        </a:solidFill>
                        <a:effectLst/>
                        <a:highlight>
                          <a:srgbClr val="AAAAAF"/>
                        </a:highlight>
                        <a:latin typeface="Meiryo"/>
                        <a:ea typeface="Meiryo"/>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dirty="0">
                          <a:solidFill>
                            <a:srgbClr val="0D0D0D"/>
                          </a:solidFill>
                          <a:effectLst/>
                          <a:highlight>
                            <a:srgbClr val="F3F3F4"/>
                          </a:highlight>
                          <a:latin typeface="Meiryo"/>
                          <a:ea typeface="Meiryo"/>
                        </a:rPr>
                        <a:t>P.35</a:t>
                      </a:r>
                      <a:endParaRPr lang="en-US" altLang="ja-JP" sz="1000" b="0" i="0" u="none" strike="noStrike" dirty="0">
                        <a:solidFill>
                          <a:srgbClr val="0D0D0D"/>
                        </a:solidFill>
                        <a:effectLst/>
                        <a:highlight>
                          <a:srgbClr val="F3F3F4"/>
                        </a:highlight>
                        <a:latin typeface="Meiryo"/>
                        <a:ea typeface="Meiryo"/>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310600988"/>
                  </a:ext>
                </a:extLst>
              </a:tr>
              <a:tr h="307148">
                <a:tc gridSpan="2">
                  <a:txBody>
                    <a:bodyPr/>
                    <a:lstStyle/>
                    <a:p>
                      <a:pPr algn="ctr" rtl="0" fontAlgn="ctr"/>
                      <a:r>
                        <a:rPr lang="ja-JP" altLang="en-US" sz="1000" b="1" i="0" u="none" strike="noStrike">
                          <a:solidFill>
                            <a:srgbClr val="FFFFFF"/>
                          </a:solidFill>
                          <a:effectLst/>
                          <a:highlight>
                            <a:srgbClr val="00003E"/>
                          </a:highlight>
                          <a:latin typeface="Meiryo" panose="020B0604030504040204" pitchFamily="50" charset="-128"/>
                          <a:ea typeface="Meiryo" panose="020B0604030504040204" pitchFamily="50" charset="-128"/>
                        </a:rPr>
                        <a:t>スペシャル商品</a:t>
                      </a:r>
                    </a:p>
                  </a:txBody>
                  <a:tcPr marL="3106" marR="3106" marT="310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003E"/>
                    </a:solidFill>
                  </a:tcPr>
                </a:tc>
                <a:tc hMerge="1">
                  <a:txBody>
                    <a:bodyPr/>
                    <a:lstStyle/>
                    <a:p>
                      <a:endParaRPr kumimoji="1" lang="ja-JP" altLang="en-US"/>
                    </a:p>
                  </a:txBody>
                  <a:tcPr/>
                </a:tc>
                <a:tc>
                  <a:txBody>
                    <a:bodyPr/>
                    <a:lstStyle/>
                    <a:p>
                      <a:pPr algn="ctr" rtl="0" fontAlgn="ctr"/>
                      <a:r>
                        <a:rPr lang="ja-JP" altLang="en-US" sz="1000" b="1" i="0" u="none" strike="noStrike">
                          <a:solidFill>
                            <a:srgbClr val="FFFFFF"/>
                          </a:solidFill>
                          <a:effectLst/>
                          <a:highlight>
                            <a:srgbClr val="00003E"/>
                          </a:highlight>
                          <a:latin typeface="Meiryo" panose="020B0604030504040204" pitchFamily="50" charset="-128"/>
                          <a:ea typeface="Meiryo" panose="020B0604030504040204" pitchFamily="50" charset="-128"/>
                        </a:rPr>
                        <a:t>ページ数</a:t>
                      </a:r>
                    </a:p>
                  </a:txBody>
                  <a:tcPr marL="3106" marR="3106" marT="3106" marB="0"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solidFill>
                  </a:tcPr>
                </a:tc>
                <a:extLst>
                  <a:ext uri="{0D108BD9-81ED-4DB2-BD59-A6C34878D82A}">
                    <a16:rowId xmlns:a16="http://schemas.microsoft.com/office/drawing/2014/main" val="2664500675"/>
                  </a:ext>
                </a:extLst>
              </a:tr>
              <a:tr h="706086">
                <a:tc>
                  <a:txBody>
                    <a:bodyPr/>
                    <a:lstStyle/>
                    <a:p>
                      <a:pPr algn="l" rtl="0" fontAlgn="ctr"/>
                      <a:endParaRPr lang="ja-JP" altLang="en-US" sz="1000" b="1" i="0" u="none" strike="noStrike">
                        <a:solidFill>
                          <a:srgbClr val="FFFFFF"/>
                        </a:solidFill>
                        <a:effectLst/>
                        <a:highlight>
                          <a:srgbClr val="AAAAAF"/>
                        </a:highlight>
                        <a:latin typeface="Meiryo"/>
                        <a:ea typeface="Meiryo"/>
                      </a:endParaRPr>
                    </a:p>
                  </a:txBody>
                  <a:tcPr marL="3106" marR="3106" marT="310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ブランドパネル  トップインパクト　パノラマ　マルチデバイス</a:t>
                      </a:r>
                      <a:endParaRPr lang="ja-JP" altLang="en-US" sz="1000" b="1" i="0" u="none" strike="noStrike">
                        <a:solidFill>
                          <a:srgbClr val="FFFFFF"/>
                        </a:solidFill>
                        <a:effectLst/>
                        <a:highlight>
                          <a:srgbClr val="AAAAAF"/>
                        </a:highlight>
                        <a:latin typeface="Meiryo" panose="020B0604030504040204" pitchFamily="50" charset="-128"/>
                        <a:ea typeface="Meiryo" panose="020B0604030504040204" pitchFamily="50" charset="-128"/>
                      </a:endParaRPr>
                    </a:p>
                  </a:txBody>
                  <a:tcPr marL="55906" marR="3106" marT="310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3F3F4"/>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highlight>
                            <a:srgbClr val="F3F3F4"/>
                          </a:highlight>
                          <a:latin typeface="Meiryo"/>
                          <a:ea typeface="Meiryo"/>
                        </a:rPr>
                        <a:t>P.41</a:t>
                      </a:r>
                      <a:endParaRPr lang="ja-JP" altLang="en-US" sz="1000" b="0" i="0" u="none" strike="noStrike" dirty="0">
                        <a:solidFill>
                          <a:srgbClr val="0D0D0D"/>
                        </a:solidFill>
                        <a:effectLst/>
                        <a:highlight>
                          <a:srgbClr val="F3F3F4"/>
                        </a:highlight>
                        <a:latin typeface="Meiryo"/>
                        <a:ea typeface="Meiryo"/>
                      </a:endParaRPr>
                    </a:p>
                  </a:txBody>
                  <a:tcPr marL="3106" marR="3106" marT="3106" marB="0"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3994157269"/>
                  </a:ext>
                </a:extLst>
              </a:tr>
              <a:tr h="706086">
                <a:tc>
                  <a:txBody>
                    <a:bodyPr/>
                    <a:lstStyle/>
                    <a:p>
                      <a:pPr algn="l" rtl="0" fontAlgn="ctr"/>
                      <a:endParaRPr lang="ja-JP" altLang="en-US" sz="1000" b="1" i="0" u="none" strike="noStrike">
                        <a:solidFill>
                          <a:srgbClr val="FFFFFF"/>
                        </a:solidFill>
                        <a:effectLst/>
                        <a:highlight>
                          <a:srgbClr val="AAAAAF"/>
                        </a:highlight>
                        <a:latin typeface="Meiryo"/>
                        <a:ea typeface="Meiryo"/>
                      </a:endParaRPr>
                    </a:p>
                  </a:txBody>
                  <a:tcPr marL="3106" marR="3106" marT="310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ja-JP" altLang="en-US" sz="1000" b="1" i="0" u="none" strike="noStrike">
                          <a:solidFill>
                            <a:srgbClr val="0D0D0D"/>
                          </a:solidFill>
                          <a:effectLst/>
                          <a:highlight>
                            <a:srgbClr val="F3F3F4"/>
                          </a:highlight>
                          <a:latin typeface="Meiryo"/>
                          <a:ea typeface="Meiryo"/>
                        </a:rPr>
                        <a:t>ブランドパネル  トップインパクト　パノラマ　</a:t>
                      </a:r>
                      <a:r>
                        <a:rPr lang="en-US" altLang="ja-JP" sz="1000" b="1" i="0" u="none" strike="noStrike" dirty="0">
                          <a:solidFill>
                            <a:srgbClr val="0D0D0D"/>
                          </a:solidFill>
                          <a:effectLst/>
                          <a:highlight>
                            <a:srgbClr val="F3F3F4"/>
                          </a:highlight>
                          <a:latin typeface="Meiryo"/>
                          <a:ea typeface="Meiryo"/>
                        </a:rPr>
                        <a:t>PC</a:t>
                      </a:r>
                      <a:endParaRPr lang="ja-JP" altLang="en-US" sz="1000" b="1" i="0" u="none" strike="noStrike" dirty="0">
                        <a:solidFill>
                          <a:srgbClr val="FFFFFF"/>
                        </a:solidFill>
                        <a:effectLst/>
                        <a:highlight>
                          <a:srgbClr val="AAAAAF"/>
                        </a:highlight>
                        <a:latin typeface="Meiryo"/>
                        <a:ea typeface="Meiryo"/>
                      </a:endParaRPr>
                    </a:p>
                  </a:txBody>
                  <a:tcPr marL="55906" marR="3106" marT="3106"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highlight>
                            <a:srgbClr val="F3F3F4"/>
                          </a:highlight>
                          <a:latin typeface="Meiryo"/>
                          <a:ea typeface="Meiryo"/>
                        </a:rPr>
                        <a:t>P.46</a:t>
                      </a:r>
                      <a:endParaRPr lang="ja-JP" altLang="en-US" sz="1000" b="0" i="0" u="none" strike="noStrike" dirty="0">
                        <a:solidFill>
                          <a:srgbClr val="0D0D0D"/>
                        </a:solidFill>
                        <a:effectLst/>
                        <a:highlight>
                          <a:srgbClr val="F3F3F4"/>
                        </a:highlight>
                        <a:latin typeface="Meiryo" panose="020B0604030504040204" pitchFamily="50" charset="-128"/>
                        <a:ea typeface="Meiryo" panose="020B0604030504040204" pitchFamily="50" charset="-128"/>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671345526"/>
                  </a:ext>
                </a:extLst>
              </a:tr>
            </a:tbl>
          </a:graphicData>
        </a:graphic>
      </p:graphicFrame>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marL="0" indent="0" algn="ctr">
              <a:buNone/>
            </a:pPr>
            <a:r>
              <a:rPr lang="ja-JP" altLang="en-US"/>
              <a:t>商品スペック</a:t>
            </a:r>
          </a:p>
        </p:txBody>
      </p:sp>
      <p:pic>
        <p:nvPicPr>
          <p:cNvPr id="13" name="図プレースホルダー 12" descr="アイコン&#10;&#10;自動的に生成された説明">
            <a:extLst>
              <a:ext uri="{FF2B5EF4-FFF2-40B4-BE49-F238E27FC236}">
                <a16:creationId xmlns:a16="http://schemas.microsoft.com/office/drawing/2014/main" id="{9C170B1A-18AB-BD9F-9567-74FC723E55D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sp>
        <p:nvSpPr>
          <p:cNvPr id="16" name="テキスト ボックス 15">
            <a:extLst>
              <a:ext uri="{FF2B5EF4-FFF2-40B4-BE49-F238E27FC236}">
                <a16:creationId xmlns:a16="http://schemas.microsoft.com/office/drawing/2014/main" id="{1AE2F7EE-83F3-556C-6619-9F651F868918}"/>
              </a:ext>
            </a:extLst>
          </p:cNvPr>
          <p:cNvSpPr txBox="1"/>
          <p:nvPr/>
        </p:nvSpPr>
        <p:spPr>
          <a:xfrm>
            <a:off x="447648" y="1069716"/>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この資料に掲載している商品一覧</a:t>
            </a:r>
            <a:endParaRPr kumimoji="1" lang="en-US" altLang="ja-JP" sz="1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pic>
        <p:nvPicPr>
          <p:cNvPr id="18" name="図 17">
            <a:extLst>
              <a:ext uri="{FF2B5EF4-FFF2-40B4-BE49-F238E27FC236}">
                <a16:creationId xmlns:a16="http://schemas.microsoft.com/office/drawing/2014/main" id="{598DF32B-956E-724B-E1F0-F2BEFCB6656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120681" y="1879782"/>
            <a:ext cx="576000" cy="433107"/>
          </a:xfrm>
          <a:prstGeom prst="rect">
            <a:avLst/>
          </a:prstGeom>
        </p:spPr>
      </p:pic>
      <p:pic>
        <p:nvPicPr>
          <p:cNvPr id="19" name="図 18">
            <a:extLst>
              <a:ext uri="{FF2B5EF4-FFF2-40B4-BE49-F238E27FC236}">
                <a16:creationId xmlns:a16="http://schemas.microsoft.com/office/drawing/2014/main" id="{CF59ADA3-37F5-EB9F-F31A-B2DBD737923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252393" y="2847985"/>
            <a:ext cx="288000" cy="520176"/>
          </a:xfrm>
          <a:prstGeom prst="rect">
            <a:avLst/>
          </a:prstGeom>
        </p:spPr>
      </p:pic>
      <p:pic>
        <p:nvPicPr>
          <p:cNvPr id="20" name="図 19">
            <a:extLst>
              <a:ext uri="{FF2B5EF4-FFF2-40B4-BE49-F238E27FC236}">
                <a16:creationId xmlns:a16="http://schemas.microsoft.com/office/drawing/2014/main" id="{A73004EF-DF37-2A23-2AB8-EC4A7FF38053}"/>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108583" y="3912560"/>
            <a:ext cx="575621" cy="475831"/>
          </a:xfrm>
          <a:prstGeom prst="rect">
            <a:avLst/>
          </a:prstGeom>
        </p:spPr>
      </p:pic>
      <p:pic>
        <p:nvPicPr>
          <p:cNvPr id="8" name="図 7">
            <a:extLst>
              <a:ext uri="{FF2B5EF4-FFF2-40B4-BE49-F238E27FC236}">
                <a16:creationId xmlns:a16="http://schemas.microsoft.com/office/drawing/2014/main" id="{6BDA7C43-857D-848B-2E21-A59F6F9C31E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137804" y="4980497"/>
            <a:ext cx="576000" cy="433107"/>
          </a:xfrm>
          <a:prstGeom prst="rect">
            <a:avLst/>
          </a:prstGeom>
        </p:spPr>
      </p:pic>
      <p:pic>
        <p:nvPicPr>
          <p:cNvPr id="11" name="図 10">
            <a:extLst>
              <a:ext uri="{FF2B5EF4-FFF2-40B4-BE49-F238E27FC236}">
                <a16:creationId xmlns:a16="http://schemas.microsoft.com/office/drawing/2014/main" id="{803735AB-E1FA-8076-97BF-694101D5683F}"/>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139030" y="5697241"/>
            <a:ext cx="575621" cy="475831"/>
          </a:xfrm>
          <a:prstGeom prst="rect">
            <a:avLst/>
          </a:prstGeom>
        </p:spPr>
      </p:pic>
      <p:sp>
        <p:nvSpPr>
          <p:cNvPr id="15" name="テキスト ボックス 14">
            <a:extLst>
              <a:ext uri="{FF2B5EF4-FFF2-40B4-BE49-F238E27FC236}">
                <a16:creationId xmlns:a16="http://schemas.microsoft.com/office/drawing/2014/main" id="{CA7E5BAA-07AD-6451-5083-3B822DD7428F}"/>
              </a:ext>
            </a:extLst>
          </p:cNvPr>
          <p:cNvSpPr txBox="1"/>
          <p:nvPr/>
        </p:nvSpPr>
        <p:spPr>
          <a:xfrm>
            <a:off x="2133600" y="2032000"/>
            <a:ext cx="1225550" cy="246221"/>
          </a:xfrm>
          <a:prstGeom prst="rect">
            <a:avLst/>
          </a:prstGeom>
          <a:noFill/>
        </p:spPr>
        <p:txBody>
          <a:bodyPr wrap="square" rtlCol="0">
            <a:spAutoFit/>
          </a:bodyPr>
          <a:lstStyle/>
          <a:p>
            <a:r>
              <a:rPr lang="ja-JP" altLang="en-US" sz="1000" b="1">
                <a:solidFill>
                  <a:schemeClr val="bg1"/>
                </a:solidFill>
              </a:rPr>
              <a:t>マルチデバイス</a:t>
            </a:r>
            <a:endParaRPr kumimoji="1" lang="ja-JP" altLang="en-US" sz="1000" b="1">
              <a:solidFill>
                <a:schemeClr val="bg1"/>
              </a:solidFill>
            </a:endParaRPr>
          </a:p>
        </p:txBody>
      </p:sp>
      <p:sp>
        <p:nvSpPr>
          <p:cNvPr id="21" name="テキスト ボックス 20">
            <a:extLst>
              <a:ext uri="{FF2B5EF4-FFF2-40B4-BE49-F238E27FC236}">
                <a16:creationId xmlns:a16="http://schemas.microsoft.com/office/drawing/2014/main" id="{32132610-6D17-CD37-AF8F-F76153DBBB32}"/>
              </a:ext>
            </a:extLst>
          </p:cNvPr>
          <p:cNvSpPr txBox="1"/>
          <p:nvPr/>
        </p:nvSpPr>
        <p:spPr>
          <a:xfrm>
            <a:off x="2120900" y="2963506"/>
            <a:ext cx="1225550" cy="246221"/>
          </a:xfrm>
          <a:prstGeom prst="rect">
            <a:avLst/>
          </a:prstGeom>
          <a:noFill/>
        </p:spPr>
        <p:txBody>
          <a:bodyPr wrap="square" rtlCol="0">
            <a:spAutoFit/>
          </a:bodyPr>
          <a:lstStyle/>
          <a:p>
            <a:r>
              <a:rPr lang="ja-JP" altLang="en-US" sz="1000" b="1">
                <a:solidFill>
                  <a:schemeClr val="bg1"/>
                </a:solidFill>
              </a:rPr>
              <a:t>スマートフォン</a:t>
            </a:r>
            <a:endParaRPr kumimoji="1" lang="ja-JP" altLang="en-US" sz="1000" b="1">
              <a:solidFill>
                <a:schemeClr val="bg1"/>
              </a:solidFill>
            </a:endParaRPr>
          </a:p>
        </p:txBody>
      </p:sp>
      <p:sp>
        <p:nvSpPr>
          <p:cNvPr id="22" name="テキスト ボックス 21">
            <a:extLst>
              <a:ext uri="{FF2B5EF4-FFF2-40B4-BE49-F238E27FC236}">
                <a16:creationId xmlns:a16="http://schemas.microsoft.com/office/drawing/2014/main" id="{FEAA1B2F-0C20-3C47-F676-E18E22972986}"/>
              </a:ext>
            </a:extLst>
          </p:cNvPr>
          <p:cNvSpPr txBox="1"/>
          <p:nvPr/>
        </p:nvSpPr>
        <p:spPr>
          <a:xfrm>
            <a:off x="2120900" y="3984775"/>
            <a:ext cx="1225550" cy="246221"/>
          </a:xfrm>
          <a:prstGeom prst="rect">
            <a:avLst/>
          </a:prstGeom>
          <a:noFill/>
        </p:spPr>
        <p:txBody>
          <a:bodyPr wrap="square" rtlCol="0">
            <a:spAutoFit/>
          </a:bodyPr>
          <a:lstStyle/>
          <a:p>
            <a:r>
              <a:rPr lang="en-US" altLang="ja-JP" sz="1000" b="1">
                <a:solidFill>
                  <a:schemeClr val="bg1"/>
                </a:solidFill>
                <a:latin typeface="+mn-ea"/>
              </a:rPr>
              <a:t>PC</a:t>
            </a:r>
            <a:endParaRPr kumimoji="1" lang="ja-JP" altLang="en-US" sz="1000" b="1">
              <a:solidFill>
                <a:schemeClr val="bg1"/>
              </a:solidFill>
              <a:latin typeface="+mn-ea"/>
            </a:endParaRPr>
          </a:p>
        </p:txBody>
      </p:sp>
      <p:sp>
        <p:nvSpPr>
          <p:cNvPr id="23" name="テキスト ボックス 22">
            <a:extLst>
              <a:ext uri="{FF2B5EF4-FFF2-40B4-BE49-F238E27FC236}">
                <a16:creationId xmlns:a16="http://schemas.microsoft.com/office/drawing/2014/main" id="{31A5FA1E-98D9-17B4-42FF-19B8479E8FCB}"/>
              </a:ext>
            </a:extLst>
          </p:cNvPr>
          <p:cNvSpPr txBox="1"/>
          <p:nvPr/>
        </p:nvSpPr>
        <p:spPr>
          <a:xfrm>
            <a:off x="2076450" y="5112039"/>
            <a:ext cx="1225550" cy="246221"/>
          </a:xfrm>
          <a:prstGeom prst="rect">
            <a:avLst/>
          </a:prstGeom>
          <a:noFill/>
        </p:spPr>
        <p:txBody>
          <a:bodyPr wrap="square" rtlCol="0">
            <a:spAutoFit/>
          </a:bodyPr>
          <a:lstStyle/>
          <a:p>
            <a:r>
              <a:rPr lang="ja-JP" altLang="en-US" sz="1000" b="1">
                <a:solidFill>
                  <a:schemeClr val="bg1"/>
                </a:solidFill>
              </a:rPr>
              <a:t>マルチデバイス</a:t>
            </a:r>
            <a:endParaRPr kumimoji="1" lang="ja-JP" altLang="en-US" sz="1000" b="1">
              <a:solidFill>
                <a:schemeClr val="bg1"/>
              </a:solidFill>
            </a:endParaRPr>
          </a:p>
        </p:txBody>
      </p:sp>
      <p:sp>
        <p:nvSpPr>
          <p:cNvPr id="24" name="テキスト ボックス 23">
            <a:extLst>
              <a:ext uri="{FF2B5EF4-FFF2-40B4-BE49-F238E27FC236}">
                <a16:creationId xmlns:a16="http://schemas.microsoft.com/office/drawing/2014/main" id="{663F8C11-9D53-3899-8C6D-089B5F1F8BA7}"/>
              </a:ext>
            </a:extLst>
          </p:cNvPr>
          <p:cNvSpPr txBox="1"/>
          <p:nvPr/>
        </p:nvSpPr>
        <p:spPr>
          <a:xfrm>
            <a:off x="2089150" y="5853217"/>
            <a:ext cx="1225550" cy="246221"/>
          </a:xfrm>
          <a:prstGeom prst="rect">
            <a:avLst/>
          </a:prstGeom>
          <a:noFill/>
        </p:spPr>
        <p:txBody>
          <a:bodyPr wrap="square" rtlCol="0">
            <a:spAutoFit/>
          </a:bodyPr>
          <a:lstStyle/>
          <a:p>
            <a:r>
              <a:rPr lang="en-US" altLang="ja-JP" sz="1000" b="1">
                <a:solidFill>
                  <a:schemeClr val="bg1"/>
                </a:solidFill>
                <a:latin typeface="+mn-ea"/>
              </a:rPr>
              <a:t>PC</a:t>
            </a:r>
            <a:endParaRPr kumimoji="1" lang="ja-JP" altLang="en-US" sz="1000" b="1">
              <a:solidFill>
                <a:schemeClr val="bg1"/>
              </a:solidFill>
              <a:latin typeface="+mn-ea"/>
            </a:endParaRPr>
          </a:p>
        </p:txBody>
      </p:sp>
    </p:spTree>
    <p:extLst>
      <p:ext uri="{BB962C8B-B14F-4D97-AF65-F5344CB8AC3E}">
        <p14:creationId xmlns:p14="http://schemas.microsoft.com/office/powerpoint/2010/main" val="1846275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図プレースホルダー 18" descr="アイコン&#10;&#10;自動的に生成された説明">
            <a:extLst>
              <a:ext uri="{FF2B5EF4-FFF2-40B4-BE49-F238E27FC236}">
                <a16:creationId xmlns:a16="http://schemas.microsoft.com/office/drawing/2014/main" id="{0AEEDD63-B9E7-613A-56CD-98D886165DC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7" name="テキスト ボックス 6">
            <a:extLst>
              <a:ext uri="{FF2B5EF4-FFF2-40B4-BE49-F238E27FC236}">
                <a16:creationId xmlns:a16="http://schemas.microsoft.com/office/drawing/2014/main" id="{D1F3C55C-E266-9FA8-061C-02AEAC5E4197}"/>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dirty="0">
                <a:ln>
                  <a:noFill/>
                </a:ln>
                <a:solidFill>
                  <a:srgbClr val="0D0D0D"/>
                </a:solidFill>
                <a:effectLst/>
                <a:uLnTx/>
                <a:uFillTx/>
                <a:latin typeface="Meiryo"/>
                <a:ea typeface="Meiryo"/>
              </a:rPr>
              <a:t>:</a:t>
            </a:r>
            <a:r>
              <a:rPr kumimoji="0" lang="ja-JP" altLang="en-US" sz="900" b="0" i="0" u="none" strike="noStrike" kern="0" cap="none" spc="0" normalizeH="0" baseline="0" noProof="0" dirty="0">
                <a:ln>
                  <a:noFill/>
                </a:ln>
                <a:solidFill>
                  <a:srgbClr val="0D0D0D"/>
                </a:solidFill>
                <a:effectLst/>
                <a:uLnTx/>
                <a:uFillTx/>
                <a:latin typeface="Meiryo"/>
                <a:ea typeface="Meiryo"/>
              </a:rPr>
              <a:t> </a:t>
            </a:r>
            <a:r>
              <a:rPr kumimoji="0" lang="en-US" altLang="ja-JP" sz="900" b="0" i="0" u="none" strike="noStrike" kern="0" cap="none" spc="0" normalizeH="0" baseline="0" noProof="0" dirty="0">
                <a:ln>
                  <a:noFill/>
                </a:ln>
                <a:solidFill>
                  <a:srgbClr val="000000"/>
                </a:solidFill>
                <a:effectLst/>
                <a:uLnTx/>
                <a:uFillTx/>
                <a:latin typeface="Meiryo"/>
                <a:ea typeface="Meiryo"/>
                <a:hlinkClick r:id="rId4">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dirty="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dirty="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a:solidFill>
                  <a:srgbClr val="0D0D0D"/>
                </a:solidFill>
                <a:latin typeface="Meiryo"/>
                <a:ea typeface="Meiryo"/>
                <a:cs typeface="+mn-lt"/>
                <a:hlinkClick r:id="rId5"/>
              </a:rPr>
              <a:t>https://ads-help.yahoo-net.jp/s/article/H000044930?language=ja</a:t>
            </a:r>
            <a:endParaRPr lang="en-US" altLang="ja-JP" sz="900" b="0" i="0" u="none" strike="noStrike" cap="none" spc="0" normalizeH="0" baseline="0" noProof="0">
              <a:ln>
                <a:noFill/>
              </a:ln>
              <a:solidFill>
                <a:srgbClr val="000000"/>
              </a:solidFill>
              <a:effectLst/>
              <a:uLnTx/>
              <a:uFillTx/>
              <a:latin typeface="Meiryo"/>
              <a:ea typeface="Meiryo"/>
            </a:endParaRPr>
          </a:p>
        </p:txBody>
      </p:sp>
      <p:sp>
        <p:nvSpPr>
          <p:cNvPr id="17" name="テキスト プレースホルダー 2">
            <a:extLst>
              <a:ext uri="{FF2B5EF4-FFF2-40B4-BE49-F238E27FC236}">
                <a16:creationId xmlns:a16="http://schemas.microsoft.com/office/drawing/2014/main" id="{351E9626-25D5-978A-E871-DAA338BE6824}"/>
              </a:ext>
            </a:extLst>
          </p:cNvPr>
          <p:cNvSpPr>
            <a:spLocks noGrp="1"/>
          </p:cNvSpPr>
          <p:nvPr>
            <p:ph type="body" sz="quarter" idx="12"/>
          </p:nvPr>
        </p:nvSpPr>
        <p:spPr>
          <a:xfrm>
            <a:off x="595671" y="81412"/>
            <a:ext cx="866756" cy="410840"/>
          </a:xfrm>
        </p:spPr>
        <p:txBody>
          <a:bodyPr/>
          <a:lstStyle/>
          <a:p>
            <a:pPr marL="0" indent="0" algn="ctr">
              <a:buNone/>
            </a:pPr>
            <a:r>
              <a:rPr lang="ja-JP" altLang="en-US"/>
              <a:t>商品スペック</a:t>
            </a:r>
          </a:p>
        </p:txBody>
      </p:sp>
      <p:sp>
        <p:nvSpPr>
          <p:cNvPr id="18" name="テキスト プレースホルダー 35">
            <a:extLst>
              <a:ext uri="{FF2B5EF4-FFF2-40B4-BE49-F238E27FC236}">
                <a16:creationId xmlns:a16="http://schemas.microsoft.com/office/drawing/2014/main" id="{8A9A0764-B0F5-0969-5459-0E473EEAEFEA}"/>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a:solidFill>
                  <a:srgbClr val="00003E"/>
                </a:solidFill>
                <a:latin typeface="Meiryo" panose="020B0604030504040204" pitchFamily="34" charset="-128"/>
                <a:ea typeface="Meiryo" panose="020B0604030504040204" pitchFamily="34" charset="-128"/>
              </a:rPr>
              <a:t>ブランドパネル</a:t>
            </a:r>
            <a:r>
              <a:rPr lang="en-US" altLang="ja-JP" sz="2000" b="1">
                <a:solidFill>
                  <a:srgbClr val="00003E"/>
                </a:solidFill>
                <a:latin typeface="Meiryo" panose="020B0604030504040204" pitchFamily="34" charset="-128"/>
                <a:ea typeface="Meiryo" panose="020B0604030504040204" pitchFamily="34" charset="-128"/>
              </a:rPr>
              <a:t>  </a:t>
            </a:r>
            <a:r>
              <a:rPr lang="ja-JP" altLang="en-US" sz="2000" b="1">
                <a:solidFill>
                  <a:srgbClr val="00003E"/>
                </a:solidFill>
                <a:latin typeface="Meiryo" panose="020B0604030504040204" pitchFamily="34" charset="-128"/>
                <a:ea typeface="Meiryo" panose="020B0604030504040204" pitchFamily="34" charset="-128"/>
              </a:rPr>
              <a:t>マルチデバイス</a:t>
            </a:r>
          </a:p>
        </p:txBody>
      </p:sp>
      <p:pic>
        <p:nvPicPr>
          <p:cNvPr id="21" name="図 20">
            <a:extLst>
              <a:ext uri="{FF2B5EF4-FFF2-40B4-BE49-F238E27FC236}">
                <a16:creationId xmlns:a16="http://schemas.microsoft.com/office/drawing/2014/main" id="{03A5CFF8-9C8C-D673-977C-6E8609CAB7D4}"/>
              </a:ext>
            </a:extLst>
          </p:cNvPr>
          <p:cNvPicPr>
            <a:picLocks noChangeAspect="1"/>
          </p:cNvPicPr>
          <p:nvPr/>
        </p:nvPicPr>
        <p:blipFill rotWithShape="1">
          <a:blip r:embed="rId6">
            <a:extLst>
              <a:ext uri="{28A0092B-C50C-407E-A947-70E740481C1C}">
                <a14:useLocalDpi xmlns:a14="http://schemas.microsoft.com/office/drawing/2010/main"/>
              </a:ext>
            </a:extLst>
          </a:blip>
          <a:srcRect t="-105" b="18249"/>
          <a:stretch/>
        </p:blipFill>
        <p:spPr>
          <a:xfrm>
            <a:off x="3609513" y="2938226"/>
            <a:ext cx="3876964" cy="2176427"/>
          </a:xfrm>
          <a:prstGeom prst="rect">
            <a:avLst/>
          </a:prstGeom>
        </p:spPr>
      </p:pic>
      <p:sp>
        <p:nvSpPr>
          <p:cNvPr id="24" name="角丸四角形 44">
            <a:extLst>
              <a:ext uri="{FF2B5EF4-FFF2-40B4-BE49-F238E27FC236}">
                <a16:creationId xmlns:a16="http://schemas.microsoft.com/office/drawing/2014/main" id="{364201DD-87F6-690B-241E-FA8346D4274F}"/>
              </a:ext>
            </a:extLst>
          </p:cNvPr>
          <p:cNvSpPr/>
          <p:nvPr/>
        </p:nvSpPr>
        <p:spPr>
          <a:xfrm>
            <a:off x="3857878" y="1844824"/>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9</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9</a:t>
            </a:r>
            <a:endPar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6" name="角丸四角形 45">
            <a:extLst>
              <a:ext uri="{FF2B5EF4-FFF2-40B4-BE49-F238E27FC236}">
                <a16:creationId xmlns:a16="http://schemas.microsoft.com/office/drawing/2014/main" id="{4EAA2A46-4597-9C89-0783-1341C7DB19B4}"/>
              </a:ext>
            </a:extLst>
          </p:cNvPr>
          <p:cNvSpPr/>
          <p:nvPr/>
        </p:nvSpPr>
        <p:spPr>
          <a:xfrm>
            <a:off x="3609513" y="1282994"/>
            <a:ext cx="8102303" cy="396000"/>
          </a:xfrm>
          <a:prstGeom prst="roundRect">
            <a:avLst>
              <a:gd name="adj" fmla="val 50000"/>
            </a:avLst>
          </a:prstGeom>
          <a:solidFill>
            <a:srgbClr val="00003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7" name="円/楕円 46">
            <a:extLst>
              <a:ext uri="{FF2B5EF4-FFF2-40B4-BE49-F238E27FC236}">
                <a16:creationId xmlns:a16="http://schemas.microsoft.com/office/drawing/2014/main" id="{6D0B79C2-0A88-6AB3-784B-70C58DE07327}"/>
              </a:ext>
            </a:extLst>
          </p:cNvPr>
          <p:cNvSpPr>
            <a:spLocks noChangeAspect="1"/>
          </p:cNvSpPr>
          <p:nvPr/>
        </p:nvSpPr>
        <p:spPr>
          <a:xfrm>
            <a:off x="3609514" y="1939276"/>
            <a:ext cx="504000" cy="504000"/>
          </a:xfrm>
          <a:prstGeom prst="ellipse">
            <a:avLst/>
          </a:pr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5" name="角丸四角形 47">
            <a:extLst>
              <a:ext uri="{FF2B5EF4-FFF2-40B4-BE49-F238E27FC236}">
                <a16:creationId xmlns:a16="http://schemas.microsoft.com/office/drawing/2014/main" id="{166501BC-61E6-E3F5-0026-E9FE1D3EFA89}"/>
              </a:ext>
            </a:extLst>
          </p:cNvPr>
          <p:cNvSpPr/>
          <p:nvPr/>
        </p:nvSpPr>
        <p:spPr>
          <a:xfrm>
            <a:off x="497930" y="1282994"/>
            <a:ext cx="2724575" cy="396000"/>
          </a:xfrm>
          <a:prstGeom prst="roundRect">
            <a:avLst>
              <a:gd name="adj" fmla="val 50000"/>
            </a:avLst>
          </a:prstGeom>
          <a:solidFill>
            <a:srgbClr val="03004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38" name="角丸四角形 48">
            <a:extLst>
              <a:ext uri="{FF2B5EF4-FFF2-40B4-BE49-F238E27FC236}">
                <a16:creationId xmlns:a16="http://schemas.microsoft.com/office/drawing/2014/main" id="{963FEA5F-3F0D-2796-9F38-5150E6977E0E}"/>
              </a:ext>
            </a:extLst>
          </p:cNvPr>
          <p:cNvSpPr/>
          <p:nvPr/>
        </p:nvSpPr>
        <p:spPr>
          <a:xfrm>
            <a:off x="749930" y="1844824"/>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39" name="円/楕円 49">
            <a:extLst>
              <a:ext uri="{FF2B5EF4-FFF2-40B4-BE49-F238E27FC236}">
                <a16:creationId xmlns:a16="http://schemas.microsoft.com/office/drawing/2014/main" id="{683497DC-7588-68C1-0562-188C8AFB442C}"/>
              </a:ext>
            </a:extLst>
          </p:cNvPr>
          <p:cNvSpPr>
            <a:spLocks noChangeAspect="1"/>
          </p:cNvSpPr>
          <p:nvPr/>
        </p:nvSpPr>
        <p:spPr>
          <a:xfrm>
            <a:off x="497930" y="1939276"/>
            <a:ext cx="504000" cy="504000"/>
          </a:xfrm>
          <a:prstGeom prst="ellipse">
            <a:avLst/>
          </a:pr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40" name="テキスト ボックス 39">
            <a:extLst>
              <a:ext uri="{FF2B5EF4-FFF2-40B4-BE49-F238E27FC236}">
                <a16:creationId xmlns:a16="http://schemas.microsoft.com/office/drawing/2014/main" id="{EA15963D-7BE0-9F3B-A513-838C4493065E}"/>
              </a:ext>
            </a:extLst>
          </p:cNvPr>
          <p:cNvSpPr txBox="1"/>
          <p:nvPr/>
        </p:nvSpPr>
        <p:spPr>
          <a:xfrm>
            <a:off x="1661888" y="2599260"/>
            <a:ext cx="1577355" cy="169277"/>
          </a:xfrm>
          <a:prstGeom prst="rect">
            <a:avLst/>
          </a:prstGeom>
          <a:noFill/>
        </p:spPr>
        <p:txBody>
          <a:bodyPr wrap="non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FF0033"/>
                </a:solidFill>
                <a:effectLst/>
                <a:uLnTx/>
                <a:uFillTx/>
                <a:latin typeface="Meiryo"/>
                <a:ea typeface="Meiryo"/>
              </a:rPr>
              <a:t>※ </a:t>
            </a:r>
            <a:r>
              <a:rPr kumimoji="1" lang="ja-JP" altLang="en-US" sz="1100" b="0" i="0" u="none" strike="noStrike" kern="1200" cap="none" spc="0" normalizeH="0" baseline="0" noProof="0" dirty="0">
                <a:ln>
                  <a:noFill/>
                </a:ln>
                <a:solidFill>
                  <a:srgbClr val="FF0033"/>
                </a:solidFill>
                <a:effectLst/>
                <a:uLnTx/>
                <a:uFillTx/>
                <a:latin typeface="Meiryo"/>
                <a:ea typeface="Meiryo"/>
              </a:rPr>
              <a:t>タップ後の挙動は</a:t>
            </a:r>
            <a:r>
              <a:rPr lang="en-US" altLang="ja-JP" sz="1100" dirty="0">
                <a:solidFill>
                  <a:srgbClr val="FF0033"/>
                </a:solidFill>
                <a:latin typeface="Meiryo"/>
                <a:ea typeface="Meiryo"/>
              </a:rPr>
              <a:t>P14</a:t>
            </a:r>
            <a:endParaRPr kumimoji="1" lang="ja-JP" altLang="en-US" sz="1100" b="0"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endParaRPr>
          </a:p>
        </p:txBody>
      </p:sp>
      <p:pic>
        <p:nvPicPr>
          <p:cNvPr id="45" name="図 44">
            <a:extLst>
              <a:ext uri="{FF2B5EF4-FFF2-40B4-BE49-F238E27FC236}">
                <a16:creationId xmlns:a16="http://schemas.microsoft.com/office/drawing/2014/main" id="{D5BDB28A-84D0-1F69-C0B8-A8CBF9F1287C}"/>
              </a:ext>
            </a:extLst>
          </p:cNvPr>
          <p:cNvPicPr>
            <a:picLocks noChangeAspect="1"/>
          </p:cNvPicPr>
          <p:nvPr/>
        </p:nvPicPr>
        <p:blipFill rotWithShape="1">
          <a:blip r:embed="rId7">
            <a:extLst>
              <a:ext uri="{28A0092B-C50C-407E-A947-70E740481C1C}">
                <a14:useLocalDpi xmlns:a14="http://schemas.microsoft.com/office/drawing/2010/main"/>
              </a:ext>
            </a:extLst>
          </a:blip>
          <a:srcRect t="15" b="15"/>
          <a:stretch/>
        </p:blipFill>
        <p:spPr>
          <a:xfrm>
            <a:off x="7609864" y="2912826"/>
            <a:ext cx="4379844" cy="2458731"/>
          </a:xfrm>
          <a:prstGeom prst="rect">
            <a:avLst/>
          </a:prstGeom>
        </p:spPr>
      </p:pic>
      <p:grpSp>
        <p:nvGrpSpPr>
          <p:cNvPr id="47" name="グループ化 46">
            <a:extLst>
              <a:ext uri="{FF2B5EF4-FFF2-40B4-BE49-F238E27FC236}">
                <a16:creationId xmlns:a16="http://schemas.microsoft.com/office/drawing/2014/main" id="{1FEB4903-B601-EEBD-950B-CC1FB7176175}"/>
              </a:ext>
            </a:extLst>
          </p:cNvPr>
          <p:cNvGrpSpPr/>
          <p:nvPr/>
        </p:nvGrpSpPr>
        <p:grpSpPr>
          <a:xfrm>
            <a:off x="534905" y="2894074"/>
            <a:ext cx="1322156" cy="2410962"/>
            <a:chOff x="513033" y="432674"/>
            <a:chExt cx="2115990" cy="3618219"/>
          </a:xfrm>
        </p:grpSpPr>
        <p:grpSp>
          <p:nvGrpSpPr>
            <p:cNvPr id="48" name="グループ化 47">
              <a:extLst>
                <a:ext uri="{FF2B5EF4-FFF2-40B4-BE49-F238E27FC236}">
                  <a16:creationId xmlns:a16="http://schemas.microsoft.com/office/drawing/2014/main" id="{123CEBE1-8733-0B58-CBC6-80E96C3478E8}"/>
                </a:ext>
              </a:extLst>
            </p:cNvPr>
            <p:cNvGrpSpPr/>
            <p:nvPr/>
          </p:nvGrpSpPr>
          <p:grpSpPr>
            <a:xfrm>
              <a:off x="513033" y="432674"/>
              <a:ext cx="2115990" cy="3618219"/>
              <a:chOff x="513033" y="446485"/>
              <a:chExt cx="2115990" cy="3618219"/>
            </a:xfrm>
          </p:grpSpPr>
          <p:pic>
            <p:nvPicPr>
              <p:cNvPr id="55" name="図 54">
                <a:extLst>
                  <a:ext uri="{FF2B5EF4-FFF2-40B4-BE49-F238E27FC236}">
                    <a16:creationId xmlns:a16="http://schemas.microsoft.com/office/drawing/2014/main" id="{C3D77C64-15FE-AA17-E3E6-96033023A944}"/>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56" name="図 55">
                <a:extLst>
                  <a:ext uri="{FF2B5EF4-FFF2-40B4-BE49-F238E27FC236}">
                    <a16:creationId xmlns:a16="http://schemas.microsoft.com/office/drawing/2014/main" id="{6346EAAB-AE11-152F-3CC9-EFB1E4CF1725}"/>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57" name="図 56">
                <a:extLst>
                  <a:ext uri="{FF2B5EF4-FFF2-40B4-BE49-F238E27FC236}">
                    <a16:creationId xmlns:a16="http://schemas.microsoft.com/office/drawing/2014/main" id="{3F50BFD5-2FCD-B84B-9BE5-5A5245240454}"/>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54" name="図 53">
              <a:extLst>
                <a:ext uri="{FF2B5EF4-FFF2-40B4-BE49-F238E27FC236}">
                  <a16:creationId xmlns:a16="http://schemas.microsoft.com/office/drawing/2014/main" id="{265534F7-7D8B-F212-ECC8-E4AE782AB986}"/>
                </a:ext>
              </a:extLst>
            </p:cNvPr>
            <p:cNvPicPr>
              <a:picLocks noChangeAspect="1"/>
            </p:cNvPicPr>
            <p:nvPr/>
          </p:nvPicPr>
          <p:blipFill rotWithShape="1">
            <a:blip r:embed="rId11">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58" name="グループ化 57">
            <a:extLst>
              <a:ext uri="{FF2B5EF4-FFF2-40B4-BE49-F238E27FC236}">
                <a16:creationId xmlns:a16="http://schemas.microsoft.com/office/drawing/2014/main" id="{2DDCB22A-6EB1-F3CF-8279-E81BF5E53718}"/>
              </a:ext>
            </a:extLst>
          </p:cNvPr>
          <p:cNvGrpSpPr/>
          <p:nvPr/>
        </p:nvGrpSpPr>
        <p:grpSpPr>
          <a:xfrm>
            <a:off x="1916910" y="2938226"/>
            <a:ext cx="1322156" cy="2366809"/>
            <a:chOff x="7241733" y="1270074"/>
            <a:chExt cx="2016626" cy="3609988"/>
          </a:xfrm>
        </p:grpSpPr>
        <p:grpSp>
          <p:nvGrpSpPr>
            <p:cNvPr id="59" name="グループ化 58">
              <a:extLst>
                <a:ext uri="{FF2B5EF4-FFF2-40B4-BE49-F238E27FC236}">
                  <a16:creationId xmlns:a16="http://schemas.microsoft.com/office/drawing/2014/main" id="{FB450AB3-0143-E1FD-4818-F6DC0BFE7E73}"/>
                </a:ext>
              </a:extLst>
            </p:cNvPr>
            <p:cNvGrpSpPr/>
            <p:nvPr/>
          </p:nvGrpSpPr>
          <p:grpSpPr>
            <a:xfrm>
              <a:off x="7241733" y="1270074"/>
              <a:ext cx="2016626" cy="3609988"/>
              <a:chOff x="513033" y="432676"/>
              <a:chExt cx="2115990" cy="3551959"/>
            </a:xfrm>
          </p:grpSpPr>
          <p:grpSp>
            <p:nvGrpSpPr>
              <p:cNvPr id="63" name="グループ化 62">
                <a:extLst>
                  <a:ext uri="{FF2B5EF4-FFF2-40B4-BE49-F238E27FC236}">
                    <a16:creationId xmlns:a16="http://schemas.microsoft.com/office/drawing/2014/main" id="{86A4F088-B079-1AB4-8B70-7203BC218351}"/>
                  </a:ext>
                </a:extLst>
              </p:cNvPr>
              <p:cNvGrpSpPr/>
              <p:nvPr/>
            </p:nvGrpSpPr>
            <p:grpSpPr>
              <a:xfrm>
                <a:off x="513033" y="432676"/>
                <a:ext cx="2115990" cy="3551959"/>
                <a:chOff x="513033" y="446487"/>
                <a:chExt cx="2115990" cy="3551959"/>
              </a:xfrm>
            </p:grpSpPr>
            <p:pic>
              <p:nvPicPr>
                <p:cNvPr id="65" name="図 64">
                  <a:extLst>
                    <a:ext uri="{FF2B5EF4-FFF2-40B4-BE49-F238E27FC236}">
                      <a16:creationId xmlns:a16="http://schemas.microsoft.com/office/drawing/2014/main" id="{3781BC36-1F85-1355-4A0E-8936D559A24A}"/>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66" name="図 65">
                  <a:extLst>
                    <a:ext uri="{FF2B5EF4-FFF2-40B4-BE49-F238E27FC236}">
                      <a16:creationId xmlns:a16="http://schemas.microsoft.com/office/drawing/2014/main" id="{CA29CD21-1CD9-F043-5EA4-5BD61F562588}"/>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64" name="図 63">
                <a:extLst>
                  <a:ext uri="{FF2B5EF4-FFF2-40B4-BE49-F238E27FC236}">
                    <a16:creationId xmlns:a16="http://schemas.microsoft.com/office/drawing/2014/main" id="{A44D6432-E9C1-03D5-EDBB-B6402E2FADFA}"/>
                  </a:ext>
                </a:extLst>
              </p:cNvPr>
              <p:cNvPicPr>
                <a:picLocks noChangeAspect="1"/>
              </p:cNvPicPr>
              <p:nvPr/>
            </p:nvPicPr>
            <p:blipFill rotWithShape="1">
              <a:blip r:embed="rId11">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60" name="図 59">
              <a:extLst>
                <a:ext uri="{FF2B5EF4-FFF2-40B4-BE49-F238E27FC236}">
                  <a16:creationId xmlns:a16="http://schemas.microsoft.com/office/drawing/2014/main" id="{E763E493-00A9-1BD6-AC3D-2F927514C60A}"/>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61" name="図 60">
              <a:extLst>
                <a:ext uri="{FF2B5EF4-FFF2-40B4-BE49-F238E27FC236}">
                  <a16:creationId xmlns:a16="http://schemas.microsoft.com/office/drawing/2014/main" id="{77AC9B44-19E3-30AC-6B33-0EF99F65408B}"/>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67" name="角丸四角形 20">
            <a:extLst>
              <a:ext uri="{FF2B5EF4-FFF2-40B4-BE49-F238E27FC236}">
                <a16:creationId xmlns:a16="http://schemas.microsoft.com/office/drawing/2014/main" id="{EF6B3C62-EC9E-201B-EEB6-B8B3669C1B21}"/>
              </a:ext>
            </a:extLst>
          </p:cNvPr>
          <p:cNvSpPr/>
          <p:nvPr/>
        </p:nvSpPr>
        <p:spPr>
          <a:xfrm>
            <a:off x="534905" y="5158103"/>
            <a:ext cx="1309162"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68" name="角丸四角形 21">
            <a:extLst>
              <a:ext uri="{FF2B5EF4-FFF2-40B4-BE49-F238E27FC236}">
                <a16:creationId xmlns:a16="http://schemas.microsoft.com/office/drawing/2014/main" id="{05321239-380B-DC88-D158-99E138C980DA}"/>
              </a:ext>
            </a:extLst>
          </p:cNvPr>
          <p:cNvSpPr/>
          <p:nvPr/>
        </p:nvSpPr>
        <p:spPr>
          <a:xfrm>
            <a:off x="1921456" y="5158103"/>
            <a:ext cx="1317610"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70" name="角丸四角形 65">
            <a:extLst>
              <a:ext uri="{FF2B5EF4-FFF2-40B4-BE49-F238E27FC236}">
                <a16:creationId xmlns:a16="http://schemas.microsoft.com/office/drawing/2014/main" id="{27F5AAC7-01C3-6C17-5D5F-89D3D022232B}"/>
              </a:ext>
            </a:extLst>
          </p:cNvPr>
          <p:cNvSpPr/>
          <p:nvPr/>
        </p:nvSpPr>
        <p:spPr>
          <a:xfrm>
            <a:off x="7961527" y="1844824"/>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71" name="円/楕円 66">
            <a:extLst>
              <a:ext uri="{FF2B5EF4-FFF2-40B4-BE49-F238E27FC236}">
                <a16:creationId xmlns:a16="http://schemas.microsoft.com/office/drawing/2014/main" id="{02944FB9-880E-E291-069A-4DE89D8190E7}"/>
              </a:ext>
            </a:extLst>
          </p:cNvPr>
          <p:cNvSpPr>
            <a:spLocks noChangeAspect="1"/>
          </p:cNvSpPr>
          <p:nvPr/>
        </p:nvSpPr>
        <p:spPr>
          <a:xfrm>
            <a:off x="7713163" y="1939276"/>
            <a:ext cx="504000" cy="504000"/>
          </a:xfrm>
          <a:prstGeom prst="ellipse">
            <a:avLst/>
          </a:pr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72" name="角丸四角形 3">
            <a:extLst>
              <a:ext uri="{FF2B5EF4-FFF2-40B4-BE49-F238E27FC236}">
                <a16:creationId xmlns:a16="http://schemas.microsoft.com/office/drawing/2014/main" id="{E350C917-432B-A94B-23A5-51B6713DC416}"/>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cxnSp>
        <p:nvCxnSpPr>
          <p:cNvPr id="2" name="コネクタ: カギ線 1">
            <a:extLst>
              <a:ext uri="{FF2B5EF4-FFF2-40B4-BE49-F238E27FC236}">
                <a16:creationId xmlns:a16="http://schemas.microsoft.com/office/drawing/2014/main" id="{01E831B7-F8F8-C9DE-547F-9C09D0055FF2}"/>
              </a:ext>
            </a:extLst>
          </p:cNvPr>
          <p:cNvCxnSpPr>
            <a:cxnSpLocks/>
          </p:cNvCxnSpPr>
          <p:nvPr/>
        </p:nvCxnSpPr>
        <p:spPr>
          <a:xfrm flipH="1">
            <a:off x="7400011" y="2191276"/>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 name="コネクタ: カギ線 2">
            <a:extLst>
              <a:ext uri="{FF2B5EF4-FFF2-40B4-BE49-F238E27FC236}">
                <a16:creationId xmlns:a16="http://schemas.microsoft.com/office/drawing/2014/main" id="{814C9BFE-224C-E9A8-14DE-DFC484E97EC9}"/>
              </a:ext>
            </a:extLst>
          </p:cNvPr>
          <p:cNvCxnSpPr>
            <a:cxnSpLocks/>
          </p:cNvCxnSpPr>
          <p:nvPr/>
        </p:nvCxnSpPr>
        <p:spPr>
          <a:xfrm flipH="1">
            <a:off x="11503660" y="2191276"/>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05576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4" name="図プレースホルダー 13" descr="アイコン&#10;&#10;自動的に生成された説明">
            <a:extLst>
              <a:ext uri="{FF2B5EF4-FFF2-40B4-BE49-F238E27FC236}">
                <a16:creationId xmlns:a16="http://schemas.microsoft.com/office/drawing/2014/main" id="{6D0922E5-498B-B907-D970-6AD0917D5DC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6" name="正方形/長方形 5">
            <a:extLst>
              <a:ext uri="{FF2B5EF4-FFF2-40B4-BE49-F238E27FC236}">
                <a16:creationId xmlns:a16="http://schemas.microsoft.com/office/drawing/2014/main" id="{3D4B646C-3C77-39FE-3AD6-7EAE43E9ABDA}"/>
              </a:ext>
            </a:extLst>
          </p:cNvPr>
          <p:cNvSpPr/>
          <p:nvPr/>
        </p:nvSpPr>
        <p:spPr>
          <a:xfrm>
            <a:off x="397581" y="5737913"/>
            <a:ext cx="4087657" cy="498598"/>
          </a:xfrm>
          <a:prstGeom prst="rect">
            <a:avLst/>
          </a:prstGeom>
        </p:spPr>
        <p:txBody>
          <a:bodyPr wrap="none" lIns="0" tIns="45720" rIns="0" bIns="45720" anchor="t">
            <a:spAutoFit/>
          </a:bodyPr>
          <a:lstStyle/>
          <a:p>
            <a:pPr>
              <a:lnSpc>
                <a:spcPct val="110000"/>
              </a:lnSpc>
              <a:defRPr/>
            </a:pPr>
            <a:r>
              <a:rPr kumimoji="0" lang="en-US" altLang="ja-JP" sz="800" kern="0" dirty="0">
                <a:solidFill>
                  <a:srgbClr val="595959"/>
                </a:solidFill>
                <a:latin typeface="Meiryo"/>
                <a:ea typeface="Meiryo"/>
                <a:cs typeface="+mn-lt"/>
              </a:rPr>
              <a:t>※</a:t>
            </a:r>
            <a:r>
              <a:rPr kumimoji="0" lang="en-US" altLang="ja-JP" sz="800" kern="0" dirty="0">
                <a:solidFill>
                  <a:srgbClr val="595959"/>
                </a:solidFill>
                <a:latin typeface="Meiryo"/>
                <a:ea typeface="+mn-lt"/>
                <a:cs typeface="+mn-lt"/>
              </a:rPr>
              <a:t>SP</a:t>
            </a:r>
            <a:r>
              <a:rPr kumimoji="0" lang="ja-JP" altLang="en-US" sz="800" kern="0" dirty="0">
                <a:solidFill>
                  <a:srgbClr val="595959"/>
                </a:solidFill>
                <a:latin typeface="Meiryo"/>
                <a:ea typeface="Meiryo"/>
                <a:cs typeface="+mn-lt"/>
              </a:rPr>
              <a:t>はスマートフォン、</a:t>
            </a:r>
            <a:r>
              <a:rPr kumimoji="0" lang="en-US" altLang="ja-JP" sz="800" kern="0" dirty="0">
                <a:solidFill>
                  <a:srgbClr val="595959"/>
                </a:solidFill>
                <a:latin typeface="Meiryo"/>
                <a:ea typeface="+mn-lt"/>
                <a:cs typeface="+mn-lt"/>
              </a:rPr>
              <a:t>PC</a:t>
            </a:r>
            <a:r>
              <a:rPr kumimoji="0" lang="ja-JP" altLang="en-US" sz="800" kern="0" dirty="0">
                <a:solidFill>
                  <a:srgbClr val="595959"/>
                </a:solidFill>
                <a:latin typeface="Meiryo"/>
                <a:ea typeface="Meiryo"/>
                <a:cs typeface="+mn-lt"/>
              </a:rPr>
              <a:t>はパソコン、</a:t>
            </a:r>
            <a:r>
              <a:rPr kumimoji="0" lang="en-US" altLang="ja-JP" sz="800" kern="0" dirty="0">
                <a:solidFill>
                  <a:srgbClr val="595959"/>
                </a:solidFill>
                <a:latin typeface="Meiryo"/>
                <a:ea typeface="+mn-lt"/>
                <a:cs typeface="+mn-lt"/>
              </a:rPr>
              <a:t>MD</a:t>
            </a:r>
            <a:r>
              <a:rPr kumimoji="0" lang="ja-JP" sz="800" kern="0" dirty="0">
                <a:solidFill>
                  <a:srgbClr val="595959"/>
                </a:solidFill>
                <a:latin typeface="Meiryo"/>
                <a:ea typeface="Meiryo"/>
                <a:cs typeface="+mn-lt"/>
              </a:rPr>
              <a:t>はマルチデバイスの略称です。</a:t>
            </a:r>
            <a:r>
              <a:rPr kumimoji="0" lang="ja-JP" altLang="en-US" sz="800" kern="0" dirty="0">
                <a:solidFill>
                  <a:srgbClr val="595959"/>
                </a:solidFill>
                <a:latin typeface="Meiryo"/>
                <a:ea typeface="Meiryo"/>
              </a:rPr>
              <a:t>　</a:t>
            </a:r>
            <a:endParaRPr lang="en-US" altLang="ja-JP" sz="800" kern="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cs typeface="+mn-lt"/>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cs typeface="+mn-lt"/>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lang="en-US" altLang="ja-JP" sz="800" kern="0" dirty="0">
              <a:solidFill>
                <a:srgbClr val="595959"/>
              </a:solidFill>
              <a:latin typeface="Meiryo"/>
              <a:ea typeface="Meiryo"/>
            </a:endParaRPr>
          </a:p>
        </p:txBody>
      </p:sp>
      <p:graphicFrame>
        <p:nvGraphicFramePr>
          <p:cNvPr id="17" name="表 16">
            <a:extLst>
              <a:ext uri="{FF2B5EF4-FFF2-40B4-BE49-F238E27FC236}">
                <a16:creationId xmlns:a16="http://schemas.microsoft.com/office/drawing/2014/main" id="{8CD43981-D01F-0805-EFC0-CE1D91016E5B}"/>
              </a:ext>
            </a:extLst>
          </p:cNvPr>
          <p:cNvGraphicFramePr>
            <a:graphicFrameLocks noGrp="1"/>
          </p:cNvGraphicFramePr>
          <p:nvPr>
            <p:extLst>
              <p:ext uri="{D42A27DB-BD31-4B8C-83A1-F6EECF244321}">
                <p14:modId xmlns:p14="http://schemas.microsoft.com/office/powerpoint/2010/main" val="1062511990"/>
              </p:ext>
            </p:extLst>
          </p:nvPr>
        </p:nvGraphicFramePr>
        <p:xfrm>
          <a:off x="443707" y="946152"/>
          <a:ext cx="11233149" cy="4738548"/>
        </p:xfrm>
        <a:graphic>
          <a:graphicData uri="http://schemas.openxmlformats.org/drawingml/2006/table">
            <a:tbl>
              <a:tblPr firstCol="1" bandRow="1"/>
              <a:tblGrid>
                <a:gridCol w="1472433">
                  <a:extLst>
                    <a:ext uri="{9D8B030D-6E8A-4147-A177-3AD203B41FA5}">
                      <a16:colId xmlns:a16="http://schemas.microsoft.com/office/drawing/2014/main" val="792911817"/>
                    </a:ext>
                  </a:extLst>
                </a:gridCol>
                <a:gridCol w="542262">
                  <a:extLst>
                    <a:ext uri="{9D8B030D-6E8A-4147-A177-3AD203B41FA5}">
                      <a16:colId xmlns:a16="http://schemas.microsoft.com/office/drawing/2014/main" val="1525620392"/>
                    </a:ext>
                  </a:extLst>
                </a:gridCol>
                <a:gridCol w="1084524">
                  <a:extLst>
                    <a:ext uri="{9D8B030D-6E8A-4147-A177-3AD203B41FA5}">
                      <a16:colId xmlns:a16="http://schemas.microsoft.com/office/drawing/2014/main" val="3835180974"/>
                    </a:ext>
                  </a:extLst>
                </a:gridCol>
                <a:gridCol w="542262">
                  <a:extLst>
                    <a:ext uri="{9D8B030D-6E8A-4147-A177-3AD203B41FA5}">
                      <a16:colId xmlns:a16="http://schemas.microsoft.com/office/drawing/2014/main" val="4269922740"/>
                    </a:ext>
                  </a:extLst>
                </a:gridCol>
                <a:gridCol w="1084524">
                  <a:extLst>
                    <a:ext uri="{9D8B030D-6E8A-4147-A177-3AD203B41FA5}">
                      <a16:colId xmlns:a16="http://schemas.microsoft.com/office/drawing/2014/main" val="360912566"/>
                    </a:ext>
                  </a:extLst>
                </a:gridCol>
                <a:gridCol w="542262">
                  <a:extLst>
                    <a:ext uri="{9D8B030D-6E8A-4147-A177-3AD203B41FA5}">
                      <a16:colId xmlns:a16="http://schemas.microsoft.com/office/drawing/2014/main" val="1933156410"/>
                    </a:ext>
                  </a:extLst>
                </a:gridCol>
                <a:gridCol w="1084524">
                  <a:extLst>
                    <a:ext uri="{9D8B030D-6E8A-4147-A177-3AD203B41FA5}">
                      <a16:colId xmlns:a16="http://schemas.microsoft.com/office/drawing/2014/main" val="846502076"/>
                    </a:ext>
                  </a:extLst>
                </a:gridCol>
                <a:gridCol w="542262">
                  <a:extLst>
                    <a:ext uri="{9D8B030D-6E8A-4147-A177-3AD203B41FA5}">
                      <a16:colId xmlns:a16="http://schemas.microsoft.com/office/drawing/2014/main" val="4196219788"/>
                    </a:ext>
                  </a:extLst>
                </a:gridCol>
                <a:gridCol w="1084524">
                  <a:extLst>
                    <a:ext uri="{9D8B030D-6E8A-4147-A177-3AD203B41FA5}">
                      <a16:colId xmlns:a16="http://schemas.microsoft.com/office/drawing/2014/main" val="943744829"/>
                    </a:ext>
                  </a:extLst>
                </a:gridCol>
                <a:gridCol w="542262">
                  <a:extLst>
                    <a:ext uri="{9D8B030D-6E8A-4147-A177-3AD203B41FA5}">
                      <a16:colId xmlns:a16="http://schemas.microsoft.com/office/drawing/2014/main" val="2494124302"/>
                    </a:ext>
                  </a:extLst>
                </a:gridCol>
                <a:gridCol w="1084524">
                  <a:extLst>
                    <a:ext uri="{9D8B030D-6E8A-4147-A177-3AD203B41FA5}">
                      <a16:colId xmlns:a16="http://schemas.microsoft.com/office/drawing/2014/main" val="3445193374"/>
                    </a:ext>
                  </a:extLst>
                </a:gridCol>
                <a:gridCol w="542262">
                  <a:extLst>
                    <a:ext uri="{9D8B030D-6E8A-4147-A177-3AD203B41FA5}">
                      <a16:colId xmlns:a16="http://schemas.microsoft.com/office/drawing/2014/main" val="739266037"/>
                    </a:ext>
                  </a:extLst>
                </a:gridCol>
                <a:gridCol w="1084524">
                  <a:extLst>
                    <a:ext uri="{9D8B030D-6E8A-4147-A177-3AD203B41FA5}">
                      <a16:colId xmlns:a16="http://schemas.microsoft.com/office/drawing/2014/main" val="3201855149"/>
                    </a:ext>
                  </a:extLst>
                </a:gridCol>
              </a:tblGrid>
              <a:tr h="4403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2"/>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a:t>
                      </a:r>
                      <a:r>
                        <a:rPr kumimoji="1" lang="en-US" altLang="ja-JP" sz="850" b="1" kern="1200">
                          <a:solidFill>
                            <a:schemeClr val="bg1"/>
                          </a:solidFill>
                          <a:latin typeface="Meiryo"/>
                          <a:ea typeface="Meiryo"/>
                          <a:cs typeface="+mn-cs"/>
                        </a:rPr>
                        <a:t>500</a:t>
                      </a:r>
                      <a:r>
                        <a:rPr kumimoji="1" lang="ja-JP" altLang="en-US" sz="850" b="1" kern="120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r>
                        <a:rPr kumimoji="1" lang="ja-JP" altLang="en-US" sz="850" b="1" kern="1200">
                          <a:solidFill>
                            <a:schemeClr val="bg1"/>
                          </a:solidFill>
                          <a:latin typeface="Meiryo"/>
                          <a:ea typeface="Meiryo"/>
                          <a:cs typeface="+mn-cs"/>
                        </a:rPr>
                        <a:t>（</a:t>
                      </a:r>
                      <a:r>
                        <a:rPr kumimoji="1" lang="en-US" altLang="ja-JP" sz="850" b="1" kern="1200">
                          <a:solidFill>
                            <a:schemeClr val="bg1"/>
                          </a:solidFill>
                          <a:latin typeface="Meiryo"/>
                          <a:ea typeface="Meiryo"/>
                          <a:cs typeface="+mn-cs"/>
                        </a:rPr>
                        <a:t>1000</a:t>
                      </a:r>
                      <a:r>
                        <a:rPr kumimoji="1" lang="ja-JP" altLang="en-US" sz="850" b="1" kern="1200">
                          <a:solidFill>
                            <a:schemeClr val="bg1"/>
                          </a:solidFill>
                          <a:latin typeface="Meiryo"/>
                          <a:ea typeface="Meiryo"/>
                          <a:cs typeface="+mn-cs"/>
                        </a:rPr>
                        <a:t>万円～）</a:t>
                      </a:r>
                      <a:endParaRPr kumimoji="1" lang="ja-JP" altLang="en-US" sz="850" b="1">
                        <a:solidFill>
                          <a:schemeClr val="bg1"/>
                        </a:solidFill>
                        <a:latin typeface="Meiryo"/>
                        <a:ea typeface="Meiryo"/>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a:t>
                      </a:r>
                      <a:r>
                        <a:rPr kumimoji="1" lang="en-US" altLang="ja-JP" sz="850" b="1" kern="1200">
                          <a:solidFill>
                            <a:schemeClr val="bg1"/>
                          </a:solidFill>
                          <a:latin typeface="Meiryo"/>
                          <a:ea typeface="Meiryo"/>
                          <a:cs typeface="+mn-cs"/>
                        </a:rPr>
                        <a:t>FQ1</a:t>
                      </a:r>
                      <a:r>
                        <a:rPr kumimoji="1" lang="ja-JP" altLang="en-US" sz="850" b="1" kern="1200">
                          <a:solidFill>
                            <a:schemeClr val="bg1"/>
                          </a:solidFill>
                          <a:latin typeface="Meiryo"/>
                          <a:ea typeface="Meiryo"/>
                          <a:cs typeface="+mn-cs"/>
                        </a:rPr>
                        <a:t>）</a:t>
                      </a:r>
                      <a:endParaRPr kumimoji="1" lang="ja-JP" altLang="en-US" sz="850" b="1">
                        <a:solidFill>
                          <a:schemeClr val="bg1"/>
                        </a:solidFill>
                        <a:latin typeface="Meiryo"/>
                        <a:ea typeface="Meiryo"/>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endParaRPr kumimoji="1" lang="ja-JP" altLang="en-US" sz="85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（都道府県）（</a:t>
                      </a:r>
                      <a:r>
                        <a:rPr kumimoji="1" lang="en-US" altLang="ja-JP" sz="850" b="1" kern="1200">
                          <a:solidFill>
                            <a:schemeClr val="bg1"/>
                          </a:solidFill>
                          <a:latin typeface="Meiryo"/>
                          <a:ea typeface="Meiryo"/>
                          <a:cs typeface="+mn-cs"/>
                        </a:rPr>
                        <a:t>50</a:t>
                      </a:r>
                      <a:r>
                        <a:rPr kumimoji="1" lang="ja-JP" altLang="en-US" sz="850" b="1" kern="120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endParaRPr kumimoji="1" lang="ja-JP" altLang="en-US" sz="85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（都道府県）（</a:t>
                      </a:r>
                      <a:r>
                        <a:rPr kumimoji="1" lang="en-US" altLang="ja-JP" sz="850" b="1" kern="1200">
                          <a:solidFill>
                            <a:schemeClr val="bg1"/>
                          </a:solidFill>
                          <a:latin typeface="Meiryo"/>
                          <a:ea typeface="Meiryo"/>
                          <a:cs typeface="+mn-cs"/>
                        </a:rPr>
                        <a:t>300</a:t>
                      </a:r>
                      <a:r>
                        <a:rPr kumimoji="1" lang="ja-JP" altLang="en-US" sz="850" b="1" kern="120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endParaRPr kumimoji="1" lang="ja-JP" altLang="en-US" sz="85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panose="020B0604030504040204" pitchFamily="34" charset="-128"/>
                          <a:ea typeface="Meiryo" panose="020B0604030504040204" pitchFamily="34" charset="-128"/>
                          <a:cs typeface="+mn-cs"/>
                        </a:rPr>
                        <a:t>（市区郡）</a:t>
                      </a:r>
                      <a:endParaRPr kumimoji="1" lang="en-US" altLang="ja-JP" sz="850" b="1" kern="1200">
                        <a:solidFill>
                          <a:schemeClr val="bg1"/>
                        </a:solidFill>
                        <a:latin typeface="Meiryo" panose="020B0604030504040204" pitchFamily="34" charset="-128"/>
                        <a:ea typeface="Meiryo" panose="020B0604030504040204" pitchFamily="34" charset="-128"/>
                        <a:cs typeface="+mn-cs"/>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2117335041"/>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rgbClr val="0D0D0D"/>
                          </a:solidFill>
                          <a:latin typeface="Meiryo"/>
                          <a:ea typeface="Meiryo"/>
                        </a:rPr>
                        <a:t>継続</a:t>
                      </a:r>
                      <a:endParaRPr lang="ja-JP" altLang="en-US">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rgbClr val="0D0D0D"/>
                          </a:solidFill>
                          <a:effectLst/>
                          <a:latin typeface="Meiryo"/>
                        </a:rPr>
                        <a:t>1000005651</a:t>
                      </a:r>
                      <a:endParaRPr kumimoji="1" lang="ja-JP" altLang="en-US" dirty="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rgbClr val="0D0D0D"/>
                          </a:solidFill>
                          <a:latin typeface="Meiryo"/>
                          <a:ea typeface="Meiryo"/>
                        </a:rPr>
                        <a:t>継続</a:t>
                      </a:r>
                      <a:endParaRPr lang="ja-JP" sz="900" b="0" i="0" u="none" strike="noStrike" noProof="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rgbClr val="0D0D0D"/>
                          </a:solidFill>
                          <a:effectLst/>
                          <a:latin typeface="Meiryo"/>
                        </a:rPr>
                        <a:t>1000005652</a:t>
                      </a:r>
                      <a:endParaRPr kumimoji="1" lang="ja-JP" altLang="en-US" dirty="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a:ea typeface="Meiryo"/>
                        </a:rPr>
                        <a:t>継続</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effectLst/>
                          <a:latin typeface="Meiryo"/>
                          <a:ea typeface="Meiryo"/>
                          <a:cs typeface="+mn-cs"/>
                        </a:rPr>
                        <a:t>1000001346</a:t>
                      </a:r>
                      <a:endParaRPr kumimoji="1" lang="ja-JP" altLang="en-US" sz="900" kern="1200" dirty="0">
                        <a:solidFill>
                          <a:srgbClr val="0D0D0D"/>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rgbClr val="0D0D0D"/>
                          </a:solidFill>
                          <a:latin typeface="Meiryo"/>
                          <a:ea typeface="Meiryo"/>
                        </a:rPr>
                        <a:t>継続</a:t>
                      </a:r>
                      <a:endParaRPr lang="ja-JP" sz="900" b="0" i="0" u="none" strike="noStrike" noProof="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rgbClr val="0D0D0D"/>
                          </a:solidFill>
                          <a:effectLst/>
                          <a:latin typeface="Meiryo"/>
                        </a:rPr>
                        <a:t>1000005697</a:t>
                      </a:r>
                      <a:endParaRPr kumimoji="1" lang="ja-JP" altLang="en-US" dirty="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rgbClr val="0D0D0D"/>
                          </a:solidFill>
                          <a:latin typeface="Meiryo"/>
                          <a:ea typeface="Meiryo"/>
                        </a:rPr>
                        <a:t>継続</a:t>
                      </a:r>
                      <a:endParaRPr lang="en-US" altLang="ja-JP" sz="900" b="0" i="0" u="none" strike="noStrike" noProof="0">
                        <a:solidFill>
                          <a:srgbClr val="0D0D0D"/>
                        </a:solidFill>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rgbClr val="0D0D0D"/>
                          </a:solidFill>
                          <a:effectLst/>
                          <a:latin typeface="Meiryo"/>
                        </a:rPr>
                        <a:t>1000005653</a:t>
                      </a:r>
                      <a:endParaRPr kumimoji="1" lang="ja-JP" altLang="en-US" dirty="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a:ea typeface="Meiryo"/>
                        </a:rPr>
                        <a:t>継続</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effectLst/>
                          <a:latin typeface="Meiryo"/>
                          <a:ea typeface="Meiryo"/>
                          <a:cs typeface="+mn-cs"/>
                        </a:rPr>
                        <a:t>1000003037</a:t>
                      </a:r>
                      <a:endParaRPr kumimoji="1" lang="ja-JP" altLang="en-US" sz="900" kern="1200" dirty="0">
                        <a:solidFill>
                          <a:srgbClr val="0D0D0D"/>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dirty="0">
                          <a:solidFill>
                            <a:srgbClr val="0D0D0D"/>
                          </a:solidFill>
                          <a:latin typeface="メイリオ"/>
                          <a:ea typeface="メイリオ"/>
                          <a:cs typeface="+mn-cs"/>
                        </a:rPr>
                        <a:t>2025</a:t>
                      </a:r>
                      <a:r>
                        <a:rPr kumimoji="1" lang="ja-JP" altLang="en-US" sz="900" kern="1200" dirty="0">
                          <a:solidFill>
                            <a:srgbClr val="0D0D0D"/>
                          </a:solidFill>
                          <a:latin typeface="メイリオ"/>
                          <a:ea typeface="メイリオ"/>
                          <a:cs typeface="+mn-cs"/>
                        </a:rPr>
                        <a:t>年</a:t>
                      </a:r>
                      <a:r>
                        <a:rPr kumimoji="1" lang="en-US" altLang="ja-JP" sz="900" kern="1200" dirty="0">
                          <a:solidFill>
                            <a:srgbClr val="0D0D0D"/>
                          </a:solidFill>
                          <a:latin typeface="メイリオ"/>
                          <a:ea typeface="メイリオ"/>
                          <a:cs typeface="+mn-cs"/>
                        </a:rPr>
                        <a:t>7</a:t>
                      </a:r>
                      <a:r>
                        <a:rPr kumimoji="1" lang="ja-JP" altLang="en-US" sz="900" kern="1200" dirty="0">
                          <a:solidFill>
                            <a:srgbClr val="0D0D0D"/>
                          </a:solidFill>
                          <a:latin typeface="メイリオ"/>
                          <a:ea typeface="メイリオ"/>
                          <a:cs typeface="+mn-cs"/>
                        </a:rPr>
                        <a:t>月</a:t>
                      </a:r>
                      <a:r>
                        <a:rPr kumimoji="1" lang="en-US" altLang="ja-JP" sz="900" kern="1200" dirty="0">
                          <a:solidFill>
                            <a:srgbClr val="0D0D0D"/>
                          </a:solidFill>
                          <a:latin typeface="メイリオ"/>
                          <a:ea typeface="メイリオ"/>
                          <a:cs typeface="+mn-cs"/>
                        </a:rPr>
                        <a:t>24</a:t>
                      </a:r>
                      <a:r>
                        <a:rPr kumimoji="1" lang="ja-JP" altLang="en-US" sz="900" kern="1200" dirty="0">
                          <a:solidFill>
                            <a:srgbClr val="0D0D0D"/>
                          </a:solidFill>
                          <a:latin typeface="メイリオ"/>
                          <a:ea typeface="メイリオ"/>
                          <a:cs typeface="+mn-cs"/>
                        </a:rPr>
                        <a:t>日</a:t>
                      </a:r>
                      <a:r>
                        <a:rPr lang="en-US" altLang="ja-JP" sz="900" kern="1200" dirty="0">
                          <a:solidFill>
                            <a:srgbClr val="0D0D0D"/>
                          </a:solidFill>
                          <a:latin typeface="メイリオ"/>
                          <a:ea typeface="メイリオ"/>
                          <a:cs typeface="+mn-cs"/>
                        </a:rPr>
                        <a:t>(</a:t>
                      </a:r>
                      <a:r>
                        <a:rPr lang="ja-JP" altLang="en-US" sz="900" kern="1200" dirty="0">
                          <a:solidFill>
                            <a:srgbClr val="0D0D0D"/>
                          </a:solidFill>
                          <a:latin typeface="メイリオ"/>
                          <a:ea typeface="メイリオ"/>
                          <a:cs typeface="+mn-cs"/>
                        </a:rPr>
                        <a:t>木</a:t>
                      </a:r>
                      <a:r>
                        <a:rPr lang="en-US" altLang="ja-JP" sz="900" kern="1200" dirty="0">
                          <a:solidFill>
                            <a:srgbClr val="0D0D0D"/>
                          </a:solidFill>
                          <a:latin typeface="メイリオ"/>
                          <a:ea typeface="メイリオ"/>
                          <a:cs typeface="+mn-cs"/>
                        </a:rPr>
                        <a:t>)</a:t>
                      </a:r>
                      <a:endParaRPr kumimoji="1" lang="ja-JP" altLang="en-US" sz="900" kern="1200" dirty="0">
                        <a:solidFill>
                          <a:srgbClr val="0D0D0D"/>
                        </a:solidFill>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a:t>
                      </a:r>
                      <a:endParaRPr kumimoji="1" lang="ja-JP" altLang="en-US" sz="900" kern="1200">
                        <a:solidFill>
                          <a:srgbClr val="0D0D0D"/>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5043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メインメディアの</a:t>
                      </a:r>
                      <a:endParaRPr kumimoji="1" lang="en-US" altLang="ja-JP" sz="800" b="0"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800" b="0" kern="1200">
                          <a:solidFill>
                            <a:schemeClr val="bg1"/>
                          </a:solidFill>
                          <a:latin typeface="Meiryo" panose="020B0604030504040204" pitchFamily="34" charset="-128"/>
                          <a:ea typeface="Meiryo" panose="020B0604030504040204" pitchFamily="34" charset="-128"/>
                          <a:cs typeface="+mn-cs"/>
                        </a:rPr>
                        <a:t>形式</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スマートフォン</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バナー</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画像</a:t>
                      </a:r>
                      <a:r>
                        <a:rPr kumimoji="1" lang="en-US" altLang="ja-JP" sz="900" kern="1200">
                          <a:solidFill>
                            <a:srgbClr val="0D0D0D"/>
                          </a:solidFill>
                          <a:latin typeface="Meiryo" panose="020B0604030504040204" pitchFamily="34" charset="-128"/>
                          <a:ea typeface="Meiryo" panose="020B0604030504040204" pitchFamily="34" charset="-128"/>
                          <a:cs typeface="+mn-cs"/>
                        </a:rPr>
                        <a:t>/16</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9</a:t>
                      </a:r>
                      <a:r>
                        <a:rPr kumimoji="1" lang="ja-JP" altLang="en-US" sz="900" kern="1200">
                          <a:solidFill>
                            <a:srgbClr val="0D0D0D"/>
                          </a:solidFill>
                          <a:latin typeface="Meiryo" panose="020B0604030504040204" pitchFamily="34" charset="-128"/>
                          <a:ea typeface="Meiryo" panose="020B0604030504040204" pitchFamily="34" charset="-128"/>
                          <a:cs typeface="+mn-cs"/>
                        </a:rPr>
                        <a:t>　バナー</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動画</a:t>
                      </a:r>
                      <a:r>
                        <a:rPr kumimoji="1" lang="en-US" altLang="ja-JP" sz="900" kern="1200">
                          <a:solidFill>
                            <a:srgbClr val="0D0D0D"/>
                          </a:solidFill>
                          <a:latin typeface="Meiryo" panose="020B0604030504040204" pitchFamily="34" charset="-128"/>
                          <a:ea typeface="Meiryo" panose="020B0604030504040204" pitchFamily="34" charset="-128"/>
                          <a:cs typeface="+mn-cs"/>
                        </a:rPr>
                        <a:t>/16</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9</a:t>
                      </a:r>
                      <a:r>
                        <a:rPr kumimoji="1" lang="ja-JP" altLang="en-US" sz="900" kern="1200">
                          <a:solidFill>
                            <a:srgbClr val="0D0D0D"/>
                          </a:solidFill>
                          <a:latin typeface="Meiryo" panose="020B0604030504040204" pitchFamily="34" charset="-128"/>
                          <a:ea typeface="Meiryo" panose="020B0604030504040204" pitchFamily="34" charset="-128"/>
                          <a:cs typeface="+mn-cs"/>
                        </a:rPr>
                        <a:t>　</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【PC】</a:t>
                      </a:r>
                      <a:r>
                        <a:rPr kumimoji="1" lang="ja-JP" altLang="en-US" sz="900" kern="1200">
                          <a:solidFill>
                            <a:srgbClr val="0D0D0D"/>
                          </a:solidFill>
                          <a:latin typeface="Meiryo" panose="020B0604030504040204" pitchFamily="34" charset="-128"/>
                          <a:ea typeface="Meiryo" panose="020B0604030504040204" pitchFamily="34" charset="-128"/>
                          <a:cs typeface="+mn-cs"/>
                        </a:rPr>
                        <a:t>ブランドパネル クインティ</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画像</a:t>
                      </a:r>
                      <a:r>
                        <a:rPr kumimoji="1" lang="en-US" altLang="ja-JP" sz="900" kern="1200">
                          <a:solidFill>
                            <a:srgbClr val="0D0D0D"/>
                          </a:solidFill>
                          <a:latin typeface="Meiryo" panose="020B0604030504040204" pitchFamily="34" charset="-128"/>
                          <a:ea typeface="Meiryo" panose="020B0604030504040204" pitchFamily="34" charset="-128"/>
                          <a:cs typeface="+mn-cs"/>
                        </a:rPr>
                        <a:t>/16</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9</a:t>
                      </a:r>
                      <a:r>
                        <a:rPr kumimoji="1" lang="ja-JP" altLang="en-US" sz="900" kern="1200">
                          <a:solidFill>
                            <a:srgbClr val="0D0D0D"/>
                          </a:solidFill>
                          <a:latin typeface="Meiryo" panose="020B0604030504040204" pitchFamily="34" charset="-128"/>
                          <a:ea typeface="Meiryo" panose="020B0604030504040204" pitchFamily="34" charset="-128"/>
                          <a:cs typeface="+mn-cs"/>
                        </a:rPr>
                        <a:t>　ブランドパネル クインティ</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動画</a:t>
                      </a:r>
                      <a:r>
                        <a:rPr kumimoji="1" lang="en-US" altLang="ja-JP" sz="900" kern="1200">
                          <a:solidFill>
                            <a:srgbClr val="0D0D0D"/>
                          </a:solidFill>
                          <a:latin typeface="Meiryo" panose="020B0604030504040204" pitchFamily="34" charset="-128"/>
                          <a:ea typeface="Meiryo" panose="020B0604030504040204" pitchFamily="34" charset="-128"/>
                          <a:cs typeface="+mn-cs"/>
                        </a:rPr>
                        <a:t>/16</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9</a:t>
                      </a:r>
                      <a:r>
                        <a:rPr kumimoji="1" lang="ja-JP" altLang="en-US" sz="900" kern="1200">
                          <a:solidFill>
                            <a:srgbClr val="0D0D0D"/>
                          </a:solidFill>
                          <a:latin typeface="Meiryo" panose="020B0604030504040204" pitchFamily="34" charset="-128"/>
                          <a:ea typeface="Meiryo" panose="020B0604030504040204" pitchFamily="34" charset="-128"/>
                          <a:cs typeface="+mn-cs"/>
                        </a:rPr>
                        <a:t>　　　バナー</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画像</a:t>
                      </a:r>
                      <a:r>
                        <a:rPr kumimoji="1" lang="en-US" altLang="ja-JP" sz="900" kern="1200">
                          <a:solidFill>
                            <a:srgbClr val="0D0D0D"/>
                          </a:solidFill>
                          <a:latin typeface="Meiryo" panose="020B0604030504040204" pitchFamily="34" charset="-128"/>
                          <a:ea typeface="Meiryo" panose="020B0604030504040204" pitchFamily="34" charset="-128"/>
                          <a:cs typeface="+mn-cs"/>
                        </a:rPr>
                        <a:t>/1</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1</a:t>
                      </a:r>
                      <a:r>
                        <a:rPr kumimoji="1" lang="ja-JP" altLang="en-US" sz="900" kern="1200">
                          <a:solidFill>
                            <a:srgbClr val="0D0D0D"/>
                          </a:solidFill>
                          <a:latin typeface="Meiryo" panose="020B0604030504040204" pitchFamily="34" charset="-128"/>
                          <a:ea typeface="Meiryo" panose="020B0604030504040204" pitchFamily="34" charset="-128"/>
                          <a:cs typeface="+mn-cs"/>
                        </a:rPr>
                        <a:t> 　バナー</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動画</a:t>
                      </a:r>
                      <a:r>
                        <a:rPr kumimoji="1" lang="en-US" altLang="ja-JP" sz="900" kern="1200">
                          <a:solidFill>
                            <a:srgbClr val="0D0D0D"/>
                          </a:solidFill>
                          <a:latin typeface="Meiryo" panose="020B0604030504040204" pitchFamily="34" charset="-128"/>
                          <a:ea typeface="Meiryo" panose="020B0604030504040204" pitchFamily="34" charset="-128"/>
                          <a:cs typeface="+mn-cs"/>
                        </a:rPr>
                        <a:t>/1</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1</a:t>
                      </a:r>
                      <a:endParaRPr kumimoji="1" lang="ja-JP" altLang="en-US" sz="900" kern="1200">
                        <a:solidFill>
                          <a:srgbClr val="0D0D0D"/>
                        </a:solidFill>
                        <a:latin typeface="Meiryo" panose="020B0604030504040204" pitchFamily="34" charset="-128"/>
                        <a:ea typeface="Meiryo" panose="020B0604030504040204" pitchFamily="34" charset="-128"/>
                        <a:cs typeface="+mn-cs"/>
                      </a:endParaRPr>
                    </a:p>
                  </a:txBody>
                  <a:tcPr marL="0" marR="0"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4274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panose="020B0604030504040204" pitchFamily="34" charset="-128"/>
                          <a:ea typeface="Meiryo" panose="020B0604030504040204" pitchFamily="34" charset="-128"/>
                          <a:cs typeface="+mn-cs"/>
                        </a:rPr>
                        <a:t>動画をフルスクリーンで再生する（</a:t>
                      </a:r>
                      <a:r>
                        <a:rPr kumimoji="1" lang="en" altLang="ja-JP" sz="900" kern="1200">
                          <a:solidFill>
                            <a:srgbClr val="0D0D0D"/>
                          </a:solidFill>
                          <a:latin typeface="Meiryo" panose="020B0604030504040204" pitchFamily="34" charset="-128"/>
                          <a:ea typeface="Meiryo" panose="020B0604030504040204" pitchFamily="34" charset="-128"/>
                          <a:cs typeface="+mn-cs"/>
                        </a:rPr>
                        <a:t>for view</a:t>
                      </a:r>
                      <a:r>
                        <a:rPr kumimoji="1" lang="ja-JP" altLang="en" sz="900" kern="1200">
                          <a:solidFill>
                            <a:srgbClr val="0D0D0D"/>
                          </a:solidFill>
                          <a:latin typeface="Meiryo" panose="020B0604030504040204" pitchFamily="34" charset="-128"/>
                          <a:ea typeface="Meiryo" panose="020B0604030504040204" pitchFamily="34" charset="-128"/>
                          <a:cs typeface="+mn-cs"/>
                        </a:rPr>
                        <a:t>）　</a:t>
                      </a:r>
                      <a:r>
                        <a:rPr kumimoji="1" lang="en"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 sz="900" kern="1200">
                          <a:solidFill>
                            <a:srgbClr val="0D0D0D"/>
                          </a:solidFill>
                          <a:latin typeface="Meiryo" panose="020B0604030504040204" pitchFamily="34" charset="-128"/>
                          <a:ea typeface="Meiryo" panose="020B0604030504040204" pitchFamily="34" charset="-128"/>
                          <a:cs typeface="+mn-cs"/>
                        </a:rPr>
                        <a:t>　</a:t>
                      </a:r>
                      <a:r>
                        <a:rPr kumimoji="1" lang="ja-JP" altLang="en-US" sz="900" kern="1200">
                          <a:solidFill>
                            <a:srgbClr val="0D0D0D"/>
                          </a:solidFill>
                          <a:latin typeface="Meiryo" panose="020B0604030504040204" pitchFamily="34" charset="-128"/>
                          <a:ea typeface="Meiryo" panose="020B0604030504040204" pitchFamily="34" charset="-128"/>
                          <a:cs typeface="+mn-cs"/>
                        </a:rPr>
                        <a:t>ランディングページを表示する（</a:t>
                      </a:r>
                      <a:r>
                        <a:rPr kumimoji="1" lang="en" altLang="ja-JP" sz="900" kern="1200">
                          <a:solidFill>
                            <a:srgbClr val="0D0D0D"/>
                          </a:solidFill>
                          <a:latin typeface="Meiryo" panose="020B0604030504040204" pitchFamily="34" charset="-128"/>
                          <a:ea typeface="Meiryo" panose="020B0604030504040204" pitchFamily="34" charset="-128"/>
                          <a:cs typeface="+mn-cs"/>
                        </a:rPr>
                        <a:t>for click</a:t>
                      </a:r>
                      <a:r>
                        <a:rPr kumimoji="1" lang="ja-JP" altLang="en" sz="900" kern="1200">
                          <a:solidFill>
                            <a:srgbClr val="0D0D0D"/>
                          </a:solidFill>
                          <a:latin typeface="Meiryo" panose="020B0604030504040204" pitchFamily="34" charset="-128"/>
                          <a:ea typeface="Meiryo" panose="020B0604030504040204" pitchFamily="34" charset="-128"/>
                          <a:cs typeface="+mn-cs"/>
                        </a:rPr>
                        <a:t>）</a:t>
                      </a:r>
                    </a:p>
                  </a:txBody>
                  <a:tcPr marL="0" marR="0"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222981766"/>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panose="020B0604030504040204" pitchFamily="34" charset="-128"/>
                          <a:ea typeface="Meiryo" panose="020B0604030504040204" pitchFamily="34" charset="-128"/>
                          <a:cs typeface="+mn-cs"/>
                        </a:rPr>
                        <a:t>スマートフォン（ウェブ</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アプリ）　</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baseline="0">
                          <a:solidFill>
                            <a:srgbClr val="0D0D0D"/>
                          </a:solidFill>
                          <a:latin typeface="Meiryo" panose="020B0604030504040204" pitchFamily="34" charset="-128"/>
                          <a:ea typeface="Meiryo" panose="020B0604030504040204" pitchFamily="34" charset="-128"/>
                          <a:cs typeface="+mn-cs"/>
                        </a:rPr>
                        <a:t>　</a:t>
                      </a:r>
                      <a:r>
                        <a:rPr kumimoji="1" lang="en-US" altLang="ja-JP" sz="900" kern="1200">
                          <a:solidFill>
                            <a:srgbClr val="0D0D0D"/>
                          </a:solidFill>
                          <a:latin typeface="Meiryo" panose="020B0604030504040204" pitchFamily="34" charset="-128"/>
                          <a:ea typeface="Meiryo" panose="020B0604030504040204" pitchFamily="34" charset="-128"/>
                          <a:cs typeface="+mn-cs"/>
                        </a:rPr>
                        <a:t>PC</a:t>
                      </a:r>
                      <a:endParaRPr kumimoji="1" lang="ja-JP" altLang="en-US"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Yahoo! JAPAN</a:t>
                      </a:r>
                      <a:r>
                        <a:rPr kumimoji="1" lang="ja-JP" altLang="en-US" sz="900" kern="1200">
                          <a:solidFill>
                            <a:srgbClr val="0D0D0D"/>
                          </a:solidFill>
                          <a:latin typeface="Meiryo" panose="020B0604030504040204" pitchFamily="34" charset="-128"/>
                          <a:ea typeface="Meiryo" panose="020B0604030504040204" pitchFamily="34" charset="-128"/>
                          <a:cs typeface="+mn-cs"/>
                        </a:rPr>
                        <a:t>　トップページ</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　および　</a:t>
                      </a: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アプリのファーストビュー　</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dirty="0">
                          <a:ln>
                            <a:noFill/>
                          </a:ln>
                          <a:solidFill>
                            <a:srgbClr val="0D0D0D"/>
                          </a:solidFill>
                          <a:effectLst/>
                          <a:uLnTx/>
                          <a:uFillTx/>
                          <a:latin typeface="Meiryo"/>
                          <a:ea typeface="Meiryo"/>
                          <a:cs typeface="+mn-cs"/>
                        </a:rPr>
                        <a:t>2025</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9</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日（月）～　</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31</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（火）</a:t>
                      </a:r>
                      <a:endParaRPr kumimoji="1" lang="ja-JP" dirty="0">
                        <a:solidFill>
                          <a:srgbClr val="0D0D0D"/>
                        </a:solidFill>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panose="020B0604030504040204" pitchFamily="34" charset="-128"/>
                          <a:ea typeface="Meiryo" panose="020B0604030504040204" pitchFamily="34" charset="-128"/>
                          <a:cs typeface="+mn-cs"/>
                        </a:rPr>
                        <a:t>5</a:t>
                      </a:r>
                      <a:r>
                        <a:rPr kumimoji="1" lang="ja-JP" altLang="en-US" sz="900" kern="1200" dirty="0">
                          <a:solidFill>
                            <a:srgbClr val="0D0D0D"/>
                          </a:solidFill>
                          <a:latin typeface="Meiryo" panose="020B0604030504040204" pitchFamily="34" charset="-128"/>
                          <a:ea typeface="Meiryo" panose="020B0604030504040204" pitchFamily="34" charset="-128"/>
                          <a:cs typeface="+mn-cs"/>
                        </a:rPr>
                        <a:t>日間～</a:t>
                      </a:r>
                      <a:r>
                        <a:rPr kumimoji="1" lang="en-US" altLang="ja-JP" sz="900" kern="1200" dirty="0">
                          <a:solidFill>
                            <a:srgbClr val="0D0D0D"/>
                          </a:solidFill>
                          <a:latin typeface="Meiryo" panose="020B0604030504040204" pitchFamily="34" charset="-128"/>
                          <a:ea typeface="Meiryo" panose="020B0604030504040204" pitchFamily="34" charset="-128"/>
                          <a:cs typeface="+mn-cs"/>
                        </a:rPr>
                        <a:t>31</a:t>
                      </a:r>
                      <a:r>
                        <a:rPr kumimoji="1" lang="ja-JP" altLang="en-US" sz="900" kern="1200" dirty="0">
                          <a:solidFill>
                            <a:srgbClr val="0D0D0D"/>
                          </a:solidFill>
                          <a:latin typeface="Meiryo" panose="020B0604030504040204" pitchFamily="34" charset="-128"/>
                          <a:ea typeface="Meiryo" panose="020B0604030504040204" pitchFamily="34" charset="-128"/>
                          <a:cs typeface="+mn-cs"/>
                        </a:rPr>
                        <a:t>日間</a:t>
                      </a:r>
                      <a:r>
                        <a:rPr kumimoji="1" lang="en-US" altLang="ja-JP" sz="900" kern="1200" dirty="0">
                          <a:solidFill>
                            <a:srgbClr val="0D0D0D"/>
                          </a:solidFill>
                          <a:latin typeface="Meiryo" panose="020B0604030504040204" pitchFamily="34" charset="-128"/>
                          <a:ea typeface="Meiryo" panose="020B0604030504040204" pitchFamily="34" charset="-128"/>
                          <a:cs typeface="+mn-cs"/>
                        </a:rPr>
                        <a:t>  </a:t>
                      </a:r>
                      <a:r>
                        <a:rPr kumimoji="1" lang="en-US" altLang="ja-JP" sz="900" kern="1200" dirty="0">
                          <a:solidFill>
                            <a:srgbClr val="FF0033"/>
                          </a:solidFill>
                          <a:latin typeface="Meiryo" panose="020B0604030504040204" pitchFamily="34" charset="-128"/>
                          <a:ea typeface="Meiryo" panose="020B0604030504040204" pitchFamily="34" charset="-128"/>
                          <a:cs typeface="+mn-cs"/>
                        </a:rPr>
                        <a:t>※1</a:t>
                      </a:r>
                      <a:endParaRPr kumimoji="1" lang="ja-JP" altLang="en-US" sz="900" kern="1200" dirty="0">
                        <a:solidFill>
                          <a:srgbClr val="FF003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3</a:t>
                      </a:r>
                      <a:r>
                        <a:rPr kumimoji="1" lang="ja-JP" altLang="en-US" sz="900" kern="1200">
                          <a:solidFill>
                            <a:srgbClr val="0D0D0D"/>
                          </a:solidFill>
                          <a:latin typeface="Meiryo" panose="020B0604030504040204" pitchFamily="34" charset="-128"/>
                          <a:ea typeface="Meiryo" panose="020B0604030504040204" pitchFamily="34" charset="-128"/>
                          <a:cs typeface="+mn-cs"/>
                        </a:rPr>
                        <a:t>日間～</a:t>
                      </a:r>
                      <a:r>
                        <a:rPr kumimoji="1" lang="en-US" altLang="ja-JP" sz="900" kern="1200">
                          <a:solidFill>
                            <a:srgbClr val="0D0D0D"/>
                          </a:solidFill>
                          <a:latin typeface="Meiryo" panose="020B0604030504040204" pitchFamily="34" charset="-128"/>
                          <a:ea typeface="Meiryo" panose="020B0604030504040204" pitchFamily="34" charset="-128"/>
                          <a:cs typeface="+mn-cs"/>
                        </a:rPr>
                        <a:t>31</a:t>
                      </a:r>
                      <a:r>
                        <a:rPr kumimoji="1" lang="ja-JP" altLang="en-US" sz="900" kern="1200">
                          <a:solidFill>
                            <a:srgbClr val="0D0D0D"/>
                          </a:solidFill>
                          <a:latin typeface="Meiryo" panose="020B0604030504040204" pitchFamily="34" charset="-128"/>
                          <a:ea typeface="Meiryo" panose="020B0604030504040204" pitchFamily="34" charset="-128"/>
                          <a:cs typeface="+mn-cs"/>
                        </a:rPr>
                        <a:t>日間</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rgbClr val="0D0D0D"/>
                          </a:solidFill>
                          <a:latin typeface="Meiryo" panose="020B0604030504040204" pitchFamily="34" charset="-128"/>
                          <a:ea typeface="Meiryo" panose="020B0604030504040204" pitchFamily="34" charset="-128"/>
                        </a:rPr>
                        <a:t>5</a:t>
                      </a:r>
                      <a:r>
                        <a:rPr kumimoji="1" lang="ja-JP" altLang="en-US" sz="900" dirty="0">
                          <a:solidFill>
                            <a:srgbClr val="0D0D0D"/>
                          </a:solidFill>
                          <a:latin typeface="Meiryo" panose="020B0604030504040204" pitchFamily="34" charset="-128"/>
                          <a:ea typeface="Meiryo" panose="020B0604030504040204" pitchFamily="34" charset="-128"/>
                        </a:rPr>
                        <a:t>日間～</a:t>
                      </a:r>
                      <a:r>
                        <a:rPr kumimoji="1" lang="en-US" altLang="ja-JP" sz="900" dirty="0">
                          <a:solidFill>
                            <a:srgbClr val="0D0D0D"/>
                          </a:solidFill>
                          <a:latin typeface="Meiryo" panose="020B0604030504040204" pitchFamily="34" charset="-128"/>
                          <a:ea typeface="Meiryo" panose="020B0604030504040204" pitchFamily="34" charset="-128"/>
                        </a:rPr>
                        <a:t>31</a:t>
                      </a:r>
                      <a:r>
                        <a:rPr kumimoji="1" lang="ja-JP" altLang="en-US" sz="900" dirty="0">
                          <a:solidFill>
                            <a:srgbClr val="0D0D0D"/>
                          </a:solidFill>
                          <a:latin typeface="Meiryo" panose="020B0604030504040204" pitchFamily="34" charset="-128"/>
                          <a:ea typeface="Meiryo" panose="020B0604030504040204" pitchFamily="34" charset="-128"/>
                        </a:rPr>
                        <a:t>日間</a:t>
                      </a:r>
                      <a:r>
                        <a:rPr kumimoji="1" lang="en-US" altLang="ja-JP" sz="900" dirty="0">
                          <a:solidFill>
                            <a:srgbClr val="0D0D0D"/>
                          </a:solidFill>
                          <a:latin typeface="Meiryo" panose="020B0604030504040204" pitchFamily="34" charset="-128"/>
                          <a:ea typeface="Meiryo" panose="020B0604030504040204" pitchFamily="34" charset="-128"/>
                        </a:rPr>
                        <a:t> </a:t>
                      </a:r>
                      <a:r>
                        <a:rPr kumimoji="1" lang="en-US" altLang="ja-JP" sz="900" dirty="0">
                          <a:solidFill>
                            <a:srgbClr val="FF0033"/>
                          </a:solidFill>
                          <a:latin typeface="Meiryo" panose="020B0604030504040204" pitchFamily="34" charset="-128"/>
                          <a:ea typeface="Meiryo" panose="020B0604030504040204" pitchFamily="34" charset="-128"/>
                        </a:rPr>
                        <a:t>※1</a:t>
                      </a:r>
                      <a:endParaRPr kumimoji="1" lang="ja-JP" altLang="en-US" sz="900" dirty="0">
                        <a:solidFill>
                          <a:srgbClr val="FF003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panose="020B0604030504040204" pitchFamily="34" charset="-128"/>
                          <a:ea typeface="Meiryo" panose="020B0604030504040204" pitchFamily="34" charset="-128"/>
                        </a:rPr>
                        <a:t>5</a:t>
                      </a:r>
                      <a:r>
                        <a:rPr kumimoji="1" lang="ja-JP" altLang="en-US" sz="900">
                          <a:solidFill>
                            <a:srgbClr val="0D0D0D"/>
                          </a:solidFill>
                          <a:latin typeface="Meiryo" panose="020B0604030504040204" pitchFamily="34" charset="-128"/>
                          <a:ea typeface="Meiryo" panose="020B0604030504040204" pitchFamily="34" charset="-128"/>
                        </a:rPr>
                        <a:t>日間～</a:t>
                      </a:r>
                      <a:r>
                        <a:rPr kumimoji="1" lang="en-US" altLang="ja-JP" sz="900">
                          <a:solidFill>
                            <a:srgbClr val="0D0D0D"/>
                          </a:solidFill>
                          <a:latin typeface="Meiryo" panose="020B0604030504040204" pitchFamily="34" charset="-128"/>
                          <a:ea typeface="Meiryo" panose="020B0604030504040204" pitchFamily="34" charset="-128"/>
                        </a:rPr>
                        <a:t>31</a:t>
                      </a:r>
                      <a:r>
                        <a:rPr kumimoji="1" lang="ja-JP" altLang="en-US" sz="900">
                          <a:solidFill>
                            <a:srgbClr val="0D0D0D"/>
                          </a:solidFill>
                          <a:latin typeface="Meiryo" panose="020B0604030504040204" pitchFamily="34" charset="-128"/>
                          <a:ea typeface="Meiryo" panose="020B0604030504040204" pitchFamily="34" charset="-128"/>
                        </a:rPr>
                        <a:t>日間</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panose="020B0604030504040204" pitchFamily="34" charset="-128"/>
                          <a:ea typeface="Meiryo" panose="020B0604030504040204" pitchFamily="34" charset="-128"/>
                        </a:rPr>
                        <a:t>5,000,000</a:t>
                      </a:r>
                      <a:r>
                        <a:rPr kumimoji="1" lang="ja-JP" altLang="en-US" sz="900">
                          <a:solidFill>
                            <a:srgbClr val="0D0D0D"/>
                          </a:solidFill>
                          <a:latin typeface="Meiryo" panose="020B0604030504040204" pitchFamily="34" charset="-128"/>
                          <a:ea typeface="Meiryo" panose="020B0604030504040204" pitchFamily="34" charset="-128"/>
                        </a:rPr>
                        <a:t>円</a:t>
                      </a:r>
                      <a:endParaRPr kumimoji="1" lang="en-US" altLang="ja-JP"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10,000,000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10,000,000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500,000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3,000,000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100,000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4274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780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702</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rgbClr val="0D0D0D"/>
                          </a:solidFill>
                          <a:latin typeface="Meiryo"/>
                          <a:ea typeface="Meiryo"/>
                        </a:rPr>
                        <a:t>748</a:t>
                      </a:r>
                      <a:r>
                        <a:rPr kumimoji="1" lang="ja-JP" altLang="en-US" sz="900" dirty="0">
                          <a:solidFill>
                            <a:srgbClr val="0D0D0D"/>
                          </a:solidFill>
                          <a:latin typeface="Meiryo"/>
                          <a:ea typeface="Meiryo"/>
                        </a:rPr>
                        <a:t>円</a:t>
                      </a:r>
                      <a:r>
                        <a:rPr lang="en-US" altLang="ja-JP" sz="900" dirty="0">
                          <a:solidFill>
                            <a:srgbClr val="0D0D0D"/>
                          </a:solidFill>
                          <a:latin typeface="Meiryo"/>
                          <a:ea typeface="Meiryo"/>
                        </a:rPr>
                        <a:t> </a:t>
                      </a:r>
                      <a:r>
                        <a:rPr kumimoji="1" lang="en-US" altLang="ja-JP" sz="900" dirty="0">
                          <a:solidFill>
                            <a:srgbClr val="0D0D0D"/>
                          </a:solidFill>
                          <a:latin typeface="Meiryo"/>
                          <a:ea typeface="Meiryo"/>
                        </a:rPr>
                        <a:t> </a:t>
                      </a:r>
                      <a:r>
                        <a:rPr kumimoji="1" lang="en-US" altLang="ja-JP" sz="900" kern="1200" dirty="0">
                          <a:solidFill>
                            <a:srgbClr val="FF0033"/>
                          </a:solidFill>
                          <a:latin typeface="Meiryo"/>
                          <a:ea typeface="Meiryo"/>
                          <a:cs typeface="+mn-cs"/>
                        </a:rPr>
                        <a:t>※2</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rgbClr val="0D0D0D"/>
                          </a:solidFill>
                          <a:latin typeface="Meiryo"/>
                          <a:ea typeface="Meiryo"/>
                        </a:rPr>
                        <a:t>1,014</a:t>
                      </a:r>
                      <a:r>
                        <a:rPr kumimoji="1" lang="ja-JP" altLang="en-US" sz="900" dirty="0">
                          <a:solidFill>
                            <a:srgbClr val="0D0D0D"/>
                          </a:solidFill>
                          <a:latin typeface="Meiryo"/>
                          <a:ea typeface="Meiryo"/>
                        </a:rPr>
                        <a:t>円★</a:t>
                      </a:r>
                      <a:endParaRPr kumimoji="1" lang="en-US" altLang="ja-JP" sz="900" dirty="0">
                        <a:solidFill>
                          <a:srgbClr val="0D0D0D"/>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780</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en-US" altLang="ja-JP" sz="900" dirty="0">
                          <a:solidFill>
                            <a:srgbClr val="FF0033"/>
                          </a:solidFill>
                          <a:latin typeface="Meiryo"/>
                          <a:ea typeface="Meiryo"/>
                        </a:rPr>
                        <a:t>※3</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latin typeface="Meiryo"/>
                          <a:ea typeface="Meiryo"/>
                          <a:cs typeface="+mn-cs"/>
                        </a:rPr>
                        <a:t>912</a:t>
                      </a:r>
                      <a:r>
                        <a:rPr kumimoji="1" lang="ja-JP" altLang="en-US" sz="900" kern="1200" dirty="0">
                          <a:solidFill>
                            <a:srgbClr val="0D0D0D"/>
                          </a:solidFill>
                          <a:latin typeface="Meiryo"/>
                          <a:ea typeface="Meiryo"/>
                          <a:cs typeface="+mn-cs"/>
                        </a:rPr>
                        <a:t>円</a:t>
                      </a:r>
                      <a:r>
                        <a:rPr kumimoji="1" lang="ja-JP" altLang="en-US" sz="900" dirty="0">
                          <a:solidFill>
                            <a:srgbClr val="0D0D0D"/>
                          </a:solidFill>
                          <a:latin typeface="Meiryo"/>
                          <a:ea typeface="Meiryo"/>
                        </a:rPr>
                        <a:t>★</a:t>
                      </a:r>
                      <a:endParaRPr kumimoji="1" lang="en-US" altLang="ja-JP" sz="90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702</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en-US" altLang="ja-JP" sz="900" dirty="0">
                          <a:solidFill>
                            <a:srgbClr val="FF0033"/>
                          </a:solidFill>
                          <a:latin typeface="Meiryo"/>
                          <a:ea typeface="Meiryo"/>
                        </a:rPr>
                        <a:t>※3</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1,216</a:t>
                      </a:r>
                      <a:r>
                        <a:rPr kumimoji="1" lang="ja-JP" altLang="en-US" sz="900" kern="1200" dirty="0">
                          <a:solidFill>
                            <a:srgbClr val="0D0D0D"/>
                          </a:solidFill>
                          <a:latin typeface="Meiryo"/>
                          <a:ea typeface="Meiryo"/>
                          <a:cs typeface="+mn-cs"/>
                        </a:rPr>
                        <a:t>円</a:t>
                      </a:r>
                      <a:endParaRPr kumimoji="1" lang="en-US" altLang="ja-JP" sz="90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780</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×1.56</a:t>
                      </a:r>
                      <a:r>
                        <a:rPr kumimoji="1" lang="ja-JP" altLang="en-US" sz="900" kern="1200" dirty="0">
                          <a:solidFill>
                            <a:srgbClr val="0D0D0D"/>
                          </a:solidFill>
                          <a:latin typeface="Meiryo"/>
                          <a:ea typeface="Meiryo"/>
                          <a:cs typeface="+mn-cs"/>
                        </a:rPr>
                        <a:t>倍）</a:t>
                      </a:r>
                      <a:r>
                        <a:rPr kumimoji="1" lang="en-US" altLang="ja-JP" sz="900" kern="1200" dirty="0">
                          <a:solidFill>
                            <a:srgbClr val="FF0033"/>
                          </a:solidFill>
                          <a:latin typeface="Meiryo"/>
                          <a:ea typeface="Meiryo"/>
                          <a:cs typeface="+mn-cs"/>
                        </a:rPr>
                        <a:t>※4</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想定</a:t>
                      </a:r>
                      <a:r>
                        <a:rPr kumimoji="1" lang="en-US" altLang="ja-JP" sz="900" b="0" kern="1200" dirty="0" err="1">
                          <a:solidFill>
                            <a:schemeClr val="bg1"/>
                          </a:solidFill>
                          <a:latin typeface="Meiryo"/>
                          <a:ea typeface="Meiryo"/>
                          <a:cs typeface="+mn-cs"/>
                        </a:rPr>
                        <a:t>vimps</a:t>
                      </a:r>
                      <a:r>
                        <a:rPr kumimoji="1" lang="ja-JP" altLang="en-US" sz="900" b="0" kern="1200" dirty="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rgbClr val="0D0D0D"/>
                          </a:solidFill>
                          <a:latin typeface="Meiryo" panose="020B0604030504040204" pitchFamily="34" charset="-128"/>
                          <a:ea typeface="Meiryo" panose="020B0604030504040204" pitchFamily="34" charset="-128"/>
                        </a:rPr>
                        <a:t>-</a:t>
                      </a:r>
                      <a:endParaRPr kumimoji="1" lang="ja-JP" altLang="en-US" sz="900" dirty="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18" name="円/楕円 13">
            <a:extLst>
              <a:ext uri="{FF2B5EF4-FFF2-40B4-BE49-F238E27FC236}">
                <a16:creationId xmlns:a16="http://schemas.microsoft.com/office/drawing/2014/main" id="{7C81336E-3FAD-9CA6-2C5F-127D4700BBA4}"/>
              </a:ext>
            </a:extLst>
          </p:cNvPr>
          <p:cNvSpPr>
            <a:spLocks noChangeAspect="1"/>
          </p:cNvSpPr>
          <p:nvPr/>
        </p:nvSpPr>
        <p:spPr>
          <a:xfrm>
            <a:off x="8011033" y="2443829"/>
            <a:ext cx="180000" cy="180000"/>
          </a:xfrm>
          <a:prstGeom prst="ellipse">
            <a:avLst/>
          </a:prstGeom>
          <a:solidFill>
            <a:schemeClr val="tx1"/>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9" name="円/楕円 14">
            <a:extLst>
              <a:ext uri="{FF2B5EF4-FFF2-40B4-BE49-F238E27FC236}">
                <a16:creationId xmlns:a16="http://schemas.microsoft.com/office/drawing/2014/main" id="{21281617-866A-FB41-2FDC-AF9A47253A66}"/>
              </a:ext>
            </a:extLst>
          </p:cNvPr>
          <p:cNvSpPr>
            <a:spLocks noChangeAspect="1"/>
          </p:cNvSpPr>
          <p:nvPr/>
        </p:nvSpPr>
        <p:spPr>
          <a:xfrm>
            <a:off x="10374135" y="2420582"/>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15">
            <a:extLst>
              <a:ext uri="{FF2B5EF4-FFF2-40B4-BE49-F238E27FC236}">
                <a16:creationId xmlns:a16="http://schemas.microsoft.com/office/drawing/2014/main" id="{23EF63CC-EF4C-1BA5-C1AD-058E3917895D}"/>
              </a:ext>
            </a:extLst>
          </p:cNvPr>
          <p:cNvSpPr>
            <a:spLocks noChangeAspect="1"/>
          </p:cNvSpPr>
          <p:nvPr/>
        </p:nvSpPr>
        <p:spPr>
          <a:xfrm>
            <a:off x="8437754" y="2263829"/>
            <a:ext cx="180000" cy="180000"/>
          </a:xfrm>
          <a:prstGeom prst="ellipse">
            <a:avLst/>
          </a:prstGeom>
          <a:solidFill>
            <a:srgbClr val="03004A"/>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1" name="正方形/長方形 20">
            <a:extLst>
              <a:ext uri="{FF2B5EF4-FFF2-40B4-BE49-F238E27FC236}">
                <a16:creationId xmlns:a16="http://schemas.microsoft.com/office/drawing/2014/main" id="{D20A29D5-9F5D-384F-0AE8-4FB0D7070F3E}"/>
              </a:ext>
            </a:extLst>
          </p:cNvPr>
          <p:cNvSpPr/>
          <p:nvPr/>
        </p:nvSpPr>
        <p:spPr>
          <a:xfrm>
            <a:off x="4807112" y="5737913"/>
            <a:ext cx="7178247" cy="634020"/>
          </a:xfrm>
          <a:prstGeom prst="rect">
            <a:avLst/>
          </a:prstGeom>
        </p:spPr>
        <p:txBody>
          <a:bodyPr wrap="none" lIns="0" tIns="45720" rIns="0" bIns="45720" anchor="t">
            <a:spAutoFit/>
          </a:bodyPr>
          <a:lstStyle/>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※1  </a:t>
            </a:r>
            <a:r>
              <a:rPr lang="en-US" altLang="ja-JP" sz="800" i="0">
                <a:solidFill>
                  <a:srgbClr val="FF0033"/>
                </a:solidFill>
                <a:effectLst/>
                <a:latin typeface="NotoSansJP"/>
              </a:rPr>
              <a:t>1</a:t>
            </a:r>
            <a:r>
              <a:rPr lang="ja-JP" altLang="en-US" sz="800" i="0">
                <a:solidFill>
                  <a:srgbClr val="FF0033"/>
                </a:solidFill>
                <a:effectLst/>
                <a:latin typeface="NotoSansJP"/>
              </a:rPr>
              <a:t>日間～</a:t>
            </a:r>
            <a:r>
              <a:rPr lang="en-US" altLang="ja-JP" sz="800" i="0">
                <a:solidFill>
                  <a:srgbClr val="FF0033"/>
                </a:solidFill>
                <a:effectLst/>
                <a:latin typeface="NotoSansJP"/>
              </a:rPr>
              <a:t>4</a:t>
            </a:r>
            <a:r>
              <a:rPr lang="ja-JP" altLang="en-US" sz="800" i="0">
                <a:solidFill>
                  <a:srgbClr val="FF0033"/>
                </a:solidFill>
                <a:effectLst/>
                <a:latin typeface="NotoSansJP"/>
              </a:rPr>
              <a:t>日間での掲載も可能ですが、予約時のシミュレーション</a:t>
            </a:r>
            <a:r>
              <a:rPr lang="en-US" altLang="ja-JP" sz="800" i="0" err="1">
                <a:solidFill>
                  <a:srgbClr val="FF0033"/>
                </a:solidFill>
                <a:effectLst/>
                <a:latin typeface="NotoSansJP"/>
              </a:rPr>
              <a:t>vimps</a:t>
            </a:r>
            <a:r>
              <a:rPr lang="ja-JP" altLang="en-US" sz="800" i="0">
                <a:solidFill>
                  <a:srgbClr val="FF0033"/>
                </a:solidFill>
                <a:effectLst/>
                <a:latin typeface="NotoSansJP"/>
              </a:rPr>
              <a:t>を下回る場合がありますので、</a:t>
            </a:r>
            <a:r>
              <a:rPr lang="en-US" altLang="ja-JP" sz="800" i="0">
                <a:solidFill>
                  <a:srgbClr val="FF0033"/>
                </a:solidFill>
                <a:effectLst/>
                <a:latin typeface="NotoSansJP"/>
              </a:rPr>
              <a:t>5</a:t>
            </a:r>
            <a:r>
              <a:rPr lang="ja-JP" altLang="en-US" sz="800" i="0">
                <a:solidFill>
                  <a:srgbClr val="FF0033"/>
                </a:solidFill>
                <a:effectLst/>
                <a:latin typeface="NotoSansJP"/>
              </a:rPr>
              <a:t>日間以上の掲載を推奨します。</a:t>
            </a:r>
            <a:endParaRPr lang="en-US" altLang="ja-JP" sz="800" i="0">
              <a:solidFill>
                <a:srgbClr val="FF0033"/>
              </a:solidFill>
              <a:effectLst/>
              <a:latin typeface="NotoSansJP"/>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※2  </a:t>
            </a:r>
            <a:r>
              <a:rPr kumimoji="0" lang="en" altLang="ja-JP" sz="800" kern="0">
                <a:solidFill>
                  <a:srgbClr val="FF0033"/>
                </a:solidFill>
                <a:latin typeface="Meiryo" panose="020B0604030504040204" pitchFamily="34" charset="-128"/>
                <a:ea typeface="Meiryo" panose="020B0604030504040204" pitchFamily="34" charset="-128"/>
              </a:rPr>
              <a:t>FQ1</a:t>
            </a:r>
            <a:r>
              <a:rPr kumimoji="0" lang="ja-JP" altLang="en-US" sz="800" kern="0">
                <a:solidFill>
                  <a:srgbClr val="FF0033"/>
                </a:solidFill>
                <a:latin typeface="Meiryo" panose="020B0604030504040204" pitchFamily="34" charset="-128"/>
                <a:ea typeface="Meiryo" panose="020B0604030504040204" pitchFamily="34" charset="-128"/>
              </a:rPr>
              <a:t>回指定の掛け率含む。</a:t>
            </a:r>
            <a:endParaRPr kumimoji="0" lang="en-US" altLang="ja-JP" sz="800" kern="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※3  </a:t>
            </a:r>
            <a:r>
              <a:rPr kumimoji="0" lang="ja-JP" altLang="en-US" sz="800" kern="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a:solidFill>
                  <a:srgbClr val="FF0033"/>
                </a:solidFill>
                <a:latin typeface="Meiryo" panose="020B0604030504040204" pitchFamily="34" charset="-128"/>
                <a:ea typeface="Meiryo" panose="020B0604030504040204" pitchFamily="34" charset="-128"/>
              </a:rPr>
              <a:t>vCPM</a:t>
            </a:r>
            <a:r>
              <a:rPr kumimoji="0" lang="ja-JP" altLang="en" sz="800" kern="0">
                <a:solidFill>
                  <a:srgbClr val="FF0033"/>
                </a:solidFill>
                <a:latin typeface="Meiryo" panose="020B0604030504040204" pitchFamily="34" charset="-128"/>
                <a:ea typeface="Meiryo" panose="020B0604030504040204" pitchFamily="34" charset="-128"/>
              </a:rPr>
              <a:t>（★）</a:t>
            </a:r>
            <a:r>
              <a:rPr kumimoji="0" lang="ja-JP" altLang="en-US" sz="800" kern="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※4  </a:t>
            </a:r>
            <a:r>
              <a:rPr kumimoji="0" lang="ja-JP" altLang="en-US" sz="800" kern="0">
                <a:solidFill>
                  <a:srgbClr val="FF0033"/>
                </a:solidFill>
                <a:latin typeface="Meiryo" panose="020B0604030504040204" pitchFamily="34" charset="-128"/>
                <a:ea typeface="Meiryo" panose="020B0604030504040204" pitchFamily="34" charset="-128"/>
              </a:rPr>
              <a:t>市区郡指定の掛け率含む。</a:t>
            </a:r>
            <a:endParaRPr kumimoji="0" lang="en-US" altLang="ja-JP" sz="800" kern="0">
              <a:solidFill>
                <a:srgbClr val="FF0033"/>
              </a:solidFill>
              <a:latin typeface="Meiryo" panose="020B0604030504040204" pitchFamily="34" charset="-128"/>
              <a:ea typeface="Meiryo" panose="020B0604030504040204" pitchFamily="34" charset="-128"/>
            </a:endParaRPr>
          </a:p>
        </p:txBody>
      </p:sp>
      <p:sp>
        <p:nvSpPr>
          <p:cNvPr id="2" name="角丸四角形 3">
            <a:extLst>
              <a:ext uri="{FF2B5EF4-FFF2-40B4-BE49-F238E27FC236}">
                <a16:creationId xmlns:a16="http://schemas.microsoft.com/office/drawing/2014/main" id="{ED9B0697-1FAE-849C-8A95-06BB95B26B5D}"/>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7" name="テキスト プレースホルダー 35">
            <a:extLst>
              <a:ext uri="{FF2B5EF4-FFF2-40B4-BE49-F238E27FC236}">
                <a16:creationId xmlns:a16="http://schemas.microsoft.com/office/drawing/2014/main" id="{F7EB7768-783E-D0F2-C3EF-182C334A563E}"/>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a:solidFill>
                  <a:srgbClr val="00003E"/>
                </a:solidFill>
                <a:latin typeface="Meiryo" panose="020B0604030504040204" pitchFamily="34" charset="-128"/>
                <a:ea typeface="Meiryo" panose="020B0604030504040204" pitchFamily="34" charset="-128"/>
              </a:rPr>
              <a:t>ブランドパネル</a:t>
            </a:r>
            <a:r>
              <a:rPr lang="en-US" altLang="ja-JP" sz="2000" b="1">
                <a:solidFill>
                  <a:srgbClr val="00003E"/>
                </a:solidFill>
                <a:latin typeface="Meiryo" panose="020B0604030504040204" pitchFamily="34" charset="-128"/>
                <a:ea typeface="Meiryo" panose="020B0604030504040204" pitchFamily="34" charset="-128"/>
              </a:rPr>
              <a:t>  </a:t>
            </a:r>
            <a:r>
              <a:rPr lang="ja-JP" altLang="en-US" sz="2000" b="1">
                <a:solidFill>
                  <a:srgbClr val="00003E"/>
                </a:solidFill>
                <a:latin typeface="Meiryo" panose="020B0604030504040204" pitchFamily="34" charset="-128"/>
                <a:ea typeface="Meiryo" panose="020B0604030504040204" pitchFamily="34" charset="-128"/>
              </a:rPr>
              <a:t>マルチデバイス</a:t>
            </a:r>
          </a:p>
        </p:txBody>
      </p:sp>
      <p:sp>
        <p:nvSpPr>
          <p:cNvPr id="3" name="テキスト ボックス 2">
            <a:extLst>
              <a:ext uri="{FF2B5EF4-FFF2-40B4-BE49-F238E27FC236}">
                <a16:creationId xmlns:a16="http://schemas.microsoft.com/office/drawing/2014/main" id="{CBA35D08-0048-F4FA-3E29-18F905DA5CA2}"/>
              </a:ext>
            </a:extLst>
          </p:cNvPr>
          <p:cNvSpPr txBox="1"/>
          <p:nvPr/>
        </p:nvSpPr>
        <p:spPr>
          <a:xfrm>
            <a:off x="305234" y="6187130"/>
            <a:ext cx="4272350" cy="215444"/>
          </a:xfrm>
          <a:prstGeom prst="rect">
            <a:avLst/>
          </a:prstGeom>
          <a:noFill/>
        </p:spPr>
        <p:txBody>
          <a:bodyPr wrap="square">
            <a:spAutoFit/>
          </a:bodyPr>
          <a:lstStyle/>
          <a:p>
            <a:pPr marL="449263" indent="-449263"/>
            <a:r>
              <a:rPr kumimoji="1" lang="en-US" altLang="ja-JP" sz="800" dirty="0">
                <a:solidFill>
                  <a:srgbClr val="FF0033"/>
                </a:solidFill>
                <a:latin typeface="メイリオ" panose="020B0604030504040204" pitchFamily="50" charset="-128"/>
                <a:ea typeface="メイリオ" panose="020B0604030504040204" pitchFamily="50" charset="-128"/>
              </a:rPr>
              <a:t>※</a:t>
            </a:r>
            <a:r>
              <a:rPr kumimoji="0" lang="en-US" altLang="ja-JP" sz="800" kern="0" dirty="0">
                <a:solidFill>
                  <a:srgbClr val="FF0033"/>
                </a:solidFill>
                <a:latin typeface="メイリオ" panose="020B0604030504040204" pitchFamily="50" charset="-128"/>
                <a:ea typeface="メイリオ" panose="020B0604030504040204" pitchFamily="50" charset="-128"/>
              </a:rPr>
              <a:t>3/11</a:t>
            </a:r>
            <a:r>
              <a:rPr kumimoji="0" lang="ja-JP" altLang="en-US" sz="800" kern="0" dirty="0">
                <a:solidFill>
                  <a:srgbClr val="FF0033"/>
                </a:solidFill>
                <a:latin typeface="メイリオ" panose="020B0604030504040204" pitchFamily="50" charset="-128"/>
                <a:ea typeface="メイリオ" panose="020B0604030504040204" pitchFamily="50" charset="-128"/>
              </a:rPr>
              <a:t>に</a:t>
            </a:r>
            <a:r>
              <a:rPr lang="en-US" altLang="ja-JP" sz="800" dirty="0">
                <a:solidFill>
                  <a:srgbClr val="FF0033"/>
                </a:solidFill>
                <a:latin typeface="メイリオ" panose="020B0604030504040204" pitchFamily="50" charset="-128"/>
                <a:ea typeface="メイリオ" panose="020B0604030504040204" pitchFamily="50" charset="-128"/>
              </a:rPr>
              <a:t>Yahoo! JAPAN</a:t>
            </a:r>
            <a:r>
              <a:rPr lang="ja-JP" altLang="en-US" sz="800" dirty="0">
                <a:solidFill>
                  <a:srgbClr val="FF0033"/>
                </a:solidFill>
                <a:latin typeface="メイリオ" panose="020B0604030504040204" pitchFamily="50" charset="-128"/>
                <a:ea typeface="メイリオ" panose="020B0604030504040204" pitchFamily="50" charset="-128"/>
              </a:rPr>
              <a:t>　トップページ</a:t>
            </a:r>
            <a:r>
              <a:rPr kumimoji="0" lang="ja-JP" altLang="en-US" sz="800" kern="0" dirty="0">
                <a:solidFill>
                  <a:srgbClr val="FF0033"/>
                </a:solidFill>
                <a:latin typeface="メイリオ" panose="020B0604030504040204" pitchFamily="50" charset="-128"/>
                <a:ea typeface="メイリオ" panose="020B0604030504040204" pitchFamily="50" charset="-128"/>
              </a:rPr>
              <a:t>にて特別演出が行われる可能性があります。</a:t>
            </a:r>
          </a:p>
        </p:txBody>
      </p:sp>
    </p:spTree>
    <p:extLst>
      <p:ext uri="{BB962C8B-B14F-4D97-AF65-F5344CB8AC3E}">
        <p14:creationId xmlns:p14="http://schemas.microsoft.com/office/powerpoint/2010/main" val="29583021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8" name="表 7">
            <a:extLst>
              <a:ext uri="{FF2B5EF4-FFF2-40B4-BE49-F238E27FC236}">
                <a16:creationId xmlns:a16="http://schemas.microsoft.com/office/drawing/2014/main" id="{7FACBCE0-E191-A1CE-9646-7986E6AE6905}"/>
              </a:ext>
            </a:extLst>
          </p:cNvPr>
          <p:cNvGraphicFramePr>
            <a:graphicFrameLocks noGrp="1"/>
          </p:cNvGraphicFramePr>
          <p:nvPr>
            <p:extLst>
              <p:ext uri="{D42A27DB-BD31-4B8C-83A1-F6EECF244321}">
                <p14:modId xmlns:p14="http://schemas.microsoft.com/office/powerpoint/2010/main" val="623967139"/>
              </p:ext>
            </p:extLst>
          </p:nvPr>
        </p:nvGraphicFramePr>
        <p:xfrm>
          <a:off x="479425" y="987425"/>
          <a:ext cx="11233148" cy="3760823"/>
        </p:xfrm>
        <a:graphic>
          <a:graphicData uri="http://schemas.openxmlformats.org/drawingml/2006/table">
            <a:tbl>
              <a:tblPr bandRow="1"/>
              <a:tblGrid>
                <a:gridCol w="1544247">
                  <a:extLst>
                    <a:ext uri="{9D8B030D-6E8A-4147-A177-3AD203B41FA5}">
                      <a16:colId xmlns:a16="http://schemas.microsoft.com/office/drawing/2014/main" val="792911817"/>
                    </a:ext>
                  </a:extLst>
                </a:gridCol>
                <a:gridCol w="2261385">
                  <a:extLst>
                    <a:ext uri="{9D8B030D-6E8A-4147-A177-3AD203B41FA5}">
                      <a16:colId xmlns:a16="http://schemas.microsoft.com/office/drawing/2014/main" val="2515137241"/>
                    </a:ext>
                  </a:extLst>
                </a:gridCol>
                <a:gridCol w="1856879">
                  <a:extLst>
                    <a:ext uri="{9D8B030D-6E8A-4147-A177-3AD203B41FA5}">
                      <a16:colId xmlns:a16="http://schemas.microsoft.com/office/drawing/2014/main" val="598637953"/>
                    </a:ext>
                  </a:extLst>
                </a:gridCol>
                <a:gridCol w="1856879">
                  <a:extLst>
                    <a:ext uri="{9D8B030D-6E8A-4147-A177-3AD203B41FA5}">
                      <a16:colId xmlns:a16="http://schemas.microsoft.com/office/drawing/2014/main" val="56015879"/>
                    </a:ext>
                  </a:extLst>
                </a:gridCol>
                <a:gridCol w="1856879">
                  <a:extLst>
                    <a:ext uri="{9D8B030D-6E8A-4147-A177-3AD203B41FA5}">
                      <a16:colId xmlns:a16="http://schemas.microsoft.com/office/drawing/2014/main" val="379781813"/>
                    </a:ext>
                  </a:extLst>
                </a:gridCol>
                <a:gridCol w="1856879">
                  <a:extLst>
                    <a:ext uri="{9D8B030D-6E8A-4147-A177-3AD203B41FA5}">
                      <a16:colId xmlns:a16="http://schemas.microsoft.com/office/drawing/2014/main" val="1484868583"/>
                    </a:ext>
                  </a:extLst>
                </a:gridCol>
              </a:tblGrid>
              <a:tr h="53370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bg1"/>
                          </a:solidFill>
                          <a:latin typeface="Meiryo" panose="020B0604030504040204" pitchFamily="34" charset="-128"/>
                          <a:ea typeface="Meiryo" panose="020B0604030504040204" pitchFamily="34" charset="-128"/>
                        </a:rPr>
                        <a:t>ターゲティング</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bg1"/>
                          </a:solidFill>
                          <a:latin typeface="Meiryo"/>
                          <a:ea typeface="Meiryo"/>
                        </a:rPr>
                        <a:t>vCPM</a:t>
                      </a:r>
                      <a:r>
                        <a:rPr kumimoji="1" lang="en-US" altLang="ja-JP" sz="1100" b="1" kern="1200">
                          <a:solidFill>
                            <a:schemeClr val="bg1"/>
                          </a:solidFill>
                          <a:latin typeface="Meiryo"/>
                          <a:ea typeface="Meiryo"/>
                        </a:rPr>
                        <a:t> </a:t>
                      </a:r>
                      <a:r>
                        <a:rPr kumimoji="1" lang="ja-JP" altLang="en-US" sz="1100" b="1" kern="1200">
                          <a:solidFill>
                            <a:schemeClr val="bg1"/>
                          </a:solidFill>
                          <a:latin typeface="Meiryo"/>
                          <a:ea typeface="Meiryo"/>
                        </a:rPr>
                        <a:t>掛け率</a:t>
                      </a:r>
                      <a:endParaRPr kumimoji="1" lang="en-US" altLang="ja-JP" sz="1100" b="1" kern="1200">
                        <a:solidFill>
                          <a:schemeClr val="bg1"/>
                        </a:solidFill>
                        <a:latin typeface="Meiryo"/>
                        <a:ea typeface="Meiryo"/>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a:ea typeface="Meiryo"/>
                        </a:rPr>
                        <a:t>ブランドパネル　</a:t>
                      </a:r>
                      <a:r>
                        <a:rPr kumimoji="1" lang="en-US" altLang="ja-JP" sz="1100" b="1" kern="1200">
                          <a:solidFill>
                            <a:schemeClr val="bg1"/>
                          </a:solidFill>
                          <a:latin typeface="Meiryo"/>
                          <a:ea typeface="Meiryo"/>
                        </a:rPr>
                        <a:t>MD</a:t>
                      </a:r>
                      <a:endParaRPr kumimoji="1" lang="en-US" altLang="ja-JP" sz="1100" b="1" kern="1200">
                        <a:solidFill>
                          <a:schemeClr val="bg1"/>
                        </a:solidFill>
                        <a:latin typeface="Meiryo"/>
                        <a:ea typeface="Meiryo"/>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a:ea typeface="Meiryo"/>
                        </a:rPr>
                        <a:t>ブランドパネル　</a:t>
                      </a:r>
                      <a:r>
                        <a:rPr kumimoji="1" lang="en-US" altLang="ja-JP" sz="1100" b="1" kern="1200">
                          <a:solidFill>
                            <a:schemeClr val="bg1"/>
                          </a:solidFill>
                          <a:latin typeface="Meiryo"/>
                          <a:ea typeface="Meiryo"/>
                        </a:rPr>
                        <a:t>MD</a:t>
                      </a:r>
                      <a:br>
                        <a:rPr kumimoji="1" lang="en-US" altLang="ja-JP" sz="1100" b="1" kern="1200">
                          <a:solidFill>
                            <a:srgbClr val="FFFFFF"/>
                          </a:solidFill>
                          <a:latin typeface="Meiryo"/>
                          <a:ea typeface="Meiryo"/>
                        </a:rPr>
                      </a:br>
                      <a:r>
                        <a:rPr kumimoji="1" lang="ja-JP" altLang="en-US" sz="1100" b="1" kern="1200">
                          <a:solidFill>
                            <a:schemeClr val="bg1"/>
                          </a:solidFill>
                          <a:latin typeface="Meiryo"/>
                          <a:ea typeface="Meiryo"/>
                        </a:rPr>
                        <a:t>（</a:t>
                      </a:r>
                      <a:r>
                        <a:rPr kumimoji="1" lang="en-US" altLang="ja-JP" sz="1100" b="1" kern="1200">
                          <a:solidFill>
                            <a:schemeClr val="bg1"/>
                          </a:solidFill>
                          <a:latin typeface="Meiryo"/>
                          <a:ea typeface="Meiryo"/>
                        </a:rPr>
                        <a:t>FQ1</a:t>
                      </a:r>
                      <a:r>
                        <a:rPr kumimoji="1" lang="ja-JP" altLang="en-US" sz="1100" b="1" kern="1200">
                          <a:solidFill>
                            <a:schemeClr val="bg1"/>
                          </a:solidFill>
                          <a:latin typeface="Meiryo"/>
                          <a:ea typeface="Meiryo"/>
                        </a:rPr>
                        <a:t>）</a:t>
                      </a:r>
                      <a:endParaRPr kumimoji="1" lang="en-US" altLang="ja-JP" sz="1100" b="1" kern="1200">
                        <a:solidFill>
                          <a:schemeClr val="bg1"/>
                        </a:solidFill>
                        <a:latin typeface="Meiryo"/>
                        <a:ea typeface="Meiryo"/>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a:ea typeface="Meiryo"/>
                        </a:rPr>
                        <a:t>ブランドパネル　</a:t>
                      </a:r>
                      <a:r>
                        <a:rPr kumimoji="1" lang="en-US" altLang="ja-JP" sz="1100" b="1" kern="1200">
                          <a:solidFill>
                            <a:schemeClr val="bg1"/>
                          </a:solidFill>
                          <a:latin typeface="Meiryo"/>
                          <a:ea typeface="Meiryo"/>
                        </a:rPr>
                        <a:t>MD</a:t>
                      </a:r>
                    </a:p>
                    <a:p>
                      <a:pPr algn="ctr"/>
                      <a:r>
                        <a:rPr kumimoji="1" lang="ja-JP" altLang="en-US" sz="1100" b="1" kern="1200">
                          <a:solidFill>
                            <a:schemeClr val="bg1"/>
                          </a:solidFill>
                          <a:latin typeface="Meiryo" panose="020B0604030504040204" pitchFamily="34" charset="-128"/>
                          <a:ea typeface="Meiryo" panose="020B0604030504040204" pitchFamily="34" charset="-128"/>
                        </a:rPr>
                        <a:t>（都道府県）</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a:ea typeface="Meiryo"/>
                        </a:rPr>
                        <a:t>ブランドパネル　</a:t>
                      </a:r>
                      <a:r>
                        <a:rPr kumimoji="1" lang="en-US" altLang="ja-JP" sz="1100" b="1" kern="1200">
                          <a:solidFill>
                            <a:schemeClr val="bg1"/>
                          </a:solidFill>
                          <a:latin typeface="Meiryo"/>
                          <a:ea typeface="Meiryo"/>
                        </a:rPr>
                        <a:t>MD</a:t>
                      </a:r>
                    </a:p>
                    <a:p>
                      <a:pPr algn="ctr"/>
                      <a:r>
                        <a:rPr kumimoji="1" lang="ja-JP" altLang="en-US" sz="1100" b="1" kern="1200">
                          <a:solidFill>
                            <a:schemeClr val="bg1"/>
                          </a:solidFill>
                          <a:latin typeface="Meiryo" panose="020B0604030504040204" pitchFamily="34" charset="-128"/>
                          <a:ea typeface="Meiryo" panose="020B0604030504040204" pitchFamily="34" charset="-128"/>
                        </a:rPr>
                        <a:t>（市区郡）</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a:ea typeface="Meiryo"/>
                        </a:rPr>
                        <a:t>1.2</a:t>
                      </a:r>
                      <a:r>
                        <a:rPr kumimoji="1" lang="ja-JP" altLang="en-US" sz="1100" b="0">
                          <a:solidFill>
                            <a:schemeClr val="bg1"/>
                          </a:solidFill>
                          <a:latin typeface="Meiryo"/>
                          <a:ea typeface="Meiryo"/>
                        </a:rPr>
                        <a:t>倍</a:t>
                      </a: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a:solidFill>
                          <a:srgbClr val="0D0D0D"/>
                        </a:solidFill>
                        <a:latin typeface="Meiryo"/>
                        <a:ea typeface="Meiryo"/>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i="0" u="none" strike="noStrike" kern="1200" cap="none" spc="0" normalizeH="0" baseline="0" noProof="0">
                        <a:ln>
                          <a:noFill/>
                        </a:ln>
                        <a:solidFill>
                          <a:srgbClr val="0D0D0D"/>
                        </a:solidFill>
                        <a:effectLst/>
                        <a:uLnTx/>
                        <a:uFillTx/>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139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a:ea typeface="Meiryo"/>
                        </a:rPr>
                        <a:t>1.2</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i="0" u="none" strike="noStrike" kern="1200" cap="none" spc="0" normalizeH="0" baseline="0" noProof="0">
                        <a:ln>
                          <a:noFill/>
                        </a:ln>
                        <a:solidFill>
                          <a:srgbClr val="0D0D0D"/>
                        </a:solidFill>
                        <a:effectLst/>
                        <a:uLnTx/>
                        <a:uFillTx/>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a:ea typeface="Meiryo"/>
                        </a:rPr>
                        <a:t>1.3</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i="0" u="none" strike="noStrike" kern="1200" cap="none" spc="0" normalizeH="0" baseline="0" noProof="0">
                        <a:ln>
                          <a:noFill/>
                        </a:ln>
                        <a:solidFill>
                          <a:srgbClr val="0D0D0D"/>
                        </a:solidFill>
                        <a:effectLst/>
                        <a:uLnTx/>
                        <a:uFillTx/>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a:ea typeface="Meiryo"/>
                        </a:rPr>
                        <a:t>1.56</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5177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556513">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en-US" altLang="ja-JP" sz="1100" b="0" kern="1200">
                        <a:solidFill>
                          <a:schemeClr val="bg1"/>
                        </a:solidFill>
                        <a:latin typeface="Meiryo" panose="020B0604030504040204" pitchFamily="34" charset="-128"/>
                        <a:ea typeface="Meiryo" panose="020B0604030504040204" pitchFamily="34" charset="-128"/>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（興味関心、購買意向、</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属性・ライフイベント）</a:t>
                      </a:r>
                      <a:r>
                        <a:rPr kumimoji="1" lang="en-US" altLang="ja-JP" sz="1100" b="0" kern="1200">
                          <a:solidFill>
                            <a:schemeClr val="bg1"/>
                          </a:solidFill>
                          <a:latin typeface="Meiryo" panose="020B0604030504040204" pitchFamily="34" charset="-128"/>
                          <a:ea typeface="Meiryo" panose="020B0604030504040204" pitchFamily="34" charset="-128"/>
                        </a:rPr>
                        <a:t>※</a:t>
                      </a:r>
                      <a:r>
                        <a:rPr kumimoji="1" lang="ja-JP" altLang="en-US" sz="1100" b="0" kern="1200">
                          <a:solidFill>
                            <a:schemeClr val="bg1"/>
                          </a:solidFill>
                          <a:latin typeface="Meiryo" panose="020B0604030504040204" pitchFamily="34" charset="-128"/>
                          <a:ea typeface="Meiryo" panose="020B0604030504040204" pitchFamily="34" charset="-128"/>
                        </a:rPr>
                        <a:t>１</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1.8</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542909">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（ヤフー提供）　</a:t>
                      </a:r>
                      <a:r>
                        <a:rPr kumimoji="1" lang="en-US" altLang="ja-JP" sz="110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（ヤフー提供）</a:t>
                      </a:r>
                      <a:r>
                        <a:rPr kumimoji="1" lang="en-US" altLang="ja-JP" sz="1100" b="0" kern="120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リスト参照</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p>
                    <a:p>
                      <a:pPr algn="ctr"/>
                      <a:r>
                        <a:rPr kumimoji="1" lang="en-US" altLang="ja-JP" sz="1000" b="0" kern="1200">
                          <a:solidFill>
                            <a:srgbClr val="0D0D0D"/>
                          </a:solidFill>
                          <a:latin typeface="Meiryo" panose="020B0604030504040204" pitchFamily="34" charset="-128"/>
                          <a:ea typeface="Meiryo" panose="020B0604030504040204" pitchFamily="34" charset="-128"/>
                        </a:rPr>
                        <a:t>※</a:t>
                      </a:r>
                      <a:r>
                        <a:rPr kumimoji="1" lang="ja-JP" altLang="en-US" sz="1000" b="0" kern="1200">
                          <a:solidFill>
                            <a:srgbClr val="0D0D0D"/>
                          </a:solidFill>
                          <a:latin typeface="Meiryo" panose="020B0604030504040204" pitchFamily="34" charset="-128"/>
                          <a:ea typeface="Meiryo" panose="020B0604030504040204" pitchFamily="34" charset="-128"/>
                        </a:rPr>
                        <a:t>チラシ非閲覧</a:t>
                      </a:r>
                      <a:endParaRPr kumimoji="1" lang="en-US" altLang="ja-JP" sz="1000" b="0" kern="1200">
                        <a:solidFill>
                          <a:srgbClr val="0D0D0D"/>
                        </a:solidFill>
                        <a:latin typeface="Meiryo" panose="020B0604030504040204" pitchFamily="34" charset="-128"/>
                        <a:ea typeface="Meiryo" panose="020B0604030504040204" pitchFamily="34" charset="-128"/>
                      </a:endParaRPr>
                    </a:p>
                    <a:p>
                      <a:pPr algn="ctr"/>
                      <a:r>
                        <a:rPr kumimoji="1" lang="ja-JP" altLang="en-US" sz="1000" b="0" kern="1200">
                          <a:solidFill>
                            <a:srgbClr val="0D0D0D"/>
                          </a:solidFill>
                          <a:latin typeface="Meiryo" panose="020B0604030504040204" pitchFamily="34" charset="-128"/>
                          <a:ea typeface="Meiryo" panose="020B0604030504040204" pitchFamily="34" charset="-128"/>
                        </a:rPr>
                        <a:t>ターゲティングのみ可</a:t>
                      </a:r>
                      <a:endParaRPr kumimoji="1" lang="ja-JP" altLang="en-US" sz="1000" b="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a:ea typeface="Meiryo"/>
                        </a:rPr>
                        <a:t>2.0</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a:ea typeface="Meiryo"/>
                        </a:rPr>
                        <a:t>1</a:t>
                      </a:r>
                      <a:r>
                        <a:rPr kumimoji="1" lang="ja-JP" altLang="en-US" sz="1100" b="0" kern="1200">
                          <a:solidFill>
                            <a:srgbClr val="0D0D0D"/>
                          </a:solidFill>
                          <a:latin typeface="Meiryo"/>
                          <a:ea typeface="Meiryo"/>
                        </a:rPr>
                        <a:t>回</a:t>
                      </a:r>
                      <a:r>
                        <a:rPr kumimoji="1" lang="en-US" altLang="ja-JP" sz="1100" b="0" kern="1200">
                          <a:solidFill>
                            <a:srgbClr val="0D0D0D"/>
                          </a:solidFill>
                          <a:latin typeface="Meiryo"/>
                          <a:ea typeface="Meiryo"/>
                        </a:rPr>
                        <a:t>/</a:t>
                      </a:r>
                      <a:r>
                        <a:rPr kumimoji="1" lang="ja-JP" altLang="en-US" sz="1100" b="0" kern="1200">
                          <a:solidFill>
                            <a:srgbClr val="0D0D0D"/>
                          </a:solidFill>
                          <a:latin typeface="Meiryo"/>
                          <a:ea typeface="Meiryo"/>
                        </a:rPr>
                        <a:t>通期</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
        <p:nvSpPr>
          <p:cNvPr id="9" name="テキスト プレースホルダー 35">
            <a:extLst>
              <a:ext uri="{FF2B5EF4-FFF2-40B4-BE49-F238E27FC236}">
                <a16:creationId xmlns:a16="http://schemas.microsoft.com/office/drawing/2014/main" id="{453285B5-2A75-E386-8846-513735775A8E}"/>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a:solidFill>
                  <a:srgbClr val="00003E"/>
                </a:solidFill>
                <a:latin typeface="Meiryo" panose="020B0604030504040204" pitchFamily="34" charset="-128"/>
                <a:ea typeface="Meiryo" panose="020B0604030504040204" pitchFamily="34" charset="-128"/>
              </a:rPr>
              <a:t>ブランドパネル</a:t>
            </a:r>
            <a:r>
              <a:rPr lang="en-US" altLang="ja-JP" sz="2000" b="1">
                <a:solidFill>
                  <a:srgbClr val="00003E"/>
                </a:solidFill>
                <a:latin typeface="Meiryo" panose="020B0604030504040204" pitchFamily="34" charset="-128"/>
                <a:ea typeface="Meiryo" panose="020B0604030504040204" pitchFamily="34" charset="-128"/>
              </a:rPr>
              <a:t>  </a:t>
            </a:r>
            <a:r>
              <a:rPr lang="ja-JP" altLang="en-US" sz="2000" b="1">
                <a:solidFill>
                  <a:srgbClr val="00003E"/>
                </a:solidFill>
                <a:latin typeface="Meiryo" panose="020B0604030504040204" pitchFamily="34" charset="-128"/>
                <a:ea typeface="Meiryo" panose="020B0604030504040204" pitchFamily="34" charset="-128"/>
              </a:rPr>
              <a:t>マルチデバイス</a:t>
            </a:r>
          </a:p>
        </p:txBody>
      </p:sp>
    </p:spTree>
    <p:extLst>
      <p:ext uri="{BB962C8B-B14F-4D97-AF65-F5344CB8AC3E}">
        <p14:creationId xmlns:p14="http://schemas.microsoft.com/office/powerpoint/2010/main" val="34002824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a:extLst>
              <a:ext uri="{FF2B5EF4-FFF2-40B4-BE49-F238E27FC236}">
                <a16:creationId xmlns:a16="http://schemas.microsoft.com/office/drawing/2014/main" id="{29B11FB3-D319-F680-E02A-AF514548708D}"/>
              </a:ext>
            </a:extLst>
          </p:cNvPr>
          <p:cNvSpPr/>
          <p:nvPr/>
        </p:nvSpPr>
        <p:spPr>
          <a:xfrm>
            <a:off x="8519905" y="5963851"/>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9" name="片側の 2 つの角を丸めた四角形 18">
            <a:extLst>
              <a:ext uri="{FF2B5EF4-FFF2-40B4-BE49-F238E27FC236}">
                <a16:creationId xmlns:a16="http://schemas.microsoft.com/office/drawing/2014/main" id="{332207F5-2505-3D22-1FEB-698F6010FB5D}"/>
              </a:ext>
            </a:extLst>
          </p:cNvPr>
          <p:cNvSpPr/>
          <p:nvPr/>
        </p:nvSpPr>
        <p:spPr>
          <a:xfrm>
            <a:off x="499024" y="1551272"/>
            <a:ext cx="5452347" cy="595851"/>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動画をフルスクリーンで再生する</a:t>
            </a:r>
            <a:r>
              <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 (for view)</a:t>
            </a:r>
          </a:p>
        </p:txBody>
      </p:sp>
      <p:sp>
        <p:nvSpPr>
          <p:cNvPr id="20" name="片側の 2 つの角を丸めた四角形 19">
            <a:extLst>
              <a:ext uri="{FF2B5EF4-FFF2-40B4-BE49-F238E27FC236}">
                <a16:creationId xmlns:a16="http://schemas.microsoft.com/office/drawing/2014/main" id="{75EF2793-7537-C44C-134F-2B65A06227EB}"/>
              </a:ext>
            </a:extLst>
          </p:cNvPr>
          <p:cNvSpPr/>
          <p:nvPr/>
        </p:nvSpPr>
        <p:spPr>
          <a:xfrm>
            <a:off x="6268314" y="1551272"/>
            <a:ext cx="5452514" cy="4274776"/>
          </a:xfrm>
          <a:prstGeom prst="round2SameRect">
            <a:avLst>
              <a:gd name="adj1" fmla="val 4527"/>
              <a:gd name="adj2" fmla="val 0"/>
            </a:avLst>
          </a:prstGeom>
          <a:noFill/>
          <a:ln w="3175" cap="flat" cmpd="sng" algn="ctr">
            <a:solidFill>
              <a:srgbClr val="00003E"/>
            </a:solid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i="0" u="none" strike="noStrike" kern="0" cap="none" spc="0" normalizeH="0" baseline="0" noProof="0">
              <a:ln>
                <a:noFill/>
              </a:ln>
              <a:solidFill>
                <a:srgbClr val="FFFFFF"/>
              </a:solidFill>
              <a:effectLst/>
              <a:uLnTx/>
              <a:uFillTx/>
              <a:latin typeface="メイリオ"/>
              <a:ea typeface="メイリオ"/>
              <a:cs typeface="+mn-cs"/>
            </a:endParaRPr>
          </a:p>
        </p:txBody>
      </p:sp>
      <p:sp>
        <p:nvSpPr>
          <p:cNvPr id="21" name="片側の 2 つの角を丸めた四角形 20">
            <a:extLst>
              <a:ext uri="{FF2B5EF4-FFF2-40B4-BE49-F238E27FC236}">
                <a16:creationId xmlns:a16="http://schemas.microsoft.com/office/drawing/2014/main" id="{7DA8EECD-D137-4960-5ED6-8C4633A63B69}"/>
              </a:ext>
            </a:extLst>
          </p:cNvPr>
          <p:cNvSpPr/>
          <p:nvPr/>
        </p:nvSpPr>
        <p:spPr>
          <a:xfrm>
            <a:off x="6268314" y="1551272"/>
            <a:ext cx="5452514" cy="595851"/>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ランディングページを表示する（</a:t>
            </a:r>
            <a:r>
              <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for click</a:t>
            </a: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a:t>
            </a:r>
            <a:endPar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37" name="グループ化 36">
            <a:extLst>
              <a:ext uri="{FF2B5EF4-FFF2-40B4-BE49-F238E27FC236}">
                <a16:creationId xmlns:a16="http://schemas.microsoft.com/office/drawing/2014/main" id="{93E30640-8474-F301-E874-E41E31681077}"/>
              </a:ext>
            </a:extLst>
          </p:cNvPr>
          <p:cNvGrpSpPr/>
          <p:nvPr/>
        </p:nvGrpSpPr>
        <p:grpSpPr>
          <a:xfrm>
            <a:off x="919365" y="2436232"/>
            <a:ext cx="1384006" cy="3002489"/>
            <a:chOff x="513033" y="432674"/>
            <a:chExt cx="2115990" cy="4304579"/>
          </a:xfrm>
        </p:grpSpPr>
        <p:grpSp>
          <p:nvGrpSpPr>
            <p:cNvPr id="38" name="グループ化 37">
              <a:extLst>
                <a:ext uri="{FF2B5EF4-FFF2-40B4-BE49-F238E27FC236}">
                  <a16:creationId xmlns:a16="http://schemas.microsoft.com/office/drawing/2014/main" id="{3671E151-8663-D2AB-69E1-C02595F6370F}"/>
                </a:ext>
              </a:extLst>
            </p:cNvPr>
            <p:cNvGrpSpPr/>
            <p:nvPr/>
          </p:nvGrpSpPr>
          <p:grpSpPr>
            <a:xfrm>
              <a:off x="513033" y="432674"/>
              <a:ext cx="2115990" cy="4304579"/>
              <a:chOff x="513033" y="446485"/>
              <a:chExt cx="2115990" cy="4304579"/>
            </a:xfrm>
          </p:grpSpPr>
          <p:pic>
            <p:nvPicPr>
              <p:cNvPr id="40" name="図 39">
                <a:extLst>
                  <a:ext uri="{FF2B5EF4-FFF2-40B4-BE49-F238E27FC236}">
                    <a16:creationId xmlns:a16="http://schemas.microsoft.com/office/drawing/2014/main" id="{AAA57EBC-2974-6C5D-1A37-6D8A7BAE582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1" name="図 40">
                <a:extLst>
                  <a:ext uri="{FF2B5EF4-FFF2-40B4-BE49-F238E27FC236}">
                    <a16:creationId xmlns:a16="http://schemas.microsoft.com/office/drawing/2014/main" id="{B9EA4DC8-2CB2-FDD2-6F6D-B24BF70B450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2" name="図 41">
                <a:extLst>
                  <a:ext uri="{FF2B5EF4-FFF2-40B4-BE49-F238E27FC236}">
                    <a16:creationId xmlns:a16="http://schemas.microsoft.com/office/drawing/2014/main" id="{9B8B9FAC-E7AC-AB22-BDAA-E467E35B4B3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9" name="図 38">
              <a:extLst>
                <a:ext uri="{FF2B5EF4-FFF2-40B4-BE49-F238E27FC236}">
                  <a16:creationId xmlns:a16="http://schemas.microsoft.com/office/drawing/2014/main" id="{0AFF5C71-93DD-516E-E6DC-C08F25C1D29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44" name="グループ化 43">
            <a:extLst>
              <a:ext uri="{FF2B5EF4-FFF2-40B4-BE49-F238E27FC236}">
                <a16:creationId xmlns:a16="http://schemas.microsoft.com/office/drawing/2014/main" id="{BEF9C684-CF68-A2E7-1A4D-0689C2253C08}"/>
              </a:ext>
            </a:extLst>
          </p:cNvPr>
          <p:cNvGrpSpPr/>
          <p:nvPr/>
        </p:nvGrpSpPr>
        <p:grpSpPr>
          <a:xfrm>
            <a:off x="6670887" y="2477916"/>
            <a:ext cx="1384006" cy="3002489"/>
            <a:chOff x="513033" y="432674"/>
            <a:chExt cx="2115990" cy="4304579"/>
          </a:xfrm>
        </p:grpSpPr>
        <p:grpSp>
          <p:nvGrpSpPr>
            <p:cNvPr id="45" name="グループ化 44">
              <a:extLst>
                <a:ext uri="{FF2B5EF4-FFF2-40B4-BE49-F238E27FC236}">
                  <a16:creationId xmlns:a16="http://schemas.microsoft.com/office/drawing/2014/main" id="{CF4F6EC0-9517-3B1F-7C94-5A378CF3DCF2}"/>
                </a:ext>
              </a:extLst>
            </p:cNvPr>
            <p:cNvGrpSpPr/>
            <p:nvPr/>
          </p:nvGrpSpPr>
          <p:grpSpPr>
            <a:xfrm>
              <a:off x="513033" y="432674"/>
              <a:ext cx="2115990" cy="4304579"/>
              <a:chOff x="513033" y="446485"/>
              <a:chExt cx="2115990" cy="4304579"/>
            </a:xfrm>
          </p:grpSpPr>
          <p:pic>
            <p:nvPicPr>
              <p:cNvPr id="47" name="図 46">
                <a:extLst>
                  <a:ext uri="{FF2B5EF4-FFF2-40B4-BE49-F238E27FC236}">
                    <a16:creationId xmlns:a16="http://schemas.microsoft.com/office/drawing/2014/main" id="{42A7F986-5D37-E1F7-A047-654B79170CC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8" name="図 47">
                <a:extLst>
                  <a:ext uri="{FF2B5EF4-FFF2-40B4-BE49-F238E27FC236}">
                    <a16:creationId xmlns:a16="http://schemas.microsoft.com/office/drawing/2014/main" id="{D55A0DE8-4D70-2E2D-3FBF-A2E85AA482A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9" name="図 48">
                <a:extLst>
                  <a:ext uri="{FF2B5EF4-FFF2-40B4-BE49-F238E27FC236}">
                    <a16:creationId xmlns:a16="http://schemas.microsoft.com/office/drawing/2014/main" id="{789EEF54-070A-C8BF-0484-C2F5457B443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6" name="図 45">
              <a:extLst>
                <a:ext uri="{FF2B5EF4-FFF2-40B4-BE49-F238E27FC236}">
                  <a16:creationId xmlns:a16="http://schemas.microsoft.com/office/drawing/2014/main" id="{05C90BDC-BEFF-42A1-2163-4C11AD4DA6E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pic>
        <p:nvPicPr>
          <p:cNvPr id="25" name="図 24">
            <a:extLst>
              <a:ext uri="{FF2B5EF4-FFF2-40B4-BE49-F238E27FC236}">
                <a16:creationId xmlns:a16="http://schemas.microsoft.com/office/drawing/2014/main" id="{B273166D-1ED4-67FD-B382-55738015FD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94122" y="2648674"/>
            <a:ext cx="1454011" cy="2917108"/>
          </a:xfrm>
          <a:prstGeom prst="rect">
            <a:avLst/>
          </a:prstGeom>
        </p:spPr>
      </p:pic>
      <p:pic>
        <p:nvPicPr>
          <p:cNvPr id="27" name="図 26">
            <a:extLst>
              <a:ext uri="{FF2B5EF4-FFF2-40B4-BE49-F238E27FC236}">
                <a16:creationId xmlns:a16="http://schemas.microsoft.com/office/drawing/2014/main" id="{3A37E688-7893-74B5-43A3-83FF64A8689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45644" y="2648674"/>
            <a:ext cx="1454011" cy="2917110"/>
          </a:xfrm>
          <a:prstGeom prst="rect">
            <a:avLst/>
          </a:prstGeom>
        </p:spPr>
      </p:pic>
      <p:sp>
        <p:nvSpPr>
          <p:cNvPr id="50" name="テキスト ボックス 49">
            <a:extLst>
              <a:ext uri="{FF2B5EF4-FFF2-40B4-BE49-F238E27FC236}">
                <a16:creationId xmlns:a16="http://schemas.microsoft.com/office/drawing/2014/main" id="{F46B5992-F0F0-F697-F351-487486028D6C}"/>
              </a:ext>
            </a:extLst>
          </p:cNvPr>
          <p:cNvSpPr txBox="1"/>
          <p:nvPr/>
        </p:nvSpPr>
        <p:spPr>
          <a:xfrm>
            <a:off x="3608248" y="3367146"/>
            <a:ext cx="2009132" cy="954107"/>
          </a:xfrm>
          <a:prstGeom prst="rect">
            <a:avLst/>
          </a:prstGeom>
          <a:noFill/>
        </p:spPr>
        <p:txBody>
          <a:bodyPr wrap="square" rtlCol="0">
            <a:spAutoFit/>
          </a:bodyPr>
          <a:lstStyle/>
          <a:p>
            <a:pPr algn="l"/>
            <a:r>
              <a:rPr kumimoji="1" lang="ja-JP" altLang="en-US" sz="1400"/>
              <a:t>バナーをタップすると</a:t>
            </a:r>
            <a:endParaRPr kumimoji="1" lang="en-US" altLang="ja-JP" sz="1400"/>
          </a:p>
          <a:p>
            <a:pPr algn="l"/>
            <a:r>
              <a:rPr lang="ja-JP" altLang="en-US" sz="1400"/>
              <a:t>フルスクリーンの動画プレイヤーで動画が再生される</a:t>
            </a:r>
            <a:endParaRPr kumimoji="1" lang="ja-JP" altLang="en-US" sz="1400"/>
          </a:p>
        </p:txBody>
      </p:sp>
      <p:sp>
        <p:nvSpPr>
          <p:cNvPr id="51" name="テキスト ボックス 50">
            <a:extLst>
              <a:ext uri="{FF2B5EF4-FFF2-40B4-BE49-F238E27FC236}">
                <a16:creationId xmlns:a16="http://schemas.microsoft.com/office/drawing/2014/main" id="{7B98B9B0-C90E-F544-0C7A-7D2E89EDAF08}"/>
              </a:ext>
            </a:extLst>
          </p:cNvPr>
          <p:cNvSpPr txBox="1"/>
          <p:nvPr/>
        </p:nvSpPr>
        <p:spPr>
          <a:xfrm>
            <a:off x="9428621" y="3367147"/>
            <a:ext cx="2125781" cy="954107"/>
          </a:xfrm>
          <a:prstGeom prst="rect">
            <a:avLst/>
          </a:prstGeom>
          <a:noFill/>
        </p:spPr>
        <p:txBody>
          <a:bodyPr wrap="square" rtlCol="0">
            <a:spAutoFit/>
          </a:bodyPr>
          <a:lstStyle/>
          <a:p>
            <a:pPr algn="l"/>
            <a:r>
              <a:rPr kumimoji="1" lang="ja-JP" altLang="en-US" sz="1400"/>
              <a:t>バナーをタップすると</a:t>
            </a:r>
            <a:endParaRPr kumimoji="1" lang="en-US" altLang="ja-JP" sz="1400"/>
          </a:p>
          <a:p>
            <a:pPr algn="l"/>
            <a:r>
              <a:rPr kumimoji="1" lang="ja-JP" altLang="en-US" sz="1400"/>
              <a:t>再生している動画の下にランディングページが表示される</a:t>
            </a:r>
            <a:endParaRPr kumimoji="1" lang="en-US" altLang="ja-JP" sz="1400"/>
          </a:p>
        </p:txBody>
      </p:sp>
      <p:sp>
        <p:nvSpPr>
          <p:cNvPr id="2" name="テキスト プレースホルダー 1">
            <a:extLst>
              <a:ext uri="{FF2B5EF4-FFF2-40B4-BE49-F238E27FC236}">
                <a16:creationId xmlns:a16="http://schemas.microsoft.com/office/drawing/2014/main" id="{DF888B66-EC85-C8FA-2014-44E0D459B768}"/>
              </a:ext>
            </a:extLst>
          </p:cNvPr>
          <p:cNvSpPr>
            <a:spLocks noGrp="1"/>
          </p:cNvSpPr>
          <p:nvPr>
            <p:ph type="body" sz="quarter" idx="12"/>
          </p:nvPr>
        </p:nvSpPr>
        <p:spPr/>
        <p:txBody>
          <a:bodyPr/>
          <a:lstStyle/>
          <a:p>
            <a:pPr marL="0" indent="0">
              <a:buNone/>
            </a:pPr>
            <a:r>
              <a:rPr lang="ja-JP" altLang="en-US"/>
              <a:t>商品スペック</a:t>
            </a:r>
          </a:p>
        </p:txBody>
      </p:sp>
      <p:pic>
        <p:nvPicPr>
          <p:cNvPr id="24" name="図プレースホルダー 23" descr="アイコン&#10;&#10;自動的に生成された説明">
            <a:extLst>
              <a:ext uri="{FF2B5EF4-FFF2-40B4-BE49-F238E27FC236}">
                <a16:creationId xmlns:a16="http://schemas.microsoft.com/office/drawing/2014/main" id="{281A4442-F7FC-0676-2830-9392070DC512}"/>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p:blipFill>
        <p:spPr/>
      </p:pic>
      <p:sp>
        <p:nvSpPr>
          <p:cNvPr id="22" name="テキスト プレースホルダー 21">
            <a:extLst>
              <a:ext uri="{FF2B5EF4-FFF2-40B4-BE49-F238E27FC236}">
                <a16:creationId xmlns:a16="http://schemas.microsoft.com/office/drawing/2014/main" id="{81865439-B595-3E0D-6733-251F82C9C007}"/>
              </a:ext>
            </a:extLst>
          </p:cNvPr>
          <p:cNvSpPr>
            <a:spLocks noGrp="1"/>
          </p:cNvSpPr>
          <p:nvPr>
            <p:ph type="body"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a:ln>
                  <a:noFill/>
                </a:ln>
                <a:effectLst/>
                <a:uLnTx/>
                <a:uFillTx/>
                <a:latin typeface="Meiryo" panose="020B0604030504040204" pitchFamily="34" charset="-128"/>
                <a:ea typeface="Meiryo" panose="020B0604030504040204" pitchFamily="34" charset="-128"/>
              </a:rPr>
              <a:t>スマートフォン動画広告タップ後の挙動</a:t>
            </a:r>
          </a:p>
        </p:txBody>
      </p:sp>
      <p:sp>
        <p:nvSpPr>
          <p:cNvPr id="3" name="片側の 2 つの角を丸めた四角形 19">
            <a:extLst>
              <a:ext uri="{FF2B5EF4-FFF2-40B4-BE49-F238E27FC236}">
                <a16:creationId xmlns:a16="http://schemas.microsoft.com/office/drawing/2014/main" id="{A40575B2-A55A-AFE9-5D28-8B9B1D456196}"/>
              </a:ext>
            </a:extLst>
          </p:cNvPr>
          <p:cNvSpPr/>
          <p:nvPr/>
        </p:nvSpPr>
        <p:spPr>
          <a:xfrm>
            <a:off x="499191" y="1551272"/>
            <a:ext cx="5452347" cy="4274776"/>
          </a:xfrm>
          <a:prstGeom prst="round2SameRect">
            <a:avLst>
              <a:gd name="adj1" fmla="val 4527"/>
              <a:gd name="adj2" fmla="val 0"/>
            </a:avLst>
          </a:prstGeom>
          <a:noFill/>
          <a:ln w="3175" cap="flat" cmpd="sng" algn="ctr">
            <a:solidFill>
              <a:srgbClr val="00003E"/>
            </a:solid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i="0" u="none" strike="noStrike" kern="0" cap="none" spc="0" normalizeH="0" baseline="0" noProof="0">
              <a:ln>
                <a:noFill/>
              </a:ln>
              <a:solidFill>
                <a:srgbClr val="FFFFFF"/>
              </a:solidFill>
              <a:effectLst/>
              <a:uLnTx/>
              <a:uFillTx/>
              <a:latin typeface="メイリオ"/>
              <a:ea typeface="メイリオ"/>
              <a:cs typeface="+mn-cs"/>
            </a:endParaRPr>
          </a:p>
        </p:txBody>
      </p:sp>
      <p:sp>
        <p:nvSpPr>
          <p:cNvPr id="4" name="角丸四角形 3">
            <a:extLst>
              <a:ext uri="{FF2B5EF4-FFF2-40B4-BE49-F238E27FC236}">
                <a16:creationId xmlns:a16="http://schemas.microsoft.com/office/drawing/2014/main" id="{CFC13C38-676B-42BC-F455-9AC33D4E36E9}"/>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挙動説明</a:t>
            </a:r>
          </a:p>
        </p:txBody>
      </p:sp>
    </p:spTree>
    <p:extLst>
      <p:ext uri="{BB962C8B-B14F-4D97-AF65-F5344CB8AC3E}">
        <p14:creationId xmlns:p14="http://schemas.microsoft.com/office/powerpoint/2010/main" val="3976077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リッチフォーマット</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マルチデバイス</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9" name="角丸四角形 6">
            <a:extLst>
              <a:ext uri="{FF2B5EF4-FFF2-40B4-BE49-F238E27FC236}">
                <a16:creationId xmlns:a16="http://schemas.microsoft.com/office/drawing/2014/main" id="{6B594EF5-8E46-0301-20CF-4D6606CAF0D3}"/>
              </a:ext>
            </a:extLst>
          </p:cNvPr>
          <p:cNvSpPr/>
          <p:nvPr/>
        </p:nvSpPr>
        <p:spPr>
          <a:xfrm>
            <a:off x="3857878" y="1844824"/>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22" name="円/楕円 8">
            <a:extLst>
              <a:ext uri="{FF2B5EF4-FFF2-40B4-BE49-F238E27FC236}">
                <a16:creationId xmlns:a16="http://schemas.microsoft.com/office/drawing/2014/main" id="{A4777C7F-7059-5AAC-4B92-65A670C07C35}"/>
              </a:ext>
            </a:extLst>
          </p:cNvPr>
          <p:cNvSpPr>
            <a:spLocks noChangeAspect="1"/>
          </p:cNvSpPr>
          <p:nvPr/>
        </p:nvSpPr>
        <p:spPr>
          <a:xfrm>
            <a:off x="3609514" y="1939276"/>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4" name="角丸四角形 10">
            <a:extLst>
              <a:ext uri="{FF2B5EF4-FFF2-40B4-BE49-F238E27FC236}">
                <a16:creationId xmlns:a16="http://schemas.microsoft.com/office/drawing/2014/main" id="{6A9939CE-C1FA-2251-8803-77A648D6D2A5}"/>
              </a:ext>
            </a:extLst>
          </p:cNvPr>
          <p:cNvSpPr/>
          <p:nvPr/>
        </p:nvSpPr>
        <p:spPr>
          <a:xfrm>
            <a:off x="731425" y="1844824"/>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31" name="円/楕円 11">
            <a:extLst>
              <a:ext uri="{FF2B5EF4-FFF2-40B4-BE49-F238E27FC236}">
                <a16:creationId xmlns:a16="http://schemas.microsoft.com/office/drawing/2014/main" id="{C04174F8-B86B-778C-26A6-31B57B667545}"/>
              </a:ext>
            </a:extLst>
          </p:cNvPr>
          <p:cNvSpPr>
            <a:spLocks noChangeAspect="1"/>
          </p:cNvSpPr>
          <p:nvPr/>
        </p:nvSpPr>
        <p:spPr>
          <a:xfrm>
            <a:off x="479425" y="1939276"/>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2" name="テキスト ボックス 31">
            <a:extLst>
              <a:ext uri="{FF2B5EF4-FFF2-40B4-BE49-F238E27FC236}">
                <a16:creationId xmlns:a16="http://schemas.microsoft.com/office/drawing/2014/main" id="{DB9BB8C6-018E-6D75-D5AF-936D058EF1DA}"/>
              </a:ext>
            </a:extLst>
          </p:cNvPr>
          <p:cNvSpPr txBox="1"/>
          <p:nvPr/>
        </p:nvSpPr>
        <p:spPr>
          <a:xfrm>
            <a:off x="1643383" y="2599260"/>
            <a:ext cx="1577355" cy="169277"/>
          </a:xfrm>
          <a:prstGeom prst="rect">
            <a:avLst/>
          </a:prstGeom>
          <a:noFill/>
        </p:spPr>
        <p:txBody>
          <a:bodyPr wrap="non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FF0033"/>
                </a:solidFill>
                <a:effectLst/>
                <a:uLnTx/>
                <a:uFillTx/>
                <a:latin typeface="Meiryo"/>
                <a:ea typeface="Meiryo"/>
              </a:rPr>
              <a:t>※ </a:t>
            </a:r>
            <a:r>
              <a:rPr kumimoji="1" lang="ja-JP" altLang="en-US" sz="1100" b="0" i="0" u="none" strike="noStrike" kern="1200" cap="none" spc="0" normalizeH="0" baseline="0" noProof="0" dirty="0">
                <a:ln>
                  <a:noFill/>
                </a:ln>
                <a:solidFill>
                  <a:srgbClr val="FF0033"/>
                </a:solidFill>
                <a:effectLst/>
                <a:uLnTx/>
                <a:uFillTx/>
                <a:latin typeface="Meiryo"/>
                <a:ea typeface="Meiryo"/>
              </a:rPr>
              <a:t>タップ後の挙動は</a:t>
            </a:r>
            <a:r>
              <a:rPr lang="en-US" altLang="ja-JP" sz="1100" dirty="0">
                <a:solidFill>
                  <a:srgbClr val="FF0033"/>
                </a:solidFill>
                <a:latin typeface="Meiryo"/>
                <a:ea typeface="Meiryo"/>
              </a:rPr>
              <a:t>P14</a:t>
            </a:r>
            <a:endParaRPr kumimoji="1" lang="en-US" altLang="ja-JP" sz="1100" b="0"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endParaRPr>
          </a:p>
        </p:txBody>
      </p:sp>
      <p:sp>
        <p:nvSpPr>
          <p:cNvPr id="40" name="角丸四角形 24">
            <a:extLst>
              <a:ext uri="{FF2B5EF4-FFF2-40B4-BE49-F238E27FC236}">
                <a16:creationId xmlns:a16="http://schemas.microsoft.com/office/drawing/2014/main" id="{8E8D690D-4011-EFF3-F02C-5282B28030E2}"/>
              </a:ext>
            </a:extLst>
          </p:cNvPr>
          <p:cNvSpPr/>
          <p:nvPr/>
        </p:nvSpPr>
        <p:spPr>
          <a:xfrm>
            <a:off x="7961527" y="1844824"/>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42" name="円/楕円 25">
            <a:extLst>
              <a:ext uri="{FF2B5EF4-FFF2-40B4-BE49-F238E27FC236}">
                <a16:creationId xmlns:a16="http://schemas.microsoft.com/office/drawing/2014/main" id="{B6929C8B-066A-46F0-8195-EF61E473CECF}"/>
              </a:ext>
            </a:extLst>
          </p:cNvPr>
          <p:cNvSpPr>
            <a:spLocks noChangeAspect="1"/>
          </p:cNvSpPr>
          <p:nvPr/>
        </p:nvSpPr>
        <p:spPr>
          <a:xfrm>
            <a:off x="7713163" y="1939276"/>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grpSp>
        <p:nvGrpSpPr>
          <p:cNvPr id="46" name="グループ化 45">
            <a:extLst>
              <a:ext uri="{FF2B5EF4-FFF2-40B4-BE49-F238E27FC236}">
                <a16:creationId xmlns:a16="http://schemas.microsoft.com/office/drawing/2014/main" id="{14C9CE2B-9878-62AA-18DE-C9FCAA8204A1}"/>
              </a:ext>
            </a:extLst>
          </p:cNvPr>
          <p:cNvGrpSpPr/>
          <p:nvPr/>
        </p:nvGrpSpPr>
        <p:grpSpPr>
          <a:xfrm>
            <a:off x="534905" y="2894074"/>
            <a:ext cx="1322156" cy="2410962"/>
            <a:chOff x="513033" y="432674"/>
            <a:chExt cx="2115990" cy="3618219"/>
          </a:xfrm>
        </p:grpSpPr>
        <p:grpSp>
          <p:nvGrpSpPr>
            <p:cNvPr id="47" name="グループ化 46">
              <a:extLst>
                <a:ext uri="{FF2B5EF4-FFF2-40B4-BE49-F238E27FC236}">
                  <a16:creationId xmlns:a16="http://schemas.microsoft.com/office/drawing/2014/main" id="{49E65AC0-5121-3361-21A6-B238BF5B11E2}"/>
                </a:ext>
              </a:extLst>
            </p:cNvPr>
            <p:cNvGrpSpPr/>
            <p:nvPr/>
          </p:nvGrpSpPr>
          <p:grpSpPr>
            <a:xfrm>
              <a:off x="513033" y="432674"/>
              <a:ext cx="2115990" cy="3618219"/>
              <a:chOff x="513033" y="446485"/>
              <a:chExt cx="2115990" cy="3618219"/>
            </a:xfrm>
          </p:grpSpPr>
          <p:pic>
            <p:nvPicPr>
              <p:cNvPr id="49" name="図 48">
                <a:extLst>
                  <a:ext uri="{FF2B5EF4-FFF2-40B4-BE49-F238E27FC236}">
                    <a16:creationId xmlns:a16="http://schemas.microsoft.com/office/drawing/2014/main" id="{1B8F1377-99F4-3FB0-D7C7-41A1ABE042AC}"/>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50" name="図 49">
                <a:extLst>
                  <a:ext uri="{FF2B5EF4-FFF2-40B4-BE49-F238E27FC236}">
                    <a16:creationId xmlns:a16="http://schemas.microsoft.com/office/drawing/2014/main" id="{414C7C24-7D30-C29A-B2D3-F1019EDEB8A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51" name="図 50">
                <a:extLst>
                  <a:ext uri="{FF2B5EF4-FFF2-40B4-BE49-F238E27FC236}">
                    <a16:creationId xmlns:a16="http://schemas.microsoft.com/office/drawing/2014/main" id="{9AE364C5-00FB-5DB7-B4A0-8CC40A0A1782}"/>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8" name="図 47">
              <a:extLst>
                <a:ext uri="{FF2B5EF4-FFF2-40B4-BE49-F238E27FC236}">
                  <a16:creationId xmlns:a16="http://schemas.microsoft.com/office/drawing/2014/main" id="{F9A2E89F-516B-22F7-9B68-CE212DC84936}"/>
                </a:ext>
              </a:extLst>
            </p:cNvPr>
            <p:cNvPicPr>
              <a:picLocks noChangeAspect="1"/>
            </p:cNvPicPr>
            <p:nvPr/>
          </p:nvPicPr>
          <p:blipFill rotWithShape="1">
            <a:blip r:embed="rId7">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52" name="グループ化 51">
            <a:extLst>
              <a:ext uri="{FF2B5EF4-FFF2-40B4-BE49-F238E27FC236}">
                <a16:creationId xmlns:a16="http://schemas.microsoft.com/office/drawing/2014/main" id="{81653772-358E-B190-7A50-46EAE05C328D}"/>
              </a:ext>
            </a:extLst>
          </p:cNvPr>
          <p:cNvGrpSpPr/>
          <p:nvPr/>
        </p:nvGrpSpPr>
        <p:grpSpPr>
          <a:xfrm>
            <a:off x="1916910" y="2938226"/>
            <a:ext cx="1322156" cy="2366809"/>
            <a:chOff x="7241733" y="1270074"/>
            <a:chExt cx="2016626" cy="3609988"/>
          </a:xfrm>
        </p:grpSpPr>
        <p:grpSp>
          <p:nvGrpSpPr>
            <p:cNvPr id="53" name="グループ化 52">
              <a:extLst>
                <a:ext uri="{FF2B5EF4-FFF2-40B4-BE49-F238E27FC236}">
                  <a16:creationId xmlns:a16="http://schemas.microsoft.com/office/drawing/2014/main" id="{0E6460CA-DE53-651D-F8EB-C2003691CA79}"/>
                </a:ext>
              </a:extLst>
            </p:cNvPr>
            <p:cNvGrpSpPr/>
            <p:nvPr/>
          </p:nvGrpSpPr>
          <p:grpSpPr>
            <a:xfrm>
              <a:off x="7241733" y="1270074"/>
              <a:ext cx="2016626" cy="3609988"/>
              <a:chOff x="513033" y="432676"/>
              <a:chExt cx="2115990" cy="3551959"/>
            </a:xfrm>
          </p:grpSpPr>
          <p:grpSp>
            <p:nvGrpSpPr>
              <p:cNvPr id="56" name="グループ化 55">
                <a:extLst>
                  <a:ext uri="{FF2B5EF4-FFF2-40B4-BE49-F238E27FC236}">
                    <a16:creationId xmlns:a16="http://schemas.microsoft.com/office/drawing/2014/main" id="{CF75068F-5189-DA00-7C2D-AEDBDCAA325A}"/>
                  </a:ext>
                </a:extLst>
              </p:cNvPr>
              <p:cNvGrpSpPr/>
              <p:nvPr/>
            </p:nvGrpSpPr>
            <p:grpSpPr>
              <a:xfrm>
                <a:off x="513033" y="432676"/>
                <a:ext cx="2115990" cy="3551959"/>
                <a:chOff x="513033" y="446487"/>
                <a:chExt cx="2115990" cy="3551959"/>
              </a:xfrm>
            </p:grpSpPr>
            <p:pic>
              <p:nvPicPr>
                <p:cNvPr id="58" name="図 57">
                  <a:extLst>
                    <a:ext uri="{FF2B5EF4-FFF2-40B4-BE49-F238E27FC236}">
                      <a16:creationId xmlns:a16="http://schemas.microsoft.com/office/drawing/2014/main" id="{DEB7E938-E920-F777-6985-5FA30FBED4F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59" name="図 58">
                  <a:extLst>
                    <a:ext uri="{FF2B5EF4-FFF2-40B4-BE49-F238E27FC236}">
                      <a16:creationId xmlns:a16="http://schemas.microsoft.com/office/drawing/2014/main" id="{B69ACFD5-B280-E659-BEB2-CA340559EB17}"/>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57" name="図 56">
                <a:extLst>
                  <a:ext uri="{FF2B5EF4-FFF2-40B4-BE49-F238E27FC236}">
                    <a16:creationId xmlns:a16="http://schemas.microsoft.com/office/drawing/2014/main" id="{152F1DA3-BBDA-A22F-882D-3D36D4D57FAC}"/>
                  </a:ext>
                </a:extLst>
              </p:cNvPr>
              <p:cNvPicPr>
                <a:picLocks noChangeAspect="1"/>
              </p:cNvPicPr>
              <p:nvPr/>
            </p:nvPicPr>
            <p:blipFill rotWithShape="1">
              <a:blip r:embed="rId7">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54" name="図 53">
              <a:extLst>
                <a:ext uri="{FF2B5EF4-FFF2-40B4-BE49-F238E27FC236}">
                  <a16:creationId xmlns:a16="http://schemas.microsoft.com/office/drawing/2014/main" id="{0231C7C9-16CC-32A4-5767-59FFF8E50AA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55" name="図 54">
              <a:extLst>
                <a:ext uri="{FF2B5EF4-FFF2-40B4-BE49-F238E27FC236}">
                  <a16:creationId xmlns:a16="http://schemas.microsoft.com/office/drawing/2014/main" id="{943FA467-A334-F7E9-42C2-6900D385108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60" name="角丸四角形 46">
            <a:extLst>
              <a:ext uri="{FF2B5EF4-FFF2-40B4-BE49-F238E27FC236}">
                <a16:creationId xmlns:a16="http://schemas.microsoft.com/office/drawing/2014/main" id="{ADA8F883-0F37-21E0-AB34-A7BBE661C8F1}"/>
              </a:ext>
            </a:extLst>
          </p:cNvPr>
          <p:cNvSpPr/>
          <p:nvPr/>
        </p:nvSpPr>
        <p:spPr>
          <a:xfrm>
            <a:off x="534905" y="5158103"/>
            <a:ext cx="1309162"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63" name="角丸四角形 47">
            <a:extLst>
              <a:ext uri="{FF2B5EF4-FFF2-40B4-BE49-F238E27FC236}">
                <a16:creationId xmlns:a16="http://schemas.microsoft.com/office/drawing/2014/main" id="{D27C64BE-17D7-27F4-05EC-938379C5E564}"/>
              </a:ext>
            </a:extLst>
          </p:cNvPr>
          <p:cNvSpPr/>
          <p:nvPr/>
        </p:nvSpPr>
        <p:spPr>
          <a:xfrm>
            <a:off x="1921456" y="5158103"/>
            <a:ext cx="1317610"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pic>
        <p:nvPicPr>
          <p:cNvPr id="4" name="図 3" descr="グラフィカル ユーザー インターフェイス, テキスト, アプリケーション&#10;&#10;自動的に生成された説明">
            <a:extLst>
              <a:ext uri="{FF2B5EF4-FFF2-40B4-BE49-F238E27FC236}">
                <a16:creationId xmlns:a16="http://schemas.microsoft.com/office/drawing/2014/main" id="{D2FA5C7E-2242-29A7-2CC3-2282F6DFD2E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814412" y="2881891"/>
            <a:ext cx="3585599" cy="2695742"/>
          </a:xfrm>
          <a:prstGeom prst="rect">
            <a:avLst/>
          </a:prstGeom>
        </p:spPr>
      </p:pic>
      <p:pic>
        <p:nvPicPr>
          <p:cNvPr id="9" name="図 8" descr="グラフィカル ユーザー インターフェイス, テキスト, アプリケーション, Web サイト&#10;&#10;自動的に生成された説明">
            <a:extLst>
              <a:ext uri="{FF2B5EF4-FFF2-40B4-BE49-F238E27FC236}">
                <a16:creationId xmlns:a16="http://schemas.microsoft.com/office/drawing/2014/main" id="{69676C50-787E-DC30-DA8D-381E9317D02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975357" y="2901519"/>
            <a:ext cx="3571770" cy="2685344"/>
          </a:xfrm>
          <a:prstGeom prst="rect">
            <a:avLst/>
          </a:prstGeom>
        </p:spPr>
      </p:pic>
      <p:sp>
        <p:nvSpPr>
          <p:cNvPr id="7" name="角丸四角形 45">
            <a:extLst>
              <a:ext uri="{FF2B5EF4-FFF2-40B4-BE49-F238E27FC236}">
                <a16:creationId xmlns:a16="http://schemas.microsoft.com/office/drawing/2014/main" id="{4125CE3B-F44C-8755-DA2F-1B3EEC70F5CA}"/>
              </a:ext>
            </a:extLst>
          </p:cNvPr>
          <p:cNvSpPr/>
          <p:nvPr/>
        </p:nvSpPr>
        <p:spPr>
          <a:xfrm>
            <a:off x="3609513" y="1282994"/>
            <a:ext cx="8102303" cy="396000"/>
          </a:xfrm>
          <a:prstGeom prst="roundRect">
            <a:avLst>
              <a:gd name="adj" fmla="val 50000"/>
            </a:avLst>
          </a:prstGeom>
          <a:solidFill>
            <a:srgbClr val="00003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0" name="角丸四角形 47">
            <a:extLst>
              <a:ext uri="{FF2B5EF4-FFF2-40B4-BE49-F238E27FC236}">
                <a16:creationId xmlns:a16="http://schemas.microsoft.com/office/drawing/2014/main" id="{28BF8D26-D5D8-6079-CFDF-76C7F7E4DC36}"/>
              </a:ext>
            </a:extLst>
          </p:cNvPr>
          <p:cNvSpPr/>
          <p:nvPr/>
        </p:nvSpPr>
        <p:spPr>
          <a:xfrm>
            <a:off x="497930" y="1282994"/>
            <a:ext cx="2724575" cy="396000"/>
          </a:xfrm>
          <a:prstGeom prst="roundRect">
            <a:avLst>
              <a:gd name="adj" fmla="val 50000"/>
            </a:avLst>
          </a:prstGeom>
          <a:solidFill>
            <a:srgbClr val="03004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dirty="0">
                <a:ln>
                  <a:noFill/>
                </a:ln>
                <a:solidFill>
                  <a:srgbClr val="0D0D0D"/>
                </a:solidFill>
                <a:effectLst/>
                <a:uLnTx/>
                <a:uFillTx/>
                <a:latin typeface="Meiryo"/>
                <a:ea typeface="Meiryo"/>
              </a:rPr>
              <a:t>:</a:t>
            </a:r>
            <a:r>
              <a:rPr kumimoji="0" lang="ja-JP" altLang="en-US" sz="900" b="0" i="0" u="none" strike="noStrike" kern="0" cap="none" spc="0" normalizeH="0" baseline="0" noProof="0" dirty="0">
                <a:ln>
                  <a:noFill/>
                </a:ln>
                <a:solidFill>
                  <a:srgbClr val="0D0D0D"/>
                </a:solidFill>
                <a:effectLst/>
                <a:uLnTx/>
                <a:uFillTx/>
                <a:latin typeface="Meiryo"/>
                <a:ea typeface="Meiryo"/>
              </a:rPr>
              <a:t> </a:t>
            </a:r>
            <a:r>
              <a:rPr kumimoji="0" lang="en-US" altLang="ja-JP" sz="900" b="0" i="0" u="none" strike="noStrike" kern="0" cap="none" spc="0" normalizeH="0" baseline="0" noProof="0" dirty="0">
                <a:ln>
                  <a:noFill/>
                </a:ln>
                <a:solidFill>
                  <a:srgbClr val="000000"/>
                </a:solidFill>
                <a:effectLst/>
                <a:uLnTx/>
                <a:uFillTx/>
                <a:latin typeface="Meiryo"/>
                <a:ea typeface="Meiryo"/>
                <a:hlinkClick r:id="rId11">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dirty="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dirty="0">
                <a:solidFill>
                  <a:srgbClr val="0D0D0D"/>
                </a:solidFill>
                <a:latin typeface="Meiryo"/>
                <a:ea typeface="Meiryo"/>
                <a:cs typeface="+mn-lt"/>
                <a:hlinkClick r:id="rId12"/>
              </a:rPr>
              <a:t>https://ads-help.yahoo-net.jp/s/article/H000044930?language=ja</a:t>
            </a:r>
            <a:endParaRPr lang="en-US" altLang="en-US" sz="900" b="0" i="0" u="none" strike="noStrike" cap="none" spc="0" normalizeH="0" baseline="0" noProof="0" dirty="0">
              <a:ln>
                <a:noFill/>
              </a:ln>
              <a:solidFill>
                <a:srgbClr val="000000"/>
              </a:solidFill>
              <a:effectLst/>
              <a:uLnTx/>
              <a:uFillTx/>
              <a:latin typeface="Meiryo"/>
              <a:ea typeface="Meiryo"/>
            </a:endParaRPr>
          </a:p>
        </p:txBody>
      </p:sp>
      <p:cxnSp>
        <p:nvCxnSpPr>
          <p:cNvPr id="14" name="コネクタ: カギ線 13">
            <a:extLst>
              <a:ext uri="{FF2B5EF4-FFF2-40B4-BE49-F238E27FC236}">
                <a16:creationId xmlns:a16="http://schemas.microsoft.com/office/drawing/2014/main" id="{55588BED-1CCF-70DB-A98A-1797A762B53F}"/>
              </a:ext>
            </a:extLst>
          </p:cNvPr>
          <p:cNvCxnSpPr>
            <a:cxnSpLocks/>
            <a:stCxn id="19" idx="3"/>
            <a:endCxn id="4" idx="3"/>
          </p:cNvCxnSpPr>
          <p:nvPr/>
        </p:nvCxnSpPr>
        <p:spPr>
          <a:xfrm flipH="1">
            <a:off x="7400011" y="2191276"/>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コネクタ: カギ線 24">
            <a:extLst>
              <a:ext uri="{FF2B5EF4-FFF2-40B4-BE49-F238E27FC236}">
                <a16:creationId xmlns:a16="http://schemas.microsoft.com/office/drawing/2014/main" id="{5351868E-D3B6-9AE1-EE6F-7E6C08F8E56E}"/>
              </a:ext>
            </a:extLst>
          </p:cNvPr>
          <p:cNvCxnSpPr>
            <a:cxnSpLocks/>
          </p:cNvCxnSpPr>
          <p:nvPr/>
        </p:nvCxnSpPr>
        <p:spPr>
          <a:xfrm flipH="1">
            <a:off x="11528050" y="2186655"/>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5277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3164533528"/>
              </p:ext>
            </p:extLst>
          </p:nvPr>
        </p:nvGraphicFramePr>
        <p:xfrm>
          <a:off x="103432" y="877263"/>
          <a:ext cx="11237668" cy="4993556"/>
        </p:xfrm>
        <a:graphic>
          <a:graphicData uri="http://schemas.openxmlformats.org/drawingml/2006/table">
            <a:tbl>
              <a:tblPr firstCol="1" bandRow="1"/>
              <a:tblGrid>
                <a:gridCol w="1721804">
                  <a:extLst>
                    <a:ext uri="{9D8B030D-6E8A-4147-A177-3AD203B41FA5}">
                      <a16:colId xmlns:a16="http://schemas.microsoft.com/office/drawing/2014/main" val="792911817"/>
                    </a:ext>
                  </a:extLst>
                </a:gridCol>
                <a:gridCol w="553970">
                  <a:extLst>
                    <a:ext uri="{9D8B030D-6E8A-4147-A177-3AD203B41FA5}">
                      <a16:colId xmlns:a16="http://schemas.microsoft.com/office/drawing/2014/main" val="1525620392"/>
                    </a:ext>
                  </a:extLst>
                </a:gridCol>
                <a:gridCol w="1217581">
                  <a:extLst>
                    <a:ext uri="{9D8B030D-6E8A-4147-A177-3AD203B41FA5}">
                      <a16:colId xmlns:a16="http://schemas.microsoft.com/office/drawing/2014/main" val="3835180974"/>
                    </a:ext>
                  </a:extLst>
                </a:gridCol>
                <a:gridCol w="571541">
                  <a:extLst>
                    <a:ext uri="{9D8B030D-6E8A-4147-A177-3AD203B41FA5}">
                      <a16:colId xmlns:a16="http://schemas.microsoft.com/office/drawing/2014/main" val="3436582354"/>
                    </a:ext>
                  </a:extLst>
                </a:gridCol>
                <a:gridCol w="1356905">
                  <a:extLst>
                    <a:ext uri="{9D8B030D-6E8A-4147-A177-3AD203B41FA5}">
                      <a16:colId xmlns:a16="http://schemas.microsoft.com/office/drawing/2014/main" val="3979026210"/>
                    </a:ext>
                  </a:extLst>
                </a:gridCol>
                <a:gridCol w="536289">
                  <a:extLst>
                    <a:ext uri="{9D8B030D-6E8A-4147-A177-3AD203B41FA5}">
                      <a16:colId xmlns:a16="http://schemas.microsoft.com/office/drawing/2014/main" val="946559652"/>
                    </a:ext>
                  </a:extLst>
                </a:gridCol>
                <a:gridCol w="1439049">
                  <a:extLst>
                    <a:ext uri="{9D8B030D-6E8A-4147-A177-3AD203B41FA5}">
                      <a16:colId xmlns:a16="http://schemas.microsoft.com/office/drawing/2014/main" val="360912566"/>
                    </a:ext>
                  </a:extLst>
                </a:gridCol>
                <a:gridCol w="512100">
                  <a:extLst>
                    <a:ext uri="{9D8B030D-6E8A-4147-A177-3AD203B41FA5}">
                      <a16:colId xmlns:a16="http://schemas.microsoft.com/office/drawing/2014/main" val="4234446206"/>
                    </a:ext>
                  </a:extLst>
                </a:gridCol>
                <a:gridCol w="1433932">
                  <a:extLst>
                    <a:ext uri="{9D8B030D-6E8A-4147-A177-3AD203B41FA5}">
                      <a16:colId xmlns:a16="http://schemas.microsoft.com/office/drawing/2014/main" val="885390380"/>
                    </a:ext>
                  </a:extLst>
                </a:gridCol>
                <a:gridCol w="562294">
                  <a:extLst>
                    <a:ext uri="{9D8B030D-6E8A-4147-A177-3AD203B41FA5}">
                      <a16:colId xmlns:a16="http://schemas.microsoft.com/office/drawing/2014/main" val="3784303411"/>
                    </a:ext>
                  </a:extLst>
                </a:gridCol>
                <a:gridCol w="1332203">
                  <a:extLst>
                    <a:ext uri="{9D8B030D-6E8A-4147-A177-3AD203B41FA5}">
                      <a16:colId xmlns:a16="http://schemas.microsoft.com/office/drawing/2014/main" val="3201855149"/>
                    </a:ext>
                  </a:extLst>
                </a:gridCol>
              </a:tblGrid>
              <a:tr h="3655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a:solidFill>
                            <a:schemeClr val="bg1"/>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i="0" dirty="0">
                          <a:solidFill>
                            <a:srgbClr val="FFFFFF"/>
                          </a:solidFill>
                          <a:latin typeface="Meiryo" panose="020B0604030504040204" pitchFamily="34" charset="-128"/>
                          <a:ea typeface="Meiryo" panose="020B0604030504040204" pitchFamily="34" charset="-128"/>
                        </a:rPr>
                        <a:t>ブランドパネル　リッチフォーマット　</a:t>
                      </a:r>
                      <a:r>
                        <a:rPr kumimoji="1" lang="en-US" altLang="ja-JP" sz="800" b="1" i="0" dirty="0">
                          <a:solidFill>
                            <a:srgbClr val="FFFFFF"/>
                          </a:solidFill>
                          <a:latin typeface="Meiryo" panose="020B0604030504040204" pitchFamily="34" charset="-128"/>
                          <a:ea typeface="Meiryo" panose="020B0604030504040204" pitchFamily="34" charset="-128"/>
                        </a:rPr>
                        <a:t>MD</a:t>
                      </a:r>
                      <a:r>
                        <a:rPr kumimoji="1" lang="ja-JP" altLang="en-US" sz="800" b="1" i="0" dirty="0">
                          <a:solidFill>
                            <a:srgbClr val="FFFFFF"/>
                          </a:solidFill>
                          <a:latin typeface="Meiryo" panose="020B0604030504040204" pitchFamily="34" charset="-128"/>
                          <a:ea typeface="Meiryo" panose="020B0604030504040204" pitchFamily="34" charset="-128"/>
                        </a:rPr>
                        <a:t>（</a:t>
                      </a:r>
                      <a:r>
                        <a:rPr kumimoji="1" lang="en-US" altLang="ja-JP" sz="800" b="1" i="0" dirty="0">
                          <a:solidFill>
                            <a:srgbClr val="FFFFFF"/>
                          </a:solidFill>
                          <a:latin typeface="Meiryo" panose="020B0604030504040204" pitchFamily="34" charset="-128"/>
                          <a:ea typeface="Meiryo" panose="020B0604030504040204" pitchFamily="34" charset="-128"/>
                        </a:rPr>
                        <a:t>500</a:t>
                      </a:r>
                      <a:r>
                        <a:rPr kumimoji="1" lang="ja-JP" altLang="en-US" sz="800" b="1" i="0" dirty="0">
                          <a:solidFill>
                            <a:srgbClr val="FFFFFF"/>
                          </a:solidFill>
                          <a:latin typeface="Meiryo" panose="020B0604030504040204" pitchFamily="34" charset="-128"/>
                          <a:ea typeface="Meiryo" panose="020B0604030504040204" pitchFamily="34" charset="-128"/>
                        </a:rPr>
                        <a:t>万円～）（</a:t>
                      </a:r>
                      <a:r>
                        <a:rPr kumimoji="1" lang="en-US" altLang="ja-JP" sz="800" b="1" i="0" dirty="0">
                          <a:solidFill>
                            <a:srgbClr val="FFFFFF"/>
                          </a:solidFill>
                          <a:latin typeface="Meiryo" panose="020B0604030504040204" pitchFamily="34" charset="-128"/>
                          <a:ea typeface="Meiryo" panose="020B0604030504040204" pitchFamily="34" charset="-128"/>
                        </a:rPr>
                        <a:t>9/1</a:t>
                      </a:r>
                      <a:r>
                        <a:rPr kumimoji="1" lang="ja-JP" altLang="en-US" sz="800" b="1" i="0" dirty="0">
                          <a:solidFill>
                            <a:srgbClr val="FFFFFF"/>
                          </a:solidFill>
                          <a:latin typeface="Meiryo" panose="020B0604030504040204" pitchFamily="34" charset="-128"/>
                          <a:ea typeface="Meiryo" panose="020B0604030504040204" pitchFamily="34" charset="-128"/>
                        </a:rPr>
                        <a:t>～</a:t>
                      </a:r>
                      <a:r>
                        <a:rPr kumimoji="1" lang="en-US" altLang="ja-JP" sz="800" b="1" i="0" dirty="0">
                          <a:solidFill>
                            <a:srgbClr val="FFFFFF"/>
                          </a:solidFill>
                          <a:latin typeface="Meiryo" panose="020B0604030504040204" pitchFamily="34" charset="-128"/>
                          <a:ea typeface="Meiryo" panose="020B0604030504040204" pitchFamily="34" charset="-128"/>
                        </a:rPr>
                        <a:t>3/10</a:t>
                      </a:r>
                      <a:r>
                        <a:rPr kumimoji="1" lang="ja-JP" altLang="en-US" sz="800" b="1" i="0" dirty="0">
                          <a:solidFill>
                            <a:srgbClr val="FFFFFF"/>
                          </a:solidFill>
                          <a:latin typeface="Meiryo" panose="020B0604030504040204" pitchFamily="34" charset="-128"/>
                          <a:ea typeface="Meiryo" panose="020B0604030504040204" pitchFamily="34" charset="-128"/>
                        </a:rPr>
                        <a:t>）</a:t>
                      </a:r>
                      <a:endParaRPr kumimoji="1" lang="ja-JP" altLang="en-US" sz="800" b="1" i="0" dirty="0">
                        <a:solidFill>
                          <a:srgbClr val="FFFFFF"/>
                        </a:solidFill>
                        <a:latin typeface="Meiryo"/>
                        <a:ea typeface="Meiryo"/>
                      </a:endParaRPr>
                    </a:p>
                  </a:txBody>
                  <a:tcPr marB="0" anchor="ctr">
                    <a:lnL w="19050" cap="flat" cmpd="sng" algn="ctr">
                      <a:solidFill>
                        <a:schemeClr val="bg1"/>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dirty="0">
                          <a:solidFill>
                            <a:srgbClr val="FFFFFF"/>
                          </a:solidFill>
                          <a:latin typeface="Meiryo" panose="020B0604030504040204" pitchFamily="34" charset="-128"/>
                          <a:ea typeface="Meiryo" panose="020B0604030504040204" pitchFamily="34" charset="-128"/>
                        </a:rPr>
                        <a:t>ブランドパネル　リッチフォーマット　</a:t>
                      </a:r>
                      <a:r>
                        <a:rPr kumimoji="1" lang="en-US" altLang="ja-JP" sz="800" b="1" i="0" dirty="0">
                          <a:solidFill>
                            <a:srgbClr val="FFFFFF"/>
                          </a:solidFill>
                          <a:latin typeface="Meiryo" panose="020B0604030504040204" pitchFamily="34" charset="-128"/>
                          <a:ea typeface="Meiryo" panose="020B0604030504040204" pitchFamily="34" charset="-128"/>
                        </a:rPr>
                        <a:t>MD</a:t>
                      </a:r>
                      <a:r>
                        <a:rPr kumimoji="1" lang="ja-JP" altLang="en-US" sz="800" b="1" i="0" dirty="0">
                          <a:solidFill>
                            <a:srgbClr val="FFFFFF"/>
                          </a:solidFill>
                          <a:latin typeface="Meiryo" panose="020B0604030504040204" pitchFamily="34" charset="-128"/>
                          <a:ea typeface="Meiryo" panose="020B0604030504040204" pitchFamily="34" charset="-128"/>
                        </a:rPr>
                        <a:t>（</a:t>
                      </a:r>
                      <a:r>
                        <a:rPr kumimoji="1" lang="en-US" altLang="ja-JP" sz="800" b="1" i="0" dirty="0">
                          <a:solidFill>
                            <a:srgbClr val="FFFFFF"/>
                          </a:solidFill>
                          <a:latin typeface="Meiryo" panose="020B0604030504040204" pitchFamily="34" charset="-128"/>
                          <a:ea typeface="Meiryo" panose="020B0604030504040204" pitchFamily="34" charset="-128"/>
                        </a:rPr>
                        <a:t>1000</a:t>
                      </a:r>
                      <a:r>
                        <a:rPr kumimoji="1" lang="ja-JP" altLang="en-US" sz="800" b="1" i="0" dirty="0">
                          <a:solidFill>
                            <a:srgbClr val="FFFFFF"/>
                          </a:solidFill>
                          <a:latin typeface="Meiryo" panose="020B0604030504040204" pitchFamily="34" charset="-128"/>
                          <a:ea typeface="Meiryo" panose="020B0604030504040204" pitchFamily="34" charset="-128"/>
                        </a:rPr>
                        <a:t>万円～）（</a:t>
                      </a:r>
                      <a:r>
                        <a:rPr kumimoji="1" lang="en-US" altLang="ja-JP" sz="800" b="1" i="0" dirty="0">
                          <a:solidFill>
                            <a:srgbClr val="FFFFFF"/>
                          </a:solidFill>
                          <a:latin typeface="Meiryo" panose="020B0604030504040204" pitchFamily="34" charset="-128"/>
                          <a:ea typeface="Meiryo" panose="020B0604030504040204" pitchFamily="34" charset="-128"/>
                        </a:rPr>
                        <a:t>9/1</a:t>
                      </a:r>
                      <a:r>
                        <a:rPr kumimoji="1" lang="ja-JP" altLang="en-US" sz="800" b="1" i="0" dirty="0">
                          <a:solidFill>
                            <a:srgbClr val="FFFFFF"/>
                          </a:solidFill>
                          <a:latin typeface="Meiryo" panose="020B0604030504040204" pitchFamily="34" charset="-128"/>
                          <a:ea typeface="Meiryo" panose="020B0604030504040204" pitchFamily="34" charset="-128"/>
                        </a:rPr>
                        <a:t>～</a:t>
                      </a:r>
                      <a:r>
                        <a:rPr kumimoji="1" lang="en-US" altLang="ja-JP" sz="800" b="1" i="0" dirty="0">
                          <a:solidFill>
                            <a:srgbClr val="FFFFFF"/>
                          </a:solidFill>
                          <a:latin typeface="Meiryo" panose="020B0604030504040204" pitchFamily="34" charset="-128"/>
                          <a:ea typeface="Meiryo" panose="020B0604030504040204" pitchFamily="34" charset="-128"/>
                        </a:rPr>
                        <a:t>3/10</a:t>
                      </a:r>
                      <a:r>
                        <a:rPr kumimoji="1" lang="ja-JP" altLang="en-US" sz="800" b="1" i="0" dirty="0">
                          <a:solidFill>
                            <a:srgbClr val="FFFFFF"/>
                          </a:solidFill>
                          <a:latin typeface="Meiryo" panose="020B0604030504040204" pitchFamily="34" charset="-128"/>
                          <a:ea typeface="Meiryo" panose="020B0604030504040204" pitchFamily="34" charset="-128"/>
                        </a:rPr>
                        <a:t>）</a:t>
                      </a:r>
                      <a:endParaRPr kumimoji="1" lang="ja-JP" altLang="en-US" sz="800" b="1" i="0" dirty="0">
                        <a:solidFill>
                          <a:srgbClr val="FFFFFF"/>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kern="1200" dirty="0">
                          <a:solidFill>
                            <a:srgbClr val="FFFFFF"/>
                          </a:solidFill>
                          <a:latin typeface="Meiryo" panose="020B0604030504040204" pitchFamily="34" charset="-128"/>
                          <a:ea typeface="Meiryo" panose="020B0604030504040204" pitchFamily="34" charset="-128"/>
                          <a:cs typeface="+mn-cs"/>
                        </a:rPr>
                        <a:t>ブランドパネル　リッチフォーマット　</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MD</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FQ1</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1000</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万円～）（</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9/1</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3/10</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endParaRPr kumimoji="1" lang="ja-JP" altLang="en-US" sz="800" b="1" i="0" dirty="0">
                        <a:solidFill>
                          <a:srgbClr val="FFFFFF"/>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dirty="0">
                          <a:solidFill>
                            <a:schemeClr val="bg1"/>
                          </a:solidFill>
                          <a:latin typeface="メイリオ" panose="020B0604030504040204" pitchFamily="50" charset="-128"/>
                          <a:ea typeface="メイリオ" panose="020B0604030504040204" pitchFamily="50" charset="-128"/>
                        </a:rPr>
                        <a:t>ブランドパネル　リッチフォーマット　</a:t>
                      </a:r>
                      <a:r>
                        <a:rPr kumimoji="1" lang="en-US" altLang="ja-JP" sz="800" b="1" dirty="0">
                          <a:solidFill>
                            <a:schemeClr val="bg1"/>
                          </a:solidFill>
                          <a:latin typeface="メイリオ" panose="020B0604030504040204" pitchFamily="50" charset="-128"/>
                          <a:ea typeface="メイリオ" panose="020B0604030504040204" pitchFamily="50" charset="-128"/>
                        </a:rPr>
                        <a:t>MD</a:t>
                      </a:r>
                      <a:r>
                        <a:rPr kumimoji="1" lang="ja-JP" altLang="en-US" sz="800" b="1" dirty="0">
                          <a:solidFill>
                            <a:schemeClr val="bg1"/>
                          </a:solidFill>
                          <a:latin typeface="メイリオ" panose="020B0604030504040204" pitchFamily="50" charset="-128"/>
                          <a:ea typeface="メイリオ" panose="020B0604030504040204" pitchFamily="50" charset="-128"/>
                        </a:rPr>
                        <a:t>（</a:t>
                      </a:r>
                      <a:r>
                        <a:rPr kumimoji="1" lang="en-US" altLang="ja-JP" sz="800" b="1" dirty="0">
                          <a:solidFill>
                            <a:schemeClr val="bg1"/>
                          </a:solidFill>
                          <a:latin typeface="メイリオ" panose="020B0604030504040204" pitchFamily="50" charset="-128"/>
                          <a:ea typeface="メイリオ" panose="020B0604030504040204" pitchFamily="50" charset="-128"/>
                        </a:rPr>
                        <a:t>FQ1</a:t>
                      </a:r>
                      <a:r>
                        <a:rPr kumimoji="1" lang="ja-JP" altLang="en-US" sz="800" b="1" dirty="0">
                          <a:solidFill>
                            <a:schemeClr val="bg1"/>
                          </a:solidFill>
                          <a:latin typeface="メイリオ" panose="020B0604030504040204" pitchFamily="50" charset="-128"/>
                          <a:ea typeface="メイリオ" panose="020B0604030504040204" pitchFamily="50" charset="-128"/>
                        </a:rPr>
                        <a:t>）（</a:t>
                      </a:r>
                      <a:r>
                        <a:rPr kumimoji="1" lang="en-US" altLang="ja-JP" sz="800" b="1" dirty="0">
                          <a:solidFill>
                            <a:schemeClr val="bg1"/>
                          </a:solidFill>
                          <a:latin typeface="メイリオ" panose="020B0604030504040204" pitchFamily="50" charset="-128"/>
                          <a:ea typeface="メイリオ" panose="020B0604030504040204" pitchFamily="50" charset="-128"/>
                        </a:rPr>
                        <a:t>2000</a:t>
                      </a:r>
                      <a:r>
                        <a:rPr kumimoji="1" lang="ja-JP" altLang="en-US" sz="800" b="1" dirty="0">
                          <a:solidFill>
                            <a:schemeClr val="bg1"/>
                          </a:solidFill>
                          <a:latin typeface="メイリオ" panose="020B0604030504040204" pitchFamily="50" charset="-128"/>
                          <a:ea typeface="メイリオ" panose="020B0604030504040204" pitchFamily="50" charset="-128"/>
                        </a:rPr>
                        <a:t>万円～）</a:t>
                      </a:r>
                      <a:r>
                        <a:rPr kumimoji="1" lang="ja-JP" altLang="en-US" sz="800" b="1" dirty="0">
                          <a:solidFill>
                            <a:schemeClr val="bg1"/>
                          </a:solidFill>
                          <a:latin typeface="メイリオ" panose="020B0604030504040204" pitchFamily="50" charset="-128"/>
                          <a:ea typeface="+mn-ea"/>
                        </a:rPr>
                        <a:t>（</a:t>
                      </a:r>
                      <a:r>
                        <a:rPr kumimoji="1" lang="en-US" altLang="ja-JP" sz="800" b="1" dirty="0">
                          <a:solidFill>
                            <a:schemeClr val="bg1"/>
                          </a:solidFill>
                          <a:latin typeface="メイリオ" panose="020B0604030504040204" pitchFamily="50" charset="-128"/>
                          <a:ea typeface="+mn-ea"/>
                        </a:rPr>
                        <a:t>9/1</a:t>
                      </a:r>
                      <a:r>
                        <a:rPr kumimoji="1" lang="ja-JP" altLang="en-US" sz="800" b="1" dirty="0">
                          <a:solidFill>
                            <a:schemeClr val="bg1"/>
                          </a:solidFill>
                          <a:latin typeface="メイリオ" panose="020B0604030504040204" pitchFamily="50" charset="-128"/>
                          <a:ea typeface="+mn-ea"/>
                        </a:rPr>
                        <a:t>～</a:t>
                      </a:r>
                      <a:r>
                        <a:rPr kumimoji="1" lang="en-US" altLang="ja-JP" sz="800" b="1" dirty="0">
                          <a:solidFill>
                            <a:schemeClr val="bg1"/>
                          </a:solidFill>
                          <a:latin typeface="メイリオ" panose="020B0604030504040204" pitchFamily="50" charset="-128"/>
                          <a:ea typeface="+mn-ea"/>
                        </a:rPr>
                        <a:t>3/10</a:t>
                      </a:r>
                      <a:r>
                        <a:rPr kumimoji="1" lang="ja-JP" altLang="en-US" sz="800" b="1" dirty="0">
                          <a:solidFill>
                            <a:schemeClr val="bg1"/>
                          </a:solidFill>
                          <a:latin typeface="メイリオ" panose="020B0604030504040204" pitchFamily="50" charset="-128"/>
                          <a:ea typeface="+mn-ea"/>
                        </a:rPr>
                        <a:t>）</a:t>
                      </a:r>
                      <a:endParaRPr kumimoji="1" lang="ja-JP" altLang="en-US" sz="800" b="1" i="0" dirty="0">
                        <a:solidFill>
                          <a:srgbClr val="FFFFFF"/>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algn="ctr"/>
                      <a:r>
                        <a:rPr kumimoji="1" lang="ja-JP" altLang="en-US" sz="800" b="1" i="0" kern="1200" dirty="0">
                          <a:solidFill>
                            <a:srgbClr val="FFFFFF"/>
                          </a:solidFill>
                          <a:latin typeface="Meiryo" panose="020B0604030504040204" pitchFamily="34" charset="-128"/>
                          <a:ea typeface="Meiryo" panose="020B0604030504040204" pitchFamily="34" charset="-128"/>
                          <a:cs typeface="+mn-cs"/>
                        </a:rPr>
                        <a:t>ブランドパネル　リッチフォーマット　</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MD</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（都道府県）（</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9/1</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3/10</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endParaRPr kumimoji="1" lang="ja-JP" altLang="en-US" dirty="0"/>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2117335041"/>
                  </a:ext>
                </a:extLst>
              </a:tr>
              <a:tr h="3044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リリース種別</a:t>
                      </a:r>
                      <a:r>
                        <a:rPr kumimoji="1" lang="en-US" altLang="ja-JP" sz="900" b="0" i="0" kern="1200" dirty="0">
                          <a:solidFill>
                            <a:schemeClr val="bg1"/>
                          </a:solidFill>
                          <a:latin typeface="Meiryo"/>
                          <a:ea typeface="Meiryo"/>
                          <a:cs typeface="+mn-cs"/>
                        </a:rPr>
                        <a:t>/</a:t>
                      </a:r>
                      <a:r>
                        <a:rPr kumimoji="1" lang="ja-JP" altLang="en-US" sz="900" b="0" i="0" kern="1200">
                          <a:solidFill>
                            <a:schemeClr val="bg1"/>
                          </a:solidFill>
                          <a:latin typeface="Meiryo"/>
                          <a:ea typeface="Meiryo"/>
                          <a:cs typeface="+mn-cs"/>
                        </a:rPr>
                        <a:t>商品</a:t>
                      </a:r>
                      <a:r>
                        <a:rPr kumimoji="1" lang="en-US" altLang="ja-JP" sz="900" b="0" i="0" kern="1200" dirty="0">
                          <a:solidFill>
                            <a:schemeClr val="bg1"/>
                          </a:solidFill>
                          <a:latin typeface="Meiryo"/>
                          <a:ea typeface="Meiryo"/>
                          <a:cs typeface="+mn-cs"/>
                        </a:rPr>
                        <a:t>ID</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Meiryo" panose="020B0604030504040204" pitchFamily="34" charset="-128"/>
                          <a:ea typeface="Meiryo" panose="020B0604030504040204" pitchFamily="34" charset="-128"/>
                          <a:cs typeface="+mn-cs"/>
                        </a:rPr>
                        <a:t>内容</a:t>
                      </a:r>
                      <a:endParaRPr kumimoji="1" lang="en-US" altLang="ja-JP" sz="900" b="0" i="0" kern="1200">
                        <a:solidFill>
                          <a:srgbClr val="0D0D0D"/>
                        </a:solidFill>
                        <a:latin typeface="Meiryo" panose="020B0604030504040204" pitchFamily="34" charset="-128"/>
                        <a:ea typeface="Meiryo" panose="020B0604030504040204" pitchFamily="34" charset="-128"/>
                        <a:cs typeface="+mn-cs"/>
                      </a:endParaRPr>
                    </a:p>
                    <a:p>
                      <a:pPr algn="ctr"/>
                      <a:r>
                        <a:rPr kumimoji="1" lang="ja-JP" altLang="en-US" sz="900" b="0" i="0" kern="1200">
                          <a:solidFill>
                            <a:srgbClr val="0D0D0D"/>
                          </a:solidFill>
                          <a:latin typeface="Meiryo" panose="020B0604030504040204" pitchFamily="34" charset="-128"/>
                          <a:ea typeface="Meiryo" panose="020B0604030504040204" pitchFamily="34" charset="-128"/>
                          <a:cs typeface="+mn-cs"/>
                        </a:rPr>
                        <a:t>変更</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altLang="ja-JP" sz="900" b="0" i="0" u="none" strike="noStrike" noProof="0" dirty="0">
                          <a:solidFill>
                            <a:srgbClr val="0D0D0D"/>
                          </a:solidFill>
                          <a:latin typeface="メイリオ" panose="020B0604030504040204" pitchFamily="50" charset="-128"/>
                          <a:ea typeface="メイリオ" panose="020B0604030504040204" pitchFamily="50" charset="-128"/>
                        </a:rPr>
                        <a:t>1000011941</a:t>
                      </a:r>
                      <a:endParaRPr kumimoji="1" lang="ja-JP" sz="900" dirty="0">
                        <a:latin typeface="メイリオ" panose="020B0604030504040204" pitchFamily="50" charset="-128"/>
                        <a:ea typeface="メイリオ" panose="020B0604030504040204" pitchFamily="50" charset="-128"/>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a:lnSpc>
                          <a:spcPct val="100000"/>
                        </a:lnSpc>
                        <a:spcBef>
                          <a:spcPts val="0"/>
                        </a:spcBef>
                        <a:spcAft>
                          <a:spcPts val="0"/>
                        </a:spcAft>
                        <a:buNone/>
                        <a:tabLst/>
                        <a:defRPr/>
                      </a:pPr>
                      <a:r>
                        <a:rPr kumimoji="1" lang="ja-JP" altLang="en-US" sz="900" dirty="0">
                          <a:solidFill>
                            <a:srgbClr val="0D0D0D"/>
                          </a:solidFill>
                          <a:latin typeface="メイリオ" panose="020B0604030504040204" pitchFamily="50" charset="-128"/>
                          <a:ea typeface="メイリオ" panose="020B0604030504040204" pitchFamily="50" charset="-128"/>
                        </a:rPr>
                        <a:t>内容</a:t>
                      </a:r>
                      <a:endParaRPr kumimoji="1" lang="en-US" altLang="ja-JP" sz="900" dirty="0">
                        <a:solidFill>
                          <a:srgbClr val="0D0D0D"/>
                        </a:solidFill>
                        <a:latin typeface="メイリオ" panose="020B0604030504040204" pitchFamily="50" charset="-128"/>
                        <a:ea typeface="メイリオ" panose="020B0604030504040204" pitchFamily="50" charset="-128"/>
                      </a:endParaRPr>
                    </a:p>
                    <a:p>
                      <a:pPr marL="0" marR="0" lvl="0" indent="0" algn="ctr" defTabSz="914423">
                        <a:lnSpc>
                          <a:spcPct val="100000"/>
                        </a:lnSpc>
                        <a:spcBef>
                          <a:spcPts val="0"/>
                        </a:spcBef>
                        <a:spcAft>
                          <a:spcPts val="0"/>
                        </a:spcAft>
                        <a:buNone/>
                        <a:tabLst/>
                        <a:defRPr/>
                      </a:pPr>
                      <a:r>
                        <a:rPr kumimoji="1" lang="ja-JP" altLang="en-US" sz="900" dirty="0">
                          <a:solidFill>
                            <a:srgbClr val="0D0D0D"/>
                          </a:solidFill>
                          <a:latin typeface="メイリオ" panose="020B0604030504040204" pitchFamily="50" charset="-128"/>
                          <a:ea typeface="メイリオ" panose="020B0604030504040204" pitchFamily="50" charset="-128"/>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a:lnSpc>
                          <a:spcPct val="100000"/>
                        </a:lnSpc>
                        <a:spcBef>
                          <a:spcPts val="0"/>
                        </a:spcBef>
                        <a:spcAft>
                          <a:spcPts val="0"/>
                        </a:spcAft>
                        <a:buNone/>
                        <a:tabLst/>
                        <a:defRPr/>
                      </a:pPr>
                      <a:r>
                        <a:rPr kumimoji="1" lang="en-US" altLang="ja-JP" sz="900" dirty="0">
                          <a:latin typeface="メイリオ" panose="020B0604030504040204" pitchFamily="50" charset="-128"/>
                          <a:ea typeface="メイリオ" panose="020B0604030504040204" pitchFamily="50" charset="-128"/>
                        </a:rPr>
                        <a:t>1000011961</a:t>
                      </a:r>
                      <a:endParaRPr kumimoji="1" lang="ja-JP" sz="900" dirty="0">
                        <a:latin typeface="メイリオ" panose="020B0604030504040204" pitchFamily="50" charset="-128"/>
                        <a:ea typeface="メイリオ" panose="020B0604030504040204" pitchFamily="50" charset="-128"/>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a:lnSpc>
                          <a:spcPct val="100000"/>
                        </a:lnSpc>
                        <a:spcBef>
                          <a:spcPts val="0"/>
                        </a:spcBef>
                        <a:spcAft>
                          <a:spcPts val="0"/>
                        </a:spcAft>
                        <a:buNone/>
                        <a:tabLst/>
                        <a:defRPr/>
                      </a:pPr>
                      <a:r>
                        <a:rPr kumimoji="1" lang="ja-JP" altLang="en-US" sz="900" dirty="0">
                          <a:solidFill>
                            <a:srgbClr val="0D0D0D"/>
                          </a:solidFill>
                          <a:latin typeface="メイリオ" panose="020B0604030504040204" pitchFamily="50" charset="-128"/>
                          <a:ea typeface="メイリオ" panose="020B0604030504040204" pitchFamily="50" charset="-128"/>
                        </a:rPr>
                        <a:t>内容</a:t>
                      </a:r>
                      <a:endParaRPr kumimoji="1" lang="en-US" altLang="ja-JP" sz="900" dirty="0">
                        <a:solidFill>
                          <a:srgbClr val="0D0D0D"/>
                        </a:solidFill>
                        <a:latin typeface="メイリオ" panose="020B0604030504040204" pitchFamily="50" charset="-128"/>
                        <a:ea typeface="メイリオ" panose="020B0604030504040204" pitchFamily="50" charset="-128"/>
                      </a:endParaRPr>
                    </a:p>
                    <a:p>
                      <a:pPr marL="0" marR="0" lvl="0" indent="0" algn="ctr" defTabSz="914423">
                        <a:lnSpc>
                          <a:spcPct val="100000"/>
                        </a:lnSpc>
                        <a:spcBef>
                          <a:spcPts val="0"/>
                        </a:spcBef>
                        <a:spcAft>
                          <a:spcPts val="0"/>
                        </a:spcAft>
                        <a:buNone/>
                        <a:tabLst/>
                        <a:defRPr/>
                      </a:pPr>
                      <a:r>
                        <a:rPr kumimoji="1" lang="ja-JP" altLang="en-US" sz="900" dirty="0">
                          <a:solidFill>
                            <a:srgbClr val="0D0D0D"/>
                          </a:solidFill>
                          <a:latin typeface="メイリオ" panose="020B0604030504040204" pitchFamily="50" charset="-128"/>
                          <a:ea typeface="メイリオ" panose="020B0604030504040204" pitchFamily="50" charset="-128"/>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dirty="0">
                          <a:latin typeface="メイリオ" panose="020B0604030504040204" pitchFamily="50" charset="-128"/>
                          <a:ea typeface="+mn-ea"/>
                        </a:rPr>
                        <a:t>1000011942</a:t>
                      </a:r>
                      <a:endParaRPr kumimoji="1" lang="ja-JP" sz="900" dirty="0">
                        <a:latin typeface="メイリオ" panose="020B0604030504040204" pitchFamily="50" charset="-128"/>
                        <a:ea typeface="メイリオ" panose="020B0604030504040204" pitchFamily="50" charset="-128"/>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a:lnSpc>
                          <a:spcPct val="100000"/>
                        </a:lnSpc>
                        <a:spcBef>
                          <a:spcPts val="0"/>
                        </a:spcBef>
                        <a:spcAft>
                          <a:spcPts val="0"/>
                        </a:spcAft>
                        <a:buNone/>
                        <a:tabLst/>
                        <a:defRPr/>
                      </a:pPr>
                      <a:r>
                        <a:rPr kumimoji="1" lang="ja-JP" altLang="en-US" sz="900" dirty="0">
                          <a:solidFill>
                            <a:srgbClr val="0D0D0D"/>
                          </a:solidFill>
                          <a:latin typeface="メイリオ" panose="020B0604030504040204" pitchFamily="50" charset="-128"/>
                          <a:ea typeface="メイリオ" panose="020B0604030504040204" pitchFamily="50" charset="-128"/>
                        </a:rPr>
                        <a:t>内容</a:t>
                      </a:r>
                      <a:endParaRPr kumimoji="1" lang="en-US" altLang="ja-JP" sz="900" dirty="0">
                        <a:solidFill>
                          <a:srgbClr val="0D0D0D"/>
                        </a:solidFill>
                        <a:latin typeface="メイリオ" panose="020B0604030504040204" pitchFamily="50" charset="-128"/>
                        <a:ea typeface="メイリオ" panose="020B0604030504040204" pitchFamily="50" charset="-128"/>
                      </a:endParaRPr>
                    </a:p>
                    <a:p>
                      <a:pPr marL="0" marR="0" lvl="0" indent="0" algn="ctr" defTabSz="914423">
                        <a:lnSpc>
                          <a:spcPct val="100000"/>
                        </a:lnSpc>
                        <a:spcBef>
                          <a:spcPts val="0"/>
                        </a:spcBef>
                        <a:spcAft>
                          <a:spcPts val="0"/>
                        </a:spcAft>
                        <a:buNone/>
                        <a:tabLst/>
                        <a:defRPr/>
                      </a:pPr>
                      <a:r>
                        <a:rPr kumimoji="1" lang="ja-JP" altLang="en-US" sz="900" dirty="0">
                          <a:solidFill>
                            <a:srgbClr val="0D0D0D"/>
                          </a:solidFill>
                          <a:latin typeface="メイリオ" panose="020B0604030504040204" pitchFamily="50" charset="-128"/>
                          <a:ea typeface="メイリオ" panose="020B0604030504040204" pitchFamily="50" charset="-128"/>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a:lnSpc>
                          <a:spcPct val="100000"/>
                        </a:lnSpc>
                        <a:spcBef>
                          <a:spcPts val="0"/>
                        </a:spcBef>
                        <a:spcAft>
                          <a:spcPts val="0"/>
                        </a:spcAft>
                        <a:buNone/>
                        <a:tabLst/>
                        <a:defRPr/>
                      </a:pPr>
                      <a:r>
                        <a:rPr kumimoji="1" lang="en-US" altLang="ja-JP" sz="900" dirty="0">
                          <a:latin typeface="メイリオ" panose="020B0604030504040204" pitchFamily="50" charset="-128"/>
                          <a:ea typeface="+mn-ea"/>
                        </a:rPr>
                        <a:t>1000011962</a:t>
                      </a:r>
                      <a:endParaRPr kumimoji="1" lang="ja-JP" sz="900" dirty="0">
                        <a:latin typeface="メイリオ" panose="020B0604030504040204" pitchFamily="50" charset="-128"/>
                        <a:ea typeface="メイリオ" panose="020B0604030504040204" pitchFamily="50" charset="-128"/>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内容</a:t>
                      </a:r>
                      <a:endPar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endParaRPr>
                    </a:p>
                    <a:p>
                      <a:pPr algn="ct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dirty="0">
                          <a:latin typeface="メイリオ" panose="020B0604030504040204" pitchFamily="50" charset="-128"/>
                          <a:ea typeface="+mn-ea"/>
                        </a:rPr>
                        <a:t>1000011963</a:t>
                      </a:r>
                      <a:endParaRPr kumimoji="1" lang="ja-JP" sz="900" dirty="0">
                        <a:latin typeface="メイリオ" panose="020B0604030504040204" pitchFamily="50" charset="-128"/>
                        <a:ea typeface="メイリオ" panose="020B0604030504040204" pitchFamily="50" charset="-128"/>
                      </a:endParaRPr>
                    </a:p>
                  </a:txBody>
                  <a:tcPr marT="72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dirty="0">
                          <a:solidFill>
                            <a:srgbClr val="0D0D0D"/>
                          </a:solidFill>
                          <a:latin typeface="メイリオ"/>
                          <a:ea typeface="メイリオ"/>
                          <a:cs typeface="+mn-cs"/>
                        </a:rPr>
                        <a:t>2025</a:t>
                      </a:r>
                      <a:r>
                        <a:rPr kumimoji="1" lang="ja-JP" altLang="en-US" sz="900" kern="1200" dirty="0">
                          <a:solidFill>
                            <a:srgbClr val="0D0D0D"/>
                          </a:solidFill>
                          <a:latin typeface="メイリオ"/>
                          <a:ea typeface="メイリオ"/>
                          <a:cs typeface="+mn-cs"/>
                        </a:rPr>
                        <a:t>年</a:t>
                      </a:r>
                      <a:r>
                        <a:rPr kumimoji="1" lang="en-US" altLang="ja-JP" sz="900" kern="1200" dirty="0">
                          <a:solidFill>
                            <a:srgbClr val="0D0D0D"/>
                          </a:solidFill>
                          <a:latin typeface="メイリオ"/>
                          <a:ea typeface="メイリオ"/>
                          <a:cs typeface="+mn-cs"/>
                        </a:rPr>
                        <a:t>7</a:t>
                      </a:r>
                      <a:r>
                        <a:rPr kumimoji="1" lang="ja-JP" altLang="en-US" sz="900" kern="1200" dirty="0">
                          <a:solidFill>
                            <a:srgbClr val="0D0D0D"/>
                          </a:solidFill>
                          <a:latin typeface="メイリオ"/>
                          <a:ea typeface="メイリオ"/>
                          <a:cs typeface="+mn-cs"/>
                        </a:rPr>
                        <a:t>月</a:t>
                      </a:r>
                      <a:r>
                        <a:rPr kumimoji="1" lang="en-US" altLang="ja-JP" sz="900" kern="1200" dirty="0">
                          <a:solidFill>
                            <a:srgbClr val="0D0D0D"/>
                          </a:solidFill>
                          <a:latin typeface="メイリオ"/>
                          <a:ea typeface="メイリオ"/>
                          <a:cs typeface="+mn-cs"/>
                        </a:rPr>
                        <a:t>24</a:t>
                      </a:r>
                      <a:r>
                        <a:rPr kumimoji="1" lang="ja-JP" altLang="en-US" sz="900" kern="1200" dirty="0">
                          <a:solidFill>
                            <a:srgbClr val="0D0D0D"/>
                          </a:solidFill>
                          <a:latin typeface="メイリオ"/>
                          <a:ea typeface="メイリオ"/>
                          <a:cs typeface="+mn-cs"/>
                        </a:rPr>
                        <a:t>日</a:t>
                      </a:r>
                      <a:r>
                        <a:rPr lang="en-US" altLang="ja-JP" sz="900" kern="1200" dirty="0">
                          <a:solidFill>
                            <a:srgbClr val="0D0D0D"/>
                          </a:solidFill>
                          <a:latin typeface="メイリオ"/>
                          <a:ea typeface="メイリオ"/>
                          <a:cs typeface="+mn-cs"/>
                        </a:rPr>
                        <a:t>(</a:t>
                      </a:r>
                      <a:r>
                        <a:rPr lang="ja-JP" altLang="en-US" sz="900" kern="1200" dirty="0">
                          <a:solidFill>
                            <a:srgbClr val="0D0D0D"/>
                          </a:solidFill>
                          <a:latin typeface="メイリオ"/>
                          <a:ea typeface="メイリオ"/>
                          <a:cs typeface="+mn-cs"/>
                        </a:rPr>
                        <a:t>木</a:t>
                      </a:r>
                      <a:r>
                        <a:rPr lang="en-US" altLang="ja-JP" sz="900" kern="1200" dirty="0">
                          <a:solidFill>
                            <a:srgbClr val="0D0D0D"/>
                          </a:solidFill>
                          <a:latin typeface="メイリオ"/>
                          <a:ea typeface="メイリオ"/>
                          <a:cs typeface="+mn-cs"/>
                        </a:rPr>
                        <a:t>)</a:t>
                      </a:r>
                      <a:endParaRPr kumimoji="1" lang="ja-JP" altLang="en-US" sz="900" kern="1200" dirty="0">
                        <a:solidFill>
                          <a:srgbClr val="0D0D0D"/>
                        </a:solidFill>
                        <a:latin typeface="メイリオ"/>
                        <a:ea typeface="メイリオ"/>
                        <a:cs typeface="+mn-cs"/>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777446988"/>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a:ea typeface="Meiryo"/>
                        </a:rPr>
                        <a:t>●</a:t>
                      </a:r>
                      <a:r>
                        <a:rPr kumimoji="1" lang="ja-JP" altLang="en-US" sz="900" b="0" i="0" kern="1200">
                          <a:solidFill>
                            <a:srgbClr val="0D0D0D"/>
                          </a:solidFill>
                          <a:latin typeface="Meiryo"/>
                          <a:ea typeface="Meiryo"/>
                          <a:cs typeface="+mn-cs"/>
                        </a:rPr>
                        <a:t>（</a:t>
                      </a:r>
                      <a:r>
                        <a:rPr kumimoji="1" lang="en-US" altLang="ja-JP" sz="900" b="0" i="0" kern="1200" dirty="0">
                          <a:solidFill>
                            <a:srgbClr val="0D0D0D"/>
                          </a:solidFill>
                          <a:latin typeface="Meiryo"/>
                          <a:ea typeface="Meiryo"/>
                          <a:cs typeface="+mn-cs"/>
                        </a:rPr>
                        <a:t>PC</a:t>
                      </a:r>
                      <a:r>
                        <a:rPr kumimoji="1" lang="ja-JP" altLang="en-US" sz="900" b="0" i="0" kern="1200">
                          <a:solidFill>
                            <a:srgbClr val="0D0D0D"/>
                          </a:solidFill>
                          <a:latin typeface="Meiryo"/>
                          <a:ea typeface="Meiryo"/>
                          <a:cs typeface="+mn-cs"/>
                        </a:rPr>
                        <a:t>のみ）</a:t>
                      </a:r>
                    </a:p>
                  </a:txBody>
                  <a:tcPr marT="72000" marB="36000" anchor="ctr">
                    <a:lnL w="190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112060797"/>
                  </a:ext>
                </a:extLst>
              </a:tr>
              <a:tr h="5450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広告タイプ</a:t>
                      </a:r>
                      <a:r>
                        <a:rPr kumimoji="1" lang="en-US" altLang="ja-JP" sz="900" b="0" i="0" kern="1200" dirty="0">
                          <a:solidFill>
                            <a:schemeClr val="bg1"/>
                          </a:solidFill>
                          <a:latin typeface="Meiryo"/>
                          <a:ea typeface="Meiryo"/>
                          <a:cs typeface="+mn-cs"/>
                        </a:rPr>
                        <a:t>/</a:t>
                      </a:r>
                      <a:r>
                        <a:rPr kumimoji="1" lang="ja-JP" altLang="en-US" sz="900" b="0" i="0" kern="1200">
                          <a:solidFill>
                            <a:schemeClr val="bg1"/>
                          </a:solidFill>
                          <a:latin typeface="Meiryo"/>
                          <a:ea typeface="Meiryo"/>
                          <a:cs typeface="+mn-cs"/>
                        </a:rPr>
                        <a:t>メインメディアの形式</a:t>
                      </a:r>
                      <a:r>
                        <a:rPr kumimoji="1" lang="en-US" altLang="ja-JP" sz="900" b="0" i="0" kern="1200" dirty="0">
                          <a:solidFill>
                            <a:schemeClr val="bg1"/>
                          </a:solidFill>
                          <a:latin typeface="Meiryo"/>
                          <a:ea typeface="Meiryo"/>
                          <a:cs typeface="+mn-cs"/>
                        </a:rPr>
                        <a:t>/</a:t>
                      </a:r>
                    </a:p>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スマートフォン</a:t>
                      </a:r>
                      <a:r>
                        <a:rPr kumimoji="1" lang="en-US" altLang="ja-JP" sz="900" b="0" i="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バナー</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dirty="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a:t>
                      </a:r>
                      <a:r>
                        <a:rPr kumimoji="1" lang="ja-JP" altLang="en-US" sz="900" kern="1200">
                          <a:solidFill>
                            <a:srgbClr val="0D0D0D"/>
                          </a:solidFill>
                          <a:latin typeface="Meiryo"/>
                          <a:ea typeface="Meiryo"/>
                          <a:cs typeface="+mn-cs"/>
                        </a:rPr>
                        <a:t>　バナー</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dirty="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a:t>
                      </a:r>
                      <a:r>
                        <a:rPr kumimoji="1" lang="ja-JP" altLang="en-US" sz="900" kern="1200" dirty="0">
                          <a:solidFill>
                            <a:srgbClr val="0D0D0D"/>
                          </a:solidFill>
                          <a:latin typeface="Meiryo"/>
                          <a:ea typeface="Meiryo"/>
                          <a:cs typeface="+mn-cs"/>
                        </a:rPr>
                        <a:t>　</a:t>
                      </a:r>
                      <a:endParaRPr kumimoji="1" lang="en-US" altLang="ja-JP" sz="900" b="0" i="0" kern="1200" dirty="0">
                        <a:solidFill>
                          <a:srgbClr val="0D0D0D"/>
                        </a:solidFill>
                        <a:latin typeface="Meiryo"/>
                        <a:ea typeface="Meiryo"/>
                        <a:cs typeface="+mn-cs"/>
                      </a:endParaRPr>
                    </a:p>
                    <a:p>
                      <a:pPr algn="ctr"/>
                      <a:r>
                        <a:rPr kumimoji="1" lang="en-US" altLang="ja-JP" sz="900" b="0" i="0" kern="1200" dirty="0">
                          <a:solidFill>
                            <a:srgbClr val="0D0D0D"/>
                          </a:solidFill>
                          <a:latin typeface="Meiryo"/>
                          <a:ea typeface="Meiryo"/>
                          <a:cs typeface="+mn-cs"/>
                        </a:rPr>
                        <a:t>【PC】</a:t>
                      </a:r>
                      <a:r>
                        <a:rPr kumimoji="1" lang="ja-JP" altLang="en-US" sz="900" b="0" i="0" kern="1200">
                          <a:solidFill>
                            <a:srgbClr val="0D0D0D"/>
                          </a:solidFill>
                          <a:latin typeface="Meiryo"/>
                          <a:ea typeface="Meiryo"/>
                          <a:cs typeface="+mn-cs"/>
                        </a:rPr>
                        <a:t>トップインパクト クインティ</a:t>
                      </a:r>
                      <a:r>
                        <a:rPr kumimoji="1" lang="en-US" altLang="ja-JP" sz="900" b="0" i="0" kern="1200" dirty="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画像</a:t>
                      </a:r>
                      <a:r>
                        <a:rPr kumimoji="1" lang="en-US" altLang="ja-JP" sz="900" b="0" i="0" kern="1200" dirty="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　トップインパクト クインティ</a:t>
                      </a:r>
                      <a:r>
                        <a:rPr kumimoji="1" lang="en-US" altLang="ja-JP" sz="900" b="0" i="0" kern="1200" dirty="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動画</a:t>
                      </a:r>
                      <a:r>
                        <a:rPr kumimoji="1" lang="en-US" altLang="ja-JP" sz="900" b="0" i="0" kern="1200" dirty="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a:t>
                      </a:r>
                      <a:r>
                        <a:rPr lang="en-US" altLang="ja-JP" sz="900" b="0" i="0" kern="1200" dirty="0">
                          <a:solidFill>
                            <a:srgbClr val="0D0D0D"/>
                          </a:solidFill>
                          <a:latin typeface="Meiryo"/>
                          <a:ea typeface="Meiryo"/>
                          <a:cs typeface="+mn-cs"/>
                        </a:rPr>
                        <a:t>         </a:t>
                      </a:r>
                      <a:endParaRPr kumimoji="1" lang="en-US" altLang="ja-JP" sz="900" b="0" i="0" kern="1200" dirty="0">
                        <a:solidFill>
                          <a:srgbClr val="0D0D0D"/>
                        </a:solidFill>
                        <a:latin typeface="Meiryo"/>
                        <a:ea typeface="Meiryo"/>
                        <a:cs typeface="+mn-cs"/>
                      </a:endParaRPr>
                    </a:p>
                    <a:p>
                      <a:pPr algn="ctr"/>
                      <a:r>
                        <a:rPr kumimoji="1" lang="ja-JP" altLang="en-US" sz="900" b="0" i="0" kern="1200">
                          <a:solidFill>
                            <a:srgbClr val="0D0D0D"/>
                          </a:solidFill>
                          <a:latin typeface="Meiryo"/>
                          <a:ea typeface="Meiryo"/>
                          <a:cs typeface="+mn-cs"/>
                        </a:rPr>
                        <a:t>トップインパクト スクエア</a:t>
                      </a:r>
                      <a:r>
                        <a:rPr kumimoji="1" lang="en-US" altLang="ja-JP" sz="900" b="0" i="0" kern="1200" dirty="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画像</a:t>
                      </a:r>
                      <a:r>
                        <a:rPr kumimoji="1" lang="en-US" altLang="ja-JP" sz="900" b="0" i="0" kern="1200" dirty="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　</a:t>
                      </a:r>
                      <a:r>
                        <a:rPr kumimoji="1" lang="ja-JP" altLang="en-US" sz="900" kern="1200">
                          <a:solidFill>
                            <a:srgbClr val="0D0D0D"/>
                          </a:solidFill>
                          <a:latin typeface="Meiryo"/>
                          <a:ea typeface="Meiryo"/>
                          <a:cs typeface="+mn-cs"/>
                        </a:rPr>
                        <a:t>トップインパクト スクエア</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a:t>
                      </a:r>
                      <a:endParaRPr kumimoji="1" lang="ja-JP" altLang="en-US" sz="900" b="0" i="0" kern="1200">
                        <a:solidFill>
                          <a:srgbClr val="0D0D0D"/>
                        </a:solidFill>
                        <a:latin typeface="Meiryo"/>
                        <a:ea typeface="Meiryo"/>
                        <a:cs typeface="+mn-cs"/>
                      </a:endParaRPr>
                    </a:p>
                  </a:txBody>
                  <a:tcPr marR="1188000"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84434171"/>
                  </a:ext>
                </a:extLst>
              </a:tr>
              <a:tr h="41777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dirty="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dirty="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a:ea typeface="Meiryo"/>
                          <a:cs typeface="+mn-cs"/>
                        </a:rPr>
                        <a:t>動画をフルスクリーンで再生する（</a:t>
                      </a:r>
                      <a:r>
                        <a:rPr kumimoji="1" lang="en" altLang="ja-JP" sz="900" kern="1200" dirty="0">
                          <a:solidFill>
                            <a:srgbClr val="0D0D0D"/>
                          </a:solidFill>
                          <a:latin typeface="Meiryo"/>
                          <a:ea typeface="Meiryo"/>
                          <a:cs typeface="+mn-cs"/>
                        </a:rPr>
                        <a:t>for view</a:t>
                      </a:r>
                      <a:r>
                        <a:rPr kumimoji="1" lang="ja-JP" altLang="en" sz="900" kern="1200">
                          <a:solidFill>
                            <a:srgbClr val="0D0D0D"/>
                          </a:solidFill>
                          <a:latin typeface="Meiryo"/>
                          <a:ea typeface="Meiryo"/>
                          <a:cs typeface="+mn-cs"/>
                        </a:rPr>
                        <a:t>）　</a:t>
                      </a:r>
                      <a:r>
                        <a:rPr kumimoji="1" lang="en" altLang="ja-JP" sz="900" kern="1200" dirty="0">
                          <a:solidFill>
                            <a:srgbClr val="0D0D0D"/>
                          </a:solidFill>
                          <a:latin typeface="Meiryo"/>
                          <a:ea typeface="Meiryo"/>
                          <a:cs typeface="+mn-cs"/>
                        </a:rPr>
                        <a:t>/</a:t>
                      </a:r>
                      <a:r>
                        <a:rPr kumimoji="1" lang="ja-JP" altLang="en" sz="900" kern="1200">
                          <a:solidFill>
                            <a:srgbClr val="0D0D0D"/>
                          </a:solidFill>
                          <a:latin typeface="Meiryo"/>
                          <a:ea typeface="Meiryo"/>
                          <a:cs typeface="+mn-cs"/>
                        </a:rPr>
                        <a:t>　</a:t>
                      </a:r>
                      <a:r>
                        <a:rPr kumimoji="1" lang="ja-JP" altLang="en-US" sz="900" kern="1200">
                          <a:solidFill>
                            <a:srgbClr val="0D0D0D"/>
                          </a:solidFill>
                          <a:latin typeface="Meiryo"/>
                          <a:ea typeface="Meiryo"/>
                          <a:cs typeface="+mn-cs"/>
                        </a:rPr>
                        <a:t>ランディングページを表示する（</a:t>
                      </a:r>
                      <a:r>
                        <a:rPr kumimoji="1" lang="en" altLang="ja-JP" sz="900" kern="1200" dirty="0">
                          <a:solidFill>
                            <a:srgbClr val="0D0D0D"/>
                          </a:solidFill>
                          <a:latin typeface="Meiryo"/>
                          <a:ea typeface="Meiryo"/>
                          <a:cs typeface="+mn-cs"/>
                        </a:rPr>
                        <a:t>for click</a:t>
                      </a:r>
                      <a:r>
                        <a:rPr kumimoji="1" lang="ja-JP" altLang="en" sz="900" kern="1200">
                          <a:solidFill>
                            <a:srgbClr val="0D0D0D"/>
                          </a:solidFill>
                          <a:latin typeface="Meiryo"/>
                          <a:ea typeface="Meiryo"/>
                          <a:cs typeface="+mn-cs"/>
                        </a:rPr>
                        <a:t>）</a:t>
                      </a:r>
                    </a:p>
                  </a:txBody>
                  <a:tcPr marL="0" marR="0" marT="72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93594562"/>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Meiryo"/>
                          <a:ea typeface="Meiryo"/>
                          <a:cs typeface="+mn-cs"/>
                        </a:rPr>
                        <a:t>スマートフォン（ウェブ</a:t>
                      </a:r>
                      <a:r>
                        <a:rPr kumimoji="1" lang="en-US" altLang="ja-JP" sz="900" b="0" i="0" kern="1200" dirty="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アプリ）　</a:t>
                      </a:r>
                      <a:r>
                        <a:rPr kumimoji="1" lang="en-US" altLang="ja-JP" sz="900" b="0" i="0" kern="1200" dirty="0">
                          <a:solidFill>
                            <a:srgbClr val="0D0D0D"/>
                          </a:solidFill>
                          <a:latin typeface="Meiryo"/>
                          <a:ea typeface="Meiryo"/>
                          <a:cs typeface="+mn-cs"/>
                        </a:rPr>
                        <a:t>/</a:t>
                      </a:r>
                      <a:r>
                        <a:rPr kumimoji="1" lang="ja-JP" altLang="en-US" sz="900" b="0" i="0" kern="1200" baseline="0" dirty="0">
                          <a:solidFill>
                            <a:srgbClr val="0D0D0D"/>
                          </a:solidFill>
                          <a:latin typeface="Meiryo"/>
                          <a:ea typeface="Meiryo"/>
                          <a:cs typeface="+mn-cs"/>
                        </a:rPr>
                        <a:t>　</a:t>
                      </a:r>
                      <a:r>
                        <a:rPr kumimoji="1" lang="en-US" altLang="ja-JP" sz="900" b="0" i="0" kern="1200" dirty="0">
                          <a:solidFill>
                            <a:srgbClr val="0D0D0D"/>
                          </a:solidFill>
                          <a:latin typeface="Meiryo"/>
                          <a:ea typeface="Meiryo"/>
                          <a:cs typeface="+mn-cs"/>
                        </a:rPr>
                        <a:t>PC</a:t>
                      </a:r>
                      <a:endParaRPr kumimoji="1" lang="ja-JP" altLang="en-US" sz="900" b="0" i="0" kern="1200" dirty="0">
                        <a:solidFill>
                          <a:srgbClr val="0D0D0D"/>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31917948"/>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Meiryo"/>
                          <a:ea typeface="Meiryo"/>
                          <a:cs typeface="+mn-cs"/>
                        </a:rPr>
                        <a:t>Yahoo! JAPAN</a:t>
                      </a:r>
                      <a:r>
                        <a:rPr kumimoji="1" lang="ja-JP" altLang="en-US" sz="900" b="0" i="0" kern="1200">
                          <a:solidFill>
                            <a:srgbClr val="0D0D0D"/>
                          </a:solidFill>
                          <a:latin typeface="Meiryo"/>
                          <a:ea typeface="Meiryo"/>
                          <a:cs typeface="+mn-cs"/>
                        </a:rPr>
                        <a:t>　トップページ</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787314208"/>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a:ea typeface="Meiryo"/>
                          <a:cs typeface="+mn-cs"/>
                        </a:rPr>
                        <a:t>Yahoo! JAPAN</a:t>
                      </a:r>
                      <a:r>
                        <a:rPr kumimoji="1" lang="ja-JP" altLang="en-US" sz="900" b="0" i="0" kern="1200">
                          <a:solidFill>
                            <a:srgbClr val="0D0D0D"/>
                          </a:solidFill>
                          <a:latin typeface="Meiryo"/>
                          <a:ea typeface="Meiryo"/>
                          <a:cs typeface="+mn-cs"/>
                        </a:rPr>
                        <a:t>　トップページ　および　</a:t>
                      </a:r>
                      <a:r>
                        <a:rPr kumimoji="1" lang="en-US" altLang="ja-JP" sz="900" b="0" i="0" kern="1200" dirty="0">
                          <a:solidFill>
                            <a:srgbClr val="0D0D0D"/>
                          </a:solidFill>
                          <a:latin typeface="Meiryo"/>
                          <a:ea typeface="Meiryo"/>
                          <a:cs typeface="+mn-cs"/>
                        </a:rPr>
                        <a:t>Yahoo! JAPAN</a:t>
                      </a:r>
                      <a:r>
                        <a:rPr kumimoji="1" lang="ja-JP" altLang="en-US" sz="900" b="0" i="0" kern="1200">
                          <a:solidFill>
                            <a:srgbClr val="0D0D0D"/>
                          </a:solidFill>
                          <a:latin typeface="Meiryo"/>
                          <a:ea typeface="Meiryo"/>
                          <a:cs typeface="+mn-cs"/>
                        </a:rPr>
                        <a:t>アプリのファーストビュー　</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066738162"/>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kumimoji="1" lang="en-US" altLang="ja-JP" sz="900" b="0" i="0" u="none" strike="noStrike" kern="1200" cap="none" spc="0" normalizeH="0" baseline="0" noProof="0" dirty="0">
                          <a:ln>
                            <a:noFill/>
                          </a:ln>
                          <a:solidFill>
                            <a:srgbClr val="0D0D0D"/>
                          </a:solidFill>
                          <a:effectLst/>
                          <a:uLnTx/>
                          <a:uFillTx/>
                          <a:latin typeface="Meiryo"/>
                        </a:rPr>
                        <a:t>2025</a:t>
                      </a:r>
                      <a:r>
                        <a:rPr kumimoji="1" lang="ja-JP" sz="900" b="0" i="0" u="none" strike="noStrike" kern="1200" cap="none" spc="0" normalizeH="0" baseline="0" noProof="0" dirty="0">
                          <a:ln>
                            <a:noFill/>
                          </a:ln>
                          <a:solidFill>
                            <a:srgbClr val="0D0D0D"/>
                          </a:solidFill>
                          <a:effectLst/>
                          <a:uLnTx/>
                          <a:uFillTx/>
                          <a:latin typeface="Meiryo"/>
                          <a:ea typeface="Meiryo"/>
                        </a:rPr>
                        <a:t>年</a:t>
                      </a:r>
                      <a:r>
                        <a:rPr kumimoji="1" lang="en-US" altLang="ja-JP" sz="900" b="0" i="0" u="none" strike="noStrike" kern="1200" cap="none" spc="0" normalizeH="0" baseline="0" noProof="0" dirty="0">
                          <a:ln>
                            <a:noFill/>
                          </a:ln>
                          <a:solidFill>
                            <a:srgbClr val="0D0D0D"/>
                          </a:solidFill>
                          <a:effectLst/>
                          <a:uLnTx/>
                          <a:uFillTx/>
                          <a:latin typeface="Meiryo"/>
                          <a:ea typeface="Meiryo"/>
                        </a:rPr>
                        <a:t>9</a:t>
                      </a:r>
                      <a:r>
                        <a:rPr kumimoji="1" lang="ja-JP" sz="900" b="0" i="0" u="none" strike="noStrike" kern="1200" cap="none" spc="0" normalizeH="0" baseline="0" noProof="0" dirty="0">
                          <a:ln>
                            <a:noFill/>
                          </a:ln>
                          <a:solidFill>
                            <a:srgbClr val="0D0D0D"/>
                          </a:solidFill>
                          <a:effectLst/>
                          <a:uLnTx/>
                          <a:uFillTx/>
                          <a:latin typeface="Meiryo"/>
                          <a:ea typeface="Meiryo"/>
                        </a:rPr>
                        <a:t>月</a:t>
                      </a:r>
                      <a:r>
                        <a:rPr lang="en-US" altLang="ja-JP" sz="900" b="0" i="0" u="none" strike="noStrike" kern="1200" cap="none" spc="0" normalizeH="0" baseline="0" noProof="0" dirty="0">
                          <a:ln>
                            <a:noFill/>
                          </a:ln>
                          <a:solidFill>
                            <a:srgbClr val="0D0D0D"/>
                          </a:solidFill>
                          <a:effectLst/>
                          <a:uLnTx/>
                          <a:uFillTx/>
                          <a:latin typeface="Meiryo"/>
                        </a:rPr>
                        <a:t>1</a:t>
                      </a:r>
                      <a:r>
                        <a:rPr kumimoji="1" lang="ja-JP" sz="900" b="0" i="0" u="none" strike="noStrike" kern="1200" cap="none" spc="0" normalizeH="0" baseline="0" noProof="0" dirty="0">
                          <a:ln>
                            <a:noFill/>
                          </a:ln>
                          <a:solidFill>
                            <a:srgbClr val="0D0D0D"/>
                          </a:solidFill>
                          <a:effectLst/>
                          <a:uLnTx/>
                          <a:uFillTx/>
                          <a:latin typeface="Meiryo"/>
                          <a:ea typeface="Meiryo"/>
                        </a:rPr>
                        <a:t>日（</a:t>
                      </a:r>
                      <a:r>
                        <a:rPr kumimoji="1" lang="ja-JP" altLang="en-US" sz="900" b="0" i="0" u="none" strike="noStrike" kern="1200" cap="none" spc="0" normalizeH="0" baseline="0" noProof="0" dirty="0">
                          <a:ln>
                            <a:noFill/>
                          </a:ln>
                          <a:solidFill>
                            <a:srgbClr val="0D0D0D"/>
                          </a:solidFill>
                          <a:effectLst/>
                          <a:uLnTx/>
                          <a:uFillTx/>
                          <a:latin typeface="Meiryo"/>
                          <a:ea typeface="Meiryo"/>
                        </a:rPr>
                        <a:t>月</a:t>
                      </a:r>
                      <a:r>
                        <a:rPr kumimoji="1" lang="ja-JP" sz="900" b="0" i="0" u="none" strike="noStrike" kern="1200" cap="none" spc="0" normalizeH="0" baseline="0" noProof="0" dirty="0">
                          <a:ln>
                            <a:noFill/>
                          </a:ln>
                          <a:solidFill>
                            <a:srgbClr val="0D0D0D"/>
                          </a:solidFill>
                          <a:effectLst/>
                          <a:uLnTx/>
                          <a:uFillTx/>
                          <a:latin typeface="Meiryo"/>
                          <a:ea typeface="Meiryo"/>
                        </a:rPr>
                        <a:t>）～　</a:t>
                      </a:r>
                      <a:r>
                        <a:rPr lang="en-US" altLang="ja-JP" sz="900" b="0" i="0" u="none" strike="noStrike" kern="1200" cap="none" spc="0" normalizeH="0" baseline="0" noProof="0" dirty="0">
                          <a:ln>
                            <a:noFill/>
                          </a:ln>
                          <a:solidFill>
                            <a:srgbClr val="0D0D0D"/>
                          </a:solidFill>
                          <a:effectLst/>
                          <a:uLnTx/>
                          <a:uFillTx/>
                          <a:latin typeface="Meiryo"/>
                        </a:rPr>
                        <a:t>2026</a:t>
                      </a:r>
                      <a:r>
                        <a:rPr kumimoji="1" lang="ja-JP" sz="900" b="0" i="0" u="none" strike="noStrike" kern="1200" cap="none" spc="0" normalizeH="0" baseline="0" noProof="0" dirty="0">
                          <a:ln>
                            <a:noFill/>
                          </a:ln>
                          <a:solidFill>
                            <a:srgbClr val="0D0D0D"/>
                          </a:solidFill>
                          <a:effectLst/>
                          <a:uLnTx/>
                          <a:uFillTx/>
                          <a:latin typeface="Meiryo"/>
                          <a:ea typeface="Meiryo"/>
                        </a:rPr>
                        <a:t>年</a:t>
                      </a:r>
                      <a:r>
                        <a:rPr kumimoji="1" lang="en-US" altLang="ja-JP" sz="900" b="0" i="0" u="none" strike="noStrike" kern="1200" cap="none" spc="0" normalizeH="0" baseline="0" noProof="0" dirty="0">
                          <a:ln>
                            <a:noFill/>
                          </a:ln>
                          <a:solidFill>
                            <a:srgbClr val="0D0D0D"/>
                          </a:solidFill>
                          <a:effectLst/>
                          <a:uLnTx/>
                          <a:uFillTx/>
                          <a:latin typeface="Meiryo"/>
                          <a:ea typeface="Meiryo"/>
                        </a:rPr>
                        <a:t>3</a:t>
                      </a:r>
                      <a:r>
                        <a:rPr kumimoji="1" lang="ja-JP" sz="900" b="0" i="0" u="none" strike="noStrike" kern="1200" cap="none" spc="0" normalizeH="0" baseline="0" noProof="0" dirty="0">
                          <a:ln>
                            <a:noFill/>
                          </a:ln>
                          <a:solidFill>
                            <a:srgbClr val="0D0D0D"/>
                          </a:solidFill>
                          <a:effectLst/>
                          <a:uLnTx/>
                          <a:uFillTx/>
                          <a:latin typeface="Meiryo"/>
                          <a:ea typeface="Meiryo"/>
                        </a:rPr>
                        <a:t>月</a:t>
                      </a:r>
                      <a:r>
                        <a:rPr kumimoji="1" lang="en-US" altLang="ja-JP" sz="900" b="0" i="0" u="none" strike="noStrike" kern="1200" cap="none" spc="0" normalizeH="0" baseline="0" noProof="0" dirty="0">
                          <a:ln>
                            <a:noFill/>
                          </a:ln>
                          <a:solidFill>
                            <a:srgbClr val="0D0D0D"/>
                          </a:solidFill>
                          <a:effectLst/>
                          <a:uLnTx/>
                          <a:uFillTx/>
                          <a:latin typeface="Meiryo"/>
                          <a:ea typeface="Meiryo"/>
                        </a:rPr>
                        <a:t>10</a:t>
                      </a:r>
                      <a:r>
                        <a:rPr kumimoji="1" lang="ja-JP" sz="900" b="0" i="0" u="none" strike="noStrike" kern="1200" cap="none" spc="0" normalizeH="0" baseline="0" noProof="0" dirty="0">
                          <a:ln>
                            <a:noFill/>
                          </a:ln>
                          <a:solidFill>
                            <a:srgbClr val="0D0D0D"/>
                          </a:solidFill>
                          <a:effectLst/>
                          <a:uLnTx/>
                          <a:uFillTx/>
                          <a:latin typeface="Meiryo"/>
                          <a:ea typeface="Meiryo"/>
                        </a:rPr>
                        <a:t>日（</a:t>
                      </a:r>
                      <a:r>
                        <a:rPr kumimoji="1" lang="ja-JP" altLang="en-US" sz="900" b="0" i="0" u="none" strike="noStrike" kern="1200" cap="none" spc="0" normalizeH="0" baseline="0" noProof="0" dirty="0">
                          <a:ln>
                            <a:noFill/>
                          </a:ln>
                          <a:solidFill>
                            <a:srgbClr val="0D0D0D"/>
                          </a:solidFill>
                          <a:effectLst/>
                          <a:uLnTx/>
                          <a:uFillTx/>
                          <a:latin typeface="Meiryo"/>
                          <a:ea typeface="Meiryo"/>
                        </a:rPr>
                        <a:t>火</a:t>
                      </a:r>
                      <a:r>
                        <a:rPr kumimoji="1" lang="ja-JP" sz="900" b="0" i="0" u="none" strike="noStrike" kern="1200" cap="none" spc="0" normalizeH="0" baseline="0" noProof="0" dirty="0">
                          <a:ln>
                            <a:noFill/>
                          </a:ln>
                          <a:solidFill>
                            <a:srgbClr val="0D0D0D"/>
                          </a:solidFill>
                          <a:effectLst/>
                          <a:uLnTx/>
                          <a:uFillTx/>
                          <a:latin typeface="Meiryo"/>
                          <a:ea typeface="Meiryo"/>
                        </a:rPr>
                        <a:t>）</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463668774"/>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Meiryo"/>
                          <a:ea typeface="Meiryo"/>
                          <a:cs typeface="+mn-cs"/>
                        </a:rPr>
                        <a:t>5</a:t>
                      </a:r>
                      <a:r>
                        <a:rPr kumimoji="1" lang="ja-JP" altLang="en-US" sz="900" b="0" i="0" kern="1200" dirty="0">
                          <a:solidFill>
                            <a:srgbClr val="0D0D0D"/>
                          </a:solidFill>
                          <a:latin typeface="Meiryo"/>
                          <a:ea typeface="Meiryo"/>
                          <a:cs typeface="+mn-cs"/>
                        </a:rPr>
                        <a:t>日間～</a:t>
                      </a:r>
                      <a:r>
                        <a:rPr kumimoji="1" lang="en-US" altLang="ja-JP" sz="900" b="0" i="0" kern="1200" dirty="0">
                          <a:solidFill>
                            <a:srgbClr val="0D0D0D"/>
                          </a:solidFill>
                          <a:latin typeface="Meiryo"/>
                          <a:ea typeface="Meiryo"/>
                          <a:cs typeface="+mn-cs"/>
                        </a:rPr>
                        <a:t>31</a:t>
                      </a:r>
                      <a:r>
                        <a:rPr kumimoji="1" lang="ja-JP" altLang="en-US" sz="900" b="0" i="0" kern="1200" dirty="0">
                          <a:solidFill>
                            <a:srgbClr val="0D0D0D"/>
                          </a:solidFill>
                          <a:latin typeface="Meiryo"/>
                          <a:ea typeface="Meiryo"/>
                          <a:cs typeface="+mn-cs"/>
                        </a:rPr>
                        <a:t>日間 </a:t>
                      </a:r>
                      <a:r>
                        <a:rPr kumimoji="1" lang="en-US" altLang="ja-JP" sz="900" b="0" i="0" kern="1200" dirty="0">
                          <a:solidFill>
                            <a:srgbClr val="FF0033"/>
                          </a:solidFill>
                          <a:latin typeface="Meiryo"/>
                          <a:ea typeface="Meiryo"/>
                          <a:cs typeface="+mn-cs"/>
                        </a:rPr>
                        <a:t>※1</a:t>
                      </a:r>
                      <a:endParaRPr kumimoji="1" lang="ja-JP" altLang="en-US" sz="900" b="0" i="0" kern="1200" dirty="0">
                        <a:solidFill>
                          <a:srgbClr val="FF0033"/>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4">
                  <a:txBody>
                    <a:bodyPr/>
                    <a:lstStyle/>
                    <a:p>
                      <a:pPr algn="ctr"/>
                      <a:r>
                        <a:rPr lang="ja-JP" altLang="en-US" sz="900" kern="1200">
                          <a:solidFill>
                            <a:srgbClr val="0D0D0D"/>
                          </a:solidFill>
                          <a:latin typeface="メイリオ" panose="020B0604030504040204" pitchFamily="50" charset="-128"/>
                          <a:ea typeface="メイリオ" panose="020B0604030504040204" pitchFamily="50" charset="-128"/>
                          <a:cs typeface="+mn-cs"/>
                        </a:rPr>
                        <a:t>3</a:t>
                      </a:r>
                      <a:r>
                        <a:rPr kumimoji="1" lang="ja-JP" altLang="en-US" sz="900" kern="1200">
                          <a:solidFill>
                            <a:srgbClr val="0D0D0D"/>
                          </a:solidFill>
                          <a:latin typeface="メイリオ" panose="020B0604030504040204" pitchFamily="50" charset="-128"/>
                          <a:ea typeface="メイリオ" panose="020B0604030504040204" pitchFamily="50" charset="-128"/>
                          <a:cs typeface="+mn-cs"/>
                        </a:rPr>
                        <a:t>日間～</a:t>
                      </a:r>
                      <a:r>
                        <a:rPr lang="ja-JP" altLang="en-US" sz="900" kern="1200">
                          <a:solidFill>
                            <a:srgbClr val="0D0D0D"/>
                          </a:solidFill>
                          <a:latin typeface="メイリオ" panose="020B0604030504040204" pitchFamily="50" charset="-128"/>
                          <a:ea typeface="メイリオ" panose="020B0604030504040204" pitchFamily="50" charset="-128"/>
                          <a:cs typeface="+mn-cs"/>
                        </a:rPr>
                        <a:t>31</a:t>
                      </a:r>
                      <a:r>
                        <a:rPr kumimoji="1" lang="ja-JP" altLang="en-US" sz="900" kern="1200">
                          <a:solidFill>
                            <a:srgbClr val="0D0D0D"/>
                          </a:solidFill>
                          <a:latin typeface="メイリオ" panose="020B0604030504040204" pitchFamily="50" charset="-128"/>
                          <a:ea typeface="メイリオ" panose="020B0604030504040204" pitchFamily="50" charset="-128"/>
                          <a:cs typeface="+mn-cs"/>
                        </a:rPr>
                        <a:t>日間</a:t>
                      </a:r>
                      <a:endParaRPr kumimoji="1" lang="ja-JP" altLang="en-US" sz="900" b="0" i="0" kern="120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en-US" altLang="zh-TW" sz="900" b="0" i="0" kern="1200" dirty="0">
                          <a:solidFill>
                            <a:srgbClr val="0D0D0D"/>
                          </a:solidFill>
                          <a:latin typeface="Meiryo"/>
                          <a:ea typeface="Meiryo"/>
                          <a:cs typeface="+mn-cs"/>
                        </a:rPr>
                        <a:t>5</a:t>
                      </a:r>
                      <a:r>
                        <a:rPr kumimoji="1" lang="zh-TW" altLang="en-US" sz="900" b="0" i="0" kern="1200" dirty="0">
                          <a:solidFill>
                            <a:srgbClr val="0D0D0D"/>
                          </a:solidFill>
                          <a:latin typeface="Meiryo"/>
                          <a:ea typeface="Meiryo"/>
                          <a:cs typeface="+mn-cs"/>
                        </a:rPr>
                        <a:t>日間～</a:t>
                      </a:r>
                      <a:r>
                        <a:rPr lang="zh-TW" altLang="en-US" sz="900" b="0" i="0" kern="1200" dirty="0">
                          <a:solidFill>
                            <a:srgbClr val="0D0D0D"/>
                          </a:solidFill>
                          <a:latin typeface="Meiryo"/>
                          <a:ea typeface="Meiryo"/>
                          <a:cs typeface="+mn-cs"/>
                        </a:rPr>
                        <a:t>31</a:t>
                      </a:r>
                      <a:r>
                        <a:rPr kumimoji="1" lang="zh-TW" altLang="en-US" sz="900" b="0" i="0" kern="1200" dirty="0">
                          <a:solidFill>
                            <a:srgbClr val="0D0D0D"/>
                          </a:solidFill>
                          <a:latin typeface="Meiryo"/>
                          <a:ea typeface="Meiryo"/>
                          <a:cs typeface="+mn-cs"/>
                        </a:rPr>
                        <a:t>日間 </a:t>
                      </a:r>
                      <a:r>
                        <a:rPr kumimoji="1" lang="en-US" altLang="ja-JP" sz="900" b="0" i="0" kern="1200" dirty="0">
                          <a:solidFill>
                            <a:srgbClr val="FF0033"/>
                          </a:solidFill>
                          <a:latin typeface="Meiryo"/>
                          <a:ea typeface="Meiryo"/>
                          <a:cs typeface="+mn-cs"/>
                        </a:rPr>
                        <a:t>※1</a:t>
                      </a:r>
                      <a:endParaRPr kumimoji="1" lang="ja-JP" altLang="en-US" dirty="0">
                        <a:solidFill>
                          <a:srgbClr val="FF0033"/>
                        </a:solidFill>
                      </a:endParaRPr>
                    </a:p>
                  </a:txBody>
                  <a:tcPr marT="72000" marB="36000"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err="1">
                          <a:solidFill>
                            <a:srgbClr val="0D0D0D"/>
                          </a:solidFill>
                          <a:latin typeface="Meiryo"/>
                          <a:ea typeface="Meiryo"/>
                        </a:rPr>
                        <a:t>vimps</a:t>
                      </a:r>
                      <a:r>
                        <a:rPr kumimoji="1" lang="ja-JP" altLang="en-US" sz="900" b="0" i="0">
                          <a:solidFill>
                            <a:srgbClr val="0D0D0D"/>
                          </a:solidFill>
                          <a:latin typeface="Meiryo"/>
                          <a:ea typeface="Meiryo"/>
                        </a:rPr>
                        <a:t>購入型</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1750538939"/>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rgbClr val="0D0D0D"/>
                          </a:solidFill>
                          <a:latin typeface="Meiryo"/>
                          <a:ea typeface="Meiryo"/>
                        </a:rPr>
                        <a:t>5,000,000</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rgbClr val="0D0D0D"/>
                          </a:solidFill>
                          <a:latin typeface="Meiryo"/>
                          <a:ea typeface="Meiryo"/>
                        </a:rPr>
                        <a:t>10,000,000</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dirty="0">
                          <a:solidFill>
                            <a:srgbClr val="0D0D0D"/>
                          </a:solidFill>
                          <a:latin typeface="Meiryo"/>
                          <a:ea typeface="Meiryo"/>
                          <a:cs typeface="+mn-cs"/>
                        </a:rPr>
                        <a:t>10,000,000</a:t>
                      </a:r>
                      <a:r>
                        <a:rPr kumimoji="1" lang="ja-JP" altLang="en-US" sz="900" b="0" i="0" kern="1200">
                          <a:solidFill>
                            <a:srgbClr val="0D0D0D"/>
                          </a:solidFill>
                          <a:latin typeface="Meiryo"/>
                          <a:ea typeface="Meiryo"/>
                          <a:cs typeface="+mn-cs"/>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a:ea typeface="Meiryo"/>
                          <a:cs typeface="+mn-cs"/>
                        </a:rPr>
                        <a:t>20,000,000</a:t>
                      </a:r>
                      <a:r>
                        <a:rPr kumimoji="1" lang="ja-JP" altLang="en-US" sz="900" b="0" i="0" kern="1200">
                          <a:solidFill>
                            <a:srgbClr val="0D0D0D"/>
                          </a:solidFill>
                          <a:latin typeface="Meiryo"/>
                          <a:ea typeface="Meiryo"/>
                          <a:cs typeface="+mn-cs"/>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dirty="0">
                          <a:solidFill>
                            <a:srgbClr val="0D0D0D"/>
                          </a:solidFill>
                          <a:latin typeface="Meiryo"/>
                          <a:ea typeface="Meiryo"/>
                          <a:cs typeface="+mn-cs"/>
                        </a:rPr>
                        <a:t>3,000,000</a:t>
                      </a:r>
                      <a:r>
                        <a:rPr kumimoji="1" lang="ja-JP" altLang="en-US" sz="900" b="0" i="0" kern="1200">
                          <a:solidFill>
                            <a:srgbClr val="0D0D0D"/>
                          </a:solidFill>
                          <a:latin typeface="Meiryo"/>
                          <a:ea typeface="Meiryo"/>
                          <a:cs typeface="+mn-cs"/>
                        </a:rPr>
                        <a:t>円</a:t>
                      </a:r>
                      <a:endParaRPr kumimoji="1" lang="ja-JP" altLang="en-US">
                        <a:solidFill>
                          <a:srgbClr val="0D0D0D"/>
                        </a:solidFill>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4366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rgbClr val="0D0D0D"/>
                          </a:solidFill>
                          <a:latin typeface="Meiryo"/>
                          <a:ea typeface="Meiryo"/>
                        </a:rPr>
                        <a:t>960</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rgbClr val="0D0D0D"/>
                          </a:solidFill>
                          <a:latin typeface="Meiryo"/>
                          <a:ea typeface="Meiryo"/>
                        </a:rPr>
                        <a:t>768</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rgbClr val="0D0D0D"/>
                          </a:solidFill>
                          <a:latin typeface="Meiryo"/>
                          <a:ea typeface="Meiryo"/>
                        </a:rPr>
                        <a:t>902</a:t>
                      </a:r>
                      <a:r>
                        <a:rPr kumimoji="1" lang="ja-JP" altLang="en-US" sz="900" b="0" i="0" dirty="0">
                          <a:solidFill>
                            <a:srgbClr val="0D0D0D"/>
                          </a:solidFill>
                          <a:latin typeface="Meiryo"/>
                          <a:ea typeface="Meiryo"/>
                        </a:rPr>
                        <a:t>円</a:t>
                      </a:r>
                      <a:r>
                        <a:rPr kumimoji="1" lang="en-US" altLang="ja-JP" sz="900" b="0" i="0" dirty="0">
                          <a:solidFill>
                            <a:srgbClr val="0D0D0D"/>
                          </a:solidFill>
                          <a:latin typeface="Meiryo"/>
                          <a:ea typeface="Meiryo"/>
                        </a:rPr>
                        <a:t> </a:t>
                      </a:r>
                      <a:r>
                        <a:rPr kumimoji="1" lang="en-US" altLang="ja-JP" sz="900" b="0" i="0" kern="1200" dirty="0">
                          <a:solidFill>
                            <a:srgbClr val="FF0033"/>
                          </a:solidFill>
                          <a:latin typeface="Meiryo"/>
                          <a:ea typeface="Meiryo"/>
                          <a:cs typeface="+mn-cs"/>
                        </a:rPr>
                        <a:t>※2</a:t>
                      </a:r>
                      <a:endParaRPr kumimoji="1" lang="en-US" altLang="ja-JP" sz="900" b="0" i="0" dirty="0">
                        <a:solidFill>
                          <a:srgbClr val="FF0033"/>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rgbClr val="0D0D0D"/>
                          </a:solidFill>
                          <a:latin typeface="Meiryo"/>
                          <a:ea typeface="Meiryo"/>
                        </a:rPr>
                        <a:t>768</a:t>
                      </a:r>
                      <a:r>
                        <a:rPr kumimoji="1" lang="ja-JP" altLang="en-US" sz="900" b="0" i="0" dirty="0">
                          <a:solidFill>
                            <a:srgbClr val="0D0D0D"/>
                          </a:solidFill>
                          <a:latin typeface="Meiryo"/>
                          <a:ea typeface="Meiryo"/>
                        </a:rPr>
                        <a:t>円 </a:t>
                      </a:r>
                      <a:r>
                        <a:rPr kumimoji="0" lang="en-US" altLang="ja-JP" sz="900" kern="0" dirty="0">
                          <a:solidFill>
                            <a:srgbClr val="FF0033"/>
                          </a:solidFill>
                          <a:latin typeface="Meiryo" panose="020B0604030504040204" pitchFamily="34" charset="-128"/>
                          <a:ea typeface="Meiryo" panose="020B0604030504040204" pitchFamily="34" charset="-128"/>
                        </a:rPr>
                        <a:t>※2</a:t>
                      </a:r>
                      <a:r>
                        <a:rPr kumimoji="0" lang="ja-JP" altLang="en-US" sz="900" kern="0" dirty="0">
                          <a:solidFill>
                            <a:srgbClr val="FF0033"/>
                          </a:solidFill>
                          <a:latin typeface="Meiryo" panose="020B0604030504040204" pitchFamily="34" charset="-128"/>
                          <a:ea typeface="Meiryo" panose="020B0604030504040204" pitchFamily="34" charset="-128"/>
                        </a:rPr>
                        <a:t>　</a:t>
                      </a:r>
                      <a:endParaRPr kumimoji="1" lang="en-US" altLang="ja-JP" sz="900" b="0" i="0" dirty="0">
                        <a:solidFill>
                          <a:srgbClr val="FF0033"/>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dirty="0">
                          <a:solidFill>
                            <a:srgbClr val="0D0D0D"/>
                          </a:solidFill>
                          <a:latin typeface="Meiryo"/>
                          <a:ea typeface="Meiryo"/>
                          <a:cs typeface="+mn-cs"/>
                        </a:rPr>
                        <a:t>998</a:t>
                      </a:r>
                      <a:r>
                        <a:rPr kumimoji="1" lang="ja-JP" altLang="en-US" sz="900" b="0" i="0" kern="1200" dirty="0">
                          <a:solidFill>
                            <a:srgbClr val="0D0D0D"/>
                          </a:solidFill>
                          <a:latin typeface="Meiryo"/>
                          <a:ea typeface="Meiryo"/>
                          <a:cs typeface="+mn-cs"/>
                        </a:rPr>
                        <a:t>円★</a:t>
                      </a:r>
                      <a:endParaRPr kumimoji="1" lang="en-US" altLang="ja-JP" sz="900" b="0" i="0" kern="1200" dirty="0">
                        <a:solidFill>
                          <a:srgbClr val="0D0D0D"/>
                        </a:solidFill>
                        <a:latin typeface="Meiryo"/>
                        <a:ea typeface="Meiryo"/>
                        <a:cs typeface="+mn-cs"/>
                      </a:endParaRPr>
                    </a:p>
                    <a:p>
                      <a:pPr algn="ctr"/>
                      <a:r>
                        <a:rPr kumimoji="1" lang="ja-JP" altLang="en-US" sz="900" b="0" i="0" kern="1200" dirty="0">
                          <a:solidFill>
                            <a:srgbClr val="0D0D0D"/>
                          </a:solidFill>
                          <a:latin typeface="Meiryo"/>
                          <a:ea typeface="Meiryo"/>
                          <a:cs typeface="+mn-cs"/>
                        </a:rPr>
                        <a:t>（</a:t>
                      </a:r>
                      <a:r>
                        <a:rPr kumimoji="1" lang="en-US" altLang="ja-JP" sz="900" b="0" i="0" kern="1200" dirty="0">
                          <a:solidFill>
                            <a:srgbClr val="0D0D0D"/>
                          </a:solidFill>
                          <a:latin typeface="Meiryo"/>
                          <a:ea typeface="Meiryo"/>
                          <a:cs typeface="+mn-cs"/>
                        </a:rPr>
                        <a:t>768</a:t>
                      </a:r>
                      <a:r>
                        <a:rPr kumimoji="1" lang="ja-JP" altLang="en-US" sz="900" b="0" i="0" kern="1200" dirty="0">
                          <a:solidFill>
                            <a:srgbClr val="0D0D0D"/>
                          </a:solidFill>
                          <a:latin typeface="Meiryo"/>
                          <a:ea typeface="Meiryo"/>
                          <a:cs typeface="+mn-cs"/>
                        </a:rPr>
                        <a:t>円</a:t>
                      </a:r>
                      <a:r>
                        <a:rPr kumimoji="1" lang="en-US" altLang="ja-JP" sz="900" b="0" i="0" kern="1200" dirty="0">
                          <a:solidFill>
                            <a:srgbClr val="0D0D0D"/>
                          </a:solidFill>
                          <a:latin typeface="Meiryo"/>
                          <a:ea typeface="Meiryo"/>
                          <a:cs typeface="+mn-cs"/>
                        </a:rPr>
                        <a:t>×1.3</a:t>
                      </a:r>
                      <a:r>
                        <a:rPr kumimoji="1" lang="ja-JP" altLang="en-US" sz="900" b="0" i="0" kern="1200" dirty="0">
                          <a:solidFill>
                            <a:srgbClr val="0D0D0D"/>
                          </a:solidFill>
                          <a:latin typeface="Meiryo"/>
                          <a:ea typeface="Meiryo"/>
                          <a:cs typeface="+mn-cs"/>
                        </a:rPr>
                        <a:t>倍） </a:t>
                      </a:r>
                      <a:r>
                        <a:rPr kumimoji="1" lang="en-US" altLang="ja-JP" sz="900" b="0" i="0" kern="1200" dirty="0">
                          <a:solidFill>
                            <a:srgbClr val="FF0033"/>
                          </a:solidFill>
                          <a:latin typeface="Meiryo"/>
                          <a:ea typeface="Meiryo"/>
                          <a:cs typeface="+mn-cs"/>
                        </a:rPr>
                        <a:t>※3</a:t>
                      </a:r>
                      <a:endParaRPr kumimoji="1" lang="ja-JP" altLang="en-US" sz="900" dirty="0">
                        <a:solidFill>
                          <a:srgbClr val="FF0033"/>
                        </a:solidFill>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（枠配信のみ）</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solidFill>
                            <a:schemeClr val="tx1">
                              <a:lumMod val="65000"/>
                              <a:lumOff val="35000"/>
                            </a:schemeClr>
                          </a:solidFill>
                          <a:latin typeface="Meiryo"/>
                          <a:ea typeface="Meiryo"/>
                        </a:rPr>
                        <a:t>-</a:t>
                      </a:r>
                      <a:endParaRPr kumimoji="1" lang="ja-JP" altLang="en-US" dirty="0"/>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9" name="円/楕円 17">
            <a:extLst>
              <a:ext uri="{FF2B5EF4-FFF2-40B4-BE49-F238E27FC236}">
                <a16:creationId xmlns:a16="http://schemas.microsoft.com/office/drawing/2014/main" id="{4EECFB34-2B8B-56B5-B4B3-E0E6D49754A0}"/>
              </a:ext>
            </a:extLst>
          </p:cNvPr>
          <p:cNvSpPr>
            <a:spLocks noChangeAspect="1"/>
          </p:cNvSpPr>
          <p:nvPr/>
        </p:nvSpPr>
        <p:spPr>
          <a:xfrm>
            <a:off x="8543005" y="2370108"/>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円/楕円 18">
            <a:extLst>
              <a:ext uri="{FF2B5EF4-FFF2-40B4-BE49-F238E27FC236}">
                <a16:creationId xmlns:a16="http://schemas.microsoft.com/office/drawing/2014/main" id="{74CF5289-139C-195C-7637-508EFC22012C}"/>
              </a:ext>
            </a:extLst>
          </p:cNvPr>
          <p:cNvSpPr>
            <a:spLocks noChangeAspect="1"/>
          </p:cNvSpPr>
          <p:nvPr/>
        </p:nvSpPr>
        <p:spPr>
          <a:xfrm>
            <a:off x="8420638" y="2540211"/>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円/楕円 19">
            <a:extLst>
              <a:ext uri="{FF2B5EF4-FFF2-40B4-BE49-F238E27FC236}">
                <a16:creationId xmlns:a16="http://schemas.microsoft.com/office/drawing/2014/main" id="{87B943E3-6FD3-0AEA-23D4-CED020729942}"/>
              </a:ext>
            </a:extLst>
          </p:cNvPr>
          <p:cNvSpPr>
            <a:spLocks noChangeAspect="1"/>
          </p:cNvSpPr>
          <p:nvPr/>
        </p:nvSpPr>
        <p:spPr>
          <a:xfrm>
            <a:off x="8046785" y="2235662"/>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6" name="正方形/長方形 15">
            <a:extLst>
              <a:ext uri="{FF2B5EF4-FFF2-40B4-BE49-F238E27FC236}">
                <a16:creationId xmlns:a16="http://schemas.microsoft.com/office/drawing/2014/main" id="{64A3DFD0-6411-7597-5FA3-DA61AF476E49}"/>
              </a:ext>
            </a:extLst>
          </p:cNvPr>
          <p:cNvSpPr/>
          <p:nvPr/>
        </p:nvSpPr>
        <p:spPr>
          <a:xfrm>
            <a:off x="479425" y="5926709"/>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0D0D0D"/>
                </a:solidFill>
                <a:latin typeface="Meiryo"/>
                <a:ea typeface="Meiryo"/>
              </a:rPr>
              <a:t>※</a:t>
            </a:r>
            <a:r>
              <a:rPr kumimoji="0" lang="en-US" sz="800" kern="0">
                <a:solidFill>
                  <a:srgbClr val="0D0D0D"/>
                </a:solidFill>
                <a:latin typeface="Meiryo"/>
                <a:ea typeface="Meiryo"/>
              </a:rPr>
              <a:t>SP</a:t>
            </a:r>
            <a:r>
              <a:rPr kumimoji="0" lang="ja-JP" altLang="en-US" sz="800" kern="0">
                <a:solidFill>
                  <a:srgbClr val="0D0D0D"/>
                </a:solidFill>
                <a:latin typeface="Meiryo"/>
                <a:ea typeface="Meiryo"/>
              </a:rPr>
              <a:t>はスマートフォン、</a:t>
            </a:r>
            <a:r>
              <a:rPr kumimoji="0" lang="en-US" sz="800" kern="0">
                <a:solidFill>
                  <a:srgbClr val="0D0D0D"/>
                </a:solidFill>
                <a:latin typeface="Meiryo"/>
                <a:ea typeface="Meiryo"/>
              </a:rPr>
              <a:t>PC</a:t>
            </a:r>
            <a:r>
              <a:rPr kumimoji="0" lang="ja-JP" altLang="en-US" sz="800" kern="0">
                <a:solidFill>
                  <a:srgbClr val="0D0D0D"/>
                </a:solidFill>
                <a:latin typeface="Meiryo"/>
                <a:ea typeface="Meiryo"/>
              </a:rPr>
              <a:t>はパソコン、</a:t>
            </a:r>
            <a:r>
              <a:rPr kumimoji="0" lang="en-US" sz="800" kern="0">
                <a:solidFill>
                  <a:srgbClr val="0D0D0D"/>
                </a:solidFill>
                <a:latin typeface="Meiryo"/>
                <a:ea typeface="Meiryo"/>
              </a:rPr>
              <a:t>MD</a:t>
            </a:r>
            <a:r>
              <a:rPr kumimoji="0" lang="ja-JP" sz="800" kern="0">
                <a:solidFill>
                  <a:srgbClr val="0D0D0D"/>
                </a:solidFill>
                <a:latin typeface="Meiryo"/>
                <a:ea typeface="Meiryo"/>
              </a:rPr>
              <a:t>はマルチデバイスの略称です。</a:t>
            </a:r>
            <a:endParaRPr kumimoji="0" lang="en-US" sz="800" kern="0">
              <a:solidFill>
                <a:srgbClr val="0D0D0D"/>
              </a:solidFill>
              <a:latin typeface="Meiryo"/>
              <a:ea typeface="Meiryo"/>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vCPM</a:t>
            </a:r>
            <a:r>
              <a:rPr kumimoji="0" lang="ja-JP" altLang="en-US" sz="800" kern="0">
                <a:solidFill>
                  <a:srgbClr val="0D0D0D"/>
                </a:solidFill>
                <a:latin typeface="Meiryo"/>
                <a:ea typeface="Meiryo"/>
              </a:rPr>
              <a:t>はビューアブルインプレッション</a:t>
            </a:r>
            <a:r>
              <a:rPr kumimoji="0" lang="en-US" altLang="ja-JP" sz="800" kern="0">
                <a:solidFill>
                  <a:srgbClr val="0D0D0D"/>
                </a:solidFill>
                <a:latin typeface="Meiryo"/>
                <a:ea typeface="Meiryo"/>
              </a:rPr>
              <a:t>1,000</a:t>
            </a:r>
            <a:r>
              <a:rPr kumimoji="0" lang="ja-JP" altLang="en-US" sz="800" kern="0">
                <a:solidFill>
                  <a:srgbClr val="0D0D0D"/>
                </a:solidFill>
                <a:latin typeface="Meiryo"/>
                <a:ea typeface="Meiryo"/>
              </a:rPr>
              <a:t>回あたりにかかる見込み広告費用です。 </a:t>
            </a:r>
            <a:endParaRPr kumimoji="0" lang="en-US" altLang="ja-JP" sz="800" kern="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vimps</a:t>
            </a:r>
            <a:r>
              <a:rPr kumimoji="0" lang="ja-JP" altLang="en-US" sz="800" kern="0">
                <a:solidFill>
                  <a:srgbClr val="0D0D0D"/>
                </a:solidFill>
                <a:latin typeface="Meiryo"/>
                <a:ea typeface="Meiryo"/>
              </a:rPr>
              <a:t>はビューアブルインプレッションの略称です。</a:t>
            </a:r>
            <a:endParaRPr kumimoji="0" lang="en-US" altLang="ja-JP" sz="800" kern="0">
              <a:solidFill>
                <a:srgbClr val="0D0D0D"/>
              </a:solidFill>
              <a:latin typeface="Meiryo"/>
              <a:ea typeface="Meiryo"/>
            </a:endParaRP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リッチフォーマット</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マルチデバイス</a:t>
            </a:r>
          </a:p>
        </p:txBody>
      </p:sp>
      <p:sp>
        <p:nvSpPr>
          <p:cNvPr id="8" name="正方形/長方形 7">
            <a:extLst>
              <a:ext uri="{FF2B5EF4-FFF2-40B4-BE49-F238E27FC236}">
                <a16:creationId xmlns:a16="http://schemas.microsoft.com/office/drawing/2014/main" id="{FF231430-A499-1BBC-A97E-A0EA46D242B0}"/>
              </a:ext>
            </a:extLst>
          </p:cNvPr>
          <p:cNvSpPr/>
          <p:nvPr/>
        </p:nvSpPr>
        <p:spPr>
          <a:xfrm>
            <a:off x="4712060" y="5911226"/>
            <a:ext cx="7325969" cy="406265"/>
          </a:xfrm>
          <a:prstGeom prst="rect">
            <a:avLst/>
          </a:prstGeom>
        </p:spPr>
        <p:txBody>
          <a:bodyPr wrap="square" lIns="0" tIns="0" rIns="0" bIns="0" anchor="t">
            <a:spAutoFit/>
          </a:bodyPr>
          <a:lstStyle/>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※1  </a:t>
            </a:r>
            <a:r>
              <a:rPr lang="en-US" altLang="ja-JP" sz="800" b="0" i="0">
                <a:solidFill>
                  <a:srgbClr val="FF0033"/>
                </a:solidFill>
                <a:effectLst/>
                <a:latin typeface="NotoSansJP"/>
              </a:rPr>
              <a:t>1</a:t>
            </a:r>
            <a:r>
              <a:rPr lang="ja-JP" altLang="en-US" sz="800" b="0" i="0">
                <a:solidFill>
                  <a:srgbClr val="FF0033"/>
                </a:solidFill>
                <a:effectLst/>
                <a:latin typeface="NotoSansJP"/>
              </a:rPr>
              <a:t>日間～</a:t>
            </a:r>
            <a:r>
              <a:rPr lang="en-US" altLang="ja-JP" sz="800" b="0" i="0">
                <a:solidFill>
                  <a:srgbClr val="FF0033"/>
                </a:solidFill>
                <a:effectLst/>
                <a:latin typeface="NotoSansJP"/>
              </a:rPr>
              <a:t>4</a:t>
            </a:r>
            <a:r>
              <a:rPr lang="ja-JP" altLang="en-US" sz="800" b="0" i="0">
                <a:solidFill>
                  <a:srgbClr val="FF0033"/>
                </a:solidFill>
                <a:effectLst/>
                <a:latin typeface="NotoSansJP"/>
              </a:rPr>
              <a:t>日間での掲載も可能ですが、予約時のシミュレーション</a:t>
            </a:r>
            <a:r>
              <a:rPr lang="en-US" altLang="ja-JP" sz="800" b="0" i="0" err="1">
                <a:solidFill>
                  <a:srgbClr val="FF0033"/>
                </a:solidFill>
                <a:effectLst/>
                <a:latin typeface="NotoSansJP"/>
              </a:rPr>
              <a:t>vimps</a:t>
            </a:r>
            <a:r>
              <a:rPr lang="ja-JP" altLang="en-US" sz="800" b="0" i="0">
                <a:solidFill>
                  <a:srgbClr val="FF0033"/>
                </a:solidFill>
                <a:effectLst/>
                <a:latin typeface="NotoSansJP"/>
              </a:rPr>
              <a:t>を下回る場合がありますので、</a:t>
            </a:r>
            <a:r>
              <a:rPr lang="en-US" altLang="ja-JP" sz="800" b="0" i="0">
                <a:solidFill>
                  <a:srgbClr val="FF0033"/>
                </a:solidFill>
                <a:effectLst/>
                <a:latin typeface="NotoSansJP"/>
              </a:rPr>
              <a:t>5</a:t>
            </a:r>
            <a:r>
              <a:rPr lang="ja-JP" altLang="en-US" sz="800" b="0" i="0">
                <a:solidFill>
                  <a:srgbClr val="FF0033"/>
                </a:solidFill>
                <a:effectLst/>
                <a:latin typeface="NotoSansJP"/>
              </a:rPr>
              <a:t>日間以上の掲載を推奨します。</a:t>
            </a:r>
            <a:endParaRPr lang="en-US" altLang="ja-JP" sz="800" b="0" i="0">
              <a:solidFill>
                <a:srgbClr val="FF0033"/>
              </a:solidFill>
              <a:effectLst/>
              <a:latin typeface="NotoSansJP"/>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※2  </a:t>
            </a:r>
            <a:r>
              <a:rPr kumimoji="0" lang="en" altLang="ja-JP" sz="800" kern="0">
                <a:solidFill>
                  <a:srgbClr val="FF0033"/>
                </a:solidFill>
                <a:latin typeface="Meiryo" panose="020B0604030504040204" pitchFamily="34" charset="-128"/>
                <a:ea typeface="Meiryo" panose="020B0604030504040204" pitchFamily="34" charset="-128"/>
              </a:rPr>
              <a:t>FQ1</a:t>
            </a:r>
            <a:r>
              <a:rPr kumimoji="0" lang="ja-JP" altLang="en-US" sz="800" kern="0">
                <a:solidFill>
                  <a:srgbClr val="FF0033"/>
                </a:solidFill>
                <a:latin typeface="Meiryo" panose="020B0604030504040204" pitchFamily="34" charset="-128"/>
                <a:ea typeface="Meiryo" panose="020B0604030504040204" pitchFamily="34" charset="-128"/>
              </a:rPr>
              <a:t>回指定の掛け率含む。</a:t>
            </a:r>
            <a:endParaRPr kumimoji="0" lang="en-US" altLang="ja-JP" sz="800" kern="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※3  </a:t>
            </a:r>
            <a:r>
              <a:rPr kumimoji="0" lang="ja-JP" altLang="en-US" sz="800" kern="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a:solidFill>
                  <a:srgbClr val="FF0033"/>
                </a:solidFill>
                <a:latin typeface="Meiryo" panose="020B0604030504040204" pitchFamily="34" charset="-128"/>
                <a:ea typeface="Meiryo" panose="020B0604030504040204" pitchFamily="34" charset="-128"/>
              </a:rPr>
              <a:t>vCPM</a:t>
            </a:r>
            <a:r>
              <a:rPr kumimoji="0" lang="en-US" altLang="ja-JP" sz="800" kern="0">
                <a:solidFill>
                  <a:srgbClr val="FF0033"/>
                </a:solidFill>
                <a:latin typeface="Meiryo" panose="020B0604030504040204" pitchFamily="34" charset="-128"/>
                <a:ea typeface="Meiryo" panose="020B0604030504040204" pitchFamily="34" charset="-128"/>
              </a:rPr>
              <a:t>(</a:t>
            </a:r>
            <a:r>
              <a:rPr kumimoji="0" lang="ja-JP" altLang="en-US" sz="800" kern="0">
                <a:solidFill>
                  <a:srgbClr val="FF0033"/>
                </a:solidFill>
                <a:latin typeface="Meiryo" panose="020B0604030504040204" pitchFamily="34" charset="-128"/>
                <a:ea typeface="Meiryo" panose="020B0604030504040204" pitchFamily="34" charset="-128"/>
              </a:rPr>
              <a:t>★</a:t>
            </a:r>
            <a:r>
              <a:rPr kumimoji="0" lang="en-US" altLang="ja-JP" sz="800" kern="0">
                <a:solidFill>
                  <a:srgbClr val="FF0033"/>
                </a:solidFill>
                <a:latin typeface="Meiryo" panose="020B0604030504040204" pitchFamily="34" charset="-128"/>
                <a:ea typeface="Meiryo" panose="020B0604030504040204" pitchFamily="34" charset="-128"/>
              </a:rPr>
              <a:t>)</a:t>
            </a:r>
            <a:r>
              <a:rPr kumimoji="0" lang="ja-JP" altLang="en-US" sz="800" kern="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FF003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1128944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8AD9A4-C48D-CF6A-33A6-3D93A0B53D6E}"/>
            </a:ext>
          </a:extLst>
        </p:cNvPr>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62DEFF45-3F0F-D49D-93EE-7B182F386534}"/>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8F3E1680-100C-6EED-AEB0-D5A0EB506F3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636309D9-6778-21CE-975E-AC310F20A57E}"/>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graphicFrame>
        <p:nvGraphicFramePr>
          <p:cNvPr id="10" name="表 9">
            <a:extLst>
              <a:ext uri="{FF2B5EF4-FFF2-40B4-BE49-F238E27FC236}">
                <a16:creationId xmlns:a16="http://schemas.microsoft.com/office/drawing/2014/main" id="{338D86E5-F22A-1C3B-EC51-11367DB95B11}"/>
              </a:ext>
            </a:extLst>
          </p:cNvPr>
          <p:cNvGraphicFramePr>
            <a:graphicFrameLocks noGrp="1"/>
          </p:cNvGraphicFramePr>
          <p:nvPr>
            <p:extLst>
              <p:ext uri="{D42A27DB-BD31-4B8C-83A1-F6EECF244321}">
                <p14:modId xmlns:p14="http://schemas.microsoft.com/office/powerpoint/2010/main" val="796515397"/>
              </p:ext>
            </p:extLst>
          </p:nvPr>
        </p:nvGraphicFramePr>
        <p:xfrm>
          <a:off x="103432" y="877263"/>
          <a:ext cx="11237668" cy="4993556"/>
        </p:xfrm>
        <a:graphic>
          <a:graphicData uri="http://schemas.openxmlformats.org/drawingml/2006/table">
            <a:tbl>
              <a:tblPr firstCol="1" bandRow="1"/>
              <a:tblGrid>
                <a:gridCol w="1721804">
                  <a:extLst>
                    <a:ext uri="{9D8B030D-6E8A-4147-A177-3AD203B41FA5}">
                      <a16:colId xmlns:a16="http://schemas.microsoft.com/office/drawing/2014/main" val="792911817"/>
                    </a:ext>
                  </a:extLst>
                </a:gridCol>
                <a:gridCol w="553970">
                  <a:extLst>
                    <a:ext uri="{9D8B030D-6E8A-4147-A177-3AD203B41FA5}">
                      <a16:colId xmlns:a16="http://schemas.microsoft.com/office/drawing/2014/main" val="1525620392"/>
                    </a:ext>
                  </a:extLst>
                </a:gridCol>
                <a:gridCol w="1217581">
                  <a:extLst>
                    <a:ext uri="{9D8B030D-6E8A-4147-A177-3AD203B41FA5}">
                      <a16:colId xmlns:a16="http://schemas.microsoft.com/office/drawing/2014/main" val="3835180974"/>
                    </a:ext>
                  </a:extLst>
                </a:gridCol>
                <a:gridCol w="571541">
                  <a:extLst>
                    <a:ext uri="{9D8B030D-6E8A-4147-A177-3AD203B41FA5}">
                      <a16:colId xmlns:a16="http://schemas.microsoft.com/office/drawing/2014/main" val="3436582354"/>
                    </a:ext>
                  </a:extLst>
                </a:gridCol>
                <a:gridCol w="1356905">
                  <a:extLst>
                    <a:ext uri="{9D8B030D-6E8A-4147-A177-3AD203B41FA5}">
                      <a16:colId xmlns:a16="http://schemas.microsoft.com/office/drawing/2014/main" val="3979026210"/>
                    </a:ext>
                  </a:extLst>
                </a:gridCol>
                <a:gridCol w="536289">
                  <a:extLst>
                    <a:ext uri="{9D8B030D-6E8A-4147-A177-3AD203B41FA5}">
                      <a16:colId xmlns:a16="http://schemas.microsoft.com/office/drawing/2014/main" val="946559652"/>
                    </a:ext>
                  </a:extLst>
                </a:gridCol>
                <a:gridCol w="1439049">
                  <a:extLst>
                    <a:ext uri="{9D8B030D-6E8A-4147-A177-3AD203B41FA5}">
                      <a16:colId xmlns:a16="http://schemas.microsoft.com/office/drawing/2014/main" val="360912566"/>
                    </a:ext>
                  </a:extLst>
                </a:gridCol>
                <a:gridCol w="512100">
                  <a:extLst>
                    <a:ext uri="{9D8B030D-6E8A-4147-A177-3AD203B41FA5}">
                      <a16:colId xmlns:a16="http://schemas.microsoft.com/office/drawing/2014/main" val="4234446206"/>
                    </a:ext>
                  </a:extLst>
                </a:gridCol>
                <a:gridCol w="1433932">
                  <a:extLst>
                    <a:ext uri="{9D8B030D-6E8A-4147-A177-3AD203B41FA5}">
                      <a16:colId xmlns:a16="http://schemas.microsoft.com/office/drawing/2014/main" val="885390380"/>
                    </a:ext>
                  </a:extLst>
                </a:gridCol>
                <a:gridCol w="562294">
                  <a:extLst>
                    <a:ext uri="{9D8B030D-6E8A-4147-A177-3AD203B41FA5}">
                      <a16:colId xmlns:a16="http://schemas.microsoft.com/office/drawing/2014/main" val="3784303411"/>
                    </a:ext>
                  </a:extLst>
                </a:gridCol>
                <a:gridCol w="1332203">
                  <a:extLst>
                    <a:ext uri="{9D8B030D-6E8A-4147-A177-3AD203B41FA5}">
                      <a16:colId xmlns:a16="http://schemas.microsoft.com/office/drawing/2014/main" val="3201855149"/>
                    </a:ext>
                  </a:extLst>
                </a:gridCol>
              </a:tblGrid>
              <a:tr h="3655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a:solidFill>
                            <a:schemeClr val="bg1"/>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i="0" dirty="0">
                          <a:solidFill>
                            <a:srgbClr val="FFFFFF"/>
                          </a:solidFill>
                          <a:latin typeface="Meiryo" panose="020B0604030504040204" pitchFamily="34" charset="-128"/>
                          <a:ea typeface="Meiryo" panose="020B0604030504040204" pitchFamily="34" charset="-128"/>
                        </a:rPr>
                        <a:t>ブランドパネル　リッチフォーマット　</a:t>
                      </a:r>
                      <a:r>
                        <a:rPr kumimoji="1" lang="en-US" altLang="ja-JP" sz="800" b="1" i="0" dirty="0">
                          <a:solidFill>
                            <a:srgbClr val="FFFFFF"/>
                          </a:solidFill>
                          <a:latin typeface="Meiryo" panose="020B0604030504040204" pitchFamily="34" charset="-128"/>
                          <a:ea typeface="Meiryo" panose="020B0604030504040204" pitchFamily="34" charset="-128"/>
                        </a:rPr>
                        <a:t>MD</a:t>
                      </a:r>
                      <a:r>
                        <a:rPr kumimoji="1" lang="ja-JP" altLang="en-US" sz="800" b="1" i="0" dirty="0">
                          <a:solidFill>
                            <a:srgbClr val="FFFFFF"/>
                          </a:solidFill>
                          <a:latin typeface="Meiryo" panose="020B0604030504040204" pitchFamily="34" charset="-128"/>
                          <a:ea typeface="Meiryo" panose="020B0604030504040204" pitchFamily="34" charset="-128"/>
                        </a:rPr>
                        <a:t>（</a:t>
                      </a:r>
                      <a:r>
                        <a:rPr kumimoji="1" lang="en-US" altLang="ja-JP" sz="800" b="1" i="0" dirty="0">
                          <a:solidFill>
                            <a:srgbClr val="FFFFFF"/>
                          </a:solidFill>
                          <a:latin typeface="Meiryo" panose="020B0604030504040204" pitchFamily="34" charset="-128"/>
                          <a:ea typeface="Meiryo" panose="020B0604030504040204" pitchFamily="34" charset="-128"/>
                        </a:rPr>
                        <a:t>500</a:t>
                      </a:r>
                      <a:r>
                        <a:rPr kumimoji="1" lang="ja-JP" altLang="en-US" sz="800" b="1" i="0" dirty="0">
                          <a:solidFill>
                            <a:srgbClr val="FFFFFF"/>
                          </a:solidFill>
                          <a:latin typeface="Meiryo" panose="020B0604030504040204" pitchFamily="34" charset="-128"/>
                          <a:ea typeface="Meiryo" panose="020B0604030504040204" pitchFamily="34" charset="-128"/>
                        </a:rPr>
                        <a:t>万円～）（</a:t>
                      </a:r>
                      <a:r>
                        <a:rPr kumimoji="1" lang="en-US" altLang="ja-JP" sz="800" b="1" i="0" dirty="0">
                          <a:solidFill>
                            <a:srgbClr val="FFFFFF"/>
                          </a:solidFill>
                          <a:latin typeface="Meiryo" panose="020B0604030504040204" pitchFamily="34" charset="-128"/>
                          <a:ea typeface="Meiryo" panose="020B0604030504040204" pitchFamily="34" charset="-128"/>
                        </a:rPr>
                        <a:t>3/12</a:t>
                      </a:r>
                      <a:r>
                        <a:rPr kumimoji="1" lang="ja-JP" altLang="en-US" sz="800" b="1" i="0" dirty="0">
                          <a:solidFill>
                            <a:srgbClr val="FFFFFF"/>
                          </a:solidFill>
                          <a:latin typeface="Meiryo" panose="020B0604030504040204" pitchFamily="34" charset="-128"/>
                          <a:ea typeface="Meiryo" panose="020B0604030504040204" pitchFamily="34" charset="-128"/>
                        </a:rPr>
                        <a:t>～</a:t>
                      </a:r>
                      <a:r>
                        <a:rPr kumimoji="1" lang="en-US" altLang="ja-JP" sz="800" b="1" i="0" dirty="0">
                          <a:solidFill>
                            <a:srgbClr val="FFFFFF"/>
                          </a:solidFill>
                          <a:latin typeface="Meiryo" panose="020B0604030504040204" pitchFamily="34" charset="-128"/>
                          <a:ea typeface="Meiryo" panose="020B0604030504040204" pitchFamily="34" charset="-128"/>
                        </a:rPr>
                        <a:t>3/31</a:t>
                      </a:r>
                      <a:r>
                        <a:rPr kumimoji="1" lang="ja-JP" altLang="en-US" sz="800" b="1" i="0" dirty="0">
                          <a:solidFill>
                            <a:srgbClr val="FFFFFF"/>
                          </a:solidFill>
                          <a:latin typeface="Meiryo" panose="020B0604030504040204" pitchFamily="34" charset="-128"/>
                          <a:ea typeface="Meiryo" panose="020B0604030504040204" pitchFamily="34" charset="-128"/>
                        </a:rPr>
                        <a:t>）</a:t>
                      </a:r>
                      <a:endParaRPr kumimoji="1" lang="ja-JP" altLang="en-US" sz="800" b="1" i="0" dirty="0">
                        <a:solidFill>
                          <a:srgbClr val="FFFFFF"/>
                        </a:solidFill>
                        <a:latin typeface="Meiryo"/>
                        <a:ea typeface="Meiryo"/>
                      </a:endParaRPr>
                    </a:p>
                  </a:txBody>
                  <a:tcPr marB="0" anchor="ctr">
                    <a:lnL w="19050" cap="flat" cmpd="sng" algn="ctr">
                      <a:solidFill>
                        <a:schemeClr val="bg1"/>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dirty="0">
                          <a:solidFill>
                            <a:srgbClr val="FFFFFF"/>
                          </a:solidFill>
                          <a:latin typeface="Meiryo" panose="020B0604030504040204" pitchFamily="34" charset="-128"/>
                          <a:ea typeface="Meiryo" panose="020B0604030504040204" pitchFamily="34" charset="-128"/>
                        </a:rPr>
                        <a:t>ブランドパネル　リッチフォーマット　</a:t>
                      </a:r>
                      <a:r>
                        <a:rPr kumimoji="1" lang="en-US" altLang="ja-JP" sz="800" b="1" i="0" dirty="0">
                          <a:solidFill>
                            <a:srgbClr val="FFFFFF"/>
                          </a:solidFill>
                          <a:latin typeface="Meiryo" panose="020B0604030504040204" pitchFamily="34" charset="-128"/>
                          <a:ea typeface="Meiryo" panose="020B0604030504040204" pitchFamily="34" charset="-128"/>
                        </a:rPr>
                        <a:t>MD</a:t>
                      </a:r>
                      <a:r>
                        <a:rPr kumimoji="1" lang="ja-JP" altLang="en-US" sz="800" b="1" i="0" dirty="0">
                          <a:solidFill>
                            <a:srgbClr val="FFFFFF"/>
                          </a:solidFill>
                          <a:latin typeface="Meiryo" panose="020B0604030504040204" pitchFamily="34" charset="-128"/>
                          <a:ea typeface="Meiryo" panose="020B0604030504040204" pitchFamily="34" charset="-128"/>
                        </a:rPr>
                        <a:t>（</a:t>
                      </a:r>
                      <a:r>
                        <a:rPr kumimoji="1" lang="en-US" altLang="ja-JP" sz="800" b="1" i="0" dirty="0">
                          <a:solidFill>
                            <a:srgbClr val="FFFFFF"/>
                          </a:solidFill>
                          <a:latin typeface="Meiryo" panose="020B0604030504040204" pitchFamily="34" charset="-128"/>
                          <a:ea typeface="Meiryo" panose="020B0604030504040204" pitchFamily="34" charset="-128"/>
                        </a:rPr>
                        <a:t>1000</a:t>
                      </a:r>
                      <a:r>
                        <a:rPr kumimoji="1" lang="ja-JP" altLang="en-US" sz="800" b="1" i="0" dirty="0">
                          <a:solidFill>
                            <a:srgbClr val="FFFFFF"/>
                          </a:solidFill>
                          <a:latin typeface="Meiryo" panose="020B0604030504040204" pitchFamily="34" charset="-128"/>
                          <a:ea typeface="Meiryo" panose="020B0604030504040204" pitchFamily="34" charset="-128"/>
                        </a:rPr>
                        <a:t>万円～）（</a:t>
                      </a:r>
                      <a:r>
                        <a:rPr kumimoji="1" lang="en-US" altLang="ja-JP" sz="800" b="1" i="0" dirty="0">
                          <a:solidFill>
                            <a:srgbClr val="FFFFFF"/>
                          </a:solidFill>
                          <a:latin typeface="Meiryo" panose="020B0604030504040204" pitchFamily="34" charset="-128"/>
                          <a:ea typeface="Meiryo" panose="020B0604030504040204" pitchFamily="34" charset="-128"/>
                        </a:rPr>
                        <a:t>3/12</a:t>
                      </a:r>
                      <a:r>
                        <a:rPr kumimoji="1" lang="ja-JP" altLang="en-US" sz="800" b="1" i="0" dirty="0">
                          <a:solidFill>
                            <a:srgbClr val="FFFFFF"/>
                          </a:solidFill>
                          <a:latin typeface="Meiryo" panose="020B0604030504040204" pitchFamily="34" charset="-128"/>
                          <a:ea typeface="Meiryo" panose="020B0604030504040204" pitchFamily="34" charset="-128"/>
                        </a:rPr>
                        <a:t>～</a:t>
                      </a:r>
                      <a:r>
                        <a:rPr kumimoji="1" lang="en-US" altLang="ja-JP" sz="800" b="1" i="0" dirty="0">
                          <a:solidFill>
                            <a:srgbClr val="FFFFFF"/>
                          </a:solidFill>
                          <a:latin typeface="Meiryo" panose="020B0604030504040204" pitchFamily="34" charset="-128"/>
                          <a:ea typeface="Meiryo" panose="020B0604030504040204" pitchFamily="34" charset="-128"/>
                        </a:rPr>
                        <a:t>3/31</a:t>
                      </a:r>
                      <a:r>
                        <a:rPr kumimoji="1" lang="ja-JP" altLang="en-US" sz="800" b="1" i="0" dirty="0">
                          <a:solidFill>
                            <a:srgbClr val="FFFFFF"/>
                          </a:solidFill>
                          <a:latin typeface="Meiryo" panose="020B0604030504040204" pitchFamily="34" charset="-128"/>
                          <a:ea typeface="Meiryo" panose="020B0604030504040204" pitchFamily="34" charset="-128"/>
                        </a:rPr>
                        <a:t>）</a:t>
                      </a:r>
                      <a:endParaRPr kumimoji="1" lang="ja-JP" altLang="en-US" sz="800" b="1" i="0" dirty="0">
                        <a:solidFill>
                          <a:srgbClr val="FFFFFF"/>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kern="1200" dirty="0">
                          <a:solidFill>
                            <a:srgbClr val="FFFFFF"/>
                          </a:solidFill>
                          <a:latin typeface="Meiryo" panose="020B0604030504040204" pitchFamily="34" charset="-128"/>
                          <a:ea typeface="Meiryo" panose="020B0604030504040204" pitchFamily="34" charset="-128"/>
                          <a:cs typeface="+mn-cs"/>
                        </a:rPr>
                        <a:t>ブランドパネル　リッチフォーマット　</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MD</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FQ1</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1000</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万円～）（</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3/12</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3/31</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endParaRPr kumimoji="1" lang="ja-JP" altLang="en-US" sz="800" b="1" i="0" dirty="0">
                        <a:solidFill>
                          <a:srgbClr val="FFFFFF"/>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dirty="0">
                          <a:solidFill>
                            <a:schemeClr val="bg1"/>
                          </a:solidFill>
                          <a:latin typeface="メイリオ" panose="020B0604030504040204" pitchFamily="50" charset="-128"/>
                          <a:ea typeface="メイリオ" panose="020B0604030504040204" pitchFamily="50" charset="-128"/>
                        </a:rPr>
                        <a:t>ブランドパネル　リッチフォーマット　</a:t>
                      </a:r>
                      <a:r>
                        <a:rPr kumimoji="1" lang="en-US" altLang="ja-JP" sz="800" b="1" dirty="0">
                          <a:solidFill>
                            <a:schemeClr val="bg1"/>
                          </a:solidFill>
                          <a:latin typeface="メイリオ" panose="020B0604030504040204" pitchFamily="50" charset="-128"/>
                          <a:ea typeface="メイリオ" panose="020B0604030504040204" pitchFamily="50" charset="-128"/>
                        </a:rPr>
                        <a:t>MD</a:t>
                      </a:r>
                      <a:r>
                        <a:rPr kumimoji="1" lang="ja-JP" altLang="en-US" sz="800" b="1" dirty="0">
                          <a:solidFill>
                            <a:schemeClr val="bg1"/>
                          </a:solidFill>
                          <a:latin typeface="メイリオ" panose="020B0604030504040204" pitchFamily="50" charset="-128"/>
                          <a:ea typeface="メイリオ" panose="020B0604030504040204" pitchFamily="50" charset="-128"/>
                        </a:rPr>
                        <a:t>（</a:t>
                      </a:r>
                      <a:r>
                        <a:rPr kumimoji="1" lang="en-US" altLang="ja-JP" sz="800" b="1" dirty="0">
                          <a:solidFill>
                            <a:schemeClr val="bg1"/>
                          </a:solidFill>
                          <a:latin typeface="メイリオ" panose="020B0604030504040204" pitchFamily="50" charset="-128"/>
                          <a:ea typeface="メイリオ" panose="020B0604030504040204" pitchFamily="50" charset="-128"/>
                        </a:rPr>
                        <a:t>FQ1</a:t>
                      </a:r>
                      <a:r>
                        <a:rPr kumimoji="1" lang="ja-JP" altLang="en-US" sz="800" b="1" dirty="0">
                          <a:solidFill>
                            <a:schemeClr val="bg1"/>
                          </a:solidFill>
                          <a:latin typeface="メイリオ" panose="020B0604030504040204" pitchFamily="50" charset="-128"/>
                          <a:ea typeface="メイリオ" panose="020B0604030504040204" pitchFamily="50" charset="-128"/>
                        </a:rPr>
                        <a:t>）（</a:t>
                      </a:r>
                      <a:r>
                        <a:rPr kumimoji="1" lang="en-US" altLang="ja-JP" sz="800" b="1" dirty="0">
                          <a:solidFill>
                            <a:schemeClr val="bg1"/>
                          </a:solidFill>
                          <a:latin typeface="メイリオ" panose="020B0604030504040204" pitchFamily="50" charset="-128"/>
                          <a:ea typeface="メイリオ" panose="020B0604030504040204" pitchFamily="50" charset="-128"/>
                        </a:rPr>
                        <a:t>2000</a:t>
                      </a:r>
                      <a:r>
                        <a:rPr kumimoji="1" lang="ja-JP" altLang="en-US" sz="800" b="1" dirty="0">
                          <a:solidFill>
                            <a:schemeClr val="bg1"/>
                          </a:solidFill>
                          <a:latin typeface="メイリオ" panose="020B0604030504040204" pitchFamily="50" charset="-128"/>
                          <a:ea typeface="メイリオ" panose="020B0604030504040204" pitchFamily="50" charset="-128"/>
                        </a:rPr>
                        <a:t>万円～）</a:t>
                      </a:r>
                      <a:r>
                        <a:rPr kumimoji="1" lang="ja-JP" altLang="en-US" sz="800" b="1" dirty="0">
                          <a:solidFill>
                            <a:schemeClr val="bg1"/>
                          </a:solidFill>
                          <a:latin typeface="メイリオ" panose="020B0604030504040204" pitchFamily="50" charset="-128"/>
                          <a:ea typeface="+mn-ea"/>
                        </a:rPr>
                        <a:t>（</a:t>
                      </a:r>
                      <a:r>
                        <a:rPr kumimoji="1" lang="en-US" altLang="ja-JP" sz="800" b="1" dirty="0">
                          <a:solidFill>
                            <a:schemeClr val="bg1"/>
                          </a:solidFill>
                          <a:latin typeface="メイリオ" panose="020B0604030504040204" pitchFamily="50" charset="-128"/>
                          <a:ea typeface="+mn-ea"/>
                        </a:rPr>
                        <a:t>3/12</a:t>
                      </a:r>
                      <a:r>
                        <a:rPr kumimoji="1" lang="ja-JP" altLang="en-US" sz="800" b="1" dirty="0">
                          <a:solidFill>
                            <a:schemeClr val="bg1"/>
                          </a:solidFill>
                          <a:latin typeface="メイリオ" panose="020B0604030504040204" pitchFamily="50" charset="-128"/>
                          <a:ea typeface="+mn-ea"/>
                        </a:rPr>
                        <a:t>～</a:t>
                      </a:r>
                      <a:r>
                        <a:rPr kumimoji="1" lang="en-US" altLang="ja-JP" sz="800" b="1" dirty="0">
                          <a:solidFill>
                            <a:schemeClr val="bg1"/>
                          </a:solidFill>
                          <a:latin typeface="メイリオ" panose="020B0604030504040204" pitchFamily="50" charset="-128"/>
                          <a:ea typeface="+mn-ea"/>
                        </a:rPr>
                        <a:t>3/31</a:t>
                      </a:r>
                      <a:r>
                        <a:rPr kumimoji="1" lang="ja-JP" altLang="en-US" sz="800" b="1" dirty="0">
                          <a:solidFill>
                            <a:schemeClr val="bg1"/>
                          </a:solidFill>
                          <a:latin typeface="メイリオ" panose="020B0604030504040204" pitchFamily="50" charset="-128"/>
                          <a:ea typeface="+mn-ea"/>
                        </a:rPr>
                        <a:t>）</a:t>
                      </a:r>
                      <a:endParaRPr kumimoji="1" lang="ja-JP" altLang="en-US" sz="800" b="1" i="0" dirty="0">
                        <a:solidFill>
                          <a:srgbClr val="FFFFFF"/>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algn="ctr"/>
                      <a:r>
                        <a:rPr kumimoji="1" lang="ja-JP" altLang="en-US" sz="800" b="1" i="0" kern="1200" dirty="0">
                          <a:solidFill>
                            <a:srgbClr val="FFFFFF"/>
                          </a:solidFill>
                          <a:latin typeface="Meiryo" panose="020B0604030504040204" pitchFamily="34" charset="-128"/>
                          <a:ea typeface="Meiryo" panose="020B0604030504040204" pitchFamily="34" charset="-128"/>
                          <a:cs typeface="+mn-cs"/>
                        </a:rPr>
                        <a:t>ブランドパネル　リッチフォーマット　</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MD</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（都道府県）（</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3/12</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3/31</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endParaRPr kumimoji="1" lang="ja-JP" altLang="en-US" dirty="0"/>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2117335041"/>
                  </a:ext>
                </a:extLst>
              </a:tr>
              <a:tr h="3044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リリース種別</a:t>
                      </a:r>
                      <a:r>
                        <a:rPr kumimoji="1" lang="en-US" altLang="ja-JP" sz="900" b="0" i="0" kern="1200" dirty="0">
                          <a:solidFill>
                            <a:schemeClr val="bg1"/>
                          </a:solidFill>
                          <a:latin typeface="Meiryo"/>
                          <a:ea typeface="Meiryo"/>
                          <a:cs typeface="+mn-cs"/>
                        </a:rPr>
                        <a:t>/</a:t>
                      </a:r>
                      <a:r>
                        <a:rPr kumimoji="1" lang="ja-JP" altLang="en-US" sz="900" b="0" i="0" kern="1200">
                          <a:solidFill>
                            <a:schemeClr val="bg1"/>
                          </a:solidFill>
                          <a:latin typeface="Meiryo"/>
                          <a:ea typeface="Meiryo"/>
                          <a:cs typeface="+mn-cs"/>
                        </a:rPr>
                        <a:t>商品</a:t>
                      </a:r>
                      <a:r>
                        <a:rPr kumimoji="1" lang="en-US" altLang="ja-JP" sz="900" b="0" i="0" kern="1200" dirty="0">
                          <a:solidFill>
                            <a:schemeClr val="bg1"/>
                          </a:solidFill>
                          <a:latin typeface="Meiryo"/>
                          <a:ea typeface="Meiryo"/>
                          <a:cs typeface="+mn-cs"/>
                        </a:rPr>
                        <a:t>ID</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内容</a:t>
                      </a:r>
                      <a:endPar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endParaRPr>
                    </a:p>
                    <a:p>
                      <a:pPr algn="ct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変更</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dirty="0">
                          <a:latin typeface="メイリオ" panose="020B0604030504040204" pitchFamily="50" charset="-128"/>
                          <a:ea typeface="+mn-ea"/>
                        </a:rPr>
                        <a:t>1000011986</a:t>
                      </a:r>
                      <a:endParaRPr kumimoji="1" lang="ja-JP" sz="900" dirty="0">
                        <a:latin typeface="メイリオ" panose="020B0604030504040204" pitchFamily="50" charset="-128"/>
                        <a:ea typeface="メイリオ" panose="020B0604030504040204" pitchFamily="50" charset="-128"/>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a:lnSpc>
                          <a:spcPct val="100000"/>
                        </a:lnSpc>
                        <a:spcBef>
                          <a:spcPts val="0"/>
                        </a:spcBef>
                        <a:spcAft>
                          <a:spcPts val="0"/>
                        </a:spcAft>
                        <a:buNone/>
                        <a:tabLst/>
                        <a:defRPr/>
                      </a:pPr>
                      <a:r>
                        <a:rPr kumimoji="1" lang="ja-JP" altLang="en-US" sz="900" dirty="0">
                          <a:solidFill>
                            <a:srgbClr val="0D0D0D"/>
                          </a:solidFill>
                          <a:latin typeface="メイリオ" panose="020B0604030504040204" pitchFamily="50" charset="-128"/>
                          <a:ea typeface="メイリオ" panose="020B0604030504040204" pitchFamily="50" charset="-128"/>
                        </a:rPr>
                        <a:t>内容</a:t>
                      </a:r>
                      <a:endParaRPr kumimoji="1" lang="en-US" altLang="ja-JP" sz="900" dirty="0">
                        <a:solidFill>
                          <a:srgbClr val="0D0D0D"/>
                        </a:solidFill>
                        <a:latin typeface="メイリオ" panose="020B0604030504040204" pitchFamily="50" charset="-128"/>
                        <a:ea typeface="メイリオ" panose="020B0604030504040204" pitchFamily="50" charset="-128"/>
                      </a:endParaRPr>
                    </a:p>
                    <a:p>
                      <a:pPr marL="0" marR="0" lvl="0" indent="0" algn="ctr" defTabSz="914423">
                        <a:lnSpc>
                          <a:spcPct val="100000"/>
                        </a:lnSpc>
                        <a:spcBef>
                          <a:spcPts val="0"/>
                        </a:spcBef>
                        <a:spcAft>
                          <a:spcPts val="0"/>
                        </a:spcAft>
                        <a:buNone/>
                        <a:tabLst/>
                        <a:defRPr/>
                      </a:pPr>
                      <a:r>
                        <a:rPr kumimoji="1" lang="ja-JP" altLang="en-US" sz="900" dirty="0">
                          <a:solidFill>
                            <a:srgbClr val="0D0D0D"/>
                          </a:solidFill>
                          <a:latin typeface="メイリオ" panose="020B0604030504040204" pitchFamily="50" charset="-128"/>
                          <a:ea typeface="メイリオ" panose="020B0604030504040204" pitchFamily="50" charset="-128"/>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a:lnSpc>
                          <a:spcPct val="100000"/>
                        </a:lnSpc>
                        <a:spcBef>
                          <a:spcPts val="0"/>
                        </a:spcBef>
                        <a:spcAft>
                          <a:spcPts val="0"/>
                        </a:spcAft>
                        <a:buNone/>
                        <a:tabLst/>
                        <a:defRPr/>
                      </a:pPr>
                      <a:r>
                        <a:rPr kumimoji="1" lang="en-US" altLang="ja-JP" sz="900" dirty="0">
                          <a:latin typeface="メイリオ" panose="020B0604030504040204" pitchFamily="50" charset="-128"/>
                          <a:ea typeface="+mn-ea"/>
                        </a:rPr>
                        <a:t>1000011987</a:t>
                      </a:r>
                      <a:endParaRPr kumimoji="1" lang="ja-JP" sz="900" dirty="0">
                        <a:latin typeface="メイリオ" panose="020B0604030504040204" pitchFamily="50" charset="-128"/>
                        <a:ea typeface="メイリオ" panose="020B0604030504040204" pitchFamily="50" charset="-128"/>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a:lnSpc>
                          <a:spcPct val="100000"/>
                        </a:lnSpc>
                        <a:spcBef>
                          <a:spcPts val="0"/>
                        </a:spcBef>
                        <a:spcAft>
                          <a:spcPts val="0"/>
                        </a:spcAft>
                        <a:buNone/>
                        <a:tabLst/>
                        <a:defRPr/>
                      </a:pPr>
                      <a:r>
                        <a:rPr kumimoji="1" lang="ja-JP" altLang="en-US" sz="900" dirty="0">
                          <a:solidFill>
                            <a:srgbClr val="0D0D0D"/>
                          </a:solidFill>
                          <a:latin typeface="メイリオ" panose="020B0604030504040204" pitchFamily="50" charset="-128"/>
                          <a:ea typeface="メイリオ" panose="020B0604030504040204" pitchFamily="50" charset="-128"/>
                        </a:rPr>
                        <a:t>内容</a:t>
                      </a:r>
                      <a:endParaRPr kumimoji="1" lang="en-US" altLang="ja-JP" sz="900" dirty="0">
                        <a:solidFill>
                          <a:srgbClr val="0D0D0D"/>
                        </a:solidFill>
                        <a:latin typeface="メイリオ" panose="020B0604030504040204" pitchFamily="50" charset="-128"/>
                        <a:ea typeface="メイリオ" panose="020B0604030504040204" pitchFamily="50" charset="-128"/>
                      </a:endParaRPr>
                    </a:p>
                    <a:p>
                      <a:pPr marL="0" marR="0" lvl="0" indent="0" algn="ctr" defTabSz="914423">
                        <a:lnSpc>
                          <a:spcPct val="100000"/>
                        </a:lnSpc>
                        <a:spcBef>
                          <a:spcPts val="0"/>
                        </a:spcBef>
                        <a:spcAft>
                          <a:spcPts val="0"/>
                        </a:spcAft>
                        <a:buNone/>
                        <a:tabLst/>
                        <a:defRPr/>
                      </a:pPr>
                      <a:r>
                        <a:rPr kumimoji="1" lang="ja-JP" altLang="en-US" sz="900" dirty="0">
                          <a:solidFill>
                            <a:srgbClr val="0D0D0D"/>
                          </a:solidFill>
                          <a:latin typeface="メイリオ" panose="020B0604030504040204" pitchFamily="50" charset="-128"/>
                          <a:ea typeface="メイリオ" panose="020B0604030504040204" pitchFamily="50" charset="-128"/>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dirty="0">
                          <a:latin typeface="メイリオ" panose="020B0604030504040204" pitchFamily="50" charset="-128"/>
                          <a:ea typeface="+mn-ea"/>
                        </a:rPr>
                        <a:t>1000011950</a:t>
                      </a:r>
                      <a:endParaRPr kumimoji="1" lang="ja-JP" sz="900" dirty="0">
                        <a:latin typeface="メイリオ" panose="020B0604030504040204" pitchFamily="50" charset="-128"/>
                        <a:ea typeface="メイリオ" panose="020B0604030504040204" pitchFamily="50" charset="-128"/>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a:lnSpc>
                          <a:spcPct val="100000"/>
                        </a:lnSpc>
                        <a:spcBef>
                          <a:spcPts val="0"/>
                        </a:spcBef>
                        <a:spcAft>
                          <a:spcPts val="0"/>
                        </a:spcAft>
                        <a:buNone/>
                        <a:tabLst/>
                        <a:defRPr/>
                      </a:pPr>
                      <a:r>
                        <a:rPr kumimoji="1" lang="ja-JP" altLang="en-US" sz="900" dirty="0">
                          <a:solidFill>
                            <a:srgbClr val="0D0D0D"/>
                          </a:solidFill>
                          <a:latin typeface="メイリオ" panose="020B0604030504040204" pitchFamily="50" charset="-128"/>
                          <a:ea typeface="メイリオ" panose="020B0604030504040204" pitchFamily="50" charset="-128"/>
                        </a:rPr>
                        <a:t>内容</a:t>
                      </a:r>
                      <a:endParaRPr kumimoji="1" lang="en-US" altLang="ja-JP" sz="900" dirty="0">
                        <a:solidFill>
                          <a:srgbClr val="0D0D0D"/>
                        </a:solidFill>
                        <a:latin typeface="メイリオ" panose="020B0604030504040204" pitchFamily="50" charset="-128"/>
                        <a:ea typeface="メイリオ" panose="020B0604030504040204" pitchFamily="50" charset="-128"/>
                      </a:endParaRPr>
                    </a:p>
                    <a:p>
                      <a:pPr marL="0" marR="0" lvl="0" indent="0" algn="ctr" defTabSz="914423">
                        <a:lnSpc>
                          <a:spcPct val="100000"/>
                        </a:lnSpc>
                        <a:spcBef>
                          <a:spcPts val="0"/>
                        </a:spcBef>
                        <a:spcAft>
                          <a:spcPts val="0"/>
                        </a:spcAft>
                        <a:buNone/>
                        <a:tabLst/>
                        <a:defRPr/>
                      </a:pPr>
                      <a:r>
                        <a:rPr kumimoji="1" lang="ja-JP" altLang="en-US" sz="900" dirty="0">
                          <a:solidFill>
                            <a:srgbClr val="0D0D0D"/>
                          </a:solidFill>
                          <a:latin typeface="メイリオ" panose="020B0604030504040204" pitchFamily="50" charset="-128"/>
                          <a:ea typeface="メイリオ" panose="020B0604030504040204" pitchFamily="50" charset="-128"/>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a:lnSpc>
                          <a:spcPct val="100000"/>
                        </a:lnSpc>
                        <a:spcBef>
                          <a:spcPts val="0"/>
                        </a:spcBef>
                        <a:spcAft>
                          <a:spcPts val="0"/>
                        </a:spcAft>
                        <a:buNone/>
                        <a:tabLst/>
                        <a:defRPr/>
                      </a:pPr>
                      <a:r>
                        <a:rPr kumimoji="1" lang="en-US" altLang="ja-JP" sz="900" dirty="0">
                          <a:latin typeface="メイリオ" panose="020B0604030504040204" pitchFamily="50" charset="-128"/>
                          <a:ea typeface="+mn-ea"/>
                        </a:rPr>
                        <a:t>1000011970</a:t>
                      </a:r>
                      <a:endParaRPr kumimoji="1" lang="ja-JP" sz="900" dirty="0">
                        <a:latin typeface="メイリオ" panose="020B0604030504040204" pitchFamily="50" charset="-128"/>
                        <a:ea typeface="メイリオ" panose="020B0604030504040204" pitchFamily="50" charset="-128"/>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内容</a:t>
                      </a:r>
                      <a:endPar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endParaRPr>
                    </a:p>
                    <a:p>
                      <a:pPr algn="ct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dirty="0">
                          <a:latin typeface="メイリオ" panose="020B0604030504040204" pitchFamily="50" charset="-128"/>
                          <a:ea typeface="+mn-ea"/>
                        </a:rPr>
                        <a:t>1000011971</a:t>
                      </a:r>
                      <a:endParaRPr kumimoji="1" lang="ja-JP" sz="900" dirty="0">
                        <a:latin typeface="メイリオ" panose="020B0604030504040204" pitchFamily="50" charset="-128"/>
                        <a:ea typeface="メイリオ" panose="020B0604030504040204" pitchFamily="50" charset="-128"/>
                      </a:endParaRPr>
                    </a:p>
                  </a:txBody>
                  <a:tcPr marT="72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dirty="0">
                          <a:solidFill>
                            <a:srgbClr val="0D0D0D"/>
                          </a:solidFill>
                          <a:latin typeface="メイリオ"/>
                          <a:ea typeface="メイリオ"/>
                          <a:cs typeface="+mn-cs"/>
                        </a:rPr>
                        <a:t>2025</a:t>
                      </a:r>
                      <a:r>
                        <a:rPr kumimoji="1" lang="ja-JP" altLang="en-US" sz="900" kern="1200" dirty="0">
                          <a:solidFill>
                            <a:srgbClr val="0D0D0D"/>
                          </a:solidFill>
                          <a:latin typeface="メイリオ"/>
                          <a:ea typeface="メイリオ"/>
                          <a:cs typeface="+mn-cs"/>
                        </a:rPr>
                        <a:t>年</a:t>
                      </a:r>
                      <a:r>
                        <a:rPr kumimoji="1" lang="en-US" altLang="ja-JP" sz="900" kern="1200" dirty="0">
                          <a:solidFill>
                            <a:srgbClr val="0D0D0D"/>
                          </a:solidFill>
                          <a:latin typeface="メイリオ"/>
                          <a:ea typeface="メイリオ"/>
                          <a:cs typeface="+mn-cs"/>
                        </a:rPr>
                        <a:t>9</a:t>
                      </a:r>
                      <a:r>
                        <a:rPr kumimoji="1" lang="ja-JP" altLang="en-US" sz="900" kern="1200" dirty="0">
                          <a:solidFill>
                            <a:srgbClr val="0D0D0D"/>
                          </a:solidFill>
                          <a:latin typeface="メイリオ"/>
                          <a:ea typeface="メイリオ"/>
                          <a:cs typeface="+mn-cs"/>
                        </a:rPr>
                        <a:t>月</a:t>
                      </a:r>
                      <a:r>
                        <a:rPr kumimoji="1" lang="en-US" altLang="ja-JP" sz="900" kern="1200" dirty="0">
                          <a:solidFill>
                            <a:srgbClr val="0D0D0D"/>
                          </a:solidFill>
                          <a:latin typeface="メイリオ"/>
                          <a:ea typeface="メイリオ"/>
                          <a:cs typeface="+mn-cs"/>
                        </a:rPr>
                        <a:t>18</a:t>
                      </a:r>
                      <a:r>
                        <a:rPr kumimoji="1" lang="ja-JP" altLang="en-US" sz="900" kern="1200" dirty="0">
                          <a:solidFill>
                            <a:srgbClr val="0D0D0D"/>
                          </a:solidFill>
                          <a:latin typeface="メイリオ"/>
                          <a:ea typeface="メイリオ"/>
                          <a:cs typeface="+mn-cs"/>
                        </a:rPr>
                        <a:t>日</a:t>
                      </a:r>
                      <a:r>
                        <a:rPr lang="en-US" altLang="ja-JP" sz="900" kern="1200" dirty="0">
                          <a:solidFill>
                            <a:srgbClr val="0D0D0D"/>
                          </a:solidFill>
                          <a:latin typeface="メイリオ"/>
                          <a:ea typeface="メイリオ"/>
                          <a:cs typeface="+mn-cs"/>
                        </a:rPr>
                        <a:t>(</a:t>
                      </a:r>
                      <a:r>
                        <a:rPr lang="ja-JP" altLang="en-US" sz="900" kern="1200" dirty="0">
                          <a:solidFill>
                            <a:srgbClr val="0D0D0D"/>
                          </a:solidFill>
                          <a:latin typeface="メイリオ"/>
                          <a:ea typeface="メイリオ"/>
                          <a:cs typeface="+mn-cs"/>
                        </a:rPr>
                        <a:t>木</a:t>
                      </a:r>
                      <a:r>
                        <a:rPr lang="en-US" altLang="ja-JP" sz="900" kern="1200" dirty="0">
                          <a:solidFill>
                            <a:srgbClr val="0D0D0D"/>
                          </a:solidFill>
                          <a:latin typeface="メイリオ"/>
                          <a:ea typeface="メイリオ"/>
                          <a:cs typeface="+mn-cs"/>
                        </a:rPr>
                        <a:t>)</a:t>
                      </a:r>
                      <a:endParaRPr kumimoji="1" lang="ja-JP" altLang="en-US" sz="900" kern="1200" dirty="0">
                        <a:solidFill>
                          <a:srgbClr val="0D0D0D"/>
                        </a:solidFill>
                        <a:latin typeface="メイリオ"/>
                        <a:ea typeface="メイリオ"/>
                        <a:cs typeface="+mn-cs"/>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777446988"/>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a:ea typeface="Meiryo"/>
                        </a:rPr>
                        <a:t>●</a:t>
                      </a:r>
                      <a:r>
                        <a:rPr kumimoji="1" lang="ja-JP" altLang="en-US" sz="900" b="0" i="0" kern="1200">
                          <a:solidFill>
                            <a:srgbClr val="0D0D0D"/>
                          </a:solidFill>
                          <a:latin typeface="Meiryo"/>
                          <a:ea typeface="Meiryo"/>
                          <a:cs typeface="+mn-cs"/>
                        </a:rPr>
                        <a:t>（</a:t>
                      </a:r>
                      <a:r>
                        <a:rPr kumimoji="1" lang="en-US" altLang="ja-JP" sz="900" b="0" i="0" kern="1200" dirty="0">
                          <a:solidFill>
                            <a:srgbClr val="0D0D0D"/>
                          </a:solidFill>
                          <a:latin typeface="Meiryo"/>
                          <a:ea typeface="Meiryo"/>
                          <a:cs typeface="+mn-cs"/>
                        </a:rPr>
                        <a:t>PC</a:t>
                      </a:r>
                      <a:r>
                        <a:rPr kumimoji="1" lang="ja-JP" altLang="en-US" sz="900" b="0" i="0" kern="1200">
                          <a:solidFill>
                            <a:srgbClr val="0D0D0D"/>
                          </a:solidFill>
                          <a:latin typeface="Meiryo"/>
                          <a:ea typeface="Meiryo"/>
                          <a:cs typeface="+mn-cs"/>
                        </a:rPr>
                        <a:t>のみ）</a:t>
                      </a:r>
                    </a:p>
                  </a:txBody>
                  <a:tcPr marT="72000" marB="36000" anchor="ctr">
                    <a:lnL w="190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112060797"/>
                  </a:ext>
                </a:extLst>
              </a:tr>
              <a:tr h="5450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広告タイプ</a:t>
                      </a:r>
                      <a:r>
                        <a:rPr kumimoji="1" lang="en-US" altLang="ja-JP" sz="900" b="0" i="0" kern="1200" dirty="0">
                          <a:solidFill>
                            <a:schemeClr val="bg1"/>
                          </a:solidFill>
                          <a:latin typeface="Meiryo"/>
                          <a:ea typeface="Meiryo"/>
                          <a:cs typeface="+mn-cs"/>
                        </a:rPr>
                        <a:t>/</a:t>
                      </a:r>
                      <a:r>
                        <a:rPr kumimoji="1" lang="ja-JP" altLang="en-US" sz="900" b="0" i="0" kern="1200">
                          <a:solidFill>
                            <a:schemeClr val="bg1"/>
                          </a:solidFill>
                          <a:latin typeface="Meiryo"/>
                          <a:ea typeface="Meiryo"/>
                          <a:cs typeface="+mn-cs"/>
                        </a:rPr>
                        <a:t>メインメディアの形式</a:t>
                      </a:r>
                      <a:r>
                        <a:rPr kumimoji="1" lang="en-US" altLang="ja-JP" sz="900" b="0" i="0" kern="1200" dirty="0">
                          <a:solidFill>
                            <a:schemeClr val="bg1"/>
                          </a:solidFill>
                          <a:latin typeface="Meiryo"/>
                          <a:ea typeface="Meiryo"/>
                          <a:cs typeface="+mn-cs"/>
                        </a:rPr>
                        <a:t>/</a:t>
                      </a:r>
                    </a:p>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Meiryo"/>
                          <a:ea typeface="Meiryo"/>
                          <a:cs typeface="+mn-cs"/>
                        </a:rPr>
                        <a:t>【</a:t>
                      </a:r>
                      <a:r>
                        <a:rPr kumimoji="1" lang="ja-JP" altLang="en-US" sz="900" b="0" i="0" kern="1200" dirty="0">
                          <a:solidFill>
                            <a:srgbClr val="0D0D0D"/>
                          </a:solidFill>
                          <a:latin typeface="Meiryo"/>
                          <a:ea typeface="Meiryo"/>
                          <a:cs typeface="+mn-cs"/>
                        </a:rPr>
                        <a:t>スマートフォン</a:t>
                      </a:r>
                      <a:r>
                        <a:rPr kumimoji="1" lang="en-US" altLang="ja-JP" sz="900" b="0" i="0" kern="1200" dirty="0">
                          <a:solidFill>
                            <a:srgbClr val="0D0D0D"/>
                          </a:solidFill>
                          <a:latin typeface="Meiryo"/>
                          <a:ea typeface="Meiryo"/>
                          <a:cs typeface="+mn-cs"/>
                        </a:rPr>
                        <a:t>】</a:t>
                      </a:r>
                      <a:r>
                        <a:rPr kumimoji="1" lang="ja-JP" altLang="en-US" sz="900" kern="1200" dirty="0">
                          <a:solidFill>
                            <a:srgbClr val="0D0D0D"/>
                          </a:solidFill>
                          <a:latin typeface="Meiryo"/>
                          <a:ea typeface="Meiryo"/>
                          <a:cs typeface="+mn-cs"/>
                        </a:rPr>
                        <a:t>バナー</a:t>
                      </a:r>
                      <a:r>
                        <a:rPr kumimoji="1" lang="en-US" altLang="ja-JP" sz="900" kern="1200" dirty="0">
                          <a:solidFill>
                            <a:srgbClr val="0D0D0D"/>
                          </a:solidFill>
                          <a:latin typeface="Meiryo"/>
                          <a:ea typeface="Meiryo"/>
                          <a:cs typeface="+mn-cs"/>
                        </a:rPr>
                        <a:t>/</a:t>
                      </a:r>
                      <a:r>
                        <a:rPr kumimoji="1" lang="ja-JP" altLang="en-US" sz="900" kern="1200" dirty="0">
                          <a:solidFill>
                            <a:srgbClr val="0D0D0D"/>
                          </a:solidFill>
                          <a:latin typeface="Meiryo"/>
                          <a:ea typeface="Meiryo"/>
                          <a:cs typeface="+mn-cs"/>
                        </a:rPr>
                        <a:t>画像</a:t>
                      </a:r>
                      <a:r>
                        <a:rPr kumimoji="1" lang="en-US" altLang="ja-JP" sz="900" kern="1200" dirty="0">
                          <a:solidFill>
                            <a:srgbClr val="0D0D0D"/>
                          </a:solidFill>
                          <a:latin typeface="Meiryo"/>
                          <a:ea typeface="Meiryo"/>
                          <a:cs typeface="+mn-cs"/>
                        </a:rPr>
                        <a:t>/16</a:t>
                      </a: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a:t>
                      </a:r>
                      <a:r>
                        <a:rPr kumimoji="1" lang="ja-JP" altLang="en-US" sz="900" kern="1200" dirty="0">
                          <a:solidFill>
                            <a:srgbClr val="0D0D0D"/>
                          </a:solidFill>
                          <a:latin typeface="Meiryo"/>
                          <a:ea typeface="Meiryo"/>
                          <a:cs typeface="+mn-cs"/>
                        </a:rPr>
                        <a:t>　バナー</a:t>
                      </a:r>
                      <a:r>
                        <a:rPr kumimoji="1" lang="en-US" altLang="ja-JP" sz="900" kern="1200" dirty="0">
                          <a:solidFill>
                            <a:srgbClr val="0D0D0D"/>
                          </a:solidFill>
                          <a:latin typeface="Meiryo"/>
                          <a:ea typeface="Meiryo"/>
                          <a:cs typeface="+mn-cs"/>
                        </a:rPr>
                        <a:t>/</a:t>
                      </a:r>
                      <a:r>
                        <a:rPr kumimoji="1" lang="ja-JP" altLang="en-US" sz="900" kern="1200" dirty="0">
                          <a:solidFill>
                            <a:srgbClr val="0D0D0D"/>
                          </a:solidFill>
                          <a:latin typeface="Meiryo"/>
                          <a:ea typeface="Meiryo"/>
                          <a:cs typeface="+mn-cs"/>
                        </a:rPr>
                        <a:t>動画</a:t>
                      </a:r>
                      <a:r>
                        <a:rPr kumimoji="1" lang="en-US" altLang="ja-JP" sz="900" kern="1200" dirty="0">
                          <a:solidFill>
                            <a:srgbClr val="0D0D0D"/>
                          </a:solidFill>
                          <a:latin typeface="Meiryo"/>
                          <a:ea typeface="Meiryo"/>
                          <a:cs typeface="+mn-cs"/>
                        </a:rPr>
                        <a:t>/16</a:t>
                      </a: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a:t>
                      </a:r>
                      <a:r>
                        <a:rPr kumimoji="1" lang="ja-JP" altLang="en-US" sz="900" kern="1200" dirty="0">
                          <a:solidFill>
                            <a:srgbClr val="0D0D0D"/>
                          </a:solidFill>
                          <a:latin typeface="Meiryo"/>
                          <a:ea typeface="Meiryo"/>
                          <a:cs typeface="+mn-cs"/>
                        </a:rPr>
                        <a:t>　</a:t>
                      </a:r>
                      <a:endParaRPr kumimoji="1" lang="en-US" altLang="ja-JP" sz="900" b="0" i="0" kern="1200" dirty="0">
                        <a:solidFill>
                          <a:srgbClr val="0D0D0D"/>
                        </a:solidFill>
                        <a:latin typeface="Meiryo"/>
                        <a:ea typeface="Meiryo"/>
                        <a:cs typeface="+mn-cs"/>
                      </a:endParaRPr>
                    </a:p>
                    <a:p>
                      <a:pPr algn="ctr"/>
                      <a:r>
                        <a:rPr kumimoji="1" lang="en-US" altLang="ja-JP" sz="900" b="0" i="0" kern="1200" dirty="0">
                          <a:solidFill>
                            <a:srgbClr val="0D0D0D"/>
                          </a:solidFill>
                          <a:latin typeface="Meiryo"/>
                          <a:ea typeface="Meiryo"/>
                          <a:cs typeface="+mn-cs"/>
                        </a:rPr>
                        <a:t>【PC】</a:t>
                      </a:r>
                      <a:r>
                        <a:rPr kumimoji="1" lang="ja-JP" altLang="en-US" sz="900" b="0" i="0" kern="1200" dirty="0">
                          <a:solidFill>
                            <a:srgbClr val="0D0D0D"/>
                          </a:solidFill>
                          <a:latin typeface="Meiryo"/>
                          <a:ea typeface="Meiryo"/>
                          <a:cs typeface="+mn-cs"/>
                        </a:rPr>
                        <a:t>トップインパクト クインティ</a:t>
                      </a:r>
                      <a:r>
                        <a:rPr kumimoji="1" lang="en-US" altLang="ja-JP" sz="900" b="0" i="0" kern="1200" dirty="0">
                          <a:solidFill>
                            <a:srgbClr val="0D0D0D"/>
                          </a:solidFill>
                          <a:latin typeface="Meiryo"/>
                          <a:ea typeface="Meiryo"/>
                          <a:cs typeface="+mn-cs"/>
                        </a:rPr>
                        <a:t>/</a:t>
                      </a:r>
                      <a:r>
                        <a:rPr kumimoji="1" lang="ja-JP" altLang="en-US" sz="900" b="0" i="0" kern="1200" dirty="0">
                          <a:solidFill>
                            <a:srgbClr val="0D0D0D"/>
                          </a:solidFill>
                          <a:latin typeface="Meiryo"/>
                          <a:ea typeface="Meiryo"/>
                          <a:cs typeface="+mn-cs"/>
                        </a:rPr>
                        <a:t>画像</a:t>
                      </a:r>
                      <a:r>
                        <a:rPr kumimoji="1" lang="en-US" altLang="ja-JP" sz="900" b="0" i="0" kern="1200" dirty="0">
                          <a:solidFill>
                            <a:srgbClr val="0D0D0D"/>
                          </a:solidFill>
                          <a:latin typeface="Meiryo"/>
                          <a:ea typeface="Meiryo"/>
                          <a:cs typeface="+mn-cs"/>
                        </a:rPr>
                        <a:t>/</a:t>
                      </a:r>
                      <a:r>
                        <a:rPr kumimoji="1" lang="ja-JP" altLang="en-US" sz="900" b="0" i="0" kern="1200" dirty="0">
                          <a:solidFill>
                            <a:srgbClr val="0D0D0D"/>
                          </a:solidFill>
                          <a:latin typeface="Meiryo"/>
                          <a:ea typeface="Meiryo"/>
                          <a:cs typeface="+mn-cs"/>
                        </a:rPr>
                        <a:t>－　トップインパクト クインティ</a:t>
                      </a:r>
                      <a:r>
                        <a:rPr kumimoji="1" lang="en-US" altLang="ja-JP" sz="900" b="0" i="0" kern="1200" dirty="0">
                          <a:solidFill>
                            <a:srgbClr val="0D0D0D"/>
                          </a:solidFill>
                          <a:latin typeface="Meiryo"/>
                          <a:ea typeface="Meiryo"/>
                          <a:cs typeface="+mn-cs"/>
                        </a:rPr>
                        <a:t>/</a:t>
                      </a:r>
                      <a:r>
                        <a:rPr kumimoji="1" lang="ja-JP" altLang="en-US" sz="900" b="0" i="0" kern="1200" dirty="0">
                          <a:solidFill>
                            <a:srgbClr val="0D0D0D"/>
                          </a:solidFill>
                          <a:latin typeface="Meiryo"/>
                          <a:ea typeface="Meiryo"/>
                          <a:cs typeface="+mn-cs"/>
                        </a:rPr>
                        <a:t>動画</a:t>
                      </a:r>
                      <a:r>
                        <a:rPr kumimoji="1" lang="en-US" altLang="ja-JP" sz="900" b="0" i="0" kern="1200" dirty="0">
                          <a:solidFill>
                            <a:srgbClr val="0D0D0D"/>
                          </a:solidFill>
                          <a:latin typeface="Meiryo"/>
                          <a:ea typeface="Meiryo"/>
                          <a:cs typeface="+mn-cs"/>
                        </a:rPr>
                        <a:t>/</a:t>
                      </a:r>
                      <a:r>
                        <a:rPr kumimoji="1" lang="ja-JP" altLang="en-US" sz="900" b="0" i="0" kern="1200" dirty="0">
                          <a:solidFill>
                            <a:srgbClr val="0D0D0D"/>
                          </a:solidFill>
                          <a:latin typeface="Meiryo"/>
                          <a:ea typeface="Meiryo"/>
                          <a:cs typeface="+mn-cs"/>
                        </a:rPr>
                        <a:t>－</a:t>
                      </a:r>
                      <a:r>
                        <a:rPr lang="en-US" altLang="ja-JP" sz="900" b="0" i="0" kern="1200" dirty="0">
                          <a:solidFill>
                            <a:srgbClr val="0D0D0D"/>
                          </a:solidFill>
                          <a:latin typeface="Meiryo"/>
                          <a:ea typeface="Meiryo"/>
                          <a:cs typeface="+mn-cs"/>
                        </a:rPr>
                        <a:t>         </a:t>
                      </a:r>
                      <a:endParaRPr kumimoji="1" lang="en-US" altLang="ja-JP" sz="900" b="0" i="0" kern="1200" dirty="0">
                        <a:solidFill>
                          <a:srgbClr val="0D0D0D"/>
                        </a:solidFill>
                        <a:latin typeface="Meiryo"/>
                        <a:ea typeface="Meiryo"/>
                        <a:cs typeface="+mn-cs"/>
                      </a:endParaRPr>
                    </a:p>
                    <a:p>
                      <a:pPr algn="ctr"/>
                      <a:r>
                        <a:rPr kumimoji="1" lang="ja-JP" altLang="en-US" sz="900" b="0" i="0" kern="1200" dirty="0">
                          <a:solidFill>
                            <a:srgbClr val="0D0D0D"/>
                          </a:solidFill>
                          <a:latin typeface="Meiryo"/>
                          <a:ea typeface="Meiryo"/>
                          <a:cs typeface="+mn-cs"/>
                        </a:rPr>
                        <a:t>トップインパクト スクエア</a:t>
                      </a:r>
                      <a:r>
                        <a:rPr kumimoji="1" lang="en-US" altLang="ja-JP" sz="900" b="0" i="0" kern="1200" dirty="0">
                          <a:solidFill>
                            <a:srgbClr val="0D0D0D"/>
                          </a:solidFill>
                          <a:latin typeface="Meiryo"/>
                          <a:ea typeface="Meiryo"/>
                          <a:cs typeface="+mn-cs"/>
                        </a:rPr>
                        <a:t>/</a:t>
                      </a:r>
                      <a:r>
                        <a:rPr kumimoji="1" lang="ja-JP" altLang="en-US" sz="900" b="0" i="0" kern="1200" dirty="0">
                          <a:solidFill>
                            <a:srgbClr val="0D0D0D"/>
                          </a:solidFill>
                          <a:latin typeface="Meiryo"/>
                          <a:ea typeface="Meiryo"/>
                          <a:cs typeface="+mn-cs"/>
                        </a:rPr>
                        <a:t>画像</a:t>
                      </a:r>
                      <a:r>
                        <a:rPr kumimoji="1" lang="en-US" altLang="ja-JP" sz="900" b="0" i="0" kern="1200" dirty="0">
                          <a:solidFill>
                            <a:srgbClr val="0D0D0D"/>
                          </a:solidFill>
                          <a:latin typeface="Meiryo"/>
                          <a:ea typeface="Meiryo"/>
                          <a:cs typeface="+mn-cs"/>
                        </a:rPr>
                        <a:t>/</a:t>
                      </a:r>
                      <a:r>
                        <a:rPr kumimoji="1" lang="ja-JP" altLang="en-US" sz="900" b="0" i="0" kern="1200" dirty="0">
                          <a:solidFill>
                            <a:srgbClr val="0D0D0D"/>
                          </a:solidFill>
                          <a:latin typeface="Meiryo"/>
                          <a:ea typeface="Meiryo"/>
                          <a:cs typeface="+mn-cs"/>
                        </a:rPr>
                        <a:t>－　</a:t>
                      </a:r>
                      <a:r>
                        <a:rPr kumimoji="1" lang="ja-JP" altLang="en-US" sz="900" kern="1200" dirty="0">
                          <a:solidFill>
                            <a:srgbClr val="0D0D0D"/>
                          </a:solidFill>
                          <a:latin typeface="Meiryo"/>
                          <a:ea typeface="Meiryo"/>
                          <a:cs typeface="+mn-cs"/>
                        </a:rPr>
                        <a:t>トップインパクト スクエア</a:t>
                      </a:r>
                      <a:r>
                        <a:rPr kumimoji="1" lang="en-US" altLang="ja-JP" sz="900" kern="1200" dirty="0">
                          <a:solidFill>
                            <a:srgbClr val="0D0D0D"/>
                          </a:solidFill>
                          <a:latin typeface="Meiryo"/>
                          <a:ea typeface="Meiryo"/>
                          <a:cs typeface="+mn-cs"/>
                        </a:rPr>
                        <a:t>/</a:t>
                      </a:r>
                      <a:r>
                        <a:rPr kumimoji="1" lang="ja-JP" altLang="en-US" sz="900" kern="1200" dirty="0">
                          <a:solidFill>
                            <a:srgbClr val="0D0D0D"/>
                          </a:solidFill>
                          <a:latin typeface="Meiryo"/>
                          <a:ea typeface="Meiryo"/>
                          <a:cs typeface="+mn-cs"/>
                        </a:rPr>
                        <a:t>動画</a:t>
                      </a:r>
                      <a:r>
                        <a:rPr kumimoji="1" lang="en-US" altLang="ja-JP" sz="900" kern="1200" dirty="0">
                          <a:solidFill>
                            <a:srgbClr val="0D0D0D"/>
                          </a:solidFill>
                          <a:latin typeface="Meiryo"/>
                          <a:ea typeface="Meiryo"/>
                          <a:cs typeface="+mn-cs"/>
                        </a:rPr>
                        <a:t>/</a:t>
                      </a:r>
                      <a:r>
                        <a:rPr kumimoji="1" lang="ja-JP" altLang="en-US" sz="900" kern="1200" dirty="0">
                          <a:solidFill>
                            <a:srgbClr val="0D0D0D"/>
                          </a:solidFill>
                          <a:latin typeface="Meiryo"/>
                          <a:ea typeface="Meiryo"/>
                          <a:cs typeface="+mn-cs"/>
                        </a:rPr>
                        <a:t>－</a:t>
                      </a:r>
                      <a:endParaRPr kumimoji="1" lang="ja-JP" altLang="en-US" sz="900" b="0" i="0" kern="1200" dirty="0">
                        <a:solidFill>
                          <a:srgbClr val="0D0D0D"/>
                        </a:solidFill>
                        <a:latin typeface="Meiryo"/>
                        <a:ea typeface="Meiryo"/>
                        <a:cs typeface="+mn-cs"/>
                      </a:endParaRPr>
                    </a:p>
                  </a:txBody>
                  <a:tcPr marR="1188000"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84434171"/>
                  </a:ext>
                </a:extLst>
              </a:tr>
              <a:tr h="41777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dirty="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dirty="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a:ea typeface="Meiryo"/>
                          <a:cs typeface="+mn-cs"/>
                        </a:rPr>
                        <a:t>動画をフルスクリーンで再生する（</a:t>
                      </a:r>
                      <a:r>
                        <a:rPr kumimoji="1" lang="en" altLang="ja-JP" sz="900" kern="1200" dirty="0">
                          <a:solidFill>
                            <a:srgbClr val="0D0D0D"/>
                          </a:solidFill>
                          <a:latin typeface="Meiryo"/>
                          <a:ea typeface="Meiryo"/>
                          <a:cs typeface="+mn-cs"/>
                        </a:rPr>
                        <a:t>for view</a:t>
                      </a:r>
                      <a:r>
                        <a:rPr kumimoji="1" lang="ja-JP" altLang="en" sz="900" kern="1200">
                          <a:solidFill>
                            <a:srgbClr val="0D0D0D"/>
                          </a:solidFill>
                          <a:latin typeface="Meiryo"/>
                          <a:ea typeface="Meiryo"/>
                          <a:cs typeface="+mn-cs"/>
                        </a:rPr>
                        <a:t>）　</a:t>
                      </a:r>
                      <a:r>
                        <a:rPr kumimoji="1" lang="en" altLang="ja-JP" sz="900" kern="1200" dirty="0">
                          <a:solidFill>
                            <a:srgbClr val="0D0D0D"/>
                          </a:solidFill>
                          <a:latin typeface="Meiryo"/>
                          <a:ea typeface="Meiryo"/>
                          <a:cs typeface="+mn-cs"/>
                        </a:rPr>
                        <a:t>/</a:t>
                      </a:r>
                      <a:r>
                        <a:rPr kumimoji="1" lang="ja-JP" altLang="en" sz="900" kern="1200">
                          <a:solidFill>
                            <a:srgbClr val="0D0D0D"/>
                          </a:solidFill>
                          <a:latin typeface="Meiryo"/>
                          <a:ea typeface="Meiryo"/>
                          <a:cs typeface="+mn-cs"/>
                        </a:rPr>
                        <a:t>　</a:t>
                      </a:r>
                      <a:r>
                        <a:rPr kumimoji="1" lang="ja-JP" altLang="en-US" sz="900" kern="1200">
                          <a:solidFill>
                            <a:srgbClr val="0D0D0D"/>
                          </a:solidFill>
                          <a:latin typeface="Meiryo"/>
                          <a:ea typeface="Meiryo"/>
                          <a:cs typeface="+mn-cs"/>
                        </a:rPr>
                        <a:t>ランディングページを表示する（</a:t>
                      </a:r>
                      <a:r>
                        <a:rPr kumimoji="1" lang="en" altLang="ja-JP" sz="900" kern="1200" dirty="0">
                          <a:solidFill>
                            <a:srgbClr val="0D0D0D"/>
                          </a:solidFill>
                          <a:latin typeface="Meiryo"/>
                          <a:ea typeface="Meiryo"/>
                          <a:cs typeface="+mn-cs"/>
                        </a:rPr>
                        <a:t>for click</a:t>
                      </a:r>
                      <a:r>
                        <a:rPr kumimoji="1" lang="ja-JP" altLang="en" sz="900" kern="1200">
                          <a:solidFill>
                            <a:srgbClr val="0D0D0D"/>
                          </a:solidFill>
                          <a:latin typeface="Meiryo"/>
                          <a:ea typeface="Meiryo"/>
                          <a:cs typeface="+mn-cs"/>
                        </a:rPr>
                        <a:t>）</a:t>
                      </a:r>
                    </a:p>
                  </a:txBody>
                  <a:tcPr marL="0" marR="0" marT="72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93594562"/>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Meiryo"/>
                          <a:ea typeface="Meiryo"/>
                          <a:cs typeface="+mn-cs"/>
                        </a:rPr>
                        <a:t>スマートフォン（ウェブ</a:t>
                      </a:r>
                      <a:r>
                        <a:rPr kumimoji="1" lang="en-US" altLang="ja-JP" sz="900" b="0" i="0" kern="1200" dirty="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アプリ）　</a:t>
                      </a:r>
                      <a:r>
                        <a:rPr kumimoji="1" lang="en-US" altLang="ja-JP" sz="900" b="0" i="0" kern="1200" dirty="0">
                          <a:solidFill>
                            <a:srgbClr val="0D0D0D"/>
                          </a:solidFill>
                          <a:latin typeface="Meiryo"/>
                          <a:ea typeface="Meiryo"/>
                          <a:cs typeface="+mn-cs"/>
                        </a:rPr>
                        <a:t>/</a:t>
                      </a:r>
                      <a:r>
                        <a:rPr kumimoji="1" lang="ja-JP" altLang="en-US" sz="900" b="0" i="0" kern="1200" baseline="0" dirty="0">
                          <a:solidFill>
                            <a:srgbClr val="0D0D0D"/>
                          </a:solidFill>
                          <a:latin typeface="Meiryo"/>
                          <a:ea typeface="Meiryo"/>
                          <a:cs typeface="+mn-cs"/>
                        </a:rPr>
                        <a:t>　</a:t>
                      </a:r>
                      <a:r>
                        <a:rPr kumimoji="1" lang="en-US" altLang="ja-JP" sz="900" b="0" i="0" kern="1200" dirty="0">
                          <a:solidFill>
                            <a:srgbClr val="0D0D0D"/>
                          </a:solidFill>
                          <a:latin typeface="Meiryo"/>
                          <a:ea typeface="Meiryo"/>
                          <a:cs typeface="+mn-cs"/>
                        </a:rPr>
                        <a:t>PC</a:t>
                      </a:r>
                      <a:endParaRPr kumimoji="1" lang="ja-JP" altLang="en-US" sz="900" b="0" i="0" kern="1200" dirty="0">
                        <a:solidFill>
                          <a:srgbClr val="0D0D0D"/>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31917948"/>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Meiryo"/>
                          <a:ea typeface="Meiryo"/>
                          <a:cs typeface="+mn-cs"/>
                        </a:rPr>
                        <a:t>Yahoo! JAPAN</a:t>
                      </a:r>
                      <a:r>
                        <a:rPr kumimoji="1" lang="ja-JP" altLang="en-US" sz="900" b="0" i="0" kern="1200">
                          <a:solidFill>
                            <a:srgbClr val="0D0D0D"/>
                          </a:solidFill>
                          <a:latin typeface="Meiryo"/>
                          <a:ea typeface="Meiryo"/>
                          <a:cs typeface="+mn-cs"/>
                        </a:rPr>
                        <a:t>　トップページ</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787314208"/>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a:ea typeface="Meiryo"/>
                          <a:cs typeface="+mn-cs"/>
                        </a:rPr>
                        <a:t>Yahoo! JAPAN</a:t>
                      </a:r>
                      <a:r>
                        <a:rPr kumimoji="1" lang="ja-JP" altLang="en-US" sz="900" b="0" i="0" kern="1200">
                          <a:solidFill>
                            <a:srgbClr val="0D0D0D"/>
                          </a:solidFill>
                          <a:latin typeface="Meiryo"/>
                          <a:ea typeface="Meiryo"/>
                          <a:cs typeface="+mn-cs"/>
                        </a:rPr>
                        <a:t>　トップページ　および　</a:t>
                      </a:r>
                      <a:r>
                        <a:rPr kumimoji="1" lang="en-US" altLang="ja-JP" sz="900" b="0" i="0" kern="1200" dirty="0">
                          <a:solidFill>
                            <a:srgbClr val="0D0D0D"/>
                          </a:solidFill>
                          <a:latin typeface="Meiryo"/>
                          <a:ea typeface="Meiryo"/>
                          <a:cs typeface="+mn-cs"/>
                        </a:rPr>
                        <a:t>Yahoo! JAPAN</a:t>
                      </a:r>
                      <a:r>
                        <a:rPr kumimoji="1" lang="ja-JP" altLang="en-US" sz="900" b="0" i="0" kern="1200">
                          <a:solidFill>
                            <a:srgbClr val="0D0D0D"/>
                          </a:solidFill>
                          <a:latin typeface="Meiryo"/>
                          <a:ea typeface="Meiryo"/>
                          <a:cs typeface="+mn-cs"/>
                        </a:rPr>
                        <a:t>アプリのファーストビュー　</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066738162"/>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kumimoji="1" lang="en-US" altLang="ja-JP" sz="900" b="0" i="0" u="none" strike="noStrike" kern="1200" cap="none" spc="0" normalizeH="0" baseline="0" noProof="0" dirty="0">
                          <a:ln>
                            <a:noFill/>
                          </a:ln>
                          <a:solidFill>
                            <a:srgbClr val="0D0D0D"/>
                          </a:solidFill>
                          <a:effectLst/>
                          <a:uLnTx/>
                          <a:uFillTx/>
                          <a:latin typeface="Meiryo"/>
                        </a:rPr>
                        <a:t>2026</a:t>
                      </a:r>
                      <a:r>
                        <a:rPr kumimoji="1" lang="ja-JP" sz="900" b="0" i="0" u="none" strike="noStrike" kern="1200" cap="none" spc="0" normalizeH="0" baseline="0" noProof="0" dirty="0">
                          <a:ln>
                            <a:noFill/>
                          </a:ln>
                          <a:solidFill>
                            <a:srgbClr val="0D0D0D"/>
                          </a:solidFill>
                          <a:effectLst/>
                          <a:uLnTx/>
                          <a:uFillTx/>
                          <a:latin typeface="Meiryo"/>
                          <a:ea typeface="Meiryo"/>
                        </a:rPr>
                        <a:t>年</a:t>
                      </a:r>
                      <a:r>
                        <a:rPr kumimoji="1" lang="en-US" altLang="ja-JP" sz="900" b="0" i="0" u="none" strike="noStrike" kern="1200" cap="none" spc="0" normalizeH="0" baseline="0" noProof="0" dirty="0">
                          <a:ln>
                            <a:noFill/>
                          </a:ln>
                          <a:solidFill>
                            <a:srgbClr val="0D0D0D"/>
                          </a:solidFill>
                          <a:effectLst/>
                          <a:uLnTx/>
                          <a:uFillTx/>
                          <a:latin typeface="Meiryo"/>
                          <a:ea typeface="Meiryo"/>
                        </a:rPr>
                        <a:t>3</a:t>
                      </a:r>
                      <a:r>
                        <a:rPr kumimoji="1" lang="ja-JP" sz="900" b="0" i="0" u="none" strike="noStrike" kern="1200" cap="none" spc="0" normalizeH="0" baseline="0" noProof="0" dirty="0">
                          <a:ln>
                            <a:noFill/>
                          </a:ln>
                          <a:solidFill>
                            <a:srgbClr val="0D0D0D"/>
                          </a:solidFill>
                          <a:effectLst/>
                          <a:uLnTx/>
                          <a:uFillTx/>
                          <a:latin typeface="Meiryo"/>
                          <a:ea typeface="Meiryo"/>
                        </a:rPr>
                        <a:t>月</a:t>
                      </a:r>
                      <a:r>
                        <a:rPr lang="en-US" altLang="ja-JP" sz="900" b="0" i="0" u="none" strike="noStrike" kern="1200" cap="none" spc="0" normalizeH="0" baseline="0" noProof="0" dirty="0">
                          <a:ln>
                            <a:noFill/>
                          </a:ln>
                          <a:solidFill>
                            <a:srgbClr val="0D0D0D"/>
                          </a:solidFill>
                          <a:effectLst/>
                          <a:uLnTx/>
                          <a:uFillTx/>
                          <a:latin typeface="Meiryo"/>
                        </a:rPr>
                        <a:t>12</a:t>
                      </a:r>
                      <a:r>
                        <a:rPr kumimoji="1" lang="ja-JP" sz="900" b="0" i="0" u="none" strike="noStrike" kern="1200" cap="none" spc="0" normalizeH="0" baseline="0" noProof="0" dirty="0">
                          <a:ln>
                            <a:noFill/>
                          </a:ln>
                          <a:solidFill>
                            <a:srgbClr val="0D0D0D"/>
                          </a:solidFill>
                          <a:effectLst/>
                          <a:uLnTx/>
                          <a:uFillTx/>
                          <a:latin typeface="Meiryo"/>
                          <a:ea typeface="Meiryo"/>
                        </a:rPr>
                        <a:t>日（</a:t>
                      </a:r>
                      <a:r>
                        <a:rPr kumimoji="1" lang="ja-JP" altLang="en-US" sz="900" b="0" i="0" u="none" strike="noStrike" kern="1200" cap="none" spc="0" normalizeH="0" baseline="0" noProof="0" dirty="0">
                          <a:ln>
                            <a:noFill/>
                          </a:ln>
                          <a:solidFill>
                            <a:srgbClr val="0D0D0D"/>
                          </a:solidFill>
                          <a:effectLst/>
                          <a:uLnTx/>
                          <a:uFillTx/>
                          <a:latin typeface="Meiryo"/>
                          <a:ea typeface="Meiryo"/>
                        </a:rPr>
                        <a:t>木</a:t>
                      </a:r>
                      <a:r>
                        <a:rPr kumimoji="1" lang="ja-JP" sz="900" b="0" i="0" u="none" strike="noStrike" kern="1200" cap="none" spc="0" normalizeH="0" baseline="0" noProof="0" dirty="0">
                          <a:ln>
                            <a:noFill/>
                          </a:ln>
                          <a:solidFill>
                            <a:srgbClr val="0D0D0D"/>
                          </a:solidFill>
                          <a:effectLst/>
                          <a:uLnTx/>
                          <a:uFillTx/>
                          <a:latin typeface="Meiryo"/>
                          <a:ea typeface="Meiryo"/>
                        </a:rPr>
                        <a:t>）～　</a:t>
                      </a:r>
                      <a:r>
                        <a:rPr lang="en-US" altLang="ja-JP" sz="900" b="0" i="0" u="none" strike="noStrike" kern="1200" cap="none" spc="0" normalizeH="0" baseline="0" noProof="0" dirty="0">
                          <a:ln>
                            <a:noFill/>
                          </a:ln>
                          <a:solidFill>
                            <a:srgbClr val="0D0D0D"/>
                          </a:solidFill>
                          <a:effectLst/>
                          <a:uLnTx/>
                          <a:uFillTx/>
                          <a:latin typeface="Meiryo"/>
                        </a:rPr>
                        <a:t>2026</a:t>
                      </a:r>
                      <a:r>
                        <a:rPr kumimoji="1" lang="ja-JP" sz="900" b="0" i="0" u="none" strike="noStrike" kern="1200" cap="none" spc="0" normalizeH="0" baseline="0" noProof="0" dirty="0">
                          <a:ln>
                            <a:noFill/>
                          </a:ln>
                          <a:solidFill>
                            <a:srgbClr val="0D0D0D"/>
                          </a:solidFill>
                          <a:effectLst/>
                          <a:uLnTx/>
                          <a:uFillTx/>
                          <a:latin typeface="Meiryo"/>
                          <a:ea typeface="Meiryo"/>
                        </a:rPr>
                        <a:t>年</a:t>
                      </a:r>
                      <a:r>
                        <a:rPr kumimoji="1" lang="en-US" altLang="ja-JP" sz="900" b="0" i="0" u="none" strike="noStrike" kern="1200" cap="none" spc="0" normalizeH="0" baseline="0" noProof="0" dirty="0">
                          <a:ln>
                            <a:noFill/>
                          </a:ln>
                          <a:solidFill>
                            <a:srgbClr val="0D0D0D"/>
                          </a:solidFill>
                          <a:effectLst/>
                          <a:uLnTx/>
                          <a:uFillTx/>
                          <a:latin typeface="Meiryo"/>
                          <a:ea typeface="Meiryo"/>
                        </a:rPr>
                        <a:t>3</a:t>
                      </a:r>
                      <a:r>
                        <a:rPr kumimoji="1" lang="ja-JP" sz="900" b="0" i="0" u="none" strike="noStrike" kern="1200" cap="none" spc="0" normalizeH="0" baseline="0" noProof="0" dirty="0">
                          <a:ln>
                            <a:noFill/>
                          </a:ln>
                          <a:solidFill>
                            <a:srgbClr val="0D0D0D"/>
                          </a:solidFill>
                          <a:effectLst/>
                          <a:uLnTx/>
                          <a:uFillTx/>
                          <a:latin typeface="Meiryo"/>
                          <a:ea typeface="Meiryo"/>
                        </a:rPr>
                        <a:t>月</a:t>
                      </a:r>
                      <a:r>
                        <a:rPr kumimoji="1" lang="en-US" altLang="ja-JP" sz="900" b="0" i="0" u="none" strike="noStrike" kern="1200" cap="none" spc="0" normalizeH="0" baseline="0" noProof="0" dirty="0">
                          <a:ln>
                            <a:noFill/>
                          </a:ln>
                          <a:solidFill>
                            <a:srgbClr val="0D0D0D"/>
                          </a:solidFill>
                          <a:effectLst/>
                          <a:uLnTx/>
                          <a:uFillTx/>
                          <a:latin typeface="Meiryo"/>
                          <a:ea typeface="Meiryo"/>
                        </a:rPr>
                        <a:t>31</a:t>
                      </a:r>
                      <a:r>
                        <a:rPr kumimoji="1" lang="ja-JP" sz="900" b="0" i="0" u="none" strike="noStrike" kern="1200" cap="none" spc="0" normalizeH="0" baseline="0" noProof="0" dirty="0">
                          <a:ln>
                            <a:noFill/>
                          </a:ln>
                          <a:solidFill>
                            <a:srgbClr val="0D0D0D"/>
                          </a:solidFill>
                          <a:effectLst/>
                          <a:uLnTx/>
                          <a:uFillTx/>
                          <a:latin typeface="Meiryo"/>
                          <a:ea typeface="Meiryo"/>
                        </a:rPr>
                        <a:t>日（</a:t>
                      </a:r>
                      <a:r>
                        <a:rPr kumimoji="1" lang="ja-JP" altLang="en-US" sz="900" b="0" i="0" u="none" strike="noStrike" kern="1200" cap="none" spc="0" normalizeH="0" baseline="0" noProof="0" dirty="0">
                          <a:ln>
                            <a:noFill/>
                          </a:ln>
                          <a:solidFill>
                            <a:srgbClr val="0D0D0D"/>
                          </a:solidFill>
                          <a:effectLst/>
                          <a:uLnTx/>
                          <a:uFillTx/>
                          <a:latin typeface="Meiryo"/>
                          <a:ea typeface="Meiryo"/>
                        </a:rPr>
                        <a:t>火</a:t>
                      </a:r>
                      <a:r>
                        <a:rPr kumimoji="1" lang="ja-JP" sz="900" b="0" i="0" u="none" strike="noStrike" kern="1200" cap="none" spc="0" normalizeH="0" baseline="0" noProof="0" dirty="0">
                          <a:ln>
                            <a:noFill/>
                          </a:ln>
                          <a:solidFill>
                            <a:srgbClr val="0D0D0D"/>
                          </a:solidFill>
                          <a:effectLst/>
                          <a:uLnTx/>
                          <a:uFillTx/>
                          <a:latin typeface="Meiryo"/>
                          <a:ea typeface="Meiryo"/>
                        </a:rPr>
                        <a:t>）</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463668774"/>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Meiryo"/>
                          <a:ea typeface="Meiryo"/>
                          <a:cs typeface="+mn-cs"/>
                        </a:rPr>
                        <a:t>5</a:t>
                      </a:r>
                      <a:r>
                        <a:rPr kumimoji="1" lang="ja-JP" altLang="en-US" sz="900" b="0" i="0" kern="1200" dirty="0">
                          <a:solidFill>
                            <a:srgbClr val="0D0D0D"/>
                          </a:solidFill>
                          <a:latin typeface="Meiryo"/>
                          <a:ea typeface="Meiryo"/>
                          <a:cs typeface="+mn-cs"/>
                        </a:rPr>
                        <a:t>日間～</a:t>
                      </a:r>
                      <a:r>
                        <a:rPr kumimoji="1" lang="en-US" altLang="ja-JP" sz="900" b="0" i="0" kern="1200" dirty="0">
                          <a:solidFill>
                            <a:srgbClr val="0D0D0D"/>
                          </a:solidFill>
                          <a:latin typeface="Meiryo"/>
                          <a:ea typeface="Meiryo"/>
                          <a:cs typeface="+mn-cs"/>
                        </a:rPr>
                        <a:t>20</a:t>
                      </a:r>
                      <a:r>
                        <a:rPr kumimoji="1" lang="ja-JP" altLang="en-US" sz="900" b="0" i="0" kern="1200" dirty="0">
                          <a:solidFill>
                            <a:srgbClr val="0D0D0D"/>
                          </a:solidFill>
                          <a:latin typeface="Meiryo"/>
                          <a:ea typeface="Meiryo"/>
                          <a:cs typeface="+mn-cs"/>
                        </a:rPr>
                        <a:t>日間 </a:t>
                      </a:r>
                      <a:r>
                        <a:rPr kumimoji="1" lang="en-US" altLang="ja-JP" sz="900" b="0" i="0" kern="1200" dirty="0">
                          <a:solidFill>
                            <a:srgbClr val="FF0033"/>
                          </a:solidFill>
                          <a:latin typeface="Meiryo"/>
                          <a:ea typeface="Meiryo"/>
                          <a:cs typeface="+mn-cs"/>
                        </a:rPr>
                        <a:t>※1</a:t>
                      </a:r>
                      <a:endParaRPr kumimoji="1" lang="ja-JP" altLang="en-US" sz="900" b="0" i="0" kern="1200" dirty="0">
                        <a:solidFill>
                          <a:srgbClr val="FF0033"/>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4">
                  <a:txBody>
                    <a:bodyPr/>
                    <a:lstStyle/>
                    <a:p>
                      <a:pPr algn="ctr"/>
                      <a:r>
                        <a:rPr lang="ja-JP" altLang="en-US" sz="900" kern="1200" dirty="0">
                          <a:solidFill>
                            <a:srgbClr val="0D0D0D"/>
                          </a:solidFill>
                          <a:latin typeface="メイリオ" panose="020B0604030504040204" pitchFamily="50" charset="-128"/>
                          <a:ea typeface="メイリオ" panose="020B0604030504040204" pitchFamily="50" charset="-128"/>
                          <a:cs typeface="+mn-cs"/>
                        </a:rPr>
                        <a:t>3</a:t>
                      </a:r>
                      <a:r>
                        <a:rPr kumimoji="1" lang="ja-JP" altLang="en-US" sz="900" kern="1200" dirty="0">
                          <a:solidFill>
                            <a:srgbClr val="0D0D0D"/>
                          </a:solidFill>
                          <a:latin typeface="メイリオ" panose="020B0604030504040204" pitchFamily="50" charset="-128"/>
                          <a:ea typeface="メイリオ" panose="020B0604030504040204" pitchFamily="50" charset="-128"/>
                          <a:cs typeface="+mn-cs"/>
                        </a:rPr>
                        <a:t>日間～</a:t>
                      </a:r>
                      <a:r>
                        <a:rPr kumimoji="1" lang="en-US" altLang="ja-JP" sz="900" kern="1200" dirty="0">
                          <a:solidFill>
                            <a:srgbClr val="0D0D0D"/>
                          </a:solidFill>
                          <a:latin typeface="メイリオ" panose="020B0604030504040204" pitchFamily="50" charset="-128"/>
                          <a:ea typeface="メイリオ" panose="020B0604030504040204" pitchFamily="50" charset="-128"/>
                          <a:cs typeface="+mn-cs"/>
                        </a:rPr>
                        <a:t>20</a:t>
                      </a:r>
                      <a:r>
                        <a:rPr kumimoji="1" lang="ja-JP" altLang="en-US" sz="900" kern="1200" dirty="0">
                          <a:solidFill>
                            <a:srgbClr val="0D0D0D"/>
                          </a:solidFill>
                          <a:latin typeface="メイリオ" panose="020B0604030504040204" pitchFamily="50" charset="-128"/>
                          <a:ea typeface="メイリオ" panose="020B0604030504040204" pitchFamily="50" charset="-128"/>
                          <a:cs typeface="+mn-cs"/>
                        </a:rPr>
                        <a:t>日間</a:t>
                      </a:r>
                      <a:endPar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en-US" altLang="zh-TW" sz="900" b="0" i="0" kern="1200" dirty="0">
                          <a:solidFill>
                            <a:srgbClr val="0D0D0D"/>
                          </a:solidFill>
                          <a:latin typeface="Meiryo"/>
                          <a:ea typeface="Meiryo"/>
                          <a:cs typeface="+mn-cs"/>
                        </a:rPr>
                        <a:t>5</a:t>
                      </a:r>
                      <a:r>
                        <a:rPr kumimoji="1" lang="zh-TW" altLang="en-US" sz="900" b="0" i="0" kern="1200" dirty="0">
                          <a:solidFill>
                            <a:srgbClr val="0D0D0D"/>
                          </a:solidFill>
                          <a:latin typeface="Meiryo"/>
                          <a:ea typeface="Meiryo"/>
                          <a:cs typeface="+mn-cs"/>
                        </a:rPr>
                        <a:t>日間～</a:t>
                      </a:r>
                      <a:r>
                        <a:rPr kumimoji="1" lang="en-US" altLang="zh-TW" sz="900" b="0" i="0" kern="1200" dirty="0">
                          <a:solidFill>
                            <a:srgbClr val="0D0D0D"/>
                          </a:solidFill>
                          <a:latin typeface="Meiryo"/>
                          <a:ea typeface="Meiryo"/>
                          <a:cs typeface="+mn-cs"/>
                        </a:rPr>
                        <a:t>20</a:t>
                      </a:r>
                      <a:r>
                        <a:rPr kumimoji="1" lang="zh-TW" altLang="en-US" sz="900" b="0" i="0" kern="1200" dirty="0">
                          <a:solidFill>
                            <a:srgbClr val="0D0D0D"/>
                          </a:solidFill>
                          <a:latin typeface="Meiryo"/>
                          <a:ea typeface="Meiryo"/>
                          <a:cs typeface="+mn-cs"/>
                        </a:rPr>
                        <a:t>日間 </a:t>
                      </a:r>
                      <a:r>
                        <a:rPr kumimoji="1" lang="en-US" altLang="ja-JP" sz="900" b="0" i="0" kern="1200" dirty="0">
                          <a:solidFill>
                            <a:srgbClr val="FF0033"/>
                          </a:solidFill>
                          <a:latin typeface="Meiryo"/>
                          <a:ea typeface="Meiryo"/>
                          <a:cs typeface="+mn-cs"/>
                        </a:rPr>
                        <a:t>※1</a:t>
                      </a:r>
                      <a:endParaRPr kumimoji="1" lang="ja-JP" altLang="en-US" dirty="0">
                        <a:solidFill>
                          <a:srgbClr val="FF0033"/>
                        </a:solidFill>
                      </a:endParaRPr>
                    </a:p>
                  </a:txBody>
                  <a:tcPr marT="72000" marB="36000"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err="1">
                          <a:solidFill>
                            <a:srgbClr val="0D0D0D"/>
                          </a:solidFill>
                          <a:latin typeface="Meiryo"/>
                          <a:ea typeface="Meiryo"/>
                        </a:rPr>
                        <a:t>vimps</a:t>
                      </a:r>
                      <a:r>
                        <a:rPr kumimoji="1" lang="ja-JP" altLang="en-US" sz="900" b="0" i="0">
                          <a:solidFill>
                            <a:srgbClr val="0D0D0D"/>
                          </a:solidFill>
                          <a:latin typeface="Meiryo"/>
                          <a:ea typeface="Meiryo"/>
                        </a:rPr>
                        <a:t>購入型</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1750538939"/>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rgbClr val="0D0D0D"/>
                          </a:solidFill>
                          <a:latin typeface="Meiryo"/>
                          <a:ea typeface="Meiryo"/>
                        </a:rPr>
                        <a:t>5,000,000</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rgbClr val="0D0D0D"/>
                          </a:solidFill>
                          <a:latin typeface="Meiryo"/>
                          <a:ea typeface="Meiryo"/>
                        </a:rPr>
                        <a:t>10,000,000</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dirty="0">
                          <a:solidFill>
                            <a:srgbClr val="0D0D0D"/>
                          </a:solidFill>
                          <a:latin typeface="Meiryo"/>
                          <a:ea typeface="Meiryo"/>
                          <a:cs typeface="+mn-cs"/>
                        </a:rPr>
                        <a:t>10,000,000</a:t>
                      </a:r>
                      <a:r>
                        <a:rPr kumimoji="1" lang="ja-JP" altLang="en-US" sz="900" b="0" i="0" kern="1200">
                          <a:solidFill>
                            <a:srgbClr val="0D0D0D"/>
                          </a:solidFill>
                          <a:latin typeface="Meiryo"/>
                          <a:ea typeface="Meiryo"/>
                          <a:cs typeface="+mn-cs"/>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a:ea typeface="Meiryo"/>
                          <a:cs typeface="+mn-cs"/>
                        </a:rPr>
                        <a:t>20,000,000</a:t>
                      </a:r>
                      <a:r>
                        <a:rPr kumimoji="1" lang="ja-JP" altLang="en-US" sz="900" b="0" i="0" kern="1200">
                          <a:solidFill>
                            <a:srgbClr val="0D0D0D"/>
                          </a:solidFill>
                          <a:latin typeface="Meiryo"/>
                          <a:ea typeface="Meiryo"/>
                          <a:cs typeface="+mn-cs"/>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dirty="0">
                          <a:solidFill>
                            <a:srgbClr val="0D0D0D"/>
                          </a:solidFill>
                          <a:latin typeface="Meiryo"/>
                          <a:ea typeface="Meiryo"/>
                          <a:cs typeface="+mn-cs"/>
                        </a:rPr>
                        <a:t>3,000,000</a:t>
                      </a:r>
                      <a:r>
                        <a:rPr kumimoji="1" lang="ja-JP" altLang="en-US" sz="900" b="0" i="0" kern="1200">
                          <a:solidFill>
                            <a:srgbClr val="0D0D0D"/>
                          </a:solidFill>
                          <a:latin typeface="Meiryo"/>
                          <a:ea typeface="Meiryo"/>
                          <a:cs typeface="+mn-cs"/>
                        </a:rPr>
                        <a:t>円</a:t>
                      </a:r>
                      <a:endParaRPr kumimoji="1" lang="ja-JP" altLang="en-US">
                        <a:solidFill>
                          <a:srgbClr val="0D0D0D"/>
                        </a:solidFill>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4366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rgbClr val="0D0D0D"/>
                          </a:solidFill>
                          <a:latin typeface="Meiryo"/>
                          <a:ea typeface="Meiryo"/>
                        </a:rPr>
                        <a:t>960</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rgbClr val="0D0D0D"/>
                          </a:solidFill>
                          <a:latin typeface="Meiryo"/>
                          <a:ea typeface="Meiryo"/>
                        </a:rPr>
                        <a:t>768</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rgbClr val="0D0D0D"/>
                          </a:solidFill>
                          <a:latin typeface="Meiryo"/>
                          <a:ea typeface="Meiryo"/>
                        </a:rPr>
                        <a:t>902</a:t>
                      </a:r>
                      <a:r>
                        <a:rPr kumimoji="1" lang="ja-JP" altLang="en-US" sz="900" b="0" i="0" dirty="0">
                          <a:solidFill>
                            <a:srgbClr val="0D0D0D"/>
                          </a:solidFill>
                          <a:latin typeface="Meiryo"/>
                          <a:ea typeface="Meiryo"/>
                        </a:rPr>
                        <a:t>円</a:t>
                      </a:r>
                      <a:r>
                        <a:rPr kumimoji="1" lang="en-US" altLang="ja-JP" sz="900" b="0" i="0" dirty="0">
                          <a:solidFill>
                            <a:srgbClr val="0D0D0D"/>
                          </a:solidFill>
                          <a:latin typeface="Meiryo"/>
                          <a:ea typeface="Meiryo"/>
                        </a:rPr>
                        <a:t> </a:t>
                      </a:r>
                      <a:r>
                        <a:rPr kumimoji="1" lang="en-US" altLang="ja-JP" sz="900" b="0" i="0" kern="1200" dirty="0">
                          <a:solidFill>
                            <a:srgbClr val="FF0033"/>
                          </a:solidFill>
                          <a:latin typeface="Meiryo"/>
                          <a:ea typeface="Meiryo"/>
                          <a:cs typeface="+mn-cs"/>
                        </a:rPr>
                        <a:t>※2</a:t>
                      </a:r>
                      <a:endParaRPr kumimoji="1" lang="en-US" altLang="ja-JP" sz="900" b="0" i="0" dirty="0">
                        <a:solidFill>
                          <a:srgbClr val="FF0033"/>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rgbClr val="0D0D0D"/>
                          </a:solidFill>
                          <a:latin typeface="Meiryo"/>
                          <a:ea typeface="Meiryo"/>
                        </a:rPr>
                        <a:t>768</a:t>
                      </a:r>
                      <a:r>
                        <a:rPr kumimoji="1" lang="ja-JP" altLang="en-US" sz="900" b="0" i="0" dirty="0">
                          <a:solidFill>
                            <a:srgbClr val="0D0D0D"/>
                          </a:solidFill>
                          <a:latin typeface="Meiryo"/>
                          <a:ea typeface="Meiryo"/>
                        </a:rPr>
                        <a:t>円 </a:t>
                      </a:r>
                      <a:r>
                        <a:rPr kumimoji="0" lang="en-US" altLang="ja-JP" sz="900" kern="0" dirty="0">
                          <a:solidFill>
                            <a:srgbClr val="FF0033"/>
                          </a:solidFill>
                          <a:latin typeface="Meiryo" panose="020B0604030504040204" pitchFamily="34" charset="-128"/>
                          <a:ea typeface="Meiryo" panose="020B0604030504040204" pitchFamily="34" charset="-128"/>
                        </a:rPr>
                        <a:t>※2</a:t>
                      </a:r>
                      <a:r>
                        <a:rPr kumimoji="0" lang="ja-JP" altLang="en-US" sz="900" kern="0" dirty="0">
                          <a:solidFill>
                            <a:srgbClr val="FF0033"/>
                          </a:solidFill>
                          <a:latin typeface="Meiryo" panose="020B0604030504040204" pitchFamily="34" charset="-128"/>
                          <a:ea typeface="Meiryo" panose="020B0604030504040204" pitchFamily="34" charset="-128"/>
                        </a:rPr>
                        <a:t>　</a:t>
                      </a:r>
                      <a:endParaRPr kumimoji="1" lang="en-US" altLang="ja-JP" sz="900" b="0" i="0" dirty="0">
                        <a:solidFill>
                          <a:srgbClr val="FF0033"/>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dirty="0">
                          <a:solidFill>
                            <a:srgbClr val="0D0D0D"/>
                          </a:solidFill>
                          <a:latin typeface="Meiryo"/>
                          <a:ea typeface="Meiryo"/>
                          <a:cs typeface="+mn-cs"/>
                        </a:rPr>
                        <a:t>998</a:t>
                      </a:r>
                      <a:r>
                        <a:rPr kumimoji="1" lang="ja-JP" altLang="en-US" sz="900" b="0" i="0" kern="1200" dirty="0">
                          <a:solidFill>
                            <a:srgbClr val="0D0D0D"/>
                          </a:solidFill>
                          <a:latin typeface="Meiryo"/>
                          <a:ea typeface="Meiryo"/>
                          <a:cs typeface="+mn-cs"/>
                        </a:rPr>
                        <a:t>円★</a:t>
                      </a:r>
                      <a:endParaRPr kumimoji="1" lang="en-US" altLang="ja-JP" sz="900" b="0" i="0" kern="1200" dirty="0">
                        <a:solidFill>
                          <a:srgbClr val="0D0D0D"/>
                        </a:solidFill>
                        <a:latin typeface="Meiryo"/>
                        <a:ea typeface="Meiryo"/>
                        <a:cs typeface="+mn-cs"/>
                      </a:endParaRPr>
                    </a:p>
                    <a:p>
                      <a:pPr algn="ctr"/>
                      <a:r>
                        <a:rPr kumimoji="1" lang="ja-JP" altLang="en-US" sz="900" b="0" i="0" kern="1200" dirty="0">
                          <a:solidFill>
                            <a:srgbClr val="0D0D0D"/>
                          </a:solidFill>
                          <a:latin typeface="Meiryo"/>
                          <a:ea typeface="Meiryo"/>
                          <a:cs typeface="+mn-cs"/>
                        </a:rPr>
                        <a:t>（</a:t>
                      </a:r>
                      <a:r>
                        <a:rPr kumimoji="1" lang="en-US" altLang="ja-JP" sz="900" b="0" i="0" kern="1200" dirty="0">
                          <a:solidFill>
                            <a:srgbClr val="0D0D0D"/>
                          </a:solidFill>
                          <a:latin typeface="Meiryo"/>
                          <a:ea typeface="Meiryo"/>
                          <a:cs typeface="+mn-cs"/>
                        </a:rPr>
                        <a:t>768</a:t>
                      </a:r>
                      <a:r>
                        <a:rPr kumimoji="1" lang="ja-JP" altLang="en-US" sz="900" b="0" i="0" kern="1200" dirty="0">
                          <a:solidFill>
                            <a:srgbClr val="0D0D0D"/>
                          </a:solidFill>
                          <a:latin typeface="Meiryo"/>
                          <a:ea typeface="Meiryo"/>
                          <a:cs typeface="+mn-cs"/>
                        </a:rPr>
                        <a:t>円</a:t>
                      </a:r>
                      <a:r>
                        <a:rPr kumimoji="1" lang="en-US" altLang="ja-JP" sz="900" b="0" i="0" kern="1200" dirty="0">
                          <a:solidFill>
                            <a:srgbClr val="0D0D0D"/>
                          </a:solidFill>
                          <a:latin typeface="Meiryo"/>
                          <a:ea typeface="Meiryo"/>
                          <a:cs typeface="+mn-cs"/>
                        </a:rPr>
                        <a:t>×1.3</a:t>
                      </a:r>
                      <a:r>
                        <a:rPr kumimoji="1" lang="ja-JP" altLang="en-US" sz="900" b="0" i="0" kern="1200" dirty="0">
                          <a:solidFill>
                            <a:srgbClr val="0D0D0D"/>
                          </a:solidFill>
                          <a:latin typeface="Meiryo"/>
                          <a:ea typeface="Meiryo"/>
                          <a:cs typeface="+mn-cs"/>
                        </a:rPr>
                        <a:t>倍） </a:t>
                      </a:r>
                      <a:r>
                        <a:rPr kumimoji="1" lang="en-US" altLang="ja-JP" sz="900" b="0" i="0" kern="1200" dirty="0">
                          <a:solidFill>
                            <a:srgbClr val="FF0033"/>
                          </a:solidFill>
                          <a:latin typeface="Meiryo"/>
                          <a:ea typeface="Meiryo"/>
                          <a:cs typeface="+mn-cs"/>
                        </a:rPr>
                        <a:t>※3</a:t>
                      </a:r>
                      <a:endParaRPr kumimoji="1" lang="ja-JP" altLang="en-US" sz="900" dirty="0">
                        <a:solidFill>
                          <a:srgbClr val="FF0033"/>
                        </a:solidFill>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（枠配信のみ）</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solidFill>
                            <a:schemeClr val="tx1">
                              <a:lumMod val="65000"/>
                              <a:lumOff val="35000"/>
                            </a:schemeClr>
                          </a:solidFill>
                          <a:latin typeface="Meiryo"/>
                          <a:ea typeface="Meiryo"/>
                        </a:rPr>
                        <a:t>-</a:t>
                      </a:r>
                      <a:endParaRPr kumimoji="1" lang="ja-JP" altLang="en-US" dirty="0"/>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9" name="円/楕円 17">
            <a:extLst>
              <a:ext uri="{FF2B5EF4-FFF2-40B4-BE49-F238E27FC236}">
                <a16:creationId xmlns:a16="http://schemas.microsoft.com/office/drawing/2014/main" id="{3D9DB4FA-AA62-6052-A3A4-84D702F8E639}"/>
              </a:ext>
            </a:extLst>
          </p:cNvPr>
          <p:cNvSpPr>
            <a:spLocks noChangeAspect="1"/>
          </p:cNvSpPr>
          <p:nvPr/>
        </p:nvSpPr>
        <p:spPr>
          <a:xfrm>
            <a:off x="8543005" y="2370108"/>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円/楕円 18">
            <a:extLst>
              <a:ext uri="{FF2B5EF4-FFF2-40B4-BE49-F238E27FC236}">
                <a16:creationId xmlns:a16="http://schemas.microsoft.com/office/drawing/2014/main" id="{0F97FA21-C974-7D72-55B4-025FB50D473A}"/>
              </a:ext>
            </a:extLst>
          </p:cNvPr>
          <p:cNvSpPr>
            <a:spLocks noChangeAspect="1"/>
          </p:cNvSpPr>
          <p:nvPr/>
        </p:nvSpPr>
        <p:spPr>
          <a:xfrm>
            <a:off x="8420638" y="2540211"/>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円/楕円 19">
            <a:extLst>
              <a:ext uri="{FF2B5EF4-FFF2-40B4-BE49-F238E27FC236}">
                <a16:creationId xmlns:a16="http://schemas.microsoft.com/office/drawing/2014/main" id="{39DB44FF-4055-810F-BE33-9B3F7E24C0C0}"/>
              </a:ext>
            </a:extLst>
          </p:cNvPr>
          <p:cNvSpPr>
            <a:spLocks noChangeAspect="1"/>
          </p:cNvSpPr>
          <p:nvPr/>
        </p:nvSpPr>
        <p:spPr>
          <a:xfrm>
            <a:off x="8046785" y="2235662"/>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6" name="正方形/長方形 15">
            <a:extLst>
              <a:ext uri="{FF2B5EF4-FFF2-40B4-BE49-F238E27FC236}">
                <a16:creationId xmlns:a16="http://schemas.microsoft.com/office/drawing/2014/main" id="{EEFF4679-1FCC-482C-8C05-9B6A6FA182D0}"/>
              </a:ext>
            </a:extLst>
          </p:cNvPr>
          <p:cNvSpPr/>
          <p:nvPr/>
        </p:nvSpPr>
        <p:spPr>
          <a:xfrm>
            <a:off x="479425" y="5926709"/>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0D0D0D"/>
                </a:solidFill>
                <a:latin typeface="Meiryo"/>
                <a:ea typeface="Meiryo"/>
              </a:rPr>
              <a:t>※</a:t>
            </a:r>
            <a:r>
              <a:rPr kumimoji="0" lang="en-US" sz="800" kern="0">
                <a:solidFill>
                  <a:srgbClr val="0D0D0D"/>
                </a:solidFill>
                <a:latin typeface="Meiryo"/>
                <a:ea typeface="Meiryo"/>
              </a:rPr>
              <a:t>SP</a:t>
            </a:r>
            <a:r>
              <a:rPr kumimoji="0" lang="ja-JP" altLang="en-US" sz="800" kern="0">
                <a:solidFill>
                  <a:srgbClr val="0D0D0D"/>
                </a:solidFill>
                <a:latin typeface="Meiryo"/>
                <a:ea typeface="Meiryo"/>
              </a:rPr>
              <a:t>はスマートフォン、</a:t>
            </a:r>
            <a:r>
              <a:rPr kumimoji="0" lang="en-US" sz="800" kern="0">
                <a:solidFill>
                  <a:srgbClr val="0D0D0D"/>
                </a:solidFill>
                <a:latin typeface="Meiryo"/>
                <a:ea typeface="Meiryo"/>
              </a:rPr>
              <a:t>PC</a:t>
            </a:r>
            <a:r>
              <a:rPr kumimoji="0" lang="ja-JP" altLang="en-US" sz="800" kern="0">
                <a:solidFill>
                  <a:srgbClr val="0D0D0D"/>
                </a:solidFill>
                <a:latin typeface="Meiryo"/>
                <a:ea typeface="Meiryo"/>
              </a:rPr>
              <a:t>はパソコン、</a:t>
            </a:r>
            <a:r>
              <a:rPr kumimoji="0" lang="en-US" sz="800" kern="0">
                <a:solidFill>
                  <a:srgbClr val="0D0D0D"/>
                </a:solidFill>
                <a:latin typeface="Meiryo"/>
                <a:ea typeface="Meiryo"/>
              </a:rPr>
              <a:t>MD</a:t>
            </a:r>
            <a:r>
              <a:rPr kumimoji="0" lang="ja-JP" sz="800" kern="0">
                <a:solidFill>
                  <a:srgbClr val="0D0D0D"/>
                </a:solidFill>
                <a:latin typeface="Meiryo"/>
                <a:ea typeface="Meiryo"/>
              </a:rPr>
              <a:t>はマルチデバイスの略称です。</a:t>
            </a:r>
            <a:endParaRPr kumimoji="0" lang="en-US" sz="800" kern="0">
              <a:solidFill>
                <a:srgbClr val="0D0D0D"/>
              </a:solidFill>
              <a:latin typeface="Meiryo"/>
              <a:ea typeface="Meiryo"/>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vCPM</a:t>
            </a:r>
            <a:r>
              <a:rPr kumimoji="0" lang="ja-JP" altLang="en-US" sz="800" kern="0">
                <a:solidFill>
                  <a:srgbClr val="0D0D0D"/>
                </a:solidFill>
                <a:latin typeface="Meiryo"/>
                <a:ea typeface="Meiryo"/>
              </a:rPr>
              <a:t>はビューアブルインプレッション</a:t>
            </a:r>
            <a:r>
              <a:rPr kumimoji="0" lang="en-US" altLang="ja-JP" sz="800" kern="0">
                <a:solidFill>
                  <a:srgbClr val="0D0D0D"/>
                </a:solidFill>
                <a:latin typeface="Meiryo"/>
                <a:ea typeface="Meiryo"/>
              </a:rPr>
              <a:t>1,000</a:t>
            </a:r>
            <a:r>
              <a:rPr kumimoji="0" lang="ja-JP" altLang="en-US" sz="800" kern="0">
                <a:solidFill>
                  <a:srgbClr val="0D0D0D"/>
                </a:solidFill>
                <a:latin typeface="Meiryo"/>
                <a:ea typeface="Meiryo"/>
              </a:rPr>
              <a:t>回あたりにかかる見込み広告費用です。 </a:t>
            </a:r>
            <a:endParaRPr kumimoji="0" lang="en-US" altLang="ja-JP" sz="800" kern="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vimps</a:t>
            </a:r>
            <a:r>
              <a:rPr kumimoji="0" lang="ja-JP" altLang="en-US" sz="800" kern="0">
                <a:solidFill>
                  <a:srgbClr val="0D0D0D"/>
                </a:solidFill>
                <a:latin typeface="Meiryo"/>
                <a:ea typeface="Meiryo"/>
              </a:rPr>
              <a:t>はビューアブルインプレッションの略称です。</a:t>
            </a:r>
            <a:endParaRPr kumimoji="0" lang="en-US" altLang="ja-JP" sz="800" kern="0">
              <a:solidFill>
                <a:srgbClr val="0D0D0D"/>
              </a:solidFill>
              <a:latin typeface="Meiryo"/>
              <a:ea typeface="Meiryo"/>
            </a:endParaRPr>
          </a:p>
        </p:txBody>
      </p:sp>
      <p:sp>
        <p:nvSpPr>
          <p:cNvPr id="6" name="テキスト プレースホルダー 1">
            <a:extLst>
              <a:ext uri="{FF2B5EF4-FFF2-40B4-BE49-F238E27FC236}">
                <a16:creationId xmlns:a16="http://schemas.microsoft.com/office/drawing/2014/main" id="{DC259076-C967-EB76-07FC-BA63CD72E093}"/>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リッチフォーマット</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マルチデバイス</a:t>
            </a:r>
          </a:p>
        </p:txBody>
      </p:sp>
      <p:sp>
        <p:nvSpPr>
          <p:cNvPr id="8" name="正方形/長方形 7">
            <a:extLst>
              <a:ext uri="{FF2B5EF4-FFF2-40B4-BE49-F238E27FC236}">
                <a16:creationId xmlns:a16="http://schemas.microsoft.com/office/drawing/2014/main" id="{BD308893-8156-1A9A-88F7-7A82E3B303CB}"/>
              </a:ext>
            </a:extLst>
          </p:cNvPr>
          <p:cNvSpPr/>
          <p:nvPr/>
        </p:nvSpPr>
        <p:spPr>
          <a:xfrm>
            <a:off x="4712060" y="5911226"/>
            <a:ext cx="7325969" cy="406265"/>
          </a:xfrm>
          <a:prstGeom prst="rect">
            <a:avLst/>
          </a:prstGeom>
        </p:spPr>
        <p:txBody>
          <a:bodyPr wrap="square" lIns="0" tIns="0" rIns="0" bIns="0" anchor="t">
            <a:spAutoFit/>
          </a:bodyPr>
          <a:lstStyle/>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※1  </a:t>
            </a:r>
            <a:r>
              <a:rPr lang="en-US" altLang="ja-JP" sz="800" b="0" i="0">
                <a:solidFill>
                  <a:srgbClr val="FF0033"/>
                </a:solidFill>
                <a:effectLst/>
                <a:latin typeface="NotoSansJP"/>
              </a:rPr>
              <a:t>1</a:t>
            </a:r>
            <a:r>
              <a:rPr lang="ja-JP" altLang="en-US" sz="800" b="0" i="0">
                <a:solidFill>
                  <a:srgbClr val="FF0033"/>
                </a:solidFill>
                <a:effectLst/>
                <a:latin typeface="NotoSansJP"/>
              </a:rPr>
              <a:t>日間～</a:t>
            </a:r>
            <a:r>
              <a:rPr lang="en-US" altLang="ja-JP" sz="800" b="0" i="0">
                <a:solidFill>
                  <a:srgbClr val="FF0033"/>
                </a:solidFill>
                <a:effectLst/>
                <a:latin typeface="NotoSansJP"/>
              </a:rPr>
              <a:t>4</a:t>
            </a:r>
            <a:r>
              <a:rPr lang="ja-JP" altLang="en-US" sz="800" b="0" i="0">
                <a:solidFill>
                  <a:srgbClr val="FF0033"/>
                </a:solidFill>
                <a:effectLst/>
                <a:latin typeface="NotoSansJP"/>
              </a:rPr>
              <a:t>日間での掲載も可能ですが、予約時のシミュレーション</a:t>
            </a:r>
            <a:r>
              <a:rPr lang="en-US" altLang="ja-JP" sz="800" b="0" i="0" err="1">
                <a:solidFill>
                  <a:srgbClr val="FF0033"/>
                </a:solidFill>
                <a:effectLst/>
                <a:latin typeface="NotoSansJP"/>
              </a:rPr>
              <a:t>vimps</a:t>
            </a:r>
            <a:r>
              <a:rPr lang="ja-JP" altLang="en-US" sz="800" b="0" i="0">
                <a:solidFill>
                  <a:srgbClr val="FF0033"/>
                </a:solidFill>
                <a:effectLst/>
                <a:latin typeface="NotoSansJP"/>
              </a:rPr>
              <a:t>を下回る場合がありますので、</a:t>
            </a:r>
            <a:r>
              <a:rPr lang="en-US" altLang="ja-JP" sz="800" b="0" i="0">
                <a:solidFill>
                  <a:srgbClr val="FF0033"/>
                </a:solidFill>
                <a:effectLst/>
                <a:latin typeface="NotoSansJP"/>
              </a:rPr>
              <a:t>5</a:t>
            </a:r>
            <a:r>
              <a:rPr lang="ja-JP" altLang="en-US" sz="800" b="0" i="0">
                <a:solidFill>
                  <a:srgbClr val="FF0033"/>
                </a:solidFill>
                <a:effectLst/>
                <a:latin typeface="NotoSansJP"/>
              </a:rPr>
              <a:t>日間以上の掲載を推奨します。</a:t>
            </a:r>
            <a:endParaRPr lang="en-US" altLang="ja-JP" sz="800" b="0" i="0">
              <a:solidFill>
                <a:srgbClr val="FF0033"/>
              </a:solidFill>
              <a:effectLst/>
              <a:latin typeface="NotoSansJP"/>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※2  </a:t>
            </a:r>
            <a:r>
              <a:rPr kumimoji="0" lang="en" altLang="ja-JP" sz="800" kern="0">
                <a:solidFill>
                  <a:srgbClr val="FF0033"/>
                </a:solidFill>
                <a:latin typeface="Meiryo" panose="020B0604030504040204" pitchFamily="34" charset="-128"/>
                <a:ea typeface="Meiryo" panose="020B0604030504040204" pitchFamily="34" charset="-128"/>
              </a:rPr>
              <a:t>FQ1</a:t>
            </a:r>
            <a:r>
              <a:rPr kumimoji="0" lang="ja-JP" altLang="en-US" sz="800" kern="0">
                <a:solidFill>
                  <a:srgbClr val="FF0033"/>
                </a:solidFill>
                <a:latin typeface="Meiryo" panose="020B0604030504040204" pitchFamily="34" charset="-128"/>
                <a:ea typeface="Meiryo" panose="020B0604030504040204" pitchFamily="34" charset="-128"/>
              </a:rPr>
              <a:t>回指定の掛け率含む。</a:t>
            </a:r>
            <a:endParaRPr kumimoji="0" lang="en-US" altLang="ja-JP" sz="800" kern="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※3  </a:t>
            </a:r>
            <a:r>
              <a:rPr kumimoji="0" lang="ja-JP" altLang="en-US" sz="800" kern="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a:solidFill>
                  <a:srgbClr val="FF0033"/>
                </a:solidFill>
                <a:latin typeface="Meiryo" panose="020B0604030504040204" pitchFamily="34" charset="-128"/>
                <a:ea typeface="Meiryo" panose="020B0604030504040204" pitchFamily="34" charset="-128"/>
              </a:rPr>
              <a:t>vCPM</a:t>
            </a:r>
            <a:r>
              <a:rPr kumimoji="0" lang="en-US" altLang="ja-JP" sz="800" kern="0">
                <a:solidFill>
                  <a:srgbClr val="FF0033"/>
                </a:solidFill>
                <a:latin typeface="Meiryo" panose="020B0604030504040204" pitchFamily="34" charset="-128"/>
                <a:ea typeface="Meiryo" panose="020B0604030504040204" pitchFamily="34" charset="-128"/>
              </a:rPr>
              <a:t>(</a:t>
            </a:r>
            <a:r>
              <a:rPr kumimoji="0" lang="ja-JP" altLang="en-US" sz="800" kern="0">
                <a:solidFill>
                  <a:srgbClr val="FF0033"/>
                </a:solidFill>
                <a:latin typeface="Meiryo" panose="020B0604030504040204" pitchFamily="34" charset="-128"/>
                <a:ea typeface="Meiryo" panose="020B0604030504040204" pitchFamily="34" charset="-128"/>
              </a:rPr>
              <a:t>★</a:t>
            </a:r>
            <a:r>
              <a:rPr kumimoji="0" lang="en-US" altLang="ja-JP" sz="800" kern="0">
                <a:solidFill>
                  <a:srgbClr val="FF0033"/>
                </a:solidFill>
                <a:latin typeface="Meiryo" panose="020B0604030504040204" pitchFamily="34" charset="-128"/>
                <a:ea typeface="Meiryo" panose="020B0604030504040204" pitchFamily="34" charset="-128"/>
              </a:rPr>
              <a:t>)</a:t>
            </a:r>
            <a:r>
              <a:rPr kumimoji="0" lang="ja-JP" altLang="en-US" sz="800" kern="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FF003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645589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497525" y="270380"/>
            <a:ext cx="8136904" cy="335028"/>
          </a:xfrm>
        </p:spPr>
        <p:txBody>
          <a:bodyPr/>
          <a:lstStyle/>
          <a:p>
            <a:r>
              <a:rPr kumimoji="1" lang="ja-JP" altLang="en-US" sz="2000" b="1" i="0">
                <a:latin typeface="Meiryo" panose="020B0604030504040204" pitchFamily="34" charset="-128"/>
                <a:ea typeface="Meiryo" panose="020B0604030504040204" pitchFamily="34" charset="-128"/>
              </a:rPr>
              <a:t>ブランドパネル</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リッチフォーマット</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マルチデバイス</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9" name="表 8">
            <a:extLst>
              <a:ext uri="{FF2B5EF4-FFF2-40B4-BE49-F238E27FC236}">
                <a16:creationId xmlns:a16="http://schemas.microsoft.com/office/drawing/2014/main" id="{839B0D28-1A0D-AA56-A3C9-8C83B1C494AA}"/>
              </a:ext>
            </a:extLst>
          </p:cNvPr>
          <p:cNvGraphicFramePr>
            <a:graphicFrameLocks noGrp="1"/>
          </p:cNvGraphicFramePr>
          <p:nvPr>
            <p:extLst>
              <p:ext uri="{D42A27DB-BD31-4B8C-83A1-F6EECF244321}">
                <p14:modId xmlns:p14="http://schemas.microsoft.com/office/powerpoint/2010/main" val="855266377"/>
              </p:ext>
            </p:extLst>
          </p:nvPr>
        </p:nvGraphicFramePr>
        <p:xfrm>
          <a:off x="479423" y="871345"/>
          <a:ext cx="11233150" cy="3917690"/>
        </p:xfrm>
        <a:graphic>
          <a:graphicData uri="http://schemas.openxmlformats.org/drawingml/2006/table">
            <a:tbl>
              <a:tblPr bandRow="1"/>
              <a:tblGrid>
                <a:gridCol w="1919003">
                  <a:extLst>
                    <a:ext uri="{9D8B030D-6E8A-4147-A177-3AD203B41FA5}">
                      <a16:colId xmlns:a16="http://schemas.microsoft.com/office/drawing/2014/main" val="792911817"/>
                    </a:ext>
                  </a:extLst>
                </a:gridCol>
                <a:gridCol w="2437246">
                  <a:extLst>
                    <a:ext uri="{9D8B030D-6E8A-4147-A177-3AD203B41FA5}">
                      <a16:colId xmlns:a16="http://schemas.microsoft.com/office/drawing/2014/main" val="2515137241"/>
                    </a:ext>
                  </a:extLst>
                </a:gridCol>
                <a:gridCol w="2375436">
                  <a:extLst>
                    <a:ext uri="{9D8B030D-6E8A-4147-A177-3AD203B41FA5}">
                      <a16:colId xmlns:a16="http://schemas.microsoft.com/office/drawing/2014/main" val="3608287535"/>
                    </a:ext>
                  </a:extLst>
                </a:gridCol>
                <a:gridCol w="2323336">
                  <a:extLst>
                    <a:ext uri="{9D8B030D-6E8A-4147-A177-3AD203B41FA5}">
                      <a16:colId xmlns:a16="http://schemas.microsoft.com/office/drawing/2014/main" val="135909385"/>
                    </a:ext>
                  </a:extLst>
                </a:gridCol>
                <a:gridCol w="2178129">
                  <a:extLst>
                    <a:ext uri="{9D8B030D-6E8A-4147-A177-3AD203B41FA5}">
                      <a16:colId xmlns:a16="http://schemas.microsoft.com/office/drawing/2014/main" val="2591893762"/>
                    </a:ext>
                  </a:extLst>
                </a:gridCol>
              </a:tblGrid>
              <a:tr h="55222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bg1"/>
                          </a:solidFill>
                          <a:latin typeface="Meiryo" panose="020B0604030504040204" pitchFamily="34" charset="-128"/>
                          <a:ea typeface="Meiryo" panose="020B0604030504040204" pitchFamily="34" charset="-128"/>
                        </a:rPr>
                        <a:t>vCPM</a:t>
                      </a:r>
                      <a:endParaRPr kumimoji="1" lang="en-US" altLang="ja-JP" sz="1100" b="1" kern="1200">
                        <a:solidFill>
                          <a:schemeClr val="bg1"/>
                        </a:solidFill>
                        <a:latin typeface="Meiryo" panose="020B0604030504040204" pitchFamily="34" charset="-128"/>
                        <a:ea typeface="Meiryo" panose="020B0604030504040204" pitchFamily="34" charset="-128"/>
                      </a:endParaRPr>
                    </a:p>
                    <a:p>
                      <a:pPr algn="ctr"/>
                      <a:r>
                        <a:rPr kumimoji="1" lang="ja-JP" altLang="en-US" sz="1100" b="1" kern="1200">
                          <a:solidFill>
                            <a:schemeClr val="bg1"/>
                          </a:solidFill>
                          <a:latin typeface="Meiryo" panose="020B0604030504040204" pitchFamily="34" charset="-128"/>
                          <a:ea typeface="Meiryo" panose="020B0604030504040204" pitchFamily="34" charset="-128"/>
                        </a:rPr>
                        <a:t>掛け率</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ja-JP" altLang="en-US" sz="1000" b="1" kern="1200">
                          <a:solidFill>
                            <a:schemeClr val="bg1"/>
                          </a:solidFill>
                          <a:latin typeface="Meiryo" panose="020B0604030504040204" pitchFamily="34" charset="-128"/>
                          <a:ea typeface="Meiryo" panose="020B0604030504040204" pitchFamily="34" charset="-128"/>
                        </a:rPr>
                        <a:t>リッチフォーマット　</a:t>
                      </a:r>
                      <a:r>
                        <a:rPr kumimoji="1" lang="en-US" altLang="ja-JP" sz="1000" b="1" kern="1200">
                          <a:solidFill>
                            <a:schemeClr val="bg1"/>
                          </a:solidFill>
                          <a:latin typeface="Meiryo" panose="020B0604030504040204" pitchFamily="34" charset="-128"/>
                          <a:ea typeface="Meiryo" panose="020B0604030504040204" pitchFamily="34" charset="-128"/>
                        </a:rPr>
                        <a:t>MD</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ja-JP" altLang="en-US" sz="1000" b="1" kern="1200">
                          <a:solidFill>
                            <a:schemeClr val="bg1"/>
                          </a:solidFill>
                          <a:latin typeface="Meiryo" panose="020B0604030504040204" pitchFamily="34" charset="-128"/>
                          <a:ea typeface="Meiryo" panose="020B0604030504040204" pitchFamily="34" charset="-128"/>
                        </a:rPr>
                        <a:t>リッチフォーマット</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en-US" altLang="ja-JP" sz="1000" b="1" kern="1200">
                          <a:solidFill>
                            <a:schemeClr val="bg1"/>
                          </a:solidFill>
                          <a:latin typeface="Meiryo" panose="020B0604030504040204" pitchFamily="34" charset="-128"/>
                          <a:ea typeface="Meiryo" panose="020B0604030504040204" pitchFamily="34" charset="-128"/>
                        </a:rPr>
                        <a:t>MD</a:t>
                      </a:r>
                      <a:r>
                        <a:rPr kumimoji="1" lang="ja-JP" altLang="en-US" sz="1000" b="1" kern="1200">
                          <a:solidFill>
                            <a:schemeClr val="bg1"/>
                          </a:solidFill>
                          <a:latin typeface="Meiryo" panose="020B0604030504040204" pitchFamily="34" charset="-128"/>
                          <a:ea typeface="Meiryo" panose="020B0604030504040204" pitchFamily="34" charset="-128"/>
                        </a:rPr>
                        <a:t>（</a:t>
                      </a:r>
                      <a:r>
                        <a:rPr kumimoji="1" lang="en-US" altLang="ja-JP" sz="1000" b="1" kern="1200">
                          <a:solidFill>
                            <a:schemeClr val="bg1"/>
                          </a:solidFill>
                          <a:latin typeface="Meiryo" panose="020B0604030504040204" pitchFamily="34" charset="-128"/>
                          <a:ea typeface="Meiryo" panose="020B0604030504040204" pitchFamily="34" charset="-128"/>
                        </a:rPr>
                        <a:t>FQ1</a:t>
                      </a:r>
                      <a:r>
                        <a:rPr kumimoji="1" lang="ja-JP" altLang="en-US" sz="1000" b="1" kern="1200">
                          <a:solidFill>
                            <a:schemeClr val="bg1"/>
                          </a:solidFill>
                          <a:latin typeface="Meiryo" panose="020B0604030504040204" pitchFamily="34" charset="-128"/>
                          <a:ea typeface="Meiryo" panose="020B0604030504040204" pitchFamily="34" charset="-128"/>
                        </a:rPr>
                        <a:t>）</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rPr>
                        <a:t>リッチフォーマット</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en-US" altLang="ja-JP" sz="1000" b="1" kern="1200">
                          <a:solidFill>
                            <a:schemeClr val="bg1"/>
                          </a:solidFill>
                          <a:latin typeface="Meiryo" panose="020B0604030504040204" pitchFamily="34" charset="-128"/>
                          <a:ea typeface="Meiryo" panose="020B0604030504040204" pitchFamily="34" charset="-128"/>
                        </a:rPr>
                        <a:t>MD</a:t>
                      </a:r>
                      <a:r>
                        <a:rPr kumimoji="1" lang="ja-JP" altLang="en-US" sz="1000" b="1" kern="1200">
                          <a:solidFill>
                            <a:schemeClr val="bg1"/>
                          </a:solidFill>
                          <a:latin typeface="Meiryo" panose="020B0604030504040204" pitchFamily="34" charset="-128"/>
                          <a:ea typeface="Meiryo" panose="020B0604030504040204" pitchFamily="34" charset="-128"/>
                        </a:rPr>
                        <a:t>（都道府県）</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lumMod val="95000"/>
                            </a:schemeClr>
                          </a:solidFill>
                          <a:latin typeface="Meiryo" panose="020B0604030504040204" pitchFamily="34" charset="-128"/>
                          <a:ea typeface="Meiryo" panose="020B0604030504040204" pitchFamily="34" charset="-128"/>
                        </a:rPr>
                        <a:t>1.2</a:t>
                      </a:r>
                      <a:r>
                        <a:rPr kumimoji="1" lang="ja-JP" altLang="en-US" sz="1100" b="0">
                          <a:solidFill>
                            <a:schemeClr val="bg1">
                              <a:lumMod val="95000"/>
                            </a:schemeClr>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a:solidFill>
                          <a:srgbClr val="0D0D0D"/>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1.2</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1.3</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lumMod val="95000"/>
                            </a:schemeClr>
                          </a:solidFill>
                          <a:latin typeface="Meiryo" panose="020B0604030504040204" pitchFamily="34" charset="-128"/>
                          <a:ea typeface="Meiryo" panose="020B0604030504040204" pitchFamily="34" charset="-128"/>
                        </a:rPr>
                        <a:t>1.56</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曜日・</a:t>
                      </a:r>
                      <a:r>
                        <a:rPr kumimoji="1" lang="ja-JP" altLang="en-US" sz="1100" b="0">
                          <a:solidFill>
                            <a:schemeClr val="bg1">
                              <a:lumMod val="95000"/>
                            </a:schemeClr>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1.2</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429505">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オーディエンスリスト</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（興味関心、購買意向、</a:t>
                      </a:r>
                      <a:endParaRPr kumimoji="1" lang="en-US" altLang="ja-JP" sz="1100" b="0" kern="1200">
                        <a:solidFill>
                          <a:schemeClr val="bg1">
                            <a:lumMod val="95000"/>
                          </a:schemeClr>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属性・ライフイベント）</a:t>
                      </a: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１</a:t>
                      </a:r>
                      <a:endParaRPr kumimoji="1" lang="en-US" altLang="ja-JP" sz="1100" b="0" kern="1200">
                        <a:solidFill>
                          <a:schemeClr val="bg1">
                            <a:lumMod val="95000"/>
                          </a:schemeClr>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1.8</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21835">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（ヤフー提供）</a:t>
                      </a: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リスト参照</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514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lumMod val="95000"/>
                            </a:schemeClr>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2.0</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rPr>
                        <a:t>1</a:t>
                      </a:r>
                      <a:r>
                        <a:rPr kumimoji="1" lang="ja-JP" altLang="en-US" sz="1100" b="0" kern="1200">
                          <a:solidFill>
                            <a:srgbClr val="0D0D0D"/>
                          </a:solidFill>
                          <a:latin typeface="Meiryo" panose="020B0604030504040204" pitchFamily="34" charset="-128"/>
                          <a:ea typeface="Meiryo" panose="020B0604030504040204" pitchFamily="34" charset="-128"/>
                        </a:rPr>
                        <a:t>回</a:t>
                      </a:r>
                      <a:r>
                        <a:rPr kumimoji="1" lang="en-US" altLang="ja-JP" sz="1100" b="0" kern="1200">
                          <a:solidFill>
                            <a:srgbClr val="0D0D0D"/>
                          </a:solidFill>
                          <a:latin typeface="Meiryo" panose="020B0604030504040204" pitchFamily="34" charset="-128"/>
                          <a:ea typeface="Meiryo" panose="020B0604030504040204" pitchFamily="34" charset="-128"/>
                        </a:rPr>
                        <a:t>/</a:t>
                      </a:r>
                      <a:r>
                        <a:rPr kumimoji="1" lang="ja-JP" altLang="en-US" sz="1100" b="0" kern="1200">
                          <a:solidFill>
                            <a:srgbClr val="0D0D0D"/>
                          </a:solidFill>
                          <a:latin typeface="Meiryo" panose="020B0604030504040204" pitchFamily="34" charset="-128"/>
                          <a:ea typeface="Meiryo" panose="020B0604030504040204" pitchFamily="34" charset="-128"/>
                        </a:rPr>
                        <a:t>通期</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rPr>
                        <a:t>-</a:t>
                      </a:r>
                      <a:endParaRPr kumimoji="1" lang="ja-JP" altLang="en-US" sz="1400" b="0"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3708620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507058" y="252000"/>
            <a:ext cx="3913223" cy="335028"/>
          </a:xfrm>
        </p:spPr>
        <p:txBody>
          <a:bodyPr/>
          <a:lstStyle/>
          <a:p>
            <a:r>
              <a:rPr kumimoji="1" lang="ja-JP" altLang="en-US" sz="2000" b="1" i="0">
                <a:latin typeface="Meiryo" panose="020B0604030504040204" pitchFamily="34" charset="-128"/>
                <a:ea typeface="Meiryo" panose="020B0604030504040204" pitchFamily="34" charset="-128"/>
              </a:rPr>
              <a:t>ブランドパネル  </a:t>
            </a:r>
            <a:r>
              <a:rPr lang="ja-JP" altLang="en-US"/>
              <a:t>スマートフォン</a:t>
            </a:r>
            <a:endParaRPr kumimoji="1" lang="ja-JP" altLang="en-US" sz="2000" b="1" i="0">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dirty="0">
                <a:ln>
                  <a:noFill/>
                </a:ln>
                <a:solidFill>
                  <a:srgbClr val="0D0D0D"/>
                </a:solidFill>
                <a:effectLst/>
                <a:uLnTx/>
                <a:uFillTx/>
                <a:latin typeface="Meiryo"/>
                <a:ea typeface="Meiryo"/>
              </a:rPr>
              <a:t>:</a:t>
            </a:r>
            <a:r>
              <a:rPr kumimoji="0" lang="ja-JP" altLang="en-US" sz="900" b="0" i="0" u="none" strike="noStrike" kern="0" cap="none" spc="0" normalizeH="0" baseline="0" noProof="0" dirty="0">
                <a:ln>
                  <a:noFill/>
                </a:ln>
                <a:solidFill>
                  <a:srgbClr val="0D0D0D"/>
                </a:solidFill>
                <a:effectLst/>
                <a:uLnTx/>
                <a:uFillTx/>
                <a:latin typeface="Meiryo"/>
                <a:ea typeface="Meiryo"/>
              </a:rPr>
              <a:t> </a:t>
            </a:r>
            <a:r>
              <a:rPr kumimoji="0" lang="en-US" altLang="ja-JP" sz="900" b="0" i="0" u="none" strike="noStrike" kern="0" cap="none" spc="0" normalizeH="0" baseline="0" noProof="0" dirty="0">
                <a:ln>
                  <a:noFill/>
                </a:ln>
                <a:solidFill>
                  <a:srgbClr val="000000"/>
                </a:solidFill>
                <a:effectLst/>
                <a:uLnTx/>
                <a:uFillTx/>
                <a:latin typeface="Meiryo"/>
                <a:ea typeface="Meiryo"/>
                <a:hlinkClick r:id="rId4">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dirty="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dirty="0">
                <a:solidFill>
                  <a:srgbClr val="0D0D0D"/>
                </a:solidFill>
                <a:latin typeface="Meiryo"/>
                <a:ea typeface="Meiryo"/>
                <a:hlinkClick r:id="rId5"/>
              </a:rPr>
              <a:t>https://ads-help.yahoo-net.jp/s/article/H000044930?language=ja</a:t>
            </a:r>
            <a:endParaRPr lang="en-US" altLang="ja-JP" sz="900" b="0" i="0" u="none" strike="noStrike" kern="0" cap="none" spc="0" normalizeH="0" baseline="0" noProof="0" dirty="0">
              <a:ln>
                <a:noFill/>
              </a:ln>
              <a:solidFill>
                <a:srgbClr val="0D0D0D"/>
              </a:solidFill>
              <a:effectLst/>
              <a:uLnTx/>
              <a:uFillTx/>
              <a:latin typeface="Meiryo UI"/>
              <a:ea typeface="Meiryo UI"/>
            </a:endParaRPr>
          </a:p>
        </p:txBody>
      </p:sp>
      <p:grpSp>
        <p:nvGrpSpPr>
          <p:cNvPr id="3" name="グループ化 2">
            <a:extLst>
              <a:ext uri="{FF2B5EF4-FFF2-40B4-BE49-F238E27FC236}">
                <a16:creationId xmlns:a16="http://schemas.microsoft.com/office/drawing/2014/main" id="{98EF36DF-F827-B253-5D7B-692C66A07149}"/>
              </a:ext>
            </a:extLst>
          </p:cNvPr>
          <p:cNvGrpSpPr/>
          <p:nvPr/>
        </p:nvGrpSpPr>
        <p:grpSpPr>
          <a:xfrm>
            <a:off x="4566590" y="1911510"/>
            <a:ext cx="2816667" cy="3961834"/>
            <a:chOff x="513033" y="432676"/>
            <a:chExt cx="2115990" cy="2790926"/>
          </a:xfrm>
        </p:grpSpPr>
        <p:grpSp>
          <p:nvGrpSpPr>
            <p:cNvPr id="6" name="グループ化 5">
              <a:extLst>
                <a:ext uri="{FF2B5EF4-FFF2-40B4-BE49-F238E27FC236}">
                  <a16:creationId xmlns:a16="http://schemas.microsoft.com/office/drawing/2014/main" id="{8B0237BF-23FF-7B33-FA4D-17F0ACB55B76}"/>
                </a:ext>
              </a:extLst>
            </p:cNvPr>
            <p:cNvGrpSpPr/>
            <p:nvPr/>
          </p:nvGrpSpPr>
          <p:grpSpPr>
            <a:xfrm>
              <a:off x="513033" y="432676"/>
              <a:ext cx="2115990" cy="2790926"/>
              <a:chOff x="513033" y="446487"/>
              <a:chExt cx="2115990" cy="2790926"/>
            </a:xfrm>
          </p:grpSpPr>
          <p:pic>
            <p:nvPicPr>
              <p:cNvPr id="15" name="図 14">
                <a:extLst>
                  <a:ext uri="{FF2B5EF4-FFF2-40B4-BE49-F238E27FC236}">
                    <a16:creationId xmlns:a16="http://schemas.microsoft.com/office/drawing/2014/main" id="{4A380FF8-1F81-6FAA-405F-E9E442639FE1}"/>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16" name="図 15">
                <a:extLst>
                  <a:ext uri="{FF2B5EF4-FFF2-40B4-BE49-F238E27FC236}">
                    <a16:creationId xmlns:a16="http://schemas.microsoft.com/office/drawing/2014/main" id="{EF7D8327-864F-77AF-AFEC-0172E09A3DCC}"/>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b="33382"/>
              <a:stretch/>
            </p:blipFill>
            <p:spPr>
              <a:xfrm>
                <a:off x="655968" y="568893"/>
                <a:ext cx="1844989" cy="2668520"/>
              </a:xfrm>
              <a:prstGeom prst="rect">
                <a:avLst/>
              </a:prstGeom>
            </p:spPr>
          </p:pic>
          <p:pic>
            <p:nvPicPr>
              <p:cNvPr id="17" name="図 16">
                <a:extLst>
                  <a:ext uri="{FF2B5EF4-FFF2-40B4-BE49-F238E27FC236}">
                    <a16:creationId xmlns:a16="http://schemas.microsoft.com/office/drawing/2014/main" id="{C1DD603F-A3C4-1ACB-4F7C-D4E4B8617E88}"/>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13" name="図 12">
              <a:extLst>
                <a:ext uri="{FF2B5EF4-FFF2-40B4-BE49-F238E27FC236}">
                  <a16:creationId xmlns:a16="http://schemas.microsoft.com/office/drawing/2014/main" id="{CA1D169B-CE42-9ED4-A073-85EC944A3196}"/>
                </a:ext>
              </a:extLst>
            </p:cNvPr>
            <p:cNvPicPr>
              <a:picLocks noChangeAspect="1"/>
            </p:cNvPicPr>
            <p:nvPr/>
          </p:nvPicPr>
          <p:blipFill rotWithShape="1">
            <a:blip r:embed="rId9">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sp>
        <p:nvSpPr>
          <p:cNvPr id="18" name="角丸四角形 37">
            <a:extLst>
              <a:ext uri="{FF2B5EF4-FFF2-40B4-BE49-F238E27FC236}">
                <a16:creationId xmlns:a16="http://schemas.microsoft.com/office/drawing/2014/main" id="{86198E75-B43E-8AF1-F8C7-F6134F2C0305}"/>
              </a:ext>
            </a:extLst>
          </p:cNvPr>
          <p:cNvSpPr/>
          <p:nvPr/>
        </p:nvSpPr>
        <p:spPr>
          <a:xfrm>
            <a:off x="1402927" y="3122679"/>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38">
            <a:extLst>
              <a:ext uri="{FF2B5EF4-FFF2-40B4-BE49-F238E27FC236}">
                <a16:creationId xmlns:a16="http://schemas.microsoft.com/office/drawing/2014/main" id="{B818268E-AC59-FC22-09DC-110477621D6D}"/>
              </a:ext>
            </a:extLst>
          </p:cNvPr>
          <p:cNvSpPr>
            <a:spLocks noChangeAspect="1"/>
          </p:cNvSpPr>
          <p:nvPr/>
        </p:nvSpPr>
        <p:spPr>
          <a:xfrm>
            <a:off x="1150927" y="3217131"/>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3" name="テキスト ボックス 22">
            <a:extLst>
              <a:ext uri="{FF2B5EF4-FFF2-40B4-BE49-F238E27FC236}">
                <a16:creationId xmlns:a16="http://schemas.microsoft.com/office/drawing/2014/main" id="{78CDB1E1-D1EE-246A-6527-7B111A65AB0B}"/>
              </a:ext>
            </a:extLst>
          </p:cNvPr>
          <p:cNvSpPr txBox="1"/>
          <p:nvPr/>
        </p:nvSpPr>
        <p:spPr>
          <a:xfrm>
            <a:off x="2314885" y="3891183"/>
            <a:ext cx="1577355" cy="169277"/>
          </a:xfrm>
          <a:prstGeom prst="rect">
            <a:avLst/>
          </a:prstGeom>
          <a:noFill/>
        </p:spPr>
        <p:txBody>
          <a:bodyPr wrap="non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FF0033"/>
                </a:solidFill>
                <a:effectLst/>
                <a:uLnTx/>
                <a:uFillTx/>
                <a:latin typeface="Meiryo"/>
                <a:ea typeface="Meiryo"/>
              </a:rPr>
              <a:t>※ </a:t>
            </a:r>
            <a:r>
              <a:rPr kumimoji="1" lang="ja-JP" altLang="en-US" sz="1100" b="0" i="0" u="none" strike="noStrike" kern="1200" cap="none" spc="0" normalizeH="0" baseline="0" noProof="0" dirty="0">
                <a:ln>
                  <a:noFill/>
                </a:ln>
                <a:solidFill>
                  <a:srgbClr val="FF0033"/>
                </a:solidFill>
                <a:effectLst/>
                <a:uLnTx/>
                <a:uFillTx/>
                <a:latin typeface="Meiryo"/>
                <a:ea typeface="Meiryo"/>
              </a:rPr>
              <a:t>タップ後の挙動は</a:t>
            </a:r>
            <a:r>
              <a:rPr lang="en-US" altLang="ja-JP" sz="1100" dirty="0">
                <a:solidFill>
                  <a:srgbClr val="FF0033"/>
                </a:solidFill>
                <a:latin typeface="Meiryo"/>
                <a:ea typeface="Meiryo"/>
              </a:rPr>
              <a:t>P14</a:t>
            </a:r>
            <a:endParaRPr kumimoji="1" lang="ja-JP" altLang="en-US" sz="1100" b="0"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endParaRPr>
          </a:p>
        </p:txBody>
      </p:sp>
      <p:grpSp>
        <p:nvGrpSpPr>
          <p:cNvPr id="26" name="グループ化 25">
            <a:extLst>
              <a:ext uri="{FF2B5EF4-FFF2-40B4-BE49-F238E27FC236}">
                <a16:creationId xmlns:a16="http://schemas.microsoft.com/office/drawing/2014/main" id="{9424662C-3B54-4E6F-2992-9BD861D11716}"/>
              </a:ext>
            </a:extLst>
          </p:cNvPr>
          <p:cNvGrpSpPr/>
          <p:nvPr/>
        </p:nvGrpSpPr>
        <p:grpSpPr>
          <a:xfrm>
            <a:off x="7670937" y="1912567"/>
            <a:ext cx="2816667" cy="3960777"/>
            <a:chOff x="7241733" y="1270074"/>
            <a:chExt cx="2016626" cy="2835765"/>
          </a:xfrm>
        </p:grpSpPr>
        <p:grpSp>
          <p:nvGrpSpPr>
            <p:cNvPr id="27" name="グループ化 26">
              <a:extLst>
                <a:ext uri="{FF2B5EF4-FFF2-40B4-BE49-F238E27FC236}">
                  <a16:creationId xmlns:a16="http://schemas.microsoft.com/office/drawing/2014/main" id="{F2B0F33F-500D-5AA7-3377-ADC2FB498ECD}"/>
                </a:ext>
              </a:extLst>
            </p:cNvPr>
            <p:cNvGrpSpPr/>
            <p:nvPr/>
          </p:nvGrpSpPr>
          <p:grpSpPr>
            <a:xfrm>
              <a:off x="7241733" y="1270074"/>
              <a:ext cx="2016626" cy="2835764"/>
              <a:chOff x="513033" y="432676"/>
              <a:chExt cx="2115990" cy="2790180"/>
            </a:xfrm>
          </p:grpSpPr>
          <p:grpSp>
            <p:nvGrpSpPr>
              <p:cNvPr id="30" name="グループ化 29">
                <a:extLst>
                  <a:ext uri="{FF2B5EF4-FFF2-40B4-BE49-F238E27FC236}">
                    <a16:creationId xmlns:a16="http://schemas.microsoft.com/office/drawing/2014/main" id="{041717FA-969F-653B-7FCE-0558B8E2AFC7}"/>
                  </a:ext>
                </a:extLst>
              </p:cNvPr>
              <p:cNvGrpSpPr/>
              <p:nvPr/>
            </p:nvGrpSpPr>
            <p:grpSpPr>
              <a:xfrm>
                <a:off x="513033" y="432676"/>
                <a:ext cx="2115990" cy="2790180"/>
                <a:chOff x="513033" y="446487"/>
                <a:chExt cx="2115990" cy="2790180"/>
              </a:xfrm>
            </p:grpSpPr>
            <p:pic>
              <p:nvPicPr>
                <p:cNvPr id="34" name="図 33">
                  <a:extLst>
                    <a:ext uri="{FF2B5EF4-FFF2-40B4-BE49-F238E27FC236}">
                      <a16:creationId xmlns:a16="http://schemas.microsoft.com/office/drawing/2014/main" id="{F798445F-C0DD-5987-BE53-D84C106A0B60}"/>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 b="37106"/>
                <a:stretch/>
              </p:blipFill>
              <p:spPr>
                <a:xfrm>
                  <a:off x="513033" y="446487"/>
                  <a:ext cx="2115990" cy="2790180"/>
                </a:xfrm>
                <a:prstGeom prst="rect">
                  <a:avLst/>
                </a:prstGeom>
              </p:spPr>
            </p:pic>
            <p:pic>
              <p:nvPicPr>
                <p:cNvPr id="35" name="図 34">
                  <a:extLst>
                    <a:ext uri="{FF2B5EF4-FFF2-40B4-BE49-F238E27FC236}">
                      <a16:creationId xmlns:a16="http://schemas.microsoft.com/office/drawing/2014/main" id="{4A911D31-7F2A-CC31-EC84-707AE5C20E79}"/>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3" name="図 32">
                <a:extLst>
                  <a:ext uri="{FF2B5EF4-FFF2-40B4-BE49-F238E27FC236}">
                    <a16:creationId xmlns:a16="http://schemas.microsoft.com/office/drawing/2014/main" id="{190FB219-1E77-3211-658F-B685CB4CA987}"/>
                  </a:ext>
                </a:extLst>
              </p:cNvPr>
              <p:cNvPicPr>
                <a:picLocks noChangeAspect="1"/>
              </p:cNvPicPr>
              <p:nvPr/>
            </p:nvPicPr>
            <p:blipFill rotWithShape="1">
              <a:blip r:embed="rId9">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28" name="図 27">
              <a:extLst>
                <a:ext uri="{FF2B5EF4-FFF2-40B4-BE49-F238E27FC236}">
                  <a16:creationId xmlns:a16="http://schemas.microsoft.com/office/drawing/2014/main" id="{1F14353B-E03C-CFDC-C4FE-2C6B1B7957D7}"/>
                </a:ext>
              </a:extLst>
            </p:cNvPr>
            <p:cNvPicPr>
              <a:picLocks noChangeAspect="1"/>
            </p:cNvPicPr>
            <p:nvPr/>
          </p:nvPicPr>
          <p:blipFill rotWithShape="1">
            <a:blip r:embed="rId10">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29" name="図 28">
              <a:extLst>
                <a:ext uri="{FF2B5EF4-FFF2-40B4-BE49-F238E27FC236}">
                  <a16:creationId xmlns:a16="http://schemas.microsoft.com/office/drawing/2014/main" id="{0F515BB8-D106-787D-8094-133227D20CA0}"/>
                </a:ext>
              </a:extLst>
            </p:cNvPr>
            <p:cNvPicPr>
              <a:picLocks noChangeAspect="1"/>
            </p:cNvPicPr>
            <p:nvPr/>
          </p:nvPicPr>
          <p:blipFill rotWithShape="1">
            <a:blip r:embed="rId10">
              <a:extLst>
                <a:ext uri="{28A0092B-C50C-407E-A947-70E740481C1C}">
                  <a14:useLocalDpi xmlns:a14="http://schemas.microsoft.com/office/drawing/2010/main" val="0"/>
                </a:ext>
              </a:extLst>
            </a:blip>
            <a:srcRect t="11470" b="48380"/>
            <a:stretch/>
          </p:blipFill>
          <p:spPr>
            <a:xfrm>
              <a:off x="7376335" y="2868485"/>
              <a:ext cx="1730648" cy="1237354"/>
            </a:xfrm>
            <a:prstGeom prst="rect">
              <a:avLst/>
            </a:prstGeom>
          </p:spPr>
        </p:pic>
      </p:grpSp>
      <p:sp>
        <p:nvSpPr>
          <p:cNvPr id="36" name="角丸四角形 46">
            <a:extLst>
              <a:ext uri="{FF2B5EF4-FFF2-40B4-BE49-F238E27FC236}">
                <a16:creationId xmlns:a16="http://schemas.microsoft.com/office/drawing/2014/main" id="{C01300AE-95A8-7BBB-4AA1-A4ADA471F332}"/>
              </a:ext>
            </a:extLst>
          </p:cNvPr>
          <p:cNvSpPr/>
          <p:nvPr/>
        </p:nvSpPr>
        <p:spPr>
          <a:xfrm>
            <a:off x="4624448" y="1300726"/>
            <a:ext cx="2713283" cy="399529"/>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37" name="角丸四角形 47">
            <a:extLst>
              <a:ext uri="{FF2B5EF4-FFF2-40B4-BE49-F238E27FC236}">
                <a16:creationId xmlns:a16="http://schemas.microsoft.com/office/drawing/2014/main" id="{AED0BB69-3E8D-1657-6217-6BB6405CC503}"/>
              </a:ext>
            </a:extLst>
          </p:cNvPr>
          <p:cNvSpPr/>
          <p:nvPr/>
        </p:nvSpPr>
        <p:spPr>
          <a:xfrm>
            <a:off x="7774321" y="1263977"/>
            <a:ext cx="2713283" cy="399529"/>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6301319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a:bodyPr>
          <a:lstStyle/>
          <a:p>
            <a:pPr marL="0" indent="0">
              <a:buNone/>
            </a:pPr>
            <a:r>
              <a:rPr kumimoji="1" lang="ja-JP" altLang="en-US"/>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a:bodyPr>
          <a:lstStyle/>
          <a:p>
            <a:pPr marL="0" indent="0">
              <a:buNone/>
            </a:pPr>
            <a:r>
              <a:rPr kumimoji="1" lang="ja-JP" altLang="en-US"/>
              <a:t>商品スペック</a:t>
            </a:r>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p:txBody>
          <a:bodyPr>
            <a:normAutofit/>
          </a:bodyPr>
          <a:lstStyle/>
          <a:p>
            <a:pPr marL="0" indent="0">
              <a:buNone/>
            </a:pPr>
            <a:r>
              <a:rPr kumimoji="1" lang="ja-JP" altLang="en-US"/>
              <a:t>その他・注意事項</a:t>
            </a:r>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p>
        </p:txBody>
      </p:sp>
      <p:graphicFrame>
        <p:nvGraphicFramePr>
          <p:cNvPr id="2" name="表 1">
            <a:extLst>
              <a:ext uri="{FF2B5EF4-FFF2-40B4-BE49-F238E27FC236}">
                <a16:creationId xmlns:a16="http://schemas.microsoft.com/office/drawing/2014/main" id="{A0C4A60B-65D8-01E7-75C9-556D66032AFD}"/>
              </a:ext>
            </a:extLst>
          </p:cNvPr>
          <p:cNvGraphicFramePr>
            <a:graphicFrameLocks noGrp="1"/>
          </p:cNvGraphicFramePr>
          <p:nvPr>
            <p:extLst>
              <p:ext uri="{D42A27DB-BD31-4B8C-83A1-F6EECF244321}">
                <p14:modId xmlns:p14="http://schemas.microsoft.com/office/powerpoint/2010/main" val="1068618479"/>
              </p:ext>
            </p:extLst>
          </p:nvPr>
        </p:nvGraphicFramePr>
        <p:xfrm>
          <a:off x="443707" y="883443"/>
          <a:ext cx="11233145" cy="4883019"/>
        </p:xfrm>
        <a:graphic>
          <a:graphicData uri="http://schemas.openxmlformats.org/drawingml/2006/table">
            <a:tbl>
              <a:tblPr firstCol="1" bandRow="1"/>
              <a:tblGrid>
                <a:gridCol w="1301550">
                  <a:extLst>
                    <a:ext uri="{9D8B030D-6E8A-4147-A177-3AD203B41FA5}">
                      <a16:colId xmlns:a16="http://schemas.microsoft.com/office/drawing/2014/main" val="792911817"/>
                    </a:ext>
                  </a:extLst>
                </a:gridCol>
                <a:gridCol w="479330">
                  <a:extLst>
                    <a:ext uri="{9D8B030D-6E8A-4147-A177-3AD203B41FA5}">
                      <a16:colId xmlns:a16="http://schemas.microsoft.com/office/drawing/2014/main" val="1525620392"/>
                    </a:ext>
                  </a:extLst>
                </a:gridCol>
                <a:gridCol w="1010886">
                  <a:extLst>
                    <a:ext uri="{9D8B030D-6E8A-4147-A177-3AD203B41FA5}">
                      <a16:colId xmlns:a16="http://schemas.microsoft.com/office/drawing/2014/main" val="3835180974"/>
                    </a:ext>
                  </a:extLst>
                </a:gridCol>
                <a:gridCol w="740756">
                  <a:extLst>
                    <a:ext uri="{9D8B030D-6E8A-4147-A177-3AD203B41FA5}">
                      <a16:colId xmlns:a16="http://schemas.microsoft.com/office/drawing/2014/main" val="189167796"/>
                    </a:ext>
                  </a:extLst>
                </a:gridCol>
                <a:gridCol w="993914">
                  <a:extLst>
                    <a:ext uri="{9D8B030D-6E8A-4147-A177-3AD203B41FA5}">
                      <a16:colId xmlns:a16="http://schemas.microsoft.com/office/drawing/2014/main" val="4269922740"/>
                    </a:ext>
                  </a:extLst>
                </a:gridCol>
                <a:gridCol w="574266">
                  <a:extLst>
                    <a:ext uri="{9D8B030D-6E8A-4147-A177-3AD203B41FA5}">
                      <a16:colId xmlns:a16="http://schemas.microsoft.com/office/drawing/2014/main" val="1534325728"/>
                    </a:ext>
                  </a:extLst>
                </a:gridCol>
                <a:gridCol w="984559">
                  <a:extLst>
                    <a:ext uri="{9D8B030D-6E8A-4147-A177-3AD203B41FA5}">
                      <a16:colId xmlns:a16="http://schemas.microsoft.com/office/drawing/2014/main" val="1933156410"/>
                    </a:ext>
                  </a:extLst>
                </a:gridCol>
                <a:gridCol w="523875">
                  <a:extLst>
                    <a:ext uri="{9D8B030D-6E8A-4147-A177-3AD203B41FA5}">
                      <a16:colId xmlns:a16="http://schemas.microsoft.com/office/drawing/2014/main" val="3040132140"/>
                    </a:ext>
                  </a:extLst>
                </a:gridCol>
                <a:gridCol w="1315987">
                  <a:extLst>
                    <a:ext uri="{9D8B030D-6E8A-4147-A177-3AD203B41FA5}">
                      <a16:colId xmlns:a16="http://schemas.microsoft.com/office/drawing/2014/main" val="4196219788"/>
                    </a:ext>
                  </a:extLst>
                </a:gridCol>
                <a:gridCol w="475693">
                  <a:extLst>
                    <a:ext uri="{9D8B030D-6E8A-4147-A177-3AD203B41FA5}">
                      <a16:colId xmlns:a16="http://schemas.microsoft.com/office/drawing/2014/main" val="479922504"/>
                    </a:ext>
                  </a:extLst>
                </a:gridCol>
                <a:gridCol w="1245779">
                  <a:extLst>
                    <a:ext uri="{9D8B030D-6E8A-4147-A177-3AD203B41FA5}">
                      <a16:colId xmlns:a16="http://schemas.microsoft.com/office/drawing/2014/main" val="3445193374"/>
                    </a:ext>
                  </a:extLst>
                </a:gridCol>
                <a:gridCol w="450050">
                  <a:extLst>
                    <a:ext uri="{9D8B030D-6E8A-4147-A177-3AD203B41FA5}">
                      <a16:colId xmlns:a16="http://schemas.microsoft.com/office/drawing/2014/main" val="739266037"/>
                    </a:ext>
                  </a:extLst>
                </a:gridCol>
                <a:gridCol w="1136500">
                  <a:extLst>
                    <a:ext uri="{9D8B030D-6E8A-4147-A177-3AD203B41FA5}">
                      <a16:colId xmlns:a16="http://schemas.microsoft.com/office/drawing/2014/main" val="3201855149"/>
                    </a:ext>
                  </a:extLst>
                </a:gridCol>
              </a:tblGrid>
              <a:tr h="4499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500</a:t>
                      </a:r>
                      <a:r>
                        <a:rPr kumimoji="1" lang="ja-JP" altLang="en-US" sz="9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p>
                    <a:p>
                      <a:pPr algn="ct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1000</a:t>
                      </a:r>
                      <a:r>
                        <a:rPr kumimoji="1" lang="ja-JP" altLang="en-US" sz="900" b="1" kern="1200">
                          <a:solidFill>
                            <a:schemeClr val="bg1"/>
                          </a:solidFill>
                          <a:latin typeface="Meiryo"/>
                          <a:ea typeface="Meiryo"/>
                          <a:cs typeface="+mn-cs"/>
                        </a:rPr>
                        <a:t>万円～）</a:t>
                      </a:r>
                      <a:endParaRPr kumimoji="1" lang="ja-JP" altLang="en-US" sz="900" b="1">
                        <a:solidFill>
                          <a:schemeClr val="bg1"/>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a:solidFill>
                          <a:schemeClr val="bg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p>
                    <a:p>
                      <a:pPr algn="ct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endParaRPr kumimoji="1" lang="ja-JP" altLang="en-US">
                        <a:solidFill>
                          <a:schemeClr val="bg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p>
                    <a:p>
                      <a:pPr algn="ct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300</a:t>
                      </a:r>
                      <a:r>
                        <a:rPr kumimoji="1" lang="ja-JP" altLang="en-US" sz="900" b="1" kern="1200">
                          <a:solidFill>
                            <a:schemeClr val="bg1"/>
                          </a:solidFill>
                          <a:latin typeface="Meiryo"/>
                          <a:ea typeface="Meiryo"/>
                          <a:cs typeface="+mn-cs"/>
                        </a:rPr>
                        <a:t>万円～）</a:t>
                      </a:r>
                      <a:endParaRPr kumimoji="1" lang="ja-JP" altLang="en-US">
                        <a:solidFill>
                          <a:schemeClr val="bg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p>
                    <a:p>
                      <a:pPr algn="ctr"/>
                      <a:r>
                        <a:rPr kumimoji="1" lang="ja-JP" altLang="en-US" sz="900" b="1" kern="1200">
                          <a:solidFill>
                            <a:schemeClr val="bg1"/>
                          </a:solidFill>
                          <a:latin typeface="Meiryo"/>
                          <a:ea typeface="Meiryo"/>
                          <a:cs typeface="+mn-cs"/>
                        </a:rPr>
                        <a:t>（市区郡）</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117335041"/>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kumimoji="1" lang="ja-JP" altLang="en-US" sz="900" b="0" i="0" u="none" strike="noStrike" noProof="0">
                          <a:solidFill>
                            <a:srgbClr val="0D0D0D"/>
                          </a:solidFill>
                          <a:latin typeface="Meiryo"/>
                          <a:ea typeface="Meiryo"/>
                        </a:rPr>
                        <a:t>継続</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rgbClr val="0D0D0D"/>
                          </a:solidFill>
                          <a:effectLst/>
                          <a:latin typeface="Meiryo"/>
                        </a:rPr>
                        <a:t>1000005698</a:t>
                      </a:r>
                      <a:endParaRPr kumimoji="1" lang="ja-JP" altLang="en-US" sz="9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lnSpc>
                          <a:spcPct val="100000"/>
                        </a:lnSpc>
                        <a:spcBef>
                          <a:spcPts val="0"/>
                        </a:spcBef>
                        <a:spcAft>
                          <a:spcPts val="0"/>
                        </a:spcAft>
                        <a:buNone/>
                      </a:pPr>
                      <a:r>
                        <a:rPr lang="ja-JP" altLang="en-US" sz="900" b="0" i="0" u="none" strike="noStrike" noProof="0">
                          <a:solidFill>
                            <a:srgbClr val="0D0D0D"/>
                          </a:solidFill>
                          <a:latin typeface="Meiryo"/>
                          <a:ea typeface="Meiryo"/>
                        </a:rPr>
                        <a:t>継続</a:t>
                      </a:r>
                      <a:endParaRPr lang="ja-JP" altLang="en-US" sz="900" b="0" i="0" u="none" strike="noStrike" noProof="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cap="none" spc="0" normalizeH="0" baseline="0" noProof="0" dirty="0">
                          <a:ln>
                            <a:noFill/>
                          </a:ln>
                          <a:solidFill>
                            <a:srgbClr val="0D0D0D"/>
                          </a:solidFill>
                          <a:effectLst/>
                          <a:uLnTx/>
                          <a:uFillTx/>
                          <a:latin typeface="Meiryo"/>
                        </a:rPr>
                        <a:t>1000005700</a:t>
                      </a:r>
                      <a:endParaRPr kumimoji="1" lang="ja-JP" altLang="en-US" sz="9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a:solidFill>
                            <a:srgbClr val="0D0D0D"/>
                          </a:solidFill>
                          <a:latin typeface="Meiryo" panose="020B0604030504040204" pitchFamily="34" charset="-128"/>
                          <a:ea typeface="Meiryo" panose="020B0604030504040204" pitchFamily="34" charset="-128"/>
                        </a:rPr>
                        <a:t>継続</a:t>
                      </a:r>
                      <a:endParaRPr kumimoji="1" lang="en-US" altLang="ja-JP" sz="900" b="0" i="0" u="none" strike="noStrike" kern="1200" cap="none" spc="0" normalizeH="0" baseline="0" noProof="0">
                        <a:ln>
                          <a:noFill/>
                        </a:ln>
                        <a:solidFill>
                          <a:srgbClr val="0D0D0D"/>
                        </a:solidFill>
                        <a:effectLst/>
                        <a:uLnTx/>
                        <a:uFillTx/>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effectLst/>
                          <a:latin typeface="Meiryo"/>
                          <a:ea typeface="Meiryo"/>
                          <a:cs typeface="+mn-cs"/>
                        </a:rPr>
                        <a:t>1000001343</a:t>
                      </a:r>
                      <a:endParaRPr kumimoji="1" lang="ja-JP" altLang="en-US" sz="900" dirty="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lvl="0" algn="ctr">
                        <a:lnSpc>
                          <a:spcPct val="100000"/>
                        </a:lnSpc>
                        <a:spcBef>
                          <a:spcPts val="0"/>
                        </a:spcBef>
                        <a:spcAft>
                          <a:spcPts val="0"/>
                        </a:spcAft>
                        <a:buNone/>
                      </a:pPr>
                      <a:r>
                        <a:rPr lang="ja-JP" altLang="en-US" sz="900" b="0" i="0" u="none" strike="noStrike" noProof="0">
                          <a:solidFill>
                            <a:srgbClr val="0D0D0D"/>
                          </a:solidFill>
                          <a:latin typeface="Meiryo"/>
                          <a:ea typeface="Meiryo"/>
                        </a:rPr>
                        <a:t>継続</a:t>
                      </a:r>
                      <a:endParaRPr lang="ja-JP" sz="900" b="0" i="0" u="none" strike="noStrike" noProof="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en-US" sz="900" b="0" i="0" u="none" strike="noStrike" kern="1200" noProof="0" dirty="0">
                          <a:solidFill>
                            <a:srgbClr val="0D0D0D"/>
                          </a:solidFill>
                          <a:effectLst/>
                          <a:latin typeface="Meiryo"/>
                        </a:rPr>
                        <a:t>1000005717</a:t>
                      </a:r>
                      <a:endParaRPr kumimoji="1" lang="ja-JP" altLang="en-US" sz="9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lvl="0" algn="ctr">
                        <a:lnSpc>
                          <a:spcPct val="100000"/>
                        </a:lnSpc>
                        <a:spcBef>
                          <a:spcPts val="0"/>
                        </a:spcBef>
                        <a:spcAft>
                          <a:spcPts val="0"/>
                        </a:spcAft>
                        <a:buNone/>
                      </a:pPr>
                      <a:r>
                        <a:rPr lang="ja-JP" altLang="en-US" sz="900" b="0" i="0" u="none" strike="noStrike" noProof="0">
                          <a:solidFill>
                            <a:srgbClr val="0D0D0D"/>
                          </a:solidFill>
                          <a:latin typeface="Meiryo"/>
                          <a:ea typeface="Meiryo"/>
                        </a:rPr>
                        <a:t>継続</a:t>
                      </a:r>
                      <a:endParaRPr lang="ja-JP" sz="900" b="0" i="0" u="none" strike="noStrike" noProof="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rgbClr val="0D0D0D"/>
                          </a:solidFill>
                          <a:effectLst/>
                          <a:latin typeface="Meiryo"/>
                        </a:rPr>
                        <a:t>1000005702</a:t>
                      </a:r>
                      <a:endParaRPr kumimoji="1" lang="ja-JP" altLang="en-US" sz="9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継続</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effectLst/>
                          <a:latin typeface="Meiryo"/>
                          <a:ea typeface="Meiryo"/>
                          <a:cs typeface="+mn-cs"/>
                        </a:rPr>
                        <a:t>1000003038</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dirty="0">
                          <a:solidFill>
                            <a:srgbClr val="0D0D0D"/>
                          </a:solidFill>
                          <a:latin typeface="メイリオ"/>
                          <a:ea typeface="メイリオ"/>
                          <a:cs typeface="+mn-cs"/>
                        </a:rPr>
                        <a:t>2025</a:t>
                      </a:r>
                      <a:r>
                        <a:rPr kumimoji="1" lang="ja-JP" altLang="en-US" sz="900" kern="1200" dirty="0">
                          <a:solidFill>
                            <a:srgbClr val="0D0D0D"/>
                          </a:solidFill>
                          <a:latin typeface="メイリオ"/>
                          <a:ea typeface="メイリオ"/>
                          <a:cs typeface="+mn-cs"/>
                        </a:rPr>
                        <a:t>年</a:t>
                      </a:r>
                      <a:r>
                        <a:rPr kumimoji="1" lang="en-US" altLang="ja-JP" sz="900" kern="1200" dirty="0">
                          <a:solidFill>
                            <a:srgbClr val="0D0D0D"/>
                          </a:solidFill>
                          <a:latin typeface="メイリオ"/>
                          <a:ea typeface="メイリオ"/>
                          <a:cs typeface="+mn-cs"/>
                        </a:rPr>
                        <a:t>7</a:t>
                      </a:r>
                      <a:r>
                        <a:rPr kumimoji="1" lang="ja-JP" altLang="en-US" sz="900" kern="1200" dirty="0">
                          <a:solidFill>
                            <a:srgbClr val="0D0D0D"/>
                          </a:solidFill>
                          <a:latin typeface="メイリオ"/>
                          <a:ea typeface="メイリオ"/>
                          <a:cs typeface="+mn-cs"/>
                        </a:rPr>
                        <a:t>月</a:t>
                      </a:r>
                      <a:r>
                        <a:rPr kumimoji="1" lang="en-US" altLang="ja-JP" sz="900" kern="1200" dirty="0">
                          <a:solidFill>
                            <a:srgbClr val="0D0D0D"/>
                          </a:solidFill>
                          <a:latin typeface="メイリオ"/>
                          <a:ea typeface="メイリオ"/>
                          <a:cs typeface="+mn-cs"/>
                        </a:rPr>
                        <a:t>24</a:t>
                      </a:r>
                      <a:r>
                        <a:rPr kumimoji="1" lang="ja-JP" altLang="en-US" sz="900" kern="1200" dirty="0">
                          <a:solidFill>
                            <a:srgbClr val="0D0D0D"/>
                          </a:solidFill>
                          <a:latin typeface="メイリオ"/>
                          <a:ea typeface="メイリオ"/>
                          <a:cs typeface="+mn-cs"/>
                        </a:rPr>
                        <a:t>日</a:t>
                      </a:r>
                      <a:r>
                        <a:rPr lang="en-US" altLang="ja-JP" sz="900" kern="1200" dirty="0">
                          <a:solidFill>
                            <a:srgbClr val="0D0D0D"/>
                          </a:solidFill>
                          <a:latin typeface="メイリオ"/>
                          <a:ea typeface="メイリオ"/>
                          <a:cs typeface="+mn-cs"/>
                        </a:rPr>
                        <a:t>(</a:t>
                      </a:r>
                      <a:r>
                        <a:rPr lang="ja-JP" altLang="en-US" sz="900" kern="1200" dirty="0">
                          <a:solidFill>
                            <a:srgbClr val="0D0D0D"/>
                          </a:solidFill>
                          <a:latin typeface="メイリオ"/>
                          <a:ea typeface="メイリオ"/>
                          <a:cs typeface="+mn-cs"/>
                        </a:rPr>
                        <a:t>木</a:t>
                      </a:r>
                      <a:r>
                        <a:rPr lang="en-US" altLang="ja-JP" sz="900" kern="1200" dirty="0">
                          <a:solidFill>
                            <a:srgbClr val="0D0D0D"/>
                          </a:solidFill>
                          <a:latin typeface="メイリオ"/>
                          <a:ea typeface="メイリオ"/>
                          <a:cs typeface="+mn-cs"/>
                        </a:rPr>
                        <a:t>)</a:t>
                      </a:r>
                      <a:endParaRPr kumimoji="1" lang="ja-JP" altLang="en-US" sz="900" kern="1200" dirty="0">
                        <a:solidFill>
                          <a:srgbClr val="0D0D0D"/>
                        </a:solidFill>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777446988"/>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rgbClr val="0D0D0D"/>
                          </a:solidFill>
                          <a:latin typeface="Meiryo"/>
                          <a:ea typeface="Meiryo"/>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112060797"/>
                  </a:ext>
                </a:extLst>
              </a:tr>
              <a:tr h="3995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eiryo"/>
                          <a:ea typeface="Meiryo"/>
                          <a:cs typeface="+mn-cs"/>
                        </a:rPr>
                        <a:t>広告タイプ</a:t>
                      </a:r>
                      <a:r>
                        <a:rPr kumimoji="1" lang="en-US" altLang="ja-JP" sz="800" b="0" kern="1200">
                          <a:solidFill>
                            <a:schemeClr val="bg1"/>
                          </a:solidFill>
                          <a:latin typeface="Meiryo"/>
                          <a:ea typeface="Meiryo"/>
                          <a:cs typeface="+mn-cs"/>
                        </a:rPr>
                        <a:t>/</a:t>
                      </a:r>
                      <a:r>
                        <a:rPr kumimoji="1" lang="ja-JP" altLang="en-US" sz="800" b="0" kern="1200">
                          <a:solidFill>
                            <a:schemeClr val="bg1"/>
                          </a:solidFill>
                          <a:latin typeface="Meiryo"/>
                          <a:ea typeface="Meiryo"/>
                          <a:cs typeface="+mn-cs"/>
                        </a:rPr>
                        <a:t>メインメディアの形式</a:t>
                      </a:r>
                      <a:r>
                        <a:rPr kumimoji="1" lang="en-US" altLang="ja-JP" sz="800" b="0" kern="1200">
                          <a:solidFill>
                            <a:schemeClr val="bg1"/>
                          </a:solidFill>
                          <a:latin typeface="Meiryo"/>
                          <a:ea typeface="Meiryo"/>
                          <a:cs typeface="+mn-cs"/>
                        </a:rPr>
                        <a:t>/</a:t>
                      </a:r>
                      <a:r>
                        <a:rPr kumimoji="1" lang="ja-JP" altLang="en-US" sz="800" b="0" kern="1200">
                          <a:solidFill>
                            <a:schemeClr val="bg1"/>
                          </a:solidFill>
                          <a:latin typeface="Meiryo"/>
                          <a:ea typeface="Meiryo"/>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スマートフォン</a:t>
                      </a:r>
                      <a:r>
                        <a:rPr kumimoji="1" lang="en-US" altLang="ja-JP" sz="900" b="0" i="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バナー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p>
                    <a:p>
                      <a:pPr algn="ctr"/>
                      <a:r>
                        <a:rPr kumimoji="1" lang="ja-JP" altLang="en-US" sz="900" kern="1200">
                          <a:solidFill>
                            <a:srgbClr val="0D0D0D"/>
                          </a:solidFill>
                          <a:latin typeface="Meiryo"/>
                          <a:ea typeface="Meiryo"/>
                          <a:cs typeface="+mn-cs"/>
                        </a:rPr>
                        <a:t>バナー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r>
                        <a:rPr kumimoji="1" lang="ja-JP" altLang="en-US" sz="900" kern="1200">
                          <a:solidFill>
                            <a:srgbClr val="0D0D0D"/>
                          </a:solidFill>
                          <a:latin typeface="Meiryo"/>
                          <a:ea typeface="Meiryo"/>
                          <a:cs typeface="+mn-cs"/>
                        </a:rPr>
                        <a:t>　</a:t>
                      </a:r>
                      <a:endParaRPr kumimoji="1" lang="en-US" altLang="ja-JP" sz="900" b="0" i="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84434171"/>
                  </a:ext>
                </a:extLst>
              </a:tr>
              <a:tr h="38376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Meiryo"/>
                          <a:ea typeface="Meiryo"/>
                          <a:cs typeface="+mn-cs"/>
                        </a:rPr>
                        <a:t>動画をフルスクリーンで再生する（</a:t>
                      </a:r>
                      <a:r>
                        <a:rPr kumimoji="1" lang="en-US" altLang="ja-JP" sz="900" b="0" i="0" kern="1200">
                          <a:solidFill>
                            <a:srgbClr val="0D0D0D"/>
                          </a:solidFill>
                          <a:latin typeface="Meiryo"/>
                          <a:ea typeface="Meiryo"/>
                          <a:cs typeface="+mn-cs"/>
                        </a:rPr>
                        <a:t>for view</a:t>
                      </a:r>
                      <a:r>
                        <a:rPr kumimoji="1" lang="ja-JP" altLang="en-US" sz="900" b="0" i="0" kern="1200">
                          <a:solidFill>
                            <a:srgbClr val="0D0D0D"/>
                          </a:solidFill>
                          <a:latin typeface="Meiryo"/>
                          <a:ea typeface="Meiryo"/>
                          <a:cs typeface="+mn-cs"/>
                        </a:rPr>
                        <a:t>）　</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　ランディングページを表示する（</a:t>
                      </a:r>
                      <a:r>
                        <a:rPr kumimoji="1" lang="en-US" altLang="ja-JP" sz="900" b="0" i="0" kern="1200">
                          <a:solidFill>
                            <a:srgbClr val="0D0D0D"/>
                          </a:solidFill>
                          <a:latin typeface="Meiryo"/>
                          <a:ea typeface="Meiryo"/>
                          <a:cs typeface="+mn-cs"/>
                        </a:rPr>
                        <a:t>for click</a:t>
                      </a:r>
                      <a:r>
                        <a:rPr kumimoji="1" lang="ja-JP" altLang="en-US" sz="900" b="0" i="0" kern="1200">
                          <a:solidFill>
                            <a:srgbClr val="0D0D0D"/>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222981766"/>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a:ea typeface="Meiryo"/>
                          <a:cs typeface="+mn-cs"/>
                        </a:rPr>
                        <a:t>スマートフォン（ウェブ</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アプリ）</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931917948"/>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787314208"/>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　および　</a:t>
                      </a: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アプリのファーストビュー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066738162"/>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dirty="0">
                          <a:ln>
                            <a:noFill/>
                          </a:ln>
                          <a:solidFill>
                            <a:srgbClr val="0D0D0D"/>
                          </a:solidFill>
                          <a:effectLst/>
                          <a:uLnTx/>
                          <a:uFillTx/>
                          <a:latin typeface="Meiryo"/>
                          <a:ea typeface="Meiryo"/>
                          <a:cs typeface="+mn-cs"/>
                        </a:rPr>
                        <a:t>2025</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9</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日（月）～　</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日（火）</a:t>
                      </a:r>
                      <a:endParaRPr kumimoji="1" lang="ja-JP" altLang="ja-JP" sz="900" dirty="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463668774"/>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5</a:t>
                      </a:r>
                      <a:r>
                        <a:rPr kumimoji="1" lang="ja-JP" altLang="en-US" sz="900" kern="1200" dirty="0">
                          <a:solidFill>
                            <a:srgbClr val="0D0D0D"/>
                          </a:solidFill>
                          <a:latin typeface="Meiryo"/>
                          <a:ea typeface="Meiryo"/>
                          <a:cs typeface="+mn-cs"/>
                        </a:rPr>
                        <a:t>日間～</a:t>
                      </a:r>
                      <a:r>
                        <a:rPr kumimoji="1" lang="en-US" altLang="ja-JP" sz="900" kern="1200" dirty="0">
                          <a:solidFill>
                            <a:srgbClr val="0D0D0D"/>
                          </a:solidFill>
                          <a:latin typeface="Meiryo"/>
                          <a:ea typeface="Meiryo"/>
                          <a:cs typeface="+mn-cs"/>
                        </a:rPr>
                        <a:t>31</a:t>
                      </a:r>
                      <a:r>
                        <a:rPr kumimoji="1" lang="ja-JP" altLang="en-US" sz="900" kern="1200" dirty="0">
                          <a:solidFill>
                            <a:srgbClr val="0D0D0D"/>
                          </a:solidFill>
                          <a:latin typeface="Meiryo"/>
                          <a:ea typeface="Meiryo"/>
                          <a:cs typeface="+mn-cs"/>
                        </a:rPr>
                        <a:t>日間</a:t>
                      </a:r>
                      <a:r>
                        <a:rPr kumimoji="1" lang="en-US" altLang="ja-JP" sz="800" kern="1200" dirty="0">
                          <a:solidFill>
                            <a:srgbClr val="0D0D0D"/>
                          </a:solidFill>
                          <a:latin typeface="Meiryo"/>
                          <a:ea typeface="Meiryo"/>
                          <a:cs typeface="+mn-cs"/>
                        </a:rPr>
                        <a:t> </a:t>
                      </a:r>
                      <a:r>
                        <a:rPr kumimoji="1" lang="en-US" altLang="ja-JP" sz="800" kern="1200" dirty="0">
                          <a:solidFill>
                            <a:srgbClr val="FF0033"/>
                          </a:solidFill>
                          <a:latin typeface="Meiryo"/>
                          <a:ea typeface="Meiryo"/>
                          <a:cs typeface="+mn-cs"/>
                        </a:rPr>
                        <a:t>※1</a:t>
                      </a:r>
                      <a:endParaRPr kumimoji="1" lang="ja-JP" altLang="en-US" sz="9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900" kern="1200">
                          <a:solidFill>
                            <a:srgbClr val="0D0D0D"/>
                          </a:solidFill>
                          <a:latin typeface="Meiryo"/>
                          <a:ea typeface="Meiryo"/>
                          <a:cs typeface="+mn-cs"/>
                        </a:rPr>
                        <a:t>3</a:t>
                      </a:r>
                      <a:r>
                        <a:rPr kumimoji="1" lang="ja-JP" altLang="en-US" sz="900" kern="1200">
                          <a:solidFill>
                            <a:srgbClr val="0D0D0D"/>
                          </a:solidFill>
                          <a:latin typeface="Meiryo"/>
                          <a:ea typeface="Meiryo"/>
                          <a:cs typeface="+mn-cs"/>
                        </a:rPr>
                        <a:t>日間～</a:t>
                      </a:r>
                      <a:r>
                        <a:rPr kumimoji="1" lang="en-US" altLang="ja-JP" sz="900" kern="1200">
                          <a:solidFill>
                            <a:srgbClr val="0D0D0D"/>
                          </a:solidFill>
                          <a:latin typeface="Meiryo"/>
                          <a:ea typeface="Meiryo"/>
                          <a:cs typeface="+mn-cs"/>
                        </a:rPr>
                        <a:t>31</a:t>
                      </a:r>
                      <a:r>
                        <a:rPr kumimoji="1" lang="ja-JP" altLang="en-US" sz="900" kern="1200">
                          <a:solidFill>
                            <a:srgbClr val="0D0D0D"/>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rgbClr val="0D0D0D"/>
                          </a:solidFill>
                          <a:latin typeface="Meiryo"/>
                          <a:ea typeface="Meiryo"/>
                        </a:rPr>
                        <a:t>5</a:t>
                      </a:r>
                      <a:r>
                        <a:rPr kumimoji="1" lang="ja-JP" altLang="en-US" sz="900" dirty="0">
                          <a:solidFill>
                            <a:srgbClr val="0D0D0D"/>
                          </a:solidFill>
                          <a:latin typeface="Meiryo"/>
                          <a:ea typeface="Meiryo"/>
                        </a:rPr>
                        <a:t>日間～</a:t>
                      </a:r>
                      <a:r>
                        <a:rPr kumimoji="1" lang="en-US" altLang="ja-JP" sz="900" dirty="0">
                          <a:solidFill>
                            <a:srgbClr val="0D0D0D"/>
                          </a:solidFill>
                          <a:latin typeface="Meiryo"/>
                          <a:ea typeface="Meiryo"/>
                        </a:rPr>
                        <a:t>31</a:t>
                      </a:r>
                      <a:r>
                        <a:rPr kumimoji="1" lang="ja-JP" altLang="en-US" sz="900" dirty="0">
                          <a:solidFill>
                            <a:srgbClr val="0D0D0D"/>
                          </a:solidFill>
                          <a:latin typeface="Meiryo"/>
                          <a:ea typeface="Meiryo"/>
                        </a:rPr>
                        <a:t>日間</a:t>
                      </a:r>
                      <a:r>
                        <a:rPr kumimoji="1" lang="en-US" altLang="ja-JP" sz="900" dirty="0">
                          <a:solidFill>
                            <a:srgbClr val="0D0D0D"/>
                          </a:solidFill>
                          <a:latin typeface="Meiryo"/>
                          <a:ea typeface="Meiryo"/>
                        </a:rPr>
                        <a:t> </a:t>
                      </a:r>
                      <a:r>
                        <a:rPr kumimoji="1" lang="en-US" altLang="ja-JP" sz="800" dirty="0">
                          <a:solidFill>
                            <a:srgbClr val="FF0033"/>
                          </a:solidFill>
                          <a:latin typeface="Meiryo"/>
                          <a:ea typeface="Meiryo"/>
                        </a:rPr>
                        <a:t>※1</a:t>
                      </a:r>
                      <a:endParaRPr kumimoji="1" lang="ja-JP" altLang="en-US" sz="10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31</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 </a:t>
                      </a:r>
                      <a:r>
                        <a:rPr kumimoji="1" lang="en-US" altLang="ja-JP" sz="900">
                          <a:solidFill>
                            <a:schemeClr val="accent6"/>
                          </a:solidFill>
                          <a:latin typeface="Meiryo"/>
                          <a:ea typeface="Meiryo"/>
                        </a:rPr>
                        <a:t>※1</a:t>
                      </a:r>
                      <a:endParaRPr kumimoji="1" lang="ja-JP" altLang="en-US" sz="1000">
                        <a:solidFill>
                          <a:schemeClr val="accent6"/>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5</a:t>
                      </a:r>
                      <a:r>
                        <a:rPr kumimoji="1" lang="ja-JP" altLang="en-US" sz="900">
                          <a:solidFill>
                            <a:srgbClr val="0D0D0D"/>
                          </a:solidFill>
                          <a:latin typeface="Meiryo"/>
                          <a:ea typeface="Meiryo"/>
                        </a:rPr>
                        <a:t>日間～</a:t>
                      </a:r>
                      <a:r>
                        <a:rPr kumimoji="1" lang="en-US" altLang="ja-JP" sz="900">
                          <a:solidFill>
                            <a:srgbClr val="0D0D0D"/>
                          </a:solidFill>
                          <a:latin typeface="Meiryo"/>
                          <a:ea typeface="Meiryo"/>
                        </a:rPr>
                        <a:t>31</a:t>
                      </a:r>
                      <a:r>
                        <a:rPr kumimoji="1" lang="ja-JP" altLang="en-US" sz="900">
                          <a:solidFill>
                            <a:srgbClr val="0D0D0D"/>
                          </a:solidFill>
                          <a:latin typeface="Meiryo"/>
                          <a:ea typeface="Meiryo"/>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967014782"/>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50538939"/>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5,000,000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500,000</a:t>
                      </a:r>
                      <a:r>
                        <a:rPr kumimoji="1" lang="ja-JP" altLang="en-US" sz="900" kern="1200">
                          <a:solidFill>
                            <a:srgbClr val="0D0D0D"/>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3,000,000</a:t>
                      </a:r>
                      <a:r>
                        <a:rPr kumimoji="1" lang="ja-JP" altLang="en-US" sz="900" kern="1200">
                          <a:solidFill>
                            <a:srgbClr val="0D0D0D"/>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381913646"/>
                  </a:ext>
                </a:extLst>
              </a:tr>
              <a:tr h="3996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960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768</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dirty="0">
                          <a:solidFill>
                            <a:srgbClr val="0D0D0D"/>
                          </a:solidFill>
                          <a:latin typeface="Meiryo"/>
                          <a:ea typeface="Meiryo"/>
                        </a:rPr>
                        <a:t>902</a:t>
                      </a:r>
                      <a:r>
                        <a:rPr kumimoji="1" lang="ja-JP" altLang="en-US" sz="900" dirty="0">
                          <a:solidFill>
                            <a:srgbClr val="0D0D0D"/>
                          </a:solidFill>
                          <a:latin typeface="Meiryo"/>
                          <a:ea typeface="Meiryo"/>
                        </a:rPr>
                        <a:t>円 </a:t>
                      </a:r>
                      <a:r>
                        <a:rPr kumimoji="1" lang="en-US" altLang="ja-JP" sz="800" kern="1200" dirty="0">
                          <a:solidFill>
                            <a:srgbClr val="FF0033"/>
                          </a:solidFill>
                          <a:latin typeface="Meiryo"/>
                          <a:ea typeface="Meiryo"/>
                          <a:cs typeface="+mn-cs"/>
                        </a:rPr>
                        <a:t>※2</a:t>
                      </a:r>
                      <a:endParaRPr kumimoji="1" lang="en-US" altLang="ja-JP" sz="1000" dirty="0">
                        <a:solidFill>
                          <a:srgbClr val="FF003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dirty="0">
                          <a:solidFill>
                            <a:srgbClr val="0D0D0D"/>
                          </a:solidFill>
                          <a:latin typeface="Meiryo"/>
                          <a:ea typeface="Meiryo"/>
                        </a:rPr>
                        <a:t>1,248</a:t>
                      </a:r>
                      <a:r>
                        <a:rPr kumimoji="1" lang="ja-JP" altLang="en-US" sz="900" dirty="0">
                          <a:solidFill>
                            <a:srgbClr val="0D0D0D"/>
                          </a:solidFill>
                          <a:latin typeface="Meiryo"/>
                          <a:ea typeface="Meiryo"/>
                        </a:rPr>
                        <a:t>円★</a:t>
                      </a:r>
                      <a:endParaRPr kumimoji="1" lang="en-US" altLang="ja-JP" sz="900" dirty="0">
                        <a:solidFill>
                          <a:srgbClr val="0D0D0D"/>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960</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en-US" altLang="ja-JP" sz="800" dirty="0">
                          <a:solidFill>
                            <a:srgbClr val="FF0033"/>
                          </a:solidFill>
                          <a:latin typeface="Meiryo"/>
                          <a:ea typeface="Meiryo"/>
                        </a:rPr>
                        <a:t>※3</a:t>
                      </a:r>
                      <a:endParaRPr kumimoji="1" lang="ja-JP" altLang="en-US" sz="8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1,248</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960</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800">
                          <a:solidFill>
                            <a:schemeClr val="accent6"/>
                          </a:solidFill>
                          <a:latin typeface="Meiryo"/>
                          <a:ea typeface="Meiryo"/>
                        </a:rPr>
                        <a:t>※3</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latin typeface="Meiryo"/>
                          <a:ea typeface="Meiryo"/>
                          <a:cs typeface="+mn-cs"/>
                        </a:rPr>
                        <a:t>998</a:t>
                      </a:r>
                      <a:r>
                        <a:rPr kumimoji="1" lang="ja-JP" altLang="en-US" sz="900" kern="1200" dirty="0">
                          <a:solidFill>
                            <a:srgbClr val="0D0D0D"/>
                          </a:solidFill>
                          <a:latin typeface="Meiryo"/>
                          <a:ea typeface="Meiryo"/>
                          <a:cs typeface="+mn-cs"/>
                        </a:rPr>
                        <a:t>円</a:t>
                      </a:r>
                      <a:r>
                        <a:rPr kumimoji="1" lang="ja-JP" altLang="en-US" sz="900" dirty="0">
                          <a:solidFill>
                            <a:srgbClr val="0D0D0D"/>
                          </a:solidFill>
                          <a:latin typeface="Meiryo"/>
                          <a:ea typeface="Meiryo"/>
                        </a:rPr>
                        <a:t>★</a:t>
                      </a:r>
                      <a:endParaRPr kumimoji="1" lang="en-US" altLang="ja-JP" sz="90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768</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en-US" altLang="ja-JP" sz="900" kern="1200" dirty="0">
                          <a:solidFill>
                            <a:srgbClr val="FF0033"/>
                          </a:solidFill>
                          <a:latin typeface="Meiryo"/>
                          <a:ea typeface="Meiryo"/>
                          <a:cs typeface="+mn-cs"/>
                        </a:rPr>
                        <a:t>※</a:t>
                      </a:r>
                      <a:r>
                        <a:rPr kumimoji="1" lang="en-US" altLang="ja-JP" sz="800" kern="1200" dirty="0">
                          <a:solidFill>
                            <a:srgbClr val="FF0033"/>
                          </a:solidFill>
                          <a:latin typeface="Meiryo"/>
                          <a:ea typeface="Meiryo"/>
                          <a:cs typeface="+mn-cs"/>
                        </a:rPr>
                        <a:t>3</a:t>
                      </a:r>
                      <a:endParaRPr kumimoji="1" lang="ja-JP" altLang="en-US" sz="8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1,497</a:t>
                      </a:r>
                      <a:r>
                        <a:rPr kumimoji="1" lang="ja-JP" altLang="en-US" sz="900" kern="1200" dirty="0">
                          <a:solidFill>
                            <a:srgbClr val="0D0D0D"/>
                          </a:solidFill>
                          <a:latin typeface="Meiryo"/>
                          <a:ea typeface="Meiryo"/>
                          <a:cs typeface="+mn-cs"/>
                        </a:rPr>
                        <a:t>円</a:t>
                      </a:r>
                      <a:endParaRPr kumimoji="1" lang="en-US" altLang="ja-JP" sz="90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960</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×1.56</a:t>
                      </a:r>
                      <a:r>
                        <a:rPr kumimoji="1" lang="ja-JP" altLang="en-US" sz="900" kern="1200" dirty="0">
                          <a:solidFill>
                            <a:srgbClr val="0D0D0D"/>
                          </a:solidFill>
                          <a:latin typeface="Meiryo"/>
                          <a:ea typeface="Meiryo"/>
                          <a:cs typeface="+mn-cs"/>
                        </a:rPr>
                        <a:t>倍）</a:t>
                      </a:r>
                      <a:r>
                        <a:rPr kumimoji="1" lang="en-US" altLang="ja-JP" sz="800" kern="1200" dirty="0">
                          <a:solidFill>
                            <a:srgbClr val="FF0033"/>
                          </a:solidFill>
                          <a:latin typeface="Meiryo"/>
                          <a:ea typeface="Meiryo"/>
                          <a:cs typeface="+mn-cs"/>
                        </a:rPr>
                        <a:t>※4</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014462905"/>
                  </a:ext>
                </a:extLst>
              </a:tr>
              <a:tr h="36891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rgbClr val="0D0D0D"/>
                          </a:solidFill>
                          <a:latin typeface="Meiryo"/>
                          <a:ea typeface="Meiryo"/>
                        </a:rPr>
                        <a:t>-</a:t>
                      </a:r>
                      <a:endParaRPr kumimoji="1" lang="ja-JP" altLang="en-US" sz="10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3" name="円/楕円 15">
            <a:extLst>
              <a:ext uri="{FF2B5EF4-FFF2-40B4-BE49-F238E27FC236}">
                <a16:creationId xmlns:a16="http://schemas.microsoft.com/office/drawing/2014/main" id="{0CE11FBF-09A0-AC1A-EAF5-70D812927B28}"/>
              </a:ext>
            </a:extLst>
          </p:cNvPr>
          <p:cNvSpPr>
            <a:spLocks noChangeAspect="1"/>
          </p:cNvSpPr>
          <p:nvPr/>
        </p:nvSpPr>
        <p:spPr>
          <a:xfrm>
            <a:off x="8002737" y="2310276"/>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5" name="正方形/長方形 4">
            <a:extLst>
              <a:ext uri="{FF2B5EF4-FFF2-40B4-BE49-F238E27FC236}">
                <a16:creationId xmlns:a16="http://schemas.microsoft.com/office/drawing/2014/main" id="{F7093880-730A-4143-59BC-85927D1FA2D9}"/>
              </a:ext>
            </a:extLst>
          </p:cNvPr>
          <p:cNvSpPr/>
          <p:nvPr/>
        </p:nvSpPr>
        <p:spPr>
          <a:xfrm>
            <a:off x="479425" y="5816251"/>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eiryo"/>
              </a:rPr>
              <a:t>SP</a:t>
            </a:r>
            <a:r>
              <a:rPr kumimoji="0" lang="ja-JP" sz="800" kern="0">
                <a:solidFill>
                  <a:srgbClr val="595959"/>
                </a:solidFill>
                <a:latin typeface="Meiryo"/>
                <a:ea typeface="Meiryo"/>
              </a:rPr>
              <a:t>はスマートフォン、</a:t>
            </a:r>
            <a:r>
              <a:rPr kumimoji="0" lang="en-US" altLang="ja-JP" sz="800" kern="0">
                <a:solidFill>
                  <a:srgbClr val="595959"/>
                </a:solidFill>
                <a:latin typeface="Meiryo"/>
                <a:ea typeface="Meiryo"/>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eiryo"/>
              </a:rPr>
              <a:t>MD</a:t>
            </a:r>
            <a:r>
              <a:rPr kumimoji="0" lang="ja-JP" sz="800" kern="0">
                <a:solidFill>
                  <a:srgbClr val="595959"/>
                </a:solidFill>
                <a:latin typeface="Meiryo"/>
                <a:ea typeface="Meiryo"/>
              </a:rPr>
              <a:t>はマルチデバイスの略称です。</a:t>
            </a:r>
            <a:endParaRPr lang="en-US" sz="800" kern="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p:txBody>
      </p:sp>
      <p:sp>
        <p:nvSpPr>
          <p:cNvPr id="14" name="正方形/長方形 13">
            <a:extLst>
              <a:ext uri="{FF2B5EF4-FFF2-40B4-BE49-F238E27FC236}">
                <a16:creationId xmlns:a16="http://schemas.microsoft.com/office/drawing/2014/main" id="{58C99860-7637-BA52-07D9-69E3EC246592}"/>
              </a:ext>
            </a:extLst>
          </p:cNvPr>
          <p:cNvSpPr/>
          <p:nvPr/>
        </p:nvSpPr>
        <p:spPr>
          <a:xfrm>
            <a:off x="4637615" y="5828385"/>
            <a:ext cx="7314240" cy="541687"/>
          </a:xfrm>
          <a:prstGeom prst="rect">
            <a:avLst/>
          </a:prstGeom>
        </p:spPr>
        <p:txBody>
          <a:bodyPr wrap="square" lIns="0" tIns="0" rIns="0" bIns="0" anchor="t">
            <a:spAutoFit/>
          </a:bodyPr>
          <a:lstStyle/>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※1  </a:t>
            </a:r>
            <a:r>
              <a:rPr lang="en-US" altLang="ja-JP" sz="800" b="0" i="0" dirty="0">
                <a:solidFill>
                  <a:srgbClr val="FF0033"/>
                </a:solidFill>
                <a:effectLst/>
                <a:latin typeface="NotoSansJP"/>
              </a:rPr>
              <a:t>1</a:t>
            </a:r>
            <a:r>
              <a:rPr lang="ja-JP" altLang="en-US" sz="800" b="0" i="0" dirty="0">
                <a:solidFill>
                  <a:srgbClr val="FF0033"/>
                </a:solidFill>
                <a:effectLst/>
                <a:latin typeface="NotoSansJP"/>
              </a:rPr>
              <a:t>日間～</a:t>
            </a:r>
            <a:r>
              <a:rPr lang="en-US" altLang="ja-JP" sz="800" b="0" i="0" dirty="0">
                <a:solidFill>
                  <a:srgbClr val="FF0033"/>
                </a:solidFill>
                <a:effectLst/>
                <a:latin typeface="NotoSansJP"/>
              </a:rPr>
              <a:t>4</a:t>
            </a:r>
            <a:r>
              <a:rPr lang="ja-JP" altLang="en-US" sz="800" b="0" i="0" dirty="0">
                <a:solidFill>
                  <a:srgbClr val="FF0033"/>
                </a:solidFill>
                <a:effectLst/>
                <a:latin typeface="NotoSansJP"/>
              </a:rPr>
              <a:t>日間での掲載も可能ですが、予約時のシミュレーション</a:t>
            </a:r>
            <a:r>
              <a:rPr lang="en-US" altLang="ja-JP" sz="800" b="0" i="0" dirty="0" err="1">
                <a:solidFill>
                  <a:srgbClr val="FF0033"/>
                </a:solidFill>
                <a:effectLst/>
                <a:latin typeface="NotoSansJP"/>
              </a:rPr>
              <a:t>vimps</a:t>
            </a:r>
            <a:r>
              <a:rPr lang="ja-JP" altLang="en-US" sz="800" b="0" i="0" dirty="0">
                <a:solidFill>
                  <a:srgbClr val="FF0033"/>
                </a:solidFill>
                <a:effectLst/>
                <a:latin typeface="NotoSansJP"/>
              </a:rPr>
              <a:t>を下回る場合がありますので、</a:t>
            </a:r>
            <a:r>
              <a:rPr lang="en-US" altLang="ja-JP" sz="800" b="0" i="0" dirty="0">
                <a:solidFill>
                  <a:srgbClr val="FF0033"/>
                </a:solidFill>
                <a:effectLst/>
                <a:latin typeface="NotoSansJP"/>
              </a:rPr>
              <a:t>5</a:t>
            </a:r>
            <a:r>
              <a:rPr lang="ja-JP" altLang="en-US" sz="800" b="0" i="0" dirty="0">
                <a:solidFill>
                  <a:srgbClr val="FF0033"/>
                </a:solidFill>
                <a:effectLst/>
                <a:latin typeface="NotoSansJP"/>
              </a:rPr>
              <a:t>日間以上の掲載を推奨します。</a:t>
            </a:r>
            <a:endParaRPr lang="en-US" altLang="ja-JP" sz="800" b="0" i="0" dirty="0">
              <a:solidFill>
                <a:srgbClr val="FF0033"/>
              </a:solidFill>
              <a:effectLst/>
              <a:latin typeface="NotoSansJP"/>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※2  </a:t>
            </a:r>
            <a:r>
              <a:rPr kumimoji="0" lang="en" altLang="ja-JP" sz="800" kern="0" dirty="0">
                <a:solidFill>
                  <a:srgbClr val="FF0033"/>
                </a:solidFill>
                <a:latin typeface="Meiryo" panose="020B0604030504040204" pitchFamily="34" charset="-128"/>
                <a:ea typeface="Meiryo" panose="020B0604030504040204" pitchFamily="34" charset="-128"/>
              </a:rPr>
              <a:t>FQ1</a:t>
            </a:r>
            <a:r>
              <a:rPr kumimoji="0" lang="ja-JP" altLang="en-US" sz="800" kern="0" dirty="0">
                <a:solidFill>
                  <a:srgbClr val="FF0033"/>
                </a:solidFill>
                <a:latin typeface="Meiryo" panose="020B0604030504040204" pitchFamily="34" charset="-128"/>
                <a:ea typeface="Meiryo" panose="020B0604030504040204" pitchFamily="34" charset="-128"/>
              </a:rPr>
              <a:t>回指定の掛け率含む。</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※3  </a:t>
            </a:r>
            <a:r>
              <a:rPr kumimoji="0" lang="ja-JP" altLang="en-US" sz="800" kern="0" dirty="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FF0033"/>
                </a:solidFill>
                <a:latin typeface="Meiryo" panose="020B0604030504040204" pitchFamily="34" charset="-128"/>
                <a:ea typeface="Meiryo" panose="020B0604030504040204" pitchFamily="34" charset="-128"/>
              </a:rPr>
              <a:t>vCPM</a:t>
            </a:r>
            <a:r>
              <a:rPr kumimoji="0" lang="en-US" altLang="ja-JP"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a:t>
            </a:r>
            <a:r>
              <a:rPr kumimoji="0" lang="en-US" altLang="ja-JP"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※4  </a:t>
            </a:r>
            <a:r>
              <a:rPr lang="ja-JP" altLang="en-US" sz="800" dirty="0">
                <a:solidFill>
                  <a:srgbClr val="FF0033"/>
                </a:solidFill>
                <a:latin typeface="Meiryo" panose="020B0604030504040204" pitchFamily="34" charset="-128"/>
                <a:ea typeface="Meiryo" panose="020B0604030504040204" pitchFamily="34" charset="-128"/>
              </a:rPr>
              <a:t>市区郡指定の掛け率含む。</a:t>
            </a:r>
            <a:endParaRPr lang="en-US" altLang="ja-JP" sz="800" dirty="0">
              <a:solidFill>
                <a:srgbClr val="FF0033"/>
              </a:solidFill>
              <a:latin typeface="Meiryo" panose="020B0604030504040204" pitchFamily="34" charset="-128"/>
              <a:ea typeface="Meiryo" panose="020B0604030504040204" pitchFamily="34" charset="-128"/>
            </a:endParaRPr>
          </a:p>
        </p:txBody>
      </p:sp>
      <p:sp>
        <p:nvSpPr>
          <p:cNvPr id="8" name="テキスト ボックス 7">
            <a:extLst>
              <a:ext uri="{FF2B5EF4-FFF2-40B4-BE49-F238E27FC236}">
                <a16:creationId xmlns:a16="http://schemas.microsoft.com/office/drawing/2014/main" id="{E9EF28B6-6533-F5FE-8F51-D5CDA4C34E45}"/>
              </a:ext>
            </a:extLst>
          </p:cNvPr>
          <p:cNvSpPr txBox="1"/>
          <p:nvPr/>
        </p:nvSpPr>
        <p:spPr>
          <a:xfrm>
            <a:off x="382234" y="6187130"/>
            <a:ext cx="4272350" cy="215444"/>
          </a:xfrm>
          <a:prstGeom prst="rect">
            <a:avLst/>
          </a:prstGeom>
          <a:noFill/>
        </p:spPr>
        <p:txBody>
          <a:bodyPr wrap="square">
            <a:spAutoFit/>
          </a:bodyPr>
          <a:lstStyle/>
          <a:p>
            <a:pPr marL="449263" indent="-449263"/>
            <a:r>
              <a:rPr kumimoji="1" lang="en-US" altLang="ja-JP" sz="800" dirty="0">
                <a:solidFill>
                  <a:srgbClr val="FF0033"/>
                </a:solidFill>
                <a:latin typeface="メイリオ" panose="020B0604030504040204" pitchFamily="50" charset="-128"/>
                <a:ea typeface="メイリオ" panose="020B0604030504040204" pitchFamily="50" charset="-128"/>
              </a:rPr>
              <a:t>※</a:t>
            </a:r>
            <a:r>
              <a:rPr kumimoji="0" lang="en-US" altLang="ja-JP" sz="800" kern="0" dirty="0">
                <a:solidFill>
                  <a:srgbClr val="FF0033"/>
                </a:solidFill>
                <a:latin typeface="メイリオ" panose="020B0604030504040204" pitchFamily="50" charset="-128"/>
                <a:ea typeface="メイリオ" panose="020B0604030504040204" pitchFamily="50" charset="-128"/>
              </a:rPr>
              <a:t>3/11</a:t>
            </a:r>
            <a:r>
              <a:rPr kumimoji="0" lang="ja-JP" altLang="en-US" sz="800" kern="0" dirty="0">
                <a:solidFill>
                  <a:srgbClr val="FF0033"/>
                </a:solidFill>
                <a:latin typeface="メイリオ" panose="020B0604030504040204" pitchFamily="50" charset="-128"/>
                <a:ea typeface="メイリオ" panose="020B0604030504040204" pitchFamily="50" charset="-128"/>
              </a:rPr>
              <a:t>に</a:t>
            </a:r>
            <a:r>
              <a:rPr lang="en-US" altLang="ja-JP" sz="800" dirty="0">
                <a:solidFill>
                  <a:srgbClr val="FF0033"/>
                </a:solidFill>
                <a:latin typeface="メイリオ" panose="020B0604030504040204" pitchFamily="50" charset="-128"/>
                <a:ea typeface="メイリオ" panose="020B0604030504040204" pitchFamily="50" charset="-128"/>
              </a:rPr>
              <a:t>Yahoo! JAPAN</a:t>
            </a:r>
            <a:r>
              <a:rPr lang="ja-JP" altLang="en-US" sz="800" dirty="0">
                <a:solidFill>
                  <a:srgbClr val="FF0033"/>
                </a:solidFill>
                <a:latin typeface="メイリオ" panose="020B0604030504040204" pitchFamily="50" charset="-128"/>
                <a:ea typeface="メイリオ" panose="020B0604030504040204" pitchFamily="50" charset="-128"/>
              </a:rPr>
              <a:t>　トップページ</a:t>
            </a:r>
            <a:r>
              <a:rPr kumimoji="0" lang="ja-JP" altLang="en-US" sz="800" kern="0" dirty="0">
                <a:solidFill>
                  <a:srgbClr val="FF0033"/>
                </a:solidFill>
                <a:latin typeface="メイリオ" panose="020B0604030504040204" pitchFamily="50" charset="-128"/>
                <a:ea typeface="メイリオ" panose="020B0604030504040204" pitchFamily="50" charset="-128"/>
              </a:rPr>
              <a:t>にて特別演出が行われる可能性があります。</a:t>
            </a:r>
          </a:p>
        </p:txBody>
      </p:sp>
    </p:spTree>
    <p:extLst>
      <p:ext uri="{BB962C8B-B14F-4D97-AF65-F5344CB8AC3E}">
        <p14:creationId xmlns:p14="http://schemas.microsoft.com/office/powerpoint/2010/main" val="38632816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p>
        </p:txBody>
      </p:sp>
      <p:graphicFrame>
        <p:nvGraphicFramePr>
          <p:cNvPr id="8" name="表 7">
            <a:extLst>
              <a:ext uri="{FF2B5EF4-FFF2-40B4-BE49-F238E27FC236}">
                <a16:creationId xmlns:a16="http://schemas.microsoft.com/office/drawing/2014/main" id="{ECBFD6FA-97E8-AE30-0F84-A07137F40570}"/>
              </a:ext>
            </a:extLst>
          </p:cNvPr>
          <p:cNvGraphicFramePr>
            <a:graphicFrameLocks noGrp="1"/>
          </p:cNvGraphicFramePr>
          <p:nvPr>
            <p:extLst>
              <p:ext uri="{D42A27DB-BD31-4B8C-83A1-F6EECF244321}">
                <p14:modId xmlns:p14="http://schemas.microsoft.com/office/powerpoint/2010/main" val="3175718351"/>
              </p:ext>
            </p:extLst>
          </p:nvPr>
        </p:nvGraphicFramePr>
        <p:xfrm>
          <a:off x="441326" y="993777"/>
          <a:ext cx="11233151" cy="4896905"/>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09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（時間帯ジャック）（</a:t>
                      </a:r>
                      <a:r>
                        <a:rPr kumimoji="1" lang="en-US" altLang="ja-JP" sz="1050" b="1" i="0" kern="1200" dirty="0">
                          <a:solidFill>
                            <a:schemeClr val="bg1"/>
                          </a:solidFill>
                          <a:latin typeface="Meiryo"/>
                          <a:ea typeface="Meiryo"/>
                          <a:cs typeface="+mn-cs"/>
                        </a:rPr>
                        <a:t>10/1</a:t>
                      </a:r>
                      <a:r>
                        <a:rPr kumimoji="1" lang="ja-JP" altLang="en-US" sz="1050" b="1" i="0" kern="1200" dirty="0">
                          <a:solidFill>
                            <a:schemeClr val="bg1"/>
                          </a:solidFill>
                          <a:latin typeface="Meiryo"/>
                          <a:ea typeface="Meiryo"/>
                          <a:cs typeface="+mn-cs"/>
                        </a:rPr>
                        <a:t>～</a:t>
                      </a:r>
                      <a:r>
                        <a:rPr kumimoji="1" lang="en-US" altLang="ja-JP" sz="1050" b="1" i="0" kern="1200" dirty="0">
                          <a:solidFill>
                            <a:schemeClr val="bg1"/>
                          </a:solidFill>
                          <a:latin typeface="Meiryo"/>
                          <a:ea typeface="Meiryo"/>
                          <a:cs typeface="+mn-cs"/>
                        </a:rPr>
                        <a:t>12/31</a:t>
                      </a:r>
                      <a:r>
                        <a:rPr kumimoji="1" lang="ja-JP" altLang="en-US" sz="1050" b="1" i="0" kern="1200" dirty="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（時間帯ジャック　関東</a:t>
                      </a:r>
                      <a:r>
                        <a:rPr kumimoji="1" lang="en-US" altLang="ja-JP" sz="1050" b="1" i="0" kern="1200" dirty="0">
                          <a:solidFill>
                            <a:schemeClr val="bg1"/>
                          </a:solidFill>
                          <a:latin typeface="Meiryo"/>
                          <a:ea typeface="Meiryo"/>
                          <a:cs typeface="+mn-cs"/>
                        </a:rPr>
                        <a:t>1</a:t>
                      </a:r>
                      <a:r>
                        <a:rPr kumimoji="1" lang="ja-JP" altLang="en-US" sz="1050" b="1" i="0" kern="1200" dirty="0">
                          <a:solidFill>
                            <a:schemeClr val="bg1"/>
                          </a:solidFill>
                          <a:latin typeface="Meiryo"/>
                          <a:ea typeface="Meiryo"/>
                          <a:cs typeface="+mn-cs"/>
                        </a:rPr>
                        <a:t>都</a:t>
                      </a:r>
                      <a:r>
                        <a:rPr kumimoji="1" lang="en-US" altLang="ja-JP" sz="1050" b="1" i="0" kern="1200" dirty="0">
                          <a:solidFill>
                            <a:schemeClr val="bg1"/>
                          </a:solidFill>
                          <a:latin typeface="Meiryo"/>
                          <a:ea typeface="Meiryo"/>
                          <a:cs typeface="+mn-cs"/>
                        </a:rPr>
                        <a:t>6</a:t>
                      </a:r>
                      <a:r>
                        <a:rPr kumimoji="1" lang="ja-JP" altLang="en-US" sz="1050" b="1" i="0" kern="1200" dirty="0">
                          <a:solidFill>
                            <a:schemeClr val="bg1"/>
                          </a:solidFill>
                          <a:latin typeface="Meiryo"/>
                          <a:ea typeface="Meiryo"/>
                          <a:cs typeface="+mn-cs"/>
                        </a:rPr>
                        <a:t>県）（</a:t>
                      </a:r>
                      <a:r>
                        <a:rPr kumimoji="1" lang="en-US" altLang="ja-JP" sz="1050" b="1" i="0" kern="1200" dirty="0">
                          <a:solidFill>
                            <a:schemeClr val="bg1"/>
                          </a:solidFill>
                          <a:latin typeface="Meiryo"/>
                          <a:ea typeface="Meiryo"/>
                          <a:cs typeface="+mn-cs"/>
                        </a:rPr>
                        <a:t>10/1</a:t>
                      </a:r>
                      <a:r>
                        <a:rPr kumimoji="1" lang="ja-JP" altLang="en-US" sz="1050" b="1" i="0" kern="1200" dirty="0">
                          <a:solidFill>
                            <a:schemeClr val="bg1"/>
                          </a:solidFill>
                          <a:latin typeface="Meiryo"/>
                          <a:ea typeface="Meiryo"/>
                          <a:cs typeface="+mn-cs"/>
                        </a:rPr>
                        <a:t>～</a:t>
                      </a:r>
                      <a:r>
                        <a:rPr kumimoji="1" lang="en-US" altLang="ja-JP" sz="1050" b="1" i="0" kern="1200" dirty="0">
                          <a:solidFill>
                            <a:schemeClr val="bg1"/>
                          </a:solidFill>
                          <a:latin typeface="Meiryo"/>
                          <a:ea typeface="Meiryo"/>
                          <a:cs typeface="+mn-cs"/>
                        </a:rPr>
                        <a:t>12/31</a:t>
                      </a:r>
                      <a:r>
                        <a:rPr kumimoji="1" lang="ja-JP" altLang="en-US" sz="1050" b="1" i="0" kern="1200" dirty="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dirty="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a:ea typeface="Meiryo"/>
                        </a:rPr>
                        <a:t>内容変更</a:t>
                      </a: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50" b="0" i="0" u="none" strike="noStrike" kern="1200" baseline="0" noProof="0" dirty="0">
                          <a:solidFill>
                            <a:srgbClr val="0D0D0D"/>
                          </a:solidFill>
                          <a:latin typeface="Meiryo"/>
                        </a:rPr>
                        <a:t>1000011984</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a:ea typeface="Meiryo"/>
                        </a:rPr>
                        <a:t>内容変更</a:t>
                      </a:r>
                      <a:endParaRPr kumimoji="1" lang="ja-JP" altLang="en-US" sz="1050" b="0" i="0">
                        <a:solidFill>
                          <a:srgbClr val="0D0D0D"/>
                        </a:solidFill>
                        <a:latin typeface="Meiryo" panose="020B0604030504040204" pitchFamily="34" charset="-128"/>
                        <a:ea typeface="Meiryo" panose="020B0604030504040204" pitchFamily="34" charset="-128"/>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50" b="0" i="0" u="none" strike="noStrike" kern="1200" baseline="0" noProof="0" dirty="0">
                          <a:solidFill>
                            <a:srgbClr val="0D0D0D"/>
                          </a:solidFill>
                          <a:latin typeface="Meiryo"/>
                        </a:rPr>
                        <a:t>1000011985</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dirty="0">
                          <a:solidFill>
                            <a:srgbClr val="0D0D0D"/>
                          </a:solidFill>
                          <a:latin typeface="メイリオ"/>
                          <a:ea typeface="メイリオ"/>
                          <a:cs typeface="+mn-cs"/>
                        </a:rPr>
                        <a:t>2025</a:t>
                      </a:r>
                      <a:r>
                        <a:rPr kumimoji="1" lang="ja-JP" altLang="en-US" sz="1050" kern="1200" dirty="0">
                          <a:solidFill>
                            <a:srgbClr val="0D0D0D"/>
                          </a:solidFill>
                          <a:latin typeface="メイリオ"/>
                          <a:ea typeface="メイリオ"/>
                          <a:cs typeface="+mn-cs"/>
                        </a:rPr>
                        <a:t>年</a:t>
                      </a:r>
                      <a:r>
                        <a:rPr kumimoji="1" lang="en-US" altLang="ja-JP" sz="1050" kern="1200" dirty="0">
                          <a:solidFill>
                            <a:srgbClr val="0D0D0D"/>
                          </a:solidFill>
                          <a:latin typeface="メイリオ"/>
                          <a:ea typeface="メイリオ"/>
                          <a:cs typeface="+mn-cs"/>
                        </a:rPr>
                        <a:t>7</a:t>
                      </a:r>
                      <a:r>
                        <a:rPr kumimoji="1" lang="ja-JP" altLang="en-US" sz="1050" kern="1200" dirty="0">
                          <a:solidFill>
                            <a:srgbClr val="0D0D0D"/>
                          </a:solidFill>
                          <a:latin typeface="メイリオ"/>
                          <a:ea typeface="メイリオ"/>
                          <a:cs typeface="+mn-cs"/>
                        </a:rPr>
                        <a:t>月</a:t>
                      </a:r>
                      <a:r>
                        <a:rPr kumimoji="1" lang="en-US" altLang="ja-JP" sz="1050" kern="1200" dirty="0">
                          <a:solidFill>
                            <a:srgbClr val="0D0D0D"/>
                          </a:solidFill>
                          <a:latin typeface="メイリオ"/>
                          <a:ea typeface="メイリオ"/>
                          <a:cs typeface="+mn-cs"/>
                        </a:rPr>
                        <a:t>24</a:t>
                      </a:r>
                      <a:r>
                        <a:rPr kumimoji="1" lang="ja-JP" altLang="en-US" sz="1050" kern="1200" dirty="0">
                          <a:solidFill>
                            <a:srgbClr val="0D0D0D"/>
                          </a:solidFill>
                          <a:latin typeface="メイリオ"/>
                          <a:ea typeface="メイリオ"/>
                          <a:cs typeface="+mn-cs"/>
                        </a:rPr>
                        <a:t>日</a:t>
                      </a:r>
                      <a:r>
                        <a:rPr lang="en-US" altLang="ja-JP" sz="1050" kern="1200" dirty="0">
                          <a:solidFill>
                            <a:srgbClr val="0D0D0D"/>
                          </a:solidFill>
                          <a:latin typeface="メイリオ"/>
                          <a:ea typeface="メイリオ"/>
                          <a:cs typeface="+mn-cs"/>
                        </a:rPr>
                        <a:t>(</a:t>
                      </a:r>
                      <a:r>
                        <a:rPr lang="ja-JP" altLang="en-US" sz="1050" kern="1200" dirty="0">
                          <a:solidFill>
                            <a:srgbClr val="0D0D0D"/>
                          </a:solidFill>
                          <a:latin typeface="メイリオ"/>
                          <a:ea typeface="メイリオ"/>
                          <a:cs typeface="+mn-cs"/>
                        </a:rPr>
                        <a:t>木</a:t>
                      </a:r>
                      <a:r>
                        <a:rPr lang="en-US" altLang="ja-JP" sz="1050" kern="1200" dirty="0">
                          <a:solidFill>
                            <a:srgbClr val="0D0D0D"/>
                          </a:solidFill>
                          <a:latin typeface="メイリオ"/>
                          <a:ea typeface="メイリオ"/>
                          <a:cs typeface="+mn-cs"/>
                        </a:rPr>
                        <a:t>)</a:t>
                      </a:r>
                      <a:endParaRPr kumimoji="1" lang="ja-JP" altLang="en-US" sz="1050" kern="1200" dirty="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a:t>
                      </a:r>
                      <a:endParaRPr kumimoji="1" lang="ja-JP" altLang="en-US" sz="105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rgbClr val="0D0D0D"/>
                          </a:solidFill>
                          <a:latin typeface="Meiryo"/>
                          <a:ea typeface="Meiryo"/>
                        </a:rPr>
                        <a:t>-</a:t>
                      </a:r>
                      <a:endParaRPr kumimoji="1" lang="ja-JP" altLang="en-US" sz="105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814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dirty="0">
                          <a:solidFill>
                            <a:schemeClr val="bg1"/>
                          </a:solidFill>
                          <a:latin typeface="Meiryo"/>
                          <a:ea typeface="Meiryo"/>
                          <a:cs typeface="+mn-cs"/>
                        </a:rPr>
                        <a:t>/</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en-US" altLang="ja-JP" sz="1050" b="0" i="0" kern="1200" dirty="0">
                          <a:solidFill>
                            <a:srgbClr val="0D0D0D"/>
                          </a:solidFill>
                          <a:latin typeface="Meiryo"/>
                          <a:ea typeface="Meiryo"/>
                          <a:cs typeface="+mn-cs"/>
                        </a:rPr>
                        <a:t>【</a:t>
                      </a:r>
                      <a:r>
                        <a:rPr lang="ja-JP" altLang="en-US" sz="1050" b="0" i="0" kern="1200">
                          <a:solidFill>
                            <a:srgbClr val="0D0D0D"/>
                          </a:solidFill>
                          <a:latin typeface="Meiryo"/>
                          <a:ea typeface="Meiryo"/>
                          <a:cs typeface="+mn-cs"/>
                        </a:rPr>
                        <a:t>スマートフォン</a:t>
                      </a:r>
                      <a:r>
                        <a:rPr lang="en-US" altLang="ja-JP" sz="1050" b="0" i="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バナー</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画像</a:t>
                      </a:r>
                      <a:r>
                        <a:rPr kumimoji="1" lang="en-US" altLang="ja-JP" sz="1050" kern="1200" dirty="0">
                          <a:solidFill>
                            <a:srgbClr val="0D0D0D"/>
                          </a:solidFill>
                          <a:latin typeface="Meiryo"/>
                          <a:ea typeface="Meiryo"/>
                          <a:cs typeface="+mn-cs"/>
                        </a:rPr>
                        <a:t>/16</a:t>
                      </a:r>
                      <a:r>
                        <a:rPr kumimoji="1" lang="ja-JP" altLang="en-US" sz="1050" kern="1200">
                          <a:solidFill>
                            <a:srgbClr val="0D0D0D"/>
                          </a:solidFill>
                          <a:latin typeface="Meiryo"/>
                          <a:ea typeface="Meiryo"/>
                          <a:cs typeface="+mn-cs"/>
                        </a:rPr>
                        <a:t>：</a:t>
                      </a:r>
                      <a:r>
                        <a:rPr kumimoji="1" lang="en-US" altLang="ja-JP" sz="1050" kern="1200" dirty="0">
                          <a:solidFill>
                            <a:srgbClr val="0D0D0D"/>
                          </a:solidFill>
                          <a:latin typeface="Meiryo"/>
                          <a:ea typeface="Meiryo"/>
                          <a:cs typeface="+mn-cs"/>
                        </a:rPr>
                        <a:t>9</a:t>
                      </a:r>
                    </a:p>
                    <a:p>
                      <a:pPr algn="ctr"/>
                      <a:r>
                        <a:rPr kumimoji="1" lang="ja-JP" altLang="en-US" sz="1050" kern="1200">
                          <a:solidFill>
                            <a:srgbClr val="0D0D0D"/>
                          </a:solidFill>
                          <a:latin typeface="Meiryo"/>
                          <a:ea typeface="Meiryo"/>
                          <a:cs typeface="+mn-cs"/>
                        </a:rPr>
                        <a:t>バナー</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動画</a:t>
                      </a:r>
                      <a:r>
                        <a:rPr kumimoji="1" lang="en-US" altLang="ja-JP" sz="1050" kern="1200" dirty="0">
                          <a:solidFill>
                            <a:srgbClr val="0D0D0D"/>
                          </a:solidFill>
                          <a:latin typeface="Meiryo"/>
                          <a:ea typeface="Meiryo"/>
                          <a:cs typeface="+mn-cs"/>
                        </a:rPr>
                        <a:t>/16</a:t>
                      </a:r>
                      <a:r>
                        <a:rPr kumimoji="1" lang="ja-JP" altLang="en-US" sz="1050" kern="1200">
                          <a:solidFill>
                            <a:srgbClr val="0D0D0D"/>
                          </a:solidFill>
                          <a:latin typeface="Meiryo"/>
                          <a:ea typeface="Meiryo"/>
                          <a:cs typeface="+mn-cs"/>
                        </a:rPr>
                        <a:t>：</a:t>
                      </a:r>
                      <a:r>
                        <a:rPr kumimoji="1" lang="en-US" altLang="ja-JP" sz="1050" kern="1200" dirty="0">
                          <a:solidFill>
                            <a:srgbClr val="0D0D0D"/>
                          </a:solidFill>
                          <a:latin typeface="Meiryo"/>
                          <a:ea typeface="Meiryo"/>
                          <a:cs typeface="+mn-cs"/>
                        </a:rPr>
                        <a:t>9</a:t>
                      </a:r>
                      <a:r>
                        <a:rPr kumimoji="1" lang="ja-JP" altLang="en-US" sz="1050" kern="1200" dirty="0">
                          <a:solidFill>
                            <a:srgbClr val="0D0D0D"/>
                          </a:solidFill>
                          <a:latin typeface="Meiryo"/>
                          <a:ea typeface="Meiryo"/>
                          <a:cs typeface="+mn-cs"/>
                        </a:rPr>
                        <a:t>　</a:t>
                      </a:r>
                      <a:endParaRPr lang="en-US" altLang="ja-JP" sz="105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00426">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dirty="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dirty="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algn="ctr"/>
                      <a:r>
                        <a:rPr kumimoji="1" lang="ja-JP" altLang="en-US" sz="1050" kern="1200">
                          <a:solidFill>
                            <a:srgbClr val="0D0D0D"/>
                          </a:solidFill>
                          <a:latin typeface="+mn-lt"/>
                          <a:ea typeface="+mn-ea"/>
                          <a:cs typeface="+mn-cs"/>
                        </a:rPr>
                        <a:t>動画をフルスクリーンで再生する（</a:t>
                      </a:r>
                      <a:r>
                        <a:rPr kumimoji="1" lang="en-US" altLang="ja-JP" sz="1050" kern="1200" dirty="0">
                          <a:solidFill>
                            <a:srgbClr val="0D0D0D"/>
                          </a:solidFill>
                          <a:latin typeface="+mn-lt"/>
                          <a:ea typeface="+mn-ea"/>
                          <a:cs typeface="+mn-cs"/>
                        </a:rPr>
                        <a:t>for view</a:t>
                      </a:r>
                      <a:r>
                        <a:rPr kumimoji="1" lang="ja-JP" altLang="en-US" sz="1050" kern="1200">
                          <a:solidFill>
                            <a:srgbClr val="0D0D0D"/>
                          </a:solidFill>
                          <a:latin typeface="+mn-lt"/>
                          <a:ea typeface="+mn-ea"/>
                          <a:cs typeface="+mn-cs"/>
                        </a:rPr>
                        <a:t>）　</a:t>
                      </a:r>
                      <a:r>
                        <a:rPr kumimoji="1" lang="en-US" altLang="ja-JP" sz="1050" kern="1200" dirty="0">
                          <a:solidFill>
                            <a:srgbClr val="0D0D0D"/>
                          </a:solidFill>
                          <a:latin typeface="+mn-lt"/>
                          <a:ea typeface="+mn-ea"/>
                          <a:cs typeface="+mn-cs"/>
                        </a:rPr>
                        <a:t>/</a:t>
                      </a:r>
                      <a:r>
                        <a:rPr kumimoji="1" lang="ja-JP" altLang="en-US" sz="1050" kern="1200">
                          <a:solidFill>
                            <a:srgbClr val="0D0D0D"/>
                          </a:solidFill>
                          <a:latin typeface="+mn-lt"/>
                          <a:ea typeface="+mn-ea"/>
                          <a:cs typeface="+mn-cs"/>
                        </a:rPr>
                        <a:t>　ランディングページを表示する（</a:t>
                      </a:r>
                      <a:r>
                        <a:rPr kumimoji="1" lang="en-US" altLang="ja-JP" sz="1050" kern="1200" dirty="0">
                          <a:solidFill>
                            <a:srgbClr val="0D0D0D"/>
                          </a:solidFill>
                          <a:latin typeface="+mn-lt"/>
                          <a:ea typeface="+mn-ea"/>
                          <a:cs typeface="+mn-cs"/>
                        </a:rPr>
                        <a:t>for click</a:t>
                      </a:r>
                      <a:r>
                        <a:rPr kumimoji="1" lang="ja-JP" altLang="en-US" sz="1050" kern="1200">
                          <a:solidFill>
                            <a:srgbClr val="0D0D0D"/>
                          </a:solidFill>
                          <a:latin typeface="+mn-lt"/>
                          <a:ea typeface="+mn-ea"/>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a:solidFill>
                            <a:srgbClr val="0D0D0D"/>
                          </a:solidFill>
                          <a:latin typeface="Meiryo"/>
                          <a:ea typeface="Meiryo"/>
                          <a:cs typeface="+mn-cs"/>
                        </a:rPr>
                        <a:t>スマートフォン（ウェブ</a:t>
                      </a:r>
                      <a:r>
                        <a:rPr kumimoji="1" lang="en-US" altLang="ja-JP" sz="1050" b="0" i="0" kern="1200" dirty="0">
                          <a:solidFill>
                            <a:srgbClr val="0D0D0D"/>
                          </a:solidFill>
                          <a:latin typeface="Meiryo"/>
                          <a:ea typeface="Meiryo"/>
                          <a:cs typeface="+mn-cs"/>
                        </a:rPr>
                        <a:t>/</a:t>
                      </a:r>
                      <a:r>
                        <a:rPr kumimoji="1" lang="ja-JP" altLang="en-US" sz="1050" b="0" i="0" kern="1200">
                          <a:solidFill>
                            <a:srgbClr val="0D0D0D"/>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r>
                        <a:rPr kumimoji="1" lang="en-US" altLang="ja-JP" sz="1050" b="0" i="0" kern="1200" dirty="0">
                          <a:solidFill>
                            <a:srgbClr val="0D0D0D"/>
                          </a:solidFill>
                          <a:latin typeface="Meiryo"/>
                          <a:ea typeface="Meiryo"/>
                          <a:cs typeface="+mn-cs"/>
                        </a:rPr>
                        <a:t> </a:t>
                      </a:r>
                      <a:r>
                        <a:rPr kumimoji="1" lang="ja-JP" altLang="en-US" sz="1050" b="0" i="0" kern="1200">
                          <a:solidFill>
                            <a:srgbClr val="0D0D0D"/>
                          </a:solidFill>
                          <a:latin typeface="Meiryo"/>
                          <a:ea typeface="Meiryo"/>
                          <a:cs typeface="+mn-cs"/>
                        </a:rPr>
                        <a:t>および</a:t>
                      </a:r>
                      <a:r>
                        <a:rPr kumimoji="1" lang="en-US" altLang="ja-JP" sz="1050" b="0" i="0" kern="1200" dirty="0">
                          <a:solidFill>
                            <a:srgbClr val="0D0D0D"/>
                          </a:solidFill>
                          <a:latin typeface="Meiryo"/>
                          <a:ea typeface="Meiryo"/>
                          <a:cs typeface="+mn-cs"/>
                        </a:rPr>
                        <a:t>Yahoo! JAPAN</a:t>
                      </a:r>
                      <a:r>
                        <a:rPr kumimoji="1" lang="ja-JP" altLang="en-US" sz="1050" b="0" i="0" kern="1200">
                          <a:solidFill>
                            <a:srgbClr val="0D0D0D"/>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altLang="ja-JP" sz="1050" b="0" i="0" u="none" strike="noStrike" kern="1200" cap="none" spc="0" normalizeH="0" baseline="0" noProof="0" dirty="0">
                          <a:ln>
                            <a:noFill/>
                          </a:ln>
                          <a:solidFill>
                            <a:srgbClr val="0D0D0D"/>
                          </a:solidFill>
                          <a:effectLst/>
                          <a:uLnTx/>
                          <a:uFillTx/>
                        </a:rPr>
                        <a:t>2025</a:t>
                      </a:r>
                      <a:r>
                        <a:rPr kumimoji="1" lang="ja-JP" sz="1050" b="0" i="0" u="none" strike="noStrike" kern="1200" cap="none" spc="0" normalizeH="0" baseline="0" noProof="0" dirty="0">
                          <a:ln>
                            <a:noFill/>
                          </a:ln>
                          <a:solidFill>
                            <a:srgbClr val="0D0D0D"/>
                          </a:solidFill>
                          <a:effectLst/>
                          <a:uLnTx/>
                          <a:uFillTx/>
                        </a:rPr>
                        <a:t>年</a:t>
                      </a:r>
                      <a:r>
                        <a:rPr kumimoji="1" lang="en-US" altLang="ja-JP" sz="1050" b="0" i="0" u="none" strike="noStrike" kern="1200" cap="none" spc="0" normalizeH="0" baseline="0" noProof="0" dirty="0">
                          <a:ln>
                            <a:noFill/>
                          </a:ln>
                          <a:solidFill>
                            <a:srgbClr val="0D0D0D"/>
                          </a:solidFill>
                          <a:effectLst/>
                          <a:uLnTx/>
                          <a:uFillTx/>
                        </a:rPr>
                        <a:t>10</a:t>
                      </a:r>
                      <a:r>
                        <a:rPr lang="ja-JP" sz="1050" b="0" i="0" u="none" strike="noStrike" kern="1200" cap="none" spc="0" normalizeH="0" baseline="0" noProof="0" dirty="0">
                          <a:ln>
                            <a:noFill/>
                          </a:ln>
                          <a:solidFill>
                            <a:srgbClr val="0D0D0D"/>
                          </a:solidFill>
                          <a:effectLst/>
                          <a:uLnTx/>
                          <a:uFillTx/>
                        </a:rPr>
                        <a:t>月</a:t>
                      </a:r>
                      <a:r>
                        <a:rPr kumimoji="1" lang="en-US" altLang="ja-JP" sz="1050" b="0" i="0" u="none" strike="noStrike" kern="1200" cap="none" spc="0" normalizeH="0" baseline="0" noProof="0" dirty="0">
                          <a:ln>
                            <a:noFill/>
                          </a:ln>
                          <a:solidFill>
                            <a:srgbClr val="0D0D0D"/>
                          </a:solidFill>
                          <a:effectLst/>
                          <a:uLnTx/>
                          <a:uFillTx/>
                        </a:rPr>
                        <a:t>1</a:t>
                      </a:r>
                      <a:r>
                        <a:rPr kumimoji="1" lang="ja-JP" sz="1050" b="0" i="0" u="none" strike="noStrike" kern="1200" cap="none" spc="0" normalizeH="0" baseline="0" noProof="0" dirty="0">
                          <a:ln>
                            <a:noFill/>
                          </a:ln>
                          <a:solidFill>
                            <a:srgbClr val="0D0D0D"/>
                          </a:solidFill>
                          <a:effectLst/>
                          <a:uLnTx/>
                          <a:uFillTx/>
                        </a:rPr>
                        <a:t>日</a:t>
                      </a:r>
                      <a:r>
                        <a:rPr lang="ja-JP" altLang="en-US" sz="1050" b="0" i="0" u="none" strike="noStrike" kern="1200" cap="none" spc="0" normalizeH="0" baseline="0" noProof="0" dirty="0">
                          <a:ln>
                            <a:noFill/>
                          </a:ln>
                          <a:solidFill>
                            <a:srgbClr val="0D0D0D"/>
                          </a:solidFill>
                          <a:effectLst/>
                          <a:uLnTx/>
                          <a:uFillTx/>
                        </a:rPr>
                        <a:t>（水）</a:t>
                      </a:r>
                      <a:r>
                        <a:rPr kumimoji="1" lang="ja-JP" sz="1050" b="0" i="0" u="none" strike="noStrike" kern="1200" cap="none" spc="0" normalizeH="0" baseline="0" noProof="0" dirty="0">
                          <a:ln>
                            <a:noFill/>
                          </a:ln>
                          <a:solidFill>
                            <a:srgbClr val="0D0D0D"/>
                          </a:solidFill>
                          <a:effectLst/>
                          <a:uLnTx/>
                          <a:uFillTx/>
                        </a:rPr>
                        <a:t>～　</a:t>
                      </a:r>
                      <a:r>
                        <a:rPr lang="en-US" altLang="ja-JP" sz="1050" b="0" i="0" u="none" strike="noStrike" kern="1200" cap="none" spc="0" normalizeH="0" baseline="0" noProof="0" dirty="0">
                          <a:ln>
                            <a:noFill/>
                          </a:ln>
                          <a:solidFill>
                            <a:srgbClr val="0D0D0D"/>
                          </a:solidFill>
                          <a:effectLst/>
                          <a:uLnTx/>
                          <a:uFillTx/>
                        </a:rPr>
                        <a:t>2025</a:t>
                      </a:r>
                      <a:r>
                        <a:rPr kumimoji="1" lang="ja-JP" sz="1050" b="0" i="0" u="none" strike="noStrike" kern="1200" cap="none" spc="0" normalizeH="0" baseline="0" noProof="0" dirty="0">
                          <a:ln>
                            <a:noFill/>
                          </a:ln>
                          <a:solidFill>
                            <a:srgbClr val="0D0D0D"/>
                          </a:solidFill>
                          <a:effectLst/>
                          <a:uLnTx/>
                          <a:uFillTx/>
                        </a:rPr>
                        <a:t>年</a:t>
                      </a:r>
                      <a:r>
                        <a:rPr kumimoji="1" lang="en-US" altLang="ja-JP" sz="1050" b="0" i="0" u="none" strike="noStrike" kern="1200" cap="none" spc="0" normalizeH="0" baseline="0" noProof="0" dirty="0">
                          <a:ln>
                            <a:noFill/>
                          </a:ln>
                          <a:solidFill>
                            <a:srgbClr val="0D0D0D"/>
                          </a:solidFill>
                          <a:effectLst/>
                          <a:uLnTx/>
                          <a:uFillTx/>
                        </a:rPr>
                        <a:t>12</a:t>
                      </a:r>
                      <a:r>
                        <a:rPr kumimoji="1" lang="ja-JP" sz="1050" b="0" i="0" u="none" strike="noStrike" kern="1200" cap="none" spc="0" normalizeH="0" baseline="0" noProof="0" dirty="0">
                          <a:ln>
                            <a:noFill/>
                          </a:ln>
                          <a:solidFill>
                            <a:srgbClr val="0D0D0D"/>
                          </a:solidFill>
                          <a:effectLst/>
                          <a:uLnTx/>
                          <a:uFillTx/>
                        </a:rPr>
                        <a:t>月</a:t>
                      </a:r>
                      <a:r>
                        <a:rPr lang="en-US" altLang="ja-JP" sz="1050" b="0" i="0" u="none" strike="noStrike" kern="1200" cap="none" spc="0" normalizeH="0" baseline="0" noProof="0" dirty="0">
                          <a:ln>
                            <a:noFill/>
                          </a:ln>
                          <a:solidFill>
                            <a:srgbClr val="0D0D0D"/>
                          </a:solidFill>
                          <a:effectLst/>
                          <a:uLnTx/>
                          <a:uFillTx/>
                        </a:rPr>
                        <a:t>31</a:t>
                      </a:r>
                      <a:r>
                        <a:rPr kumimoji="1" lang="ja-JP" sz="1050" b="0" i="0" u="none" strike="noStrike" kern="1200" cap="none" spc="0" normalizeH="0" baseline="0" noProof="0" dirty="0">
                          <a:ln>
                            <a:noFill/>
                          </a:ln>
                          <a:solidFill>
                            <a:srgbClr val="0D0D0D"/>
                          </a:solidFill>
                          <a:effectLst/>
                          <a:uLnTx/>
                          <a:uFillTx/>
                        </a:rPr>
                        <a:t>日（</a:t>
                      </a:r>
                      <a:r>
                        <a:rPr kumimoji="1" lang="ja-JP" altLang="en-US" sz="1050" b="0" i="0" u="none" strike="noStrike" kern="1200" cap="none" spc="0" normalizeH="0" baseline="0" noProof="0" dirty="0">
                          <a:ln>
                            <a:noFill/>
                          </a:ln>
                          <a:solidFill>
                            <a:srgbClr val="0D0D0D"/>
                          </a:solidFill>
                          <a:effectLst/>
                          <a:uLnTx/>
                          <a:uFillTx/>
                        </a:rPr>
                        <a:t>水</a:t>
                      </a:r>
                      <a:r>
                        <a:rPr kumimoji="1" lang="ja-JP" sz="1050" b="0" i="0" u="none" strike="noStrike" kern="1200" cap="none" spc="0" normalizeH="0" baseline="0" noProof="0" dirty="0">
                          <a:ln>
                            <a:noFill/>
                          </a:ln>
                          <a:solidFill>
                            <a:srgbClr val="0D0D0D"/>
                          </a:solidFill>
                          <a:effectLst/>
                          <a:uLnTx/>
                          <a:uFillTx/>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日（</a:t>
                      </a:r>
                      <a:r>
                        <a:rPr kumimoji="1" lang="en-US" altLang="ja-JP" sz="105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a:solidFill>
                            <a:srgbClr val="0D0D0D"/>
                          </a:solidFill>
                          <a:effectLst/>
                          <a:latin typeface="Meiryo" panose="020B0604030504040204" pitchFamily="34" charset="-128"/>
                          <a:ea typeface="Meiryo" panose="020B0604030504040204" pitchFamily="34" charset="-128"/>
                        </a:rPr>
                        <a:t>時間帯ジャック購入型</a:t>
                      </a:r>
                      <a:endParaRPr kumimoji="1" lang="ja-JP" altLang="en-US" sz="1050" b="0" i="0" kern="1200">
                        <a:solidFill>
                          <a:srgbClr val="0D0D0D"/>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a:ea typeface="Meiryo"/>
                          <a:cs typeface="+mn-cs"/>
                        </a:rPr>
                        <a:t>価格は</a:t>
                      </a:r>
                      <a:r>
                        <a:rPr lang="en-US" altLang="ja-JP" sz="1050" b="0" i="0" kern="1200" dirty="0">
                          <a:solidFill>
                            <a:srgbClr val="0D0D0D"/>
                          </a:solidFill>
                          <a:latin typeface="Meiryo"/>
                          <a:ea typeface="Meiryo"/>
                          <a:cs typeface="+mn-cs"/>
                        </a:rPr>
                        <a:t>P24</a:t>
                      </a:r>
                      <a:r>
                        <a:rPr kumimoji="1" lang="ja-JP" altLang="en-US" sz="1050" b="0" i="0" kern="1200" dirty="0">
                          <a:solidFill>
                            <a:srgbClr val="0D0D0D"/>
                          </a:solidFill>
                          <a:latin typeface="Meiryo"/>
                          <a:ea typeface="Meiryo"/>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a:ea typeface="Meiryo"/>
                          <a:cs typeface="+mn-cs"/>
                        </a:rPr>
                        <a:t>価格は</a:t>
                      </a:r>
                      <a:r>
                        <a:rPr lang="en-US" altLang="ja-JP" sz="1050" b="0" i="0" kern="1200" dirty="0">
                          <a:solidFill>
                            <a:srgbClr val="0D0D0D"/>
                          </a:solidFill>
                          <a:latin typeface="Meiryo"/>
                          <a:ea typeface="Meiryo"/>
                          <a:cs typeface="+mn-cs"/>
                        </a:rPr>
                        <a:t>P25</a:t>
                      </a:r>
                      <a:r>
                        <a:rPr kumimoji="1" lang="ja-JP" altLang="en-US" sz="1050" b="0" i="0" kern="1200" dirty="0">
                          <a:solidFill>
                            <a:srgbClr val="0D0D0D"/>
                          </a:solidFill>
                          <a:latin typeface="Meiryo"/>
                          <a:ea typeface="Meiryo"/>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r>
                        <a:rPr kumimoji="1" lang="ja-JP" altLang="en-US" sz="900" b="0" kern="1200">
                          <a:solidFill>
                            <a:schemeClr val="bg1"/>
                          </a:solidFill>
                          <a:latin typeface="Meiryo"/>
                          <a:ea typeface="Meiryo"/>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a:t>
                      </a:r>
                      <a:endParaRPr kumimoji="1" lang="ja-JP" altLang="en-US" sz="105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rgbClr val="0D0D0D"/>
                          </a:solidFill>
                          <a:latin typeface="Meiryo"/>
                          <a:ea typeface="Meiryo"/>
                        </a:rPr>
                        <a:t>-</a:t>
                      </a:r>
                      <a:endParaRPr kumimoji="1" lang="ja-JP" altLang="en-US" sz="105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3" name="円/楕円 15">
            <a:extLst>
              <a:ext uri="{FF2B5EF4-FFF2-40B4-BE49-F238E27FC236}">
                <a16:creationId xmlns:a16="http://schemas.microsoft.com/office/drawing/2014/main" id="{13BA5076-7F6B-5F18-64B5-753B96D221DF}"/>
              </a:ext>
            </a:extLst>
          </p:cNvPr>
          <p:cNvSpPr>
            <a:spLocks noChangeAspect="1"/>
          </p:cNvSpPr>
          <p:nvPr/>
        </p:nvSpPr>
        <p:spPr>
          <a:xfrm>
            <a:off x="8790137" y="2557926"/>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6" name="正方形/長方形 15">
            <a:extLst>
              <a:ext uri="{FF2B5EF4-FFF2-40B4-BE49-F238E27FC236}">
                <a16:creationId xmlns:a16="http://schemas.microsoft.com/office/drawing/2014/main" id="{522D616F-B6D8-A40C-601D-63D297C89269}"/>
              </a:ext>
            </a:extLst>
          </p:cNvPr>
          <p:cNvSpPr/>
          <p:nvPr/>
        </p:nvSpPr>
        <p:spPr>
          <a:xfrm>
            <a:off x="434975" y="5909678"/>
            <a:ext cx="10423046" cy="338554"/>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a:ln>
                  <a:noFill/>
                </a:ln>
                <a:solidFill>
                  <a:srgbClr val="0D0D0D"/>
                </a:solidFill>
                <a:effectLst/>
                <a:uLnTx/>
                <a:uFillTx/>
              </a:rPr>
              <a:t>※</a:t>
            </a:r>
            <a:r>
              <a:rPr kumimoji="0" lang="ja-JP" altLang="en-US" sz="800" kern="0" noProof="0">
                <a:solidFill>
                  <a:srgbClr val="0D0D0D"/>
                </a:solidFill>
              </a:rPr>
              <a:t>時間帯ジャック商品は</a:t>
            </a:r>
            <a:r>
              <a:rPr kumimoji="0" lang="en-US" altLang="ja-JP" sz="800" kern="0" noProof="0">
                <a:solidFill>
                  <a:srgbClr val="0D0D0D"/>
                </a:solidFill>
              </a:rPr>
              <a:t>1</a:t>
            </a:r>
            <a:r>
              <a:rPr kumimoji="0" lang="ja-JP" altLang="en-US" sz="800" kern="0" noProof="0">
                <a:solidFill>
                  <a:srgbClr val="0D0D0D"/>
                </a:solidFill>
              </a:rPr>
              <a:t>日で最大</a:t>
            </a:r>
            <a:r>
              <a:rPr kumimoji="0" lang="en-US" altLang="ja-JP" sz="800" kern="0" noProof="0">
                <a:solidFill>
                  <a:srgbClr val="0D0D0D"/>
                </a:solidFill>
              </a:rPr>
              <a:t>3</a:t>
            </a:r>
            <a:r>
              <a:rPr kumimoji="0" lang="ja-JP" altLang="en-US" sz="800" kern="0" noProof="0">
                <a:solidFill>
                  <a:srgbClr val="0D0D0D"/>
                </a:solidFill>
              </a:rPr>
              <a:t>時間、</a:t>
            </a:r>
            <a:r>
              <a:rPr kumimoji="0" lang="en-US" altLang="ja-JP" sz="800" kern="0" noProof="0">
                <a:solidFill>
                  <a:srgbClr val="0D0D0D"/>
                </a:solidFill>
              </a:rPr>
              <a:t>1</a:t>
            </a:r>
            <a:r>
              <a:rPr kumimoji="0" lang="ja-JP" altLang="en-US" sz="800" kern="0" noProof="0">
                <a:solidFill>
                  <a:srgbClr val="0D0D0D"/>
                </a:solidFill>
              </a:rPr>
              <a:t>週間で最大</a:t>
            </a:r>
            <a:r>
              <a:rPr kumimoji="0" lang="en-US" altLang="ja-JP" sz="800" kern="0" noProof="0">
                <a:solidFill>
                  <a:srgbClr val="0D0D0D"/>
                </a:solidFill>
              </a:rPr>
              <a:t>10</a:t>
            </a:r>
            <a:r>
              <a:rPr kumimoji="0" lang="ja-JP" altLang="en-US" sz="800" kern="0" noProof="0">
                <a:solidFill>
                  <a:srgbClr val="0D0D0D"/>
                </a:solidFill>
              </a:rPr>
              <a:t>時間までの販売となります。</a:t>
            </a:r>
            <a:endParaRPr kumimoji="0" lang="en-US" altLang="ja-JP" sz="800" kern="0" noProof="0">
              <a:solidFill>
                <a:srgbClr val="0D0D0D"/>
              </a:solidFill>
            </a:endParaRPr>
          </a:p>
          <a:p>
            <a:pPr>
              <a:defRPr/>
            </a:pP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a:ln>
                  <a:noFill/>
                </a:ln>
                <a:solidFill>
                  <a:srgbClr val="0D0D0D"/>
                </a:solidFill>
                <a:effectLst/>
                <a:uLnTx/>
                <a:uFillTx/>
                <a:latin typeface="Meiryo"/>
                <a:ea typeface="Meiryo"/>
              </a:rPr>
              <a:t>SP</a:t>
            </a:r>
            <a:r>
              <a:rPr kumimoji="0" lang="ja-JP" altLang="ja-JP" sz="800" b="0" i="0" u="none" strike="noStrike" kern="0" cap="none" spc="0" normalizeH="0" baseline="0" noProof="0">
                <a:ln>
                  <a:noFill/>
                </a:ln>
                <a:solidFill>
                  <a:srgbClr val="0D0D0D"/>
                </a:solidFill>
                <a:effectLst/>
                <a:uLnTx/>
                <a:uFillTx/>
                <a:latin typeface="Meiryo"/>
                <a:ea typeface="Meiryo"/>
              </a:rPr>
              <a:t>はスマートフォン</a:t>
            </a:r>
            <a:r>
              <a:rPr kumimoji="0" lang="ja-JP" altLang="ja-JP" sz="800" kern="0">
                <a:solidFill>
                  <a:srgbClr val="0D0D0D"/>
                </a:solidFill>
                <a:latin typeface="Meiryo"/>
                <a:ea typeface="Meiryo"/>
              </a:rPr>
              <a:t>、</a:t>
            </a:r>
            <a:r>
              <a:rPr kumimoji="0" lang="en-US" altLang="ja-JP" sz="800" kern="0">
                <a:solidFill>
                  <a:srgbClr val="0D0D0D"/>
                </a:solidFill>
                <a:latin typeface="Meiryo"/>
                <a:ea typeface="Meiryo"/>
              </a:rPr>
              <a:t>PC</a:t>
            </a:r>
            <a:r>
              <a:rPr kumimoji="0" lang="ja-JP" altLang="ja-JP" sz="800" kern="0">
                <a:solidFill>
                  <a:srgbClr val="0D0D0D"/>
                </a:solidFill>
                <a:latin typeface="Meiryo"/>
                <a:ea typeface="Meiryo"/>
              </a:rPr>
              <a:t>はパソコン、</a:t>
            </a:r>
            <a:r>
              <a:rPr kumimoji="0" lang="en-US" altLang="ja-JP" sz="800" kern="0">
                <a:solidFill>
                  <a:srgbClr val="0D0D0D"/>
                </a:solidFill>
                <a:latin typeface="Meiryo"/>
                <a:ea typeface="Meiryo"/>
              </a:rPr>
              <a:t>MD</a:t>
            </a:r>
            <a:r>
              <a:rPr kumimoji="0" lang="ja-JP" altLang="ja-JP" sz="800" kern="0">
                <a:solidFill>
                  <a:srgbClr val="0D0D0D"/>
                </a:solidFill>
                <a:latin typeface="Meiryo"/>
                <a:ea typeface="Meiryo"/>
              </a:rPr>
              <a:t>はマルチデバイス</a:t>
            </a:r>
            <a:r>
              <a:rPr kumimoji="0" lang="ja-JP" altLang="ja-JP" sz="800" b="0" i="0" u="none" strike="noStrike" kern="0" cap="none" spc="0" normalizeH="0" baseline="0" noProof="0">
                <a:ln>
                  <a:noFill/>
                </a:ln>
                <a:solidFill>
                  <a:srgbClr val="0D0D0D"/>
                </a:solidFill>
                <a:effectLst/>
                <a:uLnTx/>
                <a:uFillTx/>
                <a:latin typeface="Meiryo"/>
                <a:ea typeface="Meiryo"/>
              </a:rPr>
              <a:t>の略称です。</a:t>
            </a:r>
            <a:r>
              <a:rPr kumimoji="0" lang="ja-JP" altLang="en-US" sz="800" b="0" i="0" u="none" strike="noStrike" kern="0" cap="none" spc="0" normalizeH="0" baseline="0" noProof="0">
                <a:ln>
                  <a:noFill/>
                </a:ln>
                <a:solidFill>
                  <a:srgbClr val="0D0D0D"/>
                </a:solidFill>
                <a:effectLst/>
                <a:uLnTx/>
                <a:uFillTx/>
                <a:latin typeface="Meiryo"/>
                <a:ea typeface="Meiryo"/>
              </a:rPr>
              <a:t>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vCPM</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a:t>
            </a:r>
            <a:r>
              <a:rPr kumimoji="0" lang="en-US" altLang="ja-JP" sz="800" b="0" i="0" u="none" strike="noStrike" kern="0" cap="none" spc="0" normalizeH="0" baseline="0" noProof="0">
                <a:ln>
                  <a:noFill/>
                </a:ln>
                <a:solidFill>
                  <a:srgbClr val="0D0D0D"/>
                </a:solidFill>
                <a:effectLst/>
                <a:uLnTx/>
                <a:uFillTx/>
                <a:latin typeface="Meiryo"/>
                <a:ea typeface="メイリオ"/>
              </a:rPr>
              <a:t>1,000</a:t>
            </a:r>
            <a:r>
              <a:rPr kumimoji="0" lang="ja-JP" altLang="en-US" sz="800" b="0" i="0" u="none" strike="noStrike" kern="0" cap="none" spc="0" normalizeH="0" baseline="0" noProof="0">
                <a:ln>
                  <a:noFill/>
                </a:ln>
                <a:solidFill>
                  <a:srgbClr val="0D0D0D"/>
                </a:solidFill>
                <a:effectLst/>
                <a:uLnTx/>
                <a:uFillTx/>
                <a:latin typeface="Meiryo"/>
                <a:ea typeface="Meiryo"/>
              </a:rPr>
              <a:t>回あたりにかかる見込み広告費用です。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vimps</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はビューアブルインプレッションの略称です。</a:t>
            </a:r>
            <a:endParaRPr lang="en-US" altLang="ja-JP" sz="800" b="0" i="0" u="none" strike="noStrike" kern="0" cap="none" spc="0" normalizeH="0" baseline="0" noProof="0">
              <a:ln>
                <a:noFill/>
              </a:ln>
              <a:solidFill>
                <a:srgbClr val="0D0D0D"/>
              </a:solidFill>
              <a:effectLst/>
              <a:uLnTx/>
              <a:uFillTx/>
              <a:latin typeface="Meiryo"/>
              <a:ea typeface="Meiryo"/>
            </a:endParaRPr>
          </a:p>
        </p:txBody>
      </p:sp>
    </p:spTree>
    <p:extLst>
      <p:ext uri="{BB962C8B-B14F-4D97-AF65-F5344CB8AC3E}">
        <p14:creationId xmlns:p14="http://schemas.microsoft.com/office/powerpoint/2010/main" val="16418735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B7B390-12D2-213B-4612-6DD0D7A01B0F}"/>
            </a:ext>
          </a:extLst>
        </p:cNvPr>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A15A1445-BD56-5C9C-EAD3-C8F735E985E9}"/>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5A076FFE-C12E-744D-ECE4-B7AE2CCA14B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13BA0DB7-2230-A9FF-E36B-28FF028591F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7DFA02C2-C4B7-FDBD-11D2-50DE8B45A91B}"/>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p>
        </p:txBody>
      </p:sp>
      <p:graphicFrame>
        <p:nvGraphicFramePr>
          <p:cNvPr id="8" name="表 7">
            <a:extLst>
              <a:ext uri="{FF2B5EF4-FFF2-40B4-BE49-F238E27FC236}">
                <a16:creationId xmlns:a16="http://schemas.microsoft.com/office/drawing/2014/main" id="{5D404562-4E93-CEAA-9943-4DE10D3BFD10}"/>
              </a:ext>
            </a:extLst>
          </p:cNvPr>
          <p:cNvGraphicFramePr>
            <a:graphicFrameLocks noGrp="1"/>
          </p:cNvGraphicFramePr>
          <p:nvPr>
            <p:extLst>
              <p:ext uri="{D42A27DB-BD31-4B8C-83A1-F6EECF244321}">
                <p14:modId xmlns:p14="http://schemas.microsoft.com/office/powerpoint/2010/main" val="662485550"/>
              </p:ext>
            </p:extLst>
          </p:nvPr>
        </p:nvGraphicFramePr>
        <p:xfrm>
          <a:off x="441326" y="993777"/>
          <a:ext cx="11233151" cy="4896905"/>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09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（時間帯ジャック）（</a:t>
                      </a:r>
                      <a:r>
                        <a:rPr kumimoji="1" lang="en-US" altLang="ja-JP" sz="1050" b="1" i="0" kern="1200" dirty="0">
                          <a:solidFill>
                            <a:schemeClr val="bg1"/>
                          </a:solidFill>
                          <a:latin typeface="Meiryo"/>
                          <a:ea typeface="Meiryo"/>
                          <a:cs typeface="+mn-cs"/>
                        </a:rPr>
                        <a:t>1/1</a:t>
                      </a:r>
                      <a:r>
                        <a:rPr kumimoji="1" lang="ja-JP" altLang="en-US" sz="1050" b="1" i="0" kern="1200" dirty="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（時間帯ジャック　関東</a:t>
                      </a:r>
                      <a:r>
                        <a:rPr kumimoji="1" lang="en-US" altLang="ja-JP" sz="1050" b="1" i="0" kern="1200" dirty="0">
                          <a:solidFill>
                            <a:schemeClr val="bg1"/>
                          </a:solidFill>
                          <a:latin typeface="Meiryo"/>
                          <a:ea typeface="Meiryo"/>
                          <a:cs typeface="+mn-cs"/>
                        </a:rPr>
                        <a:t>1</a:t>
                      </a:r>
                      <a:r>
                        <a:rPr kumimoji="1" lang="ja-JP" altLang="en-US" sz="1050" b="1" i="0" kern="1200" dirty="0">
                          <a:solidFill>
                            <a:schemeClr val="bg1"/>
                          </a:solidFill>
                          <a:latin typeface="Meiryo"/>
                          <a:ea typeface="Meiryo"/>
                          <a:cs typeface="+mn-cs"/>
                        </a:rPr>
                        <a:t>都</a:t>
                      </a:r>
                      <a:r>
                        <a:rPr kumimoji="1" lang="en-US" altLang="ja-JP" sz="1050" b="1" i="0" kern="1200" dirty="0">
                          <a:solidFill>
                            <a:schemeClr val="bg1"/>
                          </a:solidFill>
                          <a:latin typeface="Meiryo"/>
                          <a:ea typeface="Meiryo"/>
                          <a:cs typeface="+mn-cs"/>
                        </a:rPr>
                        <a:t>6</a:t>
                      </a:r>
                      <a:r>
                        <a:rPr kumimoji="1" lang="ja-JP" altLang="en-US" sz="1050" b="1" i="0" kern="1200" dirty="0">
                          <a:solidFill>
                            <a:schemeClr val="bg1"/>
                          </a:solidFill>
                          <a:latin typeface="Meiryo"/>
                          <a:ea typeface="Meiryo"/>
                          <a:cs typeface="+mn-cs"/>
                        </a:rPr>
                        <a:t>県）（</a:t>
                      </a:r>
                      <a:r>
                        <a:rPr kumimoji="1" lang="en-US" altLang="ja-JP" sz="1050" b="1" i="0" kern="1200" dirty="0">
                          <a:solidFill>
                            <a:schemeClr val="bg1"/>
                          </a:solidFill>
                          <a:latin typeface="Meiryo"/>
                          <a:ea typeface="Meiryo"/>
                          <a:cs typeface="+mn-cs"/>
                        </a:rPr>
                        <a:t>1/1</a:t>
                      </a:r>
                      <a:r>
                        <a:rPr kumimoji="1" lang="ja-JP" altLang="en-US" sz="1050" b="1" i="0" kern="1200" dirty="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dirty="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a:ea typeface="Meiryo"/>
                        </a:rPr>
                        <a:t>内容変更</a:t>
                      </a: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50" b="0" i="0" u="none" strike="noStrike" kern="1200" baseline="0" noProof="0" dirty="0">
                          <a:solidFill>
                            <a:srgbClr val="0D0D0D"/>
                          </a:solidFill>
                          <a:latin typeface="Meiryo"/>
                        </a:rPr>
                        <a:t>1000011947</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a:ea typeface="Meiryo"/>
                        </a:rPr>
                        <a:t>内容変更</a:t>
                      </a:r>
                      <a:endParaRPr kumimoji="1" lang="ja-JP" altLang="en-US" sz="1050" b="0" i="0">
                        <a:solidFill>
                          <a:srgbClr val="0D0D0D"/>
                        </a:solidFill>
                        <a:latin typeface="Meiryo" panose="020B0604030504040204" pitchFamily="34" charset="-128"/>
                        <a:ea typeface="Meiryo" panose="020B0604030504040204" pitchFamily="34" charset="-128"/>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kumimoji="1" lang="en-US" altLang="ja-JP" sz="1050" dirty="0"/>
                        <a:t>1000011990</a:t>
                      </a:r>
                      <a:endParaRPr kumimoji="1" lang="ja-JP" altLang="en-US" sz="1050"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dirty="0">
                          <a:solidFill>
                            <a:srgbClr val="0D0D0D"/>
                          </a:solidFill>
                          <a:latin typeface="メイリオ"/>
                          <a:ea typeface="メイリオ"/>
                          <a:cs typeface="+mn-cs"/>
                        </a:rPr>
                        <a:t>2025</a:t>
                      </a:r>
                      <a:r>
                        <a:rPr kumimoji="1" lang="ja-JP" altLang="en-US" sz="1050" kern="1200" dirty="0">
                          <a:solidFill>
                            <a:srgbClr val="0D0D0D"/>
                          </a:solidFill>
                          <a:latin typeface="メイリオ"/>
                          <a:ea typeface="メイリオ"/>
                          <a:cs typeface="+mn-cs"/>
                        </a:rPr>
                        <a:t>年</a:t>
                      </a:r>
                      <a:r>
                        <a:rPr kumimoji="1" lang="en-US" altLang="ja-JP" sz="1050" kern="1200" dirty="0">
                          <a:solidFill>
                            <a:srgbClr val="0D0D0D"/>
                          </a:solidFill>
                          <a:latin typeface="メイリオ"/>
                          <a:ea typeface="メイリオ"/>
                          <a:cs typeface="+mn-cs"/>
                        </a:rPr>
                        <a:t>7</a:t>
                      </a:r>
                      <a:r>
                        <a:rPr kumimoji="1" lang="ja-JP" altLang="en-US" sz="1050" kern="1200" dirty="0">
                          <a:solidFill>
                            <a:srgbClr val="0D0D0D"/>
                          </a:solidFill>
                          <a:latin typeface="メイリオ"/>
                          <a:ea typeface="メイリオ"/>
                          <a:cs typeface="+mn-cs"/>
                        </a:rPr>
                        <a:t>月</a:t>
                      </a:r>
                      <a:r>
                        <a:rPr kumimoji="1" lang="en-US" altLang="ja-JP" sz="1050" kern="1200" dirty="0">
                          <a:solidFill>
                            <a:srgbClr val="0D0D0D"/>
                          </a:solidFill>
                          <a:latin typeface="メイリオ"/>
                          <a:ea typeface="メイリオ"/>
                          <a:cs typeface="+mn-cs"/>
                        </a:rPr>
                        <a:t>24</a:t>
                      </a:r>
                      <a:r>
                        <a:rPr kumimoji="1" lang="ja-JP" altLang="en-US" sz="1050" kern="1200" dirty="0">
                          <a:solidFill>
                            <a:srgbClr val="0D0D0D"/>
                          </a:solidFill>
                          <a:latin typeface="メイリオ"/>
                          <a:ea typeface="メイリオ"/>
                          <a:cs typeface="+mn-cs"/>
                        </a:rPr>
                        <a:t>日</a:t>
                      </a:r>
                      <a:r>
                        <a:rPr lang="en-US" altLang="ja-JP" sz="1050" kern="1200" dirty="0">
                          <a:solidFill>
                            <a:srgbClr val="0D0D0D"/>
                          </a:solidFill>
                          <a:latin typeface="メイリオ"/>
                          <a:ea typeface="メイリオ"/>
                          <a:cs typeface="+mn-cs"/>
                        </a:rPr>
                        <a:t>(</a:t>
                      </a:r>
                      <a:r>
                        <a:rPr lang="ja-JP" altLang="en-US" sz="1050" kern="1200" dirty="0">
                          <a:solidFill>
                            <a:srgbClr val="0D0D0D"/>
                          </a:solidFill>
                          <a:latin typeface="メイリオ"/>
                          <a:ea typeface="メイリオ"/>
                          <a:cs typeface="+mn-cs"/>
                        </a:rPr>
                        <a:t>木</a:t>
                      </a:r>
                      <a:r>
                        <a:rPr lang="en-US" altLang="ja-JP" sz="1050" kern="1200" dirty="0">
                          <a:solidFill>
                            <a:srgbClr val="0D0D0D"/>
                          </a:solidFill>
                          <a:latin typeface="メイリオ"/>
                          <a:ea typeface="メイリオ"/>
                          <a:cs typeface="+mn-cs"/>
                        </a:rPr>
                        <a:t>)</a:t>
                      </a:r>
                      <a:endParaRPr kumimoji="1" lang="ja-JP" altLang="en-US" sz="1050" kern="1200" dirty="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a:t>
                      </a:r>
                      <a:endParaRPr kumimoji="1" lang="ja-JP" altLang="en-US" sz="105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rgbClr val="0D0D0D"/>
                          </a:solidFill>
                          <a:latin typeface="Meiryo"/>
                          <a:ea typeface="Meiryo"/>
                        </a:rPr>
                        <a:t>-</a:t>
                      </a:r>
                      <a:endParaRPr kumimoji="1" lang="ja-JP" altLang="en-US" sz="105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814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dirty="0">
                          <a:solidFill>
                            <a:schemeClr val="bg1"/>
                          </a:solidFill>
                          <a:latin typeface="Meiryo"/>
                          <a:ea typeface="Meiryo"/>
                          <a:cs typeface="+mn-cs"/>
                        </a:rPr>
                        <a:t>/</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en-US" altLang="ja-JP" sz="1050" b="0" i="0" kern="1200" dirty="0">
                          <a:solidFill>
                            <a:srgbClr val="0D0D0D"/>
                          </a:solidFill>
                          <a:latin typeface="Meiryo"/>
                          <a:ea typeface="Meiryo"/>
                          <a:cs typeface="+mn-cs"/>
                        </a:rPr>
                        <a:t>【</a:t>
                      </a:r>
                      <a:r>
                        <a:rPr lang="ja-JP" altLang="en-US" sz="1050" b="0" i="0" kern="1200">
                          <a:solidFill>
                            <a:srgbClr val="0D0D0D"/>
                          </a:solidFill>
                          <a:latin typeface="Meiryo"/>
                          <a:ea typeface="Meiryo"/>
                          <a:cs typeface="+mn-cs"/>
                        </a:rPr>
                        <a:t>スマートフォン</a:t>
                      </a:r>
                      <a:r>
                        <a:rPr lang="en-US" altLang="ja-JP" sz="1050" b="0" i="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バナー</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画像</a:t>
                      </a:r>
                      <a:r>
                        <a:rPr kumimoji="1" lang="en-US" altLang="ja-JP" sz="1050" kern="1200" dirty="0">
                          <a:solidFill>
                            <a:srgbClr val="0D0D0D"/>
                          </a:solidFill>
                          <a:latin typeface="Meiryo"/>
                          <a:ea typeface="Meiryo"/>
                          <a:cs typeface="+mn-cs"/>
                        </a:rPr>
                        <a:t>/16</a:t>
                      </a:r>
                      <a:r>
                        <a:rPr kumimoji="1" lang="ja-JP" altLang="en-US" sz="1050" kern="1200">
                          <a:solidFill>
                            <a:srgbClr val="0D0D0D"/>
                          </a:solidFill>
                          <a:latin typeface="Meiryo"/>
                          <a:ea typeface="Meiryo"/>
                          <a:cs typeface="+mn-cs"/>
                        </a:rPr>
                        <a:t>：</a:t>
                      </a:r>
                      <a:r>
                        <a:rPr kumimoji="1" lang="en-US" altLang="ja-JP" sz="1050" kern="1200" dirty="0">
                          <a:solidFill>
                            <a:srgbClr val="0D0D0D"/>
                          </a:solidFill>
                          <a:latin typeface="Meiryo"/>
                          <a:ea typeface="Meiryo"/>
                          <a:cs typeface="+mn-cs"/>
                        </a:rPr>
                        <a:t>9</a:t>
                      </a:r>
                    </a:p>
                    <a:p>
                      <a:pPr algn="ctr"/>
                      <a:r>
                        <a:rPr kumimoji="1" lang="ja-JP" altLang="en-US" sz="1050" kern="1200">
                          <a:solidFill>
                            <a:srgbClr val="0D0D0D"/>
                          </a:solidFill>
                          <a:latin typeface="Meiryo"/>
                          <a:ea typeface="Meiryo"/>
                          <a:cs typeface="+mn-cs"/>
                        </a:rPr>
                        <a:t>バナー</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動画</a:t>
                      </a:r>
                      <a:r>
                        <a:rPr kumimoji="1" lang="en-US" altLang="ja-JP" sz="1050" kern="1200" dirty="0">
                          <a:solidFill>
                            <a:srgbClr val="0D0D0D"/>
                          </a:solidFill>
                          <a:latin typeface="Meiryo"/>
                          <a:ea typeface="Meiryo"/>
                          <a:cs typeface="+mn-cs"/>
                        </a:rPr>
                        <a:t>/16</a:t>
                      </a:r>
                      <a:r>
                        <a:rPr kumimoji="1" lang="ja-JP" altLang="en-US" sz="1050" kern="1200">
                          <a:solidFill>
                            <a:srgbClr val="0D0D0D"/>
                          </a:solidFill>
                          <a:latin typeface="Meiryo"/>
                          <a:ea typeface="Meiryo"/>
                          <a:cs typeface="+mn-cs"/>
                        </a:rPr>
                        <a:t>：</a:t>
                      </a:r>
                      <a:r>
                        <a:rPr kumimoji="1" lang="en-US" altLang="ja-JP" sz="1050" kern="1200" dirty="0">
                          <a:solidFill>
                            <a:srgbClr val="0D0D0D"/>
                          </a:solidFill>
                          <a:latin typeface="Meiryo"/>
                          <a:ea typeface="Meiryo"/>
                          <a:cs typeface="+mn-cs"/>
                        </a:rPr>
                        <a:t>9</a:t>
                      </a:r>
                      <a:r>
                        <a:rPr kumimoji="1" lang="ja-JP" altLang="en-US" sz="1050" kern="1200" dirty="0">
                          <a:solidFill>
                            <a:srgbClr val="0D0D0D"/>
                          </a:solidFill>
                          <a:latin typeface="Meiryo"/>
                          <a:ea typeface="Meiryo"/>
                          <a:cs typeface="+mn-cs"/>
                        </a:rPr>
                        <a:t>　</a:t>
                      </a:r>
                      <a:endParaRPr lang="en-US" altLang="ja-JP" sz="105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00426">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dirty="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dirty="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algn="ctr"/>
                      <a:r>
                        <a:rPr kumimoji="1" lang="ja-JP" altLang="en-US" sz="1050" kern="1200">
                          <a:solidFill>
                            <a:srgbClr val="0D0D0D"/>
                          </a:solidFill>
                          <a:latin typeface="+mn-lt"/>
                          <a:ea typeface="+mn-ea"/>
                          <a:cs typeface="+mn-cs"/>
                        </a:rPr>
                        <a:t>動画をフルスクリーンで再生する（</a:t>
                      </a:r>
                      <a:r>
                        <a:rPr kumimoji="1" lang="en-US" altLang="ja-JP" sz="1050" kern="1200" dirty="0">
                          <a:solidFill>
                            <a:srgbClr val="0D0D0D"/>
                          </a:solidFill>
                          <a:latin typeface="+mn-lt"/>
                          <a:ea typeface="+mn-ea"/>
                          <a:cs typeface="+mn-cs"/>
                        </a:rPr>
                        <a:t>for view</a:t>
                      </a:r>
                      <a:r>
                        <a:rPr kumimoji="1" lang="ja-JP" altLang="en-US" sz="1050" kern="1200">
                          <a:solidFill>
                            <a:srgbClr val="0D0D0D"/>
                          </a:solidFill>
                          <a:latin typeface="+mn-lt"/>
                          <a:ea typeface="+mn-ea"/>
                          <a:cs typeface="+mn-cs"/>
                        </a:rPr>
                        <a:t>）　</a:t>
                      </a:r>
                      <a:r>
                        <a:rPr kumimoji="1" lang="en-US" altLang="ja-JP" sz="1050" kern="1200" dirty="0">
                          <a:solidFill>
                            <a:srgbClr val="0D0D0D"/>
                          </a:solidFill>
                          <a:latin typeface="+mn-lt"/>
                          <a:ea typeface="+mn-ea"/>
                          <a:cs typeface="+mn-cs"/>
                        </a:rPr>
                        <a:t>/</a:t>
                      </a:r>
                      <a:r>
                        <a:rPr kumimoji="1" lang="ja-JP" altLang="en-US" sz="1050" kern="1200">
                          <a:solidFill>
                            <a:srgbClr val="0D0D0D"/>
                          </a:solidFill>
                          <a:latin typeface="+mn-lt"/>
                          <a:ea typeface="+mn-ea"/>
                          <a:cs typeface="+mn-cs"/>
                        </a:rPr>
                        <a:t>　ランディングページを表示する（</a:t>
                      </a:r>
                      <a:r>
                        <a:rPr kumimoji="1" lang="en-US" altLang="ja-JP" sz="1050" kern="1200" dirty="0">
                          <a:solidFill>
                            <a:srgbClr val="0D0D0D"/>
                          </a:solidFill>
                          <a:latin typeface="+mn-lt"/>
                          <a:ea typeface="+mn-ea"/>
                          <a:cs typeface="+mn-cs"/>
                        </a:rPr>
                        <a:t>for click</a:t>
                      </a:r>
                      <a:r>
                        <a:rPr kumimoji="1" lang="ja-JP" altLang="en-US" sz="1050" kern="1200">
                          <a:solidFill>
                            <a:srgbClr val="0D0D0D"/>
                          </a:solidFill>
                          <a:latin typeface="+mn-lt"/>
                          <a:ea typeface="+mn-ea"/>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a:solidFill>
                            <a:srgbClr val="0D0D0D"/>
                          </a:solidFill>
                          <a:latin typeface="Meiryo"/>
                          <a:ea typeface="Meiryo"/>
                          <a:cs typeface="+mn-cs"/>
                        </a:rPr>
                        <a:t>スマートフォン（ウェブ</a:t>
                      </a:r>
                      <a:r>
                        <a:rPr kumimoji="1" lang="en-US" altLang="ja-JP" sz="1050" b="0" i="0" kern="1200" dirty="0">
                          <a:solidFill>
                            <a:srgbClr val="0D0D0D"/>
                          </a:solidFill>
                          <a:latin typeface="Meiryo"/>
                          <a:ea typeface="Meiryo"/>
                          <a:cs typeface="+mn-cs"/>
                        </a:rPr>
                        <a:t>/</a:t>
                      </a:r>
                      <a:r>
                        <a:rPr kumimoji="1" lang="ja-JP" altLang="en-US" sz="1050" b="0" i="0" kern="1200">
                          <a:solidFill>
                            <a:srgbClr val="0D0D0D"/>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r>
                        <a:rPr kumimoji="1" lang="en-US" altLang="ja-JP" sz="1050" b="0" i="0" kern="1200" dirty="0">
                          <a:solidFill>
                            <a:srgbClr val="0D0D0D"/>
                          </a:solidFill>
                          <a:latin typeface="Meiryo"/>
                          <a:ea typeface="Meiryo"/>
                          <a:cs typeface="+mn-cs"/>
                        </a:rPr>
                        <a:t> </a:t>
                      </a:r>
                      <a:r>
                        <a:rPr kumimoji="1" lang="ja-JP" altLang="en-US" sz="1050" b="0" i="0" kern="1200">
                          <a:solidFill>
                            <a:srgbClr val="0D0D0D"/>
                          </a:solidFill>
                          <a:latin typeface="Meiryo"/>
                          <a:ea typeface="Meiryo"/>
                          <a:cs typeface="+mn-cs"/>
                        </a:rPr>
                        <a:t>および</a:t>
                      </a:r>
                      <a:r>
                        <a:rPr kumimoji="1" lang="en-US" altLang="ja-JP" sz="1050" b="0" i="0" kern="1200" dirty="0">
                          <a:solidFill>
                            <a:srgbClr val="0D0D0D"/>
                          </a:solidFill>
                          <a:latin typeface="Meiryo"/>
                          <a:ea typeface="Meiryo"/>
                          <a:cs typeface="+mn-cs"/>
                        </a:rPr>
                        <a:t>Yahoo! JAPAN</a:t>
                      </a:r>
                      <a:r>
                        <a:rPr kumimoji="1" lang="ja-JP" altLang="en-US" sz="1050" b="0" i="0" kern="1200">
                          <a:solidFill>
                            <a:srgbClr val="0D0D0D"/>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altLang="ja-JP" sz="1050" b="0" i="0" u="none" strike="noStrike" kern="1200" cap="none" spc="0" normalizeH="0" baseline="0" noProof="0" dirty="0">
                          <a:ln>
                            <a:noFill/>
                          </a:ln>
                          <a:solidFill>
                            <a:srgbClr val="0D0D0D"/>
                          </a:solidFill>
                          <a:effectLst/>
                          <a:uLnTx/>
                          <a:uFillTx/>
                        </a:rPr>
                        <a:t>2026</a:t>
                      </a:r>
                      <a:r>
                        <a:rPr kumimoji="1" lang="ja-JP" sz="1050" b="0" i="0" u="none" strike="noStrike" kern="1200" cap="none" spc="0" normalizeH="0" baseline="0" noProof="0" dirty="0">
                          <a:ln>
                            <a:noFill/>
                          </a:ln>
                          <a:solidFill>
                            <a:srgbClr val="0D0D0D"/>
                          </a:solidFill>
                          <a:effectLst/>
                          <a:uLnTx/>
                          <a:uFillTx/>
                        </a:rPr>
                        <a:t>年</a:t>
                      </a:r>
                      <a:r>
                        <a:rPr kumimoji="1" lang="en-US" altLang="ja-JP" sz="1050" b="0" i="0" u="none" strike="noStrike" kern="1200" cap="none" spc="0" normalizeH="0" baseline="0" noProof="0" dirty="0">
                          <a:ln>
                            <a:noFill/>
                          </a:ln>
                          <a:solidFill>
                            <a:srgbClr val="0D0D0D"/>
                          </a:solidFill>
                          <a:effectLst/>
                          <a:uLnTx/>
                          <a:uFillTx/>
                        </a:rPr>
                        <a:t>1</a:t>
                      </a:r>
                      <a:r>
                        <a:rPr lang="ja-JP" sz="1050" b="0" i="0" u="none" strike="noStrike" kern="1200" cap="none" spc="0" normalizeH="0" baseline="0" noProof="0" dirty="0">
                          <a:ln>
                            <a:noFill/>
                          </a:ln>
                          <a:solidFill>
                            <a:srgbClr val="0D0D0D"/>
                          </a:solidFill>
                          <a:effectLst/>
                          <a:uLnTx/>
                          <a:uFillTx/>
                        </a:rPr>
                        <a:t>月</a:t>
                      </a:r>
                      <a:r>
                        <a:rPr kumimoji="1" lang="en-US" altLang="ja-JP" sz="1050" b="0" i="0" u="none" strike="noStrike" kern="1200" cap="none" spc="0" normalizeH="0" baseline="0" noProof="0" dirty="0">
                          <a:ln>
                            <a:noFill/>
                          </a:ln>
                          <a:solidFill>
                            <a:srgbClr val="0D0D0D"/>
                          </a:solidFill>
                          <a:effectLst/>
                          <a:uLnTx/>
                          <a:uFillTx/>
                        </a:rPr>
                        <a:t>1</a:t>
                      </a:r>
                      <a:r>
                        <a:rPr kumimoji="1" lang="ja-JP" sz="1050" b="0" i="0" u="none" strike="noStrike" kern="1200" cap="none" spc="0" normalizeH="0" baseline="0" noProof="0" dirty="0">
                          <a:ln>
                            <a:noFill/>
                          </a:ln>
                          <a:solidFill>
                            <a:srgbClr val="0D0D0D"/>
                          </a:solidFill>
                          <a:effectLst/>
                          <a:uLnTx/>
                          <a:uFillTx/>
                        </a:rPr>
                        <a:t>日</a:t>
                      </a:r>
                      <a:r>
                        <a:rPr lang="ja-JP" altLang="en-US" sz="1050" b="0" i="0" u="none" strike="noStrike" kern="1200" cap="none" spc="0" normalizeH="0" baseline="0" noProof="0" dirty="0">
                          <a:ln>
                            <a:noFill/>
                          </a:ln>
                          <a:solidFill>
                            <a:srgbClr val="0D0D0D"/>
                          </a:solidFill>
                          <a:effectLst/>
                          <a:uLnTx/>
                          <a:uFillTx/>
                        </a:rPr>
                        <a:t>（木）</a:t>
                      </a:r>
                      <a:r>
                        <a:rPr kumimoji="1" lang="ja-JP" sz="1050" b="0" i="0" u="none" strike="noStrike" kern="1200" cap="none" spc="0" normalizeH="0" baseline="0" noProof="0" dirty="0">
                          <a:ln>
                            <a:noFill/>
                          </a:ln>
                          <a:solidFill>
                            <a:srgbClr val="0D0D0D"/>
                          </a:solidFill>
                          <a:effectLst/>
                          <a:uLnTx/>
                          <a:uFillTx/>
                        </a:rPr>
                        <a:t>～　</a:t>
                      </a:r>
                      <a:r>
                        <a:rPr lang="en-US" altLang="ja-JP" sz="1050" b="0" i="0" u="none" strike="noStrike" kern="1200" cap="none" spc="0" normalizeH="0" baseline="0" noProof="0" dirty="0">
                          <a:ln>
                            <a:noFill/>
                          </a:ln>
                          <a:solidFill>
                            <a:srgbClr val="0D0D0D"/>
                          </a:solidFill>
                          <a:effectLst/>
                          <a:uLnTx/>
                          <a:uFillTx/>
                        </a:rPr>
                        <a:t>2026</a:t>
                      </a:r>
                      <a:r>
                        <a:rPr kumimoji="1" lang="ja-JP" sz="1050" b="0" i="0" u="none" strike="noStrike" kern="1200" cap="none" spc="0" normalizeH="0" baseline="0" noProof="0" dirty="0">
                          <a:ln>
                            <a:noFill/>
                          </a:ln>
                          <a:solidFill>
                            <a:srgbClr val="0D0D0D"/>
                          </a:solidFill>
                          <a:effectLst/>
                          <a:uLnTx/>
                          <a:uFillTx/>
                        </a:rPr>
                        <a:t>年</a:t>
                      </a:r>
                      <a:r>
                        <a:rPr kumimoji="1" lang="en-US" altLang="ja-JP" sz="1050" b="0" i="0" u="none" strike="noStrike" kern="1200" cap="none" spc="0" normalizeH="0" baseline="0" noProof="0" dirty="0">
                          <a:ln>
                            <a:noFill/>
                          </a:ln>
                          <a:solidFill>
                            <a:srgbClr val="0D0D0D"/>
                          </a:solidFill>
                          <a:effectLst/>
                          <a:uLnTx/>
                          <a:uFillTx/>
                        </a:rPr>
                        <a:t>1</a:t>
                      </a:r>
                      <a:r>
                        <a:rPr kumimoji="1" lang="ja-JP" sz="1050" b="0" i="0" u="none" strike="noStrike" kern="1200" cap="none" spc="0" normalizeH="0" baseline="0" noProof="0" dirty="0">
                          <a:ln>
                            <a:noFill/>
                          </a:ln>
                          <a:solidFill>
                            <a:srgbClr val="0D0D0D"/>
                          </a:solidFill>
                          <a:effectLst/>
                          <a:uLnTx/>
                          <a:uFillTx/>
                        </a:rPr>
                        <a:t>月</a:t>
                      </a:r>
                      <a:r>
                        <a:rPr lang="en-US" altLang="ja-JP" sz="1050" b="0" i="0" u="none" strike="noStrike" kern="1200" cap="none" spc="0" normalizeH="0" baseline="0" noProof="0" dirty="0">
                          <a:ln>
                            <a:noFill/>
                          </a:ln>
                          <a:solidFill>
                            <a:srgbClr val="0D0D0D"/>
                          </a:solidFill>
                          <a:effectLst/>
                          <a:uLnTx/>
                          <a:uFillTx/>
                        </a:rPr>
                        <a:t>1</a:t>
                      </a:r>
                      <a:r>
                        <a:rPr kumimoji="1" lang="ja-JP" sz="1050" b="0" i="0" u="none" strike="noStrike" kern="1200" cap="none" spc="0" normalizeH="0" baseline="0" noProof="0" dirty="0">
                          <a:ln>
                            <a:noFill/>
                          </a:ln>
                          <a:solidFill>
                            <a:srgbClr val="0D0D0D"/>
                          </a:solidFill>
                          <a:effectLst/>
                          <a:uLnTx/>
                          <a:uFillTx/>
                        </a:rPr>
                        <a:t>日（</a:t>
                      </a:r>
                      <a:r>
                        <a:rPr kumimoji="1" lang="ja-JP" altLang="en-US" sz="1050" b="0" i="0" u="none" strike="noStrike" kern="1200" cap="none" spc="0" normalizeH="0" baseline="0" noProof="0" dirty="0">
                          <a:ln>
                            <a:noFill/>
                          </a:ln>
                          <a:solidFill>
                            <a:srgbClr val="0D0D0D"/>
                          </a:solidFill>
                          <a:effectLst/>
                          <a:uLnTx/>
                          <a:uFillTx/>
                        </a:rPr>
                        <a:t>木</a:t>
                      </a:r>
                      <a:r>
                        <a:rPr kumimoji="1" lang="ja-JP" sz="1050" b="0" i="0" u="none" strike="noStrike" kern="1200" cap="none" spc="0" normalizeH="0" baseline="0" noProof="0" dirty="0">
                          <a:ln>
                            <a:noFill/>
                          </a:ln>
                          <a:solidFill>
                            <a:srgbClr val="0D0D0D"/>
                          </a:solidFill>
                          <a:effectLst/>
                          <a:uLnTx/>
                          <a:uFillTx/>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日（</a:t>
                      </a:r>
                      <a:r>
                        <a:rPr kumimoji="1" lang="en-US" altLang="ja-JP" sz="105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a:solidFill>
                            <a:srgbClr val="0D0D0D"/>
                          </a:solidFill>
                          <a:effectLst/>
                          <a:latin typeface="Meiryo" panose="020B0604030504040204" pitchFamily="34" charset="-128"/>
                          <a:ea typeface="Meiryo" panose="020B0604030504040204" pitchFamily="34" charset="-128"/>
                        </a:rPr>
                        <a:t>時間帯ジャック購入型</a:t>
                      </a:r>
                      <a:endParaRPr kumimoji="1" lang="ja-JP" altLang="en-US" sz="1050" b="0" i="0" kern="1200">
                        <a:solidFill>
                          <a:srgbClr val="0D0D0D"/>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a:ea typeface="Meiryo"/>
                          <a:cs typeface="+mn-cs"/>
                        </a:rPr>
                        <a:t>価格は</a:t>
                      </a:r>
                      <a:r>
                        <a:rPr lang="en-US" altLang="ja-JP" sz="1050" b="0" i="0" kern="1200" dirty="0">
                          <a:solidFill>
                            <a:srgbClr val="0D0D0D"/>
                          </a:solidFill>
                          <a:latin typeface="Meiryo"/>
                          <a:ea typeface="Meiryo"/>
                          <a:cs typeface="+mn-cs"/>
                        </a:rPr>
                        <a:t>P26</a:t>
                      </a:r>
                      <a:r>
                        <a:rPr kumimoji="1" lang="ja-JP" altLang="en-US" sz="1050" b="0" i="0" kern="1200" dirty="0">
                          <a:solidFill>
                            <a:srgbClr val="0D0D0D"/>
                          </a:solidFill>
                          <a:latin typeface="Meiryo"/>
                          <a:ea typeface="Meiryo"/>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a:ea typeface="Meiryo"/>
                          <a:cs typeface="+mn-cs"/>
                        </a:rPr>
                        <a:t>価格は</a:t>
                      </a:r>
                      <a:r>
                        <a:rPr lang="en-US" altLang="ja-JP" sz="1050" b="0" i="0" kern="1200" dirty="0">
                          <a:solidFill>
                            <a:srgbClr val="0D0D0D"/>
                          </a:solidFill>
                          <a:latin typeface="Meiryo"/>
                          <a:ea typeface="Meiryo"/>
                          <a:cs typeface="+mn-cs"/>
                        </a:rPr>
                        <a:t>P27</a:t>
                      </a:r>
                      <a:r>
                        <a:rPr kumimoji="1" lang="ja-JP" altLang="en-US" sz="1050" b="0" i="0" kern="1200" dirty="0">
                          <a:solidFill>
                            <a:srgbClr val="0D0D0D"/>
                          </a:solidFill>
                          <a:latin typeface="Meiryo"/>
                          <a:ea typeface="Meiryo"/>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r>
                        <a:rPr kumimoji="1" lang="ja-JP" altLang="en-US" sz="900" b="0" kern="1200">
                          <a:solidFill>
                            <a:schemeClr val="bg1"/>
                          </a:solidFill>
                          <a:latin typeface="Meiryo"/>
                          <a:ea typeface="Meiryo"/>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a:t>
                      </a:r>
                      <a:endParaRPr kumimoji="1" lang="ja-JP" altLang="en-US" sz="105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rgbClr val="0D0D0D"/>
                          </a:solidFill>
                          <a:latin typeface="Meiryo"/>
                          <a:ea typeface="Meiryo"/>
                        </a:rPr>
                        <a:t>-</a:t>
                      </a:r>
                      <a:endParaRPr kumimoji="1" lang="ja-JP" altLang="en-US" sz="105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3" name="円/楕円 15">
            <a:extLst>
              <a:ext uri="{FF2B5EF4-FFF2-40B4-BE49-F238E27FC236}">
                <a16:creationId xmlns:a16="http://schemas.microsoft.com/office/drawing/2014/main" id="{BD9039B0-79D1-F6E7-6ADF-E2E933103604}"/>
              </a:ext>
            </a:extLst>
          </p:cNvPr>
          <p:cNvSpPr>
            <a:spLocks noChangeAspect="1"/>
          </p:cNvSpPr>
          <p:nvPr/>
        </p:nvSpPr>
        <p:spPr>
          <a:xfrm>
            <a:off x="8790137" y="2557926"/>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6" name="正方形/長方形 15">
            <a:extLst>
              <a:ext uri="{FF2B5EF4-FFF2-40B4-BE49-F238E27FC236}">
                <a16:creationId xmlns:a16="http://schemas.microsoft.com/office/drawing/2014/main" id="{FF228C08-A269-CBD1-7DF4-50E1947243CE}"/>
              </a:ext>
            </a:extLst>
          </p:cNvPr>
          <p:cNvSpPr/>
          <p:nvPr/>
        </p:nvSpPr>
        <p:spPr>
          <a:xfrm>
            <a:off x="434975" y="5909678"/>
            <a:ext cx="10423046" cy="338554"/>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a:ln>
                  <a:noFill/>
                </a:ln>
                <a:solidFill>
                  <a:srgbClr val="0D0D0D"/>
                </a:solidFill>
                <a:effectLst/>
                <a:uLnTx/>
                <a:uFillTx/>
              </a:rPr>
              <a:t>※</a:t>
            </a:r>
            <a:r>
              <a:rPr kumimoji="0" lang="ja-JP" altLang="en-US" sz="800" kern="0" noProof="0">
                <a:solidFill>
                  <a:srgbClr val="0D0D0D"/>
                </a:solidFill>
              </a:rPr>
              <a:t>時間帯ジャック商品は</a:t>
            </a:r>
            <a:r>
              <a:rPr kumimoji="0" lang="en-US" altLang="ja-JP" sz="800" kern="0" noProof="0">
                <a:solidFill>
                  <a:srgbClr val="0D0D0D"/>
                </a:solidFill>
              </a:rPr>
              <a:t>1</a:t>
            </a:r>
            <a:r>
              <a:rPr kumimoji="0" lang="ja-JP" altLang="en-US" sz="800" kern="0" noProof="0">
                <a:solidFill>
                  <a:srgbClr val="0D0D0D"/>
                </a:solidFill>
              </a:rPr>
              <a:t>日で最大</a:t>
            </a:r>
            <a:r>
              <a:rPr kumimoji="0" lang="en-US" altLang="ja-JP" sz="800" kern="0" noProof="0">
                <a:solidFill>
                  <a:srgbClr val="0D0D0D"/>
                </a:solidFill>
              </a:rPr>
              <a:t>3</a:t>
            </a:r>
            <a:r>
              <a:rPr kumimoji="0" lang="ja-JP" altLang="en-US" sz="800" kern="0" noProof="0">
                <a:solidFill>
                  <a:srgbClr val="0D0D0D"/>
                </a:solidFill>
              </a:rPr>
              <a:t>時間、</a:t>
            </a:r>
            <a:r>
              <a:rPr kumimoji="0" lang="en-US" altLang="ja-JP" sz="800" kern="0" noProof="0">
                <a:solidFill>
                  <a:srgbClr val="0D0D0D"/>
                </a:solidFill>
              </a:rPr>
              <a:t>1</a:t>
            </a:r>
            <a:r>
              <a:rPr kumimoji="0" lang="ja-JP" altLang="en-US" sz="800" kern="0" noProof="0">
                <a:solidFill>
                  <a:srgbClr val="0D0D0D"/>
                </a:solidFill>
              </a:rPr>
              <a:t>週間で最大</a:t>
            </a:r>
            <a:r>
              <a:rPr kumimoji="0" lang="en-US" altLang="ja-JP" sz="800" kern="0" noProof="0">
                <a:solidFill>
                  <a:srgbClr val="0D0D0D"/>
                </a:solidFill>
              </a:rPr>
              <a:t>10</a:t>
            </a:r>
            <a:r>
              <a:rPr kumimoji="0" lang="ja-JP" altLang="en-US" sz="800" kern="0" noProof="0">
                <a:solidFill>
                  <a:srgbClr val="0D0D0D"/>
                </a:solidFill>
              </a:rPr>
              <a:t>時間までの販売となります。</a:t>
            </a:r>
            <a:endParaRPr kumimoji="0" lang="en-US" altLang="ja-JP" sz="800" kern="0" noProof="0">
              <a:solidFill>
                <a:srgbClr val="0D0D0D"/>
              </a:solidFill>
            </a:endParaRPr>
          </a:p>
          <a:p>
            <a:pPr>
              <a:defRPr/>
            </a:pP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a:ln>
                  <a:noFill/>
                </a:ln>
                <a:solidFill>
                  <a:srgbClr val="0D0D0D"/>
                </a:solidFill>
                <a:effectLst/>
                <a:uLnTx/>
                <a:uFillTx/>
                <a:latin typeface="Meiryo"/>
                <a:ea typeface="Meiryo"/>
              </a:rPr>
              <a:t>SP</a:t>
            </a:r>
            <a:r>
              <a:rPr kumimoji="0" lang="ja-JP" altLang="ja-JP" sz="800" b="0" i="0" u="none" strike="noStrike" kern="0" cap="none" spc="0" normalizeH="0" baseline="0" noProof="0">
                <a:ln>
                  <a:noFill/>
                </a:ln>
                <a:solidFill>
                  <a:srgbClr val="0D0D0D"/>
                </a:solidFill>
                <a:effectLst/>
                <a:uLnTx/>
                <a:uFillTx/>
                <a:latin typeface="Meiryo"/>
                <a:ea typeface="Meiryo"/>
              </a:rPr>
              <a:t>はスマートフォン</a:t>
            </a:r>
            <a:r>
              <a:rPr kumimoji="0" lang="ja-JP" altLang="ja-JP" sz="800" kern="0">
                <a:solidFill>
                  <a:srgbClr val="0D0D0D"/>
                </a:solidFill>
                <a:latin typeface="Meiryo"/>
                <a:ea typeface="Meiryo"/>
              </a:rPr>
              <a:t>、</a:t>
            </a:r>
            <a:r>
              <a:rPr kumimoji="0" lang="en-US" altLang="ja-JP" sz="800" kern="0">
                <a:solidFill>
                  <a:srgbClr val="0D0D0D"/>
                </a:solidFill>
                <a:latin typeface="Meiryo"/>
                <a:ea typeface="Meiryo"/>
              </a:rPr>
              <a:t>PC</a:t>
            </a:r>
            <a:r>
              <a:rPr kumimoji="0" lang="ja-JP" altLang="ja-JP" sz="800" kern="0">
                <a:solidFill>
                  <a:srgbClr val="0D0D0D"/>
                </a:solidFill>
                <a:latin typeface="Meiryo"/>
                <a:ea typeface="Meiryo"/>
              </a:rPr>
              <a:t>はパソコン、</a:t>
            </a:r>
            <a:r>
              <a:rPr kumimoji="0" lang="en-US" altLang="ja-JP" sz="800" kern="0">
                <a:solidFill>
                  <a:srgbClr val="0D0D0D"/>
                </a:solidFill>
                <a:latin typeface="Meiryo"/>
                <a:ea typeface="Meiryo"/>
              </a:rPr>
              <a:t>MD</a:t>
            </a:r>
            <a:r>
              <a:rPr kumimoji="0" lang="ja-JP" altLang="ja-JP" sz="800" kern="0">
                <a:solidFill>
                  <a:srgbClr val="0D0D0D"/>
                </a:solidFill>
                <a:latin typeface="Meiryo"/>
                <a:ea typeface="Meiryo"/>
              </a:rPr>
              <a:t>はマルチデバイス</a:t>
            </a:r>
            <a:r>
              <a:rPr kumimoji="0" lang="ja-JP" altLang="ja-JP" sz="800" b="0" i="0" u="none" strike="noStrike" kern="0" cap="none" spc="0" normalizeH="0" baseline="0" noProof="0">
                <a:ln>
                  <a:noFill/>
                </a:ln>
                <a:solidFill>
                  <a:srgbClr val="0D0D0D"/>
                </a:solidFill>
                <a:effectLst/>
                <a:uLnTx/>
                <a:uFillTx/>
                <a:latin typeface="Meiryo"/>
                <a:ea typeface="Meiryo"/>
              </a:rPr>
              <a:t>の略称です。</a:t>
            </a:r>
            <a:r>
              <a:rPr kumimoji="0" lang="ja-JP" altLang="en-US" sz="800" b="0" i="0" u="none" strike="noStrike" kern="0" cap="none" spc="0" normalizeH="0" baseline="0" noProof="0">
                <a:ln>
                  <a:noFill/>
                </a:ln>
                <a:solidFill>
                  <a:srgbClr val="0D0D0D"/>
                </a:solidFill>
                <a:effectLst/>
                <a:uLnTx/>
                <a:uFillTx/>
                <a:latin typeface="Meiryo"/>
                <a:ea typeface="Meiryo"/>
              </a:rPr>
              <a:t>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vCPM</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a:t>
            </a:r>
            <a:r>
              <a:rPr kumimoji="0" lang="en-US" altLang="ja-JP" sz="800" b="0" i="0" u="none" strike="noStrike" kern="0" cap="none" spc="0" normalizeH="0" baseline="0" noProof="0">
                <a:ln>
                  <a:noFill/>
                </a:ln>
                <a:solidFill>
                  <a:srgbClr val="0D0D0D"/>
                </a:solidFill>
                <a:effectLst/>
                <a:uLnTx/>
                <a:uFillTx/>
                <a:latin typeface="Meiryo"/>
                <a:ea typeface="メイリオ"/>
              </a:rPr>
              <a:t>1,000</a:t>
            </a:r>
            <a:r>
              <a:rPr kumimoji="0" lang="ja-JP" altLang="en-US" sz="800" b="0" i="0" u="none" strike="noStrike" kern="0" cap="none" spc="0" normalizeH="0" baseline="0" noProof="0">
                <a:ln>
                  <a:noFill/>
                </a:ln>
                <a:solidFill>
                  <a:srgbClr val="0D0D0D"/>
                </a:solidFill>
                <a:effectLst/>
                <a:uLnTx/>
                <a:uFillTx/>
                <a:latin typeface="Meiryo"/>
                <a:ea typeface="Meiryo"/>
              </a:rPr>
              <a:t>回あたりにかかる見込み広告費用です。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vimps</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はビューアブルインプレッションの略称です。</a:t>
            </a:r>
            <a:endParaRPr lang="en-US" altLang="ja-JP" sz="800" b="0" i="0" u="none" strike="noStrike" kern="0" cap="none" spc="0" normalizeH="0" baseline="0" noProof="0">
              <a:ln>
                <a:noFill/>
              </a:ln>
              <a:solidFill>
                <a:srgbClr val="0D0D0D"/>
              </a:solidFill>
              <a:effectLst/>
              <a:uLnTx/>
              <a:uFillTx/>
              <a:latin typeface="Meiryo"/>
              <a:ea typeface="Meiryo"/>
            </a:endParaRPr>
          </a:p>
        </p:txBody>
      </p:sp>
      <p:sp>
        <p:nvSpPr>
          <p:cNvPr id="2" name="テキスト ボックス 1">
            <a:extLst>
              <a:ext uri="{FF2B5EF4-FFF2-40B4-BE49-F238E27FC236}">
                <a16:creationId xmlns:a16="http://schemas.microsoft.com/office/drawing/2014/main" id="{7FA4E0BE-6A96-C5D1-379A-39B2D89A18D9}"/>
              </a:ext>
            </a:extLst>
          </p:cNvPr>
          <p:cNvSpPr txBox="1"/>
          <p:nvPr/>
        </p:nvSpPr>
        <p:spPr>
          <a:xfrm>
            <a:off x="441323" y="744393"/>
            <a:ext cx="10559158" cy="261610"/>
          </a:xfrm>
          <a:prstGeom prst="rect">
            <a:avLst/>
          </a:prstGeom>
          <a:noFill/>
        </p:spPr>
        <p:txBody>
          <a:bodyPr wrap="square" rtlCol="0">
            <a:spAutoFit/>
          </a:bodyPr>
          <a:lstStyle/>
          <a:p>
            <a:r>
              <a:rPr kumimoji="1" lang="en-US" altLang="ja-JP" sz="1100" dirty="0">
                <a:solidFill>
                  <a:srgbClr val="0D0D0D"/>
                </a:solidFill>
                <a:latin typeface="+mn-ea"/>
              </a:rPr>
              <a:t>※2026</a:t>
            </a:r>
            <a:r>
              <a:rPr kumimoji="1" lang="ja-JP" altLang="en-US" sz="1100" dirty="0">
                <a:solidFill>
                  <a:srgbClr val="0D0D0D"/>
                </a:solidFill>
                <a:latin typeface="+mn-ea"/>
              </a:rPr>
              <a:t>年</a:t>
            </a:r>
            <a:r>
              <a:rPr kumimoji="1" lang="en-US" altLang="ja-JP" sz="1100" dirty="0">
                <a:solidFill>
                  <a:srgbClr val="0D0D0D"/>
                </a:solidFill>
                <a:latin typeface="+mn-ea"/>
              </a:rPr>
              <a:t>1</a:t>
            </a:r>
            <a:r>
              <a:rPr kumimoji="1" lang="ja-JP" altLang="en-US" sz="1100" dirty="0">
                <a:solidFill>
                  <a:srgbClr val="0D0D0D"/>
                </a:solidFill>
                <a:latin typeface="+mn-ea"/>
              </a:rPr>
              <a:t>月</a:t>
            </a:r>
            <a:r>
              <a:rPr kumimoji="1" lang="en-US" altLang="ja-JP" sz="1100" dirty="0">
                <a:solidFill>
                  <a:srgbClr val="0D0D0D"/>
                </a:solidFill>
                <a:latin typeface="+mn-ea"/>
              </a:rPr>
              <a:t>1</a:t>
            </a:r>
            <a:r>
              <a:rPr kumimoji="1" lang="ja-JP" altLang="en-US" sz="1100" dirty="0">
                <a:solidFill>
                  <a:srgbClr val="0D0D0D"/>
                </a:solidFill>
                <a:latin typeface="+mn-ea"/>
              </a:rPr>
              <a:t>日（木）　</a:t>
            </a:r>
            <a:r>
              <a:rPr kumimoji="1" lang="en-US" altLang="ja-JP" sz="1100" dirty="0">
                <a:solidFill>
                  <a:srgbClr val="0D0D0D"/>
                </a:solidFill>
                <a:latin typeface="+mn-ea"/>
              </a:rPr>
              <a:t>0</a:t>
            </a:r>
            <a:r>
              <a:rPr kumimoji="1" lang="ja-JP" altLang="en-US" sz="1100" dirty="0">
                <a:solidFill>
                  <a:srgbClr val="0D0D0D"/>
                </a:solidFill>
                <a:latin typeface="+mn-ea"/>
              </a:rPr>
              <a:t>時</a:t>
            </a:r>
            <a:r>
              <a:rPr lang="ja-JP" altLang="en-US" sz="1100" dirty="0">
                <a:solidFill>
                  <a:srgbClr val="0D0D0D"/>
                </a:solidFill>
                <a:latin typeface="+mn-ea"/>
              </a:rPr>
              <a:t>～</a:t>
            </a:r>
            <a:r>
              <a:rPr lang="en-US" altLang="ja-JP" sz="1100" dirty="0">
                <a:solidFill>
                  <a:srgbClr val="0D0D0D"/>
                </a:solidFill>
                <a:latin typeface="+mn-ea"/>
              </a:rPr>
              <a:t>0</a:t>
            </a:r>
            <a:r>
              <a:rPr lang="ja-JP" altLang="en-US" sz="1100" dirty="0">
                <a:solidFill>
                  <a:srgbClr val="0D0D0D"/>
                </a:solidFill>
                <a:latin typeface="+mn-ea"/>
              </a:rPr>
              <a:t>時</a:t>
            </a:r>
            <a:r>
              <a:rPr lang="en-US" altLang="ja-JP" sz="1100" dirty="0">
                <a:solidFill>
                  <a:srgbClr val="0D0D0D"/>
                </a:solidFill>
                <a:latin typeface="+mn-ea"/>
              </a:rPr>
              <a:t>59</a:t>
            </a:r>
            <a:r>
              <a:rPr lang="ja-JP" altLang="en-US" sz="1100" dirty="0">
                <a:solidFill>
                  <a:srgbClr val="0D0D0D"/>
                </a:solidFill>
                <a:latin typeface="+mn-ea"/>
              </a:rPr>
              <a:t>分までの時間帯ジャックは別紙を参照ください。</a:t>
            </a:r>
            <a:endParaRPr kumimoji="1" lang="ja-JP" altLang="en-US" sz="1100" dirty="0">
              <a:solidFill>
                <a:srgbClr val="0D0D0D"/>
              </a:solidFill>
              <a:latin typeface="+mn-ea"/>
            </a:endParaRPr>
          </a:p>
        </p:txBody>
      </p:sp>
    </p:spTree>
    <p:extLst>
      <p:ext uri="{BB962C8B-B14F-4D97-AF65-F5344CB8AC3E}">
        <p14:creationId xmlns:p14="http://schemas.microsoft.com/office/powerpoint/2010/main" val="22402827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A5B646-DB0E-F29B-3A3A-D6F3D48E48B0}"/>
            </a:ext>
          </a:extLst>
        </p:cNvPr>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A5E716D8-F2E2-91A9-F792-69DEC49BD3C9}"/>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78BC8370-B6B9-968B-7DE8-F08ED1382FE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0354EEC5-F734-3B18-A833-27F011E1F927}"/>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EC32D64D-1DF5-D431-85C5-85C085DC8661}"/>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p>
        </p:txBody>
      </p:sp>
      <p:graphicFrame>
        <p:nvGraphicFramePr>
          <p:cNvPr id="8" name="表 7">
            <a:extLst>
              <a:ext uri="{FF2B5EF4-FFF2-40B4-BE49-F238E27FC236}">
                <a16:creationId xmlns:a16="http://schemas.microsoft.com/office/drawing/2014/main" id="{79368AE3-7FB6-8C85-BFE8-9905D42D39DD}"/>
              </a:ext>
            </a:extLst>
          </p:cNvPr>
          <p:cNvGraphicFramePr>
            <a:graphicFrameLocks noGrp="1"/>
          </p:cNvGraphicFramePr>
          <p:nvPr>
            <p:extLst>
              <p:ext uri="{D42A27DB-BD31-4B8C-83A1-F6EECF244321}">
                <p14:modId xmlns:p14="http://schemas.microsoft.com/office/powerpoint/2010/main" val="2809033882"/>
              </p:ext>
            </p:extLst>
          </p:nvPr>
        </p:nvGraphicFramePr>
        <p:xfrm>
          <a:off x="441326" y="993777"/>
          <a:ext cx="11233151" cy="4896905"/>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09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（時間帯ジャック）（</a:t>
                      </a:r>
                      <a:r>
                        <a:rPr kumimoji="1" lang="en-US" altLang="ja-JP" sz="1050" b="1" i="0" kern="1200" dirty="0">
                          <a:solidFill>
                            <a:schemeClr val="bg1"/>
                          </a:solidFill>
                          <a:latin typeface="Meiryo"/>
                          <a:ea typeface="Meiryo"/>
                          <a:cs typeface="+mn-cs"/>
                        </a:rPr>
                        <a:t>1/2</a:t>
                      </a:r>
                      <a:r>
                        <a:rPr kumimoji="1" lang="ja-JP" altLang="en-US" sz="1050" b="1" i="0" kern="1200" dirty="0">
                          <a:solidFill>
                            <a:schemeClr val="bg1"/>
                          </a:solidFill>
                          <a:latin typeface="Meiryo"/>
                          <a:ea typeface="Meiryo"/>
                          <a:cs typeface="+mn-cs"/>
                        </a:rPr>
                        <a:t>～</a:t>
                      </a:r>
                      <a:r>
                        <a:rPr kumimoji="1" lang="en-US" altLang="ja-JP" sz="1050" b="1" i="0" kern="1200" dirty="0">
                          <a:solidFill>
                            <a:schemeClr val="bg1"/>
                          </a:solidFill>
                          <a:latin typeface="Meiryo"/>
                          <a:ea typeface="Meiryo"/>
                          <a:cs typeface="+mn-cs"/>
                        </a:rPr>
                        <a:t>3/31</a:t>
                      </a:r>
                      <a:r>
                        <a:rPr kumimoji="1" lang="ja-JP" altLang="en-US" sz="1050" b="1" i="0" kern="1200" dirty="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（時間帯ジャック　関東</a:t>
                      </a:r>
                      <a:r>
                        <a:rPr kumimoji="1" lang="en-US" altLang="ja-JP" sz="1050" b="1" i="0" kern="1200" dirty="0">
                          <a:solidFill>
                            <a:schemeClr val="bg1"/>
                          </a:solidFill>
                          <a:latin typeface="Meiryo"/>
                          <a:ea typeface="Meiryo"/>
                          <a:cs typeface="+mn-cs"/>
                        </a:rPr>
                        <a:t>1</a:t>
                      </a:r>
                      <a:r>
                        <a:rPr kumimoji="1" lang="ja-JP" altLang="en-US" sz="1050" b="1" i="0" kern="1200" dirty="0">
                          <a:solidFill>
                            <a:schemeClr val="bg1"/>
                          </a:solidFill>
                          <a:latin typeface="Meiryo"/>
                          <a:ea typeface="Meiryo"/>
                          <a:cs typeface="+mn-cs"/>
                        </a:rPr>
                        <a:t>都</a:t>
                      </a:r>
                      <a:r>
                        <a:rPr kumimoji="1" lang="en-US" altLang="ja-JP" sz="1050" b="1" i="0" kern="1200" dirty="0">
                          <a:solidFill>
                            <a:schemeClr val="bg1"/>
                          </a:solidFill>
                          <a:latin typeface="Meiryo"/>
                          <a:ea typeface="Meiryo"/>
                          <a:cs typeface="+mn-cs"/>
                        </a:rPr>
                        <a:t>6</a:t>
                      </a:r>
                      <a:r>
                        <a:rPr kumimoji="1" lang="ja-JP" altLang="en-US" sz="1050" b="1" i="0" kern="1200" dirty="0">
                          <a:solidFill>
                            <a:schemeClr val="bg1"/>
                          </a:solidFill>
                          <a:latin typeface="Meiryo"/>
                          <a:ea typeface="Meiryo"/>
                          <a:cs typeface="+mn-cs"/>
                        </a:rPr>
                        <a:t>県）（</a:t>
                      </a:r>
                      <a:r>
                        <a:rPr kumimoji="1" lang="en-US" altLang="ja-JP" sz="1050" b="1" i="0" kern="1200" dirty="0">
                          <a:solidFill>
                            <a:schemeClr val="bg1"/>
                          </a:solidFill>
                          <a:latin typeface="Meiryo"/>
                          <a:ea typeface="Meiryo"/>
                          <a:cs typeface="+mn-cs"/>
                        </a:rPr>
                        <a:t>1/2</a:t>
                      </a:r>
                      <a:r>
                        <a:rPr kumimoji="1" lang="ja-JP" altLang="en-US" sz="1050" b="1" i="0" kern="1200" dirty="0">
                          <a:solidFill>
                            <a:schemeClr val="bg1"/>
                          </a:solidFill>
                          <a:latin typeface="Meiryo"/>
                          <a:ea typeface="Meiryo"/>
                          <a:cs typeface="+mn-cs"/>
                        </a:rPr>
                        <a:t>～</a:t>
                      </a:r>
                      <a:r>
                        <a:rPr kumimoji="1" lang="en-US" altLang="ja-JP" sz="1050" b="1" i="0" kern="1200" dirty="0">
                          <a:solidFill>
                            <a:schemeClr val="bg1"/>
                          </a:solidFill>
                          <a:latin typeface="Meiryo"/>
                          <a:ea typeface="Meiryo"/>
                          <a:cs typeface="+mn-cs"/>
                        </a:rPr>
                        <a:t>3/31</a:t>
                      </a:r>
                      <a:r>
                        <a:rPr kumimoji="1" lang="ja-JP" altLang="en-US" sz="1050" b="1" i="0" kern="1200" dirty="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dirty="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a:ea typeface="Meiryo"/>
                        </a:rPr>
                        <a:t>内容変更</a:t>
                      </a: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kumimoji="1" lang="en-US" altLang="ja-JP" sz="1050" dirty="0"/>
                        <a:t>1000011949</a:t>
                      </a:r>
                      <a:endParaRPr kumimoji="1" lang="ja-JP" altLang="en-US" sz="1050"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a:ea typeface="Meiryo"/>
                        </a:rPr>
                        <a:t>内容変更</a:t>
                      </a:r>
                      <a:endParaRPr kumimoji="1" lang="ja-JP" altLang="en-US" sz="1050" b="0" i="0">
                        <a:solidFill>
                          <a:srgbClr val="0D0D0D"/>
                        </a:solidFill>
                        <a:latin typeface="Meiryo" panose="020B0604030504040204" pitchFamily="34" charset="-128"/>
                        <a:ea typeface="Meiryo" panose="020B0604030504040204" pitchFamily="34" charset="-128"/>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50" b="0" i="0" u="none" strike="noStrike" kern="1200" baseline="0" noProof="0" dirty="0">
                          <a:solidFill>
                            <a:srgbClr val="0D0D0D"/>
                          </a:solidFill>
                          <a:latin typeface="Meiryo"/>
                        </a:rPr>
                        <a:t>1000011988</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dirty="0">
                          <a:solidFill>
                            <a:srgbClr val="0D0D0D"/>
                          </a:solidFill>
                          <a:latin typeface="メイリオ"/>
                          <a:ea typeface="メイリオ"/>
                          <a:cs typeface="+mn-cs"/>
                        </a:rPr>
                        <a:t>2025</a:t>
                      </a:r>
                      <a:r>
                        <a:rPr kumimoji="1" lang="ja-JP" altLang="en-US" sz="1050" kern="1200" dirty="0">
                          <a:solidFill>
                            <a:srgbClr val="0D0D0D"/>
                          </a:solidFill>
                          <a:latin typeface="メイリオ"/>
                          <a:ea typeface="メイリオ"/>
                          <a:cs typeface="+mn-cs"/>
                        </a:rPr>
                        <a:t>年</a:t>
                      </a:r>
                      <a:r>
                        <a:rPr kumimoji="1" lang="en-US" altLang="ja-JP" sz="1050" kern="1200" dirty="0">
                          <a:solidFill>
                            <a:srgbClr val="0D0D0D"/>
                          </a:solidFill>
                          <a:latin typeface="メイリオ"/>
                          <a:ea typeface="メイリオ"/>
                          <a:cs typeface="+mn-cs"/>
                        </a:rPr>
                        <a:t>7</a:t>
                      </a:r>
                      <a:r>
                        <a:rPr kumimoji="1" lang="ja-JP" altLang="en-US" sz="1050" kern="1200" dirty="0">
                          <a:solidFill>
                            <a:srgbClr val="0D0D0D"/>
                          </a:solidFill>
                          <a:latin typeface="メイリオ"/>
                          <a:ea typeface="メイリオ"/>
                          <a:cs typeface="+mn-cs"/>
                        </a:rPr>
                        <a:t>月</a:t>
                      </a:r>
                      <a:r>
                        <a:rPr kumimoji="1" lang="en-US" altLang="ja-JP" sz="1050" kern="1200" dirty="0">
                          <a:solidFill>
                            <a:srgbClr val="0D0D0D"/>
                          </a:solidFill>
                          <a:latin typeface="メイリオ"/>
                          <a:ea typeface="メイリオ"/>
                          <a:cs typeface="+mn-cs"/>
                        </a:rPr>
                        <a:t>24</a:t>
                      </a:r>
                      <a:r>
                        <a:rPr kumimoji="1" lang="ja-JP" altLang="en-US" sz="1050" kern="1200" dirty="0">
                          <a:solidFill>
                            <a:srgbClr val="0D0D0D"/>
                          </a:solidFill>
                          <a:latin typeface="メイリオ"/>
                          <a:ea typeface="メイリオ"/>
                          <a:cs typeface="+mn-cs"/>
                        </a:rPr>
                        <a:t>日</a:t>
                      </a:r>
                      <a:r>
                        <a:rPr lang="en-US" altLang="ja-JP" sz="1050" kern="1200" dirty="0">
                          <a:solidFill>
                            <a:srgbClr val="0D0D0D"/>
                          </a:solidFill>
                          <a:latin typeface="メイリオ"/>
                          <a:ea typeface="メイリオ"/>
                          <a:cs typeface="+mn-cs"/>
                        </a:rPr>
                        <a:t>(</a:t>
                      </a:r>
                      <a:r>
                        <a:rPr lang="ja-JP" altLang="en-US" sz="1050" kern="1200" dirty="0">
                          <a:solidFill>
                            <a:srgbClr val="0D0D0D"/>
                          </a:solidFill>
                          <a:latin typeface="メイリオ"/>
                          <a:ea typeface="メイリオ"/>
                          <a:cs typeface="+mn-cs"/>
                        </a:rPr>
                        <a:t>木</a:t>
                      </a:r>
                      <a:r>
                        <a:rPr lang="en-US" altLang="ja-JP" sz="1050" kern="1200" dirty="0">
                          <a:solidFill>
                            <a:srgbClr val="0D0D0D"/>
                          </a:solidFill>
                          <a:latin typeface="メイリオ"/>
                          <a:ea typeface="メイリオ"/>
                          <a:cs typeface="+mn-cs"/>
                        </a:rPr>
                        <a:t>)</a:t>
                      </a:r>
                      <a:endParaRPr kumimoji="1" lang="ja-JP" altLang="en-US" sz="1050" kern="1200" dirty="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a:t>
                      </a:r>
                      <a:endParaRPr kumimoji="1" lang="ja-JP" altLang="en-US" sz="105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rgbClr val="0D0D0D"/>
                          </a:solidFill>
                          <a:latin typeface="Meiryo"/>
                          <a:ea typeface="Meiryo"/>
                        </a:rPr>
                        <a:t>-</a:t>
                      </a:r>
                      <a:endParaRPr kumimoji="1" lang="ja-JP" altLang="en-US" sz="105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814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dirty="0">
                          <a:solidFill>
                            <a:schemeClr val="bg1"/>
                          </a:solidFill>
                          <a:latin typeface="Meiryo"/>
                          <a:ea typeface="Meiryo"/>
                          <a:cs typeface="+mn-cs"/>
                        </a:rPr>
                        <a:t>/</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en-US" altLang="ja-JP" sz="1050" b="0" i="0" kern="1200" dirty="0">
                          <a:solidFill>
                            <a:srgbClr val="0D0D0D"/>
                          </a:solidFill>
                          <a:latin typeface="Meiryo"/>
                          <a:ea typeface="Meiryo"/>
                          <a:cs typeface="+mn-cs"/>
                        </a:rPr>
                        <a:t>【</a:t>
                      </a:r>
                      <a:r>
                        <a:rPr lang="ja-JP" altLang="en-US" sz="1050" b="0" i="0" kern="1200">
                          <a:solidFill>
                            <a:srgbClr val="0D0D0D"/>
                          </a:solidFill>
                          <a:latin typeface="Meiryo"/>
                          <a:ea typeface="Meiryo"/>
                          <a:cs typeface="+mn-cs"/>
                        </a:rPr>
                        <a:t>スマートフォン</a:t>
                      </a:r>
                      <a:r>
                        <a:rPr lang="en-US" altLang="ja-JP" sz="1050" b="0" i="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バナー</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画像</a:t>
                      </a:r>
                      <a:r>
                        <a:rPr kumimoji="1" lang="en-US" altLang="ja-JP" sz="1050" kern="1200" dirty="0">
                          <a:solidFill>
                            <a:srgbClr val="0D0D0D"/>
                          </a:solidFill>
                          <a:latin typeface="Meiryo"/>
                          <a:ea typeface="Meiryo"/>
                          <a:cs typeface="+mn-cs"/>
                        </a:rPr>
                        <a:t>/16</a:t>
                      </a:r>
                      <a:r>
                        <a:rPr kumimoji="1" lang="ja-JP" altLang="en-US" sz="1050" kern="1200">
                          <a:solidFill>
                            <a:srgbClr val="0D0D0D"/>
                          </a:solidFill>
                          <a:latin typeface="Meiryo"/>
                          <a:ea typeface="Meiryo"/>
                          <a:cs typeface="+mn-cs"/>
                        </a:rPr>
                        <a:t>：</a:t>
                      </a:r>
                      <a:r>
                        <a:rPr kumimoji="1" lang="en-US" altLang="ja-JP" sz="1050" kern="1200" dirty="0">
                          <a:solidFill>
                            <a:srgbClr val="0D0D0D"/>
                          </a:solidFill>
                          <a:latin typeface="Meiryo"/>
                          <a:ea typeface="Meiryo"/>
                          <a:cs typeface="+mn-cs"/>
                        </a:rPr>
                        <a:t>9</a:t>
                      </a:r>
                    </a:p>
                    <a:p>
                      <a:pPr algn="ctr"/>
                      <a:r>
                        <a:rPr kumimoji="1" lang="ja-JP" altLang="en-US" sz="1050" kern="1200">
                          <a:solidFill>
                            <a:srgbClr val="0D0D0D"/>
                          </a:solidFill>
                          <a:latin typeface="Meiryo"/>
                          <a:ea typeface="Meiryo"/>
                          <a:cs typeface="+mn-cs"/>
                        </a:rPr>
                        <a:t>バナー</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動画</a:t>
                      </a:r>
                      <a:r>
                        <a:rPr kumimoji="1" lang="en-US" altLang="ja-JP" sz="1050" kern="1200" dirty="0">
                          <a:solidFill>
                            <a:srgbClr val="0D0D0D"/>
                          </a:solidFill>
                          <a:latin typeface="Meiryo"/>
                          <a:ea typeface="Meiryo"/>
                          <a:cs typeface="+mn-cs"/>
                        </a:rPr>
                        <a:t>/16</a:t>
                      </a:r>
                      <a:r>
                        <a:rPr kumimoji="1" lang="ja-JP" altLang="en-US" sz="1050" kern="1200">
                          <a:solidFill>
                            <a:srgbClr val="0D0D0D"/>
                          </a:solidFill>
                          <a:latin typeface="Meiryo"/>
                          <a:ea typeface="Meiryo"/>
                          <a:cs typeface="+mn-cs"/>
                        </a:rPr>
                        <a:t>：</a:t>
                      </a:r>
                      <a:r>
                        <a:rPr kumimoji="1" lang="en-US" altLang="ja-JP" sz="1050" kern="1200" dirty="0">
                          <a:solidFill>
                            <a:srgbClr val="0D0D0D"/>
                          </a:solidFill>
                          <a:latin typeface="Meiryo"/>
                          <a:ea typeface="Meiryo"/>
                          <a:cs typeface="+mn-cs"/>
                        </a:rPr>
                        <a:t>9</a:t>
                      </a:r>
                      <a:r>
                        <a:rPr kumimoji="1" lang="ja-JP" altLang="en-US" sz="1050" kern="1200" dirty="0">
                          <a:solidFill>
                            <a:srgbClr val="0D0D0D"/>
                          </a:solidFill>
                          <a:latin typeface="Meiryo"/>
                          <a:ea typeface="Meiryo"/>
                          <a:cs typeface="+mn-cs"/>
                        </a:rPr>
                        <a:t>　</a:t>
                      </a:r>
                      <a:endParaRPr lang="en-US" altLang="ja-JP" sz="105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00426">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dirty="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dirty="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algn="ctr"/>
                      <a:r>
                        <a:rPr kumimoji="1" lang="ja-JP" altLang="en-US" sz="1050" kern="1200">
                          <a:solidFill>
                            <a:srgbClr val="0D0D0D"/>
                          </a:solidFill>
                          <a:latin typeface="+mn-lt"/>
                          <a:ea typeface="+mn-ea"/>
                          <a:cs typeface="+mn-cs"/>
                        </a:rPr>
                        <a:t>動画をフルスクリーンで再生する（</a:t>
                      </a:r>
                      <a:r>
                        <a:rPr kumimoji="1" lang="en-US" altLang="ja-JP" sz="1050" kern="1200" dirty="0">
                          <a:solidFill>
                            <a:srgbClr val="0D0D0D"/>
                          </a:solidFill>
                          <a:latin typeface="+mn-lt"/>
                          <a:ea typeface="+mn-ea"/>
                          <a:cs typeface="+mn-cs"/>
                        </a:rPr>
                        <a:t>for view</a:t>
                      </a:r>
                      <a:r>
                        <a:rPr kumimoji="1" lang="ja-JP" altLang="en-US" sz="1050" kern="1200">
                          <a:solidFill>
                            <a:srgbClr val="0D0D0D"/>
                          </a:solidFill>
                          <a:latin typeface="+mn-lt"/>
                          <a:ea typeface="+mn-ea"/>
                          <a:cs typeface="+mn-cs"/>
                        </a:rPr>
                        <a:t>）　</a:t>
                      </a:r>
                      <a:r>
                        <a:rPr kumimoji="1" lang="en-US" altLang="ja-JP" sz="1050" kern="1200" dirty="0">
                          <a:solidFill>
                            <a:srgbClr val="0D0D0D"/>
                          </a:solidFill>
                          <a:latin typeface="+mn-lt"/>
                          <a:ea typeface="+mn-ea"/>
                          <a:cs typeface="+mn-cs"/>
                        </a:rPr>
                        <a:t>/</a:t>
                      </a:r>
                      <a:r>
                        <a:rPr kumimoji="1" lang="ja-JP" altLang="en-US" sz="1050" kern="1200">
                          <a:solidFill>
                            <a:srgbClr val="0D0D0D"/>
                          </a:solidFill>
                          <a:latin typeface="+mn-lt"/>
                          <a:ea typeface="+mn-ea"/>
                          <a:cs typeface="+mn-cs"/>
                        </a:rPr>
                        <a:t>　ランディングページを表示する（</a:t>
                      </a:r>
                      <a:r>
                        <a:rPr kumimoji="1" lang="en-US" altLang="ja-JP" sz="1050" kern="1200" dirty="0">
                          <a:solidFill>
                            <a:srgbClr val="0D0D0D"/>
                          </a:solidFill>
                          <a:latin typeface="+mn-lt"/>
                          <a:ea typeface="+mn-ea"/>
                          <a:cs typeface="+mn-cs"/>
                        </a:rPr>
                        <a:t>for click</a:t>
                      </a:r>
                      <a:r>
                        <a:rPr kumimoji="1" lang="ja-JP" altLang="en-US" sz="1050" kern="1200">
                          <a:solidFill>
                            <a:srgbClr val="0D0D0D"/>
                          </a:solidFill>
                          <a:latin typeface="+mn-lt"/>
                          <a:ea typeface="+mn-ea"/>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a:solidFill>
                            <a:srgbClr val="0D0D0D"/>
                          </a:solidFill>
                          <a:latin typeface="Meiryo"/>
                          <a:ea typeface="Meiryo"/>
                          <a:cs typeface="+mn-cs"/>
                        </a:rPr>
                        <a:t>スマートフォン（ウェブ</a:t>
                      </a:r>
                      <a:r>
                        <a:rPr kumimoji="1" lang="en-US" altLang="ja-JP" sz="1050" b="0" i="0" kern="1200" dirty="0">
                          <a:solidFill>
                            <a:srgbClr val="0D0D0D"/>
                          </a:solidFill>
                          <a:latin typeface="Meiryo"/>
                          <a:ea typeface="Meiryo"/>
                          <a:cs typeface="+mn-cs"/>
                        </a:rPr>
                        <a:t>/</a:t>
                      </a:r>
                      <a:r>
                        <a:rPr kumimoji="1" lang="ja-JP" altLang="en-US" sz="1050" b="0" i="0" kern="1200">
                          <a:solidFill>
                            <a:srgbClr val="0D0D0D"/>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r>
                        <a:rPr kumimoji="1" lang="en-US" altLang="ja-JP" sz="1050" b="0" i="0" kern="1200" dirty="0">
                          <a:solidFill>
                            <a:srgbClr val="0D0D0D"/>
                          </a:solidFill>
                          <a:latin typeface="Meiryo"/>
                          <a:ea typeface="Meiryo"/>
                          <a:cs typeface="+mn-cs"/>
                        </a:rPr>
                        <a:t> </a:t>
                      </a:r>
                      <a:r>
                        <a:rPr kumimoji="1" lang="ja-JP" altLang="en-US" sz="1050" b="0" i="0" kern="1200">
                          <a:solidFill>
                            <a:srgbClr val="0D0D0D"/>
                          </a:solidFill>
                          <a:latin typeface="Meiryo"/>
                          <a:ea typeface="Meiryo"/>
                          <a:cs typeface="+mn-cs"/>
                        </a:rPr>
                        <a:t>および</a:t>
                      </a:r>
                      <a:r>
                        <a:rPr kumimoji="1" lang="en-US" altLang="ja-JP" sz="1050" b="0" i="0" kern="1200" dirty="0">
                          <a:solidFill>
                            <a:srgbClr val="0D0D0D"/>
                          </a:solidFill>
                          <a:latin typeface="Meiryo"/>
                          <a:ea typeface="Meiryo"/>
                          <a:cs typeface="+mn-cs"/>
                        </a:rPr>
                        <a:t>Yahoo! JAPAN</a:t>
                      </a:r>
                      <a:r>
                        <a:rPr kumimoji="1" lang="ja-JP" altLang="en-US" sz="1050" b="0" i="0" kern="1200">
                          <a:solidFill>
                            <a:srgbClr val="0D0D0D"/>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altLang="ja-JP" sz="1050" b="0" i="0" u="none" strike="noStrike" kern="1200" cap="none" spc="0" normalizeH="0" baseline="0" noProof="0" dirty="0">
                          <a:ln>
                            <a:noFill/>
                          </a:ln>
                          <a:solidFill>
                            <a:srgbClr val="0D0D0D"/>
                          </a:solidFill>
                          <a:effectLst/>
                          <a:uLnTx/>
                          <a:uFillTx/>
                        </a:rPr>
                        <a:t>2026</a:t>
                      </a:r>
                      <a:r>
                        <a:rPr kumimoji="1" lang="ja-JP" sz="1050" b="0" i="0" u="none" strike="noStrike" kern="1200" cap="none" spc="0" normalizeH="0" baseline="0" noProof="0" dirty="0">
                          <a:ln>
                            <a:noFill/>
                          </a:ln>
                          <a:solidFill>
                            <a:srgbClr val="0D0D0D"/>
                          </a:solidFill>
                          <a:effectLst/>
                          <a:uLnTx/>
                          <a:uFillTx/>
                        </a:rPr>
                        <a:t>年</a:t>
                      </a:r>
                      <a:r>
                        <a:rPr kumimoji="1" lang="en-US" altLang="ja-JP" sz="1050" b="0" i="0" u="none" strike="noStrike" kern="1200" cap="none" spc="0" normalizeH="0" baseline="0" noProof="0" dirty="0">
                          <a:ln>
                            <a:noFill/>
                          </a:ln>
                          <a:solidFill>
                            <a:srgbClr val="0D0D0D"/>
                          </a:solidFill>
                          <a:effectLst/>
                          <a:uLnTx/>
                          <a:uFillTx/>
                        </a:rPr>
                        <a:t>1</a:t>
                      </a:r>
                      <a:r>
                        <a:rPr lang="ja-JP" sz="1050" b="0" i="0" u="none" strike="noStrike" kern="1200" cap="none" spc="0" normalizeH="0" baseline="0" noProof="0" dirty="0">
                          <a:ln>
                            <a:noFill/>
                          </a:ln>
                          <a:solidFill>
                            <a:srgbClr val="0D0D0D"/>
                          </a:solidFill>
                          <a:effectLst/>
                          <a:uLnTx/>
                          <a:uFillTx/>
                        </a:rPr>
                        <a:t>月</a:t>
                      </a:r>
                      <a:r>
                        <a:rPr kumimoji="1" lang="en-US" altLang="ja-JP" sz="1050" b="0" i="0" u="none" strike="noStrike" kern="1200" cap="none" spc="0" normalizeH="0" baseline="0" noProof="0" dirty="0">
                          <a:ln>
                            <a:noFill/>
                          </a:ln>
                          <a:solidFill>
                            <a:srgbClr val="0D0D0D"/>
                          </a:solidFill>
                          <a:effectLst/>
                          <a:uLnTx/>
                          <a:uFillTx/>
                        </a:rPr>
                        <a:t>2</a:t>
                      </a:r>
                      <a:r>
                        <a:rPr kumimoji="1" lang="ja-JP" sz="1050" b="0" i="0" u="none" strike="noStrike" kern="1200" cap="none" spc="0" normalizeH="0" baseline="0" noProof="0" dirty="0">
                          <a:ln>
                            <a:noFill/>
                          </a:ln>
                          <a:solidFill>
                            <a:srgbClr val="0D0D0D"/>
                          </a:solidFill>
                          <a:effectLst/>
                          <a:uLnTx/>
                          <a:uFillTx/>
                        </a:rPr>
                        <a:t>日</a:t>
                      </a:r>
                      <a:r>
                        <a:rPr lang="ja-JP" altLang="en-US" sz="1050" b="0" i="0" u="none" strike="noStrike" kern="1200" cap="none" spc="0" normalizeH="0" baseline="0" noProof="0" dirty="0">
                          <a:ln>
                            <a:noFill/>
                          </a:ln>
                          <a:solidFill>
                            <a:srgbClr val="0D0D0D"/>
                          </a:solidFill>
                          <a:effectLst/>
                          <a:uLnTx/>
                          <a:uFillTx/>
                        </a:rPr>
                        <a:t>（金）</a:t>
                      </a:r>
                      <a:r>
                        <a:rPr kumimoji="1" lang="ja-JP" sz="1050" b="0" i="0" u="none" strike="noStrike" kern="1200" cap="none" spc="0" normalizeH="0" baseline="0" noProof="0" dirty="0">
                          <a:ln>
                            <a:noFill/>
                          </a:ln>
                          <a:solidFill>
                            <a:srgbClr val="0D0D0D"/>
                          </a:solidFill>
                          <a:effectLst/>
                          <a:uLnTx/>
                          <a:uFillTx/>
                        </a:rPr>
                        <a:t>～　</a:t>
                      </a:r>
                      <a:r>
                        <a:rPr lang="en-US" altLang="ja-JP" sz="1050" b="0" i="0" u="none" strike="noStrike" kern="1200" cap="none" spc="0" normalizeH="0" baseline="0" noProof="0" dirty="0">
                          <a:ln>
                            <a:noFill/>
                          </a:ln>
                          <a:solidFill>
                            <a:srgbClr val="0D0D0D"/>
                          </a:solidFill>
                          <a:effectLst/>
                          <a:uLnTx/>
                          <a:uFillTx/>
                        </a:rPr>
                        <a:t>2026</a:t>
                      </a:r>
                      <a:r>
                        <a:rPr kumimoji="1" lang="ja-JP" sz="1050" b="0" i="0" u="none" strike="noStrike" kern="1200" cap="none" spc="0" normalizeH="0" baseline="0" noProof="0" dirty="0">
                          <a:ln>
                            <a:noFill/>
                          </a:ln>
                          <a:solidFill>
                            <a:srgbClr val="0D0D0D"/>
                          </a:solidFill>
                          <a:effectLst/>
                          <a:uLnTx/>
                          <a:uFillTx/>
                        </a:rPr>
                        <a:t>年</a:t>
                      </a:r>
                      <a:r>
                        <a:rPr kumimoji="1" lang="en-US" altLang="ja-JP" sz="1050" b="0" i="0" u="none" strike="noStrike" kern="1200" cap="none" spc="0" normalizeH="0" baseline="0" noProof="0" dirty="0">
                          <a:ln>
                            <a:noFill/>
                          </a:ln>
                          <a:solidFill>
                            <a:srgbClr val="0D0D0D"/>
                          </a:solidFill>
                          <a:effectLst/>
                          <a:uLnTx/>
                          <a:uFillTx/>
                        </a:rPr>
                        <a:t>3</a:t>
                      </a:r>
                      <a:r>
                        <a:rPr kumimoji="1" lang="ja-JP" sz="1050" b="0" i="0" u="none" strike="noStrike" kern="1200" cap="none" spc="0" normalizeH="0" baseline="0" noProof="0" dirty="0">
                          <a:ln>
                            <a:noFill/>
                          </a:ln>
                          <a:solidFill>
                            <a:srgbClr val="0D0D0D"/>
                          </a:solidFill>
                          <a:effectLst/>
                          <a:uLnTx/>
                          <a:uFillTx/>
                        </a:rPr>
                        <a:t>月</a:t>
                      </a:r>
                      <a:r>
                        <a:rPr lang="en-US" altLang="ja-JP" sz="1050" b="0" i="0" u="none" strike="noStrike" kern="1200" cap="none" spc="0" normalizeH="0" baseline="0" noProof="0" dirty="0">
                          <a:ln>
                            <a:noFill/>
                          </a:ln>
                          <a:solidFill>
                            <a:srgbClr val="0D0D0D"/>
                          </a:solidFill>
                          <a:effectLst/>
                          <a:uLnTx/>
                          <a:uFillTx/>
                        </a:rPr>
                        <a:t>31</a:t>
                      </a:r>
                      <a:r>
                        <a:rPr kumimoji="1" lang="ja-JP" sz="1050" b="0" i="0" u="none" strike="noStrike" kern="1200" cap="none" spc="0" normalizeH="0" baseline="0" noProof="0" dirty="0">
                          <a:ln>
                            <a:noFill/>
                          </a:ln>
                          <a:solidFill>
                            <a:srgbClr val="0D0D0D"/>
                          </a:solidFill>
                          <a:effectLst/>
                          <a:uLnTx/>
                          <a:uFillTx/>
                        </a:rPr>
                        <a:t>日（</a:t>
                      </a:r>
                      <a:r>
                        <a:rPr kumimoji="1" lang="ja-JP" altLang="en-US" sz="1050" b="0" i="0" u="none" strike="noStrike" kern="1200" cap="none" spc="0" normalizeH="0" baseline="0" noProof="0" dirty="0">
                          <a:ln>
                            <a:noFill/>
                          </a:ln>
                          <a:solidFill>
                            <a:srgbClr val="0D0D0D"/>
                          </a:solidFill>
                          <a:effectLst/>
                          <a:uLnTx/>
                          <a:uFillTx/>
                        </a:rPr>
                        <a:t>火</a:t>
                      </a:r>
                      <a:r>
                        <a:rPr kumimoji="1" lang="ja-JP" sz="1050" b="0" i="0" u="none" strike="noStrike" kern="1200" cap="none" spc="0" normalizeH="0" baseline="0" noProof="0" dirty="0">
                          <a:ln>
                            <a:noFill/>
                          </a:ln>
                          <a:solidFill>
                            <a:srgbClr val="0D0D0D"/>
                          </a:solidFill>
                          <a:effectLst/>
                          <a:uLnTx/>
                          <a:uFillTx/>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dirty="0">
                          <a:ln>
                            <a:noFill/>
                          </a:ln>
                          <a:solidFill>
                            <a:srgbClr val="0D0D0D"/>
                          </a:solidFill>
                          <a:effectLst/>
                          <a:uLnTx/>
                          <a:uFillTx/>
                          <a:latin typeface="Meiryo"/>
                          <a:ea typeface="Meiryo"/>
                          <a:cs typeface="+mn-cs"/>
                        </a:rPr>
                        <a:t>日（</a:t>
                      </a:r>
                      <a:r>
                        <a:rPr kumimoji="1" lang="en-US" altLang="ja-JP" sz="105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dirty="0">
                          <a:ln>
                            <a:noFill/>
                          </a:ln>
                          <a:solidFill>
                            <a:srgbClr val="0D0D0D"/>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a:solidFill>
                            <a:srgbClr val="0D0D0D"/>
                          </a:solidFill>
                          <a:effectLst/>
                          <a:latin typeface="Meiryo" panose="020B0604030504040204" pitchFamily="34" charset="-128"/>
                          <a:ea typeface="Meiryo" panose="020B0604030504040204" pitchFamily="34" charset="-128"/>
                        </a:rPr>
                        <a:t>時間帯ジャック購入型</a:t>
                      </a:r>
                      <a:endParaRPr kumimoji="1" lang="ja-JP" altLang="en-US" sz="1050" b="0" i="0" kern="1200">
                        <a:solidFill>
                          <a:srgbClr val="0D0D0D"/>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a:ea typeface="Meiryo"/>
                          <a:cs typeface="+mn-cs"/>
                        </a:rPr>
                        <a:t>価格は</a:t>
                      </a:r>
                      <a:r>
                        <a:rPr lang="en-US" altLang="ja-JP" sz="1050" b="0" i="0" kern="1200" dirty="0">
                          <a:solidFill>
                            <a:srgbClr val="0D0D0D"/>
                          </a:solidFill>
                          <a:latin typeface="Meiryo"/>
                          <a:ea typeface="Meiryo"/>
                          <a:cs typeface="+mn-cs"/>
                        </a:rPr>
                        <a:t>P24</a:t>
                      </a:r>
                      <a:r>
                        <a:rPr kumimoji="1" lang="ja-JP" altLang="en-US" sz="1050" b="0" i="0" kern="1200" dirty="0">
                          <a:solidFill>
                            <a:srgbClr val="0D0D0D"/>
                          </a:solidFill>
                          <a:latin typeface="Meiryo"/>
                          <a:ea typeface="Meiryo"/>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a:ea typeface="Meiryo"/>
                          <a:cs typeface="+mn-cs"/>
                        </a:rPr>
                        <a:t>価格は</a:t>
                      </a:r>
                      <a:r>
                        <a:rPr lang="en-US" altLang="ja-JP" sz="1050" b="0" i="0" kern="1200" dirty="0">
                          <a:solidFill>
                            <a:srgbClr val="0D0D0D"/>
                          </a:solidFill>
                          <a:latin typeface="Meiryo"/>
                          <a:ea typeface="Meiryo"/>
                          <a:cs typeface="+mn-cs"/>
                        </a:rPr>
                        <a:t>P25</a:t>
                      </a:r>
                      <a:r>
                        <a:rPr kumimoji="1" lang="ja-JP" altLang="en-US" sz="1050" b="0" i="0" kern="1200" dirty="0">
                          <a:solidFill>
                            <a:srgbClr val="0D0D0D"/>
                          </a:solidFill>
                          <a:latin typeface="Meiryo"/>
                          <a:ea typeface="Meiryo"/>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r>
                        <a:rPr kumimoji="1" lang="ja-JP" altLang="en-US" sz="900" b="0" kern="1200">
                          <a:solidFill>
                            <a:schemeClr val="bg1"/>
                          </a:solidFill>
                          <a:latin typeface="Meiryo"/>
                          <a:ea typeface="Meiryo"/>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a:t>
                      </a:r>
                      <a:endParaRPr kumimoji="1" lang="ja-JP" altLang="en-US" sz="105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rgbClr val="0D0D0D"/>
                          </a:solidFill>
                          <a:latin typeface="Meiryo"/>
                          <a:ea typeface="Meiryo"/>
                        </a:rPr>
                        <a:t>-</a:t>
                      </a:r>
                      <a:endParaRPr kumimoji="1" lang="ja-JP" altLang="en-US" sz="105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3" name="円/楕円 15">
            <a:extLst>
              <a:ext uri="{FF2B5EF4-FFF2-40B4-BE49-F238E27FC236}">
                <a16:creationId xmlns:a16="http://schemas.microsoft.com/office/drawing/2014/main" id="{97BA7D6B-F089-3A22-9B62-99113F379A2F}"/>
              </a:ext>
            </a:extLst>
          </p:cNvPr>
          <p:cNvSpPr>
            <a:spLocks noChangeAspect="1"/>
          </p:cNvSpPr>
          <p:nvPr/>
        </p:nvSpPr>
        <p:spPr>
          <a:xfrm>
            <a:off x="8790137" y="2557926"/>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6" name="正方形/長方形 15">
            <a:extLst>
              <a:ext uri="{FF2B5EF4-FFF2-40B4-BE49-F238E27FC236}">
                <a16:creationId xmlns:a16="http://schemas.microsoft.com/office/drawing/2014/main" id="{F5DA8DCE-54AA-B7A1-C4F1-55D2EBBA8D54}"/>
              </a:ext>
            </a:extLst>
          </p:cNvPr>
          <p:cNvSpPr/>
          <p:nvPr/>
        </p:nvSpPr>
        <p:spPr>
          <a:xfrm>
            <a:off x="434975" y="5909678"/>
            <a:ext cx="10423046" cy="338554"/>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a:ln>
                  <a:noFill/>
                </a:ln>
                <a:solidFill>
                  <a:srgbClr val="0D0D0D"/>
                </a:solidFill>
                <a:effectLst/>
                <a:uLnTx/>
                <a:uFillTx/>
              </a:rPr>
              <a:t>※</a:t>
            </a:r>
            <a:r>
              <a:rPr kumimoji="0" lang="ja-JP" altLang="en-US" sz="800" kern="0" noProof="0">
                <a:solidFill>
                  <a:srgbClr val="0D0D0D"/>
                </a:solidFill>
              </a:rPr>
              <a:t>時間帯ジャック商品は</a:t>
            </a:r>
            <a:r>
              <a:rPr kumimoji="0" lang="en-US" altLang="ja-JP" sz="800" kern="0" noProof="0">
                <a:solidFill>
                  <a:srgbClr val="0D0D0D"/>
                </a:solidFill>
              </a:rPr>
              <a:t>1</a:t>
            </a:r>
            <a:r>
              <a:rPr kumimoji="0" lang="ja-JP" altLang="en-US" sz="800" kern="0" noProof="0">
                <a:solidFill>
                  <a:srgbClr val="0D0D0D"/>
                </a:solidFill>
              </a:rPr>
              <a:t>日で最大</a:t>
            </a:r>
            <a:r>
              <a:rPr kumimoji="0" lang="en-US" altLang="ja-JP" sz="800" kern="0" noProof="0">
                <a:solidFill>
                  <a:srgbClr val="0D0D0D"/>
                </a:solidFill>
              </a:rPr>
              <a:t>3</a:t>
            </a:r>
            <a:r>
              <a:rPr kumimoji="0" lang="ja-JP" altLang="en-US" sz="800" kern="0" noProof="0">
                <a:solidFill>
                  <a:srgbClr val="0D0D0D"/>
                </a:solidFill>
              </a:rPr>
              <a:t>時間、</a:t>
            </a:r>
            <a:r>
              <a:rPr kumimoji="0" lang="en-US" altLang="ja-JP" sz="800" kern="0" noProof="0">
                <a:solidFill>
                  <a:srgbClr val="0D0D0D"/>
                </a:solidFill>
              </a:rPr>
              <a:t>1</a:t>
            </a:r>
            <a:r>
              <a:rPr kumimoji="0" lang="ja-JP" altLang="en-US" sz="800" kern="0" noProof="0">
                <a:solidFill>
                  <a:srgbClr val="0D0D0D"/>
                </a:solidFill>
              </a:rPr>
              <a:t>週間で最大</a:t>
            </a:r>
            <a:r>
              <a:rPr kumimoji="0" lang="en-US" altLang="ja-JP" sz="800" kern="0" noProof="0">
                <a:solidFill>
                  <a:srgbClr val="0D0D0D"/>
                </a:solidFill>
              </a:rPr>
              <a:t>10</a:t>
            </a:r>
            <a:r>
              <a:rPr kumimoji="0" lang="ja-JP" altLang="en-US" sz="800" kern="0" noProof="0">
                <a:solidFill>
                  <a:srgbClr val="0D0D0D"/>
                </a:solidFill>
              </a:rPr>
              <a:t>時間までの販売となります。</a:t>
            </a:r>
            <a:endParaRPr kumimoji="0" lang="en-US" altLang="ja-JP" sz="800" kern="0" noProof="0">
              <a:solidFill>
                <a:srgbClr val="0D0D0D"/>
              </a:solidFill>
            </a:endParaRPr>
          </a:p>
          <a:p>
            <a:pPr>
              <a:defRPr/>
            </a:pP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a:ln>
                  <a:noFill/>
                </a:ln>
                <a:solidFill>
                  <a:srgbClr val="0D0D0D"/>
                </a:solidFill>
                <a:effectLst/>
                <a:uLnTx/>
                <a:uFillTx/>
                <a:latin typeface="Meiryo"/>
                <a:ea typeface="Meiryo"/>
              </a:rPr>
              <a:t>SP</a:t>
            </a:r>
            <a:r>
              <a:rPr kumimoji="0" lang="ja-JP" altLang="ja-JP" sz="800" b="0" i="0" u="none" strike="noStrike" kern="0" cap="none" spc="0" normalizeH="0" baseline="0" noProof="0">
                <a:ln>
                  <a:noFill/>
                </a:ln>
                <a:solidFill>
                  <a:srgbClr val="0D0D0D"/>
                </a:solidFill>
                <a:effectLst/>
                <a:uLnTx/>
                <a:uFillTx/>
                <a:latin typeface="Meiryo"/>
                <a:ea typeface="Meiryo"/>
              </a:rPr>
              <a:t>はスマートフォン</a:t>
            </a:r>
            <a:r>
              <a:rPr kumimoji="0" lang="ja-JP" altLang="ja-JP" sz="800" kern="0">
                <a:solidFill>
                  <a:srgbClr val="0D0D0D"/>
                </a:solidFill>
                <a:latin typeface="Meiryo"/>
                <a:ea typeface="Meiryo"/>
              </a:rPr>
              <a:t>、</a:t>
            </a:r>
            <a:r>
              <a:rPr kumimoji="0" lang="en-US" altLang="ja-JP" sz="800" kern="0">
                <a:solidFill>
                  <a:srgbClr val="0D0D0D"/>
                </a:solidFill>
                <a:latin typeface="Meiryo"/>
                <a:ea typeface="Meiryo"/>
              </a:rPr>
              <a:t>PC</a:t>
            </a:r>
            <a:r>
              <a:rPr kumimoji="0" lang="ja-JP" altLang="ja-JP" sz="800" kern="0">
                <a:solidFill>
                  <a:srgbClr val="0D0D0D"/>
                </a:solidFill>
                <a:latin typeface="Meiryo"/>
                <a:ea typeface="Meiryo"/>
              </a:rPr>
              <a:t>はパソコン、</a:t>
            </a:r>
            <a:r>
              <a:rPr kumimoji="0" lang="en-US" altLang="ja-JP" sz="800" kern="0">
                <a:solidFill>
                  <a:srgbClr val="0D0D0D"/>
                </a:solidFill>
                <a:latin typeface="Meiryo"/>
                <a:ea typeface="Meiryo"/>
              </a:rPr>
              <a:t>MD</a:t>
            </a:r>
            <a:r>
              <a:rPr kumimoji="0" lang="ja-JP" altLang="ja-JP" sz="800" kern="0">
                <a:solidFill>
                  <a:srgbClr val="0D0D0D"/>
                </a:solidFill>
                <a:latin typeface="Meiryo"/>
                <a:ea typeface="Meiryo"/>
              </a:rPr>
              <a:t>はマルチデバイス</a:t>
            </a:r>
            <a:r>
              <a:rPr kumimoji="0" lang="ja-JP" altLang="ja-JP" sz="800" b="0" i="0" u="none" strike="noStrike" kern="0" cap="none" spc="0" normalizeH="0" baseline="0" noProof="0">
                <a:ln>
                  <a:noFill/>
                </a:ln>
                <a:solidFill>
                  <a:srgbClr val="0D0D0D"/>
                </a:solidFill>
                <a:effectLst/>
                <a:uLnTx/>
                <a:uFillTx/>
                <a:latin typeface="Meiryo"/>
                <a:ea typeface="Meiryo"/>
              </a:rPr>
              <a:t>の略称です。</a:t>
            </a:r>
            <a:r>
              <a:rPr kumimoji="0" lang="ja-JP" altLang="en-US" sz="800" b="0" i="0" u="none" strike="noStrike" kern="0" cap="none" spc="0" normalizeH="0" baseline="0" noProof="0">
                <a:ln>
                  <a:noFill/>
                </a:ln>
                <a:solidFill>
                  <a:srgbClr val="0D0D0D"/>
                </a:solidFill>
                <a:effectLst/>
                <a:uLnTx/>
                <a:uFillTx/>
                <a:latin typeface="Meiryo"/>
                <a:ea typeface="Meiryo"/>
              </a:rPr>
              <a:t>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vCPM</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a:t>
            </a:r>
            <a:r>
              <a:rPr kumimoji="0" lang="en-US" altLang="ja-JP" sz="800" b="0" i="0" u="none" strike="noStrike" kern="0" cap="none" spc="0" normalizeH="0" baseline="0" noProof="0">
                <a:ln>
                  <a:noFill/>
                </a:ln>
                <a:solidFill>
                  <a:srgbClr val="0D0D0D"/>
                </a:solidFill>
                <a:effectLst/>
                <a:uLnTx/>
                <a:uFillTx/>
                <a:latin typeface="Meiryo"/>
                <a:ea typeface="メイリオ"/>
              </a:rPr>
              <a:t>1,000</a:t>
            </a:r>
            <a:r>
              <a:rPr kumimoji="0" lang="ja-JP" altLang="en-US" sz="800" b="0" i="0" u="none" strike="noStrike" kern="0" cap="none" spc="0" normalizeH="0" baseline="0" noProof="0">
                <a:ln>
                  <a:noFill/>
                </a:ln>
                <a:solidFill>
                  <a:srgbClr val="0D0D0D"/>
                </a:solidFill>
                <a:effectLst/>
                <a:uLnTx/>
                <a:uFillTx/>
                <a:latin typeface="Meiryo"/>
                <a:ea typeface="Meiryo"/>
              </a:rPr>
              <a:t>回あたりにかかる見込み広告費用です。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vimps</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はビューアブルインプレッションの略称です。</a:t>
            </a:r>
            <a:endParaRPr lang="en-US" altLang="ja-JP" sz="800" b="0" i="0" u="none" strike="noStrike" kern="0" cap="none" spc="0" normalizeH="0" baseline="0" noProof="0">
              <a:ln>
                <a:noFill/>
              </a:ln>
              <a:solidFill>
                <a:srgbClr val="0D0D0D"/>
              </a:solidFill>
              <a:effectLst/>
              <a:uLnTx/>
              <a:uFillTx/>
              <a:latin typeface="Meiryo"/>
              <a:ea typeface="Meiryo"/>
            </a:endParaRPr>
          </a:p>
        </p:txBody>
      </p:sp>
      <p:sp>
        <p:nvSpPr>
          <p:cNvPr id="2" name="テキスト ボックス 1">
            <a:extLst>
              <a:ext uri="{FF2B5EF4-FFF2-40B4-BE49-F238E27FC236}">
                <a16:creationId xmlns:a16="http://schemas.microsoft.com/office/drawing/2014/main" id="{0250E65A-80B6-D97B-2065-FC78457C7921}"/>
              </a:ext>
            </a:extLst>
          </p:cNvPr>
          <p:cNvSpPr txBox="1"/>
          <p:nvPr/>
        </p:nvSpPr>
        <p:spPr>
          <a:xfrm>
            <a:off x="439984" y="6187130"/>
            <a:ext cx="4272350" cy="215444"/>
          </a:xfrm>
          <a:prstGeom prst="rect">
            <a:avLst/>
          </a:prstGeom>
          <a:noFill/>
        </p:spPr>
        <p:txBody>
          <a:bodyPr wrap="square">
            <a:spAutoFit/>
          </a:bodyPr>
          <a:lstStyle/>
          <a:p>
            <a:pPr marL="449263" indent="-449263"/>
            <a:r>
              <a:rPr kumimoji="1" lang="en-US" altLang="ja-JP" sz="800" dirty="0">
                <a:solidFill>
                  <a:srgbClr val="FF0033"/>
                </a:solidFill>
                <a:latin typeface="メイリオ" panose="020B0604030504040204" pitchFamily="50" charset="-128"/>
                <a:ea typeface="メイリオ" panose="020B0604030504040204" pitchFamily="50" charset="-128"/>
              </a:rPr>
              <a:t>※</a:t>
            </a:r>
            <a:r>
              <a:rPr kumimoji="0" lang="en-US" altLang="ja-JP" sz="800" kern="0" dirty="0">
                <a:solidFill>
                  <a:srgbClr val="FF0033"/>
                </a:solidFill>
                <a:latin typeface="メイリオ" panose="020B0604030504040204" pitchFamily="50" charset="-128"/>
                <a:ea typeface="メイリオ" panose="020B0604030504040204" pitchFamily="50" charset="-128"/>
              </a:rPr>
              <a:t>3/11</a:t>
            </a:r>
            <a:r>
              <a:rPr kumimoji="0" lang="ja-JP" altLang="en-US" sz="800" kern="0" dirty="0">
                <a:solidFill>
                  <a:srgbClr val="FF0033"/>
                </a:solidFill>
                <a:latin typeface="メイリオ" panose="020B0604030504040204" pitchFamily="50" charset="-128"/>
                <a:ea typeface="メイリオ" panose="020B0604030504040204" pitchFamily="50" charset="-128"/>
              </a:rPr>
              <a:t>に</a:t>
            </a:r>
            <a:r>
              <a:rPr lang="en-US" altLang="ja-JP" sz="800" dirty="0">
                <a:solidFill>
                  <a:srgbClr val="FF0033"/>
                </a:solidFill>
                <a:latin typeface="メイリオ" panose="020B0604030504040204" pitchFamily="50" charset="-128"/>
                <a:ea typeface="メイリオ" panose="020B0604030504040204" pitchFamily="50" charset="-128"/>
              </a:rPr>
              <a:t>Yahoo! JAPAN</a:t>
            </a:r>
            <a:r>
              <a:rPr lang="ja-JP" altLang="en-US" sz="800" dirty="0">
                <a:solidFill>
                  <a:srgbClr val="FF0033"/>
                </a:solidFill>
                <a:latin typeface="メイリオ" panose="020B0604030504040204" pitchFamily="50" charset="-128"/>
                <a:ea typeface="メイリオ" panose="020B0604030504040204" pitchFamily="50" charset="-128"/>
              </a:rPr>
              <a:t>　トップページ</a:t>
            </a:r>
            <a:r>
              <a:rPr kumimoji="0" lang="ja-JP" altLang="en-US" sz="800" kern="0" dirty="0">
                <a:solidFill>
                  <a:srgbClr val="FF0033"/>
                </a:solidFill>
                <a:latin typeface="メイリオ" panose="020B0604030504040204" pitchFamily="50" charset="-128"/>
                <a:ea typeface="メイリオ" panose="020B0604030504040204" pitchFamily="50" charset="-128"/>
              </a:rPr>
              <a:t>にて特別演出が行われる可能性があります。</a:t>
            </a:r>
          </a:p>
        </p:txBody>
      </p:sp>
    </p:spTree>
    <p:extLst>
      <p:ext uri="{BB962C8B-B14F-4D97-AF65-F5344CB8AC3E}">
        <p14:creationId xmlns:p14="http://schemas.microsoft.com/office/powerpoint/2010/main" val="32232802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8F9975CF-61D2-EDBF-7C79-F6BABA2687AF}"/>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extLst>
              <p:ext uri="{D42A27DB-BD31-4B8C-83A1-F6EECF244321}">
                <p14:modId xmlns:p14="http://schemas.microsoft.com/office/powerpoint/2010/main" val="1096742673"/>
              </p:ext>
            </p:extLst>
          </p:nvPr>
        </p:nvGraphicFramePr>
        <p:xfrm>
          <a:off x="479423" y="974725"/>
          <a:ext cx="5515692" cy="5245322"/>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（時間帯ジャック）</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1,980,000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1,210,000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990,000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1,710,000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2,090,000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4,180,000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4,410,000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4,230,000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4,320,000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5,280,000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4,050,000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4,950,000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4,140,000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5,060,000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extLst>
              <p:ext uri="{D42A27DB-BD31-4B8C-83A1-F6EECF244321}">
                <p14:modId xmlns:p14="http://schemas.microsoft.com/office/powerpoint/2010/main" val="3916738580"/>
              </p:ext>
            </p:extLst>
          </p:nvPr>
        </p:nvGraphicFramePr>
        <p:xfrm>
          <a:off x="6196887" y="974725"/>
          <a:ext cx="5515693" cy="5245322"/>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（時間帯ジャック）</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5,490,000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6,710,000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4,410,000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4,230,000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4,500,000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4,860,000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5,940,000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5,310,000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5,310,000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5,670,000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6,930,000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6,030,000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7,370,000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6,210,000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7,590,000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sp>
        <p:nvSpPr>
          <p:cNvPr id="10" name="テキスト プレースホルダー 1">
            <a:extLst>
              <a:ext uri="{FF2B5EF4-FFF2-40B4-BE49-F238E27FC236}">
                <a16:creationId xmlns:a16="http://schemas.microsoft.com/office/drawing/2014/main" id="{681E1570-5BB3-1F12-C621-61C9A4A63F73}"/>
              </a:ext>
            </a:extLst>
          </p:cNvPr>
          <p:cNvSpPr>
            <a:spLocks noGrp="1"/>
          </p:cNvSpPr>
          <p:nvPr>
            <p:ph type="body" sz="quarter" idx="10"/>
          </p:nvPr>
        </p:nvSpPr>
        <p:spPr>
          <a:xfrm>
            <a:off x="3750595" y="255928"/>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p>
        </p:txBody>
      </p:sp>
    </p:spTree>
    <p:extLst>
      <p:ext uri="{BB962C8B-B14F-4D97-AF65-F5344CB8AC3E}">
        <p14:creationId xmlns:p14="http://schemas.microsoft.com/office/powerpoint/2010/main" val="21318625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8F9975CF-61D2-EDBF-7C79-F6BABA2687AF}"/>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2293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sp>
        <p:nvSpPr>
          <p:cNvPr id="10" name="テキスト プレースホルダー 1">
            <a:extLst>
              <a:ext uri="{FF2B5EF4-FFF2-40B4-BE49-F238E27FC236}">
                <a16:creationId xmlns:a16="http://schemas.microsoft.com/office/drawing/2014/main" id="{681E1570-5BB3-1F12-C621-61C9A4A63F73}"/>
              </a:ext>
            </a:extLst>
          </p:cNvPr>
          <p:cNvSpPr>
            <a:spLocks noGrp="1"/>
          </p:cNvSpPr>
          <p:nvPr>
            <p:ph type="body" sz="quarter" idx="10"/>
          </p:nvPr>
        </p:nvSpPr>
        <p:spPr>
          <a:xfrm>
            <a:off x="3750595" y="255928"/>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p>
        </p:txBody>
      </p:sp>
      <p:graphicFrame>
        <p:nvGraphicFramePr>
          <p:cNvPr id="2" name="表 1">
            <a:extLst>
              <a:ext uri="{FF2B5EF4-FFF2-40B4-BE49-F238E27FC236}">
                <a16:creationId xmlns:a16="http://schemas.microsoft.com/office/drawing/2014/main" id="{DC2427B3-2D34-F0D8-57A6-74BF998B67A3}"/>
              </a:ext>
            </a:extLst>
          </p:cNvPr>
          <p:cNvGraphicFramePr>
            <a:graphicFrameLocks noGrp="1"/>
          </p:cNvGraphicFramePr>
          <p:nvPr>
            <p:extLst>
              <p:ext uri="{D42A27DB-BD31-4B8C-83A1-F6EECF244321}">
                <p14:modId xmlns:p14="http://schemas.microsoft.com/office/powerpoint/2010/main" val="2907011142"/>
              </p:ext>
            </p:extLst>
          </p:nvPr>
        </p:nvGraphicFramePr>
        <p:xfrm>
          <a:off x="479423" y="96837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2760754859"/>
                    </a:ext>
                  </a:extLst>
                </a:gridCol>
                <a:gridCol w="1688343">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solidFill>
                          <a:latin typeface="Meiryo" panose="020B0604030504040204" pitchFamily="34" charset="-128"/>
                          <a:ea typeface="Meiryo" panose="020B0604030504040204" pitchFamily="34" charset="-128"/>
                          <a:cs typeface="+mn-cs"/>
                        </a:rPr>
                        <a:t>  SP</a:t>
                      </a:r>
                      <a:br>
                        <a:rPr kumimoji="1" lang="en-US" altLang="ja-JP" sz="1000" b="1" kern="1200">
                          <a:solidFill>
                            <a:schemeClr val="bg1"/>
                          </a:solidFill>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（時間帯ジャック</a:t>
                      </a:r>
                      <a:r>
                        <a:rPr kumimoji="1" lang="en-US" altLang="ja-JP" sz="900" b="1" kern="1200">
                          <a:solidFill>
                            <a:schemeClr val="bg1"/>
                          </a:solidFill>
                          <a:latin typeface="Meiryo" panose="020B0604030504040204" pitchFamily="34" charset="-128"/>
                          <a:ea typeface="Meiryo" panose="020B0604030504040204" pitchFamily="34" charset="-128"/>
                          <a:cs typeface="+mn-cs"/>
                        </a:rPr>
                        <a:t> </a:t>
                      </a:r>
                      <a:r>
                        <a:rPr kumimoji="1" lang="ja-JP" altLang="en-US" sz="900" b="1" kern="1200">
                          <a:solidFill>
                            <a:schemeClr val="bg1"/>
                          </a:solidFill>
                          <a:latin typeface="Meiryo" panose="020B0604030504040204" pitchFamily="34" charset="-128"/>
                          <a:ea typeface="Meiryo" panose="020B0604030504040204" pitchFamily="34" charset="-128"/>
                          <a:cs typeface="+mn-cs"/>
                        </a:rPr>
                        <a:t>関東</a:t>
                      </a:r>
                      <a:r>
                        <a:rPr kumimoji="1" lang="en-US" altLang="ja-JP" sz="900" b="1" kern="1200">
                          <a:solidFill>
                            <a:schemeClr val="bg1"/>
                          </a:solidFill>
                          <a:latin typeface="Meiryo" panose="020B0604030504040204" pitchFamily="34" charset="-128"/>
                          <a:ea typeface="Meiryo" panose="020B0604030504040204" pitchFamily="34" charset="-128"/>
                          <a:cs typeface="+mn-cs"/>
                        </a:rPr>
                        <a:t>1</a:t>
                      </a:r>
                      <a:r>
                        <a:rPr kumimoji="1" lang="ja-JP" altLang="en-US" sz="900" b="1" kern="1200">
                          <a:solidFill>
                            <a:schemeClr val="bg1"/>
                          </a:solidFill>
                          <a:latin typeface="Meiryo" panose="020B0604030504040204" pitchFamily="34" charset="-128"/>
                          <a:ea typeface="Meiryo" panose="020B0604030504040204" pitchFamily="34" charset="-128"/>
                          <a:cs typeface="+mn-cs"/>
                        </a:rPr>
                        <a:t>都</a:t>
                      </a:r>
                      <a:r>
                        <a:rPr kumimoji="1" lang="en-US" altLang="ja-JP" sz="900" b="1" kern="1200">
                          <a:solidFill>
                            <a:schemeClr val="bg1"/>
                          </a:solidFill>
                          <a:latin typeface="Meiryo" panose="020B0604030504040204" pitchFamily="34" charset="-128"/>
                          <a:ea typeface="Meiryo" panose="020B0604030504040204" pitchFamily="34" charset="-128"/>
                          <a:cs typeface="+mn-cs"/>
                        </a:rPr>
                        <a:t>6</a:t>
                      </a:r>
                      <a:r>
                        <a:rPr kumimoji="1" lang="ja-JP" altLang="en-US" sz="900" b="1" kern="1200">
                          <a:solidFill>
                            <a:schemeClr val="bg1"/>
                          </a:solidFill>
                          <a:latin typeface="Meiryo" panose="020B0604030504040204" pitchFamily="34" charset="-128"/>
                          <a:ea typeface="Meiryo" panose="020B0604030504040204" pitchFamily="34" charset="-128"/>
                          <a:cs typeface="+mn-cs"/>
                        </a:rPr>
                        <a:t>県）</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1,260,000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1,540,000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360,000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720,000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2,310,000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graphicFrame>
        <p:nvGraphicFramePr>
          <p:cNvPr id="5" name="表 4">
            <a:extLst>
              <a:ext uri="{FF2B5EF4-FFF2-40B4-BE49-F238E27FC236}">
                <a16:creationId xmlns:a16="http://schemas.microsoft.com/office/drawing/2014/main" id="{2D951C79-3150-CD70-787A-37984B3777B4}"/>
              </a:ext>
            </a:extLst>
          </p:cNvPr>
          <p:cNvGraphicFramePr>
            <a:graphicFrameLocks noGrp="1"/>
          </p:cNvGraphicFramePr>
          <p:nvPr>
            <p:extLst>
              <p:ext uri="{D42A27DB-BD31-4B8C-83A1-F6EECF244321}">
                <p14:modId xmlns:p14="http://schemas.microsoft.com/office/powerpoint/2010/main" val="2321183518"/>
              </p:ext>
            </p:extLst>
          </p:nvPr>
        </p:nvGraphicFramePr>
        <p:xfrm>
          <a:off x="6240018" y="968375"/>
          <a:ext cx="5515692" cy="5245322"/>
        </p:xfrm>
        <a:graphic>
          <a:graphicData uri="http://schemas.openxmlformats.org/drawingml/2006/table">
            <a:tbl>
              <a:tblPr firstCol="1" bandRow="1"/>
              <a:tblGrid>
                <a:gridCol w="2081430">
                  <a:extLst>
                    <a:ext uri="{9D8B030D-6E8A-4147-A177-3AD203B41FA5}">
                      <a16:colId xmlns:a16="http://schemas.microsoft.com/office/drawing/2014/main" val="792911817"/>
                    </a:ext>
                  </a:extLst>
                </a:gridCol>
                <a:gridCol w="1717131">
                  <a:extLst>
                    <a:ext uri="{9D8B030D-6E8A-4147-A177-3AD203B41FA5}">
                      <a16:colId xmlns:a16="http://schemas.microsoft.com/office/drawing/2014/main" val="2760754859"/>
                    </a:ext>
                  </a:extLst>
                </a:gridCol>
                <a:gridCol w="1717131">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solidFill>
                          <a:latin typeface="Meiryo" panose="020B0604030504040204" pitchFamily="34" charset="-128"/>
                          <a:ea typeface="Meiryo" panose="020B0604030504040204" pitchFamily="34" charset="-128"/>
                          <a:cs typeface="+mn-cs"/>
                        </a:rPr>
                        <a:t>  SP</a:t>
                      </a:r>
                      <a:br>
                        <a:rPr kumimoji="1" lang="en-US" altLang="ja-JP" sz="1000" b="1" kern="1200">
                          <a:solidFill>
                            <a:schemeClr val="bg1"/>
                          </a:solidFill>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（時間帯ジャック</a:t>
                      </a:r>
                      <a:r>
                        <a:rPr kumimoji="1" lang="en-US" altLang="ja-JP" sz="900" b="1" kern="1200">
                          <a:solidFill>
                            <a:schemeClr val="bg1"/>
                          </a:solidFill>
                          <a:latin typeface="Meiryo" panose="020B0604030504040204" pitchFamily="34" charset="-128"/>
                          <a:ea typeface="Meiryo" panose="020B0604030504040204" pitchFamily="34" charset="-128"/>
                          <a:cs typeface="+mn-cs"/>
                        </a:rPr>
                        <a:t> </a:t>
                      </a:r>
                      <a:r>
                        <a:rPr kumimoji="1" lang="ja-JP" altLang="en-US" sz="900" b="1" kern="1200">
                          <a:solidFill>
                            <a:schemeClr val="bg1"/>
                          </a:solidFill>
                          <a:latin typeface="Meiryo" panose="020B0604030504040204" pitchFamily="34" charset="-128"/>
                          <a:ea typeface="Meiryo" panose="020B0604030504040204" pitchFamily="34" charset="-128"/>
                          <a:cs typeface="+mn-cs"/>
                        </a:rPr>
                        <a:t>関東</a:t>
                      </a:r>
                      <a:r>
                        <a:rPr kumimoji="1" lang="en-US" altLang="ja-JP" sz="900" b="1" kern="1200">
                          <a:solidFill>
                            <a:schemeClr val="bg1"/>
                          </a:solidFill>
                          <a:latin typeface="Meiryo" panose="020B0604030504040204" pitchFamily="34" charset="-128"/>
                          <a:ea typeface="Meiryo" panose="020B0604030504040204" pitchFamily="34" charset="-128"/>
                          <a:cs typeface="+mn-cs"/>
                        </a:rPr>
                        <a:t>1</a:t>
                      </a:r>
                      <a:r>
                        <a:rPr kumimoji="1" lang="ja-JP" altLang="en-US" sz="900" b="1" kern="1200">
                          <a:solidFill>
                            <a:schemeClr val="bg1"/>
                          </a:solidFill>
                          <a:latin typeface="Meiryo" panose="020B0604030504040204" pitchFamily="34" charset="-128"/>
                          <a:ea typeface="Meiryo" panose="020B0604030504040204" pitchFamily="34" charset="-128"/>
                          <a:cs typeface="+mn-cs"/>
                        </a:rPr>
                        <a:t>都</a:t>
                      </a:r>
                      <a:r>
                        <a:rPr kumimoji="1" lang="en-US" altLang="ja-JP" sz="900" b="1" kern="1200">
                          <a:solidFill>
                            <a:schemeClr val="bg1"/>
                          </a:solidFill>
                          <a:latin typeface="Meiryo" panose="020B0604030504040204" pitchFamily="34" charset="-128"/>
                          <a:ea typeface="Meiryo" panose="020B0604030504040204" pitchFamily="34" charset="-128"/>
                          <a:cs typeface="+mn-cs"/>
                        </a:rPr>
                        <a:t>6</a:t>
                      </a:r>
                      <a:r>
                        <a:rPr kumimoji="1" lang="ja-JP" altLang="en-US" sz="900" b="1" kern="1200">
                          <a:solidFill>
                            <a:schemeClr val="bg1"/>
                          </a:solidFill>
                          <a:latin typeface="Meiryo" panose="020B0604030504040204" pitchFamily="34" charset="-128"/>
                          <a:ea typeface="Meiryo" panose="020B0604030504040204" pitchFamily="34" charset="-128"/>
                          <a:cs typeface="+mn-cs"/>
                        </a:rPr>
                        <a:t>県）</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2,160,000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2,640,000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2,790,000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3,410,000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spTree>
    <p:extLst>
      <p:ext uri="{BB962C8B-B14F-4D97-AF65-F5344CB8AC3E}">
        <p14:creationId xmlns:p14="http://schemas.microsoft.com/office/powerpoint/2010/main" val="27376956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9C84D-2C1F-CF23-7B7D-BCB15691585C}"/>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0F992801-7447-08AC-936B-FCBB6CF44C4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63D42CA1-5BF1-C724-354D-11D6E99DF25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F1FFC946-177F-64F8-CA20-4C35BF70CF40}"/>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B5230348-0040-FE4D-2DB1-386ED6E8684E}"/>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A651FB7D-D43C-178F-F120-23CFA960E8B7}"/>
              </a:ext>
            </a:extLst>
          </p:cNvPr>
          <p:cNvGraphicFramePr>
            <a:graphicFrameLocks noGrp="1"/>
          </p:cNvGraphicFramePr>
          <p:nvPr>
            <p:extLst>
              <p:ext uri="{D42A27DB-BD31-4B8C-83A1-F6EECF244321}">
                <p14:modId xmlns:p14="http://schemas.microsoft.com/office/powerpoint/2010/main" val="3405984498"/>
              </p:ext>
            </p:extLst>
          </p:nvPr>
        </p:nvGraphicFramePr>
        <p:xfrm>
          <a:off x="479423" y="974725"/>
          <a:ext cx="5515692" cy="5245322"/>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（時間帯ジャック）（</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1,980,000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1,210,000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990,000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1,710,000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2,090,000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4,180,000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4,410,000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4,230,000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4,320,000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5,280,000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4,050,000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4,950,000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4,140,000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5,060,000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F369E66A-6ED6-78BC-4A05-BEFF0AB8EC19}"/>
              </a:ext>
            </a:extLst>
          </p:cNvPr>
          <p:cNvGraphicFramePr>
            <a:graphicFrameLocks noGrp="1"/>
          </p:cNvGraphicFramePr>
          <p:nvPr>
            <p:extLst>
              <p:ext uri="{D42A27DB-BD31-4B8C-83A1-F6EECF244321}">
                <p14:modId xmlns:p14="http://schemas.microsoft.com/office/powerpoint/2010/main" val="423790918"/>
              </p:ext>
            </p:extLst>
          </p:nvPr>
        </p:nvGraphicFramePr>
        <p:xfrm>
          <a:off x="6196887" y="974725"/>
          <a:ext cx="5515693" cy="5245322"/>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（時間帯ジャック）（</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5,490,000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6,710,000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4,410,000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4,230,000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4,500,000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4,860,000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5,940,000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5,310,000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5,310,000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5,670,000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6,930,000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6,030,000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7,370,000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6,210,000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7,590,000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sp>
        <p:nvSpPr>
          <p:cNvPr id="10" name="テキスト プレースホルダー 1">
            <a:extLst>
              <a:ext uri="{FF2B5EF4-FFF2-40B4-BE49-F238E27FC236}">
                <a16:creationId xmlns:a16="http://schemas.microsoft.com/office/drawing/2014/main" id="{1164E77B-DAE8-276E-491B-0836DE7B84C0}"/>
              </a:ext>
            </a:extLst>
          </p:cNvPr>
          <p:cNvSpPr>
            <a:spLocks noGrp="1"/>
          </p:cNvSpPr>
          <p:nvPr>
            <p:ph type="body" sz="quarter" idx="10"/>
          </p:nvPr>
        </p:nvSpPr>
        <p:spPr>
          <a:xfrm>
            <a:off x="3750595" y="255928"/>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p>
        </p:txBody>
      </p:sp>
    </p:spTree>
    <p:extLst>
      <p:ext uri="{BB962C8B-B14F-4D97-AF65-F5344CB8AC3E}">
        <p14:creationId xmlns:p14="http://schemas.microsoft.com/office/powerpoint/2010/main" val="4413327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0C2354-E95A-CD71-D862-93B74082DA7E}"/>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E44220F7-616F-80F3-658C-5C6448A0DDA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979998B7-7ED0-BDF1-4D18-EC74A021B8A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06AD5923-6867-343F-9795-8BD1674C2893}"/>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134DD719-6DC5-004B-7BBD-DDAE46C3C6DD}"/>
              </a:ext>
            </a:extLst>
          </p:cNvPr>
          <p:cNvSpPr/>
          <p:nvPr/>
        </p:nvSpPr>
        <p:spPr>
          <a:xfrm>
            <a:off x="479425" y="62293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sp>
        <p:nvSpPr>
          <p:cNvPr id="10" name="テキスト プレースホルダー 1">
            <a:extLst>
              <a:ext uri="{FF2B5EF4-FFF2-40B4-BE49-F238E27FC236}">
                <a16:creationId xmlns:a16="http://schemas.microsoft.com/office/drawing/2014/main" id="{C46FCD3F-4383-5C70-50EB-9281A9DE8826}"/>
              </a:ext>
            </a:extLst>
          </p:cNvPr>
          <p:cNvSpPr>
            <a:spLocks noGrp="1"/>
          </p:cNvSpPr>
          <p:nvPr>
            <p:ph type="body" sz="quarter" idx="10"/>
          </p:nvPr>
        </p:nvSpPr>
        <p:spPr>
          <a:xfrm>
            <a:off x="3750595" y="255928"/>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p>
        </p:txBody>
      </p:sp>
      <p:graphicFrame>
        <p:nvGraphicFramePr>
          <p:cNvPr id="2" name="表 1">
            <a:extLst>
              <a:ext uri="{FF2B5EF4-FFF2-40B4-BE49-F238E27FC236}">
                <a16:creationId xmlns:a16="http://schemas.microsoft.com/office/drawing/2014/main" id="{40B267EF-30AA-3E1F-484B-217BF8273529}"/>
              </a:ext>
            </a:extLst>
          </p:cNvPr>
          <p:cNvGraphicFramePr>
            <a:graphicFrameLocks noGrp="1"/>
          </p:cNvGraphicFramePr>
          <p:nvPr>
            <p:extLst>
              <p:ext uri="{D42A27DB-BD31-4B8C-83A1-F6EECF244321}">
                <p14:modId xmlns:p14="http://schemas.microsoft.com/office/powerpoint/2010/main" val="2638183027"/>
              </p:ext>
            </p:extLst>
          </p:nvPr>
        </p:nvGraphicFramePr>
        <p:xfrm>
          <a:off x="479423" y="96837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2760754859"/>
                    </a:ext>
                  </a:extLst>
                </a:gridCol>
                <a:gridCol w="1688343">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  SP</a:t>
                      </a:r>
                      <a:br>
                        <a:rPr kumimoji="1" lang="en-US" altLang="ja-JP" sz="1000" b="1" kern="1200" dirty="0">
                          <a:solidFill>
                            <a:schemeClr val="bg1"/>
                          </a:solidFill>
                          <a:latin typeface="Meiryo" panose="020B0604030504040204" pitchFamily="34" charset="-128"/>
                          <a:ea typeface="Meiryo" panose="020B0604030504040204" pitchFamily="34" charset="-128"/>
                          <a:cs typeface="+mn-cs"/>
                        </a:rPr>
                      </a:br>
                      <a:r>
                        <a:rPr kumimoji="1" lang="ja-JP" altLang="en-US" sz="900" b="1" kern="1200" dirty="0">
                          <a:solidFill>
                            <a:schemeClr val="bg1"/>
                          </a:solidFill>
                          <a:latin typeface="Meiryo" panose="020B0604030504040204" pitchFamily="34" charset="-128"/>
                          <a:ea typeface="Meiryo" panose="020B0604030504040204" pitchFamily="34" charset="-128"/>
                          <a:cs typeface="+mn-cs"/>
                        </a:rPr>
                        <a:t>（時間帯ジャック</a:t>
                      </a:r>
                      <a:r>
                        <a:rPr kumimoji="1" lang="en-US" altLang="ja-JP" sz="900" b="1" kern="1200" dirty="0">
                          <a:solidFill>
                            <a:schemeClr val="bg1"/>
                          </a:solidFill>
                          <a:latin typeface="Meiryo" panose="020B0604030504040204" pitchFamily="34" charset="-128"/>
                          <a:ea typeface="Meiryo" panose="020B0604030504040204" pitchFamily="34" charset="-128"/>
                          <a:cs typeface="+mn-cs"/>
                        </a:rPr>
                        <a:t> </a:t>
                      </a:r>
                      <a:r>
                        <a:rPr kumimoji="1" lang="ja-JP" altLang="en-US" sz="900" b="1" kern="1200" dirty="0">
                          <a:solidFill>
                            <a:schemeClr val="bg1"/>
                          </a:solidFill>
                          <a:latin typeface="Meiryo" panose="020B0604030504040204" pitchFamily="34" charset="-128"/>
                          <a:ea typeface="Meiryo" panose="020B0604030504040204" pitchFamily="34" charset="-128"/>
                          <a:cs typeface="+mn-cs"/>
                        </a:rPr>
                        <a:t>関東</a:t>
                      </a:r>
                      <a:r>
                        <a:rPr kumimoji="1" lang="en-US" altLang="ja-JP" sz="900" b="1" kern="1200" dirty="0">
                          <a:solidFill>
                            <a:schemeClr val="bg1"/>
                          </a:solidFill>
                          <a:latin typeface="Meiryo" panose="020B0604030504040204" pitchFamily="34" charset="-128"/>
                          <a:ea typeface="Meiryo" panose="020B0604030504040204" pitchFamily="34" charset="-128"/>
                          <a:cs typeface="+mn-cs"/>
                        </a:rPr>
                        <a:t>1</a:t>
                      </a:r>
                      <a:r>
                        <a:rPr kumimoji="1" lang="ja-JP" altLang="en-US" sz="900" b="1" kern="1200" dirty="0">
                          <a:solidFill>
                            <a:schemeClr val="bg1"/>
                          </a:solidFill>
                          <a:latin typeface="Meiryo" panose="020B0604030504040204" pitchFamily="34" charset="-128"/>
                          <a:ea typeface="Meiryo" panose="020B0604030504040204" pitchFamily="34" charset="-128"/>
                          <a:cs typeface="+mn-cs"/>
                        </a:rPr>
                        <a:t>都</a:t>
                      </a:r>
                      <a:r>
                        <a:rPr kumimoji="1" lang="en-US" altLang="ja-JP" sz="900" b="1" kern="1200" dirty="0">
                          <a:solidFill>
                            <a:schemeClr val="bg1"/>
                          </a:solidFill>
                          <a:latin typeface="Meiryo" panose="020B0604030504040204" pitchFamily="34" charset="-128"/>
                          <a:ea typeface="Meiryo" panose="020B0604030504040204" pitchFamily="34" charset="-128"/>
                          <a:cs typeface="+mn-cs"/>
                        </a:rPr>
                        <a:t>6</a:t>
                      </a:r>
                      <a:r>
                        <a:rPr kumimoji="1" lang="ja-JP" altLang="en-US" sz="900" b="1" kern="1200" dirty="0">
                          <a:solidFill>
                            <a:schemeClr val="bg1"/>
                          </a:solidFill>
                          <a:latin typeface="Meiryo" panose="020B0604030504040204" pitchFamily="34" charset="-128"/>
                          <a:ea typeface="Meiryo" panose="020B0604030504040204" pitchFamily="34" charset="-128"/>
                          <a:cs typeface="+mn-cs"/>
                        </a:rPr>
                        <a:t>県）（</a:t>
                      </a:r>
                      <a:r>
                        <a:rPr kumimoji="1" lang="en-US" altLang="ja-JP" sz="900" b="1" kern="1200" dirty="0">
                          <a:solidFill>
                            <a:schemeClr val="bg1"/>
                          </a:solidFill>
                          <a:latin typeface="Meiryo" panose="020B0604030504040204" pitchFamily="34" charset="-128"/>
                          <a:ea typeface="Meiryo" panose="020B0604030504040204" pitchFamily="34" charset="-128"/>
                          <a:cs typeface="+mn-cs"/>
                        </a:rPr>
                        <a:t>1/1</a:t>
                      </a:r>
                      <a:r>
                        <a:rPr kumimoji="1" lang="ja-JP" altLang="en-US" sz="900" b="1" kern="1200" dirty="0">
                          <a:solidFill>
                            <a:schemeClr val="bg1"/>
                          </a:solidFill>
                          <a:latin typeface="Meiryo" panose="020B0604030504040204" pitchFamily="34" charset="-128"/>
                          <a:ea typeface="Meiryo" panose="020B0604030504040204" pitchFamily="34" charset="-128"/>
                          <a:cs typeface="+mn-cs"/>
                        </a:rPr>
                        <a:t>）</a:t>
                      </a:r>
                      <a:endParaRPr kumimoji="1" lang="en-US" altLang="ja-JP" sz="9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360,000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720,000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2,310,000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graphicFrame>
        <p:nvGraphicFramePr>
          <p:cNvPr id="5" name="表 4">
            <a:extLst>
              <a:ext uri="{FF2B5EF4-FFF2-40B4-BE49-F238E27FC236}">
                <a16:creationId xmlns:a16="http://schemas.microsoft.com/office/drawing/2014/main" id="{62A3077D-A0DE-3CE0-E8BA-DA126994B071}"/>
              </a:ext>
            </a:extLst>
          </p:cNvPr>
          <p:cNvGraphicFramePr>
            <a:graphicFrameLocks noGrp="1"/>
          </p:cNvGraphicFramePr>
          <p:nvPr>
            <p:extLst>
              <p:ext uri="{D42A27DB-BD31-4B8C-83A1-F6EECF244321}">
                <p14:modId xmlns:p14="http://schemas.microsoft.com/office/powerpoint/2010/main" val="935048235"/>
              </p:ext>
            </p:extLst>
          </p:nvPr>
        </p:nvGraphicFramePr>
        <p:xfrm>
          <a:off x="6240018" y="968375"/>
          <a:ext cx="5515692" cy="5245322"/>
        </p:xfrm>
        <a:graphic>
          <a:graphicData uri="http://schemas.openxmlformats.org/drawingml/2006/table">
            <a:tbl>
              <a:tblPr firstCol="1" bandRow="1"/>
              <a:tblGrid>
                <a:gridCol w="2081430">
                  <a:extLst>
                    <a:ext uri="{9D8B030D-6E8A-4147-A177-3AD203B41FA5}">
                      <a16:colId xmlns:a16="http://schemas.microsoft.com/office/drawing/2014/main" val="792911817"/>
                    </a:ext>
                  </a:extLst>
                </a:gridCol>
                <a:gridCol w="1717131">
                  <a:extLst>
                    <a:ext uri="{9D8B030D-6E8A-4147-A177-3AD203B41FA5}">
                      <a16:colId xmlns:a16="http://schemas.microsoft.com/office/drawing/2014/main" val="2760754859"/>
                    </a:ext>
                  </a:extLst>
                </a:gridCol>
                <a:gridCol w="1717131">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  SP</a:t>
                      </a:r>
                      <a:br>
                        <a:rPr kumimoji="1" lang="en-US" altLang="ja-JP" sz="1000" b="1" kern="1200" dirty="0">
                          <a:solidFill>
                            <a:schemeClr val="bg1"/>
                          </a:solidFill>
                          <a:latin typeface="Meiryo" panose="020B0604030504040204" pitchFamily="34" charset="-128"/>
                          <a:ea typeface="Meiryo" panose="020B0604030504040204" pitchFamily="34" charset="-128"/>
                          <a:cs typeface="+mn-cs"/>
                        </a:rPr>
                      </a:br>
                      <a:r>
                        <a:rPr kumimoji="1" lang="ja-JP" altLang="en-US" sz="900" b="1" kern="1200" dirty="0">
                          <a:solidFill>
                            <a:schemeClr val="bg1"/>
                          </a:solidFill>
                          <a:latin typeface="Meiryo" panose="020B0604030504040204" pitchFamily="34" charset="-128"/>
                          <a:ea typeface="Meiryo" panose="020B0604030504040204" pitchFamily="34" charset="-128"/>
                          <a:cs typeface="+mn-cs"/>
                        </a:rPr>
                        <a:t>（時間帯ジャック</a:t>
                      </a:r>
                      <a:r>
                        <a:rPr kumimoji="1" lang="en-US" altLang="ja-JP" sz="900" b="1" kern="1200" dirty="0">
                          <a:solidFill>
                            <a:schemeClr val="bg1"/>
                          </a:solidFill>
                          <a:latin typeface="Meiryo" panose="020B0604030504040204" pitchFamily="34" charset="-128"/>
                          <a:ea typeface="Meiryo" panose="020B0604030504040204" pitchFamily="34" charset="-128"/>
                          <a:cs typeface="+mn-cs"/>
                        </a:rPr>
                        <a:t> </a:t>
                      </a:r>
                      <a:r>
                        <a:rPr kumimoji="1" lang="ja-JP" altLang="en-US" sz="900" b="1" kern="1200" dirty="0">
                          <a:solidFill>
                            <a:schemeClr val="bg1"/>
                          </a:solidFill>
                          <a:latin typeface="Meiryo" panose="020B0604030504040204" pitchFamily="34" charset="-128"/>
                          <a:ea typeface="Meiryo" panose="020B0604030504040204" pitchFamily="34" charset="-128"/>
                          <a:cs typeface="+mn-cs"/>
                        </a:rPr>
                        <a:t>関東</a:t>
                      </a:r>
                      <a:r>
                        <a:rPr kumimoji="1" lang="en-US" altLang="ja-JP" sz="900" b="1" kern="1200" dirty="0">
                          <a:solidFill>
                            <a:schemeClr val="bg1"/>
                          </a:solidFill>
                          <a:latin typeface="Meiryo" panose="020B0604030504040204" pitchFamily="34" charset="-128"/>
                          <a:ea typeface="Meiryo" panose="020B0604030504040204" pitchFamily="34" charset="-128"/>
                          <a:cs typeface="+mn-cs"/>
                        </a:rPr>
                        <a:t>1</a:t>
                      </a:r>
                      <a:r>
                        <a:rPr kumimoji="1" lang="ja-JP" altLang="en-US" sz="900" b="1" kern="1200" dirty="0">
                          <a:solidFill>
                            <a:schemeClr val="bg1"/>
                          </a:solidFill>
                          <a:latin typeface="Meiryo" panose="020B0604030504040204" pitchFamily="34" charset="-128"/>
                          <a:ea typeface="Meiryo" panose="020B0604030504040204" pitchFamily="34" charset="-128"/>
                          <a:cs typeface="+mn-cs"/>
                        </a:rPr>
                        <a:t>都</a:t>
                      </a:r>
                      <a:r>
                        <a:rPr kumimoji="1" lang="en-US" altLang="ja-JP" sz="900" b="1" kern="1200" dirty="0">
                          <a:solidFill>
                            <a:schemeClr val="bg1"/>
                          </a:solidFill>
                          <a:latin typeface="Meiryo" panose="020B0604030504040204" pitchFamily="34" charset="-128"/>
                          <a:ea typeface="Meiryo" panose="020B0604030504040204" pitchFamily="34" charset="-128"/>
                          <a:cs typeface="+mn-cs"/>
                        </a:rPr>
                        <a:t>6</a:t>
                      </a:r>
                      <a:r>
                        <a:rPr kumimoji="1" lang="ja-JP" altLang="en-US" sz="900" b="1" kern="1200" dirty="0">
                          <a:solidFill>
                            <a:schemeClr val="bg1"/>
                          </a:solidFill>
                          <a:latin typeface="Meiryo" panose="020B0604030504040204" pitchFamily="34" charset="-128"/>
                          <a:ea typeface="Meiryo" panose="020B0604030504040204" pitchFamily="34" charset="-128"/>
                          <a:cs typeface="+mn-cs"/>
                        </a:rPr>
                        <a:t>県）（</a:t>
                      </a:r>
                      <a:r>
                        <a:rPr kumimoji="1" lang="en-US" altLang="ja-JP" sz="900" b="1" kern="1200" dirty="0">
                          <a:solidFill>
                            <a:schemeClr val="bg1"/>
                          </a:solidFill>
                          <a:latin typeface="Meiryo" panose="020B0604030504040204" pitchFamily="34" charset="-128"/>
                          <a:ea typeface="Meiryo" panose="020B0604030504040204" pitchFamily="34" charset="-128"/>
                          <a:cs typeface="+mn-cs"/>
                        </a:rPr>
                        <a:t>1/1</a:t>
                      </a:r>
                      <a:r>
                        <a:rPr kumimoji="1" lang="ja-JP" altLang="en-US" sz="900" b="1" kern="1200" dirty="0">
                          <a:solidFill>
                            <a:schemeClr val="bg1"/>
                          </a:solidFill>
                          <a:latin typeface="Meiryo" panose="020B0604030504040204" pitchFamily="34" charset="-128"/>
                          <a:ea typeface="Meiryo" panose="020B0604030504040204" pitchFamily="34" charset="-128"/>
                          <a:cs typeface="+mn-cs"/>
                        </a:rPr>
                        <a:t>）</a:t>
                      </a:r>
                      <a:endParaRPr kumimoji="1" lang="en-US" altLang="ja-JP" sz="9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2,160,000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2,640,000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2,790,000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3,410,000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spTree>
    <p:extLst>
      <p:ext uri="{BB962C8B-B14F-4D97-AF65-F5344CB8AC3E}">
        <p14:creationId xmlns:p14="http://schemas.microsoft.com/office/powerpoint/2010/main" val="38823613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1887808" y="252000"/>
            <a:ext cx="7408592" cy="335028"/>
          </a:xfrm>
        </p:spPr>
        <p:txBody>
          <a:bodyPr/>
          <a:lstStyle/>
          <a:p>
            <a:pPr algn="ctr"/>
            <a:r>
              <a:rPr kumimoji="1" lang="ja-JP" altLang="en-US" sz="2000" b="1" i="0">
                <a:latin typeface="Meiryo" panose="020B0604030504040204" pitchFamily="34" charset="-128"/>
                <a:ea typeface="Meiryo" panose="020B0604030504040204" pitchFamily="34" charset="-128"/>
              </a:rPr>
              <a:t>ブランドパネル  スマートフォン</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3" name="表 2">
            <a:extLst>
              <a:ext uri="{FF2B5EF4-FFF2-40B4-BE49-F238E27FC236}">
                <a16:creationId xmlns:a16="http://schemas.microsoft.com/office/drawing/2014/main" id="{803185EA-C107-1435-694B-1FA58674D46F}"/>
              </a:ext>
            </a:extLst>
          </p:cNvPr>
          <p:cNvGraphicFramePr>
            <a:graphicFrameLocks noGrp="1"/>
          </p:cNvGraphicFramePr>
          <p:nvPr>
            <p:extLst>
              <p:ext uri="{D42A27DB-BD31-4B8C-83A1-F6EECF244321}">
                <p14:modId xmlns:p14="http://schemas.microsoft.com/office/powerpoint/2010/main" val="3233882667"/>
              </p:ext>
            </p:extLst>
          </p:nvPr>
        </p:nvGraphicFramePr>
        <p:xfrm>
          <a:off x="479423" y="884135"/>
          <a:ext cx="11233148" cy="3913518"/>
        </p:xfrm>
        <a:graphic>
          <a:graphicData uri="http://schemas.openxmlformats.org/drawingml/2006/table">
            <a:tbl>
              <a:tblPr bandRow="1"/>
              <a:tblGrid>
                <a:gridCol w="1379357">
                  <a:extLst>
                    <a:ext uri="{9D8B030D-6E8A-4147-A177-3AD203B41FA5}">
                      <a16:colId xmlns:a16="http://schemas.microsoft.com/office/drawing/2014/main" val="792911817"/>
                    </a:ext>
                  </a:extLst>
                </a:gridCol>
                <a:gridCol w="1374789">
                  <a:extLst>
                    <a:ext uri="{9D8B030D-6E8A-4147-A177-3AD203B41FA5}">
                      <a16:colId xmlns:a16="http://schemas.microsoft.com/office/drawing/2014/main" val="2515137241"/>
                    </a:ext>
                  </a:extLst>
                </a:gridCol>
                <a:gridCol w="1372298">
                  <a:extLst>
                    <a:ext uri="{9D8B030D-6E8A-4147-A177-3AD203B41FA5}">
                      <a16:colId xmlns:a16="http://schemas.microsoft.com/office/drawing/2014/main" val="3608287535"/>
                    </a:ext>
                  </a:extLst>
                </a:gridCol>
                <a:gridCol w="1312333">
                  <a:extLst>
                    <a:ext uri="{9D8B030D-6E8A-4147-A177-3AD203B41FA5}">
                      <a16:colId xmlns:a16="http://schemas.microsoft.com/office/drawing/2014/main" val="135909385"/>
                    </a:ext>
                  </a:extLst>
                </a:gridCol>
                <a:gridCol w="1295400">
                  <a:extLst>
                    <a:ext uri="{9D8B030D-6E8A-4147-A177-3AD203B41FA5}">
                      <a16:colId xmlns:a16="http://schemas.microsoft.com/office/drawing/2014/main" val="2591893762"/>
                    </a:ext>
                  </a:extLst>
                </a:gridCol>
                <a:gridCol w="1464733">
                  <a:extLst>
                    <a:ext uri="{9D8B030D-6E8A-4147-A177-3AD203B41FA5}">
                      <a16:colId xmlns:a16="http://schemas.microsoft.com/office/drawing/2014/main" val="3977486158"/>
                    </a:ext>
                  </a:extLst>
                </a:gridCol>
                <a:gridCol w="1430867">
                  <a:extLst>
                    <a:ext uri="{9D8B030D-6E8A-4147-A177-3AD203B41FA5}">
                      <a16:colId xmlns:a16="http://schemas.microsoft.com/office/drawing/2014/main" val="4182644762"/>
                    </a:ext>
                  </a:extLst>
                </a:gridCol>
                <a:gridCol w="1603371">
                  <a:extLst>
                    <a:ext uri="{9D8B030D-6E8A-4147-A177-3AD203B41FA5}">
                      <a16:colId xmlns:a16="http://schemas.microsoft.com/office/drawing/2014/main" val="3915536382"/>
                    </a:ext>
                  </a:extLst>
                </a:gridCol>
              </a:tblGrid>
              <a:tr h="4904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bg1"/>
                          </a:solidFill>
                          <a:latin typeface="Meiryo" panose="020B0604030504040204" pitchFamily="34" charset="-128"/>
                          <a:ea typeface="Meiryo" panose="020B0604030504040204" pitchFamily="34" charset="-128"/>
                        </a:rPr>
                        <a:t>vCPM</a:t>
                      </a:r>
                      <a:endParaRPr kumimoji="1" lang="en-US" altLang="ja-JP" sz="1100" b="1" kern="1200">
                        <a:solidFill>
                          <a:schemeClr val="bg1"/>
                        </a:solidFill>
                        <a:latin typeface="Meiryo" panose="020B0604030504040204" pitchFamily="34" charset="-128"/>
                        <a:ea typeface="Meiryo" panose="020B0604030504040204" pitchFamily="34" charset="-128"/>
                      </a:endParaRPr>
                    </a:p>
                    <a:p>
                      <a:pPr algn="ctr"/>
                      <a:r>
                        <a:rPr kumimoji="1" lang="ja-JP" altLang="en-US" sz="1100" b="1" kern="1200">
                          <a:solidFill>
                            <a:schemeClr val="bg1"/>
                          </a:solidFill>
                          <a:latin typeface="Meiryo" panose="020B0604030504040204" pitchFamily="34" charset="-128"/>
                          <a:ea typeface="Meiryo" panose="020B0604030504040204" pitchFamily="34" charset="-128"/>
                        </a:rPr>
                        <a:t>掛け率</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900" b="1" kern="1200">
                          <a:solidFill>
                            <a:schemeClr val="bg1"/>
                          </a:solidFill>
                          <a:latin typeface="Meiryo" panose="020B0604030504040204" pitchFamily="34" charset="-128"/>
                          <a:ea typeface="Meiryo" panose="020B0604030504040204" pitchFamily="34" charset="-128"/>
                          <a:cs typeface="+mn-cs"/>
                        </a:rPr>
                        <a:t>  SP</a:t>
                      </a: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a:t>
                      </a:r>
                      <a:r>
                        <a:rPr kumimoji="1" lang="en-US" altLang="ja-JP" sz="900" b="1" kern="1200">
                          <a:solidFill>
                            <a:schemeClr val="bg1"/>
                          </a:solidFill>
                          <a:latin typeface="Meiryo" panose="020B0604030504040204" pitchFamily="34" charset="-128"/>
                          <a:ea typeface="Meiryo" panose="020B0604030504040204" pitchFamily="34" charset="-128"/>
                          <a:cs typeface="+mn-cs"/>
                        </a:rPr>
                        <a:t>FQ1</a:t>
                      </a:r>
                      <a:r>
                        <a:rPr kumimoji="1" lang="ja-JP" altLang="en-US" sz="900" b="1" kern="1200">
                          <a:solidFill>
                            <a:schemeClr val="bg1"/>
                          </a:solidFill>
                          <a:latin typeface="Meiryo" panose="020B0604030504040204" pitchFamily="34" charset="-128"/>
                          <a:ea typeface="Meiryo" panose="020B0604030504040204" pitchFamily="34" charset="-128"/>
                          <a:cs typeface="+mn-cs"/>
                        </a:rPr>
                        <a:t>）</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（都道府県）</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700" b="1" kern="1200">
                          <a:solidFill>
                            <a:schemeClr val="bg1"/>
                          </a:solidFill>
                          <a:latin typeface="Meiryo" panose="020B0604030504040204" pitchFamily="34" charset="-128"/>
                          <a:ea typeface="Meiryo" panose="020B0604030504040204" pitchFamily="34" charset="-128"/>
                          <a:cs typeface="+mn-cs"/>
                        </a:rPr>
                        <a:t>（</a:t>
                      </a:r>
                      <a:r>
                        <a:rPr kumimoji="1" lang="ja-JP" altLang="en-US" sz="7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r>
                        <a:rPr kumimoji="1" lang="en-US" altLang="ja-JP" sz="700" b="1" i="0" u="none" strike="noStrike" kern="1200">
                          <a:solidFill>
                            <a:schemeClr val="bg1"/>
                          </a:solidFill>
                          <a:effectLst/>
                          <a:latin typeface="Meiryo" panose="020B0604030504040204" pitchFamily="34" charset="-128"/>
                          <a:ea typeface="Meiryo" panose="020B0604030504040204" pitchFamily="34" charset="-128"/>
                          <a:cs typeface="+mn-cs"/>
                        </a:rPr>
                        <a:t> </a:t>
                      </a:r>
                      <a:r>
                        <a:rPr kumimoji="1" lang="ja-JP" altLang="en-US" sz="700" b="1" kern="1200">
                          <a:solidFill>
                            <a:schemeClr val="bg1"/>
                          </a:solidFill>
                          <a:latin typeface="Meiryo" panose="020B0604030504040204" pitchFamily="34" charset="-128"/>
                          <a:ea typeface="Meiryo" panose="020B0604030504040204" pitchFamily="34" charset="-128"/>
                          <a:cs typeface="+mn-cs"/>
                        </a:rPr>
                        <a:t>関東</a:t>
                      </a:r>
                      <a:r>
                        <a:rPr kumimoji="1" lang="en-US" altLang="ja-JP" sz="700" b="1" kern="1200">
                          <a:solidFill>
                            <a:schemeClr val="bg1"/>
                          </a:solidFill>
                          <a:latin typeface="Meiryo" panose="020B0604030504040204" pitchFamily="34" charset="-128"/>
                          <a:ea typeface="Meiryo" panose="020B0604030504040204" pitchFamily="34" charset="-128"/>
                          <a:cs typeface="+mn-cs"/>
                        </a:rPr>
                        <a:t>1</a:t>
                      </a:r>
                      <a:r>
                        <a:rPr kumimoji="1" lang="ja-JP" altLang="en-US" sz="700" b="1" kern="1200">
                          <a:solidFill>
                            <a:schemeClr val="bg1"/>
                          </a:solidFill>
                          <a:latin typeface="Meiryo" panose="020B0604030504040204" pitchFamily="34" charset="-128"/>
                          <a:ea typeface="Meiryo" panose="020B0604030504040204" pitchFamily="34" charset="-128"/>
                          <a:cs typeface="+mn-cs"/>
                        </a:rPr>
                        <a:t>都</a:t>
                      </a:r>
                      <a:r>
                        <a:rPr kumimoji="1" lang="en-US" altLang="ja-JP" sz="700" b="1" kern="1200">
                          <a:solidFill>
                            <a:schemeClr val="bg1"/>
                          </a:solidFill>
                          <a:latin typeface="Meiryo" panose="020B0604030504040204" pitchFamily="34" charset="-128"/>
                          <a:ea typeface="Meiryo" panose="020B0604030504040204" pitchFamily="34" charset="-128"/>
                          <a:cs typeface="+mn-cs"/>
                        </a:rPr>
                        <a:t>6</a:t>
                      </a:r>
                      <a:r>
                        <a:rPr kumimoji="1" lang="ja-JP" altLang="en-US" sz="700" b="1" kern="1200">
                          <a:solidFill>
                            <a:schemeClr val="bg1"/>
                          </a:solidFill>
                          <a:latin typeface="Meiryo" panose="020B0604030504040204" pitchFamily="34" charset="-128"/>
                          <a:ea typeface="Meiryo" panose="020B0604030504040204" pitchFamily="34" charset="-128"/>
                          <a:cs typeface="+mn-cs"/>
                        </a:rPr>
                        <a:t>県）</a:t>
                      </a:r>
                      <a:endParaRPr kumimoji="1" lang="en-US" altLang="ja-JP" sz="7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都</a:t>
                      </a:r>
                      <a:r>
                        <a:rPr kumimoji="1" lang="en-US" altLang="ja-JP" sz="1100" b="0" kern="1200">
                          <a:solidFill>
                            <a:srgbClr val="0D0D0D"/>
                          </a:solidFill>
                          <a:latin typeface="Meiryo" panose="020B0604030504040204" pitchFamily="34" charset="-128"/>
                          <a:ea typeface="Meiryo" panose="020B0604030504040204" pitchFamily="34" charset="-128"/>
                          <a:cs typeface="+mn-cs"/>
                        </a:rPr>
                        <a:t>6</a:t>
                      </a:r>
                      <a:r>
                        <a:rPr kumimoji="1" lang="ja-JP" altLang="en-US" sz="1100" b="0" kern="1200">
                          <a:solidFill>
                            <a:srgbClr val="0D0D0D"/>
                          </a:solidFill>
                          <a:latin typeface="Meiryo" panose="020B0604030504040204" pitchFamily="34" charset="-128"/>
                          <a:ea typeface="Meiryo" panose="020B0604030504040204" pitchFamily="34" charset="-128"/>
                          <a:cs typeface="+mn-cs"/>
                        </a:rPr>
                        <a:t>県</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a:solidFill>
                            <a:srgbClr val="0D0D0D"/>
                          </a:solidFill>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rgbClr val="0D0D0D"/>
                          </a:solidFill>
                          <a:latin typeface="Meiryo" panose="020B0604030504040204" pitchFamily="34" charset="-128"/>
                          <a:ea typeface="Meiryo" panose="020B0604030504040204" pitchFamily="34" charset="-128"/>
                          <a:cs typeface="+mn-cs"/>
                        </a:rPr>
                        <a:t>1</a:t>
                      </a:r>
                      <a:r>
                        <a:rPr kumimoji="1" lang="ja-JP" altLang="en-US" sz="1100" b="0" kern="1200" dirty="0">
                          <a:solidFill>
                            <a:srgbClr val="0D0D0D"/>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490481">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（興味関心、購買</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意向、属性・ライフ</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イベント）</a:t>
                      </a:r>
                      <a:r>
                        <a:rPr kumimoji="1" lang="en-US" altLang="ja-JP" sz="900" b="0" kern="1200">
                          <a:solidFill>
                            <a:schemeClr val="bg1"/>
                          </a:solidFill>
                          <a:latin typeface="Meiryo" panose="020B0604030504040204" pitchFamily="34" charset="-128"/>
                          <a:ea typeface="Meiryo" panose="020B0604030504040204" pitchFamily="34" charset="-128"/>
                        </a:rPr>
                        <a:t>※</a:t>
                      </a:r>
                      <a:r>
                        <a:rPr kumimoji="1" lang="ja-JP" altLang="en-US" sz="900" b="0" kern="1200">
                          <a:solidFill>
                            <a:schemeClr val="bg1"/>
                          </a:solidFill>
                          <a:latin typeface="Meiryo" panose="020B0604030504040204" pitchFamily="34" charset="-128"/>
                          <a:ea typeface="Meiryo" panose="020B0604030504040204" pitchFamily="34" charset="-128"/>
                        </a:rPr>
                        <a:t>１</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a:solidFill>
                            <a:schemeClr val="bg1"/>
                          </a:solidFill>
                          <a:latin typeface="Meiryo" panose="020B0604030504040204" pitchFamily="34" charset="-128"/>
                          <a:ea typeface="Meiryo" panose="020B0604030504040204" pitchFamily="34" charset="-128"/>
                        </a:rPr>
                        <a:t>1.8</a:t>
                      </a:r>
                      <a:r>
                        <a:rPr kumimoji="1" lang="ja-JP" altLang="en-US" sz="1000" b="0" kern="1200">
                          <a:solidFill>
                            <a:schemeClr val="bg1"/>
                          </a:solidFill>
                          <a:latin typeface="Meiryo" panose="020B0604030504040204" pitchFamily="34" charset="-128"/>
                          <a:ea typeface="Meiryo" panose="020B0604030504040204" pitchFamily="34" charset="-128"/>
                        </a:rPr>
                        <a:t>倍</a:t>
                      </a:r>
                      <a:endParaRPr kumimoji="1" lang="ja-JP" altLang="en-US" sz="10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665653">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（ヤフー提供）</a:t>
                      </a:r>
                      <a:r>
                        <a:rPr kumimoji="1" lang="en-US" altLang="ja-JP" sz="900" b="0" kern="120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リスト参照</a:t>
                      </a:r>
                      <a:endParaRPr kumimoji="1" lang="ja-JP" altLang="en-US" sz="10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a:solidFill>
                            <a:srgbClr val="0D0D0D"/>
                          </a:solidFill>
                          <a:latin typeface="Meiryo" panose="020B0604030504040204" pitchFamily="34" charset="-128"/>
                          <a:ea typeface="Meiryo" panose="020B0604030504040204" pitchFamily="34" charset="-128"/>
                          <a:cs typeface="+mn-cs"/>
                        </a:rPr>
                        <a:t>●</a:t>
                      </a:r>
                    </a:p>
                    <a:p>
                      <a:pPr algn="ctr"/>
                      <a:r>
                        <a:rPr kumimoji="1" lang="en-US" altLang="ja-JP" sz="900" b="0" kern="1200">
                          <a:solidFill>
                            <a:srgbClr val="0D0D0D"/>
                          </a:solidFill>
                          <a:latin typeface="Meiryo" panose="020B0604030504040204" pitchFamily="34" charset="-128"/>
                          <a:ea typeface="Meiryo" panose="020B0604030504040204" pitchFamily="34" charset="-128"/>
                          <a:cs typeface="+mn-cs"/>
                        </a:rPr>
                        <a:t>※</a:t>
                      </a:r>
                      <a:r>
                        <a:rPr kumimoji="1" lang="ja-JP" altLang="en-US" sz="900" b="0" kern="1200">
                          <a:solidFill>
                            <a:srgbClr val="0D0D0D"/>
                          </a:solidFill>
                          <a:latin typeface="Meiryo" panose="020B0604030504040204" pitchFamily="34" charset="-128"/>
                          <a:ea typeface="Meiryo" panose="020B0604030504040204" pitchFamily="34" charset="-128"/>
                          <a:cs typeface="+mn-cs"/>
                        </a:rPr>
                        <a:t>チラシ非閲覧ターゲティングのみ可</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回</a:t>
                      </a:r>
                      <a:r>
                        <a:rPr kumimoji="1" lang="en-US" altLang="ja-JP" sz="1100" b="0" kern="1200">
                          <a:solidFill>
                            <a:srgbClr val="0D0D0D"/>
                          </a:solidFill>
                          <a:latin typeface="Meiryo" panose="020B0604030504040204" pitchFamily="34" charset="-128"/>
                          <a:ea typeface="Meiryo" panose="020B0604030504040204" pitchFamily="34" charset="-128"/>
                          <a:cs typeface="+mn-cs"/>
                        </a:rPr>
                        <a:t>/</a:t>
                      </a:r>
                      <a:r>
                        <a:rPr kumimoji="1" lang="ja-JP" altLang="en-US" sz="1100" b="0" kern="1200">
                          <a:solidFill>
                            <a:srgbClr val="0D0D0D"/>
                          </a:solidFill>
                          <a:latin typeface="Meiryo" panose="020B0604030504040204" pitchFamily="34" charset="-128"/>
                          <a:ea typeface="Meiryo" panose="020B0604030504040204" pitchFamily="34" charset="-128"/>
                          <a:cs typeface="+mn-cs"/>
                        </a:rPr>
                        <a:t>通期</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21492705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角丸四角形 15">
            <a:extLst>
              <a:ext uri="{FF2B5EF4-FFF2-40B4-BE49-F238E27FC236}">
                <a16:creationId xmlns:a16="http://schemas.microsoft.com/office/drawing/2014/main" id="{E1C36EF1-93A8-8CDF-5979-68778656ECC4}"/>
              </a:ext>
            </a:extLst>
          </p:cNvPr>
          <p:cNvSpPr/>
          <p:nvPr/>
        </p:nvSpPr>
        <p:spPr>
          <a:xfrm>
            <a:off x="1667649" y="1293383"/>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カルーセル</a:t>
            </a:r>
            <a:r>
              <a:rPr kumimoji="1" lang="en-US" altLang="ja-JP" sz="12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9</a:t>
            </a: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507058" y="252000"/>
            <a:ext cx="6105132" cy="335028"/>
          </a:xfrm>
        </p:spPr>
        <p:txBody>
          <a:bodyPr/>
          <a:lstStyle/>
          <a:p>
            <a:r>
              <a:rPr kumimoji="1" lang="ja-JP" altLang="en-US" sz="2000" b="1" i="0" dirty="0">
                <a:latin typeface="Meiryo" panose="020B0604030504040204" pitchFamily="34" charset="-128"/>
                <a:ea typeface="Meiryo" panose="020B0604030504040204" pitchFamily="34" charset="-128"/>
              </a:rPr>
              <a:t>ブランドパネル  </a:t>
            </a:r>
            <a:r>
              <a:rPr lang="ja-JP" altLang="en-US" dirty="0"/>
              <a:t>スマートフォン</a:t>
            </a:r>
            <a:r>
              <a:rPr kumimoji="1" lang="ja-JP" altLang="en-US" sz="2000" b="1" i="0" dirty="0">
                <a:latin typeface="Meiryo" panose="020B0604030504040204" pitchFamily="34" charset="-128"/>
                <a:ea typeface="Meiryo" panose="020B0604030504040204" pitchFamily="34" charset="-128"/>
              </a:rPr>
              <a:t>  </a:t>
            </a:r>
            <a:r>
              <a:rPr lang="ja-JP" altLang="en-US" dirty="0"/>
              <a:t>カルーセル</a:t>
            </a:r>
            <a:endParaRPr kumimoji="1" lang="ja-JP" altLang="en-US" sz="2000" b="1" i="0" dirty="0">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dirty="0">
                <a:ln>
                  <a:noFill/>
                </a:ln>
                <a:solidFill>
                  <a:srgbClr val="0D0D0D"/>
                </a:solidFill>
                <a:effectLst/>
                <a:uLnTx/>
                <a:uFillTx/>
                <a:latin typeface="Meiryo"/>
                <a:ea typeface="Meiryo"/>
              </a:rPr>
              <a:t>:</a:t>
            </a:r>
            <a:r>
              <a:rPr kumimoji="0" lang="ja-JP" altLang="en-US" sz="900" b="0" i="0" u="none" strike="noStrike" kern="0" cap="none" spc="0" normalizeH="0" baseline="0" noProof="0" dirty="0">
                <a:ln>
                  <a:noFill/>
                </a:ln>
                <a:solidFill>
                  <a:srgbClr val="0D0D0D"/>
                </a:solidFill>
                <a:effectLst/>
                <a:uLnTx/>
                <a:uFillTx/>
                <a:latin typeface="Meiryo"/>
                <a:ea typeface="Meiryo"/>
              </a:rPr>
              <a:t> </a:t>
            </a:r>
            <a:r>
              <a:rPr kumimoji="0" lang="en-US" altLang="ja-JP" sz="900" b="0" i="0" u="none" strike="noStrike" kern="0" cap="none" spc="0" normalizeH="0" baseline="0" noProof="0" dirty="0">
                <a:ln>
                  <a:noFill/>
                </a:ln>
                <a:solidFill>
                  <a:srgbClr val="000000"/>
                </a:solidFill>
                <a:effectLst/>
                <a:uLnTx/>
                <a:uFillTx/>
                <a:latin typeface="Meiryo"/>
                <a:ea typeface="Meiryo"/>
                <a:hlinkClick r:id="rId4">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dirty="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dirty="0">
                <a:solidFill>
                  <a:srgbClr val="0D0D0D"/>
                </a:solidFill>
                <a:latin typeface="Meiryo"/>
                <a:ea typeface="Meiryo"/>
                <a:hlinkClick r:id="rId5"/>
              </a:rPr>
              <a:t>https://ads-help.yahoo-net.jp/s/article/H000044930?language=ja</a:t>
            </a:r>
            <a:endParaRPr lang="en-US" altLang="ja-JP" sz="900" b="0" i="0" u="none" strike="noStrike" cap="none" spc="0" normalizeH="0" baseline="0" noProof="0" dirty="0">
              <a:ln>
                <a:noFill/>
              </a:ln>
              <a:solidFill>
                <a:srgbClr val="000000"/>
              </a:solidFill>
              <a:effectLst/>
              <a:uLnTx/>
              <a:uFillTx/>
              <a:latin typeface="Meiryo"/>
              <a:ea typeface="Meiryo"/>
            </a:endParaRPr>
          </a:p>
        </p:txBody>
      </p:sp>
      <p:grpSp>
        <p:nvGrpSpPr>
          <p:cNvPr id="4" name="グループ化 3">
            <a:extLst>
              <a:ext uri="{FF2B5EF4-FFF2-40B4-BE49-F238E27FC236}">
                <a16:creationId xmlns:a16="http://schemas.microsoft.com/office/drawing/2014/main" id="{9B5DF827-F93F-E64E-8D09-8574C2AF052D}"/>
              </a:ext>
            </a:extLst>
          </p:cNvPr>
          <p:cNvGrpSpPr/>
          <p:nvPr/>
        </p:nvGrpSpPr>
        <p:grpSpPr>
          <a:xfrm>
            <a:off x="1282854" y="2247990"/>
            <a:ext cx="2841099" cy="3008587"/>
            <a:chOff x="513033" y="446487"/>
            <a:chExt cx="2115990" cy="2101183"/>
          </a:xfrm>
        </p:grpSpPr>
        <p:pic>
          <p:nvPicPr>
            <p:cNvPr id="7" name="図 6">
              <a:extLst>
                <a:ext uri="{FF2B5EF4-FFF2-40B4-BE49-F238E27FC236}">
                  <a16:creationId xmlns:a16="http://schemas.microsoft.com/office/drawing/2014/main" id="{6B4E7C5E-DA59-2AE1-83E3-DE437495FC10}"/>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52636"/>
            <a:stretch/>
          </p:blipFill>
          <p:spPr>
            <a:xfrm>
              <a:off x="513033" y="446487"/>
              <a:ext cx="2115990" cy="2101183"/>
            </a:xfrm>
            <a:prstGeom prst="rect">
              <a:avLst/>
            </a:prstGeom>
          </p:spPr>
        </p:pic>
        <p:pic>
          <p:nvPicPr>
            <p:cNvPr id="9" name="図 8">
              <a:extLst>
                <a:ext uri="{FF2B5EF4-FFF2-40B4-BE49-F238E27FC236}">
                  <a16:creationId xmlns:a16="http://schemas.microsoft.com/office/drawing/2014/main" id="{03FC6EF8-5E61-8E62-43A0-98F1802F1579}"/>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10" name="図 9">
            <a:extLst>
              <a:ext uri="{FF2B5EF4-FFF2-40B4-BE49-F238E27FC236}">
                <a16:creationId xmlns:a16="http://schemas.microsoft.com/office/drawing/2014/main" id="{C3335C50-905A-7D63-AD77-4146E4DB9EBE}"/>
              </a:ext>
            </a:extLst>
          </p:cNvPr>
          <p:cNvPicPr>
            <a:picLocks noChangeAspect="1"/>
          </p:cNvPicPr>
          <p:nvPr/>
        </p:nvPicPr>
        <p:blipFill rotWithShape="1">
          <a:blip r:embed="rId8">
            <a:extLst>
              <a:ext uri="{28A0092B-C50C-407E-A947-70E740481C1C}">
                <a14:useLocalDpi xmlns:a14="http://schemas.microsoft.com/office/drawing/2010/main"/>
              </a:ext>
            </a:extLst>
          </a:blip>
          <a:srcRect b="40211"/>
          <a:stretch/>
        </p:blipFill>
        <p:spPr>
          <a:xfrm>
            <a:off x="1479266" y="2653010"/>
            <a:ext cx="2448272" cy="2603567"/>
          </a:xfrm>
          <a:prstGeom prst="rect">
            <a:avLst/>
          </a:prstGeom>
        </p:spPr>
      </p:pic>
      <p:grpSp>
        <p:nvGrpSpPr>
          <p:cNvPr id="25" name="グループ化 24">
            <a:extLst>
              <a:ext uri="{FF2B5EF4-FFF2-40B4-BE49-F238E27FC236}">
                <a16:creationId xmlns:a16="http://schemas.microsoft.com/office/drawing/2014/main" id="{18B09AE7-8F1A-7B8E-F4E8-429D75853A5D}"/>
              </a:ext>
            </a:extLst>
          </p:cNvPr>
          <p:cNvGrpSpPr/>
          <p:nvPr/>
        </p:nvGrpSpPr>
        <p:grpSpPr>
          <a:xfrm>
            <a:off x="4249310" y="3987949"/>
            <a:ext cx="183216" cy="191683"/>
            <a:chOff x="4505326" y="2604452"/>
            <a:chExt cx="203132" cy="212519"/>
          </a:xfrm>
        </p:grpSpPr>
        <p:sp>
          <p:nvSpPr>
            <p:cNvPr id="31" name="山形 13">
              <a:extLst>
                <a:ext uri="{FF2B5EF4-FFF2-40B4-BE49-F238E27FC236}">
                  <a16:creationId xmlns:a16="http://schemas.microsoft.com/office/drawing/2014/main" id="{8FA0040A-8C6A-22E9-20D3-28B3E25F9B91}"/>
                </a:ext>
              </a:extLst>
            </p:cNvPr>
            <p:cNvSpPr/>
            <p:nvPr/>
          </p:nvSpPr>
          <p:spPr>
            <a:xfrm>
              <a:off x="4591917" y="2604452"/>
              <a:ext cx="116541" cy="212519"/>
            </a:xfrm>
            <a:prstGeom prst="chevron">
              <a:avLst>
                <a:gd name="adj" fmla="val 62863"/>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32" name="山形 14">
              <a:extLst>
                <a:ext uri="{FF2B5EF4-FFF2-40B4-BE49-F238E27FC236}">
                  <a16:creationId xmlns:a16="http://schemas.microsoft.com/office/drawing/2014/main" id="{CC8DE26D-815A-BDEB-6DBA-FB5D6F39B023}"/>
                </a:ext>
              </a:extLst>
            </p:cNvPr>
            <p:cNvSpPr/>
            <p:nvPr/>
          </p:nvSpPr>
          <p:spPr>
            <a:xfrm>
              <a:off x="4505326" y="2604452"/>
              <a:ext cx="116541" cy="212519"/>
            </a:xfrm>
            <a:prstGeom prst="chevron">
              <a:avLst>
                <a:gd name="adj" fmla="val 62863"/>
              </a:avLst>
            </a:prstGeom>
            <a:solidFill>
              <a:srgbClr val="00003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sp>
        <p:nvSpPr>
          <p:cNvPr id="39" name="円/楕円 16">
            <a:extLst>
              <a:ext uri="{FF2B5EF4-FFF2-40B4-BE49-F238E27FC236}">
                <a16:creationId xmlns:a16="http://schemas.microsoft.com/office/drawing/2014/main" id="{67E5CFA9-EE2C-ECF0-A0DD-773DA598B5FA}"/>
              </a:ext>
            </a:extLst>
          </p:cNvPr>
          <p:cNvSpPr>
            <a:spLocks noChangeAspect="1"/>
          </p:cNvSpPr>
          <p:nvPr/>
        </p:nvSpPr>
        <p:spPr>
          <a:xfrm>
            <a:off x="1289649" y="1387835"/>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40" name="図 39">
            <a:extLst>
              <a:ext uri="{FF2B5EF4-FFF2-40B4-BE49-F238E27FC236}">
                <a16:creationId xmlns:a16="http://schemas.microsoft.com/office/drawing/2014/main" id="{083458F6-157F-312E-1F6A-34ADBF65D145}"/>
              </a:ext>
            </a:extLst>
          </p:cNvPr>
          <p:cNvPicPr>
            <a:picLocks noChangeAspect="1"/>
          </p:cNvPicPr>
          <p:nvPr/>
        </p:nvPicPr>
        <p:blipFill rotWithShape="1">
          <a:blip r:embed="rId9">
            <a:extLst>
              <a:ext uri="{28A0092B-C50C-407E-A947-70E740481C1C}">
                <a14:useLocalDpi xmlns:a14="http://schemas.microsoft.com/office/drawing/2010/main"/>
              </a:ext>
            </a:extLst>
          </a:blip>
          <a:srcRect b="44699"/>
          <a:stretch/>
        </p:blipFill>
        <p:spPr>
          <a:xfrm>
            <a:off x="4563220" y="2433576"/>
            <a:ext cx="2929384" cy="2881373"/>
          </a:xfrm>
          <a:prstGeom prst="rect">
            <a:avLst/>
          </a:prstGeom>
          <a:solidFill>
            <a:schemeClr val="bg1"/>
          </a:solidFill>
          <a:ln>
            <a:solidFill>
              <a:srgbClr val="00003E"/>
            </a:solidFill>
          </a:ln>
          <a:effectLst/>
        </p:spPr>
      </p:pic>
      <p:pic>
        <p:nvPicPr>
          <p:cNvPr id="41" name="図 40">
            <a:extLst>
              <a:ext uri="{FF2B5EF4-FFF2-40B4-BE49-F238E27FC236}">
                <a16:creationId xmlns:a16="http://schemas.microsoft.com/office/drawing/2014/main" id="{B2157566-5712-C3C8-D5C4-E63ECB0A9320}"/>
              </a:ext>
            </a:extLst>
          </p:cNvPr>
          <p:cNvPicPr>
            <a:picLocks noChangeAspect="1"/>
          </p:cNvPicPr>
          <p:nvPr/>
        </p:nvPicPr>
        <p:blipFill rotWithShape="1">
          <a:blip r:embed="rId10">
            <a:extLst>
              <a:ext uri="{28A0092B-C50C-407E-A947-70E740481C1C}">
                <a14:useLocalDpi xmlns:a14="http://schemas.microsoft.com/office/drawing/2010/main"/>
              </a:ext>
            </a:extLst>
          </a:blip>
          <a:srcRect b="44699"/>
          <a:stretch/>
        </p:blipFill>
        <p:spPr>
          <a:xfrm>
            <a:off x="7985343" y="2433577"/>
            <a:ext cx="2929386" cy="2881372"/>
          </a:xfrm>
          <a:prstGeom prst="rect">
            <a:avLst/>
          </a:prstGeom>
          <a:ln>
            <a:solidFill>
              <a:srgbClr val="00003E"/>
            </a:solidFill>
          </a:ln>
          <a:effectLst/>
        </p:spPr>
      </p:pic>
      <p:grpSp>
        <p:nvGrpSpPr>
          <p:cNvPr id="42" name="グループ化 41">
            <a:extLst>
              <a:ext uri="{FF2B5EF4-FFF2-40B4-BE49-F238E27FC236}">
                <a16:creationId xmlns:a16="http://schemas.microsoft.com/office/drawing/2014/main" id="{6FDDD159-7687-EA56-56A5-C5371E9B42AD}"/>
              </a:ext>
            </a:extLst>
          </p:cNvPr>
          <p:cNvGrpSpPr/>
          <p:nvPr/>
        </p:nvGrpSpPr>
        <p:grpSpPr>
          <a:xfrm>
            <a:off x="7640210" y="3987949"/>
            <a:ext cx="183216" cy="191683"/>
            <a:chOff x="4505326" y="2604452"/>
            <a:chExt cx="203132" cy="212519"/>
          </a:xfrm>
        </p:grpSpPr>
        <p:sp>
          <p:nvSpPr>
            <p:cNvPr id="43" name="山形 13">
              <a:extLst>
                <a:ext uri="{FF2B5EF4-FFF2-40B4-BE49-F238E27FC236}">
                  <a16:creationId xmlns:a16="http://schemas.microsoft.com/office/drawing/2014/main" id="{16F3884E-2A28-28C1-A2FD-A815D4F81084}"/>
                </a:ext>
              </a:extLst>
            </p:cNvPr>
            <p:cNvSpPr/>
            <p:nvPr/>
          </p:nvSpPr>
          <p:spPr>
            <a:xfrm>
              <a:off x="4591917" y="2604452"/>
              <a:ext cx="116541" cy="212519"/>
            </a:xfrm>
            <a:prstGeom prst="chevron">
              <a:avLst>
                <a:gd name="adj" fmla="val 62863"/>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4" name="山形 14">
              <a:extLst>
                <a:ext uri="{FF2B5EF4-FFF2-40B4-BE49-F238E27FC236}">
                  <a16:creationId xmlns:a16="http://schemas.microsoft.com/office/drawing/2014/main" id="{5F610151-0699-6036-14BF-C61412B55A3A}"/>
                </a:ext>
              </a:extLst>
            </p:cNvPr>
            <p:cNvSpPr/>
            <p:nvPr/>
          </p:nvSpPr>
          <p:spPr>
            <a:xfrm>
              <a:off x="4505326" y="2604452"/>
              <a:ext cx="116541" cy="212519"/>
            </a:xfrm>
            <a:prstGeom prst="chevron">
              <a:avLst>
                <a:gd name="adj" fmla="val 62863"/>
              </a:avLst>
            </a:prstGeom>
            <a:solidFill>
              <a:srgbClr val="00003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cxnSp>
        <p:nvCxnSpPr>
          <p:cNvPr id="46" name="コネクタ: カギ線 45">
            <a:extLst>
              <a:ext uri="{FF2B5EF4-FFF2-40B4-BE49-F238E27FC236}">
                <a16:creationId xmlns:a16="http://schemas.microsoft.com/office/drawing/2014/main" id="{D3A1AB7B-67B1-DCF6-9B1B-9142923A79F7}"/>
              </a:ext>
            </a:extLst>
          </p:cNvPr>
          <p:cNvCxnSpPr>
            <a:stCxn id="39" idx="2"/>
            <a:endCxn id="7" idx="1"/>
          </p:cNvCxnSpPr>
          <p:nvPr/>
        </p:nvCxnSpPr>
        <p:spPr>
          <a:xfrm rot="10800000" flipV="1">
            <a:off x="1282855" y="1639834"/>
            <a:ext cx="6795" cy="2112449"/>
          </a:xfrm>
          <a:prstGeom prst="bentConnector3">
            <a:avLst>
              <a:gd name="adj1" fmla="val 3464238"/>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21944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概要</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01</a:t>
            </a:r>
            <a:endParaRPr kumimoji="1" lang="ja-JP" altLang="en-US"/>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6704195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dirty="0">
                <a:latin typeface="Meiryo" panose="020B0604030504040204" pitchFamily="34" charset="-128"/>
                <a:ea typeface="Meiryo" panose="020B0604030504040204" pitchFamily="34" charset="-128"/>
              </a:rPr>
              <a:t>ブランドパネル  スマートフォン  </a:t>
            </a:r>
            <a:r>
              <a:rPr lang="ja-JP" altLang="en-US" dirty="0"/>
              <a:t>カルーセル</a:t>
            </a:r>
            <a:endParaRPr kumimoji="1" lang="ja-JP" altLang="en-US" sz="2000" b="1" i="0" dirty="0">
              <a:latin typeface="Meiryo" panose="020B0604030504040204" pitchFamily="34" charset="-128"/>
              <a:ea typeface="Meiryo" panose="020B0604030504040204" pitchFamily="34" charset="-128"/>
            </a:endParaRPr>
          </a:p>
        </p:txBody>
      </p:sp>
      <p:graphicFrame>
        <p:nvGraphicFramePr>
          <p:cNvPr id="8" name="表 7">
            <a:extLst>
              <a:ext uri="{FF2B5EF4-FFF2-40B4-BE49-F238E27FC236}">
                <a16:creationId xmlns:a16="http://schemas.microsoft.com/office/drawing/2014/main" id="{72B94B78-65E9-CB4E-CDF8-4FDC57E8229B}"/>
              </a:ext>
            </a:extLst>
          </p:cNvPr>
          <p:cNvGraphicFramePr>
            <a:graphicFrameLocks noGrp="1"/>
          </p:cNvGraphicFramePr>
          <p:nvPr>
            <p:extLst>
              <p:ext uri="{D42A27DB-BD31-4B8C-83A1-F6EECF244321}">
                <p14:modId xmlns:p14="http://schemas.microsoft.com/office/powerpoint/2010/main" val="167465207"/>
              </p:ext>
            </p:extLst>
          </p:nvPr>
        </p:nvGraphicFramePr>
        <p:xfrm>
          <a:off x="479426" y="973118"/>
          <a:ext cx="11233148" cy="4633853"/>
        </p:xfrm>
        <a:graphic>
          <a:graphicData uri="http://schemas.openxmlformats.org/drawingml/2006/table">
            <a:tbl>
              <a:tblPr firstCol="1" bandRow="1"/>
              <a:tblGrid>
                <a:gridCol w="1301550">
                  <a:extLst>
                    <a:ext uri="{9D8B030D-6E8A-4147-A177-3AD203B41FA5}">
                      <a16:colId xmlns:a16="http://schemas.microsoft.com/office/drawing/2014/main" val="792911817"/>
                    </a:ext>
                  </a:extLst>
                </a:gridCol>
                <a:gridCol w="479330">
                  <a:extLst>
                    <a:ext uri="{9D8B030D-6E8A-4147-A177-3AD203B41FA5}">
                      <a16:colId xmlns:a16="http://schemas.microsoft.com/office/drawing/2014/main" val="1525620392"/>
                    </a:ext>
                  </a:extLst>
                </a:gridCol>
                <a:gridCol w="1010887">
                  <a:extLst>
                    <a:ext uri="{9D8B030D-6E8A-4147-A177-3AD203B41FA5}">
                      <a16:colId xmlns:a16="http://schemas.microsoft.com/office/drawing/2014/main" val="3835180974"/>
                    </a:ext>
                  </a:extLst>
                </a:gridCol>
                <a:gridCol w="740756">
                  <a:extLst>
                    <a:ext uri="{9D8B030D-6E8A-4147-A177-3AD203B41FA5}">
                      <a16:colId xmlns:a16="http://schemas.microsoft.com/office/drawing/2014/main" val="189167796"/>
                    </a:ext>
                  </a:extLst>
                </a:gridCol>
                <a:gridCol w="993914">
                  <a:extLst>
                    <a:ext uri="{9D8B030D-6E8A-4147-A177-3AD203B41FA5}">
                      <a16:colId xmlns:a16="http://schemas.microsoft.com/office/drawing/2014/main" val="4269922740"/>
                    </a:ext>
                  </a:extLst>
                </a:gridCol>
                <a:gridCol w="574266">
                  <a:extLst>
                    <a:ext uri="{9D8B030D-6E8A-4147-A177-3AD203B41FA5}">
                      <a16:colId xmlns:a16="http://schemas.microsoft.com/office/drawing/2014/main" val="1534325728"/>
                    </a:ext>
                  </a:extLst>
                </a:gridCol>
                <a:gridCol w="984560">
                  <a:extLst>
                    <a:ext uri="{9D8B030D-6E8A-4147-A177-3AD203B41FA5}">
                      <a16:colId xmlns:a16="http://schemas.microsoft.com/office/drawing/2014/main" val="1933156410"/>
                    </a:ext>
                  </a:extLst>
                </a:gridCol>
                <a:gridCol w="556500">
                  <a:extLst>
                    <a:ext uri="{9D8B030D-6E8A-4147-A177-3AD203B41FA5}">
                      <a16:colId xmlns:a16="http://schemas.microsoft.com/office/drawing/2014/main" val="3040132140"/>
                    </a:ext>
                  </a:extLst>
                </a:gridCol>
                <a:gridCol w="1283363">
                  <a:extLst>
                    <a:ext uri="{9D8B030D-6E8A-4147-A177-3AD203B41FA5}">
                      <a16:colId xmlns:a16="http://schemas.microsoft.com/office/drawing/2014/main" val="4196219788"/>
                    </a:ext>
                  </a:extLst>
                </a:gridCol>
                <a:gridCol w="475693">
                  <a:extLst>
                    <a:ext uri="{9D8B030D-6E8A-4147-A177-3AD203B41FA5}">
                      <a16:colId xmlns:a16="http://schemas.microsoft.com/office/drawing/2014/main" val="479922504"/>
                    </a:ext>
                  </a:extLst>
                </a:gridCol>
                <a:gridCol w="1245779">
                  <a:extLst>
                    <a:ext uri="{9D8B030D-6E8A-4147-A177-3AD203B41FA5}">
                      <a16:colId xmlns:a16="http://schemas.microsoft.com/office/drawing/2014/main" val="3445193374"/>
                    </a:ext>
                  </a:extLst>
                </a:gridCol>
                <a:gridCol w="450050">
                  <a:extLst>
                    <a:ext uri="{9D8B030D-6E8A-4147-A177-3AD203B41FA5}">
                      <a16:colId xmlns:a16="http://schemas.microsoft.com/office/drawing/2014/main" val="739266037"/>
                    </a:ext>
                  </a:extLst>
                </a:gridCol>
                <a:gridCol w="1136500">
                  <a:extLst>
                    <a:ext uri="{9D8B030D-6E8A-4147-A177-3AD203B41FA5}">
                      <a16:colId xmlns:a16="http://schemas.microsoft.com/office/drawing/2014/main" val="3201855149"/>
                    </a:ext>
                  </a:extLst>
                </a:gridCol>
              </a:tblGrid>
              <a:tr h="4098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a:t>
                      </a:r>
                      <a:endParaRPr kumimoji="1" lang="en-US" altLang="ja-JP" sz="800" b="1" kern="1200">
                        <a:solidFill>
                          <a:schemeClr val="bg1"/>
                        </a:solidFill>
                        <a:latin typeface="Meiryo"/>
                        <a:ea typeface="Meiryo"/>
                        <a:cs typeface="+mn-cs"/>
                      </a:endParaRPr>
                    </a:p>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a:solidFill>
                            <a:schemeClr val="bg1"/>
                          </a:solidFill>
                          <a:latin typeface="Meiryo"/>
                          <a:ea typeface="Meiryo"/>
                          <a:cs typeface="+mn-cs"/>
                        </a:rPr>
                        <a:t>カルーセル（</a:t>
                      </a:r>
                      <a:r>
                        <a:rPr kumimoji="1" lang="en-US" altLang="ja-JP" sz="800" b="1" kern="1200">
                          <a:solidFill>
                            <a:schemeClr val="bg1"/>
                          </a:solidFill>
                          <a:latin typeface="Meiryo"/>
                          <a:ea typeface="Meiryo"/>
                          <a:cs typeface="+mn-cs"/>
                        </a:rPr>
                        <a:t>500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a:t>
                      </a:r>
                      <a:endParaRPr kumimoji="1" lang="en-US" altLang="ja-JP" sz="800" b="1" kern="1200">
                        <a:solidFill>
                          <a:schemeClr val="bg1"/>
                        </a:solidFill>
                        <a:latin typeface="Meiryo"/>
                        <a:ea typeface="Meiryo"/>
                        <a:cs typeface="+mn-cs"/>
                      </a:endParaRPr>
                    </a:p>
                    <a:p>
                      <a:pPr algn="ctr"/>
                      <a:r>
                        <a:rPr kumimoji="1" lang="ja-JP" altLang="en-US" sz="800" b="1" kern="1200">
                          <a:solidFill>
                            <a:schemeClr val="bg1"/>
                          </a:solidFill>
                          <a:latin typeface="Meiryo"/>
                          <a:ea typeface="Meiryo"/>
                          <a:cs typeface="+mn-cs"/>
                        </a:rPr>
                        <a:t>カルーセル（</a:t>
                      </a:r>
                      <a:r>
                        <a:rPr kumimoji="1" lang="en-US" altLang="ja-JP" sz="800" b="1" kern="1200">
                          <a:solidFill>
                            <a:schemeClr val="bg1"/>
                          </a:solidFill>
                          <a:latin typeface="Meiryo"/>
                          <a:ea typeface="Meiryo"/>
                          <a:cs typeface="+mn-cs"/>
                        </a:rPr>
                        <a:t>1000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a:t>
                      </a:r>
                      <a:endParaRPr kumimoji="1" lang="en-US" altLang="ja-JP" sz="800" b="1" kern="1200">
                        <a:solidFill>
                          <a:schemeClr val="bg1"/>
                        </a:solidFill>
                        <a:latin typeface="Meiryo"/>
                        <a:ea typeface="Meiryo"/>
                        <a:cs typeface="+mn-cs"/>
                      </a:endParaRPr>
                    </a:p>
                    <a:p>
                      <a:pPr algn="ctr"/>
                      <a:r>
                        <a:rPr kumimoji="1" lang="ja-JP" altLang="en-US" sz="800" b="1" kern="1200">
                          <a:solidFill>
                            <a:schemeClr val="bg1"/>
                          </a:solidFill>
                          <a:latin typeface="Meiryo"/>
                          <a:ea typeface="Meiryo"/>
                          <a:cs typeface="+mn-cs"/>
                        </a:rPr>
                        <a:t>カルーセル（</a:t>
                      </a:r>
                      <a:r>
                        <a:rPr kumimoji="1" lang="en-US" altLang="ja-JP" sz="800" b="1" kern="1200">
                          <a:solidFill>
                            <a:schemeClr val="bg1"/>
                          </a:solidFill>
                          <a:latin typeface="Meiryo"/>
                          <a:ea typeface="Meiryo"/>
                          <a:cs typeface="+mn-cs"/>
                        </a:rPr>
                        <a:t>FQ1</a:t>
                      </a:r>
                      <a:r>
                        <a:rPr kumimoji="1" lang="ja-JP" altLang="en-US" sz="800" b="1" kern="1200">
                          <a:solidFill>
                            <a:schemeClr val="bg1"/>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カルーセル（都道府県）（</a:t>
                      </a:r>
                      <a:r>
                        <a:rPr kumimoji="1" lang="en-US" altLang="ja-JP" sz="800" b="1" kern="1200">
                          <a:solidFill>
                            <a:schemeClr val="bg1"/>
                          </a:solidFill>
                          <a:latin typeface="Meiryo"/>
                          <a:ea typeface="Meiryo"/>
                          <a:cs typeface="+mn-cs"/>
                        </a:rPr>
                        <a:t>50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カルーセル（都道府県）（</a:t>
                      </a:r>
                      <a:r>
                        <a:rPr kumimoji="1" lang="en-US" altLang="ja-JP" sz="800" b="1" kern="1200">
                          <a:solidFill>
                            <a:schemeClr val="bg1"/>
                          </a:solidFill>
                          <a:latin typeface="Meiryo"/>
                          <a:ea typeface="Meiryo"/>
                          <a:cs typeface="+mn-cs"/>
                        </a:rPr>
                        <a:t>300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a:t>
                      </a:r>
                      <a:endParaRPr kumimoji="1" lang="en-US" altLang="ja-JP" sz="800" b="1" kern="1200">
                        <a:solidFill>
                          <a:schemeClr val="bg1"/>
                        </a:solidFill>
                        <a:latin typeface="Meiryo"/>
                        <a:ea typeface="Meiryo"/>
                        <a:cs typeface="+mn-cs"/>
                      </a:endParaRPr>
                    </a:p>
                    <a:p>
                      <a:pPr algn="ctr"/>
                      <a:r>
                        <a:rPr kumimoji="1" lang="ja-JP" altLang="en-US" sz="800" b="1" kern="1200">
                          <a:solidFill>
                            <a:schemeClr val="bg1"/>
                          </a:solidFill>
                          <a:latin typeface="Meiryo"/>
                          <a:ea typeface="Meiryo"/>
                          <a:cs typeface="+mn-cs"/>
                        </a:rPr>
                        <a:t>カルーセル（市区郡）</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117335041"/>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継続</a:t>
                      </a: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effectLst/>
                          <a:latin typeface="Meiryo"/>
                          <a:ea typeface="Meiryo"/>
                          <a:cs typeface="+mn-cs"/>
                        </a:rPr>
                        <a:t>1000005704</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継続</a:t>
                      </a:r>
                      <a:endParaRPr kumimoji="1" lang="en-US" altLang="ja-JP"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a:ea typeface="Meiryo"/>
                          <a:cs typeface="+mn-cs"/>
                        </a:rPr>
                        <a:t>1000005686</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a:solidFill>
                            <a:srgbClr val="0D0D0D"/>
                          </a:solidFill>
                          <a:latin typeface="Meiryo" panose="020B0604030504040204" pitchFamily="34" charset="-128"/>
                          <a:ea typeface="Meiryo" panose="020B0604030504040204" pitchFamily="34" charset="-128"/>
                        </a:rPr>
                        <a:t>継続</a:t>
                      </a:r>
                      <a:endParaRPr kumimoji="1" lang="en-US" altLang="ja-JP" sz="900" b="0" i="0" u="none" strike="noStrike" kern="1200" cap="none" spc="0" normalizeH="0" baseline="0" noProof="0">
                        <a:ln>
                          <a:noFill/>
                        </a:ln>
                        <a:solidFill>
                          <a:srgbClr val="0D0D0D"/>
                        </a:solidFill>
                        <a:effectLst/>
                        <a:uLnTx/>
                        <a:uFillTx/>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latin typeface="Meiryo"/>
                          <a:ea typeface="Meiryo"/>
                          <a:cs typeface="+mn-cs"/>
                        </a:rPr>
                        <a:t>1000001919</a:t>
                      </a:r>
                      <a:endParaRPr kumimoji="1" lang="ja-JP" altLang="en-US" sz="900" kern="1200" dirty="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panose="020B0604030504040204" pitchFamily="34" charset="-128"/>
                          <a:ea typeface="Meiryo" panose="020B0604030504040204" pitchFamily="34" charset="-128"/>
                          <a:cs typeface="+mn-cs"/>
                        </a:rPr>
                        <a:t>継続</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1000005705</a:t>
                      </a:r>
                      <a:endParaRPr kumimoji="1" lang="ja-JP" altLang="en-US" sz="900" dirty="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panose="020B0604030504040204" pitchFamily="34" charset="-128"/>
                          <a:ea typeface="Meiryo" panose="020B0604030504040204" pitchFamily="34" charset="-128"/>
                          <a:cs typeface="+mn-cs"/>
                        </a:rPr>
                        <a:t>継続</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latin typeface="Meiryo"/>
                          <a:ea typeface="Meiryo"/>
                          <a:cs typeface="+mn-cs"/>
                        </a:rPr>
                        <a:t>1000005706</a:t>
                      </a:r>
                      <a:endParaRPr kumimoji="1" lang="ja-JP" altLang="en-US" sz="900" kern="1200" dirty="0">
                        <a:solidFill>
                          <a:srgbClr val="0D0D0D"/>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継続</a:t>
                      </a:r>
                    </a:p>
                  </a:txBody>
                  <a:tcPr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1000003036</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dirty="0">
                          <a:solidFill>
                            <a:srgbClr val="0D0D0D"/>
                          </a:solidFill>
                          <a:latin typeface="メイリオ"/>
                          <a:ea typeface="メイリオ"/>
                          <a:cs typeface="+mn-cs"/>
                        </a:rPr>
                        <a:t>2025</a:t>
                      </a:r>
                      <a:r>
                        <a:rPr kumimoji="1" lang="ja-JP" altLang="en-US" sz="900" kern="1200" dirty="0">
                          <a:solidFill>
                            <a:srgbClr val="0D0D0D"/>
                          </a:solidFill>
                          <a:latin typeface="メイリオ"/>
                          <a:ea typeface="メイリオ"/>
                          <a:cs typeface="+mn-cs"/>
                        </a:rPr>
                        <a:t>年</a:t>
                      </a:r>
                      <a:r>
                        <a:rPr kumimoji="1" lang="en-US" altLang="ja-JP" sz="900" kern="1200" dirty="0">
                          <a:solidFill>
                            <a:srgbClr val="0D0D0D"/>
                          </a:solidFill>
                          <a:latin typeface="メイリオ"/>
                          <a:ea typeface="メイリオ"/>
                          <a:cs typeface="+mn-cs"/>
                        </a:rPr>
                        <a:t>7</a:t>
                      </a:r>
                      <a:r>
                        <a:rPr kumimoji="1" lang="ja-JP" altLang="en-US" sz="900" kern="1200" dirty="0">
                          <a:solidFill>
                            <a:srgbClr val="0D0D0D"/>
                          </a:solidFill>
                          <a:latin typeface="メイリオ"/>
                          <a:ea typeface="メイリオ"/>
                          <a:cs typeface="+mn-cs"/>
                        </a:rPr>
                        <a:t>月</a:t>
                      </a:r>
                      <a:r>
                        <a:rPr kumimoji="1" lang="en-US" altLang="ja-JP" sz="900" kern="1200" dirty="0">
                          <a:solidFill>
                            <a:srgbClr val="0D0D0D"/>
                          </a:solidFill>
                          <a:latin typeface="メイリオ"/>
                          <a:ea typeface="メイリオ"/>
                          <a:cs typeface="+mn-cs"/>
                        </a:rPr>
                        <a:t>24</a:t>
                      </a:r>
                      <a:r>
                        <a:rPr kumimoji="1" lang="ja-JP" altLang="en-US" sz="900" kern="1200" dirty="0">
                          <a:solidFill>
                            <a:srgbClr val="0D0D0D"/>
                          </a:solidFill>
                          <a:latin typeface="メイリオ"/>
                          <a:ea typeface="メイリオ"/>
                          <a:cs typeface="+mn-cs"/>
                        </a:rPr>
                        <a:t>日</a:t>
                      </a:r>
                      <a:r>
                        <a:rPr lang="en-US" altLang="ja-JP" sz="900" kern="1200" dirty="0">
                          <a:solidFill>
                            <a:srgbClr val="0D0D0D"/>
                          </a:solidFill>
                          <a:latin typeface="メイリオ"/>
                          <a:ea typeface="メイリオ"/>
                          <a:cs typeface="+mn-cs"/>
                        </a:rPr>
                        <a:t>(</a:t>
                      </a:r>
                      <a:r>
                        <a:rPr lang="ja-JP" altLang="en-US" sz="900" kern="1200" dirty="0">
                          <a:solidFill>
                            <a:srgbClr val="0D0D0D"/>
                          </a:solidFill>
                          <a:latin typeface="メイリオ"/>
                          <a:ea typeface="メイリオ"/>
                          <a:cs typeface="+mn-cs"/>
                        </a:rPr>
                        <a:t>木</a:t>
                      </a:r>
                      <a:r>
                        <a:rPr lang="en-US" altLang="ja-JP" sz="900" kern="1200" dirty="0">
                          <a:solidFill>
                            <a:srgbClr val="0D0D0D"/>
                          </a:solidFill>
                          <a:latin typeface="メイリオ"/>
                          <a:ea typeface="メイリオ"/>
                          <a:cs typeface="+mn-cs"/>
                        </a:rPr>
                        <a:t>)</a:t>
                      </a:r>
                      <a:endParaRPr kumimoji="1" lang="ja-JP" altLang="en-US" sz="900" kern="1200" dirty="0">
                        <a:solidFill>
                          <a:srgbClr val="0D0D0D"/>
                        </a:solidFill>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777446988"/>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rgbClr val="0D0D0D"/>
                          </a:solidFill>
                          <a:latin typeface="Meiryo"/>
                          <a:ea typeface="Meiryo"/>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112060797"/>
                  </a:ext>
                </a:extLst>
              </a:tr>
              <a:tr h="3258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ja-JP" altLang="en-US" sz="900" kern="1200">
                          <a:solidFill>
                            <a:srgbClr val="0D0D0D"/>
                          </a:solidFill>
                          <a:latin typeface="Meiryo" panose="020B0604030504040204" pitchFamily="34" charset="-128"/>
                          <a:ea typeface="Meiryo" panose="020B0604030504040204" pitchFamily="34" charset="-128"/>
                          <a:cs typeface="+mn-cs"/>
                        </a:rPr>
                        <a:t>カルーセル</a:t>
                      </a:r>
                      <a:r>
                        <a:rPr lang="en-US" altLang="ja-JP" sz="900" kern="1200">
                          <a:solidFill>
                            <a:srgbClr val="0D0D0D"/>
                          </a:solidFill>
                          <a:latin typeface="Meiryo" panose="020B0604030504040204" pitchFamily="34" charset="-128"/>
                          <a:ea typeface="Meiryo" panose="020B0604030504040204" pitchFamily="34" charset="-128"/>
                          <a:cs typeface="+mn-cs"/>
                        </a:rPr>
                        <a:t>/</a:t>
                      </a:r>
                      <a:r>
                        <a:rPr lang="ja-JP" altLang="en-US" sz="900" kern="1200">
                          <a:solidFill>
                            <a:srgbClr val="0D0D0D"/>
                          </a:solidFill>
                          <a:latin typeface="Meiryo" panose="020B0604030504040204" pitchFamily="34" charset="-128"/>
                          <a:ea typeface="Meiryo" panose="020B0604030504040204" pitchFamily="34" charset="-128"/>
                          <a:cs typeface="+mn-cs"/>
                        </a:rPr>
                        <a:t>画像</a:t>
                      </a:r>
                      <a:r>
                        <a:rPr lang="en-US" altLang="ja-JP" sz="900" kern="1200">
                          <a:solidFill>
                            <a:srgbClr val="0D0D0D"/>
                          </a:solidFill>
                          <a:latin typeface="Meiryo" panose="020B0604030504040204" pitchFamily="34" charset="-128"/>
                          <a:ea typeface="Meiryo" panose="020B0604030504040204" pitchFamily="34" charset="-128"/>
                          <a:cs typeface="+mn-cs"/>
                        </a:rPr>
                        <a:t>/16</a:t>
                      </a:r>
                      <a:r>
                        <a:rPr lang="ja-JP" altLang="en-US" sz="900" kern="1200">
                          <a:solidFill>
                            <a:srgbClr val="0D0D0D"/>
                          </a:solidFill>
                          <a:latin typeface="Meiryo" panose="020B0604030504040204" pitchFamily="34" charset="-128"/>
                          <a:ea typeface="Meiryo" panose="020B0604030504040204" pitchFamily="34" charset="-128"/>
                          <a:cs typeface="+mn-cs"/>
                        </a:rPr>
                        <a:t>：</a:t>
                      </a:r>
                      <a:r>
                        <a:rPr lang="en-US" altLang="ja-JP" sz="900" kern="1200">
                          <a:solidFill>
                            <a:srgbClr val="0D0D0D"/>
                          </a:solidFill>
                          <a:latin typeface="Meiryo" panose="020B0604030504040204" pitchFamily="34" charset="-128"/>
                          <a:ea typeface="Meiryo" panose="020B0604030504040204" pitchFamily="34" charset="-128"/>
                          <a:cs typeface="+mn-cs"/>
                        </a:rPr>
                        <a:t>9</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84434171"/>
                  </a:ext>
                </a:extLst>
              </a:tr>
              <a:tr h="3554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Calibri" panose="020F0502020204030204"/>
                          <a:ea typeface="+mn-ea"/>
                          <a:cs typeface="+mn-cs"/>
                        </a:rPr>
                        <a:t>-</a:t>
                      </a:r>
                      <a:endParaRPr kumimoji="1" lang="ja-JP" altLang="en-US" sz="900" kern="1200">
                        <a:solidFill>
                          <a:srgbClr val="0D0D0D"/>
                        </a:solidFill>
                        <a:latin typeface="Calibri" panose="020F0502020204030204"/>
                        <a:ea typeface="+mn-ea"/>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222981766"/>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a:ea typeface="Meiryo"/>
                          <a:cs typeface="+mn-cs"/>
                        </a:rPr>
                        <a:t>スマートフォン（ウェブ</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アプリ）</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931917948"/>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787314208"/>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　および　</a:t>
                      </a: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アプリのファーストビュー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066738162"/>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dirty="0">
                          <a:ln>
                            <a:noFill/>
                          </a:ln>
                          <a:solidFill>
                            <a:srgbClr val="0D0D0D"/>
                          </a:solidFill>
                          <a:effectLst/>
                          <a:uLnTx/>
                          <a:uFillTx/>
                          <a:latin typeface="Meiryo"/>
                          <a:ea typeface="Meiryo"/>
                          <a:cs typeface="+mn-cs"/>
                        </a:rPr>
                        <a:t>2025</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9</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日（月）～　</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日（火）</a:t>
                      </a:r>
                      <a:endParaRPr kumimoji="1" lang="ja-JP" altLang="ja-JP" sz="900" dirty="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463668774"/>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5</a:t>
                      </a:r>
                      <a:r>
                        <a:rPr kumimoji="1" lang="ja-JP" altLang="en-US" sz="900" kern="1200" dirty="0">
                          <a:solidFill>
                            <a:srgbClr val="0D0D0D"/>
                          </a:solidFill>
                          <a:latin typeface="Meiryo"/>
                          <a:ea typeface="Meiryo"/>
                          <a:cs typeface="+mn-cs"/>
                        </a:rPr>
                        <a:t>日間～</a:t>
                      </a:r>
                      <a:r>
                        <a:rPr kumimoji="1" lang="en-US" altLang="ja-JP" sz="900" kern="1200" dirty="0">
                          <a:solidFill>
                            <a:srgbClr val="0D0D0D"/>
                          </a:solidFill>
                          <a:latin typeface="Meiryo"/>
                          <a:ea typeface="Meiryo"/>
                          <a:cs typeface="+mn-cs"/>
                        </a:rPr>
                        <a:t>31</a:t>
                      </a:r>
                      <a:r>
                        <a:rPr kumimoji="1" lang="ja-JP" altLang="en-US" sz="900" kern="1200" dirty="0">
                          <a:solidFill>
                            <a:srgbClr val="0D0D0D"/>
                          </a:solidFill>
                          <a:latin typeface="Meiryo"/>
                          <a:ea typeface="Meiryo"/>
                          <a:cs typeface="+mn-cs"/>
                        </a:rPr>
                        <a:t>日間</a:t>
                      </a:r>
                      <a:r>
                        <a:rPr kumimoji="1" lang="en-US" altLang="ja-JP" sz="900" kern="1200" dirty="0">
                          <a:solidFill>
                            <a:srgbClr val="0D0D0D"/>
                          </a:solidFill>
                          <a:latin typeface="Meiryo"/>
                          <a:ea typeface="Meiryo"/>
                          <a:cs typeface="+mn-cs"/>
                        </a:rPr>
                        <a:t> </a:t>
                      </a:r>
                      <a:r>
                        <a:rPr kumimoji="1" lang="en-US" altLang="ja-JP" sz="900" kern="1200" dirty="0">
                          <a:solidFill>
                            <a:srgbClr val="FF0033"/>
                          </a:solidFill>
                          <a:latin typeface="Meiryo"/>
                          <a:ea typeface="Meiryo"/>
                          <a:cs typeface="+mn-cs"/>
                        </a:rPr>
                        <a:t>※1</a:t>
                      </a:r>
                      <a:endParaRPr kumimoji="1" lang="ja-JP" altLang="en-US" sz="9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900" kern="1200">
                          <a:solidFill>
                            <a:srgbClr val="0D0D0D"/>
                          </a:solidFill>
                          <a:latin typeface="Meiryo"/>
                          <a:ea typeface="Meiryo"/>
                          <a:cs typeface="+mn-cs"/>
                        </a:rPr>
                        <a:t>3</a:t>
                      </a:r>
                      <a:r>
                        <a:rPr kumimoji="1" lang="ja-JP" altLang="en-US" sz="900" kern="1200">
                          <a:solidFill>
                            <a:srgbClr val="0D0D0D"/>
                          </a:solidFill>
                          <a:latin typeface="Meiryo"/>
                          <a:ea typeface="Meiryo"/>
                          <a:cs typeface="+mn-cs"/>
                        </a:rPr>
                        <a:t>日間～</a:t>
                      </a:r>
                      <a:r>
                        <a:rPr kumimoji="1" lang="en-US" altLang="ja-JP" sz="900" kern="1200">
                          <a:solidFill>
                            <a:srgbClr val="0D0D0D"/>
                          </a:solidFill>
                          <a:latin typeface="Meiryo"/>
                          <a:ea typeface="Meiryo"/>
                          <a:cs typeface="+mn-cs"/>
                        </a:rPr>
                        <a:t>31</a:t>
                      </a:r>
                      <a:r>
                        <a:rPr kumimoji="1" lang="ja-JP" altLang="en-US" sz="900" kern="1200">
                          <a:solidFill>
                            <a:srgbClr val="0D0D0D"/>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rgbClr val="0D0D0D"/>
                          </a:solidFill>
                          <a:latin typeface="Meiryo"/>
                          <a:ea typeface="Meiryo"/>
                        </a:rPr>
                        <a:t>5</a:t>
                      </a:r>
                      <a:r>
                        <a:rPr kumimoji="1" lang="ja-JP" altLang="en-US" sz="900" dirty="0">
                          <a:solidFill>
                            <a:srgbClr val="0D0D0D"/>
                          </a:solidFill>
                          <a:latin typeface="Meiryo"/>
                          <a:ea typeface="Meiryo"/>
                        </a:rPr>
                        <a:t>日間～</a:t>
                      </a:r>
                      <a:r>
                        <a:rPr kumimoji="1" lang="en-US" altLang="ja-JP" sz="900" dirty="0">
                          <a:solidFill>
                            <a:srgbClr val="0D0D0D"/>
                          </a:solidFill>
                          <a:latin typeface="Meiryo"/>
                          <a:ea typeface="Meiryo"/>
                        </a:rPr>
                        <a:t>31</a:t>
                      </a:r>
                      <a:r>
                        <a:rPr kumimoji="1" lang="ja-JP" altLang="en-US" sz="900" dirty="0">
                          <a:solidFill>
                            <a:srgbClr val="0D0D0D"/>
                          </a:solidFill>
                          <a:latin typeface="Meiryo"/>
                          <a:ea typeface="Meiryo"/>
                        </a:rPr>
                        <a:t>日間</a:t>
                      </a:r>
                      <a:r>
                        <a:rPr kumimoji="1" lang="en-US" altLang="ja-JP" sz="900" dirty="0">
                          <a:solidFill>
                            <a:srgbClr val="0D0D0D"/>
                          </a:solidFill>
                          <a:latin typeface="Meiryo"/>
                          <a:ea typeface="Meiryo"/>
                        </a:rPr>
                        <a:t> </a:t>
                      </a:r>
                      <a:r>
                        <a:rPr kumimoji="1" lang="en-US" altLang="ja-JP" sz="900" dirty="0">
                          <a:solidFill>
                            <a:srgbClr val="FF0033"/>
                          </a:solidFill>
                          <a:latin typeface="Meiryo"/>
                          <a:ea typeface="Meiryo"/>
                        </a:rPr>
                        <a:t>※1</a:t>
                      </a:r>
                      <a:endParaRPr kumimoji="1" lang="ja-JP" altLang="en-US" sz="9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31</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 </a:t>
                      </a:r>
                      <a:r>
                        <a:rPr kumimoji="1" lang="en-US" altLang="ja-JP" sz="900">
                          <a:solidFill>
                            <a:schemeClr val="accent6"/>
                          </a:solidFill>
                          <a:latin typeface="Meiryo"/>
                          <a:ea typeface="Meiryo"/>
                        </a:rPr>
                        <a:t>※1</a:t>
                      </a:r>
                      <a:endParaRPr kumimoji="1" lang="ja-JP" altLang="en-US" sz="1000">
                        <a:solidFill>
                          <a:schemeClr val="accent6"/>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5</a:t>
                      </a:r>
                      <a:r>
                        <a:rPr kumimoji="1" lang="ja-JP" altLang="en-US" sz="900">
                          <a:solidFill>
                            <a:srgbClr val="0D0D0D"/>
                          </a:solidFill>
                          <a:latin typeface="Meiryo"/>
                          <a:ea typeface="Meiryo"/>
                        </a:rPr>
                        <a:t>日間～</a:t>
                      </a:r>
                      <a:r>
                        <a:rPr kumimoji="1" lang="en-US" altLang="ja-JP" sz="900">
                          <a:solidFill>
                            <a:srgbClr val="0D0D0D"/>
                          </a:solidFill>
                          <a:latin typeface="Meiryo"/>
                          <a:ea typeface="Meiryo"/>
                        </a:rPr>
                        <a:t>31</a:t>
                      </a:r>
                      <a:r>
                        <a:rPr kumimoji="1" lang="ja-JP" altLang="en-US" sz="900">
                          <a:solidFill>
                            <a:srgbClr val="0D0D0D"/>
                          </a:solidFill>
                          <a:latin typeface="Meiryo"/>
                          <a:ea typeface="Meiryo"/>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967014782"/>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50538939"/>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5,000,000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500,000</a:t>
                      </a:r>
                      <a:r>
                        <a:rPr kumimoji="1" lang="ja-JP" altLang="en-US" sz="900" kern="1200">
                          <a:solidFill>
                            <a:srgbClr val="0D0D0D"/>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3,000,000</a:t>
                      </a:r>
                      <a:r>
                        <a:rPr kumimoji="1" lang="ja-JP" altLang="en-US" sz="900" kern="1200">
                          <a:solidFill>
                            <a:srgbClr val="0D0D0D"/>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381913646"/>
                  </a:ext>
                </a:extLst>
              </a:tr>
              <a:tr h="5331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1,152</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rgbClr val="0D0D0D"/>
                          </a:solidFill>
                          <a:latin typeface="Meiryo"/>
                          <a:ea typeface="Meiryo"/>
                        </a:rPr>
                        <a:t>921</a:t>
                      </a:r>
                      <a:r>
                        <a:rPr kumimoji="1" lang="ja-JP" altLang="en-US" sz="900" dirty="0">
                          <a:solidFill>
                            <a:srgbClr val="0D0D0D"/>
                          </a:solidFill>
                          <a:latin typeface="Meiryo"/>
                          <a:ea typeface="Meiryo"/>
                        </a:rPr>
                        <a:t>円 </a:t>
                      </a:r>
                      <a:r>
                        <a:rPr kumimoji="1" lang="en-US" altLang="ja-JP" sz="900" dirty="0">
                          <a:solidFill>
                            <a:srgbClr val="FF0033"/>
                          </a:solidFill>
                          <a:latin typeface="Meiryo"/>
                          <a:ea typeface="Meiryo"/>
                        </a:rPr>
                        <a:t>※2</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dirty="0">
                          <a:solidFill>
                            <a:srgbClr val="0D0D0D"/>
                          </a:solidFill>
                          <a:latin typeface="Meiryo"/>
                          <a:ea typeface="Meiryo"/>
                        </a:rPr>
                        <a:t>1,082</a:t>
                      </a:r>
                      <a:r>
                        <a:rPr kumimoji="1" lang="ja-JP" altLang="en-US" sz="900" dirty="0">
                          <a:solidFill>
                            <a:srgbClr val="0D0D0D"/>
                          </a:solidFill>
                          <a:latin typeface="Meiryo"/>
                          <a:ea typeface="Meiryo"/>
                        </a:rPr>
                        <a:t>円</a:t>
                      </a:r>
                      <a:r>
                        <a:rPr kumimoji="1" lang="en-US" altLang="ja-JP" sz="900" dirty="0">
                          <a:solidFill>
                            <a:srgbClr val="0D0D0D"/>
                          </a:solidFill>
                          <a:latin typeface="Meiryo"/>
                          <a:ea typeface="Meiryo"/>
                        </a:rPr>
                        <a:t> </a:t>
                      </a:r>
                      <a:r>
                        <a:rPr kumimoji="1" lang="en-US" altLang="ja-JP" sz="900" dirty="0">
                          <a:solidFill>
                            <a:srgbClr val="FF0033"/>
                          </a:solidFill>
                          <a:latin typeface="Meiryo"/>
                          <a:ea typeface="Meiryo"/>
                        </a:rPr>
                        <a:t>※3</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dirty="0">
                          <a:solidFill>
                            <a:srgbClr val="0D0D0D"/>
                          </a:solidFill>
                          <a:latin typeface="Meiryo"/>
                          <a:ea typeface="Meiryo"/>
                        </a:rPr>
                        <a:t>1,497</a:t>
                      </a:r>
                      <a:r>
                        <a:rPr kumimoji="1" lang="ja-JP" altLang="en-US" sz="900" dirty="0">
                          <a:solidFill>
                            <a:srgbClr val="0D0D0D"/>
                          </a:solidFill>
                          <a:latin typeface="Meiryo"/>
                          <a:ea typeface="Meiryo"/>
                        </a:rPr>
                        <a:t>円★</a:t>
                      </a:r>
                      <a:endParaRPr kumimoji="1" lang="en-US" altLang="ja-JP" sz="900" dirty="0">
                        <a:solidFill>
                          <a:srgbClr val="0D0D0D"/>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1,152</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en-US" altLang="ja-JP" sz="900" dirty="0">
                          <a:solidFill>
                            <a:srgbClr val="FF0033"/>
                          </a:solidFill>
                          <a:latin typeface="Meiryo"/>
                          <a:ea typeface="Meiryo"/>
                        </a:rPr>
                        <a:t>※4</a:t>
                      </a:r>
                      <a:endParaRPr kumimoji="1" lang="ja-JP" altLang="en-US" sz="9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1,497</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1,152</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※4</a:t>
                      </a:r>
                      <a:endParaRPr kumimoji="1" lang="en-US" altLang="ja-JP"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latin typeface="Meiryo"/>
                          <a:ea typeface="Meiryo"/>
                          <a:cs typeface="+mn-cs"/>
                        </a:rPr>
                        <a:t>1,198</a:t>
                      </a:r>
                      <a:r>
                        <a:rPr kumimoji="1" lang="ja-JP" altLang="en-US" sz="900" kern="1200" dirty="0">
                          <a:solidFill>
                            <a:srgbClr val="0D0D0D"/>
                          </a:solidFill>
                          <a:latin typeface="Meiryo"/>
                          <a:ea typeface="Meiryo"/>
                          <a:cs typeface="+mn-cs"/>
                        </a:rPr>
                        <a:t>円★</a:t>
                      </a:r>
                      <a:endParaRPr kumimoji="1" lang="en-US" altLang="ja-JP" sz="90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921.6</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ja-JP" altLang="en-US" sz="900" dirty="0">
                          <a:solidFill>
                            <a:srgbClr val="0D0D0D"/>
                          </a:solidFill>
                          <a:latin typeface="Meiryo"/>
                          <a:ea typeface="Meiryo"/>
                        </a:rPr>
                        <a:t>） </a:t>
                      </a:r>
                      <a:r>
                        <a:rPr kumimoji="1" lang="en-US" altLang="ja-JP" sz="900" dirty="0">
                          <a:solidFill>
                            <a:srgbClr val="FF0033"/>
                          </a:solidFill>
                          <a:latin typeface="Meiryo"/>
                          <a:ea typeface="Meiryo"/>
                        </a:rPr>
                        <a:t>※4</a:t>
                      </a:r>
                      <a:endParaRPr kumimoji="1" lang="ja-JP" altLang="en-US" sz="9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1,797</a:t>
                      </a:r>
                      <a:r>
                        <a:rPr kumimoji="1" lang="ja-JP" altLang="en-US" sz="900" kern="1200" dirty="0">
                          <a:solidFill>
                            <a:srgbClr val="0D0D0D"/>
                          </a:solidFill>
                          <a:latin typeface="Meiryo"/>
                          <a:ea typeface="Meiryo"/>
                          <a:cs typeface="+mn-cs"/>
                        </a:rPr>
                        <a:t>円</a:t>
                      </a:r>
                      <a:endParaRPr kumimoji="1" lang="en-US" altLang="ja-JP" sz="90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1,152</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×1.56</a:t>
                      </a:r>
                      <a:r>
                        <a:rPr kumimoji="1" lang="ja-JP" altLang="en-US" sz="900" kern="1200" dirty="0">
                          <a:solidFill>
                            <a:srgbClr val="0D0D0D"/>
                          </a:solidFill>
                          <a:latin typeface="Meiryo"/>
                          <a:ea typeface="Meiryo"/>
                          <a:cs typeface="+mn-cs"/>
                        </a:rPr>
                        <a:t>倍）</a:t>
                      </a:r>
                      <a:r>
                        <a:rPr kumimoji="1" lang="en-US" altLang="ja-JP" sz="900" dirty="0">
                          <a:solidFill>
                            <a:srgbClr val="FF0033"/>
                          </a:solidFill>
                          <a:latin typeface="Meiryo"/>
                          <a:ea typeface="Meiryo"/>
                        </a:rPr>
                        <a:t>※5</a:t>
                      </a:r>
                      <a:endParaRPr kumimoji="1" lang="en-US" altLang="ja-JP" sz="9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014462905"/>
                  </a:ext>
                </a:extLst>
              </a:tr>
              <a:tr h="3554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rgbClr val="0D0D0D"/>
                          </a:solidFill>
                          <a:latin typeface="Meiryo"/>
                          <a:ea typeface="Meiryo"/>
                        </a:rPr>
                        <a:t>-</a:t>
                      </a:r>
                      <a:endParaRPr kumimoji="1" lang="ja-JP" altLang="en-US" sz="10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9" name="正方形/長方形 8">
            <a:extLst>
              <a:ext uri="{FF2B5EF4-FFF2-40B4-BE49-F238E27FC236}">
                <a16:creationId xmlns:a16="http://schemas.microsoft.com/office/drawing/2014/main" id="{3999F525-7617-734F-3EB6-09D20354E824}"/>
              </a:ext>
            </a:extLst>
          </p:cNvPr>
          <p:cNvSpPr/>
          <p:nvPr/>
        </p:nvSpPr>
        <p:spPr>
          <a:xfrm>
            <a:off x="479425" y="5717451"/>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0D0D0D"/>
                </a:solidFill>
                <a:latin typeface="Meiryo"/>
                <a:ea typeface="Meiryo"/>
              </a:rPr>
              <a:t>※</a:t>
            </a:r>
            <a:r>
              <a:rPr kumimoji="0" lang="en-US" sz="800" kern="0">
                <a:solidFill>
                  <a:srgbClr val="0D0D0D"/>
                </a:solidFill>
                <a:latin typeface="Meiryo"/>
                <a:ea typeface="+mn-lt"/>
              </a:rPr>
              <a:t>SP</a:t>
            </a:r>
            <a:r>
              <a:rPr kumimoji="0" lang="ja-JP" sz="800" kern="0">
                <a:solidFill>
                  <a:srgbClr val="0D0D0D"/>
                </a:solidFill>
                <a:latin typeface="Meiryo"/>
                <a:ea typeface="Meiryo"/>
              </a:rPr>
              <a:t>はスマートフォン、</a:t>
            </a:r>
            <a:r>
              <a:rPr kumimoji="0" lang="en-US" altLang="ja-JP" sz="800" kern="0">
                <a:solidFill>
                  <a:srgbClr val="0D0D0D"/>
                </a:solidFill>
                <a:latin typeface="Meiryo"/>
                <a:ea typeface="+mn-lt"/>
              </a:rPr>
              <a:t>PC</a:t>
            </a:r>
            <a:r>
              <a:rPr kumimoji="0" lang="ja-JP" sz="800" kern="0">
                <a:solidFill>
                  <a:srgbClr val="0D0D0D"/>
                </a:solidFill>
                <a:latin typeface="Meiryo"/>
                <a:ea typeface="Meiryo"/>
              </a:rPr>
              <a:t>はパソコン、</a:t>
            </a:r>
            <a:r>
              <a:rPr kumimoji="0" lang="en-US" altLang="ja-JP" sz="800" kern="0">
                <a:solidFill>
                  <a:srgbClr val="0D0D0D"/>
                </a:solidFill>
                <a:latin typeface="Meiryo"/>
                <a:ea typeface="+mn-lt"/>
              </a:rPr>
              <a:t>MD</a:t>
            </a:r>
            <a:r>
              <a:rPr kumimoji="0" lang="ja-JP" sz="800" kern="0">
                <a:solidFill>
                  <a:srgbClr val="0D0D0D"/>
                </a:solidFill>
                <a:latin typeface="Meiryo"/>
                <a:ea typeface="Meiryo"/>
              </a:rPr>
              <a:t>はマルチデバイスの略称です。</a:t>
            </a:r>
            <a:r>
              <a:rPr kumimoji="0" lang="ja-JP" altLang="en-US" sz="800" kern="0">
                <a:solidFill>
                  <a:srgbClr val="0D0D0D"/>
                </a:solidFill>
                <a:latin typeface="Meiryo"/>
                <a:ea typeface="Meiryo"/>
              </a:rPr>
              <a:t>　</a:t>
            </a:r>
            <a:endParaRPr kumimoji="0" lang="en-US" altLang="ja-JP" sz="800" kern="0">
              <a:solidFill>
                <a:srgbClr val="0D0D0D"/>
              </a:solidFill>
              <a:latin typeface="Meiryo"/>
              <a:ea typeface="Meiryo"/>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vCPM</a:t>
            </a:r>
            <a:r>
              <a:rPr kumimoji="0" lang="ja-JP" altLang="en-US" sz="800" kern="0">
                <a:solidFill>
                  <a:srgbClr val="0D0D0D"/>
                </a:solidFill>
                <a:latin typeface="Meiryo"/>
                <a:ea typeface="Meiryo"/>
              </a:rPr>
              <a:t>はビューアブルインプレッション</a:t>
            </a:r>
            <a:r>
              <a:rPr kumimoji="0" lang="en-US" altLang="ja-JP" sz="800" kern="0">
                <a:solidFill>
                  <a:srgbClr val="0D0D0D"/>
                </a:solidFill>
                <a:latin typeface="Meiryo"/>
                <a:ea typeface="Meiryo"/>
              </a:rPr>
              <a:t>1,000</a:t>
            </a:r>
            <a:r>
              <a:rPr kumimoji="0" lang="ja-JP" altLang="en-US" sz="800" kern="0">
                <a:solidFill>
                  <a:srgbClr val="0D0D0D"/>
                </a:solidFill>
                <a:latin typeface="Meiryo"/>
                <a:ea typeface="Meiryo"/>
              </a:rPr>
              <a:t>回あたりにかかる見込み広告費用です。 </a:t>
            </a:r>
            <a:endParaRPr kumimoji="0" lang="en-US" altLang="ja-JP" sz="800" kern="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vimps</a:t>
            </a:r>
            <a:r>
              <a:rPr kumimoji="0" lang="ja-JP" altLang="en-US" sz="800" kern="0">
                <a:solidFill>
                  <a:srgbClr val="0D0D0D"/>
                </a:solidFill>
                <a:latin typeface="Meiryo"/>
                <a:ea typeface="Meiryo"/>
              </a:rPr>
              <a:t>はビューアブルインプレッションの略称です。</a:t>
            </a:r>
            <a:endParaRPr kumimoji="0" lang="en-US" altLang="ja-JP" sz="800" kern="0">
              <a:solidFill>
                <a:srgbClr val="0D0D0D"/>
              </a:solidFill>
              <a:latin typeface="Meiryo"/>
              <a:ea typeface="Meiryo"/>
            </a:endParaRPr>
          </a:p>
        </p:txBody>
      </p:sp>
      <p:sp>
        <p:nvSpPr>
          <p:cNvPr id="10" name="正方形/長方形 9">
            <a:extLst>
              <a:ext uri="{FF2B5EF4-FFF2-40B4-BE49-F238E27FC236}">
                <a16:creationId xmlns:a16="http://schemas.microsoft.com/office/drawing/2014/main" id="{A2D679D3-29D0-3F46-0078-9E3B9768907F}"/>
              </a:ext>
            </a:extLst>
          </p:cNvPr>
          <p:cNvSpPr/>
          <p:nvPr/>
        </p:nvSpPr>
        <p:spPr>
          <a:xfrm>
            <a:off x="4567082" y="5709705"/>
            <a:ext cx="7178247" cy="812530"/>
          </a:xfrm>
          <a:prstGeom prst="rect">
            <a:avLst/>
          </a:prstGeom>
        </p:spPr>
        <p:txBody>
          <a:bodyPr wrap="none" lIns="0" tIns="0" rIns="0" bIns="0" anchor="t">
            <a:spAutoFit/>
          </a:bodyPr>
          <a:lstStyle/>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※1  </a:t>
            </a:r>
            <a:r>
              <a:rPr lang="en-US" altLang="ja-JP" sz="800" b="0" i="0" dirty="0">
                <a:solidFill>
                  <a:srgbClr val="FF0033"/>
                </a:solidFill>
                <a:effectLst/>
                <a:latin typeface="NotoSansJP"/>
              </a:rPr>
              <a:t>1</a:t>
            </a:r>
            <a:r>
              <a:rPr lang="ja-JP" altLang="en-US" sz="800" b="0" i="0" dirty="0">
                <a:solidFill>
                  <a:srgbClr val="FF0033"/>
                </a:solidFill>
                <a:effectLst/>
                <a:latin typeface="NotoSansJP"/>
              </a:rPr>
              <a:t>日間～</a:t>
            </a:r>
            <a:r>
              <a:rPr lang="en-US" altLang="ja-JP" sz="800" b="0" i="0" dirty="0">
                <a:solidFill>
                  <a:srgbClr val="FF0033"/>
                </a:solidFill>
                <a:effectLst/>
                <a:latin typeface="NotoSansJP"/>
              </a:rPr>
              <a:t>4</a:t>
            </a:r>
            <a:r>
              <a:rPr lang="ja-JP" altLang="en-US" sz="800" b="0" i="0" dirty="0">
                <a:solidFill>
                  <a:srgbClr val="FF0033"/>
                </a:solidFill>
                <a:effectLst/>
                <a:latin typeface="NotoSansJP"/>
              </a:rPr>
              <a:t>日間での掲載も可能ですが、予約時のシミュレーション</a:t>
            </a:r>
            <a:r>
              <a:rPr lang="en-US" altLang="ja-JP" sz="800" b="0" i="0" dirty="0" err="1">
                <a:solidFill>
                  <a:srgbClr val="FF0033"/>
                </a:solidFill>
                <a:effectLst/>
                <a:latin typeface="NotoSansJP"/>
              </a:rPr>
              <a:t>vimps</a:t>
            </a:r>
            <a:r>
              <a:rPr lang="ja-JP" altLang="en-US" sz="800" b="0" i="0" dirty="0">
                <a:solidFill>
                  <a:srgbClr val="FF0033"/>
                </a:solidFill>
                <a:effectLst/>
                <a:latin typeface="NotoSansJP"/>
              </a:rPr>
              <a:t>を下回る場合がありますので、</a:t>
            </a:r>
            <a:r>
              <a:rPr lang="en-US" altLang="ja-JP" sz="800" b="0" i="0" dirty="0">
                <a:solidFill>
                  <a:srgbClr val="FF0033"/>
                </a:solidFill>
                <a:effectLst/>
                <a:latin typeface="NotoSansJP"/>
              </a:rPr>
              <a:t>5</a:t>
            </a:r>
            <a:r>
              <a:rPr lang="ja-JP" altLang="en-US" sz="800" b="0" i="0" dirty="0">
                <a:solidFill>
                  <a:srgbClr val="FF0033"/>
                </a:solidFill>
                <a:effectLst/>
                <a:latin typeface="NotoSansJP"/>
              </a:rPr>
              <a:t>日間以上の掲載を推奨します。</a:t>
            </a:r>
            <a:endParaRPr lang="en-US" altLang="ja-JP" sz="800" b="0" i="0" dirty="0">
              <a:solidFill>
                <a:srgbClr val="FF0033"/>
              </a:solidFill>
              <a:effectLst/>
              <a:latin typeface="NotoSansJP"/>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※2</a:t>
            </a:r>
            <a:r>
              <a:rPr kumimoji="0" lang="ja-JP" altLang="en-US" sz="800" kern="0" dirty="0">
                <a:solidFill>
                  <a:srgbClr val="FF0033"/>
                </a:solidFill>
                <a:latin typeface="Meiryo" panose="020B0604030504040204" pitchFamily="34" charset="-128"/>
                <a:ea typeface="Meiryo" panose="020B0604030504040204" pitchFamily="34" charset="-128"/>
              </a:rPr>
              <a:t>　ターゲティングを掛ける場合は、</a:t>
            </a:r>
            <a:r>
              <a:rPr kumimoji="0" lang="en-US" altLang="ja-JP" sz="800" kern="0" dirty="0">
                <a:solidFill>
                  <a:srgbClr val="FF0033"/>
                </a:solidFill>
                <a:latin typeface="Meiryo" panose="020B0604030504040204" pitchFamily="34" charset="-128"/>
                <a:ea typeface="Meiryo" panose="020B0604030504040204" pitchFamily="34" charset="-128"/>
              </a:rPr>
              <a:t>921.6</a:t>
            </a:r>
            <a:r>
              <a:rPr kumimoji="0" lang="ja-JP" altLang="en-US" sz="800" kern="0" dirty="0">
                <a:solidFill>
                  <a:srgbClr val="FF0033"/>
                </a:solidFill>
                <a:latin typeface="Meiryo" panose="020B0604030504040204" pitchFamily="34" charset="-128"/>
                <a:ea typeface="Meiryo" panose="020B0604030504040204" pitchFamily="34" charset="-128"/>
              </a:rPr>
              <a:t>円にターゲティング係数をかけ合わせて計算し、最後に小数点以下切り捨てをしてください。</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※3  </a:t>
            </a:r>
            <a:r>
              <a:rPr kumimoji="0" lang="en" altLang="ja-JP" sz="800" kern="0" dirty="0">
                <a:solidFill>
                  <a:srgbClr val="FF0033"/>
                </a:solidFill>
                <a:latin typeface="Meiryo" panose="020B0604030504040204" pitchFamily="34" charset="-128"/>
                <a:ea typeface="Meiryo" panose="020B0604030504040204" pitchFamily="34" charset="-128"/>
              </a:rPr>
              <a:t>FQ1</a:t>
            </a:r>
            <a:r>
              <a:rPr kumimoji="0" lang="ja-JP" altLang="en-US" sz="800" kern="0" dirty="0">
                <a:solidFill>
                  <a:srgbClr val="FF0033"/>
                </a:solidFill>
                <a:latin typeface="Meiryo" panose="020B0604030504040204" pitchFamily="34" charset="-128"/>
                <a:ea typeface="Meiryo" panose="020B0604030504040204" pitchFamily="34" charset="-128"/>
              </a:rPr>
              <a:t>回指定の掛け率含む。</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※4  </a:t>
            </a:r>
            <a:r>
              <a:rPr kumimoji="0" lang="ja-JP" altLang="en-US" sz="800" kern="0" dirty="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FF0033"/>
                </a:solidFill>
                <a:latin typeface="Meiryo" panose="020B0604030504040204" pitchFamily="34" charset="-128"/>
                <a:ea typeface="Meiryo" panose="020B0604030504040204" pitchFamily="34" charset="-128"/>
              </a:rPr>
              <a:t>vCPM</a:t>
            </a:r>
            <a:r>
              <a:rPr kumimoji="0" lang="ja-JP" altLang="en"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ja-JP" altLang="en-US" sz="800" kern="0" dirty="0">
                <a:solidFill>
                  <a:srgbClr val="FF0033"/>
                </a:solidFill>
                <a:latin typeface="Meiryo" panose="020B0604030504040204" pitchFamily="34" charset="-128"/>
                <a:ea typeface="Meiryo" panose="020B0604030504040204" pitchFamily="34" charset="-128"/>
              </a:rPr>
              <a:t>　　最後に小数点以下切り捨てをしてください。</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※5  </a:t>
            </a:r>
            <a:r>
              <a:rPr kumimoji="0" lang="ja-JP" altLang="en-US" sz="800" kern="0" dirty="0">
                <a:solidFill>
                  <a:srgbClr val="FF0033"/>
                </a:solidFill>
                <a:latin typeface="Meiryo" panose="020B0604030504040204" pitchFamily="34" charset="-128"/>
                <a:ea typeface="Meiryo" panose="020B0604030504040204" pitchFamily="34" charset="-128"/>
              </a:rPr>
              <a:t>市区郡指定の掛け率含む。</a:t>
            </a:r>
            <a:endParaRPr kumimoji="0" lang="en-US" altLang="ja-JP" sz="800" kern="0" dirty="0">
              <a:solidFill>
                <a:srgbClr val="FF0033"/>
              </a:solidFill>
              <a:latin typeface="Meiryo" panose="020B0604030504040204" pitchFamily="34" charset="-128"/>
              <a:ea typeface="Meiryo" panose="020B0604030504040204" pitchFamily="34" charset="-128"/>
            </a:endParaRPr>
          </a:p>
        </p:txBody>
      </p:sp>
      <p:sp>
        <p:nvSpPr>
          <p:cNvPr id="12" name="円/楕円 27">
            <a:extLst>
              <a:ext uri="{FF2B5EF4-FFF2-40B4-BE49-F238E27FC236}">
                <a16:creationId xmlns:a16="http://schemas.microsoft.com/office/drawing/2014/main" id="{522F3A73-2BC3-DACF-E95F-2BFED9328073}"/>
              </a:ext>
            </a:extLst>
          </p:cNvPr>
          <p:cNvSpPr>
            <a:spLocks noChangeAspect="1"/>
          </p:cNvSpPr>
          <p:nvPr/>
        </p:nvSpPr>
        <p:spPr>
          <a:xfrm>
            <a:off x="7525042" y="2238609"/>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 name="テキスト ボックス 1">
            <a:extLst>
              <a:ext uri="{FF2B5EF4-FFF2-40B4-BE49-F238E27FC236}">
                <a16:creationId xmlns:a16="http://schemas.microsoft.com/office/drawing/2014/main" id="{1CD610DE-8095-B48A-D7D2-A606CEFA46E3}"/>
              </a:ext>
            </a:extLst>
          </p:cNvPr>
          <p:cNvSpPr txBox="1"/>
          <p:nvPr/>
        </p:nvSpPr>
        <p:spPr>
          <a:xfrm>
            <a:off x="382234" y="6139005"/>
            <a:ext cx="4272350" cy="215444"/>
          </a:xfrm>
          <a:prstGeom prst="rect">
            <a:avLst/>
          </a:prstGeom>
          <a:noFill/>
        </p:spPr>
        <p:txBody>
          <a:bodyPr wrap="square">
            <a:spAutoFit/>
          </a:bodyPr>
          <a:lstStyle/>
          <a:p>
            <a:pPr marL="449263" indent="-449263"/>
            <a:r>
              <a:rPr kumimoji="1" lang="en-US" altLang="ja-JP" sz="800" dirty="0">
                <a:solidFill>
                  <a:srgbClr val="FF0033"/>
                </a:solidFill>
                <a:latin typeface="メイリオ" panose="020B0604030504040204" pitchFamily="50" charset="-128"/>
                <a:ea typeface="メイリオ" panose="020B0604030504040204" pitchFamily="50" charset="-128"/>
              </a:rPr>
              <a:t>※</a:t>
            </a:r>
            <a:r>
              <a:rPr kumimoji="0" lang="en-US" altLang="ja-JP" sz="800" kern="0" dirty="0">
                <a:solidFill>
                  <a:srgbClr val="FF0033"/>
                </a:solidFill>
                <a:latin typeface="メイリオ" panose="020B0604030504040204" pitchFamily="50" charset="-128"/>
                <a:ea typeface="メイリオ" panose="020B0604030504040204" pitchFamily="50" charset="-128"/>
              </a:rPr>
              <a:t>3/11</a:t>
            </a:r>
            <a:r>
              <a:rPr kumimoji="0" lang="ja-JP" altLang="en-US" sz="800" kern="0" dirty="0">
                <a:solidFill>
                  <a:srgbClr val="FF0033"/>
                </a:solidFill>
                <a:latin typeface="メイリオ" panose="020B0604030504040204" pitchFamily="50" charset="-128"/>
                <a:ea typeface="メイリオ" panose="020B0604030504040204" pitchFamily="50" charset="-128"/>
              </a:rPr>
              <a:t>に</a:t>
            </a:r>
            <a:r>
              <a:rPr lang="en-US" altLang="ja-JP" sz="800" dirty="0">
                <a:solidFill>
                  <a:srgbClr val="FF0033"/>
                </a:solidFill>
                <a:latin typeface="メイリオ" panose="020B0604030504040204" pitchFamily="50" charset="-128"/>
                <a:ea typeface="メイリオ" panose="020B0604030504040204" pitchFamily="50" charset="-128"/>
              </a:rPr>
              <a:t>Yahoo! JAPAN</a:t>
            </a:r>
            <a:r>
              <a:rPr lang="ja-JP" altLang="en-US" sz="800" dirty="0">
                <a:solidFill>
                  <a:srgbClr val="FF0033"/>
                </a:solidFill>
                <a:latin typeface="メイリオ" panose="020B0604030504040204" pitchFamily="50" charset="-128"/>
                <a:ea typeface="メイリオ" panose="020B0604030504040204" pitchFamily="50" charset="-128"/>
              </a:rPr>
              <a:t>　トップページ</a:t>
            </a:r>
            <a:r>
              <a:rPr kumimoji="0" lang="ja-JP" altLang="en-US" sz="800" kern="0" dirty="0">
                <a:solidFill>
                  <a:srgbClr val="FF0033"/>
                </a:solidFill>
                <a:latin typeface="メイリオ" panose="020B0604030504040204" pitchFamily="50" charset="-128"/>
                <a:ea typeface="メイリオ" panose="020B0604030504040204" pitchFamily="50" charset="-128"/>
              </a:rPr>
              <a:t>にて特別演出が行われる可能性があります。</a:t>
            </a:r>
          </a:p>
        </p:txBody>
      </p:sp>
    </p:spTree>
    <p:extLst>
      <p:ext uri="{BB962C8B-B14F-4D97-AF65-F5344CB8AC3E}">
        <p14:creationId xmlns:p14="http://schemas.microsoft.com/office/powerpoint/2010/main" val="15189039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672158" y="252000"/>
            <a:ext cx="53638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r>
              <a:rPr lang="ja-JP" altLang="en-US"/>
              <a:t>  カルーセル</a:t>
            </a:r>
            <a:endParaRPr kumimoji="1" lang="ja-JP" altLang="en-US" sz="2000" b="1" i="0">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3" name="表 2">
            <a:extLst>
              <a:ext uri="{FF2B5EF4-FFF2-40B4-BE49-F238E27FC236}">
                <a16:creationId xmlns:a16="http://schemas.microsoft.com/office/drawing/2014/main" id="{803185EA-C107-1435-694B-1FA58674D46F}"/>
              </a:ext>
            </a:extLst>
          </p:cNvPr>
          <p:cNvGraphicFramePr>
            <a:graphicFrameLocks noGrp="1"/>
          </p:cNvGraphicFramePr>
          <p:nvPr>
            <p:extLst>
              <p:ext uri="{D42A27DB-BD31-4B8C-83A1-F6EECF244321}">
                <p14:modId xmlns:p14="http://schemas.microsoft.com/office/powerpoint/2010/main" val="1464479743"/>
              </p:ext>
            </p:extLst>
          </p:nvPr>
        </p:nvGraphicFramePr>
        <p:xfrm>
          <a:off x="479423" y="884135"/>
          <a:ext cx="8198910" cy="3913518"/>
        </p:xfrm>
        <a:graphic>
          <a:graphicData uri="http://schemas.openxmlformats.org/drawingml/2006/table">
            <a:tbl>
              <a:tblPr bandRow="1"/>
              <a:tblGrid>
                <a:gridCol w="1379357">
                  <a:extLst>
                    <a:ext uri="{9D8B030D-6E8A-4147-A177-3AD203B41FA5}">
                      <a16:colId xmlns:a16="http://schemas.microsoft.com/office/drawing/2014/main" val="792911817"/>
                    </a:ext>
                  </a:extLst>
                </a:gridCol>
                <a:gridCol w="1374789">
                  <a:extLst>
                    <a:ext uri="{9D8B030D-6E8A-4147-A177-3AD203B41FA5}">
                      <a16:colId xmlns:a16="http://schemas.microsoft.com/office/drawing/2014/main" val="2515137241"/>
                    </a:ext>
                  </a:extLst>
                </a:gridCol>
                <a:gridCol w="1372298">
                  <a:extLst>
                    <a:ext uri="{9D8B030D-6E8A-4147-A177-3AD203B41FA5}">
                      <a16:colId xmlns:a16="http://schemas.microsoft.com/office/drawing/2014/main" val="3608287535"/>
                    </a:ext>
                  </a:extLst>
                </a:gridCol>
                <a:gridCol w="1312333">
                  <a:extLst>
                    <a:ext uri="{9D8B030D-6E8A-4147-A177-3AD203B41FA5}">
                      <a16:colId xmlns:a16="http://schemas.microsoft.com/office/drawing/2014/main" val="135909385"/>
                    </a:ext>
                  </a:extLst>
                </a:gridCol>
                <a:gridCol w="1295400">
                  <a:extLst>
                    <a:ext uri="{9D8B030D-6E8A-4147-A177-3AD203B41FA5}">
                      <a16:colId xmlns:a16="http://schemas.microsoft.com/office/drawing/2014/main" val="2591893762"/>
                    </a:ext>
                  </a:extLst>
                </a:gridCol>
                <a:gridCol w="1464733">
                  <a:extLst>
                    <a:ext uri="{9D8B030D-6E8A-4147-A177-3AD203B41FA5}">
                      <a16:colId xmlns:a16="http://schemas.microsoft.com/office/drawing/2014/main" val="3977486158"/>
                    </a:ext>
                  </a:extLst>
                </a:gridCol>
              </a:tblGrid>
              <a:tr h="4904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bg1"/>
                          </a:solidFill>
                          <a:latin typeface="Meiryo" panose="020B0604030504040204" pitchFamily="34" charset="-128"/>
                          <a:ea typeface="Meiryo" panose="020B0604030504040204" pitchFamily="34" charset="-128"/>
                        </a:rPr>
                        <a:t>vCPM</a:t>
                      </a:r>
                      <a:endParaRPr kumimoji="1" lang="en-US" altLang="ja-JP" sz="1100" b="1" kern="1200">
                        <a:solidFill>
                          <a:schemeClr val="bg1"/>
                        </a:solidFill>
                        <a:latin typeface="Meiryo" panose="020B0604030504040204" pitchFamily="34" charset="-128"/>
                        <a:ea typeface="Meiryo" panose="020B0604030504040204" pitchFamily="34" charset="-128"/>
                      </a:endParaRPr>
                    </a:p>
                    <a:p>
                      <a:pPr algn="ctr"/>
                      <a:r>
                        <a:rPr kumimoji="1" lang="ja-JP" altLang="en-US" sz="1100" b="1" kern="1200">
                          <a:solidFill>
                            <a:schemeClr val="bg1"/>
                          </a:solidFill>
                          <a:latin typeface="Meiryo" panose="020B0604030504040204" pitchFamily="34" charset="-128"/>
                          <a:ea typeface="Meiryo" panose="020B0604030504040204" pitchFamily="34" charset="-128"/>
                        </a:rPr>
                        <a:t>掛け率</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900" b="1" kern="1200">
                          <a:solidFill>
                            <a:schemeClr val="bg1"/>
                          </a:solidFill>
                          <a:latin typeface="Meiryo" panose="020B0604030504040204" pitchFamily="34" charset="-128"/>
                          <a:ea typeface="Meiryo" panose="020B0604030504040204" pitchFamily="34" charset="-128"/>
                          <a:cs typeface="+mn-cs"/>
                        </a:rPr>
                        <a:t>  SP</a:t>
                      </a: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a:t>
                      </a:r>
                      <a:r>
                        <a:rPr kumimoji="1" lang="en-US" altLang="ja-JP" sz="900" b="1" kern="1200">
                          <a:solidFill>
                            <a:schemeClr val="bg1"/>
                          </a:solidFill>
                          <a:latin typeface="Meiryo" panose="020B0604030504040204" pitchFamily="34" charset="-128"/>
                          <a:ea typeface="Meiryo" panose="020B0604030504040204" pitchFamily="34" charset="-128"/>
                          <a:cs typeface="+mn-cs"/>
                        </a:rPr>
                        <a:t>FQ1</a:t>
                      </a:r>
                      <a:r>
                        <a:rPr kumimoji="1" lang="ja-JP" altLang="en-US" sz="900" b="1" kern="1200">
                          <a:solidFill>
                            <a:schemeClr val="bg1"/>
                          </a:solidFill>
                          <a:latin typeface="Meiryo" panose="020B0604030504040204" pitchFamily="34" charset="-128"/>
                          <a:ea typeface="Meiryo" panose="020B0604030504040204" pitchFamily="34" charset="-128"/>
                          <a:cs typeface="+mn-cs"/>
                        </a:rPr>
                        <a:t>）</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（都道府県）</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a:solidFill>
                            <a:srgbClr val="0D0D0D"/>
                          </a:solidFill>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490481">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（興味関心、購買</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意向、属性・ライフ</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イベント）</a:t>
                      </a:r>
                      <a:r>
                        <a:rPr kumimoji="1" lang="en-US" altLang="ja-JP" sz="900" b="0" kern="1200">
                          <a:solidFill>
                            <a:schemeClr val="bg1"/>
                          </a:solidFill>
                          <a:latin typeface="Meiryo" panose="020B0604030504040204" pitchFamily="34" charset="-128"/>
                          <a:ea typeface="Meiryo" panose="020B0604030504040204" pitchFamily="34" charset="-128"/>
                        </a:rPr>
                        <a:t>※</a:t>
                      </a:r>
                      <a:r>
                        <a:rPr kumimoji="1" lang="ja-JP" altLang="en-US" sz="900" b="0" kern="1200">
                          <a:solidFill>
                            <a:schemeClr val="bg1"/>
                          </a:solidFill>
                          <a:latin typeface="Meiryo" panose="020B0604030504040204" pitchFamily="34" charset="-128"/>
                          <a:ea typeface="Meiryo" panose="020B0604030504040204" pitchFamily="34" charset="-128"/>
                        </a:rPr>
                        <a:t>１</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a:solidFill>
                            <a:schemeClr val="bg1"/>
                          </a:solidFill>
                          <a:latin typeface="Meiryo" panose="020B0604030504040204" pitchFamily="34" charset="-128"/>
                          <a:ea typeface="Meiryo" panose="020B0604030504040204" pitchFamily="34" charset="-128"/>
                        </a:rPr>
                        <a:t>1.8</a:t>
                      </a:r>
                      <a:r>
                        <a:rPr kumimoji="1" lang="ja-JP" altLang="en-US" sz="1000" b="0" kern="1200">
                          <a:solidFill>
                            <a:schemeClr val="bg1"/>
                          </a:solidFill>
                          <a:latin typeface="Meiryo" panose="020B0604030504040204" pitchFamily="34" charset="-128"/>
                          <a:ea typeface="Meiryo" panose="020B0604030504040204" pitchFamily="34" charset="-128"/>
                        </a:rPr>
                        <a:t>倍</a:t>
                      </a:r>
                      <a:endParaRPr kumimoji="1" lang="ja-JP" altLang="en-US" sz="10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665653">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（ヤフー提供）</a:t>
                      </a:r>
                      <a:r>
                        <a:rPr kumimoji="1" lang="en-US" altLang="ja-JP" sz="900" b="0" kern="120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リスト参照</a:t>
                      </a:r>
                      <a:endParaRPr kumimoji="1" lang="ja-JP" altLang="en-US" sz="10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a:solidFill>
                            <a:srgbClr val="0D0D0D"/>
                          </a:solidFill>
                          <a:latin typeface="Meiryo" panose="020B0604030504040204" pitchFamily="34" charset="-128"/>
                          <a:ea typeface="Meiryo" panose="020B0604030504040204" pitchFamily="34" charset="-128"/>
                          <a:cs typeface="+mn-cs"/>
                        </a:rPr>
                        <a:t>●</a:t>
                      </a:r>
                    </a:p>
                    <a:p>
                      <a:pPr algn="ctr"/>
                      <a:r>
                        <a:rPr kumimoji="1" lang="en-US" altLang="ja-JP" sz="900" b="0" kern="1200">
                          <a:solidFill>
                            <a:srgbClr val="0D0D0D"/>
                          </a:solidFill>
                          <a:latin typeface="Meiryo" panose="020B0604030504040204" pitchFamily="34" charset="-128"/>
                          <a:ea typeface="Meiryo" panose="020B0604030504040204" pitchFamily="34" charset="-128"/>
                          <a:cs typeface="+mn-cs"/>
                        </a:rPr>
                        <a:t>※</a:t>
                      </a:r>
                      <a:r>
                        <a:rPr kumimoji="1" lang="ja-JP" altLang="en-US" sz="900" b="0" kern="1200">
                          <a:solidFill>
                            <a:srgbClr val="0D0D0D"/>
                          </a:solidFill>
                          <a:latin typeface="Meiryo" panose="020B0604030504040204" pitchFamily="34" charset="-128"/>
                          <a:ea typeface="Meiryo" panose="020B0604030504040204" pitchFamily="34" charset="-128"/>
                          <a:cs typeface="+mn-cs"/>
                        </a:rPr>
                        <a:t>チラシ非閲覧ターゲティングのみ可</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回</a:t>
                      </a:r>
                      <a:r>
                        <a:rPr kumimoji="1" lang="en-US" altLang="ja-JP" sz="1100" b="0" kern="1200">
                          <a:solidFill>
                            <a:srgbClr val="0D0D0D"/>
                          </a:solidFill>
                          <a:latin typeface="Meiryo" panose="020B0604030504040204" pitchFamily="34" charset="-128"/>
                          <a:ea typeface="Meiryo" panose="020B0604030504040204" pitchFamily="34" charset="-128"/>
                          <a:cs typeface="+mn-cs"/>
                        </a:rPr>
                        <a:t>/</a:t>
                      </a:r>
                      <a:r>
                        <a:rPr kumimoji="1" lang="ja-JP" altLang="en-US" sz="1100" b="0" kern="1200">
                          <a:solidFill>
                            <a:srgbClr val="0D0D0D"/>
                          </a:solidFill>
                          <a:latin typeface="Meiryo" panose="020B0604030504040204" pitchFamily="34" charset="-128"/>
                          <a:ea typeface="Meiryo" panose="020B0604030504040204" pitchFamily="34" charset="-128"/>
                          <a:cs typeface="+mn-cs"/>
                        </a:rPr>
                        <a:t>通期</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18648080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a:t>
            </a:r>
            <a:r>
              <a:rPr kumimoji="1" lang="en-US" altLang="ja-JP" sz="2000" b="1" i="0">
                <a:latin typeface="Meiryo" panose="020B0604030504040204" pitchFamily="34" charset="-128"/>
                <a:ea typeface="Meiryo" panose="020B0604030504040204" pitchFamily="34" charset="-128"/>
              </a:rPr>
              <a:t>  PC</a:t>
            </a:r>
            <a:endParaRPr kumimoji="1" lang="ja-JP" altLang="en-US" sz="2000" b="1" i="0">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dirty="0">
                <a:ln>
                  <a:noFill/>
                </a:ln>
                <a:solidFill>
                  <a:srgbClr val="0D0D0D"/>
                </a:solidFill>
                <a:effectLst/>
                <a:uLnTx/>
                <a:uFillTx/>
                <a:latin typeface="Meiryo"/>
                <a:ea typeface="Meiryo"/>
              </a:rPr>
              <a:t>:</a:t>
            </a:r>
            <a:r>
              <a:rPr kumimoji="0" lang="ja-JP" altLang="en-US" sz="900" b="0" i="0" u="none" strike="noStrike" kern="0" cap="none" spc="0" normalizeH="0" baseline="0" noProof="0" dirty="0">
                <a:ln>
                  <a:noFill/>
                </a:ln>
                <a:solidFill>
                  <a:srgbClr val="0D0D0D"/>
                </a:solidFill>
                <a:effectLst/>
                <a:uLnTx/>
                <a:uFillTx/>
                <a:latin typeface="Meiryo"/>
                <a:ea typeface="Meiryo"/>
              </a:rPr>
              <a:t> </a:t>
            </a:r>
            <a:r>
              <a:rPr kumimoji="0" lang="en-US" altLang="ja-JP" sz="900" b="0" i="0" u="none" strike="noStrike" kern="0" cap="none" spc="0" normalizeH="0" baseline="0" noProof="0" dirty="0">
                <a:ln>
                  <a:noFill/>
                </a:ln>
                <a:solidFill>
                  <a:srgbClr val="000000"/>
                </a:solidFill>
                <a:effectLst/>
                <a:uLnTx/>
                <a:uFillTx/>
                <a:latin typeface="Meiryo"/>
                <a:ea typeface="Meiryo"/>
                <a:hlinkClick r:id="rId4">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dirty="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dirty="0">
                <a:solidFill>
                  <a:srgbClr val="0D0D0D"/>
                </a:solidFill>
                <a:latin typeface="Meiryo"/>
                <a:ea typeface="Meiryo"/>
                <a:hlinkClick r:id="rId5"/>
              </a:rPr>
              <a:t>https://ads-help.yahoo-net.jp/s/article/H000044930?language=ja</a:t>
            </a:r>
            <a:endParaRPr lang="en-US" altLang="ja-JP" sz="900" b="0" i="0" u="none" strike="noStrike" cap="none" spc="0" normalizeH="0" baseline="0" noProof="0" dirty="0">
              <a:ln>
                <a:noFill/>
              </a:ln>
              <a:solidFill>
                <a:srgbClr val="000000"/>
              </a:solidFill>
              <a:effectLst/>
              <a:uLnTx/>
              <a:uFillTx/>
              <a:latin typeface="Meiryo"/>
              <a:ea typeface="Meiryo"/>
            </a:endParaRPr>
          </a:p>
        </p:txBody>
      </p:sp>
      <p:pic>
        <p:nvPicPr>
          <p:cNvPr id="6" name="図 5">
            <a:extLst>
              <a:ext uri="{FF2B5EF4-FFF2-40B4-BE49-F238E27FC236}">
                <a16:creationId xmlns:a16="http://schemas.microsoft.com/office/drawing/2014/main" id="{CEFFE48E-B60A-9803-7513-74EE02F66114}"/>
              </a:ext>
            </a:extLst>
          </p:cNvPr>
          <p:cNvPicPr>
            <a:picLocks noChangeAspect="1"/>
          </p:cNvPicPr>
          <p:nvPr/>
        </p:nvPicPr>
        <p:blipFill rotWithShape="1">
          <a:blip r:embed="rId6">
            <a:extLst>
              <a:ext uri="{28A0092B-C50C-407E-A947-70E740481C1C}">
                <a14:useLocalDpi xmlns:a14="http://schemas.microsoft.com/office/drawing/2010/main"/>
              </a:ext>
            </a:extLst>
          </a:blip>
          <a:srcRect t="-105" b="18249"/>
          <a:stretch/>
        </p:blipFill>
        <p:spPr>
          <a:xfrm>
            <a:off x="1860932" y="2465590"/>
            <a:ext cx="3989664" cy="2239694"/>
          </a:xfrm>
          <a:prstGeom prst="rect">
            <a:avLst/>
          </a:prstGeom>
        </p:spPr>
      </p:pic>
      <p:sp>
        <p:nvSpPr>
          <p:cNvPr id="13" name="角丸四角形 22">
            <a:extLst>
              <a:ext uri="{FF2B5EF4-FFF2-40B4-BE49-F238E27FC236}">
                <a16:creationId xmlns:a16="http://schemas.microsoft.com/office/drawing/2014/main" id="{9C608423-E264-889C-1165-B6A724A39068}"/>
              </a:ext>
            </a:extLst>
          </p:cNvPr>
          <p:cNvSpPr/>
          <p:nvPr/>
        </p:nvSpPr>
        <p:spPr>
          <a:xfrm>
            <a:off x="2217534" y="1257998"/>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9</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9</a:t>
            </a:r>
            <a:endPar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5" name="円/楕円 23">
            <a:extLst>
              <a:ext uri="{FF2B5EF4-FFF2-40B4-BE49-F238E27FC236}">
                <a16:creationId xmlns:a16="http://schemas.microsoft.com/office/drawing/2014/main" id="{86E939FC-34F2-477A-A2B5-3C059DEA4AB3}"/>
              </a:ext>
            </a:extLst>
          </p:cNvPr>
          <p:cNvSpPr>
            <a:spLocks noChangeAspect="1"/>
          </p:cNvSpPr>
          <p:nvPr/>
        </p:nvSpPr>
        <p:spPr>
          <a:xfrm>
            <a:off x="1969170" y="1352450"/>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6" name="図 15">
            <a:extLst>
              <a:ext uri="{FF2B5EF4-FFF2-40B4-BE49-F238E27FC236}">
                <a16:creationId xmlns:a16="http://schemas.microsoft.com/office/drawing/2014/main" id="{638895FF-6E6F-46EC-50AB-0EDD5BCEAD7D}"/>
              </a:ext>
            </a:extLst>
          </p:cNvPr>
          <p:cNvPicPr>
            <a:picLocks noChangeAspect="1"/>
          </p:cNvPicPr>
          <p:nvPr/>
        </p:nvPicPr>
        <p:blipFill rotWithShape="1">
          <a:blip r:embed="rId7">
            <a:extLst>
              <a:ext uri="{28A0092B-C50C-407E-A947-70E740481C1C}">
                <a14:useLocalDpi xmlns:a14="http://schemas.microsoft.com/office/drawing/2010/main"/>
              </a:ext>
            </a:extLst>
          </a:blip>
          <a:srcRect t="15" b="15"/>
          <a:stretch/>
        </p:blipFill>
        <p:spPr>
          <a:xfrm>
            <a:off x="6025244" y="2284447"/>
            <a:ext cx="4659354" cy="2615641"/>
          </a:xfrm>
          <a:prstGeom prst="rect">
            <a:avLst/>
          </a:prstGeom>
        </p:spPr>
      </p:pic>
      <p:sp>
        <p:nvSpPr>
          <p:cNvPr id="18" name="角丸四角形 27">
            <a:extLst>
              <a:ext uri="{FF2B5EF4-FFF2-40B4-BE49-F238E27FC236}">
                <a16:creationId xmlns:a16="http://schemas.microsoft.com/office/drawing/2014/main" id="{95E636B4-6C36-3703-3A20-1B1BBD32286B}"/>
              </a:ext>
            </a:extLst>
          </p:cNvPr>
          <p:cNvSpPr/>
          <p:nvPr/>
        </p:nvSpPr>
        <p:spPr>
          <a:xfrm>
            <a:off x="6514359" y="1265009"/>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chemeClr val="bg1"/>
                </a:solidFill>
                <a:latin typeface="Meiryo" panose="020B0604030504040204" pitchFamily="34" charset="-128"/>
                <a:ea typeface="Meiryo" panose="020B0604030504040204" pitchFamily="34" charset="-128"/>
              </a:rPr>
              <a:t>バナー</a:t>
            </a:r>
            <a:r>
              <a:rPr lang="en-US" altLang="ja-JP" sz="1200" b="1">
                <a:solidFill>
                  <a:schemeClr val="bg1"/>
                </a:solidFill>
                <a:latin typeface="Meiryo" panose="020B0604030504040204" pitchFamily="34" charset="-128"/>
                <a:ea typeface="Meiryo" panose="020B0604030504040204" pitchFamily="34" charset="-128"/>
              </a:rPr>
              <a:t>/</a:t>
            </a:r>
            <a:r>
              <a:rPr lang="ja-JP" altLang="en-US" sz="1200" b="1">
                <a:solidFill>
                  <a:schemeClr val="bg1"/>
                </a:solidFill>
                <a:latin typeface="Meiryo" panose="020B0604030504040204" pitchFamily="34" charset="-128"/>
                <a:ea typeface="Meiryo" panose="020B0604030504040204" pitchFamily="34" charset="-128"/>
              </a:rPr>
              <a:t>画像</a:t>
            </a:r>
            <a:r>
              <a:rPr lang="en-US" altLang="ja-JP" sz="1200" b="1">
                <a:solidFill>
                  <a:schemeClr val="bg1"/>
                </a:solidFill>
                <a:latin typeface="Meiryo" panose="020B0604030504040204" pitchFamily="34" charset="-128"/>
                <a:ea typeface="Meiryo" panose="020B0604030504040204" pitchFamily="34" charset="-128"/>
              </a:rPr>
              <a:t>/1</a:t>
            </a:r>
            <a:r>
              <a:rPr lang="ja-JP" altLang="en-US" sz="1200" b="1">
                <a:solidFill>
                  <a:schemeClr val="bg1"/>
                </a:solidFill>
                <a:latin typeface="Meiryo" panose="020B0604030504040204" pitchFamily="34" charset="-128"/>
                <a:ea typeface="Meiryo" panose="020B0604030504040204" pitchFamily="34" charset="-128"/>
              </a:rPr>
              <a:t>：</a:t>
            </a:r>
            <a:r>
              <a:rPr lang="en-US" altLang="ja-JP" sz="1200" b="1">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28">
            <a:extLst>
              <a:ext uri="{FF2B5EF4-FFF2-40B4-BE49-F238E27FC236}">
                <a16:creationId xmlns:a16="http://schemas.microsoft.com/office/drawing/2014/main" id="{F963685D-5C5B-042D-86B8-F4EEEF24E009}"/>
              </a:ext>
            </a:extLst>
          </p:cNvPr>
          <p:cNvSpPr>
            <a:spLocks noChangeAspect="1"/>
          </p:cNvSpPr>
          <p:nvPr/>
        </p:nvSpPr>
        <p:spPr>
          <a:xfrm>
            <a:off x="6240463" y="1359461"/>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cxnSp>
        <p:nvCxnSpPr>
          <p:cNvPr id="23" name="コネクタ: カギ線 22">
            <a:extLst>
              <a:ext uri="{FF2B5EF4-FFF2-40B4-BE49-F238E27FC236}">
                <a16:creationId xmlns:a16="http://schemas.microsoft.com/office/drawing/2014/main" id="{4BFE1605-1E7D-BAE4-C61C-4205A04747D5}"/>
              </a:ext>
            </a:extLst>
          </p:cNvPr>
          <p:cNvCxnSpPr>
            <a:cxnSpLocks/>
          </p:cNvCxnSpPr>
          <p:nvPr/>
        </p:nvCxnSpPr>
        <p:spPr>
          <a:xfrm flipH="1">
            <a:off x="5784846" y="1611461"/>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コネクタ: カギ線 25">
            <a:extLst>
              <a:ext uri="{FF2B5EF4-FFF2-40B4-BE49-F238E27FC236}">
                <a16:creationId xmlns:a16="http://schemas.microsoft.com/office/drawing/2014/main" id="{F30727F5-1135-3551-E5F6-B471D969F663}"/>
              </a:ext>
            </a:extLst>
          </p:cNvPr>
          <p:cNvCxnSpPr>
            <a:cxnSpLocks/>
          </p:cNvCxnSpPr>
          <p:nvPr/>
        </p:nvCxnSpPr>
        <p:spPr>
          <a:xfrm flipH="1">
            <a:off x="10074465" y="1611461"/>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13839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a:t>
            </a:r>
            <a:r>
              <a:rPr kumimoji="1" lang="en-US" altLang="ja-JP" sz="2000" b="1" i="0">
                <a:latin typeface="Meiryo" panose="020B0604030504040204" pitchFamily="34" charset="-128"/>
                <a:ea typeface="Meiryo" panose="020B0604030504040204" pitchFamily="34" charset="-128"/>
              </a:rPr>
              <a:t>PC</a:t>
            </a:r>
            <a:endParaRPr kumimoji="1" lang="ja-JP" altLang="en-US" sz="2000" b="1" i="0">
              <a:latin typeface="Meiryo" panose="020B0604030504040204" pitchFamily="34" charset="-128"/>
              <a:ea typeface="Meiryo" panose="020B0604030504040204" pitchFamily="34" charset="-128"/>
            </a:endParaRPr>
          </a:p>
        </p:txBody>
      </p:sp>
      <p:graphicFrame>
        <p:nvGraphicFramePr>
          <p:cNvPr id="15" name="表 14">
            <a:extLst>
              <a:ext uri="{FF2B5EF4-FFF2-40B4-BE49-F238E27FC236}">
                <a16:creationId xmlns:a16="http://schemas.microsoft.com/office/drawing/2014/main" id="{07060F2E-C5F7-D11E-9F35-D8D67FBCDD60}"/>
              </a:ext>
            </a:extLst>
          </p:cNvPr>
          <p:cNvGraphicFramePr>
            <a:graphicFrameLocks noGrp="1"/>
          </p:cNvGraphicFramePr>
          <p:nvPr>
            <p:extLst>
              <p:ext uri="{D42A27DB-BD31-4B8C-83A1-F6EECF244321}">
                <p14:modId xmlns:p14="http://schemas.microsoft.com/office/powerpoint/2010/main" val="3067120736"/>
              </p:ext>
            </p:extLst>
          </p:nvPr>
        </p:nvGraphicFramePr>
        <p:xfrm>
          <a:off x="455613" y="936620"/>
          <a:ext cx="11233149" cy="4846596"/>
        </p:xfrm>
        <a:graphic>
          <a:graphicData uri="http://schemas.openxmlformats.org/drawingml/2006/table">
            <a:tbl>
              <a:tblPr firstCol="1" bandRow="1"/>
              <a:tblGrid>
                <a:gridCol w="1430593">
                  <a:extLst>
                    <a:ext uri="{9D8B030D-6E8A-4147-A177-3AD203B41FA5}">
                      <a16:colId xmlns:a16="http://schemas.microsoft.com/office/drawing/2014/main" val="792911817"/>
                    </a:ext>
                  </a:extLst>
                </a:gridCol>
                <a:gridCol w="526854">
                  <a:extLst>
                    <a:ext uri="{9D8B030D-6E8A-4147-A177-3AD203B41FA5}">
                      <a16:colId xmlns:a16="http://schemas.microsoft.com/office/drawing/2014/main" val="1525620392"/>
                    </a:ext>
                  </a:extLst>
                </a:gridCol>
                <a:gridCol w="1466260">
                  <a:extLst>
                    <a:ext uri="{9D8B030D-6E8A-4147-A177-3AD203B41FA5}">
                      <a16:colId xmlns:a16="http://schemas.microsoft.com/office/drawing/2014/main" val="3835180974"/>
                    </a:ext>
                  </a:extLst>
                </a:gridCol>
                <a:gridCol w="688552">
                  <a:extLst>
                    <a:ext uri="{9D8B030D-6E8A-4147-A177-3AD203B41FA5}">
                      <a16:colId xmlns:a16="http://schemas.microsoft.com/office/drawing/2014/main" val="2380498706"/>
                    </a:ext>
                  </a:extLst>
                </a:gridCol>
                <a:gridCol w="1341453">
                  <a:extLst>
                    <a:ext uri="{9D8B030D-6E8A-4147-A177-3AD203B41FA5}">
                      <a16:colId xmlns:a16="http://schemas.microsoft.com/office/drawing/2014/main" val="4269922740"/>
                    </a:ext>
                  </a:extLst>
                </a:gridCol>
                <a:gridCol w="462310">
                  <a:extLst>
                    <a:ext uri="{9D8B030D-6E8A-4147-A177-3AD203B41FA5}">
                      <a16:colId xmlns:a16="http://schemas.microsoft.com/office/drawing/2014/main" val="2427317479"/>
                    </a:ext>
                  </a:extLst>
                </a:gridCol>
                <a:gridCol w="1330118">
                  <a:extLst>
                    <a:ext uri="{9D8B030D-6E8A-4147-A177-3AD203B41FA5}">
                      <a16:colId xmlns:a16="http://schemas.microsoft.com/office/drawing/2014/main" val="1933156410"/>
                    </a:ext>
                  </a:extLst>
                </a:gridCol>
                <a:gridCol w="462310">
                  <a:extLst>
                    <a:ext uri="{9D8B030D-6E8A-4147-A177-3AD203B41FA5}">
                      <a16:colId xmlns:a16="http://schemas.microsoft.com/office/drawing/2014/main" val="3763099035"/>
                    </a:ext>
                  </a:extLst>
                </a:gridCol>
                <a:gridCol w="1410602">
                  <a:extLst>
                    <a:ext uri="{9D8B030D-6E8A-4147-A177-3AD203B41FA5}">
                      <a16:colId xmlns:a16="http://schemas.microsoft.com/office/drawing/2014/main" val="4196219788"/>
                    </a:ext>
                  </a:extLst>
                </a:gridCol>
                <a:gridCol w="217498">
                  <a:extLst>
                    <a:ext uri="{9D8B030D-6E8A-4147-A177-3AD203B41FA5}">
                      <a16:colId xmlns:a16="http://schemas.microsoft.com/office/drawing/2014/main" val="479922504"/>
                    </a:ext>
                  </a:extLst>
                </a:gridCol>
                <a:gridCol w="527307">
                  <a:extLst>
                    <a:ext uri="{9D8B030D-6E8A-4147-A177-3AD203B41FA5}">
                      <a16:colId xmlns:a16="http://schemas.microsoft.com/office/drawing/2014/main" val="2494124302"/>
                    </a:ext>
                  </a:extLst>
                </a:gridCol>
                <a:gridCol w="1369292">
                  <a:extLst>
                    <a:ext uri="{9D8B030D-6E8A-4147-A177-3AD203B41FA5}">
                      <a16:colId xmlns:a16="http://schemas.microsoft.com/office/drawing/2014/main" val="3445193374"/>
                    </a:ext>
                  </a:extLst>
                </a:gridCol>
              </a:tblGrid>
              <a:tr h="3821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a:solidFill>
                            <a:schemeClr val="bg1"/>
                          </a:solidFill>
                          <a:latin typeface="Meiryo"/>
                          <a:ea typeface="Meiryo"/>
                          <a:cs typeface="+mn-cs"/>
                        </a:rPr>
                        <a:t>（</a:t>
                      </a:r>
                      <a:r>
                        <a:rPr kumimoji="1" lang="en-US" altLang="ja-JP" sz="800" b="1" kern="1200">
                          <a:solidFill>
                            <a:schemeClr val="bg1"/>
                          </a:solidFill>
                          <a:latin typeface="Meiryo"/>
                          <a:ea typeface="Meiryo"/>
                          <a:cs typeface="+mn-cs"/>
                        </a:rPr>
                        <a:t>500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algn="ctr"/>
                      <a:r>
                        <a:rPr kumimoji="1" lang="ja-JP" altLang="en-US" sz="800" b="1" kern="1200">
                          <a:solidFill>
                            <a:schemeClr val="bg1"/>
                          </a:solidFill>
                          <a:latin typeface="Meiryo"/>
                          <a:ea typeface="Meiryo"/>
                          <a:cs typeface="+mn-cs"/>
                        </a:rPr>
                        <a:t>（</a:t>
                      </a:r>
                      <a:r>
                        <a:rPr kumimoji="1" lang="en-US" altLang="ja-JP" sz="800" b="1" kern="1200">
                          <a:solidFill>
                            <a:schemeClr val="bg1"/>
                          </a:solidFill>
                          <a:latin typeface="Meiryo"/>
                          <a:ea typeface="Meiryo"/>
                          <a:cs typeface="+mn-cs"/>
                        </a:rPr>
                        <a:t>1000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algn="ct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50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3">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algn="ct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300</a:t>
                      </a:r>
                      <a:r>
                        <a:rPr kumimoji="1" lang="ja-JP" altLang="en-US" sz="800" b="1" kern="1200">
                          <a:solidFill>
                            <a:schemeClr val="bg1"/>
                          </a:solidFill>
                          <a:latin typeface="Meiryo"/>
                          <a:ea typeface="Meiryo"/>
                          <a:cs typeface="+mn-cs"/>
                        </a:rPr>
                        <a:t>万円～）</a:t>
                      </a:r>
                      <a:endParaRPr kumimoji="1" lang="ja-JP" altLang="en-US">
                        <a:solidFill>
                          <a:schemeClr val="bg1"/>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  </a:t>
                      </a:r>
                      <a:r>
                        <a:rPr kumimoji="1" lang="ja-JP" altLang="en-US" sz="800" b="1" kern="1200">
                          <a:solidFill>
                            <a:schemeClr val="bg1"/>
                          </a:solidFill>
                          <a:latin typeface="Meiryo"/>
                          <a:ea typeface="Meiryo"/>
                          <a:cs typeface="+mn-cs"/>
                        </a:rPr>
                        <a:t>カルーセル</a:t>
                      </a:r>
                    </a:p>
                    <a:p>
                      <a:pPr algn="ct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300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algn="ctr"/>
                      <a:r>
                        <a:rPr kumimoji="1" lang="ja-JP" altLang="en-US" sz="800" b="1" kern="1200">
                          <a:solidFill>
                            <a:schemeClr val="bg1"/>
                          </a:solidFill>
                          <a:latin typeface="Meiryo"/>
                          <a:ea typeface="Meiryo"/>
                          <a:cs typeface="+mn-cs"/>
                        </a:rPr>
                        <a:t>（市区郡）</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2117335041"/>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kumimoji="1" lang="ja-JP" altLang="en-US" sz="900" b="0" i="0" u="none" strike="noStrike" noProof="0">
                          <a:solidFill>
                            <a:srgbClr val="0D0D0D"/>
                          </a:solidFill>
                          <a:latin typeface="Meiryo" panose="020B0604030504040204" pitchFamily="34" charset="-128"/>
                          <a:ea typeface="Meiryo" panose="020B0604030504040204" pitchFamily="34" charset="-128"/>
                        </a:rPr>
                        <a:t>継続</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rgbClr val="0D0D0D"/>
                          </a:solidFill>
                          <a:effectLst/>
                          <a:latin typeface="Meiryo"/>
                        </a:rPr>
                        <a:t>1000005703</a:t>
                      </a:r>
                      <a:endParaRPr kumimoji="1" lang="ja-JP" altLang="en-US" sz="9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lvl="0" algn="ctr">
                        <a:lnSpc>
                          <a:spcPct val="100000"/>
                        </a:lnSpc>
                        <a:spcBef>
                          <a:spcPts val="0"/>
                        </a:spcBef>
                        <a:spcAft>
                          <a:spcPts val="0"/>
                        </a:spcAft>
                        <a:buNone/>
                      </a:pPr>
                      <a:r>
                        <a:rPr lang="ja-JP" altLang="en-US" sz="900" b="0" i="0" u="none" strike="noStrike" noProof="0">
                          <a:solidFill>
                            <a:srgbClr val="0D0D0D"/>
                          </a:solidFill>
                          <a:latin typeface="Meiryo"/>
                          <a:ea typeface="Meiryo"/>
                        </a:rPr>
                        <a:t>継続</a:t>
                      </a:r>
                      <a:endParaRPr lang="ja-JP" altLang="en-US"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rgbClr val="0D0D0D"/>
                          </a:solidFill>
                          <a:effectLst/>
                          <a:latin typeface="Meiryo"/>
                        </a:rPr>
                        <a:t>1000005720</a:t>
                      </a:r>
                      <a:endParaRPr kumimoji="1" lang="ja-JP" altLang="en-US" sz="9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継続</a:t>
                      </a:r>
                      <a:endParaRPr kumimoji="1" lang="en-US" altLang="ja-JP" sz="900" b="0" i="0" u="none" strike="noStrike" kern="1200" cap="none" spc="0" normalizeH="0" baseline="0" noProof="0">
                        <a:ln>
                          <a:noFill/>
                        </a:ln>
                        <a:solidFill>
                          <a:srgbClr val="0D0D0D"/>
                        </a:solidFill>
                        <a:effectLst/>
                        <a:uLnTx/>
                        <a:uFillTx/>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effectLst/>
                          <a:latin typeface="Meiryo"/>
                          <a:ea typeface="Meiryo"/>
                          <a:cs typeface="+mn-cs"/>
                        </a:rPr>
                        <a:t>1000005654</a:t>
                      </a:r>
                      <a:endParaRPr kumimoji="1" lang="ja-JP" altLang="en-US" sz="900" kern="1200" dirty="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panose="020B0604030504040204" pitchFamily="34" charset="-128"/>
                          <a:ea typeface="Meiryo" panose="020B0604030504040204" pitchFamily="34" charset="-128"/>
                          <a:cs typeface="+mn-cs"/>
                        </a:rPr>
                        <a:t>継続</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rgbClr val="0D0D0D"/>
                          </a:solidFill>
                          <a:latin typeface="Meiryo"/>
                          <a:ea typeface="Meiryo"/>
                          <a:cs typeface="+mn-cs"/>
                        </a:rPr>
                        <a:t>1000005655</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a:solidFill>
                            <a:schemeClr val="accent3"/>
                          </a:solidFill>
                          <a:latin typeface="Meiryo" panose="020B0604030504040204" pitchFamily="34" charset="-128"/>
                          <a:ea typeface="Meiryo" panose="020B0604030504040204" pitchFamily="34" charset="-128"/>
                        </a:rPr>
                        <a:t>継続</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継続</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latin typeface="Meiryo"/>
                          <a:ea typeface="Meiryo"/>
                          <a:cs typeface="+mn-cs"/>
                        </a:rPr>
                        <a:t>1000003110</a:t>
                      </a:r>
                      <a:endParaRPr kumimoji="1" lang="ja-JP" altLang="en-US" sz="900" kern="1200" dirty="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dirty="0">
                          <a:solidFill>
                            <a:srgbClr val="0D0D0D"/>
                          </a:solidFill>
                          <a:latin typeface="メイリオ"/>
                          <a:ea typeface="メイリオ"/>
                          <a:cs typeface="+mn-cs"/>
                        </a:rPr>
                        <a:t>2025</a:t>
                      </a:r>
                      <a:r>
                        <a:rPr kumimoji="1" lang="ja-JP" altLang="en-US" sz="900" kern="1200" dirty="0">
                          <a:solidFill>
                            <a:srgbClr val="0D0D0D"/>
                          </a:solidFill>
                          <a:latin typeface="メイリオ"/>
                          <a:ea typeface="メイリオ"/>
                          <a:cs typeface="+mn-cs"/>
                        </a:rPr>
                        <a:t>年</a:t>
                      </a:r>
                      <a:r>
                        <a:rPr kumimoji="1" lang="en-US" altLang="ja-JP" sz="900" kern="1200" dirty="0">
                          <a:solidFill>
                            <a:srgbClr val="0D0D0D"/>
                          </a:solidFill>
                          <a:latin typeface="メイリオ"/>
                          <a:ea typeface="メイリオ"/>
                          <a:cs typeface="+mn-cs"/>
                        </a:rPr>
                        <a:t>7</a:t>
                      </a:r>
                      <a:r>
                        <a:rPr kumimoji="1" lang="ja-JP" altLang="en-US" sz="900" kern="1200" dirty="0">
                          <a:solidFill>
                            <a:srgbClr val="0D0D0D"/>
                          </a:solidFill>
                          <a:latin typeface="メイリオ"/>
                          <a:ea typeface="メイリオ"/>
                          <a:cs typeface="+mn-cs"/>
                        </a:rPr>
                        <a:t>月</a:t>
                      </a:r>
                      <a:r>
                        <a:rPr kumimoji="1" lang="en-US" altLang="ja-JP" sz="900" kern="1200" dirty="0">
                          <a:solidFill>
                            <a:srgbClr val="0D0D0D"/>
                          </a:solidFill>
                          <a:latin typeface="メイリオ"/>
                          <a:ea typeface="メイリオ"/>
                          <a:cs typeface="+mn-cs"/>
                        </a:rPr>
                        <a:t>24</a:t>
                      </a:r>
                      <a:r>
                        <a:rPr kumimoji="1" lang="ja-JP" altLang="en-US" sz="900" kern="1200" dirty="0">
                          <a:solidFill>
                            <a:srgbClr val="0D0D0D"/>
                          </a:solidFill>
                          <a:latin typeface="メイリオ"/>
                          <a:ea typeface="メイリオ"/>
                          <a:cs typeface="+mn-cs"/>
                        </a:rPr>
                        <a:t>日</a:t>
                      </a:r>
                      <a:r>
                        <a:rPr lang="en-US" altLang="ja-JP" sz="900" kern="1200" dirty="0">
                          <a:solidFill>
                            <a:srgbClr val="0D0D0D"/>
                          </a:solidFill>
                          <a:latin typeface="メイリオ"/>
                          <a:ea typeface="メイリオ"/>
                          <a:cs typeface="+mn-cs"/>
                        </a:rPr>
                        <a:t>(</a:t>
                      </a:r>
                      <a:r>
                        <a:rPr lang="ja-JP" altLang="en-US" sz="900" kern="1200" dirty="0">
                          <a:solidFill>
                            <a:srgbClr val="0D0D0D"/>
                          </a:solidFill>
                          <a:latin typeface="メイリオ"/>
                          <a:ea typeface="メイリオ"/>
                          <a:cs typeface="+mn-cs"/>
                        </a:rPr>
                        <a:t>木</a:t>
                      </a:r>
                      <a:r>
                        <a:rPr lang="en-US" altLang="ja-JP" sz="900" kern="1200" dirty="0">
                          <a:solidFill>
                            <a:srgbClr val="0D0D0D"/>
                          </a:solidFill>
                          <a:latin typeface="メイリオ"/>
                          <a:ea typeface="メイリオ"/>
                          <a:cs typeface="+mn-cs"/>
                        </a:rPr>
                        <a:t>)</a:t>
                      </a:r>
                      <a:endParaRPr kumimoji="1" lang="ja-JP" altLang="en-US" sz="900" kern="1200" dirty="0">
                        <a:solidFill>
                          <a:srgbClr val="0D0D0D"/>
                        </a:solidFill>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1000" kern="1200">
                          <a:solidFill>
                            <a:srgbClr val="0D0D0D"/>
                          </a:solidFill>
                          <a:latin typeface="Meiryo"/>
                          <a:ea typeface="Meiryo"/>
                          <a:cs typeface="+mn-cs"/>
                        </a:rPr>
                        <a:t>-</a:t>
                      </a:r>
                      <a:endParaRPr kumimoji="1" lang="ja-JP" altLang="en-US">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112060797"/>
                  </a:ext>
                </a:extLst>
              </a:tr>
              <a:tr h="3997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a:ea typeface="Meiryo"/>
                          <a:cs typeface="+mn-cs"/>
                        </a:rPr>
                        <a:t>ブランドパネル クインティ</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r>
                        <a:rPr kumimoji="1" lang="ja-JP" altLang="en-US" sz="900" kern="1200">
                          <a:solidFill>
                            <a:srgbClr val="0D0D0D"/>
                          </a:solidFill>
                          <a:latin typeface="Meiryo"/>
                          <a:ea typeface="Meiryo"/>
                          <a:cs typeface="+mn-cs"/>
                        </a:rPr>
                        <a:t>　ブランドパネル クインティ</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r>
                        <a:rPr kumimoji="1" lang="ja-JP" altLang="en-US" sz="900" kern="1200">
                          <a:solidFill>
                            <a:srgbClr val="0D0D0D"/>
                          </a:solidFill>
                          <a:latin typeface="Meiryo"/>
                          <a:ea typeface="Meiryo"/>
                          <a:cs typeface="+mn-cs"/>
                        </a:rPr>
                        <a:t>　　</a:t>
                      </a:r>
                      <a:endParaRPr kumimoji="1" lang="en-US" altLang="ja-JP" sz="900" kern="1200">
                        <a:solidFill>
                          <a:srgbClr val="0D0D0D"/>
                        </a:solidFill>
                        <a:latin typeface="Meiryo"/>
                        <a:ea typeface="Meiryo"/>
                        <a:cs typeface="+mn-cs"/>
                      </a:endParaRPr>
                    </a:p>
                    <a:p>
                      <a:pPr algn="ctr"/>
                      <a:r>
                        <a:rPr kumimoji="1" lang="ja-JP" altLang="en-US" sz="900" kern="1200">
                          <a:solidFill>
                            <a:srgbClr val="0D0D0D"/>
                          </a:solidFill>
                          <a:latin typeface="Meiryo"/>
                          <a:ea typeface="Meiryo"/>
                          <a:cs typeface="+mn-cs"/>
                        </a:rPr>
                        <a:t>バナー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/1</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1</a:t>
                      </a:r>
                      <a:r>
                        <a:rPr kumimoji="1" lang="ja-JP" altLang="en-US" sz="900" kern="1200">
                          <a:solidFill>
                            <a:srgbClr val="0D0D0D"/>
                          </a:solidFill>
                          <a:latin typeface="Meiryo"/>
                          <a:ea typeface="Meiryo"/>
                          <a:cs typeface="+mn-cs"/>
                        </a:rPr>
                        <a:t>　バナー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/1</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1</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384434171"/>
                  </a:ext>
                </a:extLst>
              </a:tr>
              <a:tr h="41689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en-US" altLang="ja-JP" sz="900" b="0" i="0" kern="1200">
                          <a:solidFill>
                            <a:srgbClr val="0D0D0D"/>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4222981766"/>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PC</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31917948"/>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787314208"/>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900" kern="1200">
                          <a:solidFill>
                            <a:srgbClr val="0D0D0D"/>
                          </a:solidFill>
                          <a:latin typeface="Meiryo"/>
                          <a:ea typeface="Meiryo"/>
                          <a:cs typeface="+mn-cs"/>
                        </a:rPr>
                        <a:t>Yahoo! JAPAN</a:t>
                      </a:r>
                      <a:r>
                        <a:rPr lang="en-US" altLang="ja-JP" sz="900" kern="1200">
                          <a:solidFill>
                            <a:srgbClr val="0D0D0D"/>
                          </a:solidFill>
                          <a:latin typeface="Meiryo"/>
                          <a:ea typeface="Meiryo"/>
                          <a:cs typeface="+mn-cs"/>
                        </a:rPr>
                        <a:t> </a:t>
                      </a:r>
                      <a:r>
                        <a:rPr kumimoji="1" lang="en-US" altLang="ja-JP" sz="900" kern="1200">
                          <a:solidFill>
                            <a:srgbClr val="0D0D0D"/>
                          </a:solidFill>
                          <a:latin typeface="Meiryo"/>
                          <a:ea typeface="Meiryo"/>
                          <a:cs typeface="+mn-cs"/>
                        </a:rPr>
                        <a:t> </a:t>
                      </a:r>
                      <a:r>
                        <a:rPr kumimoji="1" lang="ja-JP" altLang="en-US" sz="900" kern="1200">
                          <a:solidFill>
                            <a:srgbClr val="0D0D0D"/>
                          </a:solidFill>
                          <a:latin typeface="Meiryo"/>
                          <a:ea typeface="Meiryo"/>
                          <a:cs typeface="+mn-cs"/>
                        </a:rPr>
                        <a:t>トップページのファーストビュー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066738162"/>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dirty="0">
                          <a:ln>
                            <a:noFill/>
                          </a:ln>
                          <a:solidFill>
                            <a:srgbClr val="0D0D0D"/>
                          </a:solidFill>
                          <a:effectLst/>
                          <a:uLnTx/>
                          <a:uFillTx/>
                          <a:latin typeface="Meiryo"/>
                          <a:ea typeface="Meiryo"/>
                          <a:cs typeface="+mn-cs"/>
                        </a:rPr>
                        <a:t>2025</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9</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日（月）～　</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日（火）</a:t>
                      </a:r>
                      <a:endParaRPr kumimoji="1" lang="ja-JP" altLang="ja-JP" sz="900" dirty="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463668774"/>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9">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5</a:t>
                      </a:r>
                      <a:r>
                        <a:rPr kumimoji="1" lang="ja-JP" altLang="en-US" sz="900" kern="1200" dirty="0">
                          <a:solidFill>
                            <a:srgbClr val="0D0D0D"/>
                          </a:solidFill>
                          <a:latin typeface="Meiryo"/>
                          <a:ea typeface="Meiryo"/>
                          <a:cs typeface="+mn-cs"/>
                        </a:rPr>
                        <a:t>日間～</a:t>
                      </a:r>
                      <a:r>
                        <a:rPr kumimoji="1" lang="en-US" altLang="ja-JP" sz="900" kern="1200" dirty="0">
                          <a:solidFill>
                            <a:srgbClr val="0D0D0D"/>
                          </a:solidFill>
                          <a:latin typeface="Meiryo"/>
                          <a:ea typeface="Meiryo"/>
                          <a:cs typeface="+mn-cs"/>
                        </a:rPr>
                        <a:t>31</a:t>
                      </a:r>
                      <a:r>
                        <a:rPr kumimoji="1" lang="ja-JP" altLang="en-US" sz="900" kern="1200" dirty="0">
                          <a:solidFill>
                            <a:srgbClr val="0D0D0D"/>
                          </a:solidFill>
                          <a:latin typeface="Meiryo"/>
                          <a:ea typeface="Meiryo"/>
                          <a:cs typeface="+mn-cs"/>
                        </a:rPr>
                        <a:t>日間</a:t>
                      </a:r>
                      <a:r>
                        <a:rPr kumimoji="1" lang="en-US" altLang="ja-JP" sz="900" kern="1200" dirty="0">
                          <a:solidFill>
                            <a:srgbClr val="0D0D0D"/>
                          </a:solidFill>
                          <a:latin typeface="Meiryo"/>
                          <a:ea typeface="Meiryo"/>
                          <a:cs typeface="+mn-cs"/>
                        </a:rPr>
                        <a:t> </a:t>
                      </a:r>
                      <a:r>
                        <a:rPr kumimoji="1" lang="en-US" altLang="ja-JP" sz="900" kern="1200" dirty="0">
                          <a:solidFill>
                            <a:srgbClr val="FF0033"/>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algn="ctr"/>
                      <a:endParaRPr kumimoji="1" lang="ja-JP" altLang="en-US" sz="9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31</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 </a:t>
                      </a:r>
                      <a:r>
                        <a:rPr kumimoji="1" lang="en-US" altLang="ja-JP" sz="900">
                          <a:solidFill>
                            <a:schemeClr val="accent6"/>
                          </a:solidFill>
                          <a:latin typeface="Meiryo"/>
                          <a:ea typeface="Meiryo"/>
                        </a:rPr>
                        <a:t>※1</a:t>
                      </a:r>
                      <a:endParaRPr kumimoji="1" lang="ja-JP" altLang="en-US" sz="1000">
                        <a:solidFill>
                          <a:schemeClr val="accent6"/>
                        </a:solidFill>
                        <a:latin typeface="Meiryo"/>
                        <a:ea typeface="Meiryo"/>
                      </a:endParaRPr>
                    </a:p>
                  </a:txBody>
                  <a:tcPr anchor="ctr">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r>
                        <a:rPr kumimoji="1" lang="en-US" altLang="ja-JP" sz="900" kern="1200">
                          <a:solidFill>
                            <a:srgbClr val="0D0D0D"/>
                          </a:solidFill>
                          <a:latin typeface="Meiryo"/>
                          <a:ea typeface="Meiryo"/>
                          <a:cs typeface="+mn-cs"/>
                        </a:rPr>
                        <a:t>5</a:t>
                      </a:r>
                      <a:r>
                        <a:rPr kumimoji="1" lang="ja-JP" altLang="en-US" sz="900" kern="1200">
                          <a:solidFill>
                            <a:srgbClr val="0D0D0D"/>
                          </a:solidFill>
                          <a:latin typeface="Meiryo"/>
                          <a:ea typeface="Meiryo"/>
                          <a:cs typeface="+mn-cs"/>
                        </a:rPr>
                        <a:t>日間～</a:t>
                      </a:r>
                      <a:r>
                        <a:rPr kumimoji="1" lang="en-US" altLang="ja-JP" sz="900" kern="1200">
                          <a:solidFill>
                            <a:srgbClr val="0D0D0D"/>
                          </a:solidFill>
                          <a:latin typeface="Meiryo"/>
                          <a:ea typeface="Meiryo"/>
                          <a:cs typeface="+mn-cs"/>
                        </a:rPr>
                        <a:t>31</a:t>
                      </a:r>
                      <a:r>
                        <a:rPr kumimoji="1" lang="ja-JP" altLang="en-US" sz="900" kern="1200">
                          <a:solidFill>
                            <a:srgbClr val="0D0D0D"/>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1750538939"/>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5,000,000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kern="1200">
                          <a:solidFill>
                            <a:srgbClr val="0D0D0D"/>
                          </a:solidFill>
                          <a:latin typeface="Meiryo"/>
                          <a:ea typeface="Meiryo"/>
                          <a:cs typeface="+mn-cs"/>
                        </a:rPr>
                        <a:t>500,000</a:t>
                      </a:r>
                      <a:r>
                        <a:rPr kumimoji="1" lang="ja-JP" altLang="en-US" sz="900" kern="1200">
                          <a:solidFill>
                            <a:srgbClr val="0D0D0D"/>
                          </a:solidFill>
                          <a:latin typeface="Meiryo"/>
                          <a:ea typeface="Meiryo"/>
                          <a:cs typeface="+mn-cs"/>
                        </a:rPr>
                        <a:t>円</a:t>
                      </a:r>
                      <a:endParaRPr kumimoji="1" lang="ja-JP" altLang="en-US"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3,000,000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45163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rgbClr val="0D0D0D"/>
                          </a:solidFill>
                          <a:latin typeface="Meiryo"/>
                          <a:ea typeface="Meiryo"/>
                        </a:rPr>
                        <a:t>600</a:t>
                      </a:r>
                      <a:r>
                        <a:rPr kumimoji="1" lang="ja-JP" altLang="en-US" sz="900" dirty="0">
                          <a:solidFill>
                            <a:srgbClr val="0D0D0D"/>
                          </a:solidFill>
                          <a:latin typeface="Meiryo"/>
                          <a:ea typeface="Meiryo"/>
                        </a:rPr>
                        <a:t>円</a:t>
                      </a:r>
                      <a:endParaRPr kumimoji="1" lang="en-US" altLang="ja-JP" sz="9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900">
                          <a:solidFill>
                            <a:srgbClr val="0D0D0D"/>
                          </a:solidFill>
                          <a:latin typeface="Meiryo"/>
                          <a:ea typeface="Meiryo"/>
                        </a:rPr>
                        <a:t>540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dirty="0">
                          <a:solidFill>
                            <a:srgbClr val="0D0D0D"/>
                          </a:solidFill>
                          <a:latin typeface="Meiryo"/>
                          <a:ea typeface="Meiryo"/>
                        </a:rPr>
                        <a:t>780</a:t>
                      </a:r>
                      <a:r>
                        <a:rPr kumimoji="1" lang="ja-JP" altLang="en-US" sz="900" dirty="0">
                          <a:solidFill>
                            <a:srgbClr val="0D0D0D"/>
                          </a:solidFill>
                          <a:latin typeface="Meiryo"/>
                          <a:ea typeface="Meiryo"/>
                        </a:rPr>
                        <a:t>円★</a:t>
                      </a:r>
                      <a:endParaRPr kumimoji="1" lang="en-US" altLang="ja-JP" sz="900" dirty="0">
                        <a:solidFill>
                          <a:srgbClr val="0D0D0D"/>
                        </a:solidFill>
                        <a:latin typeface="Meiryo"/>
                        <a:ea typeface="Meiryo"/>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600</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en-US" altLang="ja-JP" sz="900" dirty="0">
                          <a:solidFill>
                            <a:srgbClr val="FF0033"/>
                          </a:solidFill>
                          <a:latin typeface="Meiryo"/>
                          <a:ea typeface="Meiryo"/>
                        </a:rPr>
                        <a:t>※2</a:t>
                      </a:r>
                      <a:endParaRPr kumimoji="1" lang="ja-JP" altLang="en-US" sz="900" dirty="0">
                        <a:solidFill>
                          <a:srgbClr val="FF003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900" dirty="0">
                          <a:solidFill>
                            <a:srgbClr val="0D0D0D"/>
                          </a:solidFill>
                          <a:latin typeface="Meiryo"/>
                          <a:ea typeface="Meiryo"/>
                        </a:rPr>
                        <a:t>702</a:t>
                      </a:r>
                      <a:r>
                        <a:rPr kumimoji="1" lang="ja-JP" altLang="en-US" sz="900" dirty="0">
                          <a:solidFill>
                            <a:srgbClr val="0D0D0D"/>
                          </a:solidFill>
                          <a:latin typeface="Meiryo"/>
                          <a:ea typeface="Meiryo"/>
                        </a:rPr>
                        <a:t>円★</a:t>
                      </a:r>
                      <a:endParaRPr kumimoji="1" lang="en-US" altLang="ja-JP" sz="900" dirty="0">
                        <a:solidFill>
                          <a:srgbClr val="0D0D0D"/>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540</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en-US" altLang="ja-JP" sz="900" dirty="0">
                          <a:solidFill>
                            <a:srgbClr val="FF0033"/>
                          </a:solidFill>
                          <a:latin typeface="Meiryo"/>
                          <a:ea typeface="Meiryo"/>
                        </a:rPr>
                        <a:t>※2</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1,497</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1,152</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※4</a:t>
                      </a:r>
                      <a:endParaRPr kumimoji="1" lang="en-US" altLang="ja-JP"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latin typeface="Meiryo"/>
                          <a:ea typeface="Meiryo"/>
                          <a:cs typeface="+mn-cs"/>
                        </a:rPr>
                        <a:t>936</a:t>
                      </a:r>
                      <a:r>
                        <a:rPr kumimoji="1" lang="ja-JP" altLang="en-US" sz="900" kern="1200" dirty="0">
                          <a:solidFill>
                            <a:srgbClr val="0D0D0D"/>
                          </a:solidFill>
                          <a:latin typeface="Meiryo"/>
                          <a:ea typeface="Meiryo"/>
                          <a:cs typeface="+mn-cs"/>
                        </a:rPr>
                        <a:t>円</a:t>
                      </a:r>
                      <a:endParaRPr kumimoji="1" lang="en-US" altLang="ja-JP" sz="90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600</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×1.56</a:t>
                      </a:r>
                      <a:r>
                        <a:rPr kumimoji="1" lang="ja-JP" altLang="en-US" sz="900" kern="1200" dirty="0">
                          <a:solidFill>
                            <a:srgbClr val="0D0D0D"/>
                          </a:solidFill>
                          <a:latin typeface="Meiryo"/>
                          <a:ea typeface="Meiryo"/>
                          <a:cs typeface="+mn-cs"/>
                        </a:rPr>
                        <a:t>倍）</a:t>
                      </a:r>
                      <a:r>
                        <a:rPr kumimoji="1" lang="en-US" altLang="ja-JP" sz="900" dirty="0">
                          <a:solidFill>
                            <a:srgbClr val="FF0033"/>
                          </a:solidFill>
                          <a:latin typeface="Meiryo"/>
                          <a:ea typeface="Meiryo"/>
                        </a:rPr>
                        <a:t>※3</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41689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algn="ct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rgbClr val="0D0D0D"/>
                          </a:solidFill>
                          <a:latin typeface="Meiryo"/>
                          <a:ea typeface="Meiryo"/>
                          <a:cs typeface="+mn-cs"/>
                        </a:rPr>
                        <a:t>-</a:t>
                      </a:r>
                      <a:endParaRPr kumimoji="1" lang="ja-JP" altLang="en-US" sz="10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16" name="円/楕円 15">
            <a:extLst>
              <a:ext uri="{FF2B5EF4-FFF2-40B4-BE49-F238E27FC236}">
                <a16:creationId xmlns:a16="http://schemas.microsoft.com/office/drawing/2014/main" id="{C58962D2-5466-447C-26E4-9CB510D9CFC6}"/>
              </a:ext>
            </a:extLst>
          </p:cNvPr>
          <p:cNvSpPr>
            <a:spLocks noChangeAspect="1"/>
          </p:cNvSpPr>
          <p:nvPr/>
        </p:nvSpPr>
        <p:spPr>
          <a:xfrm>
            <a:off x="9021728" y="2176066"/>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B</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7" name="円/楕円 16">
            <a:extLst>
              <a:ext uri="{FF2B5EF4-FFF2-40B4-BE49-F238E27FC236}">
                <a16:creationId xmlns:a16="http://schemas.microsoft.com/office/drawing/2014/main" id="{F8163CDE-3804-BF72-EB4F-332B602DC639}"/>
              </a:ext>
            </a:extLst>
          </p:cNvPr>
          <p:cNvSpPr>
            <a:spLocks noChangeAspect="1"/>
          </p:cNvSpPr>
          <p:nvPr/>
        </p:nvSpPr>
        <p:spPr>
          <a:xfrm>
            <a:off x="7888631" y="2342270"/>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C</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8" name="正方形/長方形 17">
            <a:extLst>
              <a:ext uri="{FF2B5EF4-FFF2-40B4-BE49-F238E27FC236}">
                <a16:creationId xmlns:a16="http://schemas.microsoft.com/office/drawing/2014/main" id="{24ECBA5C-AB46-CB8F-1C6A-D3DD06948B1C}"/>
              </a:ext>
            </a:extLst>
          </p:cNvPr>
          <p:cNvSpPr/>
          <p:nvPr/>
        </p:nvSpPr>
        <p:spPr>
          <a:xfrm>
            <a:off x="479426" y="5862379"/>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n-lt"/>
              </a:rPr>
              <a:t>SP</a:t>
            </a:r>
            <a:r>
              <a:rPr kumimoji="0" lang="ja-JP" altLang="en-US" sz="800" kern="0">
                <a:solidFill>
                  <a:srgbClr val="595959"/>
                </a:solidFill>
                <a:latin typeface="Meiryo"/>
                <a:ea typeface="Meiryo"/>
              </a:rPr>
              <a:t>はスマートフォン、</a:t>
            </a:r>
            <a:r>
              <a:rPr kumimoji="0" lang="en-US" sz="800" kern="0">
                <a:solidFill>
                  <a:srgbClr val="595959"/>
                </a:solidFill>
                <a:latin typeface="Meiryo"/>
                <a:ea typeface="+mn-lt"/>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n-lt"/>
              </a:rPr>
              <a:t>MD</a:t>
            </a:r>
            <a:r>
              <a:rPr kumimoji="0" lang="ja-JP" sz="800" kern="0">
                <a:solidFill>
                  <a:srgbClr val="595959"/>
                </a:solidFill>
                <a:latin typeface="Meiryo"/>
                <a:ea typeface="Meiryo"/>
              </a:rPr>
              <a:t>はマルチデバイスの略称です。</a:t>
            </a:r>
            <a:endParaRPr lang="ja-JP">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p:txBody>
      </p:sp>
      <p:sp>
        <p:nvSpPr>
          <p:cNvPr id="19" name="正方形/長方形 18">
            <a:extLst>
              <a:ext uri="{FF2B5EF4-FFF2-40B4-BE49-F238E27FC236}">
                <a16:creationId xmlns:a16="http://schemas.microsoft.com/office/drawing/2014/main" id="{3DABF822-4E9C-1ACF-5E03-3424780469FC}"/>
              </a:ext>
            </a:extLst>
          </p:cNvPr>
          <p:cNvSpPr/>
          <p:nvPr/>
        </p:nvSpPr>
        <p:spPr>
          <a:xfrm>
            <a:off x="4757915" y="5862379"/>
            <a:ext cx="7280839" cy="406265"/>
          </a:xfrm>
          <a:prstGeom prst="rect">
            <a:avLst/>
          </a:prstGeom>
        </p:spPr>
        <p:txBody>
          <a:bodyPr wrap="none" lIns="0" tIns="0" rIns="0" bIns="0" anchor="t">
            <a:spAutoFit/>
          </a:bodyPr>
          <a:lstStyle/>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※1  </a:t>
            </a:r>
            <a:r>
              <a:rPr lang="en-US" altLang="ja-JP" sz="800" b="0" i="0">
                <a:solidFill>
                  <a:srgbClr val="FF0033"/>
                </a:solidFill>
                <a:effectLst/>
                <a:latin typeface="NotoSansJP"/>
              </a:rPr>
              <a:t>1</a:t>
            </a:r>
            <a:r>
              <a:rPr lang="ja-JP" altLang="en-US" sz="800" b="0" i="0">
                <a:solidFill>
                  <a:srgbClr val="FF0033"/>
                </a:solidFill>
                <a:effectLst/>
                <a:latin typeface="NotoSansJP"/>
              </a:rPr>
              <a:t>日間～</a:t>
            </a:r>
            <a:r>
              <a:rPr lang="en-US" altLang="ja-JP" sz="800" b="0" i="0">
                <a:solidFill>
                  <a:srgbClr val="FF0033"/>
                </a:solidFill>
                <a:effectLst/>
                <a:latin typeface="NotoSansJP"/>
              </a:rPr>
              <a:t>4</a:t>
            </a:r>
            <a:r>
              <a:rPr lang="ja-JP" altLang="en-US" sz="800" b="0" i="0">
                <a:solidFill>
                  <a:srgbClr val="FF0033"/>
                </a:solidFill>
                <a:effectLst/>
                <a:latin typeface="NotoSansJP"/>
              </a:rPr>
              <a:t>日間での掲載も可能ですが、予約時のシミュレーション</a:t>
            </a:r>
            <a:r>
              <a:rPr lang="en-US" altLang="ja-JP" sz="800" b="0" i="0" err="1">
                <a:solidFill>
                  <a:srgbClr val="FF0033"/>
                </a:solidFill>
                <a:effectLst/>
                <a:latin typeface="NotoSansJP"/>
              </a:rPr>
              <a:t>vimps</a:t>
            </a:r>
            <a:r>
              <a:rPr lang="ja-JP" altLang="en-US" sz="800" b="0" i="0">
                <a:solidFill>
                  <a:srgbClr val="FF0033"/>
                </a:solidFill>
                <a:effectLst/>
                <a:latin typeface="NotoSansJP"/>
              </a:rPr>
              <a:t>を下回る場合がありますので、</a:t>
            </a:r>
            <a:r>
              <a:rPr lang="en-US" altLang="ja-JP" sz="800" b="0" i="0">
                <a:solidFill>
                  <a:srgbClr val="FF0033"/>
                </a:solidFill>
                <a:effectLst/>
                <a:latin typeface="NotoSansJP"/>
              </a:rPr>
              <a:t>5</a:t>
            </a:r>
            <a:r>
              <a:rPr lang="ja-JP" altLang="en-US" sz="800" b="0" i="0">
                <a:solidFill>
                  <a:srgbClr val="FF0033"/>
                </a:solidFill>
                <a:effectLst/>
                <a:latin typeface="NotoSansJP"/>
              </a:rPr>
              <a:t>日間以上の掲載を推奨します。</a:t>
            </a:r>
            <a:endParaRPr lang="en-US" altLang="ja-JP" sz="800" b="0" i="0">
              <a:solidFill>
                <a:srgbClr val="FF0033"/>
              </a:solidFill>
              <a:effectLst/>
              <a:latin typeface="NotoSansJP"/>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※2  </a:t>
            </a:r>
            <a:r>
              <a:rPr kumimoji="0" lang="ja-JP" altLang="en-US" sz="800" kern="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a:solidFill>
                  <a:srgbClr val="FF0033"/>
                </a:solidFill>
                <a:latin typeface="Meiryo" panose="020B0604030504040204" pitchFamily="34" charset="-128"/>
                <a:ea typeface="Meiryo" panose="020B0604030504040204" pitchFamily="34" charset="-128"/>
              </a:rPr>
              <a:t>vCPM</a:t>
            </a:r>
            <a:r>
              <a:rPr kumimoji="0" lang="ja-JP" altLang="en" sz="800" kern="0">
                <a:solidFill>
                  <a:srgbClr val="FF0033"/>
                </a:solidFill>
                <a:latin typeface="Meiryo" panose="020B0604030504040204" pitchFamily="34" charset="-128"/>
                <a:ea typeface="Meiryo" panose="020B0604030504040204" pitchFamily="34" charset="-128"/>
              </a:rPr>
              <a:t>（★）</a:t>
            </a:r>
            <a:r>
              <a:rPr kumimoji="0" lang="ja-JP" altLang="en-US" sz="800" kern="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※3  </a:t>
            </a:r>
            <a:r>
              <a:rPr kumimoji="0" lang="ja-JP" altLang="en-US" sz="800" kern="0">
                <a:solidFill>
                  <a:srgbClr val="FF0033"/>
                </a:solidFill>
                <a:latin typeface="Meiryo" panose="020B0604030504040204" pitchFamily="34" charset="-128"/>
                <a:ea typeface="Meiryo" panose="020B0604030504040204" pitchFamily="34" charset="-128"/>
              </a:rPr>
              <a:t>市区郡指定の掛け率含む。</a:t>
            </a:r>
            <a:endParaRPr kumimoji="0" lang="en-US" altLang="ja-JP" sz="800" kern="0">
              <a:solidFill>
                <a:srgbClr val="FF0033"/>
              </a:solidFill>
              <a:latin typeface="Meiryo" panose="020B0604030504040204" pitchFamily="34" charset="-128"/>
              <a:ea typeface="Meiryo" panose="020B0604030504040204" pitchFamily="34" charset="-128"/>
            </a:endParaRPr>
          </a:p>
        </p:txBody>
      </p:sp>
      <p:sp>
        <p:nvSpPr>
          <p:cNvPr id="2" name="テキスト ボックス 1">
            <a:extLst>
              <a:ext uri="{FF2B5EF4-FFF2-40B4-BE49-F238E27FC236}">
                <a16:creationId xmlns:a16="http://schemas.microsoft.com/office/drawing/2014/main" id="{23786916-FA21-89C7-9ABA-3495F272B6EE}"/>
              </a:ext>
            </a:extLst>
          </p:cNvPr>
          <p:cNvSpPr txBox="1"/>
          <p:nvPr/>
        </p:nvSpPr>
        <p:spPr>
          <a:xfrm>
            <a:off x="382234" y="6225630"/>
            <a:ext cx="4272350" cy="215444"/>
          </a:xfrm>
          <a:prstGeom prst="rect">
            <a:avLst/>
          </a:prstGeom>
          <a:noFill/>
        </p:spPr>
        <p:txBody>
          <a:bodyPr wrap="square">
            <a:spAutoFit/>
          </a:bodyPr>
          <a:lstStyle/>
          <a:p>
            <a:pPr marL="449263" indent="-449263"/>
            <a:r>
              <a:rPr kumimoji="1" lang="en-US" altLang="ja-JP" sz="800" dirty="0">
                <a:solidFill>
                  <a:srgbClr val="FF0033"/>
                </a:solidFill>
                <a:latin typeface="メイリオ" panose="020B0604030504040204" pitchFamily="50" charset="-128"/>
                <a:ea typeface="メイリオ" panose="020B0604030504040204" pitchFamily="50" charset="-128"/>
              </a:rPr>
              <a:t>※</a:t>
            </a:r>
            <a:r>
              <a:rPr kumimoji="0" lang="en-US" altLang="ja-JP" sz="800" kern="0" dirty="0">
                <a:solidFill>
                  <a:srgbClr val="FF0033"/>
                </a:solidFill>
                <a:latin typeface="メイリオ" panose="020B0604030504040204" pitchFamily="50" charset="-128"/>
                <a:ea typeface="メイリオ" panose="020B0604030504040204" pitchFamily="50" charset="-128"/>
              </a:rPr>
              <a:t>3/11</a:t>
            </a:r>
            <a:r>
              <a:rPr kumimoji="0" lang="ja-JP" altLang="en-US" sz="800" kern="0" dirty="0">
                <a:solidFill>
                  <a:srgbClr val="FF0033"/>
                </a:solidFill>
                <a:latin typeface="メイリオ" panose="020B0604030504040204" pitchFamily="50" charset="-128"/>
                <a:ea typeface="メイリオ" panose="020B0604030504040204" pitchFamily="50" charset="-128"/>
              </a:rPr>
              <a:t>に</a:t>
            </a:r>
            <a:r>
              <a:rPr lang="en-US" altLang="ja-JP" sz="800" dirty="0">
                <a:solidFill>
                  <a:srgbClr val="FF0033"/>
                </a:solidFill>
                <a:latin typeface="メイリオ" panose="020B0604030504040204" pitchFamily="50" charset="-128"/>
                <a:ea typeface="メイリオ" panose="020B0604030504040204" pitchFamily="50" charset="-128"/>
              </a:rPr>
              <a:t>Yahoo! JAPAN</a:t>
            </a:r>
            <a:r>
              <a:rPr lang="ja-JP" altLang="en-US" sz="800" dirty="0">
                <a:solidFill>
                  <a:srgbClr val="FF0033"/>
                </a:solidFill>
                <a:latin typeface="メイリオ" panose="020B0604030504040204" pitchFamily="50" charset="-128"/>
                <a:ea typeface="メイリオ" panose="020B0604030504040204" pitchFamily="50" charset="-128"/>
              </a:rPr>
              <a:t>　トップページ</a:t>
            </a:r>
            <a:r>
              <a:rPr kumimoji="0" lang="ja-JP" altLang="en-US" sz="800" kern="0" dirty="0">
                <a:solidFill>
                  <a:srgbClr val="FF0033"/>
                </a:solidFill>
                <a:latin typeface="メイリオ" panose="020B0604030504040204" pitchFamily="50" charset="-128"/>
                <a:ea typeface="メイリオ" panose="020B0604030504040204" pitchFamily="50" charset="-128"/>
              </a:rPr>
              <a:t>にて特別演出が行われる可能性があります。</a:t>
            </a:r>
          </a:p>
        </p:txBody>
      </p:sp>
    </p:spTree>
    <p:extLst>
      <p:ext uri="{BB962C8B-B14F-4D97-AF65-F5344CB8AC3E}">
        <p14:creationId xmlns:p14="http://schemas.microsoft.com/office/powerpoint/2010/main" val="12128176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672158" y="252000"/>
            <a:ext cx="5363892" cy="335028"/>
          </a:xfrm>
        </p:spPr>
        <p:txBody>
          <a:bodyPr/>
          <a:lstStyle/>
          <a:p>
            <a:r>
              <a:rPr kumimoji="1" lang="ja-JP" altLang="en-US" sz="2000" b="1" i="0">
                <a:latin typeface="Meiryo" panose="020B0604030504040204" pitchFamily="34" charset="-128"/>
                <a:ea typeface="Meiryo" panose="020B0604030504040204" pitchFamily="34" charset="-128"/>
              </a:rPr>
              <a:t>ブランドパネル  </a:t>
            </a:r>
            <a:r>
              <a:rPr kumimoji="1" lang="en-US" altLang="ja-JP" sz="2000" b="1" i="0">
                <a:latin typeface="Meiryo" panose="020B0604030504040204" pitchFamily="34" charset="-128"/>
                <a:ea typeface="Meiryo" panose="020B0604030504040204" pitchFamily="34" charset="-128"/>
              </a:rPr>
              <a:t>PC</a:t>
            </a:r>
            <a:endParaRPr kumimoji="1" lang="ja-JP" altLang="en-US" sz="2000" b="1" i="0">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6" name="表 5">
            <a:extLst>
              <a:ext uri="{FF2B5EF4-FFF2-40B4-BE49-F238E27FC236}">
                <a16:creationId xmlns:a16="http://schemas.microsoft.com/office/drawing/2014/main" id="{3FB344C1-6141-CEC9-567D-C834926909C5}"/>
              </a:ext>
            </a:extLst>
          </p:cNvPr>
          <p:cNvGraphicFramePr>
            <a:graphicFrameLocks noGrp="1"/>
          </p:cNvGraphicFramePr>
          <p:nvPr>
            <p:extLst>
              <p:ext uri="{D42A27DB-BD31-4B8C-83A1-F6EECF244321}">
                <p14:modId xmlns:p14="http://schemas.microsoft.com/office/powerpoint/2010/main" val="4279830265"/>
              </p:ext>
            </p:extLst>
          </p:nvPr>
        </p:nvGraphicFramePr>
        <p:xfrm>
          <a:off x="479426" y="929206"/>
          <a:ext cx="11233149" cy="3851250"/>
        </p:xfrm>
        <a:graphic>
          <a:graphicData uri="http://schemas.openxmlformats.org/drawingml/2006/table">
            <a:tbl>
              <a:tblPr firstCol="1" bandRow="1"/>
              <a:tblGrid>
                <a:gridCol w="1626692">
                  <a:extLst>
                    <a:ext uri="{9D8B030D-6E8A-4147-A177-3AD203B41FA5}">
                      <a16:colId xmlns:a16="http://schemas.microsoft.com/office/drawing/2014/main" val="792911817"/>
                    </a:ext>
                  </a:extLst>
                </a:gridCol>
                <a:gridCol w="2196106">
                  <a:extLst>
                    <a:ext uri="{9D8B030D-6E8A-4147-A177-3AD203B41FA5}">
                      <a16:colId xmlns:a16="http://schemas.microsoft.com/office/drawing/2014/main" val="2515137241"/>
                    </a:ext>
                  </a:extLst>
                </a:gridCol>
                <a:gridCol w="2470117">
                  <a:extLst>
                    <a:ext uri="{9D8B030D-6E8A-4147-A177-3AD203B41FA5}">
                      <a16:colId xmlns:a16="http://schemas.microsoft.com/office/drawing/2014/main" val="598637953"/>
                    </a:ext>
                  </a:extLst>
                </a:gridCol>
                <a:gridCol w="2470117">
                  <a:extLst>
                    <a:ext uri="{9D8B030D-6E8A-4147-A177-3AD203B41FA5}">
                      <a16:colId xmlns:a16="http://schemas.microsoft.com/office/drawing/2014/main" val="56015879"/>
                    </a:ext>
                  </a:extLst>
                </a:gridCol>
                <a:gridCol w="2470117">
                  <a:extLst>
                    <a:ext uri="{9D8B030D-6E8A-4147-A177-3AD203B41FA5}">
                      <a16:colId xmlns:a16="http://schemas.microsoft.com/office/drawing/2014/main" val="379781813"/>
                    </a:ext>
                  </a:extLst>
                </a:gridCol>
              </a:tblGrid>
              <a:tr h="58573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a:solidFill>
                            <a:schemeClr val="bg1"/>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err="1">
                          <a:solidFill>
                            <a:schemeClr val="bg1"/>
                          </a:solidFill>
                          <a:latin typeface="Meiryo" panose="020B0604030504040204" pitchFamily="34" charset="-128"/>
                          <a:ea typeface="Meiryo" panose="020B0604030504040204" pitchFamily="34" charset="-128"/>
                          <a:cs typeface="+mn-cs"/>
                        </a:rPr>
                        <a:t>vCPM</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掛け率</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PC</a:t>
                      </a:r>
                      <a:endParaRPr kumimoji="1" lang="ja-JP" altLang="en-US"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（都道府県）</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　</a:t>
                      </a:r>
                      <a:r>
                        <a:rPr kumimoji="1" lang="en-US" altLang="ja-JP" sz="1000" b="1" i="0" u="none" strike="noStrike" kern="1200">
                          <a:solidFill>
                            <a:schemeClr val="bg1"/>
                          </a:solidFill>
                          <a:effectLst/>
                          <a:latin typeface="Meiryo" panose="020B0604030504040204" pitchFamily="34" charset="-128"/>
                          <a:ea typeface="Meiryo" panose="020B0604030504040204" pitchFamily="34" charset="-128"/>
                          <a:cs typeface="+mn-cs"/>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40836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1.3</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40836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26559465"/>
                  </a:ext>
                </a:extLst>
              </a:tr>
              <a:tr h="408365">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rPr>
                        <a:t>（興味関心、購買意向、</a:t>
                      </a:r>
                      <a:endParaRPr kumimoji="1" lang="en-US" altLang="ja-JP" sz="105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rPr>
                        <a:t>属性・ライフイベント）</a:t>
                      </a:r>
                      <a:r>
                        <a:rPr kumimoji="1" lang="en-US" altLang="ja-JP" sz="1050" b="0" kern="1200">
                          <a:solidFill>
                            <a:schemeClr val="bg1"/>
                          </a:solidFill>
                          <a:latin typeface="Meiryo" panose="020B0604030504040204" pitchFamily="34" charset="-128"/>
                          <a:ea typeface="Meiryo" panose="020B0604030504040204" pitchFamily="34" charset="-128"/>
                        </a:rPr>
                        <a:t>※</a:t>
                      </a:r>
                      <a:r>
                        <a:rPr kumimoji="1" lang="ja-JP" altLang="en-US" sz="1050" b="0" kern="1200">
                          <a:solidFill>
                            <a:schemeClr val="bg1"/>
                          </a:solidFill>
                          <a:latin typeface="Meiryo" panose="020B0604030504040204" pitchFamily="34" charset="-128"/>
                          <a:ea typeface="Meiryo" panose="020B0604030504040204" pitchFamily="34" charset="-128"/>
                        </a:rPr>
                        <a:t>１</a:t>
                      </a:r>
                      <a:endParaRPr kumimoji="1" lang="en-US" altLang="ja-JP" sz="105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1.8</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38614">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a:solidFill>
                            <a:schemeClr val="bg1"/>
                          </a:solidFill>
                          <a:latin typeface="Meiryo" panose="020B0604030504040204" pitchFamily="34" charset="-128"/>
                          <a:ea typeface="Meiryo" panose="020B0604030504040204" pitchFamily="34" charset="-128"/>
                          <a:cs typeface="+mn-cs"/>
                        </a:rPr>
                      </a:b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リスト参照</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b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b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チラシ非閲覧ターゲティングのみ可</a:t>
                      </a: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2.0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19801708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トップインパクト  </a:t>
            </a:r>
            <a:r>
              <a:rPr kumimoji="1" lang="en-US" altLang="ja-JP" sz="2000" b="1" i="0">
                <a:latin typeface="Meiryo" panose="020B0604030504040204" pitchFamily="34" charset="-128"/>
                <a:ea typeface="Meiryo" panose="020B0604030504040204" pitchFamily="34" charset="-128"/>
              </a:rPr>
              <a:t>PC</a:t>
            </a:r>
            <a:endParaRPr kumimoji="1" lang="ja-JP" altLang="en-US" sz="2000" b="1" i="0">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dirty="0">
                <a:ln>
                  <a:noFill/>
                </a:ln>
                <a:solidFill>
                  <a:srgbClr val="0D0D0D"/>
                </a:solidFill>
                <a:effectLst/>
                <a:uLnTx/>
                <a:uFillTx/>
                <a:latin typeface="Meiryo"/>
                <a:ea typeface="Meiryo"/>
              </a:rPr>
              <a:t>:</a:t>
            </a:r>
            <a:r>
              <a:rPr kumimoji="0" lang="ja-JP" altLang="en-US" sz="900" b="0" i="0" u="none" strike="noStrike" kern="0" cap="none" spc="0" normalizeH="0" baseline="0" noProof="0" dirty="0">
                <a:ln>
                  <a:noFill/>
                </a:ln>
                <a:solidFill>
                  <a:srgbClr val="0D0D0D"/>
                </a:solidFill>
                <a:effectLst/>
                <a:uLnTx/>
                <a:uFillTx/>
                <a:latin typeface="Meiryo"/>
                <a:ea typeface="Meiryo"/>
              </a:rPr>
              <a:t> </a:t>
            </a:r>
            <a:r>
              <a:rPr kumimoji="0" lang="en-US" altLang="ja-JP" sz="900" b="0" i="0" u="none" strike="noStrike" kern="0" cap="none" spc="0" normalizeH="0" baseline="0" noProof="0" dirty="0">
                <a:ln>
                  <a:noFill/>
                </a:ln>
                <a:solidFill>
                  <a:srgbClr val="000000"/>
                </a:solidFill>
                <a:effectLst/>
                <a:uLnTx/>
                <a:uFillTx/>
                <a:latin typeface="Meiryo"/>
                <a:ea typeface="Meiryo"/>
                <a:hlinkClick r:id="rId4">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dirty="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dirty="0">
                <a:solidFill>
                  <a:srgbClr val="0D0D0D"/>
                </a:solidFill>
                <a:latin typeface="Meiryo"/>
                <a:ea typeface="Meiryo"/>
                <a:hlinkClick r:id="rId5"/>
              </a:rPr>
              <a:t>https://ads-help.yahoo-net.jp/s/article/H000044930?language=ja</a:t>
            </a:r>
            <a:endParaRPr lang="en-US" altLang="ja-JP" sz="900" b="0" i="0" u="none" strike="noStrike" cap="none" spc="0" normalizeH="0" baseline="0" noProof="0" dirty="0">
              <a:ln>
                <a:noFill/>
              </a:ln>
              <a:solidFill>
                <a:srgbClr val="000000"/>
              </a:solidFill>
              <a:effectLst/>
              <a:uLnTx/>
              <a:uFillTx/>
              <a:latin typeface="Meiryo"/>
              <a:ea typeface="Meiryo"/>
            </a:endParaRPr>
          </a:p>
        </p:txBody>
      </p:sp>
      <p:sp>
        <p:nvSpPr>
          <p:cNvPr id="4" name="角丸四角形 6">
            <a:extLst>
              <a:ext uri="{FF2B5EF4-FFF2-40B4-BE49-F238E27FC236}">
                <a16:creationId xmlns:a16="http://schemas.microsoft.com/office/drawing/2014/main" id="{5A8395BE-9BF6-288D-7DFF-BD186A4FD41F}"/>
              </a:ext>
            </a:extLst>
          </p:cNvPr>
          <p:cNvSpPr/>
          <p:nvPr/>
        </p:nvSpPr>
        <p:spPr>
          <a:xfrm>
            <a:off x="2200437" y="1268413"/>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7" name="円/楕円 7">
            <a:extLst>
              <a:ext uri="{FF2B5EF4-FFF2-40B4-BE49-F238E27FC236}">
                <a16:creationId xmlns:a16="http://schemas.microsoft.com/office/drawing/2014/main" id="{44437BCD-7424-6C95-4011-F27084568A94}"/>
              </a:ext>
            </a:extLst>
          </p:cNvPr>
          <p:cNvSpPr>
            <a:spLocks noChangeAspect="1"/>
          </p:cNvSpPr>
          <p:nvPr/>
        </p:nvSpPr>
        <p:spPr>
          <a:xfrm>
            <a:off x="1952073" y="1362865"/>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0" name="角丸四角形 10">
            <a:extLst>
              <a:ext uri="{FF2B5EF4-FFF2-40B4-BE49-F238E27FC236}">
                <a16:creationId xmlns:a16="http://schemas.microsoft.com/office/drawing/2014/main" id="{35369D9E-CFD9-E29A-DDED-A5E3F0039B1B}"/>
              </a:ext>
            </a:extLst>
          </p:cNvPr>
          <p:cNvSpPr/>
          <p:nvPr/>
        </p:nvSpPr>
        <p:spPr>
          <a:xfrm>
            <a:off x="6494027" y="1268413"/>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14" name="円/楕円 11">
            <a:extLst>
              <a:ext uri="{FF2B5EF4-FFF2-40B4-BE49-F238E27FC236}">
                <a16:creationId xmlns:a16="http://schemas.microsoft.com/office/drawing/2014/main" id="{70ABA1CD-CDE1-E252-8048-A638D397A928}"/>
              </a:ext>
            </a:extLst>
          </p:cNvPr>
          <p:cNvSpPr>
            <a:spLocks noChangeAspect="1"/>
          </p:cNvSpPr>
          <p:nvPr/>
        </p:nvSpPr>
        <p:spPr>
          <a:xfrm>
            <a:off x="6245663" y="1362865"/>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7" name="図 16" descr="グラフィカル ユーザー インターフェイス, テキスト, アプリケーション&#10;&#10;自動的に生成された説明">
            <a:extLst>
              <a:ext uri="{FF2B5EF4-FFF2-40B4-BE49-F238E27FC236}">
                <a16:creationId xmlns:a16="http://schemas.microsoft.com/office/drawing/2014/main" id="{25794AAE-69AB-6B91-4EBB-189D9B24721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00437" y="2366356"/>
            <a:ext cx="3586551" cy="2696458"/>
          </a:xfrm>
          <a:prstGeom prst="rect">
            <a:avLst/>
          </a:prstGeom>
        </p:spPr>
      </p:pic>
      <p:pic>
        <p:nvPicPr>
          <p:cNvPr id="19" name="図 18" descr="グラフィカル ユーザー インターフェイス, テキスト, アプリケーション, Web サイト&#10;&#10;自動的に生成された説明">
            <a:extLst>
              <a:ext uri="{FF2B5EF4-FFF2-40B4-BE49-F238E27FC236}">
                <a16:creationId xmlns:a16="http://schemas.microsoft.com/office/drawing/2014/main" id="{2153D10A-40C5-9EDC-13B8-8F9B1D8159C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94028" y="2335567"/>
            <a:ext cx="3585600" cy="2695742"/>
          </a:xfrm>
          <a:prstGeom prst="rect">
            <a:avLst/>
          </a:prstGeom>
        </p:spPr>
      </p:pic>
      <p:cxnSp>
        <p:nvCxnSpPr>
          <p:cNvPr id="22" name="コネクタ: カギ線 21">
            <a:extLst>
              <a:ext uri="{FF2B5EF4-FFF2-40B4-BE49-F238E27FC236}">
                <a16:creationId xmlns:a16="http://schemas.microsoft.com/office/drawing/2014/main" id="{61719F82-6089-761F-27D1-3BE77F4C5180}"/>
              </a:ext>
            </a:extLst>
          </p:cNvPr>
          <p:cNvCxnSpPr>
            <a:cxnSpLocks/>
          </p:cNvCxnSpPr>
          <p:nvPr/>
        </p:nvCxnSpPr>
        <p:spPr>
          <a:xfrm flipH="1">
            <a:off x="5742570" y="164495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コネクタ: カギ線 23">
            <a:extLst>
              <a:ext uri="{FF2B5EF4-FFF2-40B4-BE49-F238E27FC236}">
                <a16:creationId xmlns:a16="http://schemas.microsoft.com/office/drawing/2014/main" id="{C5168971-38BE-C40A-99C8-66EADA692CAB}"/>
              </a:ext>
            </a:extLst>
          </p:cNvPr>
          <p:cNvCxnSpPr>
            <a:cxnSpLocks/>
          </p:cNvCxnSpPr>
          <p:nvPr/>
        </p:nvCxnSpPr>
        <p:spPr>
          <a:xfrm flipH="1">
            <a:off x="10026233" y="164495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88456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a:t>
            </a:r>
            <a:r>
              <a:rPr lang="ja-JP" altLang="en-US"/>
              <a:t>トップインパクト  </a:t>
            </a:r>
            <a:r>
              <a:rPr kumimoji="1" lang="en-US" altLang="ja-JP" sz="2000" b="1" i="0">
                <a:latin typeface="Meiryo" panose="020B0604030504040204" pitchFamily="34" charset="-128"/>
                <a:ea typeface="Meiryo" panose="020B0604030504040204" pitchFamily="34" charset="-128"/>
              </a:rPr>
              <a:t>PC</a:t>
            </a:r>
            <a:endParaRPr kumimoji="1" lang="ja-JP" altLang="en-US" sz="2000" b="1" i="0">
              <a:latin typeface="Meiryo" panose="020B0604030504040204" pitchFamily="34" charset="-128"/>
              <a:ea typeface="Meiryo" panose="020B0604030504040204" pitchFamily="34" charset="-128"/>
            </a:endParaRPr>
          </a:p>
        </p:txBody>
      </p:sp>
      <p:graphicFrame>
        <p:nvGraphicFramePr>
          <p:cNvPr id="2" name="表 1">
            <a:extLst>
              <a:ext uri="{FF2B5EF4-FFF2-40B4-BE49-F238E27FC236}">
                <a16:creationId xmlns:a16="http://schemas.microsoft.com/office/drawing/2014/main" id="{0B1229AB-9703-7D3D-9A76-4638F6001E10}"/>
              </a:ext>
            </a:extLst>
          </p:cNvPr>
          <p:cNvGraphicFramePr>
            <a:graphicFrameLocks noGrp="1"/>
          </p:cNvGraphicFramePr>
          <p:nvPr>
            <p:extLst>
              <p:ext uri="{D42A27DB-BD31-4B8C-83A1-F6EECF244321}">
                <p14:modId xmlns:p14="http://schemas.microsoft.com/office/powerpoint/2010/main" val="325489858"/>
              </p:ext>
            </p:extLst>
          </p:nvPr>
        </p:nvGraphicFramePr>
        <p:xfrm>
          <a:off x="479426" y="1006478"/>
          <a:ext cx="11233151" cy="4866603"/>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895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PC</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9/1</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3/10</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a:t>
                      </a:r>
                      <a:endParaRPr kumimoji="1" lang="ja-JP" altLang="en-US" sz="1050" b="1" kern="1200" dirty="0">
                        <a:solidFill>
                          <a:schemeClr val="bg1"/>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PC</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（都道府県）（</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9/1</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3/10</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a:t>
                      </a:r>
                      <a:endParaRPr kumimoji="1" lang="ja-JP" altLang="en-US" sz="1050" b="1" kern="1200" dirty="0">
                        <a:solidFill>
                          <a:schemeClr val="bg1"/>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dirty="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a:solidFill>
                            <a:srgbClr val="0D0D0D"/>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1050" dirty="0">
                          <a:latin typeface="Meiryo"/>
                        </a:rPr>
                        <a:t>1000011967</a:t>
                      </a:r>
                      <a:endParaRPr kumimoji="1" lang="ja-JP" altLang="en-US" sz="1050" dirty="0">
                        <a:latin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a:solidFill>
                            <a:srgbClr val="0D0D0D"/>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1050" dirty="0">
                          <a:latin typeface="メイリオ" panose="020B0604030504040204" pitchFamily="50" charset="-128"/>
                          <a:ea typeface="メイリオ" panose="020B0604030504040204" pitchFamily="50" charset="-128"/>
                        </a:rPr>
                        <a:t>1000011981</a:t>
                      </a:r>
                      <a:endParaRPr kumimoji="1" lang="ja-JP" sz="1050" dirty="0">
                        <a:latin typeface="メイリオ" panose="020B0604030504040204" pitchFamily="50" charset="-128"/>
                        <a:ea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dirty="0">
                          <a:solidFill>
                            <a:srgbClr val="0D0D0D"/>
                          </a:solidFill>
                          <a:latin typeface="メイリオ"/>
                          <a:ea typeface="メイリオ"/>
                          <a:cs typeface="+mn-cs"/>
                        </a:rPr>
                        <a:t>2025</a:t>
                      </a:r>
                      <a:r>
                        <a:rPr kumimoji="1" lang="ja-JP" altLang="en-US" sz="1050" kern="1200" dirty="0">
                          <a:solidFill>
                            <a:srgbClr val="0D0D0D"/>
                          </a:solidFill>
                          <a:latin typeface="メイリオ"/>
                          <a:ea typeface="メイリオ"/>
                          <a:cs typeface="+mn-cs"/>
                        </a:rPr>
                        <a:t>年</a:t>
                      </a:r>
                      <a:r>
                        <a:rPr kumimoji="1" lang="en-US" altLang="ja-JP" sz="1050" kern="1200" dirty="0">
                          <a:solidFill>
                            <a:srgbClr val="0D0D0D"/>
                          </a:solidFill>
                          <a:latin typeface="メイリオ"/>
                          <a:ea typeface="メイリオ"/>
                          <a:cs typeface="+mn-cs"/>
                        </a:rPr>
                        <a:t>7</a:t>
                      </a:r>
                      <a:r>
                        <a:rPr kumimoji="1" lang="ja-JP" altLang="en-US" sz="1050" kern="1200" dirty="0">
                          <a:solidFill>
                            <a:srgbClr val="0D0D0D"/>
                          </a:solidFill>
                          <a:latin typeface="メイリオ"/>
                          <a:ea typeface="メイリオ"/>
                          <a:cs typeface="+mn-cs"/>
                        </a:rPr>
                        <a:t>月</a:t>
                      </a:r>
                      <a:r>
                        <a:rPr kumimoji="1" lang="en-US" altLang="ja-JP" sz="1050" kern="1200" dirty="0">
                          <a:solidFill>
                            <a:srgbClr val="0D0D0D"/>
                          </a:solidFill>
                          <a:latin typeface="メイリオ"/>
                          <a:ea typeface="メイリオ"/>
                          <a:cs typeface="+mn-cs"/>
                        </a:rPr>
                        <a:t>24</a:t>
                      </a:r>
                      <a:r>
                        <a:rPr kumimoji="1" lang="ja-JP" altLang="en-US" sz="1050" kern="1200" dirty="0">
                          <a:solidFill>
                            <a:srgbClr val="0D0D0D"/>
                          </a:solidFill>
                          <a:latin typeface="メイリオ"/>
                          <a:ea typeface="メイリオ"/>
                          <a:cs typeface="+mn-cs"/>
                        </a:rPr>
                        <a:t>日</a:t>
                      </a:r>
                      <a:r>
                        <a:rPr lang="en-US" altLang="ja-JP" sz="1050" kern="1200" dirty="0">
                          <a:solidFill>
                            <a:srgbClr val="0D0D0D"/>
                          </a:solidFill>
                          <a:latin typeface="メイリオ"/>
                          <a:ea typeface="メイリオ"/>
                          <a:cs typeface="+mn-cs"/>
                        </a:rPr>
                        <a:t>(</a:t>
                      </a:r>
                      <a:r>
                        <a:rPr lang="ja-JP" altLang="en-US" sz="1050" kern="1200" dirty="0">
                          <a:solidFill>
                            <a:srgbClr val="0D0D0D"/>
                          </a:solidFill>
                          <a:latin typeface="メイリオ"/>
                          <a:ea typeface="メイリオ"/>
                          <a:cs typeface="+mn-cs"/>
                        </a:rPr>
                        <a:t>木</a:t>
                      </a:r>
                      <a:r>
                        <a:rPr lang="en-US" altLang="ja-JP" sz="1050" kern="1200" dirty="0">
                          <a:solidFill>
                            <a:srgbClr val="0D0D0D"/>
                          </a:solidFill>
                          <a:latin typeface="メイリオ"/>
                          <a:ea typeface="メイリオ"/>
                          <a:cs typeface="+mn-cs"/>
                        </a:rPr>
                        <a:t>)</a:t>
                      </a:r>
                      <a:endParaRPr kumimoji="1" lang="ja-JP" altLang="en-US" sz="1050" kern="1200" dirty="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5520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kern="1200">
                          <a:solidFill>
                            <a:srgbClr val="0D0D0D"/>
                          </a:solidFill>
                          <a:latin typeface="Meiryo"/>
                          <a:ea typeface="Meiryo"/>
                          <a:cs typeface="+mn-cs"/>
                        </a:rPr>
                        <a:t>トップインパクト クインティ</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画像</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　トップインパクト クインティ</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動画</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a:t>
                      </a:r>
                    </a:p>
                    <a:p>
                      <a:pPr algn="ctr"/>
                      <a:r>
                        <a:rPr kumimoji="1" lang="ja-JP" altLang="en-US" sz="1050" kern="1200">
                          <a:solidFill>
                            <a:srgbClr val="0D0D0D"/>
                          </a:solidFill>
                          <a:latin typeface="Meiryo"/>
                          <a:ea typeface="Meiryo"/>
                          <a:cs typeface="+mn-cs"/>
                        </a:rPr>
                        <a:t>トップインパクト スクエア</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画像</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　トップインパクト スクエア</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動画</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88375">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dirty="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dirty="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algn="ctr"/>
                      <a:r>
                        <a:rPr lang="en-US" altLang="ja-JP" sz="1050" b="0" i="0" kern="1200" dirty="0">
                          <a:solidFill>
                            <a:srgbClr val="0D0D0D"/>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rgbClr val="0D0D0D"/>
                          </a:solidFill>
                          <a:latin typeface="Meiryo"/>
                          <a:ea typeface="Meiryo"/>
                          <a:cs typeface="+mn-cs"/>
                        </a:rPr>
                        <a:t>PC</a:t>
                      </a:r>
                      <a:endParaRPr kumimoji="1" lang="ja-JP" altLang="en-US" sz="105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50" kern="1200" dirty="0">
                          <a:solidFill>
                            <a:srgbClr val="0D0D0D"/>
                          </a:solidFill>
                          <a:latin typeface="Meiryo"/>
                          <a:ea typeface="Meiryo"/>
                          <a:cs typeface="+mn-cs"/>
                        </a:rPr>
                        <a:t>Yahoo! JAPAN</a:t>
                      </a:r>
                      <a:r>
                        <a:rPr lang="en-US" altLang="ja-JP" sz="1050" kern="1200" dirty="0">
                          <a:solidFill>
                            <a:srgbClr val="0D0D0D"/>
                          </a:solidFill>
                          <a:latin typeface="Meiryo"/>
                          <a:ea typeface="Meiryo"/>
                          <a:cs typeface="+mn-cs"/>
                        </a:rPr>
                        <a:t> </a:t>
                      </a:r>
                      <a:r>
                        <a:rPr kumimoji="1" lang="en-US" altLang="ja-JP" sz="1050" kern="1200" dirty="0">
                          <a:solidFill>
                            <a:srgbClr val="0D0D0D"/>
                          </a:solidFill>
                          <a:latin typeface="Meiryo"/>
                          <a:ea typeface="Meiryo"/>
                          <a:cs typeface="+mn-cs"/>
                        </a:rPr>
                        <a:t> </a:t>
                      </a:r>
                      <a:r>
                        <a:rPr kumimoji="1" lang="ja-JP" altLang="en-US" sz="1050" kern="1200">
                          <a:solidFill>
                            <a:srgbClr val="0D0D0D"/>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a:lnSpc>
                          <a:spcPct val="100000"/>
                        </a:lnSpc>
                        <a:spcBef>
                          <a:spcPts val="0"/>
                        </a:spcBef>
                        <a:spcAft>
                          <a:spcPts val="0"/>
                        </a:spcAft>
                        <a:buNone/>
                        <a:tabLst/>
                        <a:defRPr/>
                      </a:pPr>
                      <a:r>
                        <a:rPr kumimoji="1" lang="en-US" altLang="ja-JP" sz="1050" b="0" i="0" u="none" strike="noStrike" kern="1200" cap="none" spc="0" normalizeH="0" baseline="0" noProof="0" dirty="0">
                          <a:ln>
                            <a:noFill/>
                          </a:ln>
                          <a:solidFill>
                            <a:srgbClr val="0D0D0D"/>
                          </a:solidFill>
                          <a:effectLst/>
                          <a:uLnTx/>
                          <a:uFillTx/>
                          <a:latin typeface="Meiryo"/>
                        </a:rPr>
                        <a:t>2025</a:t>
                      </a:r>
                      <a:r>
                        <a:rPr kumimoji="1" lang="ja-JP" altLang="ja-JP" sz="1050" b="0" i="0" u="none" strike="noStrike" kern="1200" cap="none" spc="0" normalizeH="0" baseline="0" noProof="0" dirty="0">
                          <a:ln>
                            <a:noFill/>
                          </a:ln>
                          <a:solidFill>
                            <a:srgbClr val="0D0D0D"/>
                          </a:solidFill>
                          <a:effectLst/>
                          <a:uLnTx/>
                          <a:uFillTx/>
                          <a:latin typeface="Meiryo"/>
                          <a:ea typeface="Meiryo"/>
                        </a:rPr>
                        <a:t>年</a:t>
                      </a:r>
                      <a:r>
                        <a:rPr kumimoji="1" lang="en-US" altLang="ja-JP" sz="1050" b="0" i="0" u="none" strike="noStrike" kern="1200" cap="none" spc="0" normalizeH="0" baseline="0" noProof="0" dirty="0">
                          <a:ln>
                            <a:noFill/>
                          </a:ln>
                          <a:solidFill>
                            <a:srgbClr val="0D0D0D"/>
                          </a:solidFill>
                          <a:effectLst/>
                          <a:uLnTx/>
                          <a:uFillTx/>
                          <a:latin typeface="Meiryo"/>
                          <a:ea typeface="Meiryo"/>
                        </a:rPr>
                        <a:t>9</a:t>
                      </a:r>
                      <a:r>
                        <a:rPr kumimoji="1" lang="ja-JP" altLang="ja-JP" sz="1050" b="0" i="0" u="none" strike="noStrike" kern="1200" cap="none" spc="0" normalizeH="0" baseline="0" noProof="0" dirty="0">
                          <a:ln>
                            <a:noFill/>
                          </a:ln>
                          <a:solidFill>
                            <a:srgbClr val="0D0D0D"/>
                          </a:solidFill>
                          <a:effectLst/>
                          <a:uLnTx/>
                          <a:uFillTx/>
                          <a:latin typeface="Meiryo"/>
                          <a:ea typeface="Meiryo"/>
                        </a:rPr>
                        <a:t>月</a:t>
                      </a:r>
                      <a:r>
                        <a:rPr lang="en-US" altLang="ja-JP" sz="1050" b="0" i="0" u="none" strike="noStrike" kern="1200" cap="none" spc="0" normalizeH="0" baseline="0" noProof="0" dirty="0">
                          <a:ln>
                            <a:noFill/>
                          </a:ln>
                          <a:solidFill>
                            <a:srgbClr val="0D0D0D"/>
                          </a:solidFill>
                          <a:effectLst/>
                          <a:uLnTx/>
                          <a:uFillTx/>
                          <a:latin typeface="Meiryo"/>
                        </a:rPr>
                        <a:t>1</a:t>
                      </a:r>
                      <a:r>
                        <a:rPr kumimoji="1" lang="ja-JP" altLang="ja-JP" sz="1050" b="0" i="0" u="none" strike="noStrike" kern="1200" cap="none" spc="0" normalizeH="0" baseline="0" noProof="0" dirty="0">
                          <a:ln>
                            <a:noFill/>
                          </a:ln>
                          <a:solidFill>
                            <a:srgbClr val="0D0D0D"/>
                          </a:solidFill>
                          <a:effectLst/>
                          <a:uLnTx/>
                          <a:uFillTx/>
                          <a:latin typeface="Meiryo"/>
                          <a:ea typeface="Meiryo"/>
                        </a:rPr>
                        <a:t>日（</a:t>
                      </a:r>
                      <a:r>
                        <a:rPr kumimoji="1" lang="ja-JP" altLang="en-US" sz="1050" b="0" i="0" u="none" strike="noStrike" kern="1200" cap="none" spc="0" normalizeH="0" baseline="0" noProof="0" dirty="0">
                          <a:ln>
                            <a:noFill/>
                          </a:ln>
                          <a:solidFill>
                            <a:srgbClr val="0D0D0D"/>
                          </a:solidFill>
                          <a:effectLst/>
                          <a:uLnTx/>
                          <a:uFillTx/>
                          <a:latin typeface="Meiryo"/>
                          <a:ea typeface="Meiryo"/>
                        </a:rPr>
                        <a:t>月</a:t>
                      </a:r>
                      <a:r>
                        <a:rPr kumimoji="1" lang="ja-JP" altLang="ja-JP" sz="1050" b="0" i="0" u="none" strike="noStrike" kern="1200" cap="none" spc="0" normalizeH="0" baseline="0" noProof="0" dirty="0">
                          <a:ln>
                            <a:noFill/>
                          </a:ln>
                          <a:solidFill>
                            <a:srgbClr val="0D0D0D"/>
                          </a:solidFill>
                          <a:effectLst/>
                          <a:uLnTx/>
                          <a:uFillTx/>
                          <a:latin typeface="Meiryo"/>
                          <a:ea typeface="Meiryo"/>
                        </a:rPr>
                        <a:t>）～　</a:t>
                      </a:r>
                      <a:r>
                        <a:rPr lang="en-US" altLang="ja-JP" sz="1050" b="0" i="0" u="none" strike="noStrike" kern="1200" cap="none" spc="0" normalizeH="0" baseline="0" noProof="0" dirty="0">
                          <a:ln>
                            <a:noFill/>
                          </a:ln>
                          <a:solidFill>
                            <a:srgbClr val="0D0D0D"/>
                          </a:solidFill>
                          <a:effectLst/>
                          <a:uLnTx/>
                          <a:uFillTx/>
                          <a:latin typeface="Meiryo"/>
                        </a:rPr>
                        <a:t>2026</a:t>
                      </a:r>
                      <a:r>
                        <a:rPr kumimoji="1" lang="ja-JP" altLang="ja-JP" sz="1050" b="0" i="0" u="none" strike="noStrike" kern="1200" cap="none" spc="0" normalizeH="0" baseline="0" noProof="0" dirty="0">
                          <a:ln>
                            <a:noFill/>
                          </a:ln>
                          <a:solidFill>
                            <a:srgbClr val="0D0D0D"/>
                          </a:solidFill>
                          <a:effectLst/>
                          <a:uLnTx/>
                          <a:uFillTx/>
                          <a:latin typeface="Meiryo"/>
                          <a:ea typeface="Meiryo"/>
                        </a:rPr>
                        <a:t>年</a:t>
                      </a:r>
                      <a:r>
                        <a:rPr kumimoji="1" lang="en-US" altLang="ja-JP" sz="1050" b="0" i="0" u="none" strike="noStrike" kern="1200" cap="none" spc="0" normalizeH="0" baseline="0" noProof="0" dirty="0">
                          <a:ln>
                            <a:noFill/>
                          </a:ln>
                          <a:solidFill>
                            <a:srgbClr val="0D0D0D"/>
                          </a:solidFill>
                          <a:effectLst/>
                          <a:uLnTx/>
                          <a:uFillTx/>
                          <a:latin typeface="Meiryo"/>
                          <a:ea typeface="Meiryo"/>
                        </a:rPr>
                        <a:t>3</a:t>
                      </a:r>
                      <a:r>
                        <a:rPr kumimoji="1" lang="ja-JP" altLang="ja-JP" sz="1050" b="0" i="0" u="none" strike="noStrike" kern="1200" cap="none" spc="0" normalizeH="0" baseline="0" noProof="0" dirty="0">
                          <a:ln>
                            <a:noFill/>
                          </a:ln>
                          <a:solidFill>
                            <a:srgbClr val="0D0D0D"/>
                          </a:solidFill>
                          <a:effectLst/>
                          <a:uLnTx/>
                          <a:uFillTx/>
                          <a:latin typeface="Meiryo"/>
                          <a:ea typeface="Meiryo"/>
                        </a:rPr>
                        <a:t>月</a:t>
                      </a:r>
                      <a:r>
                        <a:rPr kumimoji="1" lang="en-US" altLang="ja-JP" sz="1050" b="0" i="0" u="none" strike="noStrike" kern="1200" cap="none" spc="0" normalizeH="0" baseline="0" noProof="0" dirty="0">
                          <a:ln>
                            <a:noFill/>
                          </a:ln>
                          <a:solidFill>
                            <a:srgbClr val="0D0D0D"/>
                          </a:solidFill>
                          <a:effectLst/>
                          <a:uLnTx/>
                          <a:uFillTx/>
                          <a:latin typeface="Meiryo"/>
                          <a:ea typeface="Meiryo"/>
                        </a:rPr>
                        <a:t>10</a:t>
                      </a:r>
                      <a:r>
                        <a:rPr kumimoji="1" lang="ja-JP" altLang="ja-JP" sz="1050" b="0" i="0" u="none" strike="noStrike" kern="1200" cap="none" spc="0" normalizeH="0" baseline="0" noProof="0" dirty="0">
                          <a:ln>
                            <a:noFill/>
                          </a:ln>
                          <a:solidFill>
                            <a:srgbClr val="0D0D0D"/>
                          </a:solidFill>
                          <a:effectLst/>
                          <a:uLnTx/>
                          <a:uFillTx/>
                          <a:latin typeface="Meiryo"/>
                          <a:ea typeface="Meiryo"/>
                        </a:rPr>
                        <a:t>日（</a:t>
                      </a:r>
                      <a:r>
                        <a:rPr kumimoji="1" lang="ja-JP" altLang="en-US" sz="1050" b="0" i="0" u="none" strike="noStrike" kern="1200" cap="none" spc="0" normalizeH="0" baseline="0" noProof="0" dirty="0">
                          <a:ln>
                            <a:noFill/>
                          </a:ln>
                          <a:solidFill>
                            <a:srgbClr val="0D0D0D"/>
                          </a:solidFill>
                          <a:effectLst/>
                          <a:uLnTx/>
                          <a:uFillTx/>
                          <a:latin typeface="Meiryo"/>
                          <a:ea typeface="Meiryo"/>
                        </a:rPr>
                        <a:t>火</a:t>
                      </a:r>
                      <a:r>
                        <a:rPr kumimoji="1" lang="ja-JP" altLang="ja-JP" sz="1050" b="0" i="0" u="none" strike="noStrike" kern="1200" cap="none" spc="0" normalizeH="0" baseline="0" noProof="0" dirty="0">
                          <a:ln>
                            <a:noFill/>
                          </a:ln>
                          <a:solidFill>
                            <a:srgbClr val="0D0D0D"/>
                          </a:solidFill>
                          <a:effectLst/>
                          <a:uLnTx/>
                          <a:uFillTx/>
                          <a:latin typeface="Meiryo"/>
                          <a:ea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rgbClr val="0D0D0D"/>
                          </a:solidFill>
                          <a:latin typeface="Meiryo"/>
                          <a:ea typeface="Meiryo"/>
                          <a:cs typeface="+mn-cs"/>
                        </a:rPr>
                        <a:t>5</a:t>
                      </a:r>
                      <a:r>
                        <a:rPr kumimoji="1" lang="ja-JP" altLang="en-US" sz="1050" kern="1200" dirty="0">
                          <a:solidFill>
                            <a:srgbClr val="0D0D0D"/>
                          </a:solidFill>
                          <a:latin typeface="Meiryo"/>
                          <a:ea typeface="Meiryo"/>
                          <a:cs typeface="+mn-cs"/>
                        </a:rPr>
                        <a:t>日間～</a:t>
                      </a:r>
                      <a:r>
                        <a:rPr lang="ja-JP" altLang="en-US" sz="1050" kern="1200" dirty="0">
                          <a:solidFill>
                            <a:srgbClr val="0D0D0D"/>
                          </a:solidFill>
                          <a:latin typeface="Meiryo"/>
                          <a:ea typeface="Meiryo"/>
                          <a:cs typeface="+mn-cs"/>
                        </a:rPr>
                        <a:t>31</a:t>
                      </a:r>
                      <a:r>
                        <a:rPr kumimoji="1" lang="ja-JP" altLang="en-US" sz="1050" kern="1200" dirty="0">
                          <a:solidFill>
                            <a:srgbClr val="0D0D0D"/>
                          </a:solidFill>
                          <a:latin typeface="Meiryo"/>
                          <a:ea typeface="Meiryo"/>
                          <a:cs typeface="+mn-cs"/>
                        </a:rPr>
                        <a:t>日間 </a:t>
                      </a:r>
                      <a:r>
                        <a:rPr kumimoji="0" lang="en-US" altLang="ja-JP" sz="1050" kern="0" dirty="0">
                          <a:solidFill>
                            <a:srgbClr val="FF0033"/>
                          </a:solidFill>
                          <a:latin typeface="Meiryo"/>
                          <a:ea typeface="Meiryo"/>
                        </a:rPr>
                        <a:t>※1</a:t>
                      </a:r>
                      <a:r>
                        <a:rPr lang="en-US" altLang="ja-JP" sz="1050" kern="0" dirty="0">
                          <a:solidFill>
                            <a:srgbClr val="FF0033"/>
                          </a:solidFill>
                          <a:latin typeface="Meiryo"/>
                          <a:ea typeface="Meiryo"/>
                        </a:rPr>
                        <a:t> </a:t>
                      </a:r>
                      <a:endParaRPr kumimoji="1" lang="ja-JP" altLang="en-US" sz="1050" kern="1200" dirty="0">
                        <a:solidFill>
                          <a:srgbClr val="FF003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err="1">
                          <a:solidFill>
                            <a:srgbClr val="0D0D0D"/>
                          </a:solidFill>
                          <a:latin typeface="Meiryo"/>
                          <a:ea typeface="Meiryo"/>
                        </a:rPr>
                        <a:t>vimps</a:t>
                      </a:r>
                      <a:r>
                        <a:rPr kumimoji="1" lang="ja-JP" altLang="en-US" sz="1050">
                          <a:solidFill>
                            <a:srgbClr val="0D0D0D"/>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rgbClr val="0D0D0D"/>
                          </a:solidFill>
                          <a:latin typeface="Meiryo"/>
                          <a:ea typeface="Meiryo"/>
                          <a:cs typeface="+mn-cs"/>
                        </a:rPr>
                        <a:t>10,000,000</a:t>
                      </a:r>
                      <a:r>
                        <a:rPr kumimoji="1" lang="ja-JP" altLang="en-US" sz="1050" kern="1200">
                          <a:solidFill>
                            <a:srgbClr val="0D0D0D"/>
                          </a:solidFill>
                          <a:latin typeface="Meiryo"/>
                          <a:ea typeface="Meiryo"/>
                          <a:cs typeface="+mn-cs"/>
                        </a:rPr>
                        <a:t>円</a:t>
                      </a:r>
                      <a:endParaRPr kumimoji="1" lang="en-US" altLang="ja-JP" sz="105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rgbClr val="0D0D0D"/>
                          </a:solidFill>
                          <a:latin typeface="Meiryo"/>
                          <a:ea typeface="Meiryo"/>
                          <a:cs typeface="+mn-cs"/>
                        </a:rPr>
                        <a:t>3,000,000</a:t>
                      </a:r>
                      <a:r>
                        <a:rPr kumimoji="1" lang="ja-JP" altLang="en-US" sz="1050" kern="1200">
                          <a:solidFill>
                            <a:srgbClr val="0D0D0D"/>
                          </a:solidFill>
                          <a:latin typeface="Meiryo"/>
                          <a:ea typeface="Meiryo"/>
                          <a:cs typeface="+mn-cs"/>
                        </a:rPr>
                        <a:t>円</a:t>
                      </a:r>
                      <a:endParaRPr kumimoji="1" lang="en-US" altLang="ja-JP" sz="105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45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1,200</a:t>
                      </a:r>
                      <a:r>
                        <a:rPr kumimoji="1" lang="ja-JP" altLang="en-US" sz="1050" b="0" i="0" kern="1200">
                          <a:solidFill>
                            <a:srgbClr val="0D0D0D"/>
                          </a:solidFill>
                          <a:latin typeface="Meiryo"/>
                          <a:ea typeface="Meiryo"/>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1050" kern="1200" dirty="0">
                          <a:solidFill>
                            <a:srgbClr val="0D0D0D"/>
                          </a:solidFill>
                          <a:latin typeface="Meiryo"/>
                          <a:ea typeface="Meiryo"/>
                          <a:cs typeface="+mn-cs"/>
                        </a:rPr>
                        <a:t>1,560</a:t>
                      </a:r>
                      <a:r>
                        <a:rPr kumimoji="1" lang="ja-JP" altLang="en-US" sz="1050" kern="1200" dirty="0">
                          <a:solidFill>
                            <a:srgbClr val="0D0D0D"/>
                          </a:solidFill>
                          <a:latin typeface="Meiryo"/>
                          <a:ea typeface="Meiryo"/>
                          <a:cs typeface="+mn-cs"/>
                        </a:rPr>
                        <a:t>円★</a:t>
                      </a:r>
                      <a:endParaRPr kumimoji="1" lang="en-US" altLang="ja-JP" sz="105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Meiryo"/>
                          <a:ea typeface="Meiryo"/>
                          <a:cs typeface="+mn-cs"/>
                        </a:rPr>
                        <a:t>（</a:t>
                      </a:r>
                      <a:r>
                        <a:rPr kumimoji="1" lang="en-US" altLang="ja-JP" sz="1050" kern="1200" dirty="0">
                          <a:solidFill>
                            <a:srgbClr val="0D0D0D"/>
                          </a:solidFill>
                          <a:latin typeface="Meiryo"/>
                          <a:ea typeface="Meiryo"/>
                          <a:cs typeface="+mn-cs"/>
                        </a:rPr>
                        <a:t>1,200</a:t>
                      </a:r>
                      <a:r>
                        <a:rPr kumimoji="1" lang="ja-JP" altLang="en-US" sz="1050" kern="1200" dirty="0">
                          <a:solidFill>
                            <a:srgbClr val="0D0D0D"/>
                          </a:solidFill>
                          <a:latin typeface="Meiryo"/>
                          <a:ea typeface="Meiryo"/>
                          <a:cs typeface="+mn-cs"/>
                        </a:rPr>
                        <a:t>円</a:t>
                      </a:r>
                      <a:r>
                        <a:rPr kumimoji="1" lang="en-US" altLang="ja-JP" sz="1050" kern="1200" dirty="0">
                          <a:solidFill>
                            <a:srgbClr val="0D0D0D"/>
                          </a:solidFill>
                          <a:latin typeface="Meiryo"/>
                          <a:ea typeface="Meiryo"/>
                          <a:cs typeface="+mn-cs"/>
                        </a:rPr>
                        <a:t>×1.3</a:t>
                      </a:r>
                      <a:r>
                        <a:rPr kumimoji="1" lang="ja-JP" altLang="en-US" sz="1050" kern="1200" dirty="0">
                          <a:solidFill>
                            <a:srgbClr val="0D0D0D"/>
                          </a:solidFill>
                          <a:latin typeface="Meiryo"/>
                          <a:ea typeface="Meiryo"/>
                          <a:cs typeface="+mn-cs"/>
                        </a:rPr>
                        <a:t>倍）</a:t>
                      </a:r>
                      <a:r>
                        <a:rPr kumimoji="1" lang="en-US" altLang="ja-JP" sz="1050" kern="1200" dirty="0">
                          <a:solidFill>
                            <a:srgbClr val="FF0033"/>
                          </a:solidFill>
                          <a:latin typeface="Meiryo"/>
                          <a:ea typeface="Meiryo"/>
                          <a:cs typeface="+mn-cs"/>
                        </a:rPr>
                        <a:t>※2</a:t>
                      </a:r>
                      <a:endParaRPr kumimoji="1" lang="ja-JP" altLang="en-US" sz="1050" kern="1200" dirty="0">
                        <a:solidFill>
                          <a:srgbClr val="FF003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a:t>
                      </a:r>
                      <a:endParaRPr kumimoji="1" lang="ja-JP" altLang="en-US" sz="105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rgbClr val="0D0D0D"/>
                          </a:solidFill>
                          <a:latin typeface="Meiryo"/>
                          <a:ea typeface="Meiryo"/>
                        </a:rPr>
                        <a:t>-</a:t>
                      </a:r>
                      <a:endParaRPr kumimoji="1" lang="ja-JP" altLang="en-US" sz="105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3" name="円/楕円 23">
            <a:extLst>
              <a:ext uri="{FF2B5EF4-FFF2-40B4-BE49-F238E27FC236}">
                <a16:creationId xmlns:a16="http://schemas.microsoft.com/office/drawing/2014/main" id="{B66B6AF6-32CF-7A0A-C74E-86F7C3970BB0}"/>
              </a:ext>
            </a:extLst>
          </p:cNvPr>
          <p:cNvSpPr>
            <a:spLocks noChangeAspect="1"/>
          </p:cNvSpPr>
          <p:nvPr/>
        </p:nvSpPr>
        <p:spPr>
          <a:xfrm>
            <a:off x="9952720" y="2435659"/>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D</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5" name="円/楕円 24">
            <a:extLst>
              <a:ext uri="{FF2B5EF4-FFF2-40B4-BE49-F238E27FC236}">
                <a16:creationId xmlns:a16="http://schemas.microsoft.com/office/drawing/2014/main" id="{E8756881-25C0-3D8D-BD90-22BE43A68AAA}"/>
              </a:ext>
            </a:extLst>
          </p:cNvPr>
          <p:cNvSpPr>
            <a:spLocks noChangeAspect="1"/>
          </p:cNvSpPr>
          <p:nvPr/>
        </p:nvSpPr>
        <p:spPr>
          <a:xfrm>
            <a:off x="9952720" y="2661081"/>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E</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8" name="正方形/長方形 7">
            <a:extLst>
              <a:ext uri="{FF2B5EF4-FFF2-40B4-BE49-F238E27FC236}">
                <a16:creationId xmlns:a16="http://schemas.microsoft.com/office/drawing/2014/main" id="{8C21D2D2-1711-72E1-7647-77A3C339AFE9}"/>
              </a:ext>
            </a:extLst>
          </p:cNvPr>
          <p:cNvSpPr/>
          <p:nvPr/>
        </p:nvSpPr>
        <p:spPr>
          <a:xfrm>
            <a:off x="479426" y="5934549"/>
            <a:ext cx="4190250" cy="541687"/>
          </a:xfrm>
          <a:prstGeom prst="rect">
            <a:avLst/>
          </a:prstGeom>
        </p:spPr>
        <p:txBody>
          <a:bodyPr wrap="none" lIns="0" tIns="0" rIns="0" bIns="0" anchor="t">
            <a:spAutoFit/>
          </a:bodyPr>
          <a:lstStyle/>
          <a:p>
            <a:pPr>
              <a:lnSpc>
                <a:spcPct val="110000"/>
              </a:lnSpc>
              <a:defRPr/>
            </a:pPr>
            <a:r>
              <a:rPr kumimoji="0" lang="en-US" altLang="ja-JP" sz="800" kern="0">
                <a:solidFill>
                  <a:srgbClr val="0D0D0D"/>
                </a:solidFill>
                <a:latin typeface="Meiryo"/>
                <a:ea typeface="Meiryo"/>
              </a:rPr>
              <a:t>※</a:t>
            </a:r>
            <a:r>
              <a:rPr kumimoji="0" lang="ja-JP" altLang="en-US" sz="800" kern="0">
                <a:solidFill>
                  <a:srgbClr val="0D0D0D"/>
                </a:solidFill>
                <a:latin typeface="Meiryo"/>
                <a:ea typeface="Meiryo"/>
              </a:rPr>
              <a:t>スマートフォン、</a:t>
            </a:r>
            <a:r>
              <a:rPr kumimoji="0" lang="en-US" sz="800" kern="0">
                <a:solidFill>
                  <a:srgbClr val="0D0D0D"/>
                </a:solidFill>
                <a:latin typeface="Meiryo"/>
                <a:ea typeface="+mn-lt"/>
              </a:rPr>
              <a:t>PC</a:t>
            </a:r>
            <a:r>
              <a:rPr kumimoji="0" lang="ja-JP" sz="800" kern="0">
                <a:solidFill>
                  <a:srgbClr val="0D0D0D"/>
                </a:solidFill>
                <a:latin typeface="Meiryo"/>
                <a:ea typeface="Meiryo"/>
              </a:rPr>
              <a:t>はパソコン、</a:t>
            </a:r>
            <a:r>
              <a:rPr kumimoji="0" lang="en-US" altLang="ja-JP" sz="800" kern="0">
                <a:solidFill>
                  <a:srgbClr val="0D0D0D"/>
                </a:solidFill>
                <a:latin typeface="Meiryo"/>
                <a:ea typeface="+mn-lt"/>
              </a:rPr>
              <a:t>MD</a:t>
            </a:r>
            <a:r>
              <a:rPr kumimoji="0" lang="ja-JP" sz="800" kern="0">
                <a:solidFill>
                  <a:srgbClr val="0D0D0D"/>
                </a:solidFill>
                <a:latin typeface="Meiryo"/>
                <a:ea typeface="Meiryo"/>
              </a:rPr>
              <a:t>はマルチデバイスの略称です。</a:t>
            </a:r>
            <a:r>
              <a:rPr kumimoji="0" lang="ja-JP" altLang="en-US" sz="800" kern="0">
                <a:solidFill>
                  <a:srgbClr val="0D0D0D"/>
                </a:solidFill>
                <a:latin typeface="Meiryo"/>
                <a:ea typeface="Meiryo"/>
              </a:rPr>
              <a:t>　</a:t>
            </a:r>
            <a:endParaRPr lang="en-US" altLang="ja-JP" sz="800" kern="0">
              <a:solidFill>
                <a:srgbClr val="0D0D0D"/>
              </a:solidFill>
              <a:latin typeface="Meiryo"/>
              <a:ea typeface="Meiryo"/>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vCPM</a:t>
            </a:r>
            <a:r>
              <a:rPr kumimoji="0" lang="ja-JP" altLang="en-US" sz="800" kern="0">
                <a:solidFill>
                  <a:srgbClr val="0D0D0D"/>
                </a:solidFill>
                <a:latin typeface="Meiryo"/>
                <a:ea typeface="Meiryo"/>
              </a:rPr>
              <a:t>はビューアブルインプレッション</a:t>
            </a:r>
            <a:r>
              <a:rPr kumimoji="0" lang="en-US" altLang="ja-JP" sz="800" kern="0">
                <a:solidFill>
                  <a:srgbClr val="0D0D0D"/>
                </a:solidFill>
                <a:latin typeface="Meiryo"/>
                <a:ea typeface="Meiryo"/>
              </a:rPr>
              <a:t>1,000</a:t>
            </a:r>
            <a:r>
              <a:rPr kumimoji="0" lang="ja-JP" altLang="en-US" sz="800" kern="0">
                <a:solidFill>
                  <a:srgbClr val="0D0D0D"/>
                </a:solidFill>
                <a:latin typeface="Meiryo"/>
                <a:ea typeface="Meiryo"/>
              </a:rPr>
              <a:t>回あたりにかかる見込み広告費用です。 </a:t>
            </a:r>
            <a:endParaRPr lang="en-US" altLang="ja-JP" sz="800" kern="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vimps</a:t>
            </a:r>
            <a:r>
              <a:rPr kumimoji="0" lang="ja-JP" altLang="en-US" sz="800" kern="0">
                <a:solidFill>
                  <a:srgbClr val="0D0D0D"/>
                </a:solidFill>
                <a:latin typeface="Meiryo"/>
                <a:ea typeface="Meiryo"/>
              </a:rPr>
              <a:t>はビューアブルインプレッションの略称です。</a:t>
            </a:r>
            <a:br>
              <a:rPr lang="en-US" altLang="ja-JP" sz="800" kern="0">
                <a:solidFill>
                  <a:srgbClr val="0D0D0D"/>
                </a:solidFill>
                <a:latin typeface="Meiryo" panose="020B0604030504040204" pitchFamily="34" charset="-128"/>
                <a:ea typeface="Meiryo" panose="020B0604030504040204" pitchFamily="34" charset="-128"/>
              </a:rPr>
            </a:br>
            <a:endParaRPr lang="en-US" altLang="ja-JP" sz="800" kern="0">
              <a:solidFill>
                <a:srgbClr val="0D0D0D"/>
              </a:solidFill>
              <a:latin typeface="Meiryo"/>
              <a:ea typeface="Meiryo"/>
            </a:endParaRPr>
          </a:p>
        </p:txBody>
      </p:sp>
      <p:sp>
        <p:nvSpPr>
          <p:cNvPr id="9" name="正方形/長方形 8">
            <a:extLst>
              <a:ext uri="{FF2B5EF4-FFF2-40B4-BE49-F238E27FC236}">
                <a16:creationId xmlns:a16="http://schemas.microsoft.com/office/drawing/2014/main" id="{632B512F-2C80-9A78-AD7F-A6D8189CCCC4}"/>
              </a:ext>
            </a:extLst>
          </p:cNvPr>
          <p:cNvSpPr/>
          <p:nvPr/>
        </p:nvSpPr>
        <p:spPr>
          <a:xfrm>
            <a:off x="4662824" y="5934549"/>
            <a:ext cx="7213513" cy="270843"/>
          </a:xfrm>
          <a:prstGeom prst="rect">
            <a:avLst/>
          </a:prstGeom>
        </p:spPr>
        <p:txBody>
          <a:bodyPr wrap="none" lIns="0" tIns="0" rIns="0" bIns="0" anchor="t">
            <a:spAutoFit/>
          </a:bodyPr>
          <a:lstStyle/>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※1  </a:t>
            </a:r>
            <a:r>
              <a:rPr lang="en-US" altLang="ja-JP" sz="800" b="0" i="0" dirty="0">
                <a:solidFill>
                  <a:srgbClr val="FF0033"/>
                </a:solidFill>
                <a:effectLst/>
                <a:latin typeface="NotoSansJP"/>
              </a:rPr>
              <a:t>1</a:t>
            </a:r>
            <a:r>
              <a:rPr lang="ja-JP" altLang="en-US" sz="800" b="0" i="0" dirty="0">
                <a:solidFill>
                  <a:srgbClr val="FF0033"/>
                </a:solidFill>
                <a:effectLst/>
                <a:latin typeface="NotoSansJP"/>
              </a:rPr>
              <a:t>日間～</a:t>
            </a:r>
            <a:r>
              <a:rPr lang="en-US" altLang="ja-JP" sz="800" b="0" i="0" dirty="0">
                <a:solidFill>
                  <a:srgbClr val="FF0033"/>
                </a:solidFill>
                <a:effectLst/>
                <a:latin typeface="NotoSansJP"/>
              </a:rPr>
              <a:t>4</a:t>
            </a:r>
            <a:r>
              <a:rPr lang="ja-JP" altLang="en-US" sz="800" b="0" i="0" dirty="0">
                <a:solidFill>
                  <a:srgbClr val="FF0033"/>
                </a:solidFill>
                <a:effectLst/>
                <a:latin typeface="NotoSansJP"/>
              </a:rPr>
              <a:t>日間での掲載も可能ですが、予約時のシミュレーション</a:t>
            </a:r>
            <a:r>
              <a:rPr lang="en-US" altLang="ja-JP" sz="800" b="0" i="0" dirty="0" err="1">
                <a:solidFill>
                  <a:srgbClr val="FF0033"/>
                </a:solidFill>
                <a:effectLst/>
                <a:latin typeface="NotoSansJP"/>
              </a:rPr>
              <a:t>vimps</a:t>
            </a:r>
            <a:r>
              <a:rPr lang="ja-JP" altLang="en-US" sz="800" b="0" i="0" dirty="0">
                <a:solidFill>
                  <a:srgbClr val="FF0033"/>
                </a:solidFill>
                <a:effectLst/>
                <a:latin typeface="NotoSansJP"/>
              </a:rPr>
              <a:t>を下回る場合がありますので、</a:t>
            </a:r>
            <a:r>
              <a:rPr lang="en-US" altLang="ja-JP" sz="800" b="0" i="0" dirty="0">
                <a:solidFill>
                  <a:srgbClr val="FF0033"/>
                </a:solidFill>
                <a:effectLst/>
                <a:latin typeface="NotoSansJP"/>
              </a:rPr>
              <a:t>5</a:t>
            </a:r>
            <a:r>
              <a:rPr lang="ja-JP" altLang="en-US" sz="800" b="0" i="0" dirty="0">
                <a:solidFill>
                  <a:srgbClr val="FF0033"/>
                </a:solidFill>
                <a:effectLst/>
                <a:latin typeface="NotoSansJP"/>
              </a:rPr>
              <a:t>日間以上の掲載を推奨します。</a:t>
            </a:r>
            <a:endParaRPr lang="en-US" altLang="ja-JP" sz="800" b="0" i="0" dirty="0">
              <a:solidFill>
                <a:srgbClr val="FF0033"/>
              </a:solidFill>
              <a:effectLst/>
              <a:latin typeface="NotoSansJP"/>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※2   </a:t>
            </a:r>
            <a:r>
              <a:rPr kumimoji="0" lang="ja-JP" altLang="en-US" sz="800" kern="0" dirty="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FF0033"/>
                </a:solidFill>
                <a:latin typeface="Meiryo" panose="020B0604030504040204" pitchFamily="34" charset="-128"/>
                <a:ea typeface="Meiryo" panose="020B0604030504040204" pitchFamily="34" charset="-128"/>
              </a:rPr>
              <a:t>vCPM</a:t>
            </a:r>
            <a:r>
              <a:rPr kumimoji="0" lang="ja-JP" altLang="en"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FF003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7022267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D9FAC-11FC-4529-043E-3C76401E22C8}"/>
            </a:ext>
          </a:extLst>
        </p:cNvPr>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DF41F0A4-829F-FFBA-EC34-76426F0F648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04E4218C-1838-77E8-D842-88131D49B76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0C3A268E-A5AC-06A6-1978-091F2777CD03}"/>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DF098E87-1C54-F265-BEBE-F3C534F83276}"/>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a:t>
            </a:r>
            <a:r>
              <a:rPr lang="ja-JP" altLang="en-US"/>
              <a:t>トップインパクト  </a:t>
            </a:r>
            <a:r>
              <a:rPr kumimoji="1" lang="en-US" altLang="ja-JP" sz="2000" b="1" i="0">
                <a:latin typeface="Meiryo" panose="020B0604030504040204" pitchFamily="34" charset="-128"/>
                <a:ea typeface="Meiryo" panose="020B0604030504040204" pitchFamily="34" charset="-128"/>
              </a:rPr>
              <a:t>PC</a:t>
            </a:r>
            <a:endParaRPr kumimoji="1" lang="ja-JP" altLang="en-US" sz="2000" b="1" i="0">
              <a:latin typeface="Meiryo" panose="020B0604030504040204" pitchFamily="34" charset="-128"/>
              <a:ea typeface="Meiryo" panose="020B0604030504040204" pitchFamily="34" charset="-128"/>
            </a:endParaRPr>
          </a:p>
        </p:txBody>
      </p:sp>
      <p:graphicFrame>
        <p:nvGraphicFramePr>
          <p:cNvPr id="2" name="表 1">
            <a:extLst>
              <a:ext uri="{FF2B5EF4-FFF2-40B4-BE49-F238E27FC236}">
                <a16:creationId xmlns:a16="http://schemas.microsoft.com/office/drawing/2014/main" id="{7602A312-475D-BBA8-2EFB-A37AB05E0C2D}"/>
              </a:ext>
            </a:extLst>
          </p:cNvPr>
          <p:cNvGraphicFramePr>
            <a:graphicFrameLocks noGrp="1"/>
          </p:cNvGraphicFramePr>
          <p:nvPr>
            <p:extLst>
              <p:ext uri="{D42A27DB-BD31-4B8C-83A1-F6EECF244321}">
                <p14:modId xmlns:p14="http://schemas.microsoft.com/office/powerpoint/2010/main" val="2297511432"/>
              </p:ext>
            </p:extLst>
          </p:nvPr>
        </p:nvGraphicFramePr>
        <p:xfrm>
          <a:off x="479426" y="1006478"/>
          <a:ext cx="11233151" cy="4866603"/>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895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PC</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3/12</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3/31</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a:t>
                      </a:r>
                      <a:endParaRPr kumimoji="1" lang="ja-JP" altLang="en-US" sz="1050" b="1" kern="1200" dirty="0">
                        <a:solidFill>
                          <a:schemeClr val="bg1"/>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PC</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（都道府県）（</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3/12</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3/31</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a:t>
                      </a:r>
                      <a:endParaRPr kumimoji="1" lang="ja-JP" altLang="en-US" sz="1050" b="1" kern="1200" dirty="0">
                        <a:solidFill>
                          <a:schemeClr val="bg1"/>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dirty="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a:solidFill>
                            <a:srgbClr val="0D0D0D"/>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1050" dirty="0">
                          <a:latin typeface="Meiryo"/>
                        </a:rPr>
                        <a:t>1000011968</a:t>
                      </a:r>
                      <a:endParaRPr kumimoji="1" lang="ja-JP" altLang="en-US" sz="1050" dirty="0">
                        <a:latin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a:solidFill>
                            <a:srgbClr val="0D0D0D"/>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1050" dirty="0">
                          <a:latin typeface="メイリオ" panose="020B0604030504040204" pitchFamily="50" charset="-128"/>
                          <a:ea typeface="メイリオ" panose="020B0604030504040204" pitchFamily="50" charset="-128"/>
                        </a:rPr>
                        <a:t>1000011945</a:t>
                      </a:r>
                      <a:endParaRPr kumimoji="1" lang="ja-JP" sz="1050" dirty="0">
                        <a:latin typeface="メイリオ" panose="020B0604030504040204" pitchFamily="50" charset="-128"/>
                        <a:ea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dirty="0">
                          <a:solidFill>
                            <a:srgbClr val="0D0D0D"/>
                          </a:solidFill>
                          <a:latin typeface="メイリオ"/>
                          <a:ea typeface="メイリオ"/>
                          <a:cs typeface="+mn-cs"/>
                        </a:rPr>
                        <a:t>2025</a:t>
                      </a:r>
                      <a:r>
                        <a:rPr kumimoji="1" lang="ja-JP" altLang="en-US" sz="1050" kern="1200" dirty="0">
                          <a:solidFill>
                            <a:srgbClr val="0D0D0D"/>
                          </a:solidFill>
                          <a:latin typeface="メイリオ"/>
                          <a:ea typeface="メイリオ"/>
                          <a:cs typeface="+mn-cs"/>
                        </a:rPr>
                        <a:t>年</a:t>
                      </a:r>
                      <a:r>
                        <a:rPr kumimoji="1" lang="en-US" altLang="ja-JP" sz="1050" kern="1200" dirty="0">
                          <a:solidFill>
                            <a:srgbClr val="0D0D0D"/>
                          </a:solidFill>
                          <a:latin typeface="メイリオ"/>
                          <a:ea typeface="メイリオ"/>
                          <a:cs typeface="+mn-cs"/>
                        </a:rPr>
                        <a:t>9</a:t>
                      </a:r>
                      <a:r>
                        <a:rPr kumimoji="1" lang="ja-JP" altLang="en-US" sz="1050" kern="1200" dirty="0">
                          <a:solidFill>
                            <a:srgbClr val="0D0D0D"/>
                          </a:solidFill>
                          <a:latin typeface="メイリオ"/>
                          <a:ea typeface="メイリオ"/>
                          <a:cs typeface="+mn-cs"/>
                        </a:rPr>
                        <a:t>月</a:t>
                      </a:r>
                      <a:r>
                        <a:rPr kumimoji="1" lang="en-US" altLang="ja-JP" sz="1050" kern="1200" dirty="0">
                          <a:solidFill>
                            <a:srgbClr val="0D0D0D"/>
                          </a:solidFill>
                          <a:latin typeface="メイリオ"/>
                          <a:ea typeface="メイリオ"/>
                          <a:cs typeface="+mn-cs"/>
                        </a:rPr>
                        <a:t>18</a:t>
                      </a:r>
                      <a:r>
                        <a:rPr kumimoji="1" lang="ja-JP" altLang="en-US" sz="1050" kern="1200" dirty="0">
                          <a:solidFill>
                            <a:srgbClr val="0D0D0D"/>
                          </a:solidFill>
                          <a:latin typeface="メイリオ"/>
                          <a:ea typeface="メイリオ"/>
                          <a:cs typeface="+mn-cs"/>
                        </a:rPr>
                        <a:t>日</a:t>
                      </a:r>
                      <a:r>
                        <a:rPr lang="en-US" altLang="ja-JP" sz="1050" kern="1200" dirty="0">
                          <a:solidFill>
                            <a:srgbClr val="0D0D0D"/>
                          </a:solidFill>
                          <a:latin typeface="メイリオ"/>
                          <a:ea typeface="メイリオ"/>
                          <a:cs typeface="+mn-cs"/>
                        </a:rPr>
                        <a:t>(</a:t>
                      </a:r>
                      <a:r>
                        <a:rPr lang="ja-JP" altLang="en-US" sz="1050" kern="1200" dirty="0">
                          <a:solidFill>
                            <a:srgbClr val="0D0D0D"/>
                          </a:solidFill>
                          <a:latin typeface="メイリオ"/>
                          <a:ea typeface="メイリオ"/>
                          <a:cs typeface="+mn-cs"/>
                        </a:rPr>
                        <a:t>木</a:t>
                      </a:r>
                      <a:r>
                        <a:rPr lang="en-US" altLang="ja-JP" sz="1050" kern="1200" dirty="0">
                          <a:solidFill>
                            <a:srgbClr val="0D0D0D"/>
                          </a:solidFill>
                          <a:latin typeface="メイリオ"/>
                          <a:ea typeface="メイリオ"/>
                          <a:cs typeface="+mn-cs"/>
                        </a:rPr>
                        <a:t>)</a:t>
                      </a:r>
                      <a:endParaRPr kumimoji="1" lang="ja-JP" altLang="en-US" sz="1050" kern="1200" dirty="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5520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kern="1200">
                          <a:solidFill>
                            <a:srgbClr val="0D0D0D"/>
                          </a:solidFill>
                          <a:latin typeface="Meiryo"/>
                          <a:ea typeface="Meiryo"/>
                          <a:cs typeface="+mn-cs"/>
                        </a:rPr>
                        <a:t>トップインパクト クインティ</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画像</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　トップインパクト クインティ</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動画</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a:t>
                      </a:r>
                    </a:p>
                    <a:p>
                      <a:pPr algn="ctr"/>
                      <a:r>
                        <a:rPr kumimoji="1" lang="ja-JP" altLang="en-US" sz="1050" kern="1200">
                          <a:solidFill>
                            <a:srgbClr val="0D0D0D"/>
                          </a:solidFill>
                          <a:latin typeface="Meiryo"/>
                          <a:ea typeface="Meiryo"/>
                          <a:cs typeface="+mn-cs"/>
                        </a:rPr>
                        <a:t>トップインパクト スクエア</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画像</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　トップインパクト スクエア</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動画</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88375">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dirty="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dirty="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algn="ctr"/>
                      <a:r>
                        <a:rPr lang="en-US" altLang="ja-JP" sz="1050" b="0" i="0" kern="1200" dirty="0">
                          <a:solidFill>
                            <a:srgbClr val="0D0D0D"/>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rgbClr val="0D0D0D"/>
                          </a:solidFill>
                          <a:latin typeface="Meiryo"/>
                          <a:ea typeface="Meiryo"/>
                          <a:cs typeface="+mn-cs"/>
                        </a:rPr>
                        <a:t>PC</a:t>
                      </a:r>
                      <a:endParaRPr kumimoji="1" lang="ja-JP" altLang="en-US" sz="105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50" kern="1200" dirty="0">
                          <a:solidFill>
                            <a:srgbClr val="0D0D0D"/>
                          </a:solidFill>
                          <a:latin typeface="Meiryo"/>
                          <a:ea typeface="Meiryo"/>
                          <a:cs typeface="+mn-cs"/>
                        </a:rPr>
                        <a:t>Yahoo! JAPAN</a:t>
                      </a:r>
                      <a:r>
                        <a:rPr lang="en-US" altLang="ja-JP" sz="1050" kern="1200" dirty="0">
                          <a:solidFill>
                            <a:srgbClr val="0D0D0D"/>
                          </a:solidFill>
                          <a:latin typeface="Meiryo"/>
                          <a:ea typeface="Meiryo"/>
                          <a:cs typeface="+mn-cs"/>
                        </a:rPr>
                        <a:t> </a:t>
                      </a:r>
                      <a:r>
                        <a:rPr kumimoji="1" lang="en-US" altLang="ja-JP" sz="1050" kern="1200" dirty="0">
                          <a:solidFill>
                            <a:srgbClr val="0D0D0D"/>
                          </a:solidFill>
                          <a:latin typeface="Meiryo"/>
                          <a:ea typeface="Meiryo"/>
                          <a:cs typeface="+mn-cs"/>
                        </a:rPr>
                        <a:t> </a:t>
                      </a:r>
                      <a:r>
                        <a:rPr kumimoji="1" lang="ja-JP" altLang="en-US" sz="1050" kern="1200">
                          <a:solidFill>
                            <a:srgbClr val="0D0D0D"/>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a:lnSpc>
                          <a:spcPct val="100000"/>
                        </a:lnSpc>
                        <a:spcBef>
                          <a:spcPts val="0"/>
                        </a:spcBef>
                        <a:spcAft>
                          <a:spcPts val="0"/>
                        </a:spcAft>
                        <a:buNone/>
                        <a:tabLst/>
                        <a:defRPr/>
                      </a:pPr>
                      <a:r>
                        <a:rPr kumimoji="1" lang="en-US" altLang="ja-JP" sz="1050" b="0" i="0" u="none" strike="noStrike" kern="1200" cap="none" spc="0" normalizeH="0" baseline="0" noProof="0" dirty="0">
                          <a:ln>
                            <a:noFill/>
                          </a:ln>
                          <a:solidFill>
                            <a:srgbClr val="0D0D0D"/>
                          </a:solidFill>
                          <a:effectLst/>
                          <a:uLnTx/>
                          <a:uFillTx/>
                          <a:latin typeface="Meiryo"/>
                        </a:rPr>
                        <a:t>2026</a:t>
                      </a:r>
                      <a:r>
                        <a:rPr kumimoji="1" lang="ja-JP" altLang="ja-JP" sz="1050" b="0" i="0" u="none" strike="noStrike" kern="1200" cap="none" spc="0" normalizeH="0" baseline="0" noProof="0" dirty="0">
                          <a:ln>
                            <a:noFill/>
                          </a:ln>
                          <a:solidFill>
                            <a:srgbClr val="0D0D0D"/>
                          </a:solidFill>
                          <a:effectLst/>
                          <a:uLnTx/>
                          <a:uFillTx/>
                          <a:latin typeface="Meiryo"/>
                          <a:ea typeface="Meiryo"/>
                        </a:rPr>
                        <a:t>年</a:t>
                      </a:r>
                      <a:r>
                        <a:rPr kumimoji="1" lang="en-US" altLang="ja-JP" sz="1050" b="0" i="0" u="none" strike="noStrike" kern="1200" cap="none" spc="0" normalizeH="0" baseline="0" noProof="0" dirty="0">
                          <a:ln>
                            <a:noFill/>
                          </a:ln>
                          <a:solidFill>
                            <a:srgbClr val="0D0D0D"/>
                          </a:solidFill>
                          <a:effectLst/>
                          <a:uLnTx/>
                          <a:uFillTx/>
                          <a:latin typeface="Meiryo"/>
                          <a:ea typeface="Meiryo"/>
                        </a:rPr>
                        <a:t>3</a:t>
                      </a:r>
                      <a:r>
                        <a:rPr kumimoji="1" lang="ja-JP" altLang="ja-JP" sz="1050" b="0" i="0" u="none" strike="noStrike" kern="1200" cap="none" spc="0" normalizeH="0" baseline="0" noProof="0" dirty="0">
                          <a:ln>
                            <a:noFill/>
                          </a:ln>
                          <a:solidFill>
                            <a:srgbClr val="0D0D0D"/>
                          </a:solidFill>
                          <a:effectLst/>
                          <a:uLnTx/>
                          <a:uFillTx/>
                          <a:latin typeface="Meiryo"/>
                          <a:ea typeface="Meiryo"/>
                        </a:rPr>
                        <a:t>月</a:t>
                      </a:r>
                      <a:r>
                        <a:rPr lang="en-US" altLang="ja-JP" sz="1050" b="0" i="0" u="none" strike="noStrike" kern="1200" cap="none" spc="0" normalizeH="0" baseline="0" noProof="0" dirty="0">
                          <a:ln>
                            <a:noFill/>
                          </a:ln>
                          <a:solidFill>
                            <a:srgbClr val="0D0D0D"/>
                          </a:solidFill>
                          <a:effectLst/>
                          <a:uLnTx/>
                          <a:uFillTx/>
                          <a:latin typeface="Meiryo"/>
                        </a:rPr>
                        <a:t>12</a:t>
                      </a:r>
                      <a:r>
                        <a:rPr kumimoji="1" lang="ja-JP" altLang="ja-JP" sz="1050" b="0" i="0" u="none" strike="noStrike" kern="1200" cap="none" spc="0" normalizeH="0" baseline="0" noProof="0" dirty="0">
                          <a:ln>
                            <a:noFill/>
                          </a:ln>
                          <a:solidFill>
                            <a:srgbClr val="0D0D0D"/>
                          </a:solidFill>
                          <a:effectLst/>
                          <a:uLnTx/>
                          <a:uFillTx/>
                          <a:latin typeface="Meiryo"/>
                          <a:ea typeface="Meiryo"/>
                        </a:rPr>
                        <a:t>日（</a:t>
                      </a:r>
                      <a:r>
                        <a:rPr kumimoji="1" lang="ja-JP" altLang="en-US" sz="1050" b="0" i="0" u="none" strike="noStrike" kern="1200" cap="none" spc="0" normalizeH="0" baseline="0" noProof="0" dirty="0">
                          <a:ln>
                            <a:noFill/>
                          </a:ln>
                          <a:solidFill>
                            <a:srgbClr val="0D0D0D"/>
                          </a:solidFill>
                          <a:effectLst/>
                          <a:uLnTx/>
                          <a:uFillTx/>
                          <a:latin typeface="Meiryo"/>
                          <a:ea typeface="Meiryo"/>
                        </a:rPr>
                        <a:t>木</a:t>
                      </a:r>
                      <a:r>
                        <a:rPr kumimoji="1" lang="ja-JP" altLang="ja-JP" sz="1050" b="0" i="0" u="none" strike="noStrike" kern="1200" cap="none" spc="0" normalizeH="0" baseline="0" noProof="0" dirty="0">
                          <a:ln>
                            <a:noFill/>
                          </a:ln>
                          <a:solidFill>
                            <a:srgbClr val="0D0D0D"/>
                          </a:solidFill>
                          <a:effectLst/>
                          <a:uLnTx/>
                          <a:uFillTx/>
                          <a:latin typeface="Meiryo"/>
                          <a:ea typeface="Meiryo"/>
                        </a:rPr>
                        <a:t>）～　</a:t>
                      </a:r>
                      <a:r>
                        <a:rPr lang="en-US" altLang="ja-JP" sz="1050" b="0" i="0" u="none" strike="noStrike" kern="1200" cap="none" spc="0" normalizeH="0" baseline="0" noProof="0" dirty="0">
                          <a:ln>
                            <a:noFill/>
                          </a:ln>
                          <a:solidFill>
                            <a:srgbClr val="0D0D0D"/>
                          </a:solidFill>
                          <a:effectLst/>
                          <a:uLnTx/>
                          <a:uFillTx/>
                          <a:latin typeface="Meiryo"/>
                        </a:rPr>
                        <a:t>2026</a:t>
                      </a:r>
                      <a:r>
                        <a:rPr kumimoji="1" lang="ja-JP" altLang="ja-JP" sz="1050" b="0" i="0" u="none" strike="noStrike" kern="1200" cap="none" spc="0" normalizeH="0" baseline="0" noProof="0" dirty="0">
                          <a:ln>
                            <a:noFill/>
                          </a:ln>
                          <a:solidFill>
                            <a:srgbClr val="0D0D0D"/>
                          </a:solidFill>
                          <a:effectLst/>
                          <a:uLnTx/>
                          <a:uFillTx/>
                          <a:latin typeface="Meiryo"/>
                          <a:ea typeface="Meiryo"/>
                        </a:rPr>
                        <a:t>年</a:t>
                      </a:r>
                      <a:r>
                        <a:rPr kumimoji="1" lang="en-US" altLang="ja-JP" sz="1050" b="0" i="0" u="none" strike="noStrike" kern="1200" cap="none" spc="0" normalizeH="0" baseline="0" noProof="0" dirty="0">
                          <a:ln>
                            <a:noFill/>
                          </a:ln>
                          <a:solidFill>
                            <a:srgbClr val="0D0D0D"/>
                          </a:solidFill>
                          <a:effectLst/>
                          <a:uLnTx/>
                          <a:uFillTx/>
                          <a:latin typeface="Meiryo"/>
                          <a:ea typeface="Meiryo"/>
                        </a:rPr>
                        <a:t>3</a:t>
                      </a:r>
                      <a:r>
                        <a:rPr kumimoji="1" lang="ja-JP" altLang="ja-JP" sz="1050" b="0" i="0" u="none" strike="noStrike" kern="1200" cap="none" spc="0" normalizeH="0" baseline="0" noProof="0" dirty="0">
                          <a:ln>
                            <a:noFill/>
                          </a:ln>
                          <a:solidFill>
                            <a:srgbClr val="0D0D0D"/>
                          </a:solidFill>
                          <a:effectLst/>
                          <a:uLnTx/>
                          <a:uFillTx/>
                          <a:latin typeface="Meiryo"/>
                          <a:ea typeface="Meiryo"/>
                        </a:rPr>
                        <a:t>月</a:t>
                      </a:r>
                      <a:r>
                        <a:rPr kumimoji="1" lang="en-US" altLang="ja-JP" sz="1050" b="0" i="0" u="none" strike="noStrike" kern="1200" cap="none" spc="0" normalizeH="0" baseline="0" noProof="0" dirty="0">
                          <a:ln>
                            <a:noFill/>
                          </a:ln>
                          <a:solidFill>
                            <a:srgbClr val="0D0D0D"/>
                          </a:solidFill>
                          <a:effectLst/>
                          <a:uLnTx/>
                          <a:uFillTx/>
                          <a:latin typeface="Meiryo"/>
                          <a:ea typeface="Meiryo"/>
                        </a:rPr>
                        <a:t>31</a:t>
                      </a:r>
                      <a:r>
                        <a:rPr kumimoji="1" lang="ja-JP" altLang="ja-JP" sz="1050" b="0" i="0" u="none" strike="noStrike" kern="1200" cap="none" spc="0" normalizeH="0" baseline="0" noProof="0" dirty="0">
                          <a:ln>
                            <a:noFill/>
                          </a:ln>
                          <a:solidFill>
                            <a:srgbClr val="0D0D0D"/>
                          </a:solidFill>
                          <a:effectLst/>
                          <a:uLnTx/>
                          <a:uFillTx/>
                          <a:latin typeface="Meiryo"/>
                          <a:ea typeface="Meiryo"/>
                        </a:rPr>
                        <a:t>日（</a:t>
                      </a:r>
                      <a:r>
                        <a:rPr kumimoji="1" lang="ja-JP" altLang="en-US" sz="1050" b="0" i="0" u="none" strike="noStrike" kern="1200" cap="none" spc="0" normalizeH="0" baseline="0" noProof="0" dirty="0">
                          <a:ln>
                            <a:noFill/>
                          </a:ln>
                          <a:solidFill>
                            <a:srgbClr val="0D0D0D"/>
                          </a:solidFill>
                          <a:effectLst/>
                          <a:uLnTx/>
                          <a:uFillTx/>
                          <a:latin typeface="Meiryo"/>
                          <a:ea typeface="Meiryo"/>
                        </a:rPr>
                        <a:t>火</a:t>
                      </a:r>
                      <a:r>
                        <a:rPr kumimoji="1" lang="ja-JP" altLang="ja-JP" sz="1050" b="0" i="0" u="none" strike="noStrike" kern="1200" cap="none" spc="0" normalizeH="0" baseline="0" noProof="0" dirty="0">
                          <a:ln>
                            <a:noFill/>
                          </a:ln>
                          <a:solidFill>
                            <a:srgbClr val="0D0D0D"/>
                          </a:solidFill>
                          <a:effectLst/>
                          <a:uLnTx/>
                          <a:uFillTx/>
                          <a:latin typeface="Meiryo"/>
                          <a:ea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rgbClr val="0D0D0D"/>
                          </a:solidFill>
                          <a:latin typeface="Meiryo"/>
                          <a:ea typeface="Meiryo"/>
                          <a:cs typeface="+mn-cs"/>
                        </a:rPr>
                        <a:t>5</a:t>
                      </a:r>
                      <a:r>
                        <a:rPr kumimoji="1" lang="ja-JP" altLang="en-US" sz="1050" kern="1200" dirty="0">
                          <a:solidFill>
                            <a:srgbClr val="0D0D0D"/>
                          </a:solidFill>
                          <a:latin typeface="Meiryo"/>
                          <a:ea typeface="Meiryo"/>
                          <a:cs typeface="+mn-cs"/>
                        </a:rPr>
                        <a:t>日間～</a:t>
                      </a:r>
                      <a:r>
                        <a:rPr kumimoji="1" lang="en-US" altLang="ja-JP" sz="1050" kern="1200" dirty="0">
                          <a:solidFill>
                            <a:srgbClr val="0D0D0D"/>
                          </a:solidFill>
                          <a:latin typeface="Meiryo"/>
                          <a:ea typeface="Meiryo"/>
                          <a:cs typeface="+mn-cs"/>
                        </a:rPr>
                        <a:t>20</a:t>
                      </a:r>
                      <a:r>
                        <a:rPr kumimoji="1" lang="ja-JP" altLang="en-US" sz="1050" kern="1200" dirty="0">
                          <a:solidFill>
                            <a:srgbClr val="0D0D0D"/>
                          </a:solidFill>
                          <a:latin typeface="Meiryo"/>
                          <a:ea typeface="Meiryo"/>
                          <a:cs typeface="+mn-cs"/>
                        </a:rPr>
                        <a:t>日間 </a:t>
                      </a:r>
                      <a:r>
                        <a:rPr kumimoji="0" lang="en-US" altLang="ja-JP" sz="1050" kern="0" dirty="0">
                          <a:solidFill>
                            <a:srgbClr val="FF0033"/>
                          </a:solidFill>
                          <a:latin typeface="Meiryo"/>
                          <a:ea typeface="Meiryo"/>
                        </a:rPr>
                        <a:t>※1</a:t>
                      </a:r>
                      <a:r>
                        <a:rPr lang="en-US" altLang="ja-JP" sz="1050" kern="0" dirty="0">
                          <a:solidFill>
                            <a:srgbClr val="FF0033"/>
                          </a:solidFill>
                          <a:latin typeface="Meiryo"/>
                          <a:ea typeface="Meiryo"/>
                        </a:rPr>
                        <a:t> </a:t>
                      </a:r>
                      <a:endParaRPr kumimoji="1" lang="ja-JP" altLang="en-US" sz="1050" kern="1200" dirty="0">
                        <a:solidFill>
                          <a:srgbClr val="FF003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err="1">
                          <a:solidFill>
                            <a:srgbClr val="0D0D0D"/>
                          </a:solidFill>
                          <a:latin typeface="Meiryo"/>
                          <a:ea typeface="Meiryo"/>
                        </a:rPr>
                        <a:t>vimps</a:t>
                      </a:r>
                      <a:r>
                        <a:rPr kumimoji="1" lang="ja-JP" altLang="en-US" sz="1050">
                          <a:solidFill>
                            <a:srgbClr val="0D0D0D"/>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rgbClr val="0D0D0D"/>
                          </a:solidFill>
                          <a:latin typeface="Meiryo"/>
                          <a:ea typeface="Meiryo"/>
                          <a:cs typeface="+mn-cs"/>
                        </a:rPr>
                        <a:t>10,000,000</a:t>
                      </a:r>
                      <a:r>
                        <a:rPr kumimoji="1" lang="ja-JP" altLang="en-US" sz="1050" kern="1200">
                          <a:solidFill>
                            <a:srgbClr val="0D0D0D"/>
                          </a:solidFill>
                          <a:latin typeface="Meiryo"/>
                          <a:ea typeface="Meiryo"/>
                          <a:cs typeface="+mn-cs"/>
                        </a:rPr>
                        <a:t>円</a:t>
                      </a:r>
                      <a:endParaRPr kumimoji="1" lang="en-US" altLang="ja-JP" sz="105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rgbClr val="0D0D0D"/>
                          </a:solidFill>
                          <a:latin typeface="Meiryo"/>
                          <a:ea typeface="Meiryo"/>
                          <a:cs typeface="+mn-cs"/>
                        </a:rPr>
                        <a:t>3,000,000</a:t>
                      </a:r>
                      <a:r>
                        <a:rPr kumimoji="1" lang="ja-JP" altLang="en-US" sz="1050" kern="1200">
                          <a:solidFill>
                            <a:srgbClr val="0D0D0D"/>
                          </a:solidFill>
                          <a:latin typeface="Meiryo"/>
                          <a:ea typeface="Meiryo"/>
                          <a:cs typeface="+mn-cs"/>
                        </a:rPr>
                        <a:t>円</a:t>
                      </a:r>
                      <a:endParaRPr kumimoji="1" lang="en-US" altLang="ja-JP" sz="105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45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1,200</a:t>
                      </a:r>
                      <a:r>
                        <a:rPr kumimoji="1" lang="ja-JP" altLang="en-US" sz="1050" b="0" i="0" kern="1200">
                          <a:solidFill>
                            <a:srgbClr val="0D0D0D"/>
                          </a:solidFill>
                          <a:latin typeface="Meiryo"/>
                          <a:ea typeface="Meiryo"/>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1050" kern="1200" dirty="0">
                          <a:solidFill>
                            <a:srgbClr val="0D0D0D"/>
                          </a:solidFill>
                          <a:latin typeface="Meiryo"/>
                          <a:ea typeface="Meiryo"/>
                          <a:cs typeface="+mn-cs"/>
                        </a:rPr>
                        <a:t>1,560</a:t>
                      </a:r>
                      <a:r>
                        <a:rPr kumimoji="1" lang="ja-JP" altLang="en-US" sz="1050" kern="1200" dirty="0">
                          <a:solidFill>
                            <a:srgbClr val="0D0D0D"/>
                          </a:solidFill>
                          <a:latin typeface="Meiryo"/>
                          <a:ea typeface="Meiryo"/>
                          <a:cs typeface="+mn-cs"/>
                        </a:rPr>
                        <a:t>円★</a:t>
                      </a:r>
                      <a:endParaRPr kumimoji="1" lang="en-US" altLang="ja-JP" sz="105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Meiryo"/>
                          <a:ea typeface="Meiryo"/>
                          <a:cs typeface="+mn-cs"/>
                        </a:rPr>
                        <a:t>（</a:t>
                      </a:r>
                      <a:r>
                        <a:rPr kumimoji="1" lang="en-US" altLang="ja-JP" sz="1050" kern="1200" dirty="0">
                          <a:solidFill>
                            <a:srgbClr val="0D0D0D"/>
                          </a:solidFill>
                          <a:latin typeface="Meiryo"/>
                          <a:ea typeface="Meiryo"/>
                          <a:cs typeface="+mn-cs"/>
                        </a:rPr>
                        <a:t>1,200</a:t>
                      </a:r>
                      <a:r>
                        <a:rPr kumimoji="1" lang="ja-JP" altLang="en-US" sz="1050" kern="1200" dirty="0">
                          <a:solidFill>
                            <a:srgbClr val="0D0D0D"/>
                          </a:solidFill>
                          <a:latin typeface="Meiryo"/>
                          <a:ea typeface="Meiryo"/>
                          <a:cs typeface="+mn-cs"/>
                        </a:rPr>
                        <a:t>円</a:t>
                      </a:r>
                      <a:r>
                        <a:rPr kumimoji="1" lang="en-US" altLang="ja-JP" sz="1050" kern="1200" dirty="0">
                          <a:solidFill>
                            <a:srgbClr val="0D0D0D"/>
                          </a:solidFill>
                          <a:latin typeface="Meiryo"/>
                          <a:ea typeface="Meiryo"/>
                          <a:cs typeface="+mn-cs"/>
                        </a:rPr>
                        <a:t>×1.3</a:t>
                      </a:r>
                      <a:r>
                        <a:rPr kumimoji="1" lang="ja-JP" altLang="en-US" sz="1050" kern="1200" dirty="0">
                          <a:solidFill>
                            <a:srgbClr val="0D0D0D"/>
                          </a:solidFill>
                          <a:latin typeface="Meiryo"/>
                          <a:ea typeface="Meiryo"/>
                          <a:cs typeface="+mn-cs"/>
                        </a:rPr>
                        <a:t>倍）</a:t>
                      </a:r>
                      <a:r>
                        <a:rPr kumimoji="1" lang="en-US" altLang="ja-JP" sz="1050" kern="1200" dirty="0">
                          <a:solidFill>
                            <a:srgbClr val="FF0033"/>
                          </a:solidFill>
                          <a:latin typeface="Meiryo"/>
                          <a:ea typeface="Meiryo"/>
                          <a:cs typeface="+mn-cs"/>
                        </a:rPr>
                        <a:t>※2</a:t>
                      </a:r>
                      <a:endParaRPr kumimoji="1" lang="ja-JP" altLang="en-US" sz="1050" kern="1200" dirty="0">
                        <a:solidFill>
                          <a:srgbClr val="FF003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a:t>
                      </a:r>
                      <a:endParaRPr kumimoji="1" lang="ja-JP" altLang="en-US" sz="105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rgbClr val="0D0D0D"/>
                          </a:solidFill>
                          <a:latin typeface="Meiryo"/>
                          <a:ea typeface="Meiryo"/>
                        </a:rPr>
                        <a:t>-</a:t>
                      </a:r>
                      <a:endParaRPr kumimoji="1" lang="ja-JP" altLang="en-US" sz="105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3" name="円/楕円 23">
            <a:extLst>
              <a:ext uri="{FF2B5EF4-FFF2-40B4-BE49-F238E27FC236}">
                <a16:creationId xmlns:a16="http://schemas.microsoft.com/office/drawing/2014/main" id="{964F86C7-AC15-D701-2C18-3422E69D8A48}"/>
              </a:ext>
            </a:extLst>
          </p:cNvPr>
          <p:cNvSpPr>
            <a:spLocks noChangeAspect="1"/>
          </p:cNvSpPr>
          <p:nvPr/>
        </p:nvSpPr>
        <p:spPr>
          <a:xfrm>
            <a:off x="9952720" y="2435659"/>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D</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5" name="円/楕円 24">
            <a:extLst>
              <a:ext uri="{FF2B5EF4-FFF2-40B4-BE49-F238E27FC236}">
                <a16:creationId xmlns:a16="http://schemas.microsoft.com/office/drawing/2014/main" id="{4E8ED0E2-90D8-14D5-CFAD-19724775B83F}"/>
              </a:ext>
            </a:extLst>
          </p:cNvPr>
          <p:cNvSpPr>
            <a:spLocks noChangeAspect="1"/>
          </p:cNvSpPr>
          <p:nvPr/>
        </p:nvSpPr>
        <p:spPr>
          <a:xfrm>
            <a:off x="9952720" y="2661081"/>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E</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8" name="正方形/長方形 7">
            <a:extLst>
              <a:ext uri="{FF2B5EF4-FFF2-40B4-BE49-F238E27FC236}">
                <a16:creationId xmlns:a16="http://schemas.microsoft.com/office/drawing/2014/main" id="{B6C47E85-C3F7-411D-53B2-9FA9E4753881}"/>
              </a:ext>
            </a:extLst>
          </p:cNvPr>
          <p:cNvSpPr/>
          <p:nvPr/>
        </p:nvSpPr>
        <p:spPr>
          <a:xfrm>
            <a:off x="479426" y="5934549"/>
            <a:ext cx="4190250" cy="541687"/>
          </a:xfrm>
          <a:prstGeom prst="rect">
            <a:avLst/>
          </a:prstGeom>
        </p:spPr>
        <p:txBody>
          <a:bodyPr wrap="none" lIns="0" tIns="0" rIns="0" bIns="0" anchor="t">
            <a:spAutoFit/>
          </a:bodyPr>
          <a:lstStyle/>
          <a:p>
            <a:pPr>
              <a:lnSpc>
                <a:spcPct val="110000"/>
              </a:lnSpc>
              <a:defRPr/>
            </a:pPr>
            <a:r>
              <a:rPr kumimoji="0" lang="en-US" altLang="ja-JP" sz="800" kern="0">
                <a:solidFill>
                  <a:srgbClr val="0D0D0D"/>
                </a:solidFill>
                <a:latin typeface="Meiryo"/>
                <a:ea typeface="Meiryo"/>
              </a:rPr>
              <a:t>※</a:t>
            </a:r>
            <a:r>
              <a:rPr kumimoji="0" lang="ja-JP" altLang="en-US" sz="800" kern="0">
                <a:solidFill>
                  <a:srgbClr val="0D0D0D"/>
                </a:solidFill>
                <a:latin typeface="Meiryo"/>
                <a:ea typeface="Meiryo"/>
              </a:rPr>
              <a:t>スマートフォン、</a:t>
            </a:r>
            <a:r>
              <a:rPr kumimoji="0" lang="en-US" sz="800" kern="0">
                <a:solidFill>
                  <a:srgbClr val="0D0D0D"/>
                </a:solidFill>
                <a:latin typeface="Meiryo"/>
                <a:ea typeface="+mn-lt"/>
              </a:rPr>
              <a:t>PC</a:t>
            </a:r>
            <a:r>
              <a:rPr kumimoji="0" lang="ja-JP" sz="800" kern="0">
                <a:solidFill>
                  <a:srgbClr val="0D0D0D"/>
                </a:solidFill>
                <a:latin typeface="Meiryo"/>
                <a:ea typeface="Meiryo"/>
              </a:rPr>
              <a:t>はパソコン、</a:t>
            </a:r>
            <a:r>
              <a:rPr kumimoji="0" lang="en-US" altLang="ja-JP" sz="800" kern="0">
                <a:solidFill>
                  <a:srgbClr val="0D0D0D"/>
                </a:solidFill>
                <a:latin typeface="Meiryo"/>
                <a:ea typeface="+mn-lt"/>
              </a:rPr>
              <a:t>MD</a:t>
            </a:r>
            <a:r>
              <a:rPr kumimoji="0" lang="ja-JP" sz="800" kern="0">
                <a:solidFill>
                  <a:srgbClr val="0D0D0D"/>
                </a:solidFill>
                <a:latin typeface="Meiryo"/>
                <a:ea typeface="Meiryo"/>
              </a:rPr>
              <a:t>はマルチデバイスの略称です。</a:t>
            </a:r>
            <a:r>
              <a:rPr kumimoji="0" lang="ja-JP" altLang="en-US" sz="800" kern="0">
                <a:solidFill>
                  <a:srgbClr val="0D0D0D"/>
                </a:solidFill>
                <a:latin typeface="Meiryo"/>
                <a:ea typeface="Meiryo"/>
              </a:rPr>
              <a:t>　</a:t>
            </a:r>
            <a:endParaRPr lang="en-US" altLang="ja-JP" sz="800" kern="0">
              <a:solidFill>
                <a:srgbClr val="0D0D0D"/>
              </a:solidFill>
              <a:latin typeface="Meiryo"/>
              <a:ea typeface="Meiryo"/>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vCPM</a:t>
            </a:r>
            <a:r>
              <a:rPr kumimoji="0" lang="ja-JP" altLang="en-US" sz="800" kern="0">
                <a:solidFill>
                  <a:srgbClr val="0D0D0D"/>
                </a:solidFill>
                <a:latin typeface="Meiryo"/>
                <a:ea typeface="Meiryo"/>
              </a:rPr>
              <a:t>はビューアブルインプレッション</a:t>
            </a:r>
            <a:r>
              <a:rPr kumimoji="0" lang="en-US" altLang="ja-JP" sz="800" kern="0">
                <a:solidFill>
                  <a:srgbClr val="0D0D0D"/>
                </a:solidFill>
                <a:latin typeface="Meiryo"/>
                <a:ea typeface="Meiryo"/>
              </a:rPr>
              <a:t>1,000</a:t>
            </a:r>
            <a:r>
              <a:rPr kumimoji="0" lang="ja-JP" altLang="en-US" sz="800" kern="0">
                <a:solidFill>
                  <a:srgbClr val="0D0D0D"/>
                </a:solidFill>
                <a:latin typeface="Meiryo"/>
                <a:ea typeface="Meiryo"/>
              </a:rPr>
              <a:t>回あたりにかかる見込み広告費用です。 </a:t>
            </a:r>
            <a:endParaRPr lang="en-US" altLang="ja-JP" sz="800" kern="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vimps</a:t>
            </a:r>
            <a:r>
              <a:rPr kumimoji="0" lang="ja-JP" altLang="en-US" sz="800" kern="0">
                <a:solidFill>
                  <a:srgbClr val="0D0D0D"/>
                </a:solidFill>
                <a:latin typeface="Meiryo"/>
                <a:ea typeface="Meiryo"/>
              </a:rPr>
              <a:t>はビューアブルインプレッションの略称です。</a:t>
            </a:r>
            <a:br>
              <a:rPr lang="en-US" altLang="ja-JP" sz="800" kern="0">
                <a:solidFill>
                  <a:srgbClr val="0D0D0D"/>
                </a:solidFill>
                <a:latin typeface="Meiryo" panose="020B0604030504040204" pitchFamily="34" charset="-128"/>
                <a:ea typeface="Meiryo" panose="020B0604030504040204" pitchFamily="34" charset="-128"/>
              </a:rPr>
            </a:br>
            <a:endParaRPr lang="en-US" altLang="ja-JP" sz="800" kern="0">
              <a:solidFill>
                <a:srgbClr val="0D0D0D"/>
              </a:solidFill>
              <a:latin typeface="Meiryo"/>
              <a:ea typeface="Meiryo"/>
            </a:endParaRPr>
          </a:p>
        </p:txBody>
      </p:sp>
      <p:sp>
        <p:nvSpPr>
          <p:cNvPr id="9" name="正方形/長方形 8">
            <a:extLst>
              <a:ext uri="{FF2B5EF4-FFF2-40B4-BE49-F238E27FC236}">
                <a16:creationId xmlns:a16="http://schemas.microsoft.com/office/drawing/2014/main" id="{8265CEDF-37F8-7245-2D02-FB661AAFDB56}"/>
              </a:ext>
            </a:extLst>
          </p:cNvPr>
          <p:cNvSpPr/>
          <p:nvPr/>
        </p:nvSpPr>
        <p:spPr>
          <a:xfrm>
            <a:off x="4662824" y="5934549"/>
            <a:ext cx="7213513" cy="270843"/>
          </a:xfrm>
          <a:prstGeom prst="rect">
            <a:avLst/>
          </a:prstGeom>
        </p:spPr>
        <p:txBody>
          <a:bodyPr wrap="none" lIns="0" tIns="0" rIns="0" bIns="0" anchor="t">
            <a:spAutoFit/>
          </a:bodyPr>
          <a:lstStyle/>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※1  </a:t>
            </a:r>
            <a:r>
              <a:rPr lang="en-US" altLang="ja-JP" sz="800" b="0" i="0" dirty="0">
                <a:solidFill>
                  <a:srgbClr val="FF0033"/>
                </a:solidFill>
                <a:effectLst/>
                <a:latin typeface="NotoSansJP"/>
              </a:rPr>
              <a:t>1</a:t>
            </a:r>
            <a:r>
              <a:rPr lang="ja-JP" altLang="en-US" sz="800" b="0" i="0" dirty="0">
                <a:solidFill>
                  <a:srgbClr val="FF0033"/>
                </a:solidFill>
                <a:effectLst/>
                <a:latin typeface="NotoSansJP"/>
              </a:rPr>
              <a:t>日間～</a:t>
            </a:r>
            <a:r>
              <a:rPr lang="en-US" altLang="ja-JP" sz="800" b="0" i="0" dirty="0">
                <a:solidFill>
                  <a:srgbClr val="FF0033"/>
                </a:solidFill>
                <a:effectLst/>
                <a:latin typeface="NotoSansJP"/>
              </a:rPr>
              <a:t>4</a:t>
            </a:r>
            <a:r>
              <a:rPr lang="ja-JP" altLang="en-US" sz="800" b="0" i="0" dirty="0">
                <a:solidFill>
                  <a:srgbClr val="FF0033"/>
                </a:solidFill>
                <a:effectLst/>
                <a:latin typeface="NotoSansJP"/>
              </a:rPr>
              <a:t>日間での掲載も可能ですが、予約時のシミュレーション</a:t>
            </a:r>
            <a:r>
              <a:rPr lang="en-US" altLang="ja-JP" sz="800" b="0" i="0" dirty="0" err="1">
                <a:solidFill>
                  <a:srgbClr val="FF0033"/>
                </a:solidFill>
                <a:effectLst/>
                <a:latin typeface="NotoSansJP"/>
              </a:rPr>
              <a:t>vimps</a:t>
            </a:r>
            <a:r>
              <a:rPr lang="ja-JP" altLang="en-US" sz="800" b="0" i="0" dirty="0">
                <a:solidFill>
                  <a:srgbClr val="FF0033"/>
                </a:solidFill>
                <a:effectLst/>
                <a:latin typeface="NotoSansJP"/>
              </a:rPr>
              <a:t>を下回る場合がありますので、</a:t>
            </a:r>
            <a:r>
              <a:rPr lang="en-US" altLang="ja-JP" sz="800" b="0" i="0" dirty="0">
                <a:solidFill>
                  <a:srgbClr val="FF0033"/>
                </a:solidFill>
                <a:effectLst/>
                <a:latin typeface="NotoSansJP"/>
              </a:rPr>
              <a:t>5</a:t>
            </a:r>
            <a:r>
              <a:rPr lang="ja-JP" altLang="en-US" sz="800" b="0" i="0" dirty="0">
                <a:solidFill>
                  <a:srgbClr val="FF0033"/>
                </a:solidFill>
                <a:effectLst/>
                <a:latin typeface="NotoSansJP"/>
              </a:rPr>
              <a:t>日間以上の掲載を推奨します。</a:t>
            </a:r>
            <a:endParaRPr lang="en-US" altLang="ja-JP" sz="800" b="0" i="0" dirty="0">
              <a:solidFill>
                <a:srgbClr val="FF0033"/>
              </a:solidFill>
              <a:effectLst/>
              <a:latin typeface="NotoSansJP"/>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※2   </a:t>
            </a:r>
            <a:r>
              <a:rPr kumimoji="0" lang="ja-JP" altLang="en-US" sz="800" kern="0" dirty="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FF0033"/>
                </a:solidFill>
                <a:latin typeface="Meiryo" panose="020B0604030504040204" pitchFamily="34" charset="-128"/>
                <a:ea typeface="Meiryo" panose="020B0604030504040204" pitchFamily="34" charset="-128"/>
              </a:rPr>
              <a:t>vCPM</a:t>
            </a:r>
            <a:r>
              <a:rPr kumimoji="0" lang="ja-JP" altLang="en"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FF003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4719183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
        <p:nvSpPr>
          <p:cNvPr id="9" name="テキスト プレースホルダー 1">
            <a:extLst>
              <a:ext uri="{FF2B5EF4-FFF2-40B4-BE49-F238E27FC236}">
                <a16:creationId xmlns:a16="http://schemas.microsoft.com/office/drawing/2014/main" id="{1E42B688-BC7D-37B2-B6F3-8362BCB536D1}"/>
              </a:ext>
            </a:extLst>
          </p:cNvPr>
          <p:cNvSpPr txBox="1">
            <a:spLocks/>
          </p:cNvSpPr>
          <p:nvPr/>
        </p:nvSpPr>
        <p:spPr>
          <a:xfrm>
            <a:off x="3602308" y="280322"/>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t>ブランドパネル  トップインパクト  </a:t>
            </a:r>
            <a:r>
              <a:rPr lang="en-US" altLang="ja-JP"/>
              <a:t>PC</a:t>
            </a:r>
            <a:endParaRPr lang="ja-JP" altLang="en-US"/>
          </a:p>
        </p:txBody>
      </p:sp>
      <p:graphicFrame>
        <p:nvGraphicFramePr>
          <p:cNvPr id="11" name="表 10">
            <a:extLst>
              <a:ext uri="{FF2B5EF4-FFF2-40B4-BE49-F238E27FC236}">
                <a16:creationId xmlns:a16="http://schemas.microsoft.com/office/drawing/2014/main" id="{BD3E3E29-1B0D-EC17-0712-C126518CE4DF}"/>
              </a:ext>
            </a:extLst>
          </p:cNvPr>
          <p:cNvGraphicFramePr>
            <a:graphicFrameLocks noGrp="1"/>
          </p:cNvGraphicFramePr>
          <p:nvPr>
            <p:extLst>
              <p:ext uri="{D42A27DB-BD31-4B8C-83A1-F6EECF244321}">
                <p14:modId xmlns:p14="http://schemas.microsoft.com/office/powerpoint/2010/main" val="3494242122"/>
              </p:ext>
            </p:extLst>
          </p:nvPr>
        </p:nvGraphicFramePr>
        <p:xfrm>
          <a:off x="479425" y="864632"/>
          <a:ext cx="11233148" cy="3947308"/>
        </p:xfrm>
        <a:graphic>
          <a:graphicData uri="http://schemas.openxmlformats.org/drawingml/2006/table">
            <a:tbl>
              <a:tblPr firstCol="1" bandRow="1"/>
              <a:tblGrid>
                <a:gridCol w="2188824">
                  <a:extLst>
                    <a:ext uri="{9D8B030D-6E8A-4147-A177-3AD203B41FA5}">
                      <a16:colId xmlns:a16="http://schemas.microsoft.com/office/drawing/2014/main" val="792911817"/>
                    </a:ext>
                  </a:extLst>
                </a:gridCol>
                <a:gridCol w="2711542">
                  <a:extLst>
                    <a:ext uri="{9D8B030D-6E8A-4147-A177-3AD203B41FA5}">
                      <a16:colId xmlns:a16="http://schemas.microsoft.com/office/drawing/2014/main" val="2515137241"/>
                    </a:ext>
                  </a:extLst>
                </a:gridCol>
                <a:gridCol w="3166391">
                  <a:extLst>
                    <a:ext uri="{9D8B030D-6E8A-4147-A177-3AD203B41FA5}">
                      <a16:colId xmlns:a16="http://schemas.microsoft.com/office/drawing/2014/main" val="598637953"/>
                    </a:ext>
                  </a:extLst>
                </a:gridCol>
                <a:gridCol w="3166391">
                  <a:extLst>
                    <a:ext uri="{9D8B030D-6E8A-4147-A177-3AD203B41FA5}">
                      <a16:colId xmlns:a16="http://schemas.microsoft.com/office/drawing/2014/main" val="56015879"/>
                    </a:ext>
                  </a:extLst>
                </a:gridCol>
              </a:tblGrid>
              <a:tr h="57894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a:solidFill>
                            <a:schemeClr val="bg1"/>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err="1">
                          <a:solidFill>
                            <a:schemeClr val="bg1"/>
                          </a:solidFill>
                          <a:latin typeface="Meiryo" panose="020B0604030504040204" pitchFamily="34" charset="-128"/>
                          <a:ea typeface="Meiryo" panose="020B0604030504040204" pitchFamily="34" charset="-128"/>
                          <a:cs typeface="+mn-cs"/>
                        </a:rPr>
                        <a:t>vCPM</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掛け率</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ブランドパネル</a:t>
                      </a:r>
                      <a:endParaRPr kumimoji="1" lang="en-US" altLang="ja-JP" sz="90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PC</a:t>
                      </a:r>
                      <a:endParaRPr kumimoji="1" lang="ja-JP" altLang="en-US" sz="9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ブランドパネル</a:t>
                      </a:r>
                      <a:endParaRPr kumimoji="1" lang="en-US" altLang="ja-JP" sz="90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PC</a:t>
                      </a:r>
                      <a:r>
                        <a:rPr kumimoji="1" lang="ja-JP" altLang="en-US" sz="900" b="1" kern="1200" dirty="0">
                          <a:solidFill>
                            <a:schemeClr val="bg1"/>
                          </a:solidFill>
                          <a:latin typeface="Meiryo" panose="020B0604030504040204" pitchFamily="34" charset="-128"/>
                          <a:ea typeface="Meiryo" panose="020B0604030504040204" pitchFamily="34" charset="-128"/>
                          <a:cs typeface="+mn-cs"/>
                        </a:rPr>
                        <a:t>（都道府県）</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1.3</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26559465"/>
                  </a:ext>
                </a:extLst>
              </a:tr>
              <a:tr h="405750">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（興味関心、購買意向、</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属性・ライフイベント）</a:t>
                      </a:r>
                      <a:r>
                        <a:rPr kumimoji="1" lang="en-US" altLang="ja-JP" sz="1050" b="0" kern="1200">
                          <a:solidFill>
                            <a:schemeClr val="bg1"/>
                          </a:solidFill>
                          <a:latin typeface="Meiryo" panose="020B0604030504040204" pitchFamily="34" charset="-128"/>
                          <a:ea typeface="Meiryo" panose="020B0604030504040204" pitchFamily="34" charset="-128"/>
                          <a:cs typeface="+mn-cs"/>
                        </a:rPr>
                        <a:t>※</a:t>
                      </a:r>
                      <a:r>
                        <a:rPr kumimoji="1" lang="ja-JP" altLang="en-US" sz="1050" b="0" kern="1200">
                          <a:solidFill>
                            <a:schemeClr val="bg1"/>
                          </a:solidFill>
                          <a:latin typeface="Meiryo" panose="020B0604030504040204" pitchFamily="34" charset="-128"/>
                          <a:ea typeface="Meiryo" panose="020B0604030504040204" pitchFamily="34" charset="-128"/>
                          <a:cs typeface="+mn-cs"/>
                        </a:rPr>
                        <a:t>１</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1.8</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05750">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a:solidFill>
                            <a:schemeClr val="bg1"/>
                          </a:solidFill>
                          <a:latin typeface="Meiryo" panose="020B0604030504040204" pitchFamily="34" charset="-128"/>
                          <a:ea typeface="Meiryo" panose="020B0604030504040204" pitchFamily="34" charset="-128"/>
                          <a:cs typeface="+mn-cs"/>
                        </a:rPr>
                      </a:b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リスト参照</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2.0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11775295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商品スペック</a:t>
            </a:r>
          </a:p>
        </p:txBody>
      </p:sp>
      <p:pic>
        <p:nvPicPr>
          <p:cNvPr id="19" name="図プレースホルダー 18" descr="アイコン&#10;&#10;自動的に生成された説明">
            <a:extLst>
              <a:ext uri="{FF2B5EF4-FFF2-40B4-BE49-F238E27FC236}">
                <a16:creationId xmlns:a16="http://schemas.microsoft.com/office/drawing/2014/main" id="{3078757E-A3AF-75B1-A9D0-ABB1BCBF73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スペシャル商品について</a:t>
            </a:r>
            <a:endParaRPr kumimoji="1" lang="ja-JP" altLang="en-US"/>
          </a:p>
        </p:txBody>
      </p:sp>
      <p:sp>
        <p:nvSpPr>
          <p:cNvPr id="7" name="片側の 2 つの角を丸めた四角形 17">
            <a:extLst>
              <a:ext uri="{FF2B5EF4-FFF2-40B4-BE49-F238E27FC236}">
                <a16:creationId xmlns:a16="http://schemas.microsoft.com/office/drawing/2014/main" id="{5D13F81F-11C2-AC5B-ECE3-F8F0A7D4AF8F}"/>
              </a:ext>
            </a:extLst>
          </p:cNvPr>
          <p:cNvSpPr/>
          <p:nvPr/>
        </p:nvSpPr>
        <p:spPr>
          <a:xfrm>
            <a:off x="479424" y="3379016"/>
            <a:ext cx="5472113" cy="3002734"/>
          </a:xfrm>
          <a:prstGeom prst="round2SameRect">
            <a:avLst>
              <a:gd name="adj1" fmla="val 4527"/>
              <a:gd name="adj2" fmla="val 0"/>
            </a:avLst>
          </a:prstGeom>
          <a:solidFill>
            <a:srgbClr val="F5F5F5"/>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8" name="正方形/長方形 7">
            <a:extLst>
              <a:ext uri="{FF2B5EF4-FFF2-40B4-BE49-F238E27FC236}">
                <a16:creationId xmlns:a16="http://schemas.microsoft.com/office/drawing/2014/main" id="{B164DE76-83F6-A2BC-957E-297BFD9667A3}"/>
              </a:ext>
            </a:extLst>
          </p:cNvPr>
          <p:cNvSpPr/>
          <p:nvPr/>
        </p:nvSpPr>
        <p:spPr>
          <a:xfrm>
            <a:off x="479424" y="1056184"/>
            <a:ext cx="11269662" cy="2222147"/>
          </a:xfrm>
          <a:prstGeom prst="rect">
            <a:avLst/>
          </a:prstGeom>
        </p:spPr>
        <p:txBody>
          <a:bodyPr wrap="square" lIns="0" tIns="0" rIns="0" bIns="0">
            <a:spAutoFit/>
          </a:bodyPr>
          <a:lstStyle/>
          <a:p>
            <a:pPr>
              <a:lnSpc>
                <a:spcPct val="130000"/>
              </a:lnSpc>
              <a:defRPr/>
            </a:pPr>
            <a:r>
              <a:rPr kumimoji="0" lang="ja-JP" altLang="en-US" sz="1600" kern="0">
                <a:solidFill>
                  <a:srgbClr val="0D0D0D"/>
                </a:solidFill>
                <a:latin typeface="Meiryo" panose="020B0604030504040204" pitchFamily="34" charset="-128"/>
                <a:ea typeface="Meiryo" panose="020B0604030504040204" pitchFamily="34" charset="-128"/>
              </a:rPr>
              <a:t>販売先を限定しないレギュラー商品に対し、スペシャル商品は提案可能な広告主様やプロモーションが限定されています。そのため、事前に本セールスシートに記載の「掲載制限カテゴリー」「販売制限カテゴリー」に基づき弊社による出稿可否判断をさせていただきます。</a:t>
            </a:r>
            <a:endParaRPr kumimoji="0" lang="en-US" altLang="ja-JP" sz="1600" kern="0">
              <a:solidFill>
                <a:srgbClr val="0D0D0D"/>
              </a:solidFill>
              <a:latin typeface="Meiryo" panose="020B0604030504040204" pitchFamily="34" charset="-128"/>
              <a:ea typeface="Meiryo" panose="020B0604030504040204" pitchFamily="34" charset="-128"/>
            </a:endParaRPr>
          </a:p>
          <a:p>
            <a:pPr>
              <a:lnSpc>
                <a:spcPct val="130000"/>
              </a:lnSpc>
              <a:defRPr/>
            </a:pPr>
            <a:endParaRPr kumimoji="0" lang="en-US" altLang="ja-JP" sz="1600" kern="0">
              <a:solidFill>
                <a:srgbClr val="0D0D0D"/>
              </a:solidFill>
              <a:latin typeface="Meiryo" panose="020B0604030504040204" pitchFamily="34" charset="-128"/>
              <a:ea typeface="Meiryo" panose="020B0604030504040204" pitchFamily="34" charset="-128"/>
            </a:endParaRPr>
          </a:p>
          <a:p>
            <a:pPr>
              <a:lnSpc>
                <a:spcPct val="130000"/>
              </a:lnSpc>
              <a:defRPr/>
            </a:pPr>
            <a:r>
              <a:rPr kumimoji="0" lang="ja-JP" altLang="en-US" sz="1600" kern="0">
                <a:solidFill>
                  <a:srgbClr val="0D0D0D"/>
                </a:solidFill>
                <a:latin typeface="Meiryo" panose="020B0604030504040204" pitchFamily="34" charset="-128"/>
                <a:ea typeface="Meiryo" panose="020B0604030504040204" pitchFamily="34" charset="-128"/>
              </a:rPr>
              <a:t>事前提案可否申請で承認されたアカウントに対して、弊社内でシステム対応を行い、広告管理ツールの商品選択画面にて該当商品が予約購入できるようになります。</a:t>
            </a:r>
            <a:endParaRPr kumimoji="0" lang="en-US" altLang="ja-JP" sz="1600" kern="0">
              <a:solidFill>
                <a:srgbClr val="0D0D0D"/>
              </a:solidFill>
              <a:latin typeface="Meiryo" panose="020B0604030504040204" pitchFamily="34" charset="-128"/>
              <a:ea typeface="Meiryo" panose="020B0604030504040204" pitchFamily="34" charset="-128"/>
            </a:endParaRPr>
          </a:p>
          <a:p>
            <a:pPr>
              <a:lnSpc>
                <a:spcPct val="130000"/>
              </a:lnSpc>
              <a:defRPr/>
            </a:pPr>
            <a:r>
              <a:rPr kumimoji="0" lang="ja-JP" altLang="en-US" sz="1600" kern="0">
                <a:solidFill>
                  <a:srgbClr val="0D0D0D"/>
                </a:solidFill>
                <a:latin typeface="Meiryo" panose="020B0604030504040204" pitchFamily="34" charset="-128"/>
                <a:ea typeface="Meiryo" panose="020B0604030504040204" pitchFamily="34" charset="-128"/>
              </a:rPr>
              <a:t>（事前提案可否申請で承認されていないアカウントで予約することはできません。）</a:t>
            </a:r>
            <a:endParaRPr kumimoji="0" lang="en-US" altLang="ja-JP" sz="1600" kern="0">
              <a:solidFill>
                <a:srgbClr val="0D0D0D"/>
              </a:solidFill>
              <a:latin typeface="Meiryo" panose="020B0604030504040204" pitchFamily="34" charset="-128"/>
              <a:ea typeface="Meiryo" panose="020B0604030504040204" pitchFamily="34" charset="-128"/>
            </a:endParaRPr>
          </a:p>
        </p:txBody>
      </p:sp>
      <p:sp>
        <p:nvSpPr>
          <p:cNvPr id="9" name="片側の 2 つの角を丸めた四角形 19">
            <a:extLst>
              <a:ext uri="{FF2B5EF4-FFF2-40B4-BE49-F238E27FC236}">
                <a16:creationId xmlns:a16="http://schemas.microsoft.com/office/drawing/2014/main" id="{F8CD1780-04BF-A333-35FC-C3801401D2B2}"/>
              </a:ext>
            </a:extLst>
          </p:cNvPr>
          <p:cNvSpPr/>
          <p:nvPr/>
        </p:nvSpPr>
        <p:spPr>
          <a:xfrm>
            <a:off x="479424" y="3379015"/>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ED6FD0D0-008B-CD6A-3CDB-90DC77018BA7}"/>
              </a:ext>
            </a:extLst>
          </p:cNvPr>
          <p:cNvSpPr/>
          <p:nvPr/>
        </p:nvSpPr>
        <p:spPr>
          <a:xfrm>
            <a:off x="137891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11" name="正方形/長方形 10">
            <a:extLst>
              <a:ext uri="{FF2B5EF4-FFF2-40B4-BE49-F238E27FC236}">
                <a16:creationId xmlns:a16="http://schemas.microsoft.com/office/drawing/2014/main" id="{E52933ED-40C2-C316-8FC6-270932A2DF05}"/>
              </a:ext>
            </a:extLst>
          </p:cNvPr>
          <p:cNvSpPr/>
          <p:nvPr/>
        </p:nvSpPr>
        <p:spPr>
          <a:xfrm>
            <a:off x="137891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特集・企画</a:t>
            </a:r>
          </a:p>
        </p:txBody>
      </p:sp>
      <p:sp>
        <p:nvSpPr>
          <p:cNvPr id="12" name="片側の 2 つの角を丸めた四角形 22">
            <a:extLst>
              <a:ext uri="{FF2B5EF4-FFF2-40B4-BE49-F238E27FC236}">
                <a16:creationId xmlns:a16="http://schemas.microsoft.com/office/drawing/2014/main" id="{A92D946D-51CA-C97C-8B5C-60FDA3D39363}"/>
              </a:ext>
            </a:extLst>
          </p:cNvPr>
          <p:cNvSpPr/>
          <p:nvPr/>
        </p:nvSpPr>
        <p:spPr>
          <a:xfrm>
            <a:off x="6240463" y="3379016"/>
            <a:ext cx="5472112" cy="3002734"/>
          </a:xfrm>
          <a:prstGeom prst="round2SameRect">
            <a:avLst>
              <a:gd name="adj1" fmla="val 4115"/>
              <a:gd name="adj2" fmla="val 0"/>
            </a:avLst>
          </a:prstGeom>
          <a:solidFill>
            <a:srgbClr val="00003E">
              <a:alpha val="10196"/>
            </a:srgbClr>
          </a:solidFill>
          <a:ln w="25400" cap="flat" cmpd="sng" algn="ctr">
            <a:noFill/>
            <a:prstDash val="solid"/>
          </a:ln>
          <a:effectLst/>
        </p:spPr>
        <p:txBody>
          <a:bodyPr bIns="0" rtlCol="0" anchor="ctr"/>
          <a:lstStyle/>
          <a:p>
            <a:pPr algn="ctr">
              <a:defRPr/>
            </a:pPr>
            <a:endParaRPr kumimoji="0" lang="en-US" altLang="ja-JP" sz="2000" b="1" kern="0">
              <a:solidFill>
                <a:srgbClr val="FFFFFF"/>
              </a:solidFill>
              <a:latin typeface="メイリオ"/>
            </a:endParaRPr>
          </a:p>
        </p:txBody>
      </p:sp>
      <p:sp>
        <p:nvSpPr>
          <p:cNvPr id="13" name="片側の 2 つの角を丸めた四角形 23">
            <a:extLst>
              <a:ext uri="{FF2B5EF4-FFF2-40B4-BE49-F238E27FC236}">
                <a16:creationId xmlns:a16="http://schemas.microsoft.com/office/drawing/2014/main" id="{B8A6AA99-B963-FB5D-8D74-6275013FE14F}"/>
              </a:ext>
            </a:extLst>
          </p:cNvPr>
          <p:cNvSpPr/>
          <p:nvPr/>
        </p:nvSpPr>
        <p:spPr>
          <a:xfrm>
            <a:off x="6240463" y="3379015"/>
            <a:ext cx="5472112" cy="504000"/>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4" name="正方形/長方形 13">
            <a:extLst>
              <a:ext uri="{FF2B5EF4-FFF2-40B4-BE49-F238E27FC236}">
                <a16:creationId xmlns:a16="http://schemas.microsoft.com/office/drawing/2014/main" id="{B7A09AAA-73B3-6D1B-6DFB-725FB53E7838}"/>
              </a:ext>
            </a:extLst>
          </p:cNvPr>
          <p:cNvSpPr/>
          <p:nvPr/>
        </p:nvSpPr>
        <p:spPr>
          <a:xfrm>
            <a:off x="7176463" y="4005485"/>
            <a:ext cx="3600000" cy="504000"/>
          </a:xfrm>
          <a:prstGeom prst="rect">
            <a:avLst/>
          </a:prstGeom>
          <a:solidFill>
            <a:srgbClr val="FFFFFF"/>
          </a:solidFill>
          <a:ln w="31750" cap="rnd" cmpd="sng" algn="ctr">
            <a:solidFill>
              <a:srgbClr val="00003E"/>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事前提案可否判断必須商品</a:t>
            </a:r>
          </a:p>
        </p:txBody>
      </p:sp>
      <p:sp>
        <p:nvSpPr>
          <p:cNvPr id="15" name="正方形/長方形 14">
            <a:extLst>
              <a:ext uri="{FF2B5EF4-FFF2-40B4-BE49-F238E27FC236}">
                <a16:creationId xmlns:a16="http://schemas.microsoft.com/office/drawing/2014/main" id="{6987D92F-66BE-B87D-B60A-0A50B56CB3B9}"/>
              </a:ext>
            </a:extLst>
          </p:cNvPr>
          <p:cNvSpPr/>
          <p:nvPr/>
        </p:nvSpPr>
        <p:spPr>
          <a:xfrm>
            <a:off x="717646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6" name="正方形/長方形 15">
            <a:extLst>
              <a:ext uri="{FF2B5EF4-FFF2-40B4-BE49-F238E27FC236}">
                <a16:creationId xmlns:a16="http://schemas.microsoft.com/office/drawing/2014/main" id="{A5DABDC0-CA35-76E9-212C-1F10752EBFFB}"/>
              </a:ext>
            </a:extLst>
          </p:cNvPr>
          <p:cNvSpPr/>
          <p:nvPr/>
        </p:nvSpPr>
        <p:spPr>
          <a:xfrm>
            <a:off x="717646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7" name="正方形/長方形 16">
            <a:extLst>
              <a:ext uri="{FF2B5EF4-FFF2-40B4-BE49-F238E27FC236}">
                <a16:creationId xmlns:a16="http://schemas.microsoft.com/office/drawing/2014/main" id="{6844E6B5-EAEE-553D-A836-4717EF7977DB}"/>
              </a:ext>
            </a:extLst>
          </p:cNvPr>
          <p:cNvSpPr/>
          <p:nvPr/>
        </p:nvSpPr>
        <p:spPr>
          <a:xfrm>
            <a:off x="7176463" y="573373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Tree>
    <p:extLst>
      <p:ext uri="{BB962C8B-B14F-4D97-AF65-F5344CB8AC3E}">
        <p14:creationId xmlns:p14="http://schemas.microsoft.com/office/powerpoint/2010/main" val="84652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この資料について</a:t>
            </a:r>
          </a:p>
        </p:txBody>
      </p:sp>
      <p:sp>
        <p:nvSpPr>
          <p:cNvPr id="10" name="テキスト ボックス 9">
            <a:extLst>
              <a:ext uri="{FF2B5EF4-FFF2-40B4-BE49-F238E27FC236}">
                <a16:creationId xmlns:a16="http://schemas.microsoft.com/office/drawing/2014/main" id="{44680C12-A9D7-A0F7-0F35-203F6D5511C1}"/>
              </a:ext>
            </a:extLst>
          </p:cNvPr>
          <p:cNvSpPr txBox="1"/>
          <p:nvPr/>
        </p:nvSpPr>
        <p:spPr>
          <a:xfrm>
            <a:off x="557172" y="1063276"/>
            <a:ext cx="10798175" cy="301621"/>
          </a:xfrm>
          <a:prstGeom prst="rect">
            <a:avLst/>
          </a:prstGeom>
          <a:noFill/>
        </p:spPr>
        <p:txBody>
          <a:bodyPr wrap="square" lIns="0" tIns="0" rIns="0" bIns="0" rtlCol="0">
            <a:spAutoFit/>
          </a:bodyPr>
          <a:lstStyle/>
          <a:p>
            <a:pPr>
              <a:lnSpc>
                <a:spcPct val="130000"/>
              </a:lnSpc>
              <a:defRPr/>
            </a:pPr>
            <a:r>
              <a:rPr lang="ja-JP" altLang="en-US" sz="1600">
                <a:solidFill>
                  <a:srgbClr val="0D0D0D"/>
                </a:solidFill>
                <a:latin typeface="Meiryo" panose="020B0604030504040204" pitchFamily="34" charset="-128"/>
              </a:rPr>
              <a:t>本資料はブランドパネルのセールスシートです。その他商品のセールスシートや販促資料は下記をご覧ください</a:t>
            </a:r>
            <a:endParaRPr lang="en-US" altLang="ja-JP" sz="1600">
              <a:solidFill>
                <a:srgbClr val="0D0D0D"/>
              </a:solidFill>
              <a:latin typeface="Meiryo" panose="020B0604030504040204" pitchFamily="34" charset="-128"/>
            </a:endParaRPr>
          </a:p>
        </p:txBody>
      </p:sp>
      <p:graphicFrame>
        <p:nvGraphicFramePr>
          <p:cNvPr id="11" name="表 4">
            <a:extLst>
              <a:ext uri="{FF2B5EF4-FFF2-40B4-BE49-F238E27FC236}">
                <a16:creationId xmlns:a16="http://schemas.microsoft.com/office/drawing/2014/main" id="{C24C45D3-2D8D-807A-49FA-A91C05C6AA08}"/>
              </a:ext>
            </a:extLst>
          </p:cNvPr>
          <p:cNvGraphicFramePr>
            <a:graphicFrameLocks noGrp="1"/>
          </p:cNvGraphicFramePr>
          <p:nvPr>
            <p:extLst>
              <p:ext uri="{D42A27DB-BD31-4B8C-83A1-F6EECF244321}">
                <p14:modId xmlns:p14="http://schemas.microsoft.com/office/powerpoint/2010/main" val="1716095425"/>
              </p:ext>
            </p:extLst>
          </p:nvPr>
        </p:nvGraphicFramePr>
        <p:xfrm>
          <a:off x="479425" y="1661538"/>
          <a:ext cx="11371022" cy="4517012"/>
        </p:xfrm>
        <a:graphic>
          <a:graphicData uri="http://schemas.openxmlformats.org/drawingml/2006/table">
            <a:tbl>
              <a:tblPr/>
              <a:tblGrid>
                <a:gridCol w="4692938">
                  <a:extLst>
                    <a:ext uri="{9D8B030D-6E8A-4147-A177-3AD203B41FA5}">
                      <a16:colId xmlns:a16="http://schemas.microsoft.com/office/drawing/2014/main" val="606051176"/>
                    </a:ext>
                  </a:extLst>
                </a:gridCol>
                <a:gridCol w="6678084">
                  <a:extLst>
                    <a:ext uri="{9D8B030D-6E8A-4147-A177-3AD203B41FA5}">
                      <a16:colId xmlns:a16="http://schemas.microsoft.com/office/drawing/2014/main" val="687840856"/>
                    </a:ext>
                  </a:extLst>
                </a:gridCol>
              </a:tblGrid>
              <a:tr h="505692">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a:r>
                        <a:rPr kumimoji="1" lang="ja-JP" altLang="en-US" sz="1000" b="1" i="0">
                          <a:solidFill>
                            <a:schemeClr val="bg1"/>
                          </a:solidFill>
                          <a:latin typeface="Meiryo" panose="020B0604030504040204" pitchFamily="34" charset="-128"/>
                          <a:ea typeface="Meiryo" panose="020B0604030504040204" pitchFamily="34" charset="-128"/>
                        </a:rPr>
                        <a:t>ドキュメント</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a:r>
                        <a:rPr kumimoji="1" lang="en-US" altLang="ja-JP" sz="1000" b="1" i="0">
                          <a:solidFill>
                            <a:schemeClr val="bg1"/>
                          </a:solidFill>
                          <a:latin typeface="Meiryo" panose="020B0604030504040204" pitchFamily="34" charset="-128"/>
                          <a:ea typeface="Meiryo" panose="020B0604030504040204" pitchFamily="34" charset="-128"/>
                        </a:rPr>
                        <a:t>URL</a:t>
                      </a:r>
                      <a:endParaRPr kumimoji="1" lang="ja-JP" altLang="en-US" sz="1000" b="1" i="0">
                        <a:solidFill>
                          <a:schemeClr val="bg1"/>
                        </a:solidFill>
                        <a:latin typeface="Meiryo" panose="020B0604030504040204" pitchFamily="34" charset="-128"/>
                        <a:ea typeface="Meiryo" panose="020B0604030504040204" pitchFamily="34" charset="-128"/>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1317350027"/>
                  </a:ext>
                </a:extLst>
              </a:tr>
              <a:tr h="50459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ブランドパネル　</a:t>
                      </a:r>
                      <a:r>
                        <a:rPr kumimoji="1" lang="ja-JP" altLang="en-US" sz="1000" b="1" i="0" dirty="0">
                          <a:solidFill>
                            <a:srgbClr val="0D0D0D"/>
                          </a:solidFill>
                          <a:latin typeface="Meiryo" panose="020B0604030504040204" pitchFamily="34" charset="-128"/>
                          <a:ea typeface="Meiryo" panose="020B0604030504040204" pitchFamily="34" charset="-128"/>
                        </a:rPr>
                        <a:t>セールスシート</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000" b="1" i="0">
                          <a:solidFill>
                            <a:srgbClr val="0D0D0D"/>
                          </a:solidFill>
                          <a:latin typeface="Meiryo" panose="020B0604030504040204" pitchFamily="34" charset="-128"/>
                          <a:ea typeface="Meiryo" panose="020B0604030504040204" pitchFamily="34" charset="-128"/>
                        </a:rPr>
                        <a:t>こちらの資料</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021320354"/>
                  </a:ext>
                </a:extLst>
              </a:tr>
              <a:tr h="50459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dirty="0">
                          <a:solidFill>
                            <a:srgbClr val="0D0D0D"/>
                          </a:solidFill>
                          <a:latin typeface="Meiryo" panose="020B0604030504040204" pitchFamily="34" charset="-128"/>
                          <a:ea typeface="Meiryo" panose="020B0604030504040204" pitchFamily="34" charset="-128"/>
                        </a:rPr>
                        <a:t>Yahoo!</a:t>
                      </a:r>
                      <a:r>
                        <a:rPr kumimoji="1" lang="ja-JP" altLang="en-US" sz="1000" b="1" i="0" dirty="0">
                          <a:solidFill>
                            <a:srgbClr val="0D0D0D"/>
                          </a:solidFill>
                          <a:latin typeface="Meiryo" panose="020B0604030504040204" pitchFamily="34" charset="-128"/>
                          <a:ea typeface="Meiryo" panose="020B0604030504040204" pitchFamily="34" charset="-128"/>
                        </a:rPr>
                        <a:t>広告　ディスプレイ広告</a:t>
                      </a:r>
                      <a:r>
                        <a:rPr kumimoji="1" lang="en-US" altLang="ja-JP" sz="1000" b="1" i="0" dirty="0">
                          <a:solidFill>
                            <a:srgbClr val="0D0D0D"/>
                          </a:solidFill>
                          <a:latin typeface="Meiryo" panose="020B0604030504040204" pitchFamily="34" charset="-128"/>
                          <a:ea typeface="Meiryo" panose="020B0604030504040204" pitchFamily="34" charset="-128"/>
                        </a:rPr>
                        <a:t>(</a:t>
                      </a:r>
                      <a:r>
                        <a:rPr kumimoji="1" lang="ja-JP" altLang="en-US" sz="1000" b="1" i="0" dirty="0">
                          <a:solidFill>
                            <a:srgbClr val="0D0D0D"/>
                          </a:solidFill>
                          <a:latin typeface="Meiryo" panose="020B0604030504040204" pitchFamily="34" charset="-128"/>
                          <a:ea typeface="Meiryo" panose="020B0604030504040204" pitchFamily="34" charset="-128"/>
                        </a:rPr>
                        <a:t>予約型</a:t>
                      </a:r>
                      <a:r>
                        <a:rPr kumimoji="1" lang="en-US" altLang="ja-JP" sz="1000" b="1" i="0" dirty="0">
                          <a:solidFill>
                            <a:srgbClr val="0D0D0D"/>
                          </a:solidFill>
                          <a:latin typeface="Meiryo" panose="020B0604030504040204" pitchFamily="34" charset="-128"/>
                          <a:ea typeface="Meiryo" panose="020B0604030504040204" pitchFamily="34" charset="-128"/>
                        </a:rPr>
                        <a:t>)</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ja-JP" altLang="en-US" sz="1000" b="1" i="0" dirty="0">
                          <a:solidFill>
                            <a:srgbClr val="0D0D0D"/>
                          </a:solidFill>
                          <a:latin typeface="Meiryo" panose="020B0604030504040204" pitchFamily="34" charset="-128"/>
                          <a:ea typeface="Meiryo" panose="020B0604030504040204" pitchFamily="34" charset="-128"/>
                        </a:rPr>
                        <a:t>その他商品セールスシート一覧</a:t>
                      </a:r>
                      <a:endPar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sz="1000" b="0" i="0" dirty="0">
                          <a:solidFill>
                            <a:srgbClr val="0D0D0D"/>
                          </a:solidFill>
                          <a:latin typeface="Meiryo" panose="020B0604030504040204" pitchFamily="34" charset="-128"/>
                          <a:ea typeface="Meiryo" panose="020B0604030504040204" pitchFamily="34" charset="-128"/>
                          <a:hlinkClick r:id="rId4"/>
                        </a:rPr>
                        <a:t>https://portal.yadui.business.yahoo.co.jp/agencyportal/873240/</a:t>
                      </a:r>
                      <a:r>
                        <a:rPr kumimoji="1" lang="en-US" altLang="ja-JP" sz="1000" b="0" i="0" u="none" strike="noStrike" kern="1200" cap="none" spc="0" normalizeH="0" baseline="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57711322"/>
                  </a:ext>
                </a:extLst>
              </a:tr>
              <a:tr h="498233">
                <a:tc>
                  <a:txBody>
                    <a:bodyPr/>
                    <a:lstStyle/>
                    <a:p>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フォーマットガイド</a:t>
                      </a:r>
                      <a:endParaRPr kumimoji="1" lang="ja-JP" altLang="en-US" dirty="0"/>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4">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hlinkClick r:id="rId5"/>
                        </a:rPr>
                        <a:t>https://portal.yadui.business.yahoo.co.jp/agencyportal/30335704/</a:t>
                      </a: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630708088"/>
                  </a:ext>
                </a:extLst>
              </a:tr>
              <a:tr h="498233">
                <a:tc>
                  <a:txBody>
                    <a:bodyPr/>
                    <a:lstStyle/>
                    <a:p>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事例カタログ</a:t>
                      </a:r>
                      <a:endParaRPr kumimoji="1" lang="ja-JP" altLang="en-US" dirty="0"/>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67975986"/>
                  </a:ext>
                </a:extLst>
              </a:tr>
              <a:tr h="498233">
                <a:tc>
                  <a:txBody>
                    <a:bodyPr/>
                    <a:lstStyle/>
                    <a:p>
                      <a:r>
                        <a:rPr kumimoji="1" lang="ja-JP" altLang="en-US" sz="1000" b="1" i="0" dirty="0">
                          <a:solidFill>
                            <a:srgbClr val="0D0D0D"/>
                          </a:solidFill>
                          <a:latin typeface="Meiryo" panose="020B0604030504040204" pitchFamily="34" charset="-128"/>
                          <a:ea typeface="Meiryo" panose="020B0604030504040204" pitchFamily="34" charset="-128"/>
                        </a:rPr>
                        <a:t>スマートフォン版ブランドパネル（カルーセル</a:t>
                      </a:r>
                      <a:r>
                        <a:rPr kumimoji="1" lang="en-US" altLang="ja-JP" sz="1000" b="1" i="0" dirty="0">
                          <a:solidFill>
                            <a:srgbClr val="0D0D0D"/>
                          </a:solidFill>
                          <a:latin typeface="Meiryo" panose="020B0604030504040204" pitchFamily="34" charset="-128"/>
                          <a:ea typeface="Meiryo" panose="020B0604030504040204" pitchFamily="34" charset="-128"/>
                        </a:rPr>
                        <a:t>/</a:t>
                      </a:r>
                      <a:r>
                        <a:rPr kumimoji="1" lang="ja-JP" altLang="en-US" sz="1000" b="1" i="0" dirty="0">
                          <a:solidFill>
                            <a:srgbClr val="0D0D0D"/>
                          </a:solidFill>
                          <a:latin typeface="Meiryo" panose="020B0604030504040204" pitchFamily="34" charset="-128"/>
                          <a:ea typeface="Meiryo" panose="020B0604030504040204" pitchFamily="34" charset="-128"/>
                        </a:rPr>
                        <a:t>画像</a:t>
                      </a:r>
                      <a:r>
                        <a:rPr kumimoji="1" lang="en-US" altLang="ja-JP" sz="1000" b="1" i="0" dirty="0">
                          <a:solidFill>
                            <a:srgbClr val="0D0D0D"/>
                          </a:solidFill>
                          <a:latin typeface="Meiryo" panose="020B0604030504040204" pitchFamily="34" charset="-128"/>
                          <a:ea typeface="Meiryo" panose="020B0604030504040204" pitchFamily="34" charset="-128"/>
                        </a:rPr>
                        <a:t>/16</a:t>
                      </a:r>
                      <a:r>
                        <a:rPr kumimoji="1" lang="ja-JP" altLang="en-US" sz="1000" b="1" i="0" dirty="0">
                          <a:solidFill>
                            <a:srgbClr val="0D0D0D"/>
                          </a:solidFill>
                          <a:latin typeface="Meiryo" panose="020B0604030504040204" pitchFamily="34" charset="-128"/>
                          <a:ea typeface="Meiryo" panose="020B0604030504040204" pitchFamily="34" charset="-128"/>
                        </a:rPr>
                        <a:t>：</a:t>
                      </a:r>
                      <a:r>
                        <a:rPr kumimoji="1" lang="en-US" altLang="ja-JP" sz="1000" b="1" i="0" dirty="0">
                          <a:solidFill>
                            <a:srgbClr val="0D0D0D"/>
                          </a:solidFill>
                          <a:latin typeface="Meiryo" panose="020B0604030504040204" pitchFamily="34" charset="-128"/>
                          <a:ea typeface="Meiryo" panose="020B0604030504040204" pitchFamily="34" charset="-128"/>
                        </a:rPr>
                        <a:t>9</a:t>
                      </a:r>
                      <a:r>
                        <a:rPr kumimoji="1" lang="ja-JP" altLang="en-US" sz="1000" b="1" i="0" dirty="0">
                          <a:solidFill>
                            <a:srgbClr val="0D0D0D"/>
                          </a:solidFill>
                          <a:latin typeface="Meiryo" panose="020B0604030504040204" pitchFamily="34" charset="-128"/>
                          <a:ea typeface="Meiryo" panose="020B0604030504040204" pitchFamily="34" charset="-128"/>
                        </a:rPr>
                        <a:t>）　販促資料</a:t>
                      </a:r>
                      <a:endParaRPr kumimoji="1" lang="ja-JP" altLang="en-US" dirty="0"/>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58848917"/>
                  </a:ext>
                </a:extLst>
              </a:tr>
              <a:tr h="498233">
                <a:tc>
                  <a:txBody>
                    <a:bodyPr/>
                    <a:lstStyle/>
                    <a:p>
                      <a:r>
                        <a:rPr kumimoji="1" lang="ja-JP" altLang="en-US" sz="1000" b="1" i="0">
                          <a:solidFill>
                            <a:srgbClr val="0D0D0D"/>
                          </a:solidFill>
                          <a:latin typeface="Meiryo" panose="020B0604030504040204" pitchFamily="34" charset="-128"/>
                          <a:ea typeface="Meiryo" panose="020B0604030504040204" pitchFamily="34" charset="-128"/>
                        </a:rPr>
                        <a:t>スマートフォン版</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ブランドパネル／</a:t>
                      </a:r>
                      <a:b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br>
                      <a: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版ブランドパネル トップインパクト　</a:t>
                      </a:r>
                      <a:r>
                        <a:rPr kumimoji="1" lang="ja-JP" altLang="en-US" sz="1000" b="1" i="0">
                          <a:solidFill>
                            <a:srgbClr val="0D0D0D"/>
                          </a:solidFill>
                          <a:latin typeface="Meiryo" panose="020B0604030504040204" pitchFamily="34" charset="-128"/>
                          <a:ea typeface="Meiryo" panose="020B0604030504040204" pitchFamily="34" charset="-128"/>
                        </a:rPr>
                        <a:t>　販促資料</a:t>
                      </a:r>
                      <a:endParaRPr kumimoji="1" lang="ja-JP" altLang="en-US"/>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98860586"/>
                  </a:ext>
                </a:extLst>
              </a:tr>
              <a:tr h="1009194">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 媒体資料</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 JAPAN </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サービス媒体資料</a:t>
                      </a:r>
                      <a:endPar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hlinkClick r:id="rId6"/>
                        </a:rPr>
                        <a:t>https://www.lycbiz.com/jp/download/</a:t>
                      </a: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(LINE</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 </a:t>
                      </a: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for Business</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660123167"/>
                  </a:ext>
                </a:extLst>
              </a:tr>
            </a:tbl>
          </a:graphicData>
        </a:graphic>
      </p:graphicFrame>
    </p:spTree>
    <p:extLst>
      <p:ext uri="{BB962C8B-B14F-4D97-AF65-F5344CB8AC3E}">
        <p14:creationId xmlns:p14="http://schemas.microsoft.com/office/powerpoint/2010/main" val="39845347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スペシャル商品</a:t>
            </a:r>
            <a:r>
              <a:rPr lang="ja-JP" altLang="en-US" sz="1600">
                <a:latin typeface="+mn-ea"/>
                <a:cs typeface="メイリオ" panose="020B0604030504040204" pitchFamily="50" charset="-128"/>
              </a:rPr>
              <a:t>（事前提案可否必須商品）</a:t>
            </a:r>
            <a:r>
              <a:rPr lang="ja-JP" altLang="en-US">
                <a:latin typeface="+mn-ea"/>
                <a:cs typeface="メイリオ" panose="020B0604030504040204" pitchFamily="50" charset="-128"/>
              </a:rPr>
              <a:t>について</a:t>
            </a:r>
          </a:p>
        </p:txBody>
      </p:sp>
      <p:sp>
        <p:nvSpPr>
          <p:cNvPr id="3" name="正方形/長方形 2">
            <a:extLst>
              <a:ext uri="{FF2B5EF4-FFF2-40B4-BE49-F238E27FC236}">
                <a16:creationId xmlns:a16="http://schemas.microsoft.com/office/drawing/2014/main" id="{C67E5814-EA62-14DA-020D-F7FA7094D141}"/>
              </a:ext>
            </a:extLst>
          </p:cNvPr>
          <p:cNvSpPr/>
          <p:nvPr/>
        </p:nvSpPr>
        <p:spPr>
          <a:xfrm>
            <a:off x="479425" y="1268413"/>
            <a:ext cx="11269662" cy="866391"/>
          </a:xfrm>
          <a:prstGeom prst="rect">
            <a:avLst/>
          </a:prstGeom>
        </p:spPr>
        <p:txBody>
          <a:bodyPr wrap="square" lIns="0" tIns="0" rIns="0" bIns="0">
            <a:spAutoFit/>
          </a:bodyPr>
          <a:lstStyle/>
          <a:p>
            <a:pPr>
              <a:lnSpc>
                <a:spcPct val="130000"/>
              </a:lnSpc>
            </a:pPr>
            <a:r>
              <a:rPr lang="ja-JP" altLang="en-US" sz="1600" b="1" u="sng" dirty="0">
                <a:solidFill>
                  <a:srgbClr val="FF0033"/>
                </a:solidFill>
                <a:latin typeface="Meiryo" panose="020B0604030504040204" pitchFamily="34" charset="-128"/>
                <a:ea typeface="Meiryo" panose="020B0604030504040204" pitchFamily="34" charset="-128"/>
              </a:rPr>
              <a:t>スペシャル商品（事前提案可否必須商品</a:t>
            </a:r>
            <a:r>
              <a:rPr lang="en-US" altLang="ja-JP" sz="1600" b="1" u="sng" dirty="0">
                <a:solidFill>
                  <a:srgbClr val="FF0033"/>
                </a:solidFill>
                <a:latin typeface="Meiryo" panose="020B0604030504040204" pitchFamily="34" charset="-128"/>
                <a:ea typeface="Meiryo" panose="020B0604030504040204" pitchFamily="34" charset="-128"/>
              </a:rPr>
              <a:t>※</a:t>
            </a:r>
            <a:r>
              <a:rPr lang="ja-JP" altLang="en-US" sz="1600" b="1" u="sng" dirty="0">
                <a:solidFill>
                  <a:srgbClr val="FF0033"/>
                </a:solidFill>
                <a:latin typeface="Meiryo" panose="020B0604030504040204" pitchFamily="34" charset="-128"/>
                <a:ea typeface="Meiryo" panose="020B0604030504040204" pitchFamily="34" charset="-128"/>
              </a:rPr>
              <a:t>）</a:t>
            </a:r>
            <a:r>
              <a:rPr lang="ja-JP" altLang="en-US" sz="1600" dirty="0">
                <a:solidFill>
                  <a:srgbClr val="0D0D0D"/>
                </a:solidFill>
                <a:latin typeface="Meiryo" panose="020B0604030504040204" pitchFamily="34" charset="-128"/>
                <a:ea typeface="Meiryo" panose="020B0604030504040204" pitchFamily="34" charset="-128"/>
              </a:rPr>
              <a:t>への掲載をご希望の場合は、弊社担当営業宛に以下の項目をご連絡ください。回答まで最大5営業日いただきます。</a:t>
            </a:r>
            <a:endParaRPr lang="en-US" altLang="ja-JP" sz="1600" dirty="0">
              <a:solidFill>
                <a:srgbClr val="0D0D0D"/>
              </a:solidFill>
              <a:latin typeface="Meiryo" panose="020B0604030504040204" pitchFamily="34" charset="-128"/>
              <a:ea typeface="Meiryo" panose="020B0604030504040204" pitchFamily="34" charset="-128"/>
            </a:endParaRPr>
          </a:p>
          <a:p>
            <a:pPr>
              <a:lnSpc>
                <a:spcPct val="130000"/>
              </a:lnSpc>
            </a:pPr>
            <a:r>
              <a:rPr lang="en-US" altLang="ja-JP" sz="1200" dirty="0">
                <a:solidFill>
                  <a:srgbClr val="0D0D0D"/>
                </a:solidFill>
                <a:latin typeface="Meiryo" panose="020B0604030504040204" pitchFamily="34" charset="-128"/>
                <a:ea typeface="Meiryo" panose="020B0604030504040204" pitchFamily="34" charset="-128"/>
              </a:rPr>
              <a:t>※</a:t>
            </a:r>
            <a:r>
              <a:rPr lang="ja-JP" altLang="en-US" sz="1200" dirty="0">
                <a:solidFill>
                  <a:srgbClr val="0D0D0D"/>
                </a:solidFill>
                <a:latin typeface="Meiryo" panose="020B0604030504040204" pitchFamily="34" charset="-128"/>
                <a:ea typeface="Meiryo" panose="020B0604030504040204" pitchFamily="34" charset="-128"/>
              </a:rPr>
              <a:t>広告商品名一例：ブランドパネル　トップインパクト　パノラマ　</a:t>
            </a:r>
            <a:r>
              <a:rPr lang="en-US" altLang="ja-JP" sz="1200" dirty="0">
                <a:solidFill>
                  <a:srgbClr val="0D0D0D"/>
                </a:solidFill>
                <a:latin typeface="Meiryo" panose="020B0604030504040204" pitchFamily="34" charset="-128"/>
                <a:ea typeface="Meiryo" panose="020B0604030504040204" pitchFamily="34" charset="-128"/>
              </a:rPr>
              <a:t>PC</a:t>
            </a:r>
            <a:r>
              <a:rPr lang="ja-JP" altLang="en-US" sz="1200" dirty="0">
                <a:solidFill>
                  <a:srgbClr val="0D0D0D"/>
                </a:solidFill>
                <a:latin typeface="Meiryo" panose="020B0604030504040204" pitchFamily="34" charset="-128"/>
                <a:ea typeface="Meiryo" panose="020B0604030504040204" pitchFamily="34" charset="-128"/>
              </a:rPr>
              <a:t>（</a:t>
            </a:r>
            <a:r>
              <a:rPr lang="en-US" altLang="ja-JP" sz="1200" dirty="0">
                <a:solidFill>
                  <a:srgbClr val="0D0D0D"/>
                </a:solidFill>
                <a:latin typeface="Meiryo" panose="020B0604030504040204" pitchFamily="34" charset="-128"/>
                <a:ea typeface="Meiryo" panose="020B0604030504040204" pitchFamily="34" charset="-128"/>
              </a:rPr>
              <a:t>2000</a:t>
            </a:r>
            <a:r>
              <a:rPr lang="ja-JP" altLang="en-US" sz="1200" dirty="0">
                <a:solidFill>
                  <a:srgbClr val="0D0D0D"/>
                </a:solidFill>
                <a:latin typeface="Meiryo" panose="020B0604030504040204" pitchFamily="34" charset="-128"/>
                <a:ea typeface="Meiryo" panose="020B0604030504040204" pitchFamily="34" charset="-128"/>
              </a:rPr>
              <a:t>万円～）</a:t>
            </a:r>
          </a:p>
        </p:txBody>
      </p:sp>
      <p:sp>
        <p:nvSpPr>
          <p:cNvPr id="5" name="角丸四角形 7">
            <a:extLst>
              <a:ext uri="{FF2B5EF4-FFF2-40B4-BE49-F238E27FC236}">
                <a16:creationId xmlns:a16="http://schemas.microsoft.com/office/drawing/2014/main" id="{D805C087-BE09-D836-CD71-80593B39BE06}"/>
              </a:ext>
            </a:extLst>
          </p:cNvPr>
          <p:cNvSpPr/>
          <p:nvPr/>
        </p:nvSpPr>
        <p:spPr>
          <a:xfrm>
            <a:off x="479425" y="2356434"/>
            <a:ext cx="11233150" cy="432000"/>
          </a:xfrm>
          <a:prstGeom prst="roundRect">
            <a:avLst>
              <a:gd name="adj" fmla="val 50000"/>
            </a:avLst>
          </a:prstGeom>
          <a:solidFill>
            <a:srgbClr val="00003E">
              <a:alpha val="60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18" name="表 5">
            <a:extLst>
              <a:ext uri="{FF2B5EF4-FFF2-40B4-BE49-F238E27FC236}">
                <a16:creationId xmlns:a16="http://schemas.microsoft.com/office/drawing/2014/main" id="{A70846CA-6247-2035-3E66-7CFD15313E19}"/>
              </a:ext>
            </a:extLst>
          </p:cNvPr>
          <p:cNvGraphicFramePr>
            <a:graphicFrameLocks noGrp="1"/>
          </p:cNvGraphicFramePr>
          <p:nvPr>
            <p:extLst>
              <p:ext uri="{D42A27DB-BD31-4B8C-83A1-F6EECF244321}">
                <p14:modId xmlns:p14="http://schemas.microsoft.com/office/powerpoint/2010/main" val="3335782360"/>
              </p:ext>
            </p:extLst>
          </p:nvPr>
        </p:nvGraphicFramePr>
        <p:xfrm>
          <a:off x="479425" y="2896536"/>
          <a:ext cx="11233150" cy="348521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29829377"/>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200" b="0" i="0">
                          <a:solidFill>
                            <a:schemeClr val="bg1"/>
                          </a:solidFill>
                          <a:latin typeface="Meiryo" panose="020B0604030504040204" pitchFamily="34" charset="-128"/>
                          <a:ea typeface="Meiryo" panose="020B0604030504040204" pitchFamily="34" charset="-128"/>
                        </a:rPr>
                        <a:t>LINE</a:t>
                      </a: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a:t>
                      </a:r>
                      <a:r>
                        <a:rPr kumimoji="1" lang="en" altLang="ja-JP" sz="1200" b="0" i="0">
                          <a:solidFill>
                            <a:schemeClr val="bg1"/>
                          </a:solidFill>
                          <a:latin typeface="Meiryo" panose="020B0604030504040204" pitchFamily="34" charset="-128"/>
                          <a:ea typeface="Meiryo" panose="020B0604030504040204" pitchFamily="34" charset="-128"/>
                        </a:rPr>
                        <a:t>vimps</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24746215"/>
                  </a:ext>
                </a:extLst>
              </a:tr>
            </a:tbl>
          </a:graphicData>
        </a:graphic>
      </p:graphicFrame>
    </p:spTree>
    <p:extLst>
      <p:ext uri="{BB962C8B-B14F-4D97-AF65-F5344CB8AC3E}">
        <p14:creationId xmlns:p14="http://schemas.microsoft.com/office/powerpoint/2010/main" val="20638883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a:t>
            </a:r>
            <a:r>
              <a:rPr kumimoji="1" lang="ja-JP" altLang="en-US" sz="1600" b="1" i="0">
                <a:latin typeface="Meiryo"/>
                <a:ea typeface="Meiryo"/>
              </a:rPr>
              <a:t>マルチデバイス</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24" name="角丸四角形 10">
            <a:extLst>
              <a:ext uri="{FF2B5EF4-FFF2-40B4-BE49-F238E27FC236}">
                <a16:creationId xmlns:a16="http://schemas.microsoft.com/office/drawing/2014/main" id="{6A9939CE-C1FA-2251-8803-77A648D6D2A5}"/>
              </a:ext>
            </a:extLst>
          </p:cNvPr>
          <p:cNvSpPr/>
          <p:nvPr/>
        </p:nvSpPr>
        <p:spPr>
          <a:xfrm>
            <a:off x="731425" y="1597174"/>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31" name="円/楕円 11">
            <a:extLst>
              <a:ext uri="{FF2B5EF4-FFF2-40B4-BE49-F238E27FC236}">
                <a16:creationId xmlns:a16="http://schemas.microsoft.com/office/drawing/2014/main" id="{C04174F8-B86B-778C-26A6-31B57B667545}"/>
              </a:ext>
            </a:extLst>
          </p:cNvPr>
          <p:cNvSpPr>
            <a:spLocks noChangeAspect="1"/>
          </p:cNvSpPr>
          <p:nvPr/>
        </p:nvSpPr>
        <p:spPr>
          <a:xfrm>
            <a:off x="479425" y="1691626"/>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2" name="テキスト ボックス 31">
            <a:extLst>
              <a:ext uri="{FF2B5EF4-FFF2-40B4-BE49-F238E27FC236}">
                <a16:creationId xmlns:a16="http://schemas.microsoft.com/office/drawing/2014/main" id="{DB9BB8C6-018E-6D75-D5AF-936D058EF1DA}"/>
              </a:ext>
            </a:extLst>
          </p:cNvPr>
          <p:cNvSpPr txBox="1"/>
          <p:nvPr/>
        </p:nvSpPr>
        <p:spPr>
          <a:xfrm>
            <a:off x="1643383" y="2351610"/>
            <a:ext cx="1577355" cy="169277"/>
          </a:xfrm>
          <a:prstGeom prst="rect">
            <a:avLst/>
          </a:prstGeom>
          <a:noFill/>
        </p:spPr>
        <p:txBody>
          <a:bodyPr wrap="none" lIns="0" tIns="0" rIns="0" bIns="0" rtlCol="0" anchor="t">
            <a:spAutoFit/>
          </a:bodyPr>
          <a:lstStyle/>
          <a:p>
            <a:pPr>
              <a:defRPr/>
            </a:pPr>
            <a:r>
              <a:rPr kumimoji="1" lang="en-US" altLang="ja-JP" sz="1100" b="0" i="0" u="none" strike="noStrike" kern="1200" cap="none" spc="0" normalizeH="0" baseline="0" noProof="0" dirty="0">
                <a:ln>
                  <a:noFill/>
                </a:ln>
                <a:solidFill>
                  <a:srgbClr val="FF0000"/>
                </a:solidFill>
                <a:effectLst/>
                <a:uLnTx/>
                <a:uFillTx/>
                <a:latin typeface="Meiryo"/>
                <a:ea typeface="Meiryo"/>
              </a:rPr>
              <a:t>※ </a:t>
            </a:r>
            <a:r>
              <a:rPr kumimoji="1" lang="ja-JP" altLang="en-US" sz="1100" b="0" i="0" u="none" strike="noStrike" kern="1200" cap="none" spc="0" normalizeH="0" baseline="0" noProof="0" dirty="0">
                <a:ln>
                  <a:noFill/>
                </a:ln>
                <a:solidFill>
                  <a:srgbClr val="FF0000"/>
                </a:solidFill>
                <a:effectLst/>
                <a:uLnTx/>
                <a:uFillTx/>
                <a:latin typeface="Meiryo"/>
                <a:ea typeface="Meiryo"/>
              </a:rPr>
              <a:t>タップ後の挙動は</a:t>
            </a:r>
            <a:r>
              <a:rPr lang="en-US" altLang="ja-JP" sz="1100" dirty="0">
                <a:solidFill>
                  <a:srgbClr val="FF0000"/>
                </a:solidFill>
                <a:latin typeface="Meiryo"/>
                <a:ea typeface="Meiryo"/>
              </a:rPr>
              <a:t>P14</a:t>
            </a:r>
            <a:endParaRPr kumimoji="1" lang="en-US" altLang="ja-JP" sz="1100" b="0" i="0" u="none" strike="noStrike" kern="1200" cap="none" spc="0" normalizeH="0" baseline="0" noProof="0" dirty="0">
              <a:ln>
                <a:noFill/>
              </a:ln>
              <a:solidFill>
                <a:srgbClr val="FF0000"/>
              </a:solidFill>
              <a:effectLst/>
              <a:uLnTx/>
              <a:uFillTx/>
              <a:latin typeface="Meiryo" panose="020B0604030504040204" pitchFamily="34" charset="-128"/>
              <a:ea typeface="Meiryo" panose="020B0604030504040204" pitchFamily="34" charset="-128"/>
            </a:endParaRPr>
          </a:p>
        </p:txBody>
      </p:sp>
      <p:grpSp>
        <p:nvGrpSpPr>
          <p:cNvPr id="46" name="グループ化 45">
            <a:extLst>
              <a:ext uri="{FF2B5EF4-FFF2-40B4-BE49-F238E27FC236}">
                <a16:creationId xmlns:a16="http://schemas.microsoft.com/office/drawing/2014/main" id="{14C9CE2B-9878-62AA-18DE-C9FCAA8204A1}"/>
              </a:ext>
            </a:extLst>
          </p:cNvPr>
          <p:cNvGrpSpPr/>
          <p:nvPr/>
        </p:nvGrpSpPr>
        <p:grpSpPr>
          <a:xfrm>
            <a:off x="534905" y="2538474"/>
            <a:ext cx="1322156" cy="2410962"/>
            <a:chOff x="513033" y="432674"/>
            <a:chExt cx="2115990" cy="3618219"/>
          </a:xfrm>
        </p:grpSpPr>
        <p:grpSp>
          <p:nvGrpSpPr>
            <p:cNvPr id="47" name="グループ化 46">
              <a:extLst>
                <a:ext uri="{FF2B5EF4-FFF2-40B4-BE49-F238E27FC236}">
                  <a16:creationId xmlns:a16="http://schemas.microsoft.com/office/drawing/2014/main" id="{49E65AC0-5121-3361-21A6-B238BF5B11E2}"/>
                </a:ext>
              </a:extLst>
            </p:cNvPr>
            <p:cNvGrpSpPr/>
            <p:nvPr/>
          </p:nvGrpSpPr>
          <p:grpSpPr>
            <a:xfrm>
              <a:off x="513033" y="432674"/>
              <a:ext cx="2115990" cy="3618219"/>
              <a:chOff x="513033" y="446485"/>
              <a:chExt cx="2115990" cy="3618219"/>
            </a:xfrm>
          </p:grpSpPr>
          <p:pic>
            <p:nvPicPr>
              <p:cNvPr id="49" name="図 48">
                <a:extLst>
                  <a:ext uri="{FF2B5EF4-FFF2-40B4-BE49-F238E27FC236}">
                    <a16:creationId xmlns:a16="http://schemas.microsoft.com/office/drawing/2014/main" id="{1B8F1377-99F4-3FB0-D7C7-41A1ABE042AC}"/>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50" name="図 49">
                <a:extLst>
                  <a:ext uri="{FF2B5EF4-FFF2-40B4-BE49-F238E27FC236}">
                    <a16:creationId xmlns:a16="http://schemas.microsoft.com/office/drawing/2014/main" id="{414C7C24-7D30-C29A-B2D3-F1019EDEB8A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51" name="図 50">
                <a:extLst>
                  <a:ext uri="{FF2B5EF4-FFF2-40B4-BE49-F238E27FC236}">
                    <a16:creationId xmlns:a16="http://schemas.microsoft.com/office/drawing/2014/main" id="{9AE364C5-00FB-5DB7-B4A0-8CC40A0A1782}"/>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8" name="図 47">
              <a:extLst>
                <a:ext uri="{FF2B5EF4-FFF2-40B4-BE49-F238E27FC236}">
                  <a16:creationId xmlns:a16="http://schemas.microsoft.com/office/drawing/2014/main" id="{F9A2E89F-516B-22F7-9B68-CE212DC84936}"/>
                </a:ext>
              </a:extLst>
            </p:cNvPr>
            <p:cNvPicPr>
              <a:picLocks noChangeAspect="1"/>
            </p:cNvPicPr>
            <p:nvPr/>
          </p:nvPicPr>
          <p:blipFill rotWithShape="1">
            <a:blip r:embed="rId7">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52" name="グループ化 51">
            <a:extLst>
              <a:ext uri="{FF2B5EF4-FFF2-40B4-BE49-F238E27FC236}">
                <a16:creationId xmlns:a16="http://schemas.microsoft.com/office/drawing/2014/main" id="{81653772-358E-B190-7A50-46EAE05C328D}"/>
              </a:ext>
            </a:extLst>
          </p:cNvPr>
          <p:cNvGrpSpPr/>
          <p:nvPr/>
        </p:nvGrpSpPr>
        <p:grpSpPr>
          <a:xfrm>
            <a:off x="1916910" y="2582626"/>
            <a:ext cx="1322156" cy="2366809"/>
            <a:chOff x="7241733" y="1270074"/>
            <a:chExt cx="2016626" cy="3609988"/>
          </a:xfrm>
        </p:grpSpPr>
        <p:grpSp>
          <p:nvGrpSpPr>
            <p:cNvPr id="53" name="グループ化 52">
              <a:extLst>
                <a:ext uri="{FF2B5EF4-FFF2-40B4-BE49-F238E27FC236}">
                  <a16:creationId xmlns:a16="http://schemas.microsoft.com/office/drawing/2014/main" id="{0E6460CA-DE53-651D-F8EB-C2003691CA79}"/>
                </a:ext>
              </a:extLst>
            </p:cNvPr>
            <p:cNvGrpSpPr/>
            <p:nvPr/>
          </p:nvGrpSpPr>
          <p:grpSpPr>
            <a:xfrm>
              <a:off x="7241733" y="1270074"/>
              <a:ext cx="2016626" cy="3609988"/>
              <a:chOff x="513033" y="432676"/>
              <a:chExt cx="2115990" cy="3551959"/>
            </a:xfrm>
          </p:grpSpPr>
          <p:grpSp>
            <p:nvGrpSpPr>
              <p:cNvPr id="56" name="グループ化 55">
                <a:extLst>
                  <a:ext uri="{FF2B5EF4-FFF2-40B4-BE49-F238E27FC236}">
                    <a16:creationId xmlns:a16="http://schemas.microsoft.com/office/drawing/2014/main" id="{CF75068F-5189-DA00-7C2D-AEDBDCAA325A}"/>
                  </a:ext>
                </a:extLst>
              </p:cNvPr>
              <p:cNvGrpSpPr/>
              <p:nvPr/>
            </p:nvGrpSpPr>
            <p:grpSpPr>
              <a:xfrm>
                <a:off x="513033" y="432676"/>
                <a:ext cx="2115990" cy="3551959"/>
                <a:chOff x="513033" y="446487"/>
                <a:chExt cx="2115990" cy="3551959"/>
              </a:xfrm>
            </p:grpSpPr>
            <p:pic>
              <p:nvPicPr>
                <p:cNvPr id="58" name="図 57">
                  <a:extLst>
                    <a:ext uri="{FF2B5EF4-FFF2-40B4-BE49-F238E27FC236}">
                      <a16:creationId xmlns:a16="http://schemas.microsoft.com/office/drawing/2014/main" id="{DEB7E938-E920-F777-6985-5FA30FBED4F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59" name="図 58">
                  <a:extLst>
                    <a:ext uri="{FF2B5EF4-FFF2-40B4-BE49-F238E27FC236}">
                      <a16:creationId xmlns:a16="http://schemas.microsoft.com/office/drawing/2014/main" id="{B69ACFD5-B280-E659-BEB2-CA340559EB17}"/>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57" name="図 56">
                <a:extLst>
                  <a:ext uri="{FF2B5EF4-FFF2-40B4-BE49-F238E27FC236}">
                    <a16:creationId xmlns:a16="http://schemas.microsoft.com/office/drawing/2014/main" id="{152F1DA3-BBDA-A22F-882D-3D36D4D57FAC}"/>
                  </a:ext>
                </a:extLst>
              </p:cNvPr>
              <p:cNvPicPr>
                <a:picLocks noChangeAspect="1"/>
              </p:cNvPicPr>
              <p:nvPr/>
            </p:nvPicPr>
            <p:blipFill rotWithShape="1">
              <a:blip r:embed="rId7">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54" name="図 53">
              <a:extLst>
                <a:ext uri="{FF2B5EF4-FFF2-40B4-BE49-F238E27FC236}">
                  <a16:creationId xmlns:a16="http://schemas.microsoft.com/office/drawing/2014/main" id="{0231C7C9-16CC-32A4-5767-59FFF8E50AA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55" name="図 54">
              <a:extLst>
                <a:ext uri="{FF2B5EF4-FFF2-40B4-BE49-F238E27FC236}">
                  <a16:creationId xmlns:a16="http://schemas.microsoft.com/office/drawing/2014/main" id="{943FA467-A334-F7E9-42C2-6900D385108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60" name="角丸四角形 46">
            <a:extLst>
              <a:ext uri="{FF2B5EF4-FFF2-40B4-BE49-F238E27FC236}">
                <a16:creationId xmlns:a16="http://schemas.microsoft.com/office/drawing/2014/main" id="{ADA8F883-0F37-21E0-AB34-A7BBE661C8F1}"/>
              </a:ext>
            </a:extLst>
          </p:cNvPr>
          <p:cNvSpPr/>
          <p:nvPr/>
        </p:nvSpPr>
        <p:spPr>
          <a:xfrm>
            <a:off x="534905" y="4802503"/>
            <a:ext cx="1309162"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63" name="角丸四角形 47">
            <a:extLst>
              <a:ext uri="{FF2B5EF4-FFF2-40B4-BE49-F238E27FC236}">
                <a16:creationId xmlns:a16="http://schemas.microsoft.com/office/drawing/2014/main" id="{D27C64BE-17D7-27F4-05EC-938379C5E564}"/>
              </a:ext>
            </a:extLst>
          </p:cNvPr>
          <p:cNvSpPr/>
          <p:nvPr/>
        </p:nvSpPr>
        <p:spPr>
          <a:xfrm>
            <a:off x="1921456" y="4802503"/>
            <a:ext cx="1317610"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7" name="角丸四角形 45">
            <a:extLst>
              <a:ext uri="{FF2B5EF4-FFF2-40B4-BE49-F238E27FC236}">
                <a16:creationId xmlns:a16="http://schemas.microsoft.com/office/drawing/2014/main" id="{4125CE3B-F44C-8755-DA2F-1B3EEC70F5CA}"/>
              </a:ext>
            </a:extLst>
          </p:cNvPr>
          <p:cNvSpPr/>
          <p:nvPr/>
        </p:nvSpPr>
        <p:spPr>
          <a:xfrm>
            <a:off x="3609513" y="1035344"/>
            <a:ext cx="8102303" cy="396000"/>
          </a:xfrm>
          <a:prstGeom prst="roundRect">
            <a:avLst>
              <a:gd name="adj" fmla="val 50000"/>
            </a:avLst>
          </a:prstGeom>
          <a:solidFill>
            <a:srgbClr val="00003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0" name="角丸四角形 47">
            <a:extLst>
              <a:ext uri="{FF2B5EF4-FFF2-40B4-BE49-F238E27FC236}">
                <a16:creationId xmlns:a16="http://schemas.microsoft.com/office/drawing/2014/main" id="{28BF8D26-D5D8-6079-CFDF-76C7F7E4DC36}"/>
              </a:ext>
            </a:extLst>
          </p:cNvPr>
          <p:cNvSpPr/>
          <p:nvPr/>
        </p:nvSpPr>
        <p:spPr>
          <a:xfrm>
            <a:off x="497930" y="1035344"/>
            <a:ext cx="2724575" cy="396000"/>
          </a:xfrm>
          <a:prstGeom prst="roundRect">
            <a:avLst>
              <a:gd name="adj" fmla="val 50000"/>
            </a:avLst>
          </a:prstGeom>
          <a:solidFill>
            <a:srgbClr val="03004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dirty="0">
                <a:ln>
                  <a:noFill/>
                </a:ln>
                <a:solidFill>
                  <a:srgbClr val="0D0D0D"/>
                </a:solidFill>
                <a:effectLst/>
                <a:uLnTx/>
                <a:uFillTx/>
                <a:latin typeface="Meiryo"/>
                <a:ea typeface="Meiryo"/>
              </a:rPr>
              <a:t>:</a:t>
            </a:r>
            <a:r>
              <a:rPr kumimoji="0" lang="ja-JP" altLang="en-US" sz="900" b="0" i="0" u="none" strike="noStrike" kern="0" cap="none" spc="0" normalizeH="0" baseline="0" noProof="0" dirty="0">
                <a:ln>
                  <a:noFill/>
                </a:ln>
                <a:solidFill>
                  <a:srgbClr val="0D0D0D"/>
                </a:solidFill>
                <a:effectLst/>
                <a:uLnTx/>
                <a:uFillTx/>
                <a:latin typeface="Meiryo"/>
                <a:ea typeface="Meiryo"/>
              </a:rPr>
              <a:t> </a:t>
            </a:r>
            <a:r>
              <a:rPr kumimoji="0" lang="en-US" altLang="ja-JP" sz="900" b="0" i="0" u="none" strike="noStrike" kern="0" cap="none" spc="0" normalizeH="0" baseline="0" noProof="0" dirty="0">
                <a:ln>
                  <a:noFill/>
                </a:ln>
                <a:solidFill>
                  <a:srgbClr val="000000"/>
                </a:solidFill>
                <a:effectLst/>
                <a:uLnTx/>
                <a:uFillTx/>
                <a:latin typeface="Meiryo"/>
                <a:ea typeface="Meiryo"/>
                <a:hlinkClick r:id="rId9">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dirty="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dirty="0">
                <a:solidFill>
                  <a:srgbClr val="0D0D0D"/>
                </a:solidFill>
                <a:latin typeface="Meiryo"/>
                <a:ea typeface="Meiryo"/>
                <a:hlinkClick r:id="rId10"/>
              </a:rPr>
              <a:t>https://ads-help.yahoo-net.jp/s/article/H000044930?language=ja</a:t>
            </a:r>
            <a:endParaRPr lang="en-US" altLang="ja-JP" sz="900" b="0" i="0" u="none" strike="noStrike" cap="none" spc="0" normalizeH="0" baseline="0" noProof="0" dirty="0">
              <a:ln>
                <a:noFill/>
              </a:ln>
              <a:solidFill>
                <a:srgbClr val="000000"/>
              </a:solidFill>
              <a:effectLst/>
              <a:uLnTx/>
              <a:uFillTx/>
              <a:latin typeface="Meiryo"/>
              <a:ea typeface="Meiryo"/>
            </a:endParaRPr>
          </a:p>
        </p:txBody>
      </p:sp>
      <p:sp>
        <p:nvSpPr>
          <p:cNvPr id="3" name="テキスト プレースホルダー 1">
            <a:extLst>
              <a:ext uri="{FF2B5EF4-FFF2-40B4-BE49-F238E27FC236}">
                <a16:creationId xmlns:a16="http://schemas.microsoft.com/office/drawing/2014/main" id="{3AB3577A-606A-1FDB-9E60-5BA5F536EC03}"/>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
        <p:nvSpPr>
          <p:cNvPr id="6" name="角丸四角形 16">
            <a:extLst>
              <a:ext uri="{FF2B5EF4-FFF2-40B4-BE49-F238E27FC236}">
                <a16:creationId xmlns:a16="http://schemas.microsoft.com/office/drawing/2014/main" id="{81C7A5EC-35F9-E884-AA03-4CBC15AD9052}"/>
              </a:ext>
            </a:extLst>
          </p:cNvPr>
          <p:cNvSpPr/>
          <p:nvPr/>
        </p:nvSpPr>
        <p:spPr>
          <a:xfrm>
            <a:off x="3673637" y="1614605"/>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13" name="円/楕円 17">
            <a:extLst>
              <a:ext uri="{FF2B5EF4-FFF2-40B4-BE49-F238E27FC236}">
                <a16:creationId xmlns:a16="http://schemas.microsoft.com/office/drawing/2014/main" id="{4D6DB412-6FA6-12A8-BB5D-2CEC47B7C198}"/>
              </a:ext>
            </a:extLst>
          </p:cNvPr>
          <p:cNvSpPr>
            <a:spLocks noChangeAspect="1"/>
          </p:cNvSpPr>
          <p:nvPr/>
        </p:nvSpPr>
        <p:spPr>
          <a:xfrm>
            <a:off x="3425273" y="1709057"/>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5" name="角丸四角形 20">
            <a:extLst>
              <a:ext uri="{FF2B5EF4-FFF2-40B4-BE49-F238E27FC236}">
                <a16:creationId xmlns:a16="http://schemas.microsoft.com/office/drawing/2014/main" id="{F9FF7CE1-7F83-DD6C-28FB-512EB263CDCF}"/>
              </a:ext>
            </a:extLst>
          </p:cNvPr>
          <p:cNvSpPr/>
          <p:nvPr/>
        </p:nvSpPr>
        <p:spPr>
          <a:xfrm>
            <a:off x="7948176" y="1614605"/>
            <a:ext cx="3815201"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 パネルスイッチ</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   </a:t>
            </a:r>
            <a:endPar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6" name="円/楕円 21">
            <a:extLst>
              <a:ext uri="{FF2B5EF4-FFF2-40B4-BE49-F238E27FC236}">
                <a16:creationId xmlns:a16="http://schemas.microsoft.com/office/drawing/2014/main" id="{B0056814-34CA-3EDD-759D-6A009BA83D3C}"/>
              </a:ext>
            </a:extLst>
          </p:cNvPr>
          <p:cNvSpPr>
            <a:spLocks noChangeAspect="1"/>
          </p:cNvSpPr>
          <p:nvPr/>
        </p:nvSpPr>
        <p:spPr>
          <a:xfrm>
            <a:off x="7699813" y="1709057"/>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G</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7" name="テキスト ボックス 16">
            <a:extLst>
              <a:ext uri="{FF2B5EF4-FFF2-40B4-BE49-F238E27FC236}">
                <a16:creationId xmlns:a16="http://schemas.microsoft.com/office/drawing/2014/main" id="{F5364A99-0066-0C58-A152-1F53982C621F}"/>
              </a:ext>
            </a:extLst>
          </p:cNvPr>
          <p:cNvSpPr txBox="1"/>
          <p:nvPr/>
        </p:nvSpPr>
        <p:spPr>
          <a:xfrm>
            <a:off x="8036480" y="5296251"/>
            <a:ext cx="3706847" cy="57009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メイン画像とサイドパネルをクリックすると遷移します。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rPr>
              <a:t>デモURL</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sz="800" b="0" i="0" u="none" strike="noStrike" kern="1200" cap="none" spc="0" normalizeH="0" baseline="0" noProof="0">
                <a:ln>
                  <a:noFill/>
                </a:ln>
                <a:solidFill>
                  <a:srgbClr val="0070C0"/>
                </a:solidFill>
                <a:effectLst/>
                <a:uLnTx/>
                <a:uFillTx/>
                <a:latin typeface="Meiryo" panose="020B0604030504040204" pitchFamily="34" charset="-128"/>
                <a:ea typeface="Meiryo" panose="020B0604030504040204" pitchFamily="34" charset="-128"/>
                <a:cs typeface="Calibri" panose="020F0502020204030204"/>
                <a:hlinkClick r:id="rId11">
                  <a:extLst>
                    <a:ext uri="{A12FA001-AC4F-418D-AE19-62706E023703}">
                      <ahyp:hlinkClr xmlns:ahyp="http://schemas.microsoft.com/office/drawing/2018/hyperlinkcolor" val="tx"/>
                    </a:ext>
                  </a:extLst>
                </a:hlinkClick>
              </a:rPr>
              <a:t>https://yac.yahoo.co.jp/brandpanel_panorama_topimpact_panelswitch_banner/220310_panorama_topimpact_panelswitch_creativeplan.html</a:t>
            </a:r>
            <a:endParaRPr kumimoji="1" lang="en-US" sz="800" b="0" i="0" u="none" strike="noStrike" kern="1200" cap="none" spc="0" normalizeH="0" baseline="0" noProof="0">
              <a:ln>
                <a:noFill/>
              </a:ln>
              <a:solidFill>
                <a:srgbClr val="0070C0"/>
              </a:solidFill>
              <a:effectLst/>
              <a:uLnTx/>
              <a:uFillTx/>
              <a:latin typeface="Meiryo" panose="020B0604030504040204" pitchFamily="34" charset="-128"/>
              <a:ea typeface="Meiryo" panose="020B0604030504040204" pitchFamily="34" charset="-128"/>
            </a:endParaRPr>
          </a:p>
        </p:txBody>
      </p:sp>
      <p:pic>
        <p:nvPicPr>
          <p:cNvPr id="18" name="図 17" descr="グラフィカル ユーザー インターフェイス, Web サイト&#10;&#10;自動的に生成された説明">
            <a:extLst>
              <a:ext uri="{FF2B5EF4-FFF2-40B4-BE49-F238E27FC236}">
                <a16:creationId xmlns:a16="http://schemas.microsoft.com/office/drawing/2014/main" id="{871BD53B-AA2B-619E-9E41-F07CBCFC6FF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671555" y="2582761"/>
            <a:ext cx="3595465" cy="2703160"/>
          </a:xfrm>
          <a:prstGeom prst="rect">
            <a:avLst/>
          </a:prstGeom>
        </p:spPr>
      </p:pic>
      <p:pic>
        <p:nvPicPr>
          <p:cNvPr id="20" name="図 19">
            <a:extLst>
              <a:ext uri="{FF2B5EF4-FFF2-40B4-BE49-F238E27FC236}">
                <a16:creationId xmlns:a16="http://schemas.microsoft.com/office/drawing/2014/main" id="{7168BD37-0EF5-6396-C847-E499717F61D7}"/>
              </a:ext>
            </a:extLst>
          </p:cNvPr>
          <p:cNvPicPr>
            <a:picLocks noChangeAspect="1"/>
          </p:cNvPicPr>
          <p:nvPr/>
        </p:nvPicPr>
        <p:blipFill rotWithShape="1">
          <a:blip r:embed="rId13"/>
          <a:srcRect b="4363"/>
          <a:stretch/>
        </p:blipFill>
        <p:spPr>
          <a:xfrm>
            <a:off x="8030131" y="2582761"/>
            <a:ext cx="3706847" cy="2703160"/>
          </a:xfrm>
          <a:prstGeom prst="rect">
            <a:avLst/>
          </a:prstGeom>
        </p:spPr>
      </p:pic>
      <p:cxnSp>
        <p:nvCxnSpPr>
          <p:cNvPr id="23" name="コネクタ: カギ線 22">
            <a:extLst>
              <a:ext uri="{FF2B5EF4-FFF2-40B4-BE49-F238E27FC236}">
                <a16:creationId xmlns:a16="http://schemas.microsoft.com/office/drawing/2014/main" id="{BA02F58A-CC38-0BB7-C92B-9A48E88E2FA7}"/>
              </a:ext>
            </a:extLst>
          </p:cNvPr>
          <p:cNvCxnSpPr>
            <a:cxnSpLocks/>
          </p:cNvCxnSpPr>
          <p:nvPr/>
        </p:nvCxnSpPr>
        <p:spPr>
          <a:xfrm flipH="1">
            <a:off x="7241170" y="196880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コネクタ: カギ線 25">
            <a:extLst>
              <a:ext uri="{FF2B5EF4-FFF2-40B4-BE49-F238E27FC236}">
                <a16:creationId xmlns:a16="http://schemas.microsoft.com/office/drawing/2014/main" id="{F4C22DF8-40EF-3FE0-0603-9C65F4B6F762}"/>
              </a:ext>
            </a:extLst>
          </p:cNvPr>
          <p:cNvCxnSpPr>
            <a:cxnSpLocks/>
          </p:cNvCxnSpPr>
          <p:nvPr/>
        </p:nvCxnSpPr>
        <p:spPr>
          <a:xfrm flipH="1">
            <a:off x="11737977" y="196880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40817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dirty="0">
                <a:ln>
                  <a:noFill/>
                </a:ln>
                <a:solidFill>
                  <a:srgbClr val="0D0D0D"/>
                </a:solidFill>
                <a:effectLst/>
                <a:uLnTx/>
                <a:uFillTx/>
                <a:latin typeface="Meiryo"/>
                <a:ea typeface="Meiryo"/>
              </a:rPr>
              <a:t>:</a:t>
            </a:r>
            <a:r>
              <a:rPr kumimoji="0" lang="ja-JP" altLang="en-US" sz="900" b="0" i="0" u="none" strike="noStrike" kern="0" cap="none" spc="0" normalizeH="0" baseline="0" noProof="0" dirty="0">
                <a:ln>
                  <a:noFill/>
                </a:ln>
                <a:solidFill>
                  <a:srgbClr val="0D0D0D"/>
                </a:solidFill>
                <a:effectLst/>
                <a:uLnTx/>
                <a:uFillTx/>
                <a:latin typeface="Meiryo"/>
                <a:ea typeface="Meiryo"/>
              </a:rPr>
              <a:t> </a:t>
            </a:r>
            <a:r>
              <a:rPr kumimoji="0" lang="en-US" altLang="ja-JP" sz="900" b="0" i="0" u="none" strike="noStrike" kern="0" cap="none" spc="0" normalizeH="0" baseline="0" noProof="0" dirty="0">
                <a:ln>
                  <a:noFill/>
                </a:ln>
                <a:solidFill>
                  <a:srgbClr val="000000"/>
                </a:solidFill>
                <a:effectLst/>
                <a:uLnTx/>
                <a:uFillTx/>
                <a:latin typeface="Meiryo"/>
                <a:ea typeface="Meiryo"/>
                <a:hlinkClick r:id="rId4">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dirty="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dirty="0">
                <a:solidFill>
                  <a:srgbClr val="0D0D0D"/>
                </a:solidFill>
                <a:latin typeface="Meiryo"/>
                <a:ea typeface="Meiryo"/>
                <a:hlinkClick r:id="rId5"/>
              </a:rPr>
              <a:t>https://ads-help.yahoo-net.jp/s/article/H000044930?language=ja</a:t>
            </a:r>
            <a:endParaRPr lang="en-US" altLang="ja-JP" sz="900" b="0" i="0" u="none" strike="noStrike" cap="none" spc="0" normalizeH="0" baseline="0" noProof="0" dirty="0">
              <a:ln>
                <a:noFill/>
              </a:ln>
              <a:solidFill>
                <a:srgbClr val="000000"/>
              </a:solidFill>
              <a:effectLst/>
              <a:uLnTx/>
              <a:uFillTx/>
              <a:latin typeface="Meiryo"/>
              <a:ea typeface="Meiryo"/>
            </a:endParaRPr>
          </a:p>
        </p:txBody>
      </p:sp>
      <p:pic>
        <p:nvPicPr>
          <p:cNvPr id="3" name="図 2">
            <a:extLst>
              <a:ext uri="{FF2B5EF4-FFF2-40B4-BE49-F238E27FC236}">
                <a16:creationId xmlns:a16="http://schemas.microsoft.com/office/drawing/2014/main" id="{789F0940-EAFB-8331-CAE1-B5B0C88D151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305068" y="2473750"/>
            <a:ext cx="3431359" cy="2593145"/>
          </a:xfrm>
          <a:prstGeom prst="rect">
            <a:avLst/>
          </a:prstGeom>
        </p:spPr>
      </p:pic>
      <p:sp>
        <p:nvSpPr>
          <p:cNvPr id="4" name="正方形/長方形 3">
            <a:extLst>
              <a:ext uri="{FF2B5EF4-FFF2-40B4-BE49-F238E27FC236}">
                <a16:creationId xmlns:a16="http://schemas.microsoft.com/office/drawing/2014/main" id="{CF9DEE2D-F303-087B-3980-014D04E5CC30}"/>
              </a:ext>
            </a:extLst>
          </p:cNvPr>
          <p:cNvSpPr/>
          <p:nvPr/>
        </p:nvSpPr>
        <p:spPr>
          <a:xfrm>
            <a:off x="6651567" y="5143271"/>
            <a:ext cx="2539157" cy="304699"/>
          </a:xfrm>
          <a:prstGeom prst="rect">
            <a:avLst/>
          </a:prstGeom>
        </p:spPr>
        <p:txBody>
          <a:bodyPr wrap="non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ブランドパネルパノラマ箇所の動画再生終了後</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　サイドパネルが止め画用に切り替わります。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7" name="テキスト ボックス 6">
            <a:extLst>
              <a:ext uri="{FF2B5EF4-FFF2-40B4-BE49-F238E27FC236}">
                <a16:creationId xmlns:a16="http://schemas.microsoft.com/office/drawing/2014/main" id="{630156E3-24FF-CE8F-CC1C-C1994C6614E6}"/>
              </a:ext>
            </a:extLst>
          </p:cNvPr>
          <p:cNvSpPr txBox="1"/>
          <p:nvPr/>
        </p:nvSpPr>
        <p:spPr>
          <a:xfrm>
            <a:off x="2467824" y="5180067"/>
            <a:ext cx="3896901" cy="30469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ブランドパネルパノラマ箇所　動画再生中</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・デモ</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URL</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hlinkClick r:id="rId7"/>
              </a:rPr>
              <a:t>https://yac.yahoo.co.jp/LinkedGYJ_car_sample_20191016.html</a:t>
            </a:r>
            <a:endPar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0" name="角丸四角形 25">
            <a:extLst>
              <a:ext uri="{FF2B5EF4-FFF2-40B4-BE49-F238E27FC236}">
                <a16:creationId xmlns:a16="http://schemas.microsoft.com/office/drawing/2014/main" id="{8ECA8A17-DE58-9470-960E-D89C4BAC5E9E}"/>
              </a:ext>
            </a:extLst>
          </p:cNvPr>
          <p:cNvSpPr/>
          <p:nvPr/>
        </p:nvSpPr>
        <p:spPr>
          <a:xfrm>
            <a:off x="2455636" y="1578371"/>
            <a:ext cx="7248595"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 サイドスイッチ</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13" name="円/楕円 26">
            <a:extLst>
              <a:ext uri="{FF2B5EF4-FFF2-40B4-BE49-F238E27FC236}">
                <a16:creationId xmlns:a16="http://schemas.microsoft.com/office/drawing/2014/main" id="{F810909C-6BF3-9610-9670-5BECD2F0151E}"/>
              </a:ext>
            </a:extLst>
          </p:cNvPr>
          <p:cNvSpPr>
            <a:spLocks noChangeAspect="1"/>
          </p:cNvSpPr>
          <p:nvPr/>
        </p:nvSpPr>
        <p:spPr>
          <a:xfrm>
            <a:off x="2203637" y="1672823"/>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H</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22" name="図 21">
            <a:extLst>
              <a:ext uri="{FF2B5EF4-FFF2-40B4-BE49-F238E27FC236}">
                <a16:creationId xmlns:a16="http://schemas.microsoft.com/office/drawing/2014/main" id="{9382B581-4339-EAA0-1510-B2759FFD727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01909" y="2486348"/>
            <a:ext cx="3431359" cy="2593145"/>
          </a:xfrm>
          <a:prstGeom prst="rect">
            <a:avLst/>
          </a:prstGeom>
        </p:spPr>
      </p:pic>
      <p:grpSp>
        <p:nvGrpSpPr>
          <p:cNvPr id="24" name="グループ化 23">
            <a:extLst>
              <a:ext uri="{FF2B5EF4-FFF2-40B4-BE49-F238E27FC236}">
                <a16:creationId xmlns:a16="http://schemas.microsoft.com/office/drawing/2014/main" id="{3F6EB4E7-67A2-F890-93E0-E175F2279C73}"/>
              </a:ext>
            </a:extLst>
          </p:cNvPr>
          <p:cNvGrpSpPr/>
          <p:nvPr/>
        </p:nvGrpSpPr>
        <p:grpSpPr>
          <a:xfrm>
            <a:off x="5988325" y="3517308"/>
            <a:ext cx="183216" cy="191683"/>
            <a:chOff x="4505326" y="2604452"/>
            <a:chExt cx="203132" cy="212519"/>
          </a:xfrm>
        </p:grpSpPr>
        <p:sp>
          <p:nvSpPr>
            <p:cNvPr id="27" name="山形 13">
              <a:extLst>
                <a:ext uri="{FF2B5EF4-FFF2-40B4-BE49-F238E27FC236}">
                  <a16:creationId xmlns:a16="http://schemas.microsoft.com/office/drawing/2014/main" id="{DE5556A2-6141-8EA9-5B55-1CEBF81A0722}"/>
                </a:ext>
              </a:extLst>
            </p:cNvPr>
            <p:cNvSpPr/>
            <p:nvPr/>
          </p:nvSpPr>
          <p:spPr>
            <a:xfrm>
              <a:off x="4591917" y="2604452"/>
              <a:ext cx="116541" cy="212519"/>
            </a:xfrm>
            <a:prstGeom prst="chevron">
              <a:avLst>
                <a:gd name="adj" fmla="val 62863"/>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28" name="山形 14">
              <a:extLst>
                <a:ext uri="{FF2B5EF4-FFF2-40B4-BE49-F238E27FC236}">
                  <a16:creationId xmlns:a16="http://schemas.microsoft.com/office/drawing/2014/main" id="{614B00F8-3950-5A59-859D-CC8BD4380095}"/>
                </a:ext>
              </a:extLst>
            </p:cNvPr>
            <p:cNvSpPr/>
            <p:nvPr/>
          </p:nvSpPr>
          <p:spPr>
            <a:xfrm>
              <a:off x="4505326" y="2604452"/>
              <a:ext cx="116541" cy="212519"/>
            </a:xfrm>
            <a:prstGeom prst="chevron">
              <a:avLst>
                <a:gd name="adj" fmla="val 62863"/>
              </a:avLst>
            </a:prstGeom>
            <a:solidFill>
              <a:srgbClr val="00003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sp>
        <p:nvSpPr>
          <p:cNvPr id="14" name="テキスト プレースホルダー 1">
            <a:extLst>
              <a:ext uri="{FF2B5EF4-FFF2-40B4-BE49-F238E27FC236}">
                <a16:creationId xmlns:a16="http://schemas.microsoft.com/office/drawing/2014/main" id="{6596A39D-C918-EC0A-42A3-2B013560945C}"/>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panose="020B0604030504040204" pitchFamily="34" charset="-128"/>
                <a:ea typeface="Meiryo" panose="020B0604030504040204" pitchFamily="34" charset="-128"/>
              </a:rPr>
              <a:t>ブランドパネル</a:t>
            </a:r>
            <a:r>
              <a:rPr kumimoji="1" lang="en-US" altLang="ja-JP" sz="1600" b="1" i="0">
                <a:latin typeface="Meiryo" panose="020B0604030504040204" pitchFamily="34" charset="-128"/>
                <a:ea typeface="Meiryo" panose="020B0604030504040204" pitchFamily="34" charset="-128"/>
              </a:rPr>
              <a:t>  </a:t>
            </a:r>
            <a:r>
              <a:rPr kumimoji="1" lang="ja-JP" altLang="en-US" sz="1600" b="1" i="0">
                <a:latin typeface="Meiryo" panose="020B0604030504040204" pitchFamily="34" charset="-128"/>
                <a:ea typeface="Meiryo" panose="020B0604030504040204" pitchFamily="34" charset="-128"/>
              </a:rPr>
              <a:t>トップインパクト  パノラマ </a:t>
            </a:r>
            <a:r>
              <a:rPr kumimoji="1" lang="en-US" altLang="ja-JP" sz="1600" b="1" i="0">
                <a:latin typeface="Meiryo" panose="020B0604030504040204" pitchFamily="34" charset="-128"/>
                <a:ea typeface="Meiryo" panose="020B0604030504040204" pitchFamily="34" charset="-128"/>
              </a:rPr>
              <a:t> </a:t>
            </a:r>
            <a:r>
              <a:rPr kumimoji="1" lang="ja-JP" altLang="en-US" sz="1600" b="1" i="0">
                <a:latin typeface="Meiryo" panose="020B0604030504040204" pitchFamily="34" charset="-128"/>
                <a:ea typeface="Meiryo" panose="020B0604030504040204" pitchFamily="34" charset="-128"/>
              </a:rPr>
              <a:t>マルチデバイス</a:t>
            </a:r>
          </a:p>
        </p:txBody>
      </p:sp>
      <p:sp>
        <p:nvSpPr>
          <p:cNvPr id="15" name="テキスト プレースホルダー 1">
            <a:extLst>
              <a:ext uri="{FF2B5EF4-FFF2-40B4-BE49-F238E27FC236}">
                <a16:creationId xmlns:a16="http://schemas.microsoft.com/office/drawing/2014/main" id="{A640836F-0D3A-29C4-7216-66D40C0386F1}"/>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
        <p:nvSpPr>
          <p:cNvPr id="16" name="角丸四角形 45">
            <a:extLst>
              <a:ext uri="{FF2B5EF4-FFF2-40B4-BE49-F238E27FC236}">
                <a16:creationId xmlns:a16="http://schemas.microsoft.com/office/drawing/2014/main" id="{65CCD3BE-2362-3C72-8F54-F5807B436EE2}"/>
              </a:ext>
            </a:extLst>
          </p:cNvPr>
          <p:cNvSpPr/>
          <p:nvPr/>
        </p:nvSpPr>
        <p:spPr>
          <a:xfrm>
            <a:off x="1937173" y="1041923"/>
            <a:ext cx="8102303" cy="396000"/>
          </a:xfrm>
          <a:prstGeom prst="roundRect">
            <a:avLst>
              <a:gd name="adj" fmla="val 50000"/>
            </a:avLst>
          </a:prstGeom>
          <a:solidFill>
            <a:srgbClr val="00003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8658798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16" name="正方形/長方形 15">
            <a:extLst>
              <a:ext uri="{FF2B5EF4-FFF2-40B4-BE49-F238E27FC236}">
                <a16:creationId xmlns:a16="http://schemas.microsoft.com/office/drawing/2014/main" id="{64A3DFD0-6411-7597-5FA3-DA61AF476E49}"/>
              </a:ext>
            </a:extLst>
          </p:cNvPr>
          <p:cNvSpPr/>
          <p:nvPr/>
        </p:nvSpPr>
        <p:spPr>
          <a:xfrm>
            <a:off x="405623" y="5932031"/>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0D0D0D"/>
                </a:solidFill>
                <a:latin typeface="Meiryo"/>
                <a:ea typeface="Meiryo"/>
              </a:rPr>
              <a:t>※</a:t>
            </a:r>
            <a:r>
              <a:rPr kumimoji="0" lang="en-US" sz="800" kern="0">
                <a:solidFill>
                  <a:srgbClr val="0D0D0D"/>
                </a:solidFill>
                <a:latin typeface="Meiryo"/>
                <a:ea typeface="Meiryo"/>
              </a:rPr>
              <a:t>SP</a:t>
            </a:r>
            <a:r>
              <a:rPr kumimoji="0" lang="ja-JP" altLang="en-US" sz="800" kern="0">
                <a:solidFill>
                  <a:srgbClr val="0D0D0D"/>
                </a:solidFill>
                <a:latin typeface="Meiryo"/>
                <a:ea typeface="Meiryo"/>
              </a:rPr>
              <a:t>はスマートフォン、</a:t>
            </a:r>
            <a:r>
              <a:rPr kumimoji="0" lang="en-US" sz="800" kern="0">
                <a:solidFill>
                  <a:srgbClr val="0D0D0D"/>
                </a:solidFill>
                <a:latin typeface="Meiryo"/>
                <a:ea typeface="Meiryo"/>
              </a:rPr>
              <a:t>PC</a:t>
            </a:r>
            <a:r>
              <a:rPr kumimoji="0" lang="ja-JP" altLang="en-US" sz="800" kern="0">
                <a:solidFill>
                  <a:srgbClr val="0D0D0D"/>
                </a:solidFill>
                <a:latin typeface="Meiryo"/>
                <a:ea typeface="Meiryo"/>
              </a:rPr>
              <a:t>はパソコン、</a:t>
            </a:r>
            <a:r>
              <a:rPr kumimoji="0" lang="en-US" sz="800" kern="0">
                <a:solidFill>
                  <a:srgbClr val="0D0D0D"/>
                </a:solidFill>
                <a:latin typeface="Meiryo"/>
                <a:ea typeface="Meiryo"/>
              </a:rPr>
              <a:t>MD</a:t>
            </a:r>
            <a:r>
              <a:rPr kumimoji="0" lang="ja-JP" sz="800" kern="0">
                <a:solidFill>
                  <a:srgbClr val="0D0D0D"/>
                </a:solidFill>
                <a:latin typeface="Meiryo"/>
                <a:ea typeface="Meiryo"/>
              </a:rPr>
              <a:t>はマルチデバイスの略称です。</a:t>
            </a:r>
            <a:endParaRPr kumimoji="0" lang="en-US" sz="800" kern="0">
              <a:solidFill>
                <a:srgbClr val="0D0D0D"/>
              </a:solidFill>
              <a:latin typeface="Meiryo"/>
              <a:ea typeface="Meiryo"/>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vCPM</a:t>
            </a:r>
            <a:r>
              <a:rPr kumimoji="0" lang="ja-JP" altLang="en-US" sz="800" kern="0">
                <a:solidFill>
                  <a:srgbClr val="0D0D0D"/>
                </a:solidFill>
                <a:latin typeface="Meiryo"/>
                <a:ea typeface="Meiryo"/>
              </a:rPr>
              <a:t>はビューアブルインプレッション</a:t>
            </a:r>
            <a:r>
              <a:rPr kumimoji="0" lang="en-US" altLang="ja-JP" sz="800" kern="0">
                <a:solidFill>
                  <a:srgbClr val="0D0D0D"/>
                </a:solidFill>
                <a:latin typeface="Meiryo"/>
                <a:ea typeface="Meiryo"/>
              </a:rPr>
              <a:t>1,000</a:t>
            </a:r>
            <a:r>
              <a:rPr kumimoji="0" lang="ja-JP" altLang="en-US" sz="800" kern="0">
                <a:solidFill>
                  <a:srgbClr val="0D0D0D"/>
                </a:solidFill>
                <a:latin typeface="Meiryo"/>
                <a:ea typeface="Meiryo"/>
              </a:rPr>
              <a:t>回あたりにかかる見込み広告費用です。 </a:t>
            </a:r>
            <a:endParaRPr kumimoji="0" lang="en-US" altLang="ja-JP" sz="800" kern="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vimps</a:t>
            </a:r>
            <a:r>
              <a:rPr kumimoji="0" lang="ja-JP" altLang="en-US" sz="800" kern="0">
                <a:solidFill>
                  <a:srgbClr val="0D0D0D"/>
                </a:solidFill>
                <a:latin typeface="Meiryo"/>
                <a:ea typeface="Meiryo"/>
              </a:rPr>
              <a:t>はビューアブルインプレッションの略称です。</a:t>
            </a:r>
            <a:endParaRPr kumimoji="0" lang="en-US" altLang="ja-JP" sz="800" kern="0">
              <a:solidFill>
                <a:srgbClr val="0D0D0D"/>
              </a:solidFill>
              <a:latin typeface="Meiryo"/>
              <a:ea typeface="Meiryo"/>
            </a:endParaRPr>
          </a:p>
        </p:txBody>
      </p:sp>
      <p:sp>
        <p:nvSpPr>
          <p:cNvPr id="8" name="正方形/長方形 7">
            <a:extLst>
              <a:ext uri="{FF2B5EF4-FFF2-40B4-BE49-F238E27FC236}">
                <a16:creationId xmlns:a16="http://schemas.microsoft.com/office/drawing/2014/main" id="{FF231430-A499-1BBC-A97E-A0EA46D242B0}"/>
              </a:ext>
            </a:extLst>
          </p:cNvPr>
          <p:cNvSpPr/>
          <p:nvPr/>
        </p:nvSpPr>
        <p:spPr>
          <a:xfrm>
            <a:off x="4712060" y="5898205"/>
            <a:ext cx="7325969" cy="406265"/>
          </a:xfrm>
          <a:prstGeom prst="rect">
            <a:avLst/>
          </a:prstGeom>
        </p:spPr>
        <p:txBody>
          <a:bodyPr wrap="square" lIns="0" tIns="0" rIns="0" bIns="0" anchor="t">
            <a:spAutoFit/>
          </a:bodyPr>
          <a:lstStyle/>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※1  </a:t>
            </a:r>
            <a:r>
              <a:rPr lang="en-US" altLang="ja-JP" sz="800" b="0" i="0" dirty="0">
                <a:solidFill>
                  <a:srgbClr val="FF0033"/>
                </a:solidFill>
                <a:effectLst/>
                <a:latin typeface="NotoSansJP"/>
              </a:rPr>
              <a:t>1</a:t>
            </a:r>
            <a:r>
              <a:rPr lang="ja-JP" altLang="en-US" sz="800" b="0" i="0" dirty="0">
                <a:solidFill>
                  <a:srgbClr val="FF0033"/>
                </a:solidFill>
                <a:effectLst/>
                <a:latin typeface="NotoSansJP"/>
              </a:rPr>
              <a:t>日間～</a:t>
            </a:r>
            <a:r>
              <a:rPr lang="en-US" altLang="ja-JP" sz="800" b="0" i="0" dirty="0">
                <a:solidFill>
                  <a:srgbClr val="FF0033"/>
                </a:solidFill>
                <a:effectLst/>
                <a:latin typeface="NotoSansJP"/>
              </a:rPr>
              <a:t>4</a:t>
            </a:r>
            <a:r>
              <a:rPr lang="ja-JP" altLang="en-US" sz="800" b="0" i="0" dirty="0">
                <a:solidFill>
                  <a:srgbClr val="FF0033"/>
                </a:solidFill>
                <a:effectLst/>
                <a:latin typeface="NotoSansJP"/>
              </a:rPr>
              <a:t>日間での掲載も可能ですが、予約時のシミュレーション</a:t>
            </a:r>
            <a:r>
              <a:rPr lang="en-US" altLang="ja-JP" sz="800" b="0" i="0" dirty="0" err="1">
                <a:solidFill>
                  <a:srgbClr val="FF0033"/>
                </a:solidFill>
                <a:effectLst/>
                <a:latin typeface="NotoSansJP"/>
              </a:rPr>
              <a:t>vimps</a:t>
            </a:r>
            <a:r>
              <a:rPr lang="ja-JP" altLang="en-US" sz="800" b="0" i="0" dirty="0">
                <a:solidFill>
                  <a:srgbClr val="FF0033"/>
                </a:solidFill>
                <a:effectLst/>
                <a:latin typeface="NotoSansJP"/>
              </a:rPr>
              <a:t>を下回る場合がありますので、</a:t>
            </a:r>
            <a:r>
              <a:rPr lang="en-US" altLang="ja-JP" sz="800" b="0" i="0" dirty="0">
                <a:solidFill>
                  <a:srgbClr val="FF0033"/>
                </a:solidFill>
                <a:effectLst/>
                <a:latin typeface="NotoSansJP"/>
              </a:rPr>
              <a:t>5</a:t>
            </a:r>
            <a:r>
              <a:rPr lang="ja-JP" altLang="en-US" sz="800" b="0" i="0" dirty="0">
                <a:solidFill>
                  <a:srgbClr val="FF0033"/>
                </a:solidFill>
                <a:effectLst/>
                <a:latin typeface="NotoSansJP"/>
              </a:rPr>
              <a:t>日間以上の掲載を推奨します。</a:t>
            </a:r>
            <a:endParaRPr lang="en-US" altLang="ja-JP" sz="800" b="0" i="0" dirty="0">
              <a:solidFill>
                <a:srgbClr val="FF0033"/>
              </a:solidFill>
              <a:effectLst/>
              <a:latin typeface="NotoSansJP"/>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※2  </a:t>
            </a:r>
            <a:r>
              <a:rPr kumimoji="0" lang="en" altLang="ja-JP" sz="800" kern="0" dirty="0">
                <a:solidFill>
                  <a:srgbClr val="FF0033"/>
                </a:solidFill>
                <a:latin typeface="Meiryo" panose="020B0604030504040204" pitchFamily="34" charset="-128"/>
                <a:ea typeface="Meiryo" panose="020B0604030504040204" pitchFamily="34" charset="-128"/>
              </a:rPr>
              <a:t>FQ1</a:t>
            </a:r>
            <a:r>
              <a:rPr kumimoji="0" lang="ja-JP" altLang="en-US" sz="800" kern="0" dirty="0">
                <a:solidFill>
                  <a:srgbClr val="FF0033"/>
                </a:solidFill>
                <a:latin typeface="Meiryo" panose="020B0604030504040204" pitchFamily="34" charset="-128"/>
                <a:ea typeface="Meiryo" panose="020B0604030504040204" pitchFamily="34" charset="-128"/>
              </a:rPr>
              <a:t>回指定の掛け率含む。</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※3  </a:t>
            </a:r>
            <a:r>
              <a:rPr kumimoji="0" lang="ja-JP" altLang="en-US" sz="800" kern="0" dirty="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FF0033"/>
                </a:solidFill>
                <a:latin typeface="Meiryo" panose="020B0604030504040204" pitchFamily="34" charset="-128"/>
                <a:ea typeface="Meiryo" panose="020B0604030504040204" pitchFamily="34" charset="-128"/>
              </a:rPr>
              <a:t>vCPM</a:t>
            </a:r>
            <a:r>
              <a:rPr kumimoji="0" lang="en-US" altLang="ja-JP"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a:t>
            </a:r>
            <a:r>
              <a:rPr kumimoji="0" lang="en-US" altLang="ja-JP"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FF0033"/>
              </a:solidFill>
              <a:latin typeface="Meiryo" panose="020B0604030504040204" pitchFamily="34" charset="-128"/>
              <a:ea typeface="Meiryo" panose="020B0604030504040204" pitchFamily="34" charset="-128"/>
            </a:endParaRPr>
          </a:p>
        </p:txBody>
      </p:sp>
      <p:graphicFrame>
        <p:nvGraphicFramePr>
          <p:cNvPr id="17" name="表 16">
            <a:extLst>
              <a:ext uri="{FF2B5EF4-FFF2-40B4-BE49-F238E27FC236}">
                <a16:creationId xmlns:a16="http://schemas.microsoft.com/office/drawing/2014/main" id="{CEC04619-F271-6BDA-811C-54066C3495CA}"/>
              </a:ext>
            </a:extLst>
          </p:cNvPr>
          <p:cNvGraphicFramePr>
            <a:graphicFrameLocks noGrp="1"/>
          </p:cNvGraphicFramePr>
          <p:nvPr>
            <p:extLst>
              <p:ext uri="{D42A27DB-BD31-4B8C-83A1-F6EECF244321}">
                <p14:modId xmlns:p14="http://schemas.microsoft.com/office/powerpoint/2010/main" val="2077069514"/>
              </p:ext>
            </p:extLst>
          </p:nvPr>
        </p:nvGraphicFramePr>
        <p:xfrm>
          <a:off x="424673" y="900420"/>
          <a:ext cx="11279154" cy="4961273"/>
        </p:xfrm>
        <a:graphic>
          <a:graphicData uri="http://schemas.openxmlformats.org/drawingml/2006/table">
            <a:tbl>
              <a:tblPr/>
              <a:tblGrid>
                <a:gridCol w="1804666">
                  <a:extLst>
                    <a:ext uri="{9D8B030D-6E8A-4147-A177-3AD203B41FA5}">
                      <a16:colId xmlns:a16="http://schemas.microsoft.com/office/drawing/2014/main" val="3279672081"/>
                    </a:ext>
                  </a:extLst>
                </a:gridCol>
                <a:gridCol w="1184311">
                  <a:extLst>
                    <a:ext uri="{9D8B030D-6E8A-4147-A177-3AD203B41FA5}">
                      <a16:colId xmlns:a16="http://schemas.microsoft.com/office/drawing/2014/main" val="570414252"/>
                    </a:ext>
                  </a:extLst>
                </a:gridCol>
                <a:gridCol w="1184311">
                  <a:extLst>
                    <a:ext uri="{9D8B030D-6E8A-4147-A177-3AD203B41FA5}">
                      <a16:colId xmlns:a16="http://schemas.microsoft.com/office/drawing/2014/main" val="2488499146"/>
                    </a:ext>
                  </a:extLst>
                </a:gridCol>
                <a:gridCol w="1184311">
                  <a:extLst>
                    <a:ext uri="{9D8B030D-6E8A-4147-A177-3AD203B41FA5}">
                      <a16:colId xmlns:a16="http://schemas.microsoft.com/office/drawing/2014/main" val="1978399046"/>
                    </a:ext>
                  </a:extLst>
                </a:gridCol>
                <a:gridCol w="1184311">
                  <a:extLst>
                    <a:ext uri="{9D8B030D-6E8A-4147-A177-3AD203B41FA5}">
                      <a16:colId xmlns:a16="http://schemas.microsoft.com/office/drawing/2014/main" val="2280760170"/>
                    </a:ext>
                  </a:extLst>
                </a:gridCol>
                <a:gridCol w="1184311">
                  <a:extLst>
                    <a:ext uri="{9D8B030D-6E8A-4147-A177-3AD203B41FA5}">
                      <a16:colId xmlns:a16="http://schemas.microsoft.com/office/drawing/2014/main" val="1610554890"/>
                    </a:ext>
                  </a:extLst>
                </a:gridCol>
                <a:gridCol w="1184311">
                  <a:extLst>
                    <a:ext uri="{9D8B030D-6E8A-4147-A177-3AD203B41FA5}">
                      <a16:colId xmlns:a16="http://schemas.microsoft.com/office/drawing/2014/main" val="1746725009"/>
                    </a:ext>
                  </a:extLst>
                </a:gridCol>
                <a:gridCol w="1184311">
                  <a:extLst>
                    <a:ext uri="{9D8B030D-6E8A-4147-A177-3AD203B41FA5}">
                      <a16:colId xmlns:a16="http://schemas.microsoft.com/office/drawing/2014/main" val="3044765719"/>
                    </a:ext>
                  </a:extLst>
                </a:gridCol>
                <a:gridCol w="1184311">
                  <a:extLst>
                    <a:ext uri="{9D8B030D-6E8A-4147-A177-3AD203B41FA5}">
                      <a16:colId xmlns:a16="http://schemas.microsoft.com/office/drawing/2014/main" val="395871498"/>
                    </a:ext>
                  </a:extLst>
                </a:gridCol>
              </a:tblGrid>
              <a:tr h="620556">
                <a:tc>
                  <a:txBody>
                    <a:bodyPr/>
                    <a:lstStyle/>
                    <a:p>
                      <a:pPr algn="ctr" rtl="0" fontAlgn="ctr"/>
                      <a:r>
                        <a:rPr lang="ja-JP" altLang="en-US" sz="900" b="1" i="0" u="none" strike="noStrike">
                          <a:solidFill>
                            <a:srgbClr val="FFFFFF"/>
                          </a:solidFill>
                          <a:effectLst/>
                          <a:latin typeface="Meiryo" panose="020B0604030504040204" pitchFamily="50" charset="-128"/>
                          <a:ea typeface="Meiryo" panose="020B0604030504040204" pitchFamily="50" charset="-128"/>
                        </a:rPr>
                        <a:t>商品名</a:t>
                      </a:r>
                    </a:p>
                  </a:txBody>
                  <a:tcPr marL="5250" marR="5250" marT="5250" marB="0" anchor="ctr">
                    <a:lnL>
                      <a:noFill/>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solidFill>
                  </a:tcPr>
                </a:tc>
                <a:tc gridSpan="2">
                  <a:txBody>
                    <a:bodyPr/>
                    <a:lstStyle/>
                    <a:p>
                      <a:pPr algn="ctr" rtl="0" fontAlgn="ctr"/>
                      <a:r>
                        <a:rPr lang="ja-JP" altLang="en-US" sz="800" b="1" i="0" u="none" strike="noStrike" dirty="0">
                          <a:solidFill>
                            <a:srgbClr val="FFFFFF"/>
                          </a:solidFill>
                          <a:effectLst/>
                          <a:latin typeface="Meiryo"/>
                          <a:ea typeface="Meiryo"/>
                        </a:rPr>
                        <a:t>ブランドパネル　トップインパクト　パノラマ　</a:t>
                      </a:r>
                      <a:r>
                        <a:rPr lang="en-US" altLang="ja-JP" sz="800" b="1" i="0" u="none" strike="noStrike" dirty="0">
                          <a:solidFill>
                            <a:srgbClr val="FFFFFF"/>
                          </a:solidFill>
                          <a:effectLst/>
                          <a:latin typeface="Meiryo"/>
                          <a:ea typeface="Meiryo"/>
                        </a:rPr>
                        <a:t>MD</a:t>
                      </a:r>
                      <a:r>
                        <a:rPr lang="ja-JP" altLang="en-US" sz="800" b="1" i="0" u="none" strike="noStrike" dirty="0">
                          <a:solidFill>
                            <a:srgbClr val="FFFFFF"/>
                          </a:solidFill>
                          <a:effectLst/>
                          <a:latin typeface="Meiryo"/>
                          <a:ea typeface="Meiryo"/>
                        </a:rPr>
                        <a:t>（</a:t>
                      </a:r>
                      <a:r>
                        <a:rPr lang="en-US" altLang="ja-JP" sz="800" b="1" i="0" u="none" strike="noStrike" dirty="0">
                          <a:solidFill>
                            <a:srgbClr val="FFFFFF"/>
                          </a:solidFill>
                          <a:effectLst/>
                          <a:latin typeface="Meiryo"/>
                          <a:ea typeface="Meiryo"/>
                        </a:rPr>
                        <a:t>1000</a:t>
                      </a:r>
                      <a:r>
                        <a:rPr lang="ja-JP" altLang="en-US" sz="800" b="1" i="0" u="none" strike="noStrike" dirty="0">
                          <a:solidFill>
                            <a:srgbClr val="FFFFFF"/>
                          </a:solidFill>
                          <a:effectLst/>
                          <a:latin typeface="Meiryo"/>
                          <a:ea typeface="Meiryo"/>
                        </a:rPr>
                        <a:t>万円～）（</a:t>
                      </a:r>
                      <a:r>
                        <a:rPr lang="en-US" altLang="ja-JP" sz="800" b="1" i="0" u="none" strike="noStrike" dirty="0">
                          <a:solidFill>
                            <a:srgbClr val="FFFFFF"/>
                          </a:solidFill>
                          <a:effectLst/>
                          <a:latin typeface="Meiryo"/>
                          <a:ea typeface="Meiryo"/>
                        </a:rPr>
                        <a:t>9/1</a:t>
                      </a:r>
                      <a:r>
                        <a:rPr lang="ja-JP" altLang="en-US" sz="800" b="1" i="0" u="none" strike="noStrike" dirty="0">
                          <a:solidFill>
                            <a:srgbClr val="FFFFFF"/>
                          </a:solidFill>
                          <a:effectLst/>
                          <a:latin typeface="Meiryo"/>
                          <a:ea typeface="Meiryo"/>
                        </a:rPr>
                        <a:t>～</a:t>
                      </a:r>
                      <a:r>
                        <a:rPr lang="en-US" altLang="ja-JP" sz="800" b="1" i="0" u="none" strike="noStrike" dirty="0">
                          <a:solidFill>
                            <a:srgbClr val="FFFFFF"/>
                          </a:solidFill>
                          <a:effectLst/>
                          <a:latin typeface="Meiryo"/>
                          <a:ea typeface="Meiryo"/>
                        </a:rPr>
                        <a:t>3/10</a:t>
                      </a:r>
                      <a:r>
                        <a:rPr lang="ja-JP" altLang="en-US" sz="800" b="1" i="0" u="none" strike="noStrike" dirty="0">
                          <a:solidFill>
                            <a:srgbClr val="FFFFFF"/>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00003E"/>
                    </a:solidFill>
                  </a:tcPr>
                </a:tc>
                <a:tc hMerge="1">
                  <a:txBody>
                    <a:bodyPr/>
                    <a:lstStyle/>
                    <a:p>
                      <a:endParaRPr kumimoji="1" lang="ja-JP" altLang="en-US"/>
                    </a:p>
                  </a:txBody>
                  <a:tcPr/>
                </a:tc>
                <a:tc gridSpan="2">
                  <a:txBody>
                    <a:bodyPr/>
                    <a:lstStyle/>
                    <a:p>
                      <a:pPr algn="ctr" rtl="0" fontAlgn="ctr"/>
                      <a:r>
                        <a:rPr lang="ja-JP" altLang="en-US" sz="800" b="1" i="0" u="none" strike="noStrike" dirty="0">
                          <a:solidFill>
                            <a:srgbClr val="FFFFFF"/>
                          </a:solidFill>
                          <a:effectLst/>
                          <a:latin typeface="Meiryo"/>
                          <a:ea typeface="Meiryo"/>
                        </a:rPr>
                        <a:t>ブランドパネル　トップインパクト　パノラマ　</a:t>
                      </a:r>
                      <a:r>
                        <a:rPr lang="en-US" altLang="ja-JP" sz="800" b="1" i="0" u="none" strike="noStrike" dirty="0">
                          <a:solidFill>
                            <a:srgbClr val="FFFFFF"/>
                          </a:solidFill>
                          <a:effectLst/>
                          <a:latin typeface="Meiryo"/>
                          <a:ea typeface="Meiryo"/>
                        </a:rPr>
                        <a:t>MD</a:t>
                      </a:r>
                      <a:r>
                        <a:rPr lang="ja-JP" altLang="en-US" sz="800" b="1" i="0" u="none" strike="noStrike" dirty="0">
                          <a:solidFill>
                            <a:srgbClr val="FFFFFF"/>
                          </a:solidFill>
                          <a:effectLst/>
                          <a:latin typeface="Meiryo"/>
                          <a:ea typeface="Meiryo"/>
                        </a:rPr>
                        <a:t>（</a:t>
                      </a:r>
                      <a:r>
                        <a:rPr lang="en-US" altLang="ja-JP" sz="800" b="1" i="0" u="none" strike="noStrike" dirty="0">
                          <a:solidFill>
                            <a:srgbClr val="FFFFFF"/>
                          </a:solidFill>
                          <a:effectLst/>
                          <a:latin typeface="Meiryo"/>
                          <a:ea typeface="Meiryo"/>
                        </a:rPr>
                        <a:t>FQ1</a:t>
                      </a:r>
                      <a:r>
                        <a:rPr lang="ja-JP" altLang="en-US" sz="800" b="1" i="0" u="none" strike="noStrike" dirty="0">
                          <a:solidFill>
                            <a:srgbClr val="FFFFFF"/>
                          </a:solidFill>
                          <a:effectLst/>
                          <a:latin typeface="Meiryo"/>
                          <a:ea typeface="Meiryo"/>
                        </a:rPr>
                        <a:t>）（</a:t>
                      </a:r>
                      <a:r>
                        <a:rPr lang="en-US" altLang="ja-JP" sz="800" b="1" i="0" u="none" strike="noStrike" dirty="0">
                          <a:solidFill>
                            <a:srgbClr val="FFFFFF"/>
                          </a:solidFill>
                          <a:effectLst/>
                          <a:latin typeface="Meiryo"/>
                          <a:ea typeface="Meiryo"/>
                        </a:rPr>
                        <a:t>1000</a:t>
                      </a:r>
                      <a:r>
                        <a:rPr lang="ja-JP" altLang="en-US" sz="800" b="1" i="0" u="none" strike="noStrike" dirty="0">
                          <a:solidFill>
                            <a:srgbClr val="FFFFFF"/>
                          </a:solidFill>
                          <a:effectLst/>
                          <a:latin typeface="Meiryo"/>
                          <a:ea typeface="Meiryo"/>
                        </a:rPr>
                        <a:t>万円～）（</a:t>
                      </a:r>
                      <a:r>
                        <a:rPr lang="en-US" altLang="ja-JP" sz="800" b="1" i="0" u="none" strike="noStrike" dirty="0">
                          <a:solidFill>
                            <a:srgbClr val="FFFFFF"/>
                          </a:solidFill>
                          <a:effectLst/>
                          <a:latin typeface="Meiryo"/>
                          <a:ea typeface="Meiryo"/>
                        </a:rPr>
                        <a:t>9/1</a:t>
                      </a:r>
                      <a:r>
                        <a:rPr lang="ja-JP" altLang="en-US" sz="800" b="1" i="0" u="none" strike="noStrike" dirty="0">
                          <a:solidFill>
                            <a:srgbClr val="FFFFFF"/>
                          </a:solidFill>
                          <a:effectLst/>
                          <a:latin typeface="Meiryo"/>
                          <a:ea typeface="Meiryo"/>
                        </a:rPr>
                        <a:t>～</a:t>
                      </a:r>
                      <a:r>
                        <a:rPr lang="en-US" altLang="ja-JP" sz="800" b="1" i="0" u="none" strike="noStrike" dirty="0">
                          <a:solidFill>
                            <a:srgbClr val="FFFFFF"/>
                          </a:solidFill>
                          <a:effectLst/>
                          <a:latin typeface="Meiryo"/>
                          <a:ea typeface="Meiryo"/>
                        </a:rPr>
                        <a:t>3/10</a:t>
                      </a:r>
                      <a:r>
                        <a:rPr lang="ja-JP" altLang="en-US" sz="800" b="1" i="0" u="none" strike="noStrike" dirty="0">
                          <a:solidFill>
                            <a:srgbClr val="FFFFFF"/>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00003E"/>
                    </a:solidFill>
                  </a:tcPr>
                </a:tc>
                <a:tc hMerge="1">
                  <a:txBody>
                    <a:bodyPr/>
                    <a:lstStyle/>
                    <a:p>
                      <a:endParaRPr kumimoji="1" lang="ja-JP" altLang="en-US"/>
                    </a:p>
                  </a:txBody>
                  <a:tcPr/>
                </a:tc>
                <a:tc gridSpan="2">
                  <a:txBody>
                    <a:bodyPr/>
                    <a:lstStyle/>
                    <a:p>
                      <a:pPr algn="ctr" rtl="0" fontAlgn="ctr"/>
                      <a:r>
                        <a:rPr lang="ja-JP" altLang="en-US" sz="800" b="1" i="0" u="none" strike="noStrike" dirty="0">
                          <a:solidFill>
                            <a:srgbClr val="FFFFFF"/>
                          </a:solidFill>
                          <a:effectLst/>
                          <a:latin typeface="メイリオ"/>
                          <a:ea typeface="メイリオ"/>
                        </a:rPr>
                        <a:t>ブランドパネル　トップインパクト　パノラマ　</a:t>
                      </a:r>
                      <a:r>
                        <a:rPr lang="en-US" altLang="ja-JP" sz="800" b="1" i="0" u="none" strike="noStrike" dirty="0">
                          <a:solidFill>
                            <a:srgbClr val="FFFFFF"/>
                          </a:solidFill>
                          <a:effectLst/>
                          <a:latin typeface="メイリオ"/>
                          <a:ea typeface="メイリオ"/>
                        </a:rPr>
                        <a:t>MD</a:t>
                      </a:r>
                      <a:r>
                        <a:rPr lang="ja-JP" altLang="en-US" sz="800" b="1" i="0" u="none" strike="noStrike" dirty="0">
                          <a:solidFill>
                            <a:srgbClr val="FFFFFF"/>
                          </a:solidFill>
                          <a:effectLst/>
                          <a:latin typeface="メイリオ"/>
                          <a:ea typeface="メイリオ"/>
                        </a:rPr>
                        <a:t>（</a:t>
                      </a:r>
                      <a:r>
                        <a:rPr lang="en-US" altLang="ja-JP" sz="800" b="1" i="0" u="none" strike="noStrike" dirty="0">
                          <a:solidFill>
                            <a:srgbClr val="FFFFFF"/>
                          </a:solidFill>
                          <a:effectLst/>
                          <a:latin typeface="メイリオ"/>
                          <a:ea typeface="メイリオ"/>
                        </a:rPr>
                        <a:t>FQ1</a:t>
                      </a:r>
                      <a:r>
                        <a:rPr lang="ja-JP" altLang="en-US" sz="800" b="1" i="0" u="none" strike="noStrike" dirty="0">
                          <a:solidFill>
                            <a:srgbClr val="FFFFFF"/>
                          </a:solidFill>
                          <a:effectLst/>
                          <a:latin typeface="メイリオ"/>
                          <a:ea typeface="メイリオ"/>
                        </a:rPr>
                        <a:t>）（</a:t>
                      </a:r>
                      <a:r>
                        <a:rPr lang="en-US" altLang="ja-JP" sz="800" b="1" i="0" u="none" strike="noStrike" dirty="0">
                          <a:solidFill>
                            <a:srgbClr val="FFFFFF"/>
                          </a:solidFill>
                          <a:effectLst/>
                          <a:latin typeface="メイリオ"/>
                          <a:ea typeface="メイリオ"/>
                        </a:rPr>
                        <a:t>2000</a:t>
                      </a:r>
                      <a:r>
                        <a:rPr lang="ja-JP" altLang="en-US" sz="800" b="1" i="0" u="none" strike="noStrike" dirty="0">
                          <a:solidFill>
                            <a:srgbClr val="FFFFFF"/>
                          </a:solidFill>
                          <a:effectLst/>
                          <a:latin typeface="メイリオ"/>
                          <a:ea typeface="メイリオ"/>
                        </a:rPr>
                        <a:t>万円～）（</a:t>
                      </a:r>
                      <a:r>
                        <a:rPr lang="en-US" altLang="ja-JP" sz="800" b="1" i="0" u="none" strike="noStrike" dirty="0">
                          <a:solidFill>
                            <a:srgbClr val="FFFFFF"/>
                          </a:solidFill>
                          <a:effectLst/>
                          <a:latin typeface="メイリオ"/>
                          <a:ea typeface="メイリオ"/>
                        </a:rPr>
                        <a:t>9/1</a:t>
                      </a:r>
                      <a:r>
                        <a:rPr lang="ja-JP" altLang="en-US" sz="800" b="1" i="0" u="none" strike="noStrike" dirty="0">
                          <a:solidFill>
                            <a:srgbClr val="FFFFFF"/>
                          </a:solidFill>
                          <a:effectLst/>
                          <a:latin typeface="メイリオ"/>
                          <a:ea typeface="メイリオ"/>
                        </a:rPr>
                        <a:t>～</a:t>
                      </a:r>
                      <a:r>
                        <a:rPr lang="en-US" altLang="ja-JP" sz="800" b="1" i="0" u="none" strike="noStrike" dirty="0">
                          <a:solidFill>
                            <a:srgbClr val="FFFFFF"/>
                          </a:solidFill>
                          <a:effectLst/>
                          <a:latin typeface="メイリオ"/>
                          <a:ea typeface="メイリオ"/>
                        </a:rPr>
                        <a:t>3/10</a:t>
                      </a:r>
                      <a:r>
                        <a:rPr lang="ja-JP" altLang="en-US" sz="800" b="1" i="0" u="none" strike="noStrike" dirty="0">
                          <a:solidFill>
                            <a:srgbClr val="FFFFFF"/>
                          </a:solidFill>
                          <a:effectLst/>
                          <a:latin typeface="メイリオ"/>
                          <a:ea typeface="メイリオ"/>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a:noFill/>
                    </a:lnB>
                    <a:solidFill>
                      <a:srgbClr val="00003E"/>
                    </a:solidFill>
                  </a:tcPr>
                </a:tc>
                <a:tc hMerge="1">
                  <a:txBody>
                    <a:bodyPr/>
                    <a:lstStyle/>
                    <a:p>
                      <a:endParaRPr kumimoji="1" lang="ja-JP" altLang="en-US"/>
                    </a:p>
                  </a:txBody>
                  <a:tcPr/>
                </a:tc>
                <a:tc gridSpan="2">
                  <a:txBody>
                    <a:bodyPr/>
                    <a:lstStyle/>
                    <a:p>
                      <a:pPr algn="ctr" rtl="0" fontAlgn="ctr"/>
                      <a:r>
                        <a:rPr lang="ja-JP" altLang="en-US" sz="800" b="1" i="0" u="none" strike="noStrike" dirty="0">
                          <a:solidFill>
                            <a:srgbClr val="FFFFFF"/>
                          </a:solidFill>
                          <a:effectLst/>
                          <a:latin typeface="Meiryo"/>
                          <a:ea typeface="Meiryo"/>
                        </a:rPr>
                        <a:t>ブランドパネル　トップインパクト　パノラマ　</a:t>
                      </a:r>
                      <a:r>
                        <a:rPr lang="en-US" altLang="ja-JP" sz="800" b="1" i="0" u="none" strike="noStrike" dirty="0">
                          <a:solidFill>
                            <a:srgbClr val="FFFFFF"/>
                          </a:solidFill>
                          <a:effectLst/>
                          <a:latin typeface="Meiryo"/>
                          <a:ea typeface="Meiryo"/>
                        </a:rPr>
                        <a:t>MD</a:t>
                      </a:r>
                      <a:r>
                        <a:rPr lang="ja-JP" altLang="en-US" sz="800" b="1" i="0" u="none" strike="noStrike" dirty="0">
                          <a:solidFill>
                            <a:srgbClr val="FFFFFF"/>
                          </a:solidFill>
                          <a:effectLst/>
                          <a:latin typeface="Meiryo"/>
                          <a:ea typeface="Meiryo"/>
                        </a:rPr>
                        <a:t>（都道府県）（</a:t>
                      </a:r>
                      <a:r>
                        <a:rPr lang="en-US" altLang="ja-JP" sz="800" b="1" i="0" u="none" strike="noStrike" dirty="0">
                          <a:solidFill>
                            <a:srgbClr val="FFFFFF"/>
                          </a:solidFill>
                          <a:effectLst/>
                          <a:latin typeface="Meiryo"/>
                          <a:ea typeface="Meiryo"/>
                        </a:rPr>
                        <a:t>9/1</a:t>
                      </a:r>
                      <a:r>
                        <a:rPr lang="ja-JP" altLang="en-US" sz="800" b="1" i="0" u="none" strike="noStrike" dirty="0">
                          <a:solidFill>
                            <a:srgbClr val="FFFFFF"/>
                          </a:solidFill>
                          <a:effectLst/>
                          <a:latin typeface="Meiryo"/>
                          <a:ea typeface="Meiryo"/>
                        </a:rPr>
                        <a:t>～</a:t>
                      </a:r>
                      <a:r>
                        <a:rPr lang="en-US" altLang="ja-JP" sz="800" b="1" i="0" u="none" strike="noStrike" dirty="0">
                          <a:solidFill>
                            <a:srgbClr val="FFFFFF"/>
                          </a:solidFill>
                          <a:effectLst/>
                          <a:latin typeface="Meiryo"/>
                          <a:ea typeface="Meiryo"/>
                        </a:rPr>
                        <a:t>3/10</a:t>
                      </a:r>
                      <a:r>
                        <a:rPr lang="ja-JP" altLang="en-US" sz="800" b="1" i="0" u="none" strike="noStrike" dirty="0">
                          <a:solidFill>
                            <a:srgbClr val="FFFFFF"/>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00003E"/>
                    </a:solidFill>
                  </a:tcPr>
                </a:tc>
                <a:tc hMerge="1">
                  <a:txBody>
                    <a:bodyPr/>
                    <a:lstStyle/>
                    <a:p>
                      <a:endParaRPr kumimoji="1" lang="ja-JP" altLang="en-US"/>
                    </a:p>
                  </a:txBody>
                  <a:tcPr/>
                </a:tc>
                <a:extLst>
                  <a:ext uri="{0D108BD9-81ED-4DB2-BD59-A6C34878D82A}">
                    <a16:rowId xmlns:a16="http://schemas.microsoft.com/office/drawing/2014/main" val="2980937106"/>
                  </a:ext>
                </a:extLst>
              </a:tr>
              <a:tr h="255744">
                <a:tc>
                  <a:txBody>
                    <a:bodyPr/>
                    <a:lstStyle/>
                    <a:p>
                      <a:pPr algn="ctr" rtl="0" fontAlgn="ctr"/>
                      <a:r>
                        <a:rPr lang="ja-JP" altLang="en-US" sz="900" b="0" i="0" u="none" strike="noStrike">
                          <a:solidFill>
                            <a:srgbClr val="FFFFFF"/>
                          </a:solidFill>
                          <a:effectLst/>
                          <a:latin typeface="Meiryo"/>
                          <a:ea typeface="Meiryo"/>
                        </a:rPr>
                        <a:t>リリース種別</a:t>
                      </a:r>
                      <a:r>
                        <a:rPr lang="en-US" altLang="ja-JP" sz="900" b="0" i="0" u="none" strike="noStrike" dirty="0">
                          <a:solidFill>
                            <a:srgbClr val="FFFFFF"/>
                          </a:solidFill>
                          <a:effectLst/>
                          <a:latin typeface="Meiryo"/>
                          <a:ea typeface="Meiryo"/>
                        </a:rPr>
                        <a:t>/</a:t>
                      </a:r>
                      <a:r>
                        <a:rPr lang="ja-JP" altLang="en-US" sz="900" b="0" i="0" u="none" strike="noStrike">
                          <a:solidFill>
                            <a:srgbClr val="FFFFFF"/>
                          </a:solidFill>
                          <a:effectLst/>
                          <a:latin typeface="Meiryo"/>
                          <a:ea typeface="Meiryo"/>
                        </a:rPr>
                        <a:t>商品</a:t>
                      </a:r>
                      <a:r>
                        <a:rPr lang="en-US" altLang="ja-JP" sz="900" b="0" i="0" u="none" strike="noStrike" dirty="0">
                          <a:solidFill>
                            <a:srgbClr val="FFFFFF"/>
                          </a:solidFill>
                          <a:effectLst/>
                          <a:latin typeface="Meiryo"/>
                          <a:ea typeface="Meiryo"/>
                        </a:rPr>
                        <a:t>ID</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a:txBody>
                    <a:bodyPr/>
                    <a:lstStyle/>
                    <a:p>
                      <a:pPr algn="ctr" rtl="0" fontAlgn="ctr"/>
                      <a:r>
                        <a:rPr lang="ja-JP" altLang="en-US" sz="900" b="0" i="0" u="none" strike="noStrike" dirty="0">
                          <a:solidFill>
                            <a:srgbClr val="0D0D0D"/>
                          </a:solidFill>
                          <a:effectLst/>
                          <a:latin typeface="メイリオ" panose="020B0604030504040204" pitchFamily="50" charset="-128"/>
                          <a:ea typeface="メイリオ" panose="020B0604030504040204" pitchFamily="50" charset="-128"/>
                        </a:rPr>
                        <a:t>内容変更</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lvl="0" algn="ctr">
                        <a:buNone/>
                      </a:pP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1000011964</a:t>
                      </a:r>
                      <a:endParaRPr lang="ja-JP" altLang="en-US" sz="900" b="0" i="0" u="none" strike="noStrike" dirty="0">
                        <a:solidFill>
                          <a:srgbClr val="0D0D0D"/>
                        </a:solidFill>
                        <a:effectLst/>
                        <a:latin typeface="メイリオ" panose="020B0604030504040204" pitchFamily="50" charset="-128"/>
                        <a:ea typeface="メイリオ"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lang="ja-JP" altLang="en-US" sz="900" b="0" i="0" u="none" strike="noStrike" dirty="0">
                          <a:solidFill>
                            <a:srgbClr val="0D0D0D"/>
                          </a:solidFill>
                          <a:effectLst/>
                          <a:latin typeface="メイリオ" panose="020B0604030504040204" pitchFamily="50" charset="-128"/>
                          <a:ea typeface="メイリオ" panose="020B0604030504040204" pitchFamily="50" charset="-128"/>
                        </a:rPr>
                        <a:t>内容変更</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lvl="0" algn="ctr">
                        <a:buNone/>
                      </a:pP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1000011965</a:t>
                      </a:r>
                      <a:endParaRPr lang="ja-JP" altLang="en-US" sz="900" b="0" i="0" u="none" strike="noStrike" dirty="0">
                        <a:solidFill>
                          <a:srgbClr val="0D0D0D"/>
                        </a:solidFill>
                        <a:effectLst/>
                        <a:latin typeface="メイリオ" panose="020B0604030504040204" pitchFamily="50" charset="-128"/>
                        <a:ea typeface="メイリオ"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lang="ja-JP" altLang="en-US" sz="900" b="0" i="0" u="none" strike="noStrike" dirty="0">
                          <a:solidFill>
                            <a:srgbClr val="0D0D0D"/>
                          </a:solidFill>
                          <a:effectLst/>
                          <a:latin typeface="メイリオ" panose="020B0604030504040204" pitchFamily="50" charset="-128"/>
                          <a:ea typeface="メイリオ" panose="020B0604030504040204" pitchFamily="50" charset="-128"/>
                        </a:rPr>
                        <a:t>内容変更</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lvl="0" algn="ctr">
                        <a:buNone/>
                      </a:pP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1000011966</a:t>
                      </a:r>
                      <a:endParaRPr lang="ja-JP" altLang="en-US" sz="900" b="0" i="0" u="none" strike="noStrike" dirty="0">
                        <a:solidFill>
                          <a:srgbClr val="0D0D0D"/>
                        </a:solidFill>
                        <a:effectLst/>
                        <a:latin typeface="メイリオ" panose="020B0604030504040204" pitchFamily="50" charset="-128"/>
                        <a:ea typeface="メイリオ"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lang="ja-JP" altLang="en-US" sz="900" b="0" i="0" u="none" strike="noStrike" dirty="0">
                          <a:solidFill>
                            <a:srgbClr val="0D0D0D"/>
                          </a:solidFill>
                          <a:effectLst/>
                          <a:latin typeface="メイリオ" panose="020B0604030504040204" pitchFamily="50" charset="-128"/>
                          <a:ea typeface="メイリオ" panose="020B0604030504040204" pitchFamily="50" charset="-128"/>
                        </a:rPr>
                        <a:t>内容変更</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lvl="0" algn="ctr">
                        <a:buNone/>
                      </a:pPr>
                      <a:r>
                        <a:rPr lang="en-US" altLang="ja-JP" sz="900" dirty="0">
                          <a:latin typeface="メイリオ" panose="020B0604030504040204" pitchFamily="50" charset="-128"/>
                          <a:ea typeface="メイリオ" panose="020B0604030504040204" pitchFamily="50" charset="-128"/>
                        </a:rPr>
                        <a:t>1000011943</a:t>
                      </a:r>
                      <a:endParaRPr lang="ja-JP" sz="900" dirty="0">
                        <a:latin typeface="メイリオ" panose="020B0604030504040204" pitchFamily="50" charset="-128"/>
                        <a:ea typeface="メイリオ"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extLst>
                  <a:ext uri="{0D108BD9-81ED-4DB2-BD59-A6C34878D82A}">
                    <a16:rowId xmlns:a16="http://schemas.microsoft.com/office/drawing/2014/main" val="3777053431"/>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予約開始日</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2025</a:t>
                      </a:r>
                      <a:r>
                        <a:rPr lang="ja-JP" altLang="en-US" sz="900" b="0" i="0" u="none" strike="noStrike" dirty="0">
                          <a:solidFill>
                            <a:srgbClr val="0D0D0D"/>
                          </a:solidFill>
                          <a:effectLst/>
                          <a:latin typeface="メイリオ" panose="020B0604030504040204" pitchFamily="50" charset="-128"/>
                          <a:ea typeface="メイリオ" panose="020B0604030504040204" pitchFamily="50" charset="-128"/>
                        </a:rPr>
                        <a:t>年</a:t>
                      </a: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7</a:t>
                      </a:r>
                      <a:r>
                        <a:rPr lang="ja-JP" altLang="en-US" sz="900" b="0" i="0" u="none" strike="noStrike" dirty="0">
                          <a:solidFill>
                            <a:srgbClr val="0D0D0D"/>
                          </a:solidFill>
                          <a:effectLst/>
                          <a:latin typeface="メイリオ" panose="020B0604030504040204" pitchFamily="50" charset="-128"/>
                          <a:ea typeface="メイリオ" panose="020B0604030504040204" pitchFamily="50" charset="-128"/>
                        </a:rPr>
                        <a:t>月</a:t>
                      </a: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24</a:t>
                      </a:r>
                      <a:r>
                        <a:rPr lang="ja-JP" altLang="en-US" sz="900" b="0" i="0" u="none" strike="noStrike" dirty="0">
                          <a:solidFill>
                            <a:srgbClr val="0D0D0D"/>
                          </a:solidFill>
                          <a:effectLst/>
                          <a:latin typeface="メイリオ" panose="020B0604030504040204" pitchFamily="50" charset="-128"/>
                          <a:ea typeface="メイリオ" panose="020B0604030504040204" pitchFamily="50" charset="-128"/>
                        </a:rPr>
                        <a:t>日</a:t>
                      </a: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a:t>
                      </a:r>
                      <a:r>
                        <a:rPr lang="ja-JP" altLang="en-US" sz="900" b="0" i="0" u="none" strike="noStrike" dirty="0">
                          <a:solidFill>
                            <a:srgbClr val="0D0D0D"/>
                          </a:solidFill>
                          <a:effectLst/>
                          <a:latin typeface="メイリオ" panose="020B0604030504040204" pitchFamily="50" charset="-128"/>
                          <a:ea typeface="メイリオ" panose="020B0604030504040204" pitchFamily="50" charset="-128"/>
                        </a:rPr>
                        <a:t>木</a:t>
                      </a: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18675676"/>
                  </a:ext>
                </a:extLst>
              </a:tr>
              <a:tr h="222560">
                <a:tc>
                  <a:txBody>
                    <a:bodyPr/>
                    <a:lstStyle/>
                    <a:p>
                      <a:pPr algn="ctr" rtl="0" fontAlgn="ctr"/>
                      <a:r>
                        <a:rPr lang="zh-TW" altLang="en-US" sz="900" b="0" i="0" u="none" strike="noStrike">
                          <a:solidFill>
                            <a:srgbClr val="FFFFFF"/>
                          </a:solidFill>
                          <a:effectLst/>
                          <a:latin typeface="Meiryo" panose="020B0604030504040204" pitchFamily="50" charset="-128"/>
                          <a:ea typeface="Meiryo" panose="020B0604030504040204" pitchFamily="50" charset="-128"/>
                        </a:rPr>
                        <a:t>入稿前審査対象</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sz="900" b="1" i="0" u="none" strike="noStrike" dirty="0">
                          <a:solidFill>
                            <a:srgbClr val="0D0D0D"/>
                          </a:solidFill>
                          <a:effectLst/>
                          <a:latin typeface="Meiryo"/>
                          <a:ea typeface="Meiryo"/>
                        </a:rPr>
                        <a:t>●</a:t>
                      </a:r>
                      <a:r>
                        <a:rPr lang="en-US" sz="900" b="0" i="0" u="none" strike="noStrike" dirty="0">
                          <a:solidFill>
                            <a:srgbClr val="0D0D0D"/>
                          </a:solidFill>
                          <a:effectLst/>
                          <a:latin typeface="Meiryo"/>
                          <a:ea typeface="Meiryo"/>
                        </a:rPr>
                        <a:t>（PC</a:t>
                      </a:r>
                      <a:r>
                        <a:rPr lang="ja-JP" altLang="en-US" sz="900" b="0" i="0" u="none" strike="noStrike">
                          <a:solidFill>
                            <a:srgbClr val="0D0D0D"/>
                          </a:solidFill>
                          <a:effectLst/>
                          <a:latin typeface="Meiryo"/>
                          <a:ea typeface="Meiryo"/>
                        </a:rPr>
                        <a:t>のみ）</a:t>
                      </a:r>
                      <a:endParaRPr lang="ja-JP" altLang="en-US" sz="900" b="1" i="0" u="none" strike="noStrike">
                        <a:solidFill>
                          <a:srgbClr val="0D0D0D"/>
                        </a:solidFill>
                        <a:effectLst/>
                        <a:latin typeface="Meiryo"/>
                        <a:ea typeface="Meiryo"/>
                      </a:endParaRPr>
                    </a:p>
                  </a:txBody>
                  <a:tcPr marL="5250" marR="5250" marT="5250"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18920613"/>
                  </a:ext>
                </a:extLst>
              </a:tr>
              <a:tr h="236515">
                <a:tc rowSpan="3">
                  <a:txBody>
                    <a:bodyPr/>
                    <a:lstStyle/>
                    <a:p>
                      <a:pPr algn="ctr" rtl="0" fontAlgn="ctr"/>
                      <a:r>
                        <a:rPr lang="ja-JP" altLang="en-US" sz="900" b="0" i="0" u="none" strike="noStrike">
                          <a:solidFill>
                            <a:srgbClr val="FFFFFF"/>
                          </a:solidFill>
                          <a:effectLst/>
                          <a:latin typeface="Meiryo"/>
                          <a:ea typeface="Meiryo"/>
                        </a:rPr>
                        <a:t>広告タイプ</a:t>
                      </a:r>
                      <a:r>
                        <a:rPr lang="en-US" altLang="ja-JP" sz="900" b="0" i="0" u="none" strike="noStrike" dirty="0">
                          <a:solidFill>
                            <a:srgbClr val="FFFFFF"/>
                          </a:solidFill>
                          <a:effectLst/>
                          <a:latin typeface="Meiryo"/>
                          <a:ea typeface="Meiryo"/>
                        </a:rPr>
                        <a:t>/</a:t>
                      </a:r>
                      <a:r>
                        <a:rPr lang="ja-JP" altLang="en-US" sz="900" b="0" i="0" u="none" strike="noStrike">
                          <a:solidFill>
                            <a:srgbClr val="FFFFFF"/>
                          </a:solidFill>
                          <a:effectLst/>
                          <a:latin typeface="Meiryo"/>
                          <a:ea typeface="Meiryo"/>
                        </a:rPr>
                        <a:t>メインメディアの形式</a:t>
                      </a:r>
                      <a:r>
                        <a:rPr lang="en-US" altLang="ja-JP" sz="900" b="0" i="0" u="none" strike="noStrike" dirty="0">
                          <a:solidFill>
                            <a:srgbClr val="FFFFFF"/>
                          </a:solidFill>
                          <a:effectLst/>
                          <a:latin typeface="Meiryo"/>
                          <a:ea typeface="Meiryo"/>
                        </a:rPr>
                        <a:t>/</a:t>
                      </a:r>
                      <a:r>
                        <a:rPr lang="ja-JP" altLang="en-US" sz="900" b="0" i="0" u="none" strike="noStrike">
                          <a:solidFill>
                            <a:srgbClr val="FFFFFF"/>
                          </a:solidFill>
                          <a:effectLst/>
                          <a:latin typeface="Meiryo"/>
                          <a:ea typeface="Meiryo"/>
                        </a:rPr>
                        <a:t>アスペクト比</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スマートフォン</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バナー</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画像</a:t>
                      </a:r>
                      <a:r>
                        <a:rPr lang="en-US" altLang="ja-JP" sz="900" b="0" i="0" u="none" strike="noStrike" dirty="0">
                          <a:solidFill>
                            <a:srgbClr val="0D0D0D"/>
                          </a:solidFill>
                          <a:effectLst/>
                          <a:latin typeface="Meiryo"/>
                          <a:ea typeface="Meiryo"/>
                        </a:rPr>
                        <a:t>/16</a:t>
                      </a:r>
                      <a:r>
                        <a:rPr lang="ja-JP" altLang="en-US" sz="900" b="0" i="0" u="none" strike="noStrike">
                          <a:solidFill>
                            <a:srgbClr val="0D0D0D"/>
                          </a:solidFill>
                          <a:effectLst/>
                          <a:latin typeface="Meiryo"/>
                          <a:ea typeface="Meiryo"/>
                        </a:rPr>
                        <a:t>：</a:t>
                      </a:r>
                      <a:r>
                        <a:rPr lang="en-US" altLang="ja-JP" sz="900" b="0" i="0" u="none" strike="noStrike" dirty="0">
                          <a:solidFill>
                            <a:srgbClr val="0D0D0D"/>
                          </a:solidFill>
                          <a:effectLst/>
                          <a:latin typeface="Meiryo"/>
                          <a:ea typeface="Meiryo"/>
                        </a:rPr>
                        <a:t>9</a:t>
                      </a:r>
                      <a:r>
                        <a:rPr lang="ja-JP" altLang="en-US" sz="900" b="0" i="0" u="none" strike="noStrike">
                          <a:solidFill>
                            <a:srgbClr val="0D0D0D"/>
                          </a:solidFill>
                          <a:effectLst/>
                          <a:latin typeface="Meiryo"/>
                          <a:ea typeface="Meiryo"/>
                        </a:rPr>
                        <a:t>　バナー</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動画</a:t>
                      </a:r>
                      <a:r>
                        <a:rPr lang="en-US" altLang="ja-JP" sz="900" b="0" i="0" u="none" strike="noStrike" dirty="0">
                          <a:solidFill>
                            <a:srgbClr val="0D0D0D"/>
                          </a:solidFill>
                          <a:effectLst/>
                          <a:latin typeface="Meiryo"/>
                          <a:ea typeface="Meiryo"/>
                        </a:rPr>
                        <a:t>/16</a:t>
                      </a:r>
                      <a:r>
                        <a:rPr lang="ja-JP" altLang="en-US" sz="900" b="0" i="0" u="none" strike="noStrike">
                          <a:solidFill>
                            <a:srgbClr val="0D0D0D"/>
                          </a:solidFill>
                          <a:effectLst/>
                          <a:latin typeface="Meiryo"/>
                          <a:ea typeface="Meiryo"/>
                        </a:rPr>
                        <a:t>：</a:t>
                      </a:r>
                      <a:r>
                        <a:rPr lang="en-US" altLang="ja-JP" sz="900" b="0" i="0" u="none" strike="noStrike" dirty="0">
                          <a:solidFill>
                            <a:srgbClr val="0D0D0D"/>
                          </a:solidFill>
                          <a:effectLst/>
                          <a:latin typeface="Meiryo"/>
                          <a:ea typeface="Meiryo"/>
                        </a:rPr>
                        <a:t>9</a:t>
                      </a:r>
                      <a:r>
                        <a:rPr lang="ja-JP" altLang="en-US" sz="900" b="0" i="0" u="none" strike="noStrike" dirty="0">
                          <a:solidFill>
                            <a:srgbClr val="0D0D0D"/>
                          </a:solidFill>
                          <a:effectLst/>
                          <a:latin typeface="Meiryo"/>
                          <a:ea typeface="Meiryo"/>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97070473"/>
                  </a:ext>
                </a:extLst>
              </a:tr>
              <a:tr h="189326">
                <a:tc vMerge="1">
                  <a:txBody>
                    <a:bodyPr/>
                    <a:lstStyle/>
                    <a:p>
                      <a:endParaRPr kumimoji="1" lang="ja-JP" altLang="en-US"/>
                    </a:p>
                  </a:txBody>
                  <a:tcPr/>
                </a:tc>
                <a:tc gridSpan="8">
                  <a:txBody>
                    <a:bodyPr/>
                    <a:lstStyle/>
                    <a:p>
                      <a:pPr algn="ctr" rtl="0" fontAlgn="ctr"/>
                      <a:r>
                        <a:rPr lang="en-US" altLang="ja-JP" sz="900" b="0" i="0" u="none" strike="noStrike" dirty="0">
                          <a:solidFill>
                            <a:srgbClr val="0D0D0D"/>
                          </a:solidFill>
                          <a:effectLst/>
                          <a:latin typeface="Meiryo"/>
                          <a:ea typeface="Meiryo"/>
                        </a:rPr>
                        <a:t>【PC】</a:t>
                      </a:r>
                      <a:r>
                        <a:rPr lang="ja-JP" altLang="en-US" sz="900" b="0" i="0" u="none" strike="noStrike">
                          <a:solidFill>
                            <a:srgbClr val="0D0D0D"/>
                          </a:solidFill>
                          <a:effectLst/>
                          <a:latin typeface="Meiryo"/>
                          <a:ea typeface="Meiryo"/>
                        </a:rPr>
                        <a:t>トップインパクト パノラマ</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画像</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　トップインパクト パノラマ</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動画</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　　　トップインパクト パノラマ パネルスイッチ</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画像</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a:noFill/>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24384625"/>
                  </a:ext>
                </a:extLst>
              </a:tr>
              <a:tr h="211987">
                <a:tc vMerge="1">
                  <a:txBody>
                    <a:bodyPr/>
                    <a:lstStyle/>
                    <a:p>
                      <a:endParaRPr kumimoji="1" lang="ja-JP" altLang="en-US"/>
                    </a:p>
                  </a:txBody>
                  <a:tcPr/>
                </a:tc>
                <a:tc gridSpan="8">
                  <a:txBody>
                    <a:bodyPr/>
                    <a:lstStyle/>
                    <a:p>
                      <a:pPr algn="ctr" rtl="0" fontAlgn="ctr"/>
                      <a:r>
                        <a:rPr lang="ja-JP" altLang="en-US" sz="900" b="0" i="0" u="none" strike="noStrike">
                          <a:solidFill>
                            <a:srgbClr val="0D0D0D"/>
                          </a:solidFill>
                          <a:effectLst/>
                          <a:latin typeface="Meiryo"/>
                          <a:ea typeface="Meiryo"/>
                        </a:rPr>
                        <a:t>トップインパクト パノラマ サイドスイッチ</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動画</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822006341"/>
                  </a:ext>
                </a:extLst>
              </a:tr>
              <a:tr h="387048">
                <a:tc>
                  <a:txBody>
                    <a:bodyPr/>
                    <a:lstStyle/>
                    <a:p>
                      <a:pPr algn="ctr" rtl="0" fontAlgn="ctr"/>
                      <a:r>
                        <a:rPr lang="ja-JP" altLang="en-US" sz="900" b="0" i="0" u="none" strike="noStrike">
                          <a:solidFill>
                            <a:srgbClr val="FFFFFF"/>
                          </a:solidFill>
                          <a:effectLst/>
                          <a:latin typeface="Meiryo"/>
                          <a:ea typeface="Meiryo"/>
                        </a:rPr>
                        <a:t>バナー</a:t>
                      </a:r>
                      <a:r>
                        <a:rPr lang="en-US" altLang="ja-JP" sz="900" b="0" i="0" u="none" strike="noStrike" dirty="0">
                          <a:solidFill>
                            <a:srgbClr val="FFFFFF"/>
                          </a:solidFill>
                          <a:effectLst/>
                          <a:latin typeface="Meiryo"/>
                          <a:ea typeface="Meiryo"/>
                        </a:rPr>
                        <a:t>/</a:t>
                      </a:r>
                      <a:r>
                        <a:rPr lang="ja-JP" altLang="en-US" sz="900" b="0" i="0" u="none" strike="noStrike">
                          <a:solidFill>
                            <a:srgbClr val="FFFFFF"/>
                          </a:solidFill>
                          <a:effectLst/>
                          <a:latin typeface="Meiryo"/>
                          <a:ea typeface="Meiryo"/>
                        </a:rPr>
                        <a:t>動画</a:t>
                      </a:r>
                      <a:r>
                        <a:rPr lang="en-US" altLang="ja-JP" sz="900" b="0" i="0" u="none" strike="noStrike" dirty="0">
                          <a:solidFill>
                            <a:srgbClr val="FFFFFF"/>
                          </a:solidFill>
                          <a:effectLst/>
                          <a:latin typeface="Meiryo"/>
                          <a:ea typeface="Meiryo"/>
                        </a:rPr>
                        <a:t>/16</a:t>
                      </a:r>
                      <a:r>
                        <a:rPr lang="ja-JP" altLang="en-US" sz="900" b="0" i="0" u="none" strike="noStrike">
                          <a:solidFill>
                            <a:srgbClr val="FFFFFF"/>
                          </a:solidFill>
                          <a:effectLst/>
                          <a:latin typeface="Meiryo"/>
                          <a:ea typeface="Meiryo"/>
                        </a:rPr>
                        <a:t>：</a:t>
                      </a:r>
                      <a:r>
                        <a:rPr lang="en-US" altLang="ja-JP" sz="900" b="0" i="0" u="none" strike="noStrike" dirty="0">
                          <a:solidFill>
                            <a:srgbClr val="FFFFFF"/>
                          </a:solidFill>
                          <a:effectLst/>
                          <a:latin typeface="Meiryo"/>
                          <a:ea typeface="Meiryo"/>
                        </a:rPr>
                        <a:t>9</a:t>
                      </a:r>
                      <a:r>
                        <a:rPr lang="ja-JP" altLang="en-US" sz="900" b="0" i="0" u="none" strike="noStrike">
                          <a:solidFill>
                            <a:srgbClr val="FFFFFF"/>
                          </a:solidFill>
                          <a:effectLst/>
                          <a:latin typeface="Meiryo"/>
                          <a:ea typeface="Meiryo"/>
                        </a:rPr>
                        <a:t>広告</a:t>
                      </a:r>
                      <a:br>
                        <a:rPr lang="ja-JP" altLang="en-US" sz="900" b="0" i="0" u="none" strike="noStrike" dirty="0">
                          <a:solidFill>
                            <a:srgbClr val="FFFFFF"/>
                          </a:solidFill>
                          <a:effectLst/>
                          <a:latin typeface="Meiryo"/>
                          <a:ea typeface="Meiryo"/>
                        </a:rPr>
                      </a:br>
                      <a:r>
                        <a:rPr lang="ja-JP" altLang="en-US" sz="900" b="0" i="0" u="none" strike="noStrike">
                          <a:solidFill>
                            <a:srgbClr val="FFFFFF"/>
                          </a:solidFill>
                          <a:effectLst/>
                          <a:latin typeface="Meiryo"/>
                          <a:ea typeface="Meiryo"/>
                        </a:rPr>
                        <a:t>タップ後の動作</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ja-JP" altLang="en-US" sz="900" b="0" i="0" u="none" strike="noStrike">
                          <a:solidFill>
                            <a:srgbClr val="0D0D0D"/>
                          </a:solidFill>
                          <a:effectLst/>
                          <a:latin typeface="Meiryo"/>
                          <a:ea typeface="Meiryo"/>
                        </a:rPr>
                        <a:t>動画をフルスクリーンで再生する（</a:t>
                      </a:r>
                      <a:r>
                        <a:rPr lang="en-US" altLang="ja-JP" sz="900" b="0" i="0" u="none" strike="noStrike" dirty="0">
                          <a:solidFill>
                            <a:srgbClr val="0D0D0D"/>
                          </a:solidFill>
                          <a:effectLst/>
                          <a:latin typeface="Meiryo"/>
                          <a:ea typeface="Meiryo"/>
                        </a:rPr>
                        <a:t>for view</a:t>
                      </a:r>
                      <a:r>
                        <a:rPr lang="ja-JP" altLang="en-US" sz="900" b="0" i="0" u="none" strike="noStrike">
                          <a:solidFill>
                            <a:srgbClr val="0D0D0D"/>
                          </a:solidFill>
                          <a:effectLst/>
                          <a:latin typeface="Meiryo"/>
                          <a:ea typeface="Meiryo"/>
                        </a:rPr>
                        <a:t>）　</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　ランディングページを表示する（</a:t>
                      </a:r>
                      <a:r>
                        <a:rPr lang="en-US" altLang="ja-JP" sz="900" b="0" i="0" u="none" strike="noStrike" dirty="0">
                          <a:solidFill>
                            <a:srgbClr val="0D0D0D"/>
                          </a:solidFill>
                          <a:effectLst/>
                          <a:latin typeface="Meiryo"/>
                          <a:ea typeface="Meiryo"/>
                        </a:rPr>
                        <a:t>for click</a:t>
                      </a:r>
                      <a:r>
                        <a:rPr lang="ja-JP" altLang="en-US" sz="900" b="0" i="0" u="none" strike="noStrike">
                          <a:solidFill>
                            <a:srgbClr val="0D0D0D"/>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603152753"/>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デバイス</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ja-JP" altLang="en-US" sz="900" b="0" i="0" u="none" strike="noStrike">
                          <a:solidFill>
                            <a:srgbClr val="0D0D0D"/>
                          </a:solidFill>
                          <a:effectLst/>
                          <a:latin typeface="Meiryo"/>
                          <a:ea typeface="Meiryo"/>
                        </a:rPr>
                        <a:t>スマートフォン（ウェブ</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アプリ）　</a:t>
                      </a:r>
                      <a:r>
                        <a:rPr lang="en-US" altLang="ja-JP" sz="900" b="0" i="0" u="none" strike="noStrike" dirty="0">
                          <a:solidFill>
                            <a:srgbClr val="0D0D0D"/>
                          </a:solidFill>
                          <a:effectLst/>
                          <a:latin typeface="Meiryo"/>
                          <a:ea typeface="Meiryo"/>
                        </a:rPr>
                        <a:t>/</a:t>
                      </a:r>
                      <a:r>
                        <a:rPr lang="ja-JP" altLang="en-US" sz="900" b="0" i="0" u="none" strike="noStrike" dirty="0">
                          <a:solidFill>
                            <a:srgbClr val="0D0D0D"/>
                          </a:solidFill>
                          <a:effectLst/>
                          <a:latin typeface="Meiryo"/>
                          <a:ea typeface="Meiryo"/>
                        </a:rPr>
                        <a:t>　</a:t>
                      </a:r>
                      <a:r>
                        <a:rPr lang="en-US" altLang="ja-JP" sz="900" b="0" i="0" u="none" strike="noStrike" dirty="0">
                          <a:solidFill>
                            <a:srgbClr val="0D0D0D"/>
                          </a:solidFill>
                          <a:effectLst/>
                          <a:latin typeface="Meiryo"/>
                          <a:ea typeface="Meiryo"/>
                        </a:rPr>
                        <a:t>PC</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860010"/>
                  </a:ext>
                </a:extLst>
              </a:tr>
              <a:tr h="211254">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掲載面</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dirty="0">
                          <a:solidFill>
                            <a:srgbClr val="0D0D0D"/>
                          </a:solidFill>
                          <a:effectLst/>
                          <a:latin typeface="Meiryo"/>
                          <a:ea typeface="Meiryo"/>
                        </a:rPr>
                        <a:t>Yahoo! JAPAN</a:t>
                      </a:r>
                      <a:r>
                        <a:rPr lang="ja-JP" altLang="en-US" sz="900" b="0" i="0" u="none" strike="noStrike">
                          <a:solidFill>
                            <a:srgbClr val="0D0D0D"/>
                          </a:solidFill>
                          <a:effectLst/>
                          <a:latin typeface="Meiryo"/>
                          <a:ea typeface="Meiryo"/>
                        </a:rPr>
                        <a:t>　トップページ</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61653793"/>
                  </a:ext>
                </a:extLst>
              </a:tr>
              <a:tr h="311150">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掲載場所</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dirty="0">
                          <a:solidFill>
                            <a:srgbClr val="0D0D0D"/>
                          </a:solidFill>
                          <a:effectLst/>
                          <a:latin typeface="Meiryo"/>
                          <a:ea typeface="Meiryo"/>
                        </a:rPr>
                        <a:t>Yahoo! JAPAN</a:t>
                      </a:r>
                      <a:r>
                        <a:rPr lang="ja-JP" altLang="en-US" sz="900" b="0" i="0" u="none" strike="noStrike">
                          <a:solidFill>
                            <a:srgbClr val="0D0D0D"/>
                          </a:solidFill>
                          <a:effectLst/>
                          <a:latin typeface="Meiryo"/>
                          <a:ea typeface="Meiryo"/>
                        </a:rPr>
                        <a:t>　トップページ　および　</a:t>
                      </a:r>
                      <a:r>
                        <a:rPr lang="en-US" altLang="ja-JP" sz="900" b="0" i="0" u="none" strike="noStrike" dirty="0">
                          <a:solidFill>
                            <a:srgbClr val="0D0D0D"/>
                          </a:solidFill>
                          <a:effectLst/>
                          <a:latin typeface="Meiryo"/>
                          <a:ea typeface="Meiryo"/>
                        </a:rPr>
                        <a:t>Yahoo! JAPAN</a:t>
                      </a:r>
                      <a:r>
                        <a:rPr lang="ja-JP" altLang="en-US" sz="900" b="0" i="0" u="none" strike="noStrike">
                          <a:solidFill>
                            <a:srgbClr val="0D0D0D"/>
                          </a:solidFill>
                          <a:effectLst/>
                          <a:latin typeface="Meiryo"/>
                          <a:ea typeface="Meiryo"/>
                        </a:rPr>
                        <a:t>アプリのファーストビュー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91845947"/>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掲載期間</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dirty="0">
                          <a:solidFill>
                            <a:srgbClr val="0D0D0D"/>
                          </a:solidFill>
                          <a:effectLst/>
                          <a:latin typeface="Meiryo"/>
                          <a:ea typeface="Meiryo"/>
                        </a:rPr>
                        <a:t>2025</a:t>
                      </a:r>
                      <a:r>
                        <a:rPr lang="ja-JP" altLang="en-US" sz="900" b="0" i="0" u="none" strike="noStrike" dirty="0">
                          <a:solidFill>
                            <a:srgbClr val="0D0D0D"/>
                          </a:solidFill>
                          <a:effectLst/>
                          <a:latin typeface="Meiryo"/>
                          <a:ea typeface="Meiryo"/>
                        </a:rPr>
                        <a:t>年</a:t>
                      </a:r>
                      <a:r>
                        <a:rPr lang="en-US" altLang="ja-JP" sz="900" b="0" i="0" u="none" strike="noStrike" dirty="0">
                          <a:solidFill>
                            <a:srgbClr val="0D0D0D"/>
                          </a:solidFill>
                          <a:effectLst/>
                          <a:latin typeface="Meiryo"/>
                          <a:ea typeface="Meiryo"/>
                        </a:rPr>
                        <a:t>9</a:t>
                      </a:r>
                      <a:r>
                        <a:rPr lang="ja-JP" altLang="en-US" sz="900" b="0" i="0" u="none" strike="noStrike" dirty="0">
                          <a:solidFill>
                            <a:srgbClr val="0D0D0D"/>
                          </a:solidFill>
                          <a:effectLst/>
                          <a:latin typeface="Meiryo"/>
                          <a:ea typeface="Meiryo"/>
                        </a:rPr>
                        <a:t>月</a:t>
                      </a:r>
                      <a:r>
                        <a:rPr lang="en-US" altLang="ja-JP" sz="900" b="0" i="0" u="none" strike="noStrike" dirty="0">
                          <a:solidFill>
                            <a:srgbClr val="0D0D0D"/>
                          </a:solidFill>
                          <a:effectLst/>
                          <a:latin typeface="Meiryo"/>
                          <a:ea typeface="Meiryo"/>
                        </a:rPr>
                        <a:t>1</a:t>
                      </a:r>
                      <a:r>
                        <a:rPr lang="ja-JP" altLang="en-US" sz="900" b="0" i="0" u="none" strike="noStrike" dirty="0">
                          <a:solidFill>
                            <a:srgbClr val="0D0D0D"/>
                          </a:solidFill>
                          <a:effectLst/>
                          <a:latin typeface="Meiryo"/>
                          <a:ea typeface="Meiryo"/>
                        </a:rPr>
                        <a:t>日（月）～　</a:t>
                      </a:r>
                      <a:r>
                        <a:rPr lang="en-US" altLang="ja-JP" sz="900" b="0" i="0" u="none" strike="noStrike" dirty="0">
                          <a:solidFill>
                            <a:srgbClr val="0D0D0D"/>
                          </a:solidFill>
                          <a:effectLst/>
                          <a:latin typeface="Meiryo"/>
                          <a:ea typeface="Meiryo"/>
                        </a:rPr>
                        <a:t>2026</a:t>
                      </a:r>
                      <a:r>
                        <a:rPr lang="ja-JP" altLang="en-US" sz="900" b="0" i="0" u="none" strike="noStrike" dirty="0">
                          <a:solidFill>
                            <a:srgbClr val="0D0D0D"/>
                          </a:solidFill>
                          <a:effectLst/>
                          <a:latin typeface="Meiryo"/>
                          <a:ea typeface="Meiryo"/>
                        </a:rPr>
                        <a:t>年</a:t>
                      </a:r>
                      <a:r>
                        <a:rPr lang="en-US" altLang="ja-JP" sz="900" b="0" i="0" u="none" strike="noStrike" dirty="0">
                          <a:solidFill>
                            <a:srgbClr val="0D0D0D"/>
                          </a:solidFill>
                          <a:effectLst/>
                          <a:latin typeface="Meiryo"/>
                          <a:ea typeface="Meiryo"/>
                        </a:rPr>
                        <a:t>3</a:t>
                      </a:r>
                      <a:r>
                        <a:rPr lang="ja-JP" altLang="en-US" sz="900" b="0" i="0" u="none" strike="noStrike" dirty="0">
                          <a:solidFill>
                            <a:srgbClr val="0D0D0D"/>
                          </a:solidFill>
                          <a:effectLst/>
                          <a:latin typeface="Meiryo"/>
                          <a:ea typeface="Meiryo"/>
                        </a:rPr>
                        <a:t>月</a:t>
                      </a:r>
                      <a:r>
                        <a:rPr lang="en-US" altLang="ja-JP" sz="900" b="0" i="0" u="none" strike="noStrike" dirty="0">
                          <a:solidFill>
                            <a:srgbClr val="0D0D0D"/>
                          </a:solidFill>
                          <a:effectLst/>
                          <a:latin typeface="Meiryo"/>
                          <a:ea typeface="Meiryo"/>
                        </a:rPr>
                        <a:t>10</a:t>
                      </a:r>
                      <a:r>
                        <a:rPr lang="ja-JP" altLang="en-US" sz="900" b="0" i="0" u="none" strike="noStrike" dirty="0">
                          <a:solidFill>
                            <a:srgbClr val="0D0D0D"/>
                          </a:solidFill>
                          <a:effectLst/>
                          <a:latin typeface="Meiryo"/>
                          <a:ea typeface="Meiryo"/>
                        </a:rPr>
                        <a:t>日（火）</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989961893"/>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購入期間</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2">
                  <a:txBody>
                    <a:bodyPr/>
                    <a:lstStyle/>
                    <a:p>
                      <a:pPr algn="ctr" rtl="0" fontAlgn="ctr"/>
                      <a:r>
                        <a:rPr lang="en-US" altLang="zh-TW" sz="900" b="0" i="0" u="none" strike="noStrike" dirty="0">
                          <a:solidFill>
                            <a:srgbClr val="0D0D0D"/>
                          </a:solidFill>
                          <a:effectLst/>
                          <a:latin typeface="Meiryo"/>
                          <a:ea typeface="Meiryo"/>
                        </a:rPr>
                        <a:t>5</a:t>
                      </a:r>
                      <a:r>
                        <a:rPr lang="zh-TW" altLang="en-US" sz="900" b="0" i="0" u="none" strike="noStrike" dirty="0">
                          <a:solidFill>
                            <a:srgbClr val="0D0D0D"/>
                          </a:solidFill>
                          <a:effectLst/>
                          <a:latin typeface="Meiryo"/>
                          <a:ea typeface="Meiryo"/>
                        </a:rPr>
                        <a:t>日間～</a:t>
                      </a:r>
                      <a:r>
                        <a:rPr lang="en-US" altLang="zh-TW" sz="900" b="0" i="0" u="none" strike="noStrike" dirty="0">
                          <a:solidFill>
                            <a:srgbClr val="0D0D0D"/>
                          </a:solidFill>
                          <a:effectLst/>
                          <a:latin typeface="Meiryo"/>
                          <a:ea typeface="Meiryo"/>
                        </a:rPr>
                        <a:t>31</a:t>
                      </a:r>
                      <a:r>
                        <a:rPr lang="zh-TW" altLang="en-US" sz="900" b="0" i="0" u="none" strike="noStrike" dirty="0">
                          <a:solidFill>
                            <a:srgbClr val="0D0D0D"/>
                          </a:solidFill>
                          <a:effectLst/>
                          <a:latin typeface="Meiryo"/>
                          <a:ea typeface="Meiryo"/>
                        </a:rPr>
                        <a:t>日間 </a:t>
                      </a:r>
                      <a:r>
                        <a:rPr lang="en-US" altLang="zh-TW" sz="900" b="0" i="0" u="none" strike="noStrike" dirty="0">
                          <a:solidFill>
                            <a:srgbClr val="FF0033"/>
                          </a:solidFill>
                          <a:effectLst/>
                          <a:latin typeface="Meiryo"/>
                          <a:ea typeface="Meiryo"/>
                        </a:rPr>
                        <a:t>※1</a:t>
                      </a:r>
                      <a:endParaRPr lang="zh-TW" altLang="en-US" sz="900" b="0" i="0" u="none" strike="noStrike" dirty="0">
                        <a:solidFill>
                          <a:srgbClr val="FF0033"/>
                        </a:solidFill>
                        <a:effectLst/>
                        <a:latin typeface="Meiryo"/>
                        <a:ea typeface="Meiryo"/>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4">
                  <a:txBody>
                    <a:bodyPr/>
                    <a:lstStyle/>
                    <a:p>
                      <a:pPr algn="ctr" rtl="0" fontAlgn="ctr"/>
                      <a:r>
                        <a:rPr lang="en-US" altLang="ja-JP" sz="900" b="0" i="0" u="none" strike="noStrike" dirty="0">
                          <a:solidFill>
                            <a:srgbClr val="0D0D0D"/>
                          </a:solidFill>
                          <a:effectLst/>
                          <a:latin typeface="Calibri"/>
                          <a:ea typeface="游ゴシック"/>
                        </a:rPr>
                        <a:t>3</a:t>
                      </a:r>
                      <a:r>
                        <a:rPr lang="ja-JP" altLang="en-US" sz="900" b="0" i="0" u="none" strike="noStrike">
                          <a:solidFill>
                            <a:srgbClr val="0D0D0D"/>
                          </a:solidFill>
                          <a:effectLst/>
                          <a:latin typeface="メイリオ"/>
                          <a:ea typeface="メイリオ"/>
                        </a:rPr>
                        <a:t>日間～</a:t>
                      </a:r>
                      <a:r>
                        <a:rPr lang="en-US" altLang="ja-JP" sz="900" b="0" i="0" u="none" strike="noStrike" dirty="0">
                          <a:solidFill>
                            <a:srgbClr val="0D0D0D"/>
                          </a:solidFill>
                          <a:effectLst/>
                          <a:latin typeface="Calibri"/>
                          <a:ea typeface="游ゴシック"/>
                        </a:rPr>
                        <a:t>31</a:t>
                      </a:r>
                      <a:r>
                        <a:rPr lang="ja-JP" altLang="en-US" sz="900" b="0" i="0" u="none" strike="noStrike">
                          <a:solidFill>
                            <a:srgbClr val="0D0D0D"/>
                          </a:solidFill>
                          <a:effectLst/>
                          <a:latin typeface="メイリオ"/>
                          <a:ea typeface="メイリオ"/>
                        </a:rPr>
                        <a:t>日間</a:t>
                      </a:r>
                    </a:p>
                  </a:txBody>
                  <a:tcPr marL="5250" marR="5250" marT="5250"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rtl="0" fontAlgn="ctr"/>
                      <a:r>
                        <a:rPr lang="en-US" altLang="zh-TW" sz="900" b="0" i="0" u="none" strike="noStrike" dirty="0">
                          <a:solidFill>
                            <a:srgbClr val="0D0D0D"/>
                          </a:solidFill>
                          <a:effectLst/>
                          <a:latin typeface="Meiryo" panose="020B0604030504040204" pitchFamily="50" charset="-128"/>
                          <a:ea typeface="Meiryo" panose="020B0604030504040204" pitchFamily="50" charset="-128"/>
                        </a:rPr>
                        <a:t>5</a:t>
                      </a:r>
                      <a:r>
                        <a:rPr lang="zh-TW" altLang="en-US" sz="900" b="0" i="0" u="none" strike="noStrike" dirty="0">
                          <a:solidFill>
                            <a:srgbClr val="0D0D0D"/>
                          </a:solidFill>
                          <a:effectLst/>
                          <a:latin typeface="Meiryo" panose="020B0604030504040204" pitchFamily="50" charset="-128"/>
                          <a:ea typeface="Meiryo" panose="020B0604030504040204" pitchFamily="50" charset="-128"/>
                        </a:rPr>
                        <a:t>日間～</a:t>
                      </a:r>
                      <a:r>
                        <a:rPr lang="en-US" altLang="zh-TW" sz="900" b="0" i="0" u="none" strike="noStrike" dirty="0">
                          <a:solidFill>
                            <a:srgbClr val="0D0D0D"/>
                          </a:solidFill>
                          <a:effectLst/>
                          <a:latin typeface="Meiryo" panose="020B0604030504040204" pitchFamily="50" charset="-128"/>
                          <a:ea typeface="Meiryo" panose="020B0604030504040204" pitchFamily="50" charset="-128"/>
                        </a:rPr>
                        <a:t>31</a:t>
                      </a:r>
                      <a:r>
                        <a:rPr lang="zh-TW" altLang="en-US" sz="900" b="0" i="0" u="none" strike="noStrike" dirty="0">
                          <a:solidFill>
                            <a:srgbClr val="0D0D0D"/>
                          </a:solidFill>
                          <a:effectLst/>
                          <a:latin typeface="Meiryo" panose="020B0604030504040204" pitchFamily="50" charset="-128"/>
                          <a:ea typeface="Meiryo" panose="020B0604030504040204" pitchFamily="50" charset="-128"/>
                        </a:rPr>
                        <a:t>日間 </a:t>
                      </a:r>
                      <a:r>
                        <a:rPr lang="en-US" altLang="zh-TW" sz="900" b="0" i="0" u="none" strike="noStrike" dirty="0">
                          <a:solidFill>
                            <a:srgbClr val="FF0033"/>
                          </a:solidFill>
                          <a:effectLst/>
                          <a:latin typeface="Meiryo" panose="020B0604030504040204" pitchFamily="50" charset="-128"/>
                          <a:ea typeface="Meiryo" panose="020B0604030504040204" pitchFamily="50" charset="-128"/>
                        </a:rPr>
                        <a:t>※1</a:t>
                      </a:r>
                      <a:endParaRPr lang="zh-TW" altLang="en-US" sz="900" b="0" i="0" u="none" strike="noStrike" dirty="0">
                        <a:solidFill>
                          <a:srgbClr val="FF0033"/>
                        </a:solidFill>
                        <a:effectLst/>
                        <a:latin typeface="Meiryo" panose="020B0604030504040204" pitchFamily="50" charset="-128"/>
                        <a:ea typeface="Meiryo" panose="020B0604030504040204" pitchFamily="50" charset="-128"/>
                      </a:endParaRPr>
                    </a:p>
                  </a:txBody>
                  <a:tcPr marL="5250" marR="5250" marT="52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4016199579"/>
                  </a:ext>
                </a:extLst>
              </a:tr>
              <a:tr h="251399">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料金タイプ</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sz="900" b="0" i="0" u="none" strike="noStrike" dirty="0" err="1">
                          <a:solidFill>
                            <a:srgbClr val="0D0D0D"/>
                          </a:solidFill>
                          <a:effectLst/>
                          <a:latin typeface="Meiryo"/>
                          <a:ea typeface="Meiryo"/>
                        </a:rPr>
                        <a:t>vimps</a:t>
                      </a:r>
                      <a:r>
                        <a:rPr lang="ja-JP" altLang="en-US" sz="900" b="0" i="0" u="none" strike="noStrike">
                          <a:solidFill>
                            <a:srgbClr val="0D0D0D"/>
                          </a:solidFill>
                          <a:effectLst/>
                          <a:latin typeface="Meiryo"/>
                          <a:ea typeface="Meiryo"/>
                        </a:rPr>
                        <a:t>購入型</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117634494"/>
                  </a:ext>
                </a:extLst>
              </a:tr>
              <a:tr h="316245">
                <a:tc>
                  <a:txBody>
                    <a:bodyPr/>
                    <a:lstStyle/>
                    <a:p>
                      <a:pPr algn="ctr" rtl="0" fontAlgn="ctr"/>
                      <a:r>
                        <a:rPr lang="zh-TW" altLang="en-US" sz="900" b="0" i="0" u="none" strike="noStrike">
                          <a:solidFill>
                            <a:srgbClr val="FFFFFF"/>
                          </a:solidFill>
                          <a:effectLst/>
                          <a:latin typeface="Meiryo" panose="020B0604030504040204" pitchFamily="50" charset="-128"/>
                          <a:ea typeface="Meiryo" panose="020B0604030504040204" pitchFamily="50" charset="-128"/>
                        </a:rPr>
                        <a:t>最低購入価格</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2">
                  <a:txBody>
                    <a:bodyPr/>
                    <a:lstStyle/>
                    <a:p>
                      <a:pPr algn="ctr" rtl="0" fontAlgn="ctr"/>
                      <a:r>
                        <a:rPr lang="en-US" altLang="ja-JP" sz="900" b="0" i="0" u="none" strike="noStrike" dirty="0">
                          <a:solidFill>
                            <a:srgbClr val="0D0D0D"/>
                          </a:solidFill>
                          <a:effectLst/>
                          <a:latin typeface="Meiryo"/>
                          <a:ea typeface="Meiryo"/>
                        </a:rPr>
                        <a:t>10,000,000</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dirty="0">
                          <a:solidFill>
                            <a:srgbClr val="0D0D0D"/>
                          </a:solidFill>
                          <a:effectLst/>
                          <a:latin typeface="Meiryo"/>
                          <a:ea typeface="Meiryo"/>
                        </a:rPr>
                        <a:t>10,000,000</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dirty="0">
                          <a:solidFill>
                            <a:srgbClr val="0D0D0D"/>
                          </a:solidFill>
                          <a:effectLst/>
                          <a:latin typeface="Meiryo"/>
                          <a:ea typeface="Meiryo"/>
                        </a:rPr>
                        <a:t>20,000,000</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dirty="0">
                          <a:solidFill>
                            <a:srgbClr val="0D0D0D"/>
                          </a:solidFill>
                          <a:effectLst/>
                          <a:latin typeface="Meiryo"/>
                          <a:ea typeface="Meiryo"/>
                        </a:rPr>
                        <a:t>3,000,000</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997189860"/>
                  </a:ext>
                </a:extLst>
              </a:tr>
              <a:tr h="155139">
                <a:tc rowSpan="2">
                  <a:txBody>
                    <a:bodyPr/>
                    <a:lstStyle/>
                    <a:p>
                      <a:pPr algn="ctr" rtl="0" fontAlgn="ctr"/>
                      <a:r>
                        <a:rPr lang="ja-JP" altLang="en-US" sz="900" b="0" i="0" u="none" strike="noStrike">
                          <a:solidFill>
                            <a:srgbClr val="FFFFFF"/>
                          </a:solidFill>
                          <a:effectLst/>
                          <a:latin typeface="Meiryo"/>
                          <a:ea typeface="Meiryo"/>
                        </a:rPr>
                        <a:t>基本料金（</a:t>
                      </a:r>
                      <a:r>
                        <a:rPr lang="en-US" sz="900" b="0" i="0" u="none" strike="noStrike" dirty="0" err="1">
                          <a:solidFill>
                            <a:srgbClr val="FFFFFF"/>
                          </a:solidFill>
                          <a:effectLst/>
                          <a:latin typeface="Meiryo"/>
                          <a:ea typeface="Meiryo"/>
                        </a:rPr>
                        <a:t>vCPM</a:t>
                      </a:r>
                      <a:r>
                        <a:rPr lang="en-US" sz="900" b="0" i="0" u="none" strike="noStrike" dirty="0">
                          <a:solidFill>
                            <a:srgbClr val="FFFFFF"/>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rowSpan="2" gridSpan="2">
                  <a:txBody>
                    <a:bodyPr/>
                    <a:lstStyle/>
                    <a:p>
                      <a:pPr algn="ctr" rtl="0" fontAlgn="ctr"/>
                      <a:r>
                        <a:rPr lang="en-US" altLang="ja-JP" sz="900" b="0" i="0" u="none" strike="noStrike" dirty="0">
                          <a:solidFill>
                            <a:srgbClr val="0D0D0D"/>
                          </a:solidFill>
                          <a:effectLst/>
                          <a:latin typeface="Meiryo"/>
                          <a:ea typeface="Meiryo"/>
                        </a:rPr>
                        <a:t>1,075</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rowSpan="2" hMerge="1">
                  <a:txBody>
                    <a:bodyPr/>
                    <a:lstStyle/>
                    <a:p>
                      <a:endParaRPr kumimoji="1" lang="ja-JP" altLang="en-US"/>
                    </a:p>
                  </a:txBody>
                  <a:tcPr/>
                </a:tc>
                <a:tc rowSpan="2" gridSpan="2">
                  <a:txBody>
                    <a:bodyPr/>
                    <a:lstStyle/>
                    <a:p>
                      <a:pPr algn="ctr" rtl="0" fontAlgn="ctr"/>
                      <a:r>
                        <a:rPr lang="en-US" altLang="ja-JP" sz="900" b="0" i="0" u="none" strike="noStrike" dirty="0">
                          <a:solidFill>
                            <a:srgbClr val="0D0D0D"/>
                          </a:solidFill>
                          <a:effectLst/>
                          <a:latin typeface="Meiryo"/>
                          <a:ea typeface="Meiryo"/>
                        </a:rPr>
                        <a:t>1,263</a:t>
                      </a:r>
                      <a:r>
                        <a:rPr lang="ja-JP" altLang="en-US" sz="900" b="0" i="0" u="none" strike="noStrike" dirty="0">
                          <a:solidFill>
                            <a:srgbClr val="0D0D0D"/>
                          </a:solidFill>
                          <a:effectLst/>
                          <a:latin typeface="Meiryo"/>
                          <a:ea typeface="Meiryo"/>
                        </a:rPr>
                        <a:t>円 </a:t>
                      </a:r>
                      <a:r>
                        <a:rPr lang="en-US" altLang="ja-JP" sz="900" b="0" i="0" u="none" strike="noStrike" dirty="0">
                          <a:solidFill>
                            <a:srgbClr val="FF0033"/>
                          </a:solidFill>
                          <a:effectLst/>
                          <a:latin typeface="Meiryo"/>
                          <a:ea typeface="Meiryo"/>
                        </a:rPr>
                        <a:t>※2</a:t>
                      </a:r>
                      <a:endParaRPr lang="ja-JP" altLang="en-US" sz="900" b="0" i="0" u="none" strike="noStrike" dirty="0">
                        <a:solidFill>
                          <a:srgbClr val="FF0033"/>
                        </a:solidFill>
                        <a:effectLst/>
                        <a:latin typeface="Meiryo"/>
                        <a:ea typeface="Meiryo"/>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rowSpan="2" hMerge="1">
                  <a:txBody>
                    <a:bodyPr/>
                    <a:lstStyle/>
                    <a:p>
                      <a:endParaRPr kumimoji="1" lang="ja-JP" altLang="en-US"/>
                    </a:p>
                  </a:txBody>
                  <a:tcPr/>
                </a:tc>
                <a:tc rowSpan="2" gridSpan="2">
                  <a:txBody>
                    <a:bodyPr/>
                    <a:lstStyle/>
                    <a:p>
                      <a:pPr algn="ctr" rtl="0" fontAlgn="ctr"/>
                      <a:r>
                        <a:rPr lang="en-US" altLang="ja-JP" sz="900" b="0" i="0" u="none" strike="noStrike" dirty="0">
                          <a:solidFill>
                            <a:srgbClr val="0D0D0D"/>
                          </a:solidFill>
                          <a:effectLst/>
                          <a:latin typeface="Meiryo" panose="020B0604030504040204" pitchFamily="50" charset="-128"/>
                          <a:ea typeface="Meiryo" panose="020B0604030504040204" pitchFamily="50" charset="-128"/>
                        </a:rPr>
                        <a:t>1,075</a:t>
                      </a:r>
                      <a:r>
                        <a:rPr lang="ja-JP" altLang="en-US" sz="900" b="0" i="0" u="none" strike="noStrike" dirty="0">
                          <a:solidFill>
                            <a:srgbClr val="0D0D0D"/>
                          </a:solidFill>
                          <a:effectLst/>
                          <a:latin typeface="Meiryo" panose="020B0604030504040204" pitchFamily="50" charset="-128"/>
                          <a:ea typeface="Meiryo" panose="020B0604030504040204" pitchFamily="50" charset="-128"/>
                        </a:rPr>
                        <a:t>円</a:t>
                      </a:r>
                      <a:r>
                        <a:rPr lang="en-US" altLang="ja-JP" sz="900" b="0" i="0" u="none" strike="noStrike" dirty="0">
                          <a:solidFill>
                            <a:srgbClr val="FF0033"/>
                          </a:solidFill>
                          <a:effectLst/>
                          <a:latin typeface="Meiryo" panose="020B0604030504040204" pitchFamily="50" charset="-128"/>
                          <a:ea typeface="Meiryo" panose="020B0604030504040204" pitchFamily="50" charset="-128"/>
                        </a:rPr>
                        <a:t>※2</a:t>
                      </a:r>
                      <a:r>
                        <a:rPr lang="ja-JP" altLang="en-US" sz="900" b="0" i="0" u="none" strike="noStrike" dirty="0">
                          <a:solidFill>
                            <a:srgbClr val="FF0033"/>
                          </a:solidFill>
                          <a:effectLst/>
                          <a:latin typeface="Meiryo" panose="020B0604030504040204" pitchFamily="50" charset="-128"/>
                          <a:ea typeface="Meiryo" panose="020B0604030504040204" pitchFamily="50" charset="-128"/>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rowSpan="2" hMerge="1">
                  <a:txBody>
                    <a:bodyPr/>
                    <a:lstStyle/>
                    <a:p>
                      <a:endParaRPr kumimoji="1" lang="ja-JP" altLang="en-US"/>
                    </a:p>
                  </a:txBody>
                  <a:tcPr/>
                </a:tc>
                <a:tc gridSpan="2">
                  <a:txBody>
                    <a:bodyPr/>
                    <a:lstStyle/>
                    <a:p>
                      <a:pPr algn="ctr" rtl="0" fontAlgn="ctr"/>
                      <a:r>
                        <a:rPr lang="en-US" altLang="ja-JP" sz="900" b="0" i="0" u="none" strike="noStrike" dirty="0">
                          <a:solidFill>
                            <a:srgbClr val="0D0D0D"/>
                          </a:solidFill>
                          <a:effectLst/>
                          <a:latin typeface="Meiryo"/>
                          <a:ea typeface="Meiryo"/>
                        </a:rPr>
                        <a:t>1,397</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756185011"/>
                  </a:ext>
                </a:extLst>
              </a:tr>
              <a:tr h="143205">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p>
                      <a:pPr algn="ctr" rtl="0" fontAlgn="ctr"/>
                      <a:r>
                        <a:rPr lang="ja-JP" altLang="en-US" sz="900" b="0" i="0" u="none" strike="noStrike" dirty="0">
                          <a:solidFill>
                            <a:srgbClr val="0D0D0D"/>
                          </a:solidFill>
                          <a:effectLst/>
                          <a:latin typeface="Meiryo" panose="020B0604030504040204" pitchFamily="50" charset="-128"/>
                          <a:ea typeface="Meiryo" panose="020B0604030504040204" pitchFamily="50" charset="-128"/>
                        </a:rPr>
                        <a:t>（</a:t>
                      </a:r>
                      <a:r>
                        <a:rPr lang="en-US" altLang="ja-JP" sz="900" b="0" i="0" u="none" strike="noStrike" dirty="0">
                          <a:solidFill>
                            <a:srgbClr val="0D0D0D"/>
                          </a:solidFill>
                          <a:effectLst/>
                          <a:latin typeface="Meiryo" panose="020B0604030504040204" pitchFamily="50" charset="-128"/>
                          <a:ea typeface="Meiryo" panose="020B0604030504040204" pitchFamily="50" charset="-128"/>
                        </a:rPr>
                        <a:t>1,075</a:t>
                      </a:r>
                      <a:r>
                        <a:rPr lang="ja-JP" altLang="en-US" sz="900" b="0" i="0" u="none" strike="noStrike" dirty="0">
                          <a:solidFill>
                            <a:srgbClr val="0D0D0D"/>
                          </a:solidFill>
                          <a:effectLst/>
                          <a:latin typeface="Meiryo" panose="020B0604030504040204" pitchFamily="50" charset="-128"/>
                          <a:ea typeface="Meiryo" panose="020B0604030504040204" pitchFamily="50" charset="-128"/>
                        </a:rPr>
                        <a:t>円</a:t>
                      </a:r>
                      <a:r>
                        <a:rPr lang="en-US" altLang="ja-JP" sz="900" b="0" i="0" u="none" strike="noStrike" dirty="0">
                          <a:solidFill>
                            <a:srgbClr val="0D0D0D"/>
                          </a:solidFill>
                          <a:effectLst/>
                          <a:latin typeface="Meiryo" panose="020B0604030504040204" pitchFamily="50" charset="-128"/>
                          <a:ea typeface="Meiryo" panose="020B0604030504040204" pitchFamily="50" charset="-128"/>
                        </a:rPr>
                        <a:t>×1.3</a:t>
                      </a:r>
                      <a:r>
                        <a:rPr lang="ja-JP" altLang="en-US" sz="900" b="0" i="0" u="none" strike="noStrike" dirty="0">
                          <a:solidFill>
                            <a:srgbClr val="0D0D0D"/>
                          </a:solidFill>
                          <a:effectLst/>
                          <a:latin typeface="Meiryo" panose="020B0604030504040204" pitchFamily="50" charset="-128"/>
                          <a:ea typeface="Meiryo" panose="020B0604030504040204" pitchFamily="50" charset="-128"/>
                        </a:rPr>
                        <a:t>倍） </a:t>
                      </a:r>
                      <a:r>
                        <a:rPr lang="en-US" altLang="ja-JP" sz="900" b="0" i="0" u="none" strike="noStrike" dirty="0">
                          <a:solidFill>
                            <a:srgbClr val="FF0033"/>
                          </a:solidFill>
                          <a:effectLst/>
                          <a:latin typeface="Meiryo" panose="020B0604030504040204" pitchFamily="50" charset="-128"/>
                          <a:ea typeface="Meiryo" panose="020B0604030504040204" pitchFamily="50" charset="-128"/>
                        </a:rPr>
                        <a:t>※3</a:t>
                      </a:r>
                      <a:endParaRPr lang="ja-JP" altLang="en-US" sz="900" b="0" i="0" u="none" strike="noStrike" dirty="0">
                        <a:solidFill>
                          <a:srgbClr val="FF0033"/>
                        </a:solidFill>
                        <a:effectLst/>
                        <a:latin typeface="Meiryo" panose="020B0604030504040204" pitchFamily="50" charset="-128"/>
                        <a:ea typeface="Meiryo"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816400905"/>
                  </a:ext>
                </a:extLst>
              </a:tr>
              <a:tr h="184165">
                <a:tc>
                  <a:txBody>
                    <a:bodyPr/>
                    <a:lstStyle/>
                    <a:p>
                      <a:pPr algn="ctr" rtl="0" fontAlgn="ctr"/>
                      <a:r>
                        <a:rPr lang="ja-JP" altLang="en-US" sz="900" b="0" i="0" u="none" strike="noStrike">
                          <a:solidFill>
                            <a:srgbClr val="FFFFFF"/>
                          </a:solidFill>
                          <a:effectLst/>
                          <a:latin typeface="Meiryo"/>
                          <a:ea typeface="Meiryo"/>
                        </a:rPr>
                        <a:t>想定</a:t>
                      </a:r>
                      <a:r>
                        <a:rPr lang="en-US" altLang="ja-JP" sz="900" b="0" i="0" u="none" strike="noStrike" dirty="0" err="1">
                          <a:solidFill>
                            <a:srgbClr val="FFFFFF"/>
                          </a:solidFill>
                          <a:effectLst/>
                          <a:latin typeface="Meiryo"/>
                          <a:ea typeface="Meiryo"/>
                        </a:rPr>
                        <a:t>vimps</a:t>
                      </a:r>
                      <a:r>
                        <a:rPr lang="ja-JP" altLang="en-US" sz="900" b="0" i="0" u="none" strike="noStrike">
                          <a:solidFill>
                            <a:srgbClr val="FFFFFF"/>
                          </a:solidFill>
                          <a:effectLst/>
                          <a:latin typeface="Meiryo"/>
                          <a:ea typeface="Meiryo"/>
                        </a:rPr>
                        <a:t>（枠配信のみ）</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2">
                  <a:txBody>
                    <a:bodyPr/>
                    <a:lstStyle/>
                    <a:p>
                      <a:pPr algn="ctr" rtl="0" fontAlgn="ctr"/>
                      <a:r>
                        <a:rPr lang="en-US" altLang="ja-JP" sz="900" b="0" i="0" u="none" strike="noStrike" dirty="0">
                          <a:solidFill>
                            <a:srgbClr val="595959"/>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dirty="0">
                          <a:solidFill>
                            <a:srgbClr val="595959"/>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dirty="0">
                          <a:solidFill>
                            <a:srgbClr val="595959"/>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dirty="0">
                          <a:solidFill>
                            <a:srgbClr val="595959"/>
                          </a:solidFill>
                          <a:effectLst/>
                          <a:latin typeface="Meiryo" panose="020B0604030504040204" pitchFamily="50" charset="-128"/>
                          <a:ea typeface="Meiryo"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775626630"/>
                  </a:ext>
                </a:extLst>
              </a:tr>
            </a:tbl>
          </a:graphicData>
        </a:graphic>
      </p:graphicFrame>
      <p:sp>
        <p:nvSpPr>
          <p:cNvPr id="20" name="テキスト プレースホルダー 1">
            <a:extLst>
              <a:ext uri="{FF2B5EF4-FFF2-40B4-BE49-F238E27FC236}">
                <a16:creationId xmlns:a16="http://schemas.microsoft.com/office/drawing/2014/main" id="{12F31B7F-3BE2-FC4E-BF24-D46BFEA91F13}"/>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a:t>
            </a:r>
            <a:r>
              <a:rPr kumimoji="1" lang="ja-JP" altLang="en-US" sz="1600" b="1" i="0">
                <a:latin typeface="Meiryo"/>
                <a:ea typeface="Meiryo"/>
              </a:rPr>
              <a:t>マルチデバイス</a:t>
            </a:r>
          </a:p>
        </p:txBody>
      </p:sp>
      <p:sp>
        <p:nvSpPr>
          <p:cNvPr id="21" name="テキスト プレースホルダー 1">
            <a:extLst>
              <a:ext uri="{FF2B5EF4-FFF2-40B4-BE49-F238E27FC236}">
                <a16:creationId xmlns:a16="http://schemas.microsoft.com/office/drawing/2014/main" id="{CF0E798F-F23B-4FCF-B207-850E94004145}"/>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
        <p:nvSpPr>
          <p:cNvPr id="22" name="円/楕円 19">
            <a:extLst>
              <a:ext uri="{FF2B5EF4-FFF2-40B4-BE49-F238E27FC236}">
                <a16:creationId xmlns:a16="http://schemas.microsoft.com/office/drawing/2014/main" id="{9C111EE6-33EC-981B-BAF3-76D26B0623DD}"/>
              </a:ext>
            </a:extLst>
          </p:cNvPr>
          <p:cNvSpPr>
            <a:spLocks noChangeAspect="1"/>
          </p:cNvSpPr>
          <p:nvPr/>
        </p:nvSpPr>
        <p:spPr>
          <a:xfrm>
            <a:off x="8586535" y="2349962"/>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3" name="円/楕円 31">
            <a:extLst>
              <a:ext uri="{FF2B5EF4-FFF2-40B4-BE49-F238E27FC236}">
                <a16:creationId xmlns:a16="http://schemas.microsoft.com/office/drawing/2014/main" id="{047370D4-60A4-C548-F115-EF6BC3E33122}"/>
              </a:ext>
            </a:extLst>
          </p:cNvPr>
          <p:cNvSpPr>
            <a:spLocks noChangeAspect="1"/>
          </p:cNvSpPr>
          <p:nvPr/>
        </p:nvSpPr>
        <p:spPr>
          <a:xfrm>
            <a:off x="7488200" y="255447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F</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24" name="円/楕円 33">
            <a:extLst>
              <a:ext uri="{FF2B5EF4-FFF2-40B4-BE49-F238E27FC236}">
                <a16:creationId xmlns:a16="http://schemas.microsoft.com/office/drawing/2014/main" id="{5489E938-98B8-8607-3613-F61DEDB85E3A}"/>
              </a:ext>
            </a:extLst>
          </p:cNvPr>
          <p:cNvSpPr>
            <a:spLocks noChangeAspect="1"/>
          </p:cNvSpPr>
          <p:nvPr/>
        </p:nvSpPr>
        <p:spPr>
          <a:xfrm>
            <a:off x="10526259" y="2563645"/>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G</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25" name="円/楕円 34">
            <a:extLst>
              <a:ext uri="{FF2B5EF4-FFF2-40B4-BE49-F238E27FC236}">
                <a16:creationId xmlns:a16="http://schemas.microsoft.com/office/drawing/2014/main" id="{3115AD78-3D4E-91D9-4CD7-F372B321F12C}"/>
              </a:ext>
            </a:extLst>
          </p:cNvPr>
          <p:cNvSpPr>
            <a:spLocks noChangeAspect="1"/>
          </p:cNvSpPr>
          <p:nvPr/>
        </p:nvSpPr>
        <p:spPr>
          <a:xfrm>
            <a:off x="8342351" y="275352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H</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5233607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362B5-9385-406E-DAC9-04F31D22525B}"/>
            </a:ext>
          </a:extLst>
        </p:cNvPr>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65A30C72-D0BA-55A7-12C7-21E415A02999}"/>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832CDE11-859B-AE99-3D99-DC6F203E09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33005D3D-D89E-93E9-250A-7E1B7F099C41}"/>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16" name="正方形/長方形 15">
            <a:extLst>
              <a:ext uri="{FF2B5EF4-FFF2-40B4-BE49-F238E27FC236}">
                <a16:creationId xmlns:a16="http://schemas.microsoft.com/office/drawing/2014/main" id="{86A43133-954D-6510-A21B-7ECFC2480225}"/>
              </a:ext>
            </a:extLst>
          </p:cNvPr>
          <p:cNvSpPr/>
          <p:nvPr/>
        </p:nvSpPr>
        <p:spPr>
          <a:xfrm>
            <a:off x="405623" y="5932031"/>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0D0D0D"/>
                </a:solidFill>
                <a:latin typeface="Meiryo"/>
                <a:ea typeface="Meiryo"/>
              </a:rPr>
              <a:t>※</a:t>
            </a:r>
            <a:r>
              <a:rPr kumimoji="0" lang="en-US" sz="800" kern="0">
                <a:solidFill>
                  <a:srgbClr val="0D0D0D"/>
                </a:solidFill>
                <a:latin typeface="Meiryo"/>
                <a:ea typeface="Meiryo"/>
              </a:rPr>
              <a:t>SP</a:t>
            </a:r>
            <a:r>
              <a:rPr kumimoji="0" lang="ja-JP" altLang="en-US" sz="800" kern="0">
                <a:solidFill>
                  <a:srgbClr val="0D0D0D"/>
                </a:solidFill>
                <a:latin typeface="Meiryo"/>
                <a:ea typeface="Meiryo"/>
              </a:rPr>
              <a:t>はスマートフォン、</a:t>
            </a:r>
            <a:r>
              <a:rPr kumimoji="0" lang="en-US" sz="800" kern="0">
                <a:solidFill>
                  <a:srgbClr val="0D0D0D"/>
                </a:solidFill>
                <a:latin typeface="Meiryo"/>
                <a:ea typeface="Meiryo"/>
              </a:rPr>
              <a:t>PC</a:t>
            </a:r>
            <a:r>
              <a:rPr kumimoji="0" lang="ja-JP" altLang="en-US" sz="800" kern="0">
                <a:solidFill>
                  <a:srgbClr val="0D0D0D"/>
                </a:solidFill>
                <a:latin typeface="Meiryo"/>
                <a:ea typeface="Meiryo"/>
              </a:rPr>
              <a:t>はパソコン、</a:t>
            </a:r>
            <a:r>
              <a:rPr kumimoji="0" lang="en-US" sz="800" kern="0">
                <a:solidFill>
                  <a:srgbClr val="0D0D0D"/>
                </a:solidFill>
                <a:latin typeface="Meiryo"/>
                <a:ea typeface="Meiryo"/>
              </a:rPr>
              <a:t>MD</a:t>
            </a:r>
            <a:r>
              <a:rPr kumimoji="0" lang="ja-JP" sz="800" kern="0">
                <a:solidFill>
                  <a:srgbClr val="0D0D0D"/>
                </a:solidFill>
                <a:latin typeface="Meiryo"/>
                <a:ea typeface="Meiryo"/>
              </a:rPr>
              <a:t>はマルチデバイスの略称です。</a:t>
            </a:r>
            <a:endParaRPr kumimoji="0" lang="en-US" sz="800" kern="0">
              <a:solidFill>
                <a:srgbClr val="0D0D0D"/>
              </a:solidFill>
              <a:latin typeface="Meiryo"/>
              <a:ea typeface="Meiryo"/>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vCPM</a:t>
            </a:r>
            <a:r>
              <a:rPr kumimoji="0" lang="ja-JP" altLang="en-US" sz="800" kern="0">
                <a:solidFill>
                  <a:srgbClr val="0D0D0D"/>
                </a:solidFill>
                <a:latin typeface="Meiryo"/>
                <a:ea typeface="Meiryo"/>
              </a:rPr>
              <a:t>はビューアブルインプレッション</a:t>
            </a:r>
            <a:r>
              <a:rPr kumimoji="0" lang="en-US" altLang="ja-JP" sz="800" kern="0">
                <a:solidFill>
                  <a:srgbClr val="0D0D0D"/>
                </a:solidFill>
                <a:latin typeface="Meiryo"/>
                <a:ea typeface="Meiryo"/>
              </a:rPr>
              <a:t>1,000</a:t>
            </a:r>
            <a:r>
              <a:rPr kumimoji="0" lang="ja-JP" altLang="en-US" sz="800" kern="0">
                <a:solidFill>
                  <a:srgbClr val="0D0D0D"/>
                </a:solidFill>
                <a:latin typeface="Meiryo"/>
                <a:ea typeface="Meiryo"/>
              </a:rPr>
              <a:t>回あたりにかかる見込み広告費用です。 </a:t>
            </a:r>
            <a:endParaRPr kumimoji="0" lang="en-US" altLang="ja-JP" sz="800" kern="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vimps</a:t>
            </a:r>
            <a:r>
              <a:rPr kumimoji="0" lang="ja-JP" altLang="en-US" sz="800" kern="0">
                <a:solidFill>
                  <a:srgbClr val="0D0D0D"/>
                </a:solidFill>
                <a:latin typeface="Meiryo"/>
                <a:ea typeface="Meiryo"/>
              </a:rPr>
              <a:t>はビューアブルインプレッションの略称です。</a:t>
            </a:r>
            <a:endParaRPr kumimoji="0" lang="en-US" altLang="ja-JP" sz="800" kern="0">
              <a:solidFill>
                <a:srgbClr val="0D0D0D"/>
              </a:solidFill>
              <a:latin typeface="Meiryo"/>
              <a:ea typeface="Meiryo"/>
            </a:endParaRPr>
          </a:p>
        </p:txBody>
      </p:sp>
      <p:sp>
        <p:nvSpPr>
          <p:cNvPr id="8" name="正方形/長方形 7">
            <a:extLst>
              <a:ext uri="{FF2B5EF4-FFF2-40B4-BE49-F238E27FC236}">
                <a16:creationId xmlns:a16="http://schemas.microsoft.com/office/drawing/2014/main" id="{AFD6C1B1-D0A8-A79B-6860-92C64A671887}"/>
              </a:ext>
            </a:extLst>
          </p:cNvPr>
          <p:cNvSpPr/>
          <p:nvPr/>
        </p:nvSpPr>
        <p:spPr>
          <a:xfrm>
            <a:off x="4712060" y="5898205"/>
            <a:ext cx="7325969" cy="406265"/>
          </a:xfrm>
          <a:prstGeom prst="rect">
            <a:avLst/>
          </a:prstGeom>
        </p:spPr>
        <p:txBody>
          <a:bodyPr wrap="square" lIns="0" tIns="0" rIns="0" bIns="0" anchor="t">
            <a:spAutoFit/>
          </a:bodyPr>
          <a:lstStyle/>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※1  </a:t>
            </a:r>
            <a:r>
              <a:rPr lang="en-US" altLang="ja-JP" sz="800" b="0" i="0" dirty="0">
                <a:solidFill>
                  <a:srgbClr val="FF0033"/>
                </a:solidFill>
                <a:effectLst/>
                <a:latin typeface="NotoSansJP"/>
              </a:rPr>
              <a:t>1</a:t>
            </a:r>
            <a:r>
              <a:rPr lang="ja-JP" altLang="en-US" sz="800" b="0" i="0" dirty="0">
                <a:solidFill>
                  <a:srgbClr val="FF0033"/>
                </a:solidFill>
                <a:effectLst/>
                <a:latin typeface="NotoSansJP"/>
              </a:rPr>
              <a:t>日間～</a:t>
            </a:r>
            <a:r>
              <a:rPr lang="en-US" altLang="ja-JP" sz="800" b="0" i="0" dirty="0">
                <a:solidFill>
                  <a:srgbClr val="FF0033"/>
                </a:solidFill>
                <a:effectLst/>
                <a:latin typeface="NotoSansJP"/>
              </a:rPr>
              <a:t>4</a:t>
            </a:r>
            <a:r>
              <a:rPr lang="ja-JP" altLang="en-US" sz="800" b="0" i="0" dirty="0">
                <a:solidFill>
                  <a:srgbClr val="FF0033"/>
                </a:solidFill>
                <a:effectLst/>
                <a:latin typeface="NotoSansJP"/>
              </a:rPr>
              <a:t>日間での掲載も可能ですが、予約時のシミュレーション</a:t>
            </a:r>
            <a:r>
              <a:rPr lang="en-US" altLang="ja-JP" sz="800" b="0" i="0" dirty="0" err="1">
                <a:solidFill>
                  <a:srgbClr val="FF0033"/>
                </a:solidFill>
                <a:effectLst/>
                <a:latin typeface="NotoSansJP"/>
              </a:rPr>
              <a:t>vimps</a:t>
            </a:r>
            <a:r>
              <a:rPr lang="ja-JP" altLang="en-US" sz="800" b="0" i="0" dirty="0">
                <a:solidFill>
                  <a:srgbClr val="FF0033"/>
                </a:solidFill>
                <a:effectLst/>
                <a:latin typeface="NotoSansJP"/>
              </a:rPr>
              <a:t>を下回る場合がありますので、</a:t>
            </a:r>
            <a:r>
              <a:rPr lang="en-US" altLang="ja-JP" sz="800" b="0" i="0" dirty="0">
                <a:solidFill>
                  <a:srgbClr val="FF0033"/>
                </a:solidFill>
                <a:effectLst/>
                <a:latin typeface="NotoSansJP"/>
              </a:rPr>
              <a:t>5</a:t>
            </a:r>
            <a:r>
              <a:rPr lang="ja-JP" altLang="en-US" sz="800" b="0" i="0" dirty="0">
                <a:solidFill>
                  <a:srgbClr val="FF0033"/>
                </a:solidFill>
                <a:effectLst/>
                <a:latin typeface="NotoSansJP"/>
              </a:rPr>
              <a:t>日間以上の掲載を推奨します。</a:t>
            </a:r>
            <a:endParaRPr lang="en-US" altLang="ja-JP" sz="800" b="0" i="0" dirty="0">
              <a:solidFill>
                <a:srgbClr val="FF0033"/>
              </a:solidFill>
              <a:effectLst/>
              <a:latin typeface="NotoSansJP"/>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※2  </a:t>
            </a:r>
            <a:r>
              <a:rPr kumimoji="0" lang="en" altLang="ja-JP" sz="800" kern="0" dirty="0">
                <a:solidFill>
                  <a:srgbClr val="FF0033"/>
                </a:solidFill>
                <a:latin typeface="Meiryo" panose="020B0604030504040204" pitchFamily="34" charset="-128"/>
                <a:ea typeface="Meiryo" panose="020B0604030504040204" pitchFamily="34" charset="-128"/>
              </a:rPr>
              <a:t>FQ1</a:t>
            </a:r>
            <a:r>
              <a:rPr kumimoji="0" lang="ja-JP" altLang="en-US" sz="800" kern="0" dirty="0">
                <a:solidFill>
                  <a:srgbClr val="FF0033"/>
                </a:solidFill>
                <a:latin typeface="Meiryo" panose="020B0604030504040204" pitchFamily="34" charset="-128"/>
                <a:ea typeface="Meiryo" panose="020B0604030504040204" pitchFamily="34" charset="-128"/>
              </a:rPr>
              <a:t>回指定の掛け率含む。</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※3  </a:t>
            </a:r>
            <a:r>
              <a:rPr kumimoji="0" lang="ja-JP" altLang="en-US" sz="800" kern="0" dirty="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FF0033"/>
                </a:solidFill>
                <a:latin typeface="Meiryo" panose="020B0604030504040204" pitchFamily="34" charset="-128"/>
                <a:ea typeface="Meiryo" panose="020B0604030504040204" pitchFamily="34" charset="-128"/>
              </a:rPr>
              <a:t>vCPM</a:t>
            </a:r>
            <a:r>
              <a:rPr kumimoji="0" lang="en-US" altLang="ja-JP"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a:t>
            </a:r>
            <a:r>
              <a:rPr kumimoji="0" lang="en-US" altLang="ja-JP"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FF0033"/>
              </a:solidFill>
              <a:latin typeface="Meiryo" panose="020B0604030504040204" pitchFamily="34" charset="-128"/>
              <a:ea typeface="Meiryo" panose="020B0604030504040204" pitchFamily="34" charset="-128"/>
            </a:endParaRPr>
          </a:p>
        </p:txBody>
      </p:sp>
      <p:graphicFrame>
        <p:nvGraphicFramePr>
          <p:cNvPr id="17" name="表 16">
            <a:extLst>
              <a:ext uri="{FF2B5EF4-FFF2-40B4-BE49-F238E27FC236}">
                <a16:creationId xmlns:a16="http://schemas.microsoft.com/office/drawing/2014/main" id="{01B98D4E-788B-114C-5100-A7679EBC1424}"/>
              </a:ext>
            </a:extLst>
          </p:cNvPr>
          <p:cNvGraphicFramePr>
            <a:graphicFrameLocks noGrp="1"/>
          </p:cNvGraphicFramePr>
          <p:nvPr>
            <p:extLst>
              <p:ext uri="{D42A27DB-BD31-4B8C-83A1-F6EECF244321}">
                <p14:modId xmlns:p14="http://schemas.microsoft.com/office/powerpoint/2010/main" val="3478606623"/>
              </p:ext>
            </p:extLst>
          </p:nvPr>
        </p:nvGraphicFramePr>
        <p:xfrm>
          <a:off x="424673" y="900420"/>
          <a:ext cx="11279154" cy="4961273"/>
        </p:xfrm>
        <a:graphic>
          <a:graphicData uri="http://schemas.openxmlformats.org/drawingml/2006/table">
            <a:tbl>
              <a:tblPr/>
              <a:tblGrid>
                <a:gridCol w="1804666">
                  <a:extLst>
                    <a:ext uri="{9D8B030D-6E8A-4147-A177-3AD203B41FA5}">
                      <a16:colId xmlns:a16="http://schemas.microsoft.com/office/drawing/2014/main" val="3279672081"/>
                    </a:ext>
                  </a:extLst>
                </a:gridCol>
                <a:gridCol w="1184311">
                  <a:extLst>
                    <a:ext uri="{9D8B030D-6E8A-4147-A177-3AD203B41FA5}">
                      <a16:colId xmlns:a16="http://schemas.microsoft.com/office/drawing/2014/main" val="570414252"/>
                    </a:ext>
                  </a:extLst>
                </a:gridCol>
                <a:gridCol w="1184311">
                  <a:extLst>
                    <a:ext uri="{9D8B030D-6E8A-4147-A177-3AD203B41FA5}">
                      <a16:colId xmlns:a16="http://schemas.microsoft.com/office/drawing/2014/main" val="2488499146"/>
                    </a:ext>
                  </a:extLst>
                </a:gridCol>
                <a:gridCol w="1184311">
                  <a:extLst>
                    <a:ext uri="{9D8B030D-6E8A-4147-A177-3AD203B41FA5}">
                      <a16:colId xmlns:a16="http://schemas.microsoft.com/office/drawing/2014/main" val="1978399046"/>
                    </a:ext>
                  </a:extLst>
                </a:gridCol>
                <a:gridCol w="1184311">
                  <a:extLst>
                    <a:ext uri="{9D8B030D-6E8A-4147-A177-3AD203B41FA5}">
                      <a16:colId xmlns:a16="http://schemas.microsoft.com/office/drawing/2014/main" val="2280760170"/>
                    </a:ext>
                  </a:extLst>
                </a:gridCol>
                <a:gridCol w="1184311">
                  <a:extLst>
                    <a:ext uri="{9D8B030D-6E8A-4147-A177-3AD203B41FA5}">
                      <a16:colId xmlns:a16="http://schemas.microsoft.com/office/drawing/2014/main" val="1610554890"/>
                    </a:ext>
                  </a:extLst>
                </a:gridCol>
                <a:gridCol w="1184311">
                  <a:extLst>
                    <a:ext uri="{9D8B030D-6E8A-4147-A177-3AD203B41FA5}">
                      <a16:colId xmlns:a16="http://schemas.microsoft.com/office/drawing/2014/main" val="1746725009"/>
                    </a:ext>
                  </a:extLst>
                </a:gridCol>
                <a:gridCol w="1184311">
                  <a:extLst>
                    <a:ext uri="{9D8B030D-6E8A-4147-A177-3AD203B41FA5}">
                      <a16:colId xmlns:a16="http://schemas.microsoft.com/office/drawing/2014/main" val="3044765719"/>
                    </a:ext>
                  </a:extLst>
                </a:gridCol>
                <a:gridCol w="1184311">
                  <a:extLst>
                    <a:ext uri="{9D8B030D-6E8A-4147-A177-3AD203B41FA5}">
                      <a16:colId xmlns:a16="http://schemas.microsoft.com/office/drawing/2014/main" val="395871498"/>
                    </a:ext>
                  </a:extLst>
                </a:gridCol>
              </a:tblGrid>
              <a:tr h="620556">
                <a:tc>
                  <a:txBody>
                    <a:bodyPr/>
                    <a:lstStyle/>
                    <a:p>
                      <a:pPr algn="ctr" rtl="0" fontAlgn="ctr"/>
                      <a:r>
                        <a:rPr lang="ja-JP" altLang="en-US" sz="900" b="1" i="0" u="none" strike="noStrike">
                          <a:solidFill>
                            <a:srgbClr val="FFFFFF"/>
                          </a:solidFill>
                          <a:effectLst/>
                          <a:latin typeface="Meiryo" panose="020B0604030504040204" pitchFamily="50" charset="-128"/>
                          <a:ea typeface="Meiryo" panose="020B0604030504040204" pitchFamily="50" charset="-128"/>
                        </a:rPr>
                        <a:t>商品名</a:t>
                      </a:r>
                    </a:p>
                  </a:txBody>
                  <a:tcPr marL="5250" marR="5250" marT="5250" marB="0" anchor="ctr">
                    <a:lnL>
                      <a:noFill/>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solidFill>
                  </a:tcPr>
                </a:tc>
                <a:tc gridSpan="2">
                  <a:txBody>
                    <a:bodyPr/>
                    <a:lstStyle/>
                    <a:p>
                      <a:pPr algn="ctr" rtl="0" fontAlgn="ctr"/>
                      <a:r>
                        <a:rPr lang="ja-JP" altLang="en-US" sz="800" b="1" i="0" u="none" strike="noStrike" dirty="0">
                          <a:solidFill>
                            <a:srgbClr val="FFFFFF"/>
                          </a:solidFill>
                          <a:effectLst/>
                          <a:latin typeface="Meiryo"/>
                          <a:ea typeface="Meiryo"/>
                        </a:rPr>
                        <a:t>ブランドパネル　トップインパクト　パノラマ　</a:t>
                      </a:r>
                      <a:r>
                        <a:rPr lang="en-US" altLang="ja-JP" sz="800" b="1" i="0" u="none" strike="noStrike" dirty="0">
                          <a:solidFill>
                            <a:srgbClr val="FFFFFF"/>
                          </a:solidFill>
                          <a:effectLst/>
                          <a:latin typeface="Meiryo"/>
                          <a:ea typeface="Meiryo"/>
                        </a:rPr>
                        <a:t>MD</a:t>
                      </a:r>
                      <a:r>
                        <a:rPr lang="ja-JP" altLang="en-US" sz="800" b="1" i="0" u="none" strike="noStrike" dirty="0">
                          <a:solidFill>
                            <a:srgbClr val="FFFFFF"/>
                          </a:solidFill>
                          <a:effectLst/>
                          <a:latin typeface="Meiryo"/>
                          <a:ea typeface="Meiryo"/>
                        </a:rPr>
                        <a:t>（</a:t>
                      </a:r>
                      <a:r>
                        <a:rPr lang="en-US" altLang="ja-JP" sz="800" b="1" i="0" u="none" strike="noStrike" dirty="0">
                          <a:solidFill>
                            <a:srgbClr val="FFFFFF"/>
                          </a:solidFill>
                          <a:effectLst/>
                          <a:latin typeface="Meiryo"/>
                          <a:ea typeface="Meiryo"/>
                        </a:rPr>
                        <a:t>1000</a:t>
                      </a:r>
                      <a:r>
                        <a:rPr lang="ja-JP" altLang="en-US" sz="800" b="1" i="0" u="none" strike="noStrike" dirty="0">
                          <a:solidFill>
                            <a:srgbClr val="FFFFFF"/>
                          </a:solidFill>
                          <a:effectLst/>
                          <a:latin typeface="Meiryo"/>
                          <a:ea typeface="Meiryo"/>
                        </a:rPr>
                        <a:t>万円～）（</a:t>
                      </a:r>
                      <a:r>
                        <a:rPr lang="en-US" altLang="ja-JP" sz="800" b="1" i="0" u="none" strike="noStrike" dirty="0">
                          <a:solidFill>
                            <a:srgbClr val="FFFFFF"/>
                          </a:solidFill>
                          <a:effectLst/>
                          <a:latin typeface="Meiryo"/>
                          <a:ea typeface="Meiryo"/>
                        </a:rPr>
                        <a:t>3/12</a:t>
                      </a:r>
                      <a:r>
                        <a:rPr lang="ja-JP" altLang="en-US" sz="800" b="1" i="0" u="none" strike="noStrike" dirty="0">
                          <a:solidFill>
                            <a:srgbClr val="FFFFFF"/>
                          </a:solidFill>
                          <a:effectLst/>
                          <a:latin typeface="Meiryo"/>
                          <a:ea typeface="Meiryo"/>
                        </a:rPr>
                        <a:t>～</a:t>
                      </a:r>
                      <a:r>
                        <a:rPr lang="en-US" altLang="ja-JP" sz="800" b="1" i="0" u="none" strike="noStrike" dirty="0">
                          <a:solidFill>
                            <a:srgbClr val="FFFFFF"/>
                          </a:solidFill>
                          <a:effectLst/>
                          <a:latin typeface="Meiryo"/>
                          <a:ea typeface="Meiryo"/>
                        </a:rPr>
                        <a:t>3/31</a:t>
                      </a:r>
                      <a:r>
                        <a:rPr lang="ja-JP" altLang="en-US" sz="800" b="1" i="0" u="none" strike="noStrike" dirty="0">
                          <a:solidFill>
                            <a:srgbClr val="FFFFFF"/>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00003E"/>
                    </a:solidFill>
                  </a:tcPr>
                </a:tc>
                <a:tc hMerge="1">
                  <a:txBody>
                    <a:bodyPr/>
                    <a:lstStyle/>
                    <a:p>
                      <a:endParaRPr kumimoji="1" lang="ja-JP" altLang="en-US"/>
                    </a:p>
                  </a:txBody>
                  <a:tcPr/>
                </a:tc>
                <a:tc gridSpan="2">
                  <a:txBody>
                    <a:bodyPr/>
                    <a:lstStyle/>
                    <a:p>
                      <a:pPr algn="ctr" rtl="0" fontAlgn="ctr"/>
                      <a:r>
                        <a:rPr lang="ja-JP" altLang="en-US" sz="800" b="1" i="0" u="none" strike="noStrike" dirty="0">
                          <a:solidFill>
                            <a:srgbClr val="FFFFFF"/>
                          </a:solidFill>
                          <a:effectLst/>
                          <a:latin typeface="Meiryo"/>
                          <a:ea typeface="Meiryo"/>
                        </a:rPr>
                        <a:t>ブランドパネル　トップインパクト　パノラマ　</a:t>
                      </a:r>
                      <a:r>
                        <a:rPr lang="en-US" altLang="ja-JP" sz="800" b="1" i="0" u="none" strike="noStrike" dirty="0">
                          <a:solidFill>
                            <a:srgbClr val="FFFFFF"/>
                          </a:solidFill>
                          <a:effectLst/>
                          <a:latin typeface="Meiryo"/>
                          <a:ea typeface="Meiryo"/>
                        </a:rPr>
                        <a:t>MD</a:t>
                      </a:r>
                      <a:r>
                        <a:rPr lang="ja-JP" altLang="en-US" sz="800" b="1" i="0" u="none" strike="noStrike" dirty="0">
                          <a:solidFill>
                            <a:srgbClr val="FFFFFF"/>
                          </a:solidFill>
                          <a:effectLst/>
                          <a:latin typeface="Meiryo"/>
                          <a:ea typeface="Meiryo"/>
                        </a:rPr>
                        <a:t>（</a:t>
                      </a:r>
                      <a:r>
                        <a:rPr lang="en-US" altLang="ja-JP" sz="800" b="1" i="0" u="none" strike="noStrike" dirty="0">
                          <a:solidFill>
                            <a:srgbClr val="FFFFFF"/>
                          </a:solidFill>
                          <a:effectLst/>
                          <a:latin typeface="Meiryo"/>
                          <a:ea typeface="Meiryo"/>
                        </a:rPr>
                        <a:t>FQ1</a:t>
                      </a:r>
                      <a:r>
                        <a:rPr lang="ja-JP" altLang="en-US" sz="800" b="1" i="0" u="none" strike="noStrike" dirty="0">
                          <a:solidFill>
                            <a:srgbClr val="FFFFFF"/>
                          </a:solidFill>
                          <a:effectLst/>
                          <a:latin typeface="Meiryo"/>
                          <a:ea typeface="Meiryo"/>
                        </a:rPr>
                        <a:t>）（</a:t>
                      </a:r>
                      <a:r>
                        <a:rPr lang="en-US" altLang="ja-JP" sz="800" b="1" i="0" u="none" strike="noStrike" dirty="0">
                          <a:solidFill>
                            <a:srgbClr val="FFFFFF"/>
                          </a:solidFill>
                          <a:effectLst/>
                          <a:latin typeface="Meiryo"/>
                          <a:ea typeface="Meiryo"/>
                        </a:rPr>
                        <a:t>1000</a:t>
                      </a:r>
                      <a:r>
                        <a:rPr lang="ja-JP" altLang="en-US" sz="800" b="1" i="0" u="none" strike="noStrike" dirty="0">
                          <a:solidFill>
                            <a:srgbClr val="FFFFFF"/>
                          </a:solidFill>
                          <a:effectLst/>
                          <a:latin typeface="Meiryo"/>
                          <a:ea typeface="Meiryo"/>
                        </a:rPr>
                        <a:t>万円～）（</a:t>
                      </a:r>
                      <a:r>
                        <a:rPr lang="en-US" altLang="ja-JP" sz="800" b="1" i="0" u="none" strike="noStrike" dirty="0">
                          <a:solidFill>
                            <a:srgbClr val="FFFFFF"/>
                          </a:solidFill>
                          <a:effectLst/>
                          <a:latin typeface="Meiryo"/>
                          <a:ea typeface="Meiryo"/>
                        </a:rPr>
                        <a:t>3/12</a:t>
                      </a:r>
                      <a:r>
                        <a:rPr lang="ja-JP" altLang="en-US" sz="800" b="1" i="0" u="none" strike="noStrike" dirty="0">
                          <a:solidFill>
                            <a:srgbClr val="FFFFFF"/>
                          </a:solidFill>
                          <a:effectLst/>
                          <a:latin typeface="Meiryo"/>
                          <a:ea typeface="Meiryo"/>
                        </a:rPr>
                        <a:t>～</a:t>
                      </a:r>
                      <a:r>
                        <a:rPr lang="en-US" altLang="ja-JP" sz="800" b="1" i="0" u="none" strike="noStrike" dirty="0">
                          <a:solidFill>
                            <a:srgbClr val="FFFFFF"/>
                          </a:solidFill>
                          <a:effectLst/>
                          <a:latin typeface="Meiryo"/>
                          <a:ea typeface="Meiryo"/>
                        </a:rPr>
                        <a:t>3/31</a:t>
                      </a:r>
                      <a:r>
                        <a:rPr lang="ja-JP" altLang="en-US" sz="800" b="1" i="0" u="none" strike="noStrike" dirty="0">
                          <a:solidFill>
                            <a:srgbClr val="FFFFFF"/>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00003E"/>
                    </a:solidFill>
                  </a:tcPr>
                </a:tc>
                <a:tc hMerge="1">
                  <a:txBody>
                    <a:bodyPr/>
                    <a:lstStyle/>
                    <a:p>
                      <a:endParaRPr kumimoji="1" lang="ja-JP" altLang="en-US"/>
                    </a:p>
                  </a:txBody>
                  <a:tcPr/>
                </a:tc>
                <a:tc gridSpan="2">
                  <a:txBody>
                    <a:bodyPr/>
                    <a:lstStyle/>
                    <a:p>
                      <a:pPr algn="ctr" rtl="0" fontAlgn="ctr"/>
                      <a:r>
                        <a:rPr lang="ja-JP" altLang="en-US" sz="800" b="1" i="0" u="none" strike="noStrike" dirty="0">
                          <a:solidFill>
                            <a:srgbClr val="FFFFFF"/>
                          </a:solidFill>
                          <a:effectLst/>
                          <a:latin typeface="メイリオ"/>
                          <a:ea typeface="メイリオ"/>
                        </a:rPr>
                        <a:t>ブランドパネル　トップインパクト　パノラマ　</a:t>
                      </a:r>
                      <a:r>
                        <a:rPr lang="en-US" altLang="ja-JP" sz="800" b="1" i="0" u="none" strike="noStrike" dirty="0">
                          <a:solidFill>
                            <a:srgbClr val="FFFFFF"/>
                          </a:solidFill>
                          <a:effectLst/>
                          <a:latin typeface="メイリオ"/>
                          <a:ea typeface="メイリオ"/>
                        </a:rPr>
                        <a:t>MD</a:t>
                      </a:r>
                      <a:r>
                        <a:rPr lang="ja-JP" altLang="en-US" sz="800" b="1" i="0" u="none" strike="noStrike" dirty="0">
                          <a:solidFill>
                            <a:srgbClr val="FFFFFF"/>
                          </a:solidFill>
                          <a:effectLst/>
                          <a:latin typeface="メイリオ"/>
                          <a:ea typeface="メイリオ"/>
                        </a:rPr>
                        <a:t>（</a:t>
                      </a:r>
                      <a:r>
                        <a:rPr lang="en-US" altLang="ja-JP" sz="800" b="1" i="0" u="none" strike="noStrike" dirty="0">
                          <a:solidFill>
                            <a:srgbClr val="FFFFFF"/>
                          </a:solidFill>
                          <a:effectLst/>
                          <a:latin typeface="メイリオ"/>
                          <a:ea typeface="メイリオ"/>
                        </a:rPr>
                        <a:t>FQ1</a:t>
                      </a:r>
                      <a:r>
                        <a:rPr lang="ja-JP" altLang="en-US" sz="800" b="1" i="0" u="none" strike="noStrike" dirty="0">
                          <a:solidFill>
                            <a:srgbClr val="FFFFFF"/>
                          </a:solidFill>
                          <a:effectLst/>
                          <a:latin typeface="メイリオ"/>
                          <a:ea typeface="メイリオ"/>
                        </a:rPr>
                        <a:t>）（</a:t>
                      </a:r>
                      <a:r>
                        <a:rPr lang="en-US" altLang="ja-JP" sz="800" b="1" i="0" u="none" strike="noStrike" dirty="0">
                          <a:solidFill>
                            <a:srgbClr val="FFFFFF"/>
                          </a:solidFill>
                          <a:effectLst/>
                          <a:latin typeface="メイリオ"/>
                          <a:ea typeface="メイリオ"/>
                        </a:rPr>
                        <a:t>2000</a:t>
                      </a:r>
                      <a:r>
                        <a:rPr lang="ja-JP" altLang="en-US" sz="800" b="1" i="0" u="none" strike="noStrike" dirty="0">
                          <a:solidFill>
                            <a:srgbClr val="FFFFFF"/>
                          </a:solidFill>
                          <a:effectLst/>
                          <a:latin typeface="メイリオ"/>
                          <a:ea typeface="メイリオ"/>
                        </a:rPr>
                        <a:t>万円～）（</a:t>
                      </a:r>
                      <a:r>
                        <a:rPr lang="en-US" altLang="ja-JP" sz="800" b="1" i="0" u="none" strike="noStrike" dirty="0">
                          <a:solidFill>
                            <a:srgbClr val="FFFFFF"/>
                          </a:solidFill>
                          <a:effectLst/>
                          <a:latin typeface="メイリオ"/>
                          <a:ea typeface="メイリオ"/>
                        </a:rPr>
                        <a:t>3/12</a:t>
                      </a:r>
                      <a:r>
                        <a:rPr lang="ja-JP" altLang="en-US" sz="800" b="1" i="0" u="none" strike="noStrike" dirty="0">
                          <a:solidFill>
                            <a:srgbClr val="FFFFFF"/>
                          </a:solidFill>
                          <a:effectLst/>
                          <a:latin typeface="メイリオ"/>
                          <a:ea typeface="メイリオ"/>
                        </a:rPr>
                        <a:t>～</a:t>
                      </a:r>
                      <a:r>
                        <a:rPr lang="en-US" altLang="ja-JP" sz="800" b="1" i="0" u="none" strike="noStrike" dirty="0">
                          <a:solidFill>
                            <a:srgbClr val="FFFFFF"/>
                          </a:solidFill>
                          <a:effectLst/>
                          <a:latin typeface="メイリオ"/>
                          <a:ea typeface="メイリオ"/>
                        </a:rPr>
                        <a:t>3/31</a:t>
                      </a:r>
                      <a:r>
                        <a:rPr lang="ja-JP" altLang="en-US" sz="800" b="1" i="0" u="none" strike="noStrike" dirty="0">
                          <a:solidFill>
                            <a:srgbClr val="FFFFFF"/>
                          </a:solidFill>
                          <a:effectLst/>
                          <a:latin typeface="メイリオ"/>
                          <a:ea typeface="メイリオ"/>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a:noFill/>
                    </a:lnB>
                    <a:solidFill>
                      <a:srgbClr val="00003E"/>
                    </a:solidFill>
                  </a:tcPr>
                </a:tc>
                <a:tc hMerge="1">
                  <a:txBody>
                    <a:bodyPr/>
                    <a:lstStyle/>
                    <a:p>
                      <a:endParaRPr kumimoji="1" lang="ja-JP" altLang="en-US"/>
                    </a:p>
                  </a:txBody>
                  <a:tcPr/>
                </a:tc>
                <a:tc gridSpan="2">
                  <a:txBody>
                    <a:bodyPr/>
                    <a:lstStyle/>
                    <a:p>
                      <a:pPr algn="ctr" rtl="0" fontAlgn="ctr"/>
                      <a:r>
                        <a:rPr lang="ja-JP" altLang="en-US" sz="800" b="1" i="0" u="none" strike="noStrike" dirty="0">
                          <a:solidFill>
                            <a:srgbClr val="FFFFFF"/>
                          </a:solidFill>
                          <a:effectLst/>
                          <a:latin typeface="Meiryo"/>
                          <a:ea typeface="Meiryo"/>
                        </a:rPr>
                        <a:t>ブランドパネル　トップインパクト　パノラマ　</a:t>
                      </a:r>
                      <a:r>
                        <a:rPr lang="en-US" altLang="ja-JP" sz="800" b="1" i="0" u="none" strike="noStrike" dirty="0">
                          <a:solidFill>
                            <a:srgbClr val="FFFFFF"/>
                          </a:solidFill>
                          <a:effectLst/>
                          <a:latin typeface="Meiryo"/>
                          <a:ea typeface="Meiryo"/>
                        </a:rPr>
                        <a:t>MD</a:t>
                      </a:r>
                      <a:r>
                        <a:rPr lang="ja-JP" altLang="en-US" sz="800" b="1" i="0" u="none" strike="noStrike" dirty="0">
                          <a:solidFill>
                            <a:srgbClr val="FFFFFF"/>
                          </a:solidFill>
                          <a:effectLst/>
                          <a:latin typeface="Meiryo"/>
                          <a:ea typeface="Meiryo"/>
                        </a:rPr>
                        <a:t>（都道府県）（</a:t>
                      </a:r>
                      <a:r>
                        <a:rPr lang="en-US" altLang="ja-JP" sz="800" b="1" i="0" u="none" strike="noStrike" dirty="0">
                          <a:solidFill>
                            <a:srgbClr val="FFFFFF"/>
                          </a:solidFill>
                          <a:effectLst/>
                          <a:latin typeface="Meiryo"/>
                          <a:ea typeface="Meiryo"/>
                        </a:rPr>
                        <a:t>3/12</a:t>
                      </a:r>
                      <a:r>
                        <a:rPr lang="ja-JP" altLang="en-US" sz="800" b="1" i="0" u="none" strike="noStrike" dirty="0">
                          <a:solidFill>
                            <a:srgbClr val="FFFFFF"/>
                          </a:solidFill>
                          <a:effectLst/>
                          <a:latin typeface="Meiryo"/>
                          <a:ea typeface="Meiryo"/>
                        </a:rPr>
                        <a:t>～</a:t>
                      </a:r>
                      <a:r>
                        <a:rPr lang="en-US" altLang="ja-JP" sz="800" b="1" i="0" u="none" strike="noStrike" dirty="0">
                          <a:solidFill>
                            <a:srgbClr val="FFFFFF"/>
                          </a:solidFill>
                          <a:effectLst/>
                          <a:latin typeface="Meiryo"/>
                          <a:ea typeface="Meiryo"/>
                        </a:rPr>
                        <a:t>3/31</a:t>
                      </a:r>
                      <a:r>
                        <a:rPr lang="ja-JP" altLang="en-US" sz="800" b="1" i="0" u="none" strike="noStrike" dirty="0">
                          <a:solidFill>
                            <a:srgbClr val="FFFFFF"/>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00003E"/>
                    </a:solidFill>
                  </a:tcPr>
                </a:tc>
                <a:tc hMerge="1">
                  <a:txBody>
                    <a:bodyPr/>
                    <a:lstStyle/>
                    <a:p>
                      <a:endParaRPr kumimoji="1" lang="ja-JP" altLang="en-US"/>
                    </a:p>
                  </a:txBody>
                  <a:tcPr/>
                </a:tc>
                <a:extLst>
                  <a:ext uri="{0D108BD9-81ED-4DB2-BD59-A6C34878D82A}">
                    <a16:rowId xmlns:a16="http://schemas.microsoft.com/office/drawing/2014/main" val="2980937106"/>
                  </a:ext>
                </a:extLst>
              </a:tr>
              <a:tr h="255744">
                <a:tc>
                  <a:txBody>
                    <a:bodyPr/>
                    <a:lstStyle/>
                    <a:p>
                      <a:pPr algn="ctr" rtl="0" fontAlgn="ctr"/>
                      <a:r>
                        <a:rPr lang="ja-JP" altLang="en-US" sz="900" b="0" i="0" u="none" strike="noStrike">
                          <a:solidFill>
                            <a:srgbClr val="FFFFFF"/>
                          </a:solidFill>
                          <a:effectLst/>
                          <a:latin typeface="Meiryo"/>
                          <a:ea typeface="Meiryo"/>
                        </a:rPr>
                        <a:t>リリース種別</a:t>
                      </a:r>
                      <a:r>
                        <a:rPr lang="en-US" altLang="ja-JP" sz="900" b="0" i="0" u="none" strike="noStrike" dirty="0">
                          <a:solidFill>
                            <a:srgbClr val="FFFFFF"/>
                          </a:solidFill>
                          <a:effectLst/>
                          <a:latin typeface="Meiryo"/>
                          <a:ea typeface="Meiryo"/>
                        </a:rPr>
                        <a:t>/</a:t>
                      </a:r>
                      <a:r>
                        <a:rPr lang="ja-JP" altLang="en-US" sz="900" b="0" i="0" u="none" strike="noStrike">
                          <a:solidFill>
                            <a:srgbClr val="FFFFFF"/>
                          </a:solidFill>
                          <a:effectLst/>
                          <a:latin typeface="Meiryo"/>
                          <a:ea typeface="Meiryo"/>
                        </a:rPr>
                        <a:t>商品</a:t>
                      </a:r>
                      <a:r>
                        <a:rPr lang="en-US" altLang="ja-JP" sz="900" b="0" i="0" u="none" strike="noStrike" dirty="0">
                          <a:solidFill>
                            <a:srgbClr val="FFFFFF"/>
                          </a:solidFill>
                          <a:effectLst/>
                          <a:latin typeface="Meiryo"/>
                          <a:ea typeface="Meiryo"/>
                        </a:rPr>
                        <a:t>ID</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a:txBody>
                    <a:bodyPr/>
                    <a:lstStyle/>
                    <a:p>
                      <a:pPr algn="ctr" rtl="0" fontAlgn="ctr"/>
                      <a:r>
                        <a:rPr lang="ja-JP" altLang="en-US" sz="900" b="0" i="0" u="none" strike="noStrike" dirty="0">
                          <a:solidFill>
                            <a:srgbClr val="0D0D0D"/>
                          </a:solidFill>
                          <a:effectLst/>
                          <a:latin typeface="メイリオ" panose="020B0604030504040204" pitchFamily="50" charset="-128"/>
                          <a:ea typeface="メイリオ" panose="020B0604030504040204" pitchFamily="50" charset="-128"/>
                        </a:rPr>
                        <a:t>内容変更</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lvl="0" algn="ctr">
                        <a:buNone/>
                      </a:pP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1000011972</a:t>
                      </a:r>
                      <a:endParaRPr lang="ja-JP" altLang="en-US" sz="900" b="0" i="0" u="none" strike="noStrike" dirty="0">
                        <a:solidFill>
                          <a:srgbClr val="0D0D0D"/>
                        </a:solidFill>
                        <a:effectLst/>
                        <a:latin typeface="メイリオ" panose="020B0604030504040204" pitchFamily="50" charset="-128"/>
                        <a:ea typeface="メイリオ"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lang="ja-JP" altLang="en-US" sz="900" b="0" i="0" u="none" strike="noStrike" dirty="0">
                          <a:solidFill>
                            <a:srgbClr val="0D0D0D"/>
                          </a:solidFill>
                          <a:effectLst/>
                          <a:latin typeface="メイリオ" panose="020B0604030504040204" pitchFamily="50" charset="-128"/>
                          <a:ea typeface="メイリオ" panose="020B0604030504040204" pitchFamily="50" charset="-128"/>
                        </a:rPr>
                        <a:t>内容変更</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lvl="0" algn="ctr">
                        <a:buNone/>
                      </a:pP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1000011989</a:t>
                      </a:r>
                      <a:endParaRPr lang="ja-JP" altLang="en-US" sz="900" b="0" i="0" u="none" strike="noStrike" dirty="0">
                        <a:solidFill>
                          <a:srgbClr val="0D0D0D"/>
                        </a:solidFill>
                        <a:effectLst/>
                        <a:latin typeface="メイリオ" panose="020B0604030504040204" pitchFamily="50" charset="-128"/>
                        <a:ea typeface="メイリオ"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lang="ja-JP" altLang="en-US" sz="900" b="0" i="0" u="none" strike="noStrike" dirty="0">
                          <a:solidFill>
                            <a:srgbClr val="0D0D0D"/>
                          </a:solidFill>
                          <a:effectLst/>
                          <a:latin typeface="メイリオ" panose="020B0604030504040204" pitchFamily="50" charset="-128"/>
                          <a:ea typeface="メイリオ" panose="020B0604030504040204" pitchFamily="50" charset="-128"/>
                        </a:rPr>
                        <a:t>内容変更</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lvl="0" algn="ctr">
                        <a:buNone/>
                      </a:pP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1000011951</a:t>
                      </a:r>
                      <a:endParaRPr lang="ja-JP" altLang="en-US" sz="900" b="0" i="0" u="none" strike="noStrike" dirty="0">
                        <a:solidFill>
                          <a:srgbClr val="0D0D0D"/>
                        </a:solidFill>
                        <a:effectLst/>
                        <a:latin typeface="メイリオ" panose="020B0604030504040204" pitchFamily="50" charset="-128"/>
                        <a:ea typeface="メイリオ"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lang="ja-JP" altLang="en-US" sz="900" b="0" i="0" u="none" strike="noStrike" dirty="0">
                          <a:solidFill>
                            <a:srgbClr val="0D0D0D"/>
                          </a:solidFill>
                          <a:effectLst/>
                          <a:latin typeface="メイリオ" panose="020B0604030504040204" pitchFamily="50" charset="-128"/>
                          <a:ea typeface="メイリオ" panose="020B0604030504040204" pitchFamily="50" charset="-128"/>
                        </a:rPr>
                        <a:t>内容変更</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lvl="0" algn="ctr">
                        <a:buNone/>
                      </a:pPr>
                      <a:r>
                        <a:rPr lang="en-US" altLang="ja-JP" sz="900" dirty="0">
                          <a:latin typeface="メイリオ" panose="020B0604030504040204" pitchFamily="50" charset="-128"/>
                          <a:ea typeface="メイリオ" panose="020B0604030504040204" pitchFamily="50" charset="-128"/>
                        </a:rPr>
                        <a:t>1000011952</a:t>
                      </a:r>
                      <a:endParaRPr lang="ja-JP" sz="900" dirty="0">
                        <a:latin typeface="メイリオ" panose="020B0604030504040204" pitchFamily="50" charset="-128"/>
                        <a:ea typeface="メイリオ"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extLst>
                  <a:ext uri="{0D108BD9-81ED-4DB2-BD59-A6C34878D82A}">
                    <a16:rowId xmlns:a16="http://schemas.microsoft.com/office/drawing/2014/main" val="3777053431"/>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予約開始日</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2025</a:t>
                      </a:r>
                      <a:r>
                        <a:rPr lang="ja-JP" altLang="en-US" sz="900" b="0" i="0" u="none" strike="noStrike" dirty="0">
                          <a:solidFill>
                            <a:srgbClr val="0D0D0D"/>
                          </a:solidFill>
                          <a:effectLst/>
                          <a:latin typeface="メイリオ" panose="020B0604030504040204" pitchFamily="50" charset="-128"/>
                          <a:ea typeface="メイリオ" panose="020B0604030504040204" pitchFamily="50" charset="-128"/>
                        </a:rPr>
                        <a:t>年</a:t>
                      </a: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9</a:t>
                      </a:r>
                      <a:r>
                        <a:rPr lang="ja-JP" altLang="en-US" sz="900" b="0" i="0" u="none" strike="noStrike" dirty="0">
                          <a:solidFill>
                            <a:srgbClr val="0D0D0D"/>
                          </a:solidFill>
                          <a:effectLst/>
                          <a:latin typeface="メイリオ" panose="020B0604030504040204" pitchFamily="50" charset="-128"/>
                          <a:ea typeface="メイリオ" panose="020B0604030504040204" pitchFamily="50" charset="-128"/>
                        </a:rPr>
                        <a:t>月</a:t>
                      </a: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18</a:t>
                      </a:r>
                      <a:r>
                        <a:rPr lang="ja-JP" altLang="en-US" sz="900" b="0" i="0" u="none" strike="noStrike" dirty="0">
                          <a:solidFill>
                            <a:srgbClr val="0D0D0D"/>
                          </a:solidFill>
                          <a:effectLst/>
                          <a:latin typeface="メイリオ" panose="020B0604030504040204" pitchFamily="50" charset="-128"/>
                          <a:ea typeface="メイリオ" panose="020B0604030504040204" pitchFamily="50" charset="-128"/>
                        </a:rPr>
                        <a:t>日</a:t>
                      </a: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a:t>
                      </a:r>
                      <a:r>
                        <a:rPr lang="ja-JP" altLang="en-US" sz="900" b="0" i="0" u="none" strike="noStrike" dirty="0">
                          <a:solidFill>
                            <a:srgbClr val="0D0D0D"/>
                          </a:solidFill>
                          <a:effectLst/>
                          <a:latin typeface="メイリオ" panose="020B0604030504040204" pitchFamily="50" charset="-128"/>
                          <a:ea typeface="メイリオ" panose="020B0604030504040204" pitchFamily="50" charset="-128"/>
                        </a:rPr>
                        <a:t>木</a:t>
                      </a: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18675676"/>
                  </a:ext>
                </a:extLst>
              </a:tr>
              <a:tr h="222560">
                <a:tc>
                  <a:txBody>
                    <a:bodyPr/>
                    <a:lstStyle/>
                    <a:p>
                      <a:pPr algn="ctr" rtl="0" fontAlgn="ctr"/>
                      <a:r>
                        <a:rPr lang="zh-TW" altLang="en-US" sz="900" b="0" i="0" u="none" strike="noStrike">
                          <a:solidFill>
                            <a:srgbClr val="FFFFFF"/>
                          </a:solidFill>
                          <a:effectLst/>
                          <a:latin typeface="Meiryo" panose="020B0604030504040204" pitchFamily="50" charset="-128"/>
                          <a:ea typeface="Meiryo" panose="020B0604030504040204" pitchFamily="50" charset="-128"/>
                        </a:rPr>
                        <a:t>入稿前審査対象</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sz="900" b="1" i="0" u="none" strike="noStrike" dirty="0">
                          <a:solidFill>
                            <a:srgbClr val="0D0D0D"/>
                          </a:solidFill>
                          <a:effectLst/>
                          <a:latin typeface="Meiryo"/>
                          <a:ea typeface="Meiryo"/>
                        </a:rPr>
                        <a:t>●</a:t>
                      </a:r>
                      <a:r>
                        <a:rPr lang="en-US" sz="900" b="0" i="0" u="none" strike="noStrike" dirty="0">
                          <a:solidFill>
                            <a:srgbClr val="0D0D0D"/>
                          </a:solidFill>
                          <a:effectLst/>
                          <a:latin typeface="Meiryo"/>
                          <a:ea typeface="Meiryo"/>
                        </a:rPr>
                        <a:t>（PC</a:t>
                      </a:r>
                      <a:r>
                        <a:rPr lang="ja-JP" altLang="en-US" sz="900" b="0" i="0" u="none" strike="noStrike">
                          <a:solidFill>
                            <a:srgbClr val="0D0D0D"/>
                          </a:solidFill>
                          <a:effectLst/>
                          <a:latin typeface="Meiryo"/>
                          <a:ea typeface="Meiryo"/>
                        </a:rPr>
                        <a:t>のみ）</a:t>
                      </a:r>
                      <a:endParaRPr lang="ja-JP" altLang="en-US" sz="900" b="1" i="0" u="none" strike="noStrike">
                        <a:solidFill>
                          <a:srgbClr val="0D0D0D"/>
                        </a:solidFill>
                        <a:effectLst/>
                        <a:latin typeface="Meiryo"/>
                        <a:ea typeface="Meiryo"/>
                      </a:endParaRPr>
                    </a:p>
                  </a:txBody>
                  <a:tcPr marL="5250" marR="5250" marT="5250"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18920613"/>
                  </a:ext>
                </a:extLst>
              </a:tr>
              <a:tr h="236515">
                <a:tc rowSpan="3">
                  <a:txBody>
                    <a:bodyPr/>
                    <a:lstStyle/>
                    <a:p>
                      <a:pPr algn="ctr" rtl="0" fontAlgn="ctr"/>
                      <a:r>
                        <a:rPr lang="ja-JP" altLang="en-US" sz="900" b="0" i="0" u="none" strike="noStrike">
                          <a:solidFill>
                            <a:srgbClr val="FFFFFF"/>
                          </a:solidFill>
                          <a:effectLst/>
                          <a:latin typeface="Meiryo"/>
                          <a:ea typeface="Meiryo"/>
                        </a:rPr>
                        <a:t>広告タイプ</a:t>
                      </a:r>
                      <a:r>
                        <a:rPr lang="en-US" altLang="ja-JP" sz="900" b="0" i="0" u="none" strike="noStrike" dirty="0">
                          <a:solidFill>
                            <a:srgbClr val="FFFFFF"/>
                          </a:solidFill>
                          <a:effectLst/>
                          <a:latin typeface="Meiryo"/>
                          <a:ea typeface="Meiryo"/>
                        </a:rPr>
                        <a:t>/</a:t>
                      </a:r>
                      <a:r>
                        <a:rPr lang="ja-JP" altLang="en-US" sz="900" b="0" i="0" u="none" strike="noStrike">
                          <a:solidFill>
                            <a:srgbClr val="FFFFFF"/>
                          </a:solidFill>
                          <a:effectLst/>
                          <a:latin typeface="Meiryo"/>
                          <a:ea typeface="Meiryo"/>
                        </a:rPr>
                        <a:t>メインメディアの形式</a:t>
                      </a:r>
                      <a:r>
                        <a:rPr lang="en-US" altLang="ja-JP" sz="900" b="0" i="0" u="none" strike="noStrike" dirty="0">
                          <a:solidFill>
                            <a:srgbClr val="FFFFFF"/>
                          </a:solidFill>
                          <a:effectLst/>
                          <a:latin typeface="Meiryo"/>
                          <a:ea typeface="Meiryo"/>
                        </a:rPr>
                        <a:t>/</a:t>
                      </a:r>
                      <a:r>
                        <a:rPr lang="ja-JP" altLang="en-US" sz="900" b="0" i="0" u="none" strike="noStrike">
                          <a:solidFill>
                            <a:srgbClr val="FFFFFF"/>
                          </a:solidFill>
                          <a:effectLst/>
                          <a:latin typeface="Meiryo"/>
                          <a:ea typeface="Meiryo"/>
                        </a:rPr>
                        <a:t>アスペクト比</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スマートフォン</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バナー</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画像</a:t>
                      </a:r>
                      <a:r>
                        <a:rPr lang="en-US" altLang="ja-JP" sz="900" b="0" i="0" u="none" strike="noStrike" dirty="0">
                          <a:solidFill>
                            <a:srgbClr val="0D0D0D"/>
                          </a:solidFill>
                          <a:effectLst/>
                          <a:latin typeface="Meiryo"/>
                          <a:ea typeface="Meiryo"/>
                        </a:rPr>
                        <a:t>/16</a:t>
                      </a:r>
                      <a:r>
                        <a:rPr lang="ja-JP" altLang="en-US" sz="900" b="0" i="0" u="none" strike="noStrike">
                          <a:solidFill>
                            <a:srgbClr val="0D0D0D"/>
                          </a:solidFill>
                          <a:effectLst/>
                          <a:latin typeface="Meiryo"/>
                          <a:ea typeface="Meiryo"/>
                        </a:rPr>
                        <a:t>：</a:t>
                      </a:r>
                      <a:r>
                        <a:rPr lang="en-US" altLang="ja-JP" sz="900" b="0" i="0" u="none" strike="noStrike" dirty="0">
                          <a:solidFill>
                            <a:srgbClr val="0D0D0D"/>
                          </a:solidFill>
                          <a:effectLst/>
                          <a:latin typeface="Meiryo"/>
                          <a:ea typeface="Meiryo"/>
                        </a:rPr>
                        <a:t>9</a:t>
                      </a:r>
                      <a:r>
                        <a:rPr lang="ja-JP" altLang="en-US" sz="900" b="0" i="0" u="none" strike="noStrike">
                          <a:solidFill>
                            <a:srgbClr val="0D0D0D"/>
                          </a:solidFill>
                          <a:effectLst/>
                          <a:latin typeface="Meiryo"/>
                          <a:ea typeface="Meiryo"/>
                        </a:rPr>
                        <a:t>　バナー</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動画</a:t>
                      </a:r>
                      <a:r>
                        <a:rPr lang="en-US" altLang="ja-JP" sz="900" b="0" i="0" u="none" strike="noStrike" dirty="0">
                          <a:solidFill>
                            <a:srgbClr val="0D0D0D"/>
                          </a:solidFill>
                          <a:effectLst/>
                          <a:latin typeface="Meiryo"/>
                          <a:ea typeface="Meiryo"/>
                        </a:rPr>
                        <a:t>/16</a:t>
                      </a:r>
                      <a:r>
                        <a:rPr lang="ja-JP" altLang="en-US" sz="900" b="0" i="0" u="none" strike="noStrike">
                          <a:solidFill>
                            <a:srgbClr val="0D0D0D"/>
                          </a:solidFill>
                          <a:effectLst/>
                          <a:latin typeface="Meiryo"/>
                          <a:ea typeface="Meiryo"/>
                        </a:rPr>
                        <a:t>：</a:t>
                      </a:r>
                      <a:r>
                        <a:rPr lang="en-US" altLang="ja-JP" sz="900" b="0" i="0" u="none" strike="noStrike" dirty="0">
                          <a:solidFill>
                            <a:srgbClr val="0D0D0D"/>
                          </a:solidFill>
                          <a:effectLst/>
                          <a:latin typeface="Meiryo"/>
                          <a:ea typeface="Meiryo"/>
                        </a:rPr>
                        <a:t>9</a:t>
                      </a:r>
                      <a:r>
                        <a:rPr lang="ja-JP" altLang="en-US" sz="900" b="0" i="0" u="none" strike="noStrike" dirty="0">
                          <a:solidFill>
                            <a:srgbClr val="0D0D0D"/>
                          </a:solidFill>
                          <a:effectLst/>
                          <a:latin typeface="Meiryo"/>
                          <a:ea typeface="Meiryo"/>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97070473"/>
                  </a:ext>
                </a:extLst>
              </a:tr>
              <a:tr h="189326">
                <a:tc vMerge="1">
                  <a:txBody>
                    <a:bodyPr/>
                    <a:lstStyle/>
                    <a:p>
                      <a:endParaRPr kumimoji="1" lang="ja-JP" altLang="en-US"/>
                    </a:p>
                  </a:txBody>
                  <a:tcPr/>
                </a:tc>
                <a:tc gridSpan="8">
                  <a:txBody>
                    <a:bodyPr/>
                    <a:lstStyle/>
                    <a:p>
                      <a:pPr algn="ctr" rtl="0" fontAlgn="ctr"/>
                      <a:r>
                        <a:rPr lang="en-US" altLang="ja-JP" sz="900" b="0" i="0" u="none" strike="noStrike" dirty="0">
                          <a:solidFill>
                            <a:srgbClr val="0D0D0D"/>
                          </a:solidFill>
                          <a:effectLst/>
                          <a:latin typeface="Meiryo"/>
                          <a:ea typeface="Meiryo"/>
                        </a:rPr>
                        <a:t>【PC】</a:t>
                      </a:r>
                      <a:r>
                        <a:rPr lang="ja-JP" altLang="en-US" sz="900" b="0" i="0" u="none" strike="noStrike">
                          <a:solidFill>
                            <a:srgbClr val="0D0D0D"/>
                          </a:solidFill>
                          <a:effectLst/>
                          <a:latin typeface="Meiryo"/>
                          <a:ea typeface="Meiryo"/>
                        </a:rPr>
                        <a:t>トップインパクト パノラマ</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画像</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　トップインパクト パノラマ</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動画</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　　　トップインパクト パノラマ パネルスイッチ</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画像</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a:noFill/>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24384625"/>
                  </a:ext>
                </a:extLst>
              </a:tr>
              <a:tr h="211987">
                <a:tc vMerge="1">
                  <a:txBody>
                    <a:bodyPr/>
                    <a:lstStyle/>
                    <a:p>
                      <a:endParaRPr kumimoji="1" lang="ja-JP" altLang="en-US"/>
                    </a:p>
                  </a:txBody>
                  <a:tcPr/>
                </a:tc>
                <a:tc gridSpan="8">
                  <a:txBody>
                    <a:bodyPr/>
                    <a:lstStyle/>
                    <a:p>
                      <a:pPr algn="ctr" rtl="0" fontAlgn="ctr"/>
                      <a:r>
                        <a:rPr lang="ja-JP" altLang="en-US" sz="900" b="0" i="0" u="none" strike="noStrike">
                          <a:solidFill>
                            <a:srgbClr val="0D0D0D"/>
                          </a:solidFill>
                          <a:effectLst/>
                          <a:latin typeface="Meiryo"/>
                          <a:ea typeface="Meiryo"/>
                        </a:rPr>
                        <a:t>トップインパクト パノラマ サイドスイッチ</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動画</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822006341"/>
                  </a:ext>
                </a:extLst>
              </a:tr>
              <a:tr h="387048">
                <a:tc>
                  <a:txBody>
                    <a:bodyPr/>
                    <a:lstStyle/>
                    <a:p>
                      <a:pPr algn="ctr" rtl="0" fontAlgn="ctr"/>
                      <a:r>
                        <a:rPr lang="ja-JP" altLang="en-US" sz="900" b="0" i="0" u="none" strike="noStrike">
                          <a:solidFill>
                            <a:srgbClr val="FFFFFF"/>
                          </a:solidFill>
                          <a:effectLst/>
                          <a:latin typeface="Meiryo"/>
                          <a:ea typeface="Meiryo"/>
                        </a:rPr>
                        <a:t>バナー</a:t>
                      </a:r>
                      <a:r>
                        <a:rPr lang="en-US" altLang="ja-JP" sz="900" b="0" i="0" u="none" strike="noStrike" dirty="0">
                          <a:solidFill>
                            <a:srgbClr val="FFFFFF"/>
                          </a:solidFill>
                          <a:effectLst/>
                          <a:latin typeface="Meiryo"/>
                          <a:ea typeface="Meiryo"/>
                        </a:rPr>
                        <a:t>/</a:t>
                      </a:r>
                      <a:r>
                        <a:rPr lang="ja-JP" altLang="en-US" sz="900" b="0" i="0" u="none" strike="noStrike">
                          <a:solidFill>
                            <a:srgbClr val="FFFFFF"/>
                          </a:solidFill>
                          <a:effectLst/>
                          <a:latin typeface="Meiryo"/>
                          <a:ea typeface="Meiryo"/>
                        </a:rPr>
                        <a:t>動画</a:t>
                      </a:r>
                      <a:r>
                        <a:rPr lang="en-US" altLang="ja-JP" sz="900" b="0" i="0" u="none" strike="noStrike" dirty="0">
                          <a:solidFill>
                            <a:srgbClr val="FFFFFF"/>
                          </a:solidFill>
                          <a:effectLst/>
                          <a:latin typeface="Meiryo"/>
                          <a:ea typeface="Meiryo"/>
                        </a:rPr>
                        <a:t>/16</a:t>
                      </a:r>
                      <a:r>
                        <a:rPr lang="ja-JP" altLang="en-US" sz="900" b="0" i="0" u="none" strike="noStrike">
                          <a:solidFill>
                            <a:srgbClr val="FFFFFF"/>
                          </a:solidFill>
                          <a:effectLst/>
                          <a:latin typeface="Meiryo"/>
                          <a:ea typeface="Meiryo"/>
                        </a:rPr>
                        <a:t>：</a:t>
                      </a:r>
                      <a:r>
                        <a:rPr lang="en-US" altLang="ja-JP" sz="900" b="0" i="0" u="none" strike="noStrike" dirty="0">
                          <a:solidFill>
                            <a:srgbClr val="FFFFFF"/>
                          </a:solidFill>
                          <a:effectLst/>
                          <a:latin typeface="Meiryo"/>
                          <a:ea typeface="Meiryo"/>
                        </a:rPr>
                        <a:t>9</a:t>
                      </a:r>
                      <a:r>
                        <a:rPr lang="ja-JP" altLang="en-US" sz="900" b="0" i="0" u="none" strike="noStrike">
                          <a:solidFill>
                            <a:srgbClr val="FFFFFF"/>
                          </a:solidFill>
                          <a:effectLst/>
                          <a:latin typeface="Meiryo"/>
                          <a:ea typeface="Meiryo"/>
                        </a:rPr>
                        <a:t>広告</a:t>
                      </a:r>
                      <a:br>
                        <a:rPr lang="ja-JP" altLang="en-US" sz="900" b="0" i="0" u="none" strike="noStrike" dirty="0">
                          <a:solidFill>
                            <a:srgbClr val="FFFFFF"/>
                          </a:solidFill>
                          <a:effectLst/>
                          <a:latin typeface="Meiryo"/>
                          <a:ea typeface="Meiryo"/>
                        </a:rPr>
                      </a:br>
                      <a:r>
                        <a:rPr lang="ja-JP" altLang="en-US" sz="900" b="0" i="0" u="none" strike="noStrike">
                          <a:solidFill>
                            <a:srgbClr val="FFFFFF"/>
                          </a:solidFill>
                          <a:effectLst/>
                          <a:latin typeface="Meiryo"/>
                          <a:ea typeface="Meiryo"/>
                        </a:rPr>
                        <a:t>タップ後の動作</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ja-JP" altLang="en-US" sz="900" b="0" i="0" u="none" strike="noStrike">
                          <a:solidFill>
                            <a:srgbClr val="0D0D0D"/>
                          </a:solidFill>
                          <a:effectLst/>
                          <a:latin typeface="Meiryo"/>
                          <a:ea typeface="Meiryo"/>
                        </a:rPr>
                        <a:t>動画をフルスクリーンで再生する（</a:t>
                      </a:r>
                      <a:r>
                        <a:rPr lang="en-US" altLang="ja-JP" sz="900" b="0" i="0" u="none" strike="noStrike" dirty="0">
                          <a:solidFill>
                            <a:srgbClr val="0D0D0D"/>
                          </a:solidFill>
                          <a:effectLst/>
                          <a:latin typeface="Meiryo"/>
                          <a:ea typeface="Meiryo"/>
                        </a:rPr>
                        <a:t>for view</a:t>
                      </a:r>
                      <a:r>
                        <a:rPr lang="ja-JP" altLang="en-US" sz="900" b="0" i="0" u="none" strike="noStrike">
                          <a:solidFill>
                            <a:srgbClr val="0D0D0D"/>
                          </a:solidFill>
                          <a:effectLst/>
                          <a:latin typeface="Meiryo"/>
                          <a:ea typeface="Meiryo"/>
                        </a:rPr>
                        <a:t>）　</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　ランディングページを表示する（</a:t>
                      </a:r>
                      <a:r>
                        <a:rPr lang="en-US" altLang="ja-JP" sz="900" b="0" i="0" u="none" strike="noStrike" dirty="0">
                          <a:solidFill>
                            <a:srgbClr val="0D0D0D"/>
                          </a:solidFill>
                          <a:effectLst/>
                          <a:latin typeface="Meiryo"/>
                          <a:ea typeface="Meiryo"/>
                        </a:rPr>
                        <a:t>for click</a:t>
                      </a:r>
                      <a:r>
                        <a:rPr lang="ja-JP" altLang="en-US" sz="900" b="0" i="0" u="none" strike="noStrike">
                          <a:solidFill>
                            <a:srgbClr val="0D0D0D"/>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603152753"/>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デバイス</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ja-JP" altLang="en-US" sz="900" b="0" i="0" u="none" strike="noStrike">
                          <a:solidFill>
                            <a:srgbClr val="0D0D0D"/>
                          </a:solidFill>
                          <a:effectLst/>
                          <a:latin typeface="Meiryo"/>
                          <a:ea typeface="Meiryo"/>
                        </a:rPr>
                        <a:t>スマートフォン（ウェブ</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アプリ）　</a:t>
                      </a:r>
                      <a:r>
                        <a:rPr lang="en-US" altLang="ja-JP" sz="900" b="0" i="0" u="none" strike="noStrike" dirty="0">
                          <a:solidFill>
                            <a:srgbClr val="0D0D0D"/>
                          </a:solidFill>
                          <a:effectLst/>
                          <a:latin typeface="Meiryo"/>
                          <a:ea typeface="Meiryo"/>
                        </a:rPr>
                        <a:t>/</a:t>
                      </a:r>
                      <a:r>
                        <a:rPr lang="ja-JP" altLang="en-US" sz="900" b="0" i="0" u="none" strike="noStrike" dirty="0">
                          <a:solidFill>
                            <a:srgbClr val="0D0D0D"/>
                          </a:solidFill>
                          <a:effectLst/>
                          <a:latin typeface="Meiryo"/>
                          <a:ea typeface="Meiryo"/>
                        </a:rPr>
                        <a:t>　</a:t>
                      </a:r>
                      <a:r>
                        <a:rPr lang="en-US" altLang="ja-JP" sz="900" b="0" i="0" u="none" strike="noStrike" dirty="0">
                          <a:solidFill>
                            <a:srgbClr val="0D0D0D"/>
                          </a:solidFill>
                          <a:effectLst/>
                          <a:latin typeface="Meiryo"/>
                          <a:ea typeface="Meiryo"/>
                        </a:rPr>
                        <a:t>PC</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860010"/>
                  </a:ext>
                </a:extLst>
              </a:tr>
              <a:tr h="211254">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掲載面</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dirty="0">
                          <a:solidFill>
                            <a:srgbClr val="0D0D0D"/>
                          </a:solidFill>
                          <a:effectLst/>
                          <a:latin typeface="Meiryo"/>
                          <a:ea typeface="Meiryo"/>
                        </a:rPr>
                        <a:t>Yahoo! JAPAN</a:t>
                      </a:r>
                      <a:r>
                        <a:rPr lang="ja-JP" altLang="en-US" sz="900" b="0" i="0" u="none" strike="noStrike">
                          <a:solidFill>
                            <a:srgbClr val="0D0D0D"/>
                          </a:solidFill>
                          <a:effectLst/>
                          <a:latin typeface="Meiryo"/>
                          <a:ea typeface="Meiryo"/>
                        </a:rPr>
                        <a:t>　トップページ</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61653793"/>
                  </a:ext>
                </a:extLst>
              </a:tr>
              <a:tr h="311150">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掲載場所</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dirty="0">
                          <a:solidFill>
                            <a:srgbClr val="0D0D0D"/>
                          </a:solidFill>
                          <a:effectLst/>
                          <a:latin typeface="Meiryo"/>
                          <a:ea typeface="Meiryo"/>
                        </a:rPr>
                        <a:t>Yahoo! JAPAN</a:t>
                      </a:r>
                      <a:r>
                        <a:rPr lang="ja-JP" altLang="en-US" sz="900" b="0" i="0" u="none" strike="noStrike">
                          <a:solidFill>
                            <a:srgbClr val="0D0D0D"/>
                          </a:solidFill>
                          <a:effectLst/>
                          <a:latin typeface="Meiryo"/>
                          <a:ea typeface="Meiryo"/>
                        </a:rPr>
                        <a:t>　トップページ　および　</a:t>
                      </a:r>
                      <a:r>
                        <a:rPr lang="en-US" altLang="ja-JP" sz="900" b="0" i="0" u="none" strike="noStrike" dirty="0">
                          <a:solidFill>
                            <a:srgbClr val="0D0D0D"/>
                          </a:solidFill>
                          <a:effectLst/>
                          <a:latin typeface="Meiryo"/>
                          <a:ea typeface="Meiryo"/>
                        </a:rPr>
                        <a:t>Yahoo! JAPAN</a:t>
                      </a:r>
                      <a:r>
                        <a:rPr lang="ja-JP" altLang="en-US" sz="900" b="0" i="0" u="none" strike="noStrike">
                          <a:solidFill>
                            <a:srgbClr val="0D0D0D"/>
                          </a:solidFill>
                          <a:effectLst/>
                          <a:latin typeface="Meiryo"/>
                          <a:ea typeface="Meiryo"/>
                        </a:rPr>
                        <a:t>アプリのファーストビュー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91845947"/>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掲載期間</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dirty="0">
                          <a:solidFill>
                            <a:srgbClr val="0D0D0D"/>
                          </a:solidFill>
                          <a:effectLst/>
                          <a:latin typeface="Meiryo"/>
                          <a:ea typeface="Meiryo"/>
                        </a:rPr>
                        <a:t>2026</a:t>
                      </a:r>
                      <a:r>
                        <a:rPr lang="ja-JP" altLang="en-US" sz="900" b="0" i="0" u="none" strike="noStrike" dirty="0">
                          <a:solidFill>
                            <a:srgbClr val="0D0D0D"/>
                          </a:solidFill>
                          <a:effectLst/>
                          <a:latin typeface="Meiryo"/>
                          <a:ea typeface="Meiryo"/>
                        </a:rPr>
                        <a:t>年</a:t>
                      </a:r>
                      <a:r>
                        <a:rPr lang="en-US" altLang="ja-JP" sz="900" b="0" i="0" u="none" strike="noStrike" dirty="0">
                          <a:solidFill>
                            <a:srgbClr val="0D0D0D"/>
                          </a:solidFill>
                          <a:effectLst/>
                          <a:latin typeface="Meiryo"/>
                          <a:ea typeface="Meiryo"/>
                        </a:rPr>
                        <a:t>3</a:t>
                      </a:r>
                      <a:r>
                        <a:rPr lang="ja-JP" altLang="en-US" sz="900" b="0" i="0" u="none" strike="noStrike" dirty="0">
                          <a:solidFill>
                            <a:srgbClr val="0D0D0D"/>
                          </a:solidFill>
                          <a:effectLst/>
                          <a:latin typeface="Meiryo"/>
                          <a:ea typeface="Meiryo"/>
                        </a:rPr>
                        <a:t>月</a:t>
                      </a:r>
                      <a:r>
                        <a:rPr lang="en-US" altLang="ja-JP" sz="900" b="0" i="0" u="none" strike="noStrike" dirty="0">
                          <a:solidFill>
                            <a:srgbClr val="0D0D0D"/>
                          </a:solidFill>
                          <a:effectLst/>
                          <a:latin typeface="Meiryo"/>
                          <a:ea typeface="Meiryo"/>
                        </a:rPr>
                        <a:t>12</a:t>
                      </a:r>
                      <a:r>
                        <a:rPr lang="ja-JP" altLang="en-US" sz="900" b="0" i="0" u="none" strike="noStrike" dirty="0">
                          <a:solidFill>
                            <a:srgbClr val="0D0D0D"/>
                          </a:solidFill>
                          <a:effectLst/>
                          <a:latin typeface="Meiryo"/>
                          <a:ea typeface="Meiryo"/>
                        </a:rPr>
                        <a:t>日（木）～　</a:t>
                      </a:r>
                      <a:r>
                        <a:rPr lang="en-US" altLang="ja-JP" sz="900" b="0" i="0" u="none" strike="noStrike" dirty="0">
                          <a:solidFill>
                            <a:srgbClr val="0D0D0D"/>
                          </a:solidFill>
                          <a:effectLst/>
                          <a:latin typeface="Meiryo"/>
                          <a:ea typeface="Meiryo"/>
                        </a:rPr>
                        <a:t>2026</a:t>
                      </a:r>
                      <a:r>
                        <a:rPr lang="ja-JP" altLang="en-US" sz="900" b="0" i="0" u="none" strike="noStrike" dirty="0">
                          <a:solidFill>
                            <a:srgbClr val="0D0D0D"/>
                          </a:solidFill>
                          <a:effectLst/>
                          <a:latin typeface="Meiryo"/>
                          <a:ea typeface="Meiryo"/>
                        </a:rPr>
                        <a:t>年</a:t>
                      </a:r>
                      <a:r>
                        <a:rPr lang="en-US" altLang="ja-JP" sz="900" b="0" i="0" u="none" strike="noStrike" dirty="0">
                          <a:solidFill>
                            <a:srgbClr val="0D0D0D"/>
                          </a:solidFill>
                          <a:effectLst/>
                          <a:latin typeface="Meiryo"/>
                          <a:ea typeface="Meiryo"/>
                        </a:rPr>
                        <a:t>3</a:t>
                      </a:r>
                      <a:r>
                        <a:rPr lang="ja-JP" altLang="en-US" sz="900" b="0" i="0" u="none" strike="noStrike" dirty="0">
                          <a:solidFill>
                            <a:srgbClr val="0D0D0D"/>
                          </a:solidFill>
                          <a:effectLst/>
                          <a:latin typeface="Meiryo"/>
                          <a:ea typeface="Meiryo"/>
                        </a:rPr>
                        <a:t>月</a:t>
                      </a:r>
                      <a:r>
                        <a:rPr lang="en-US" altLang="ja-JP" sz="900" b="0" i="0" u="none" strike="noStrike" dirty="0">
                          <a:solidFill>
                            <a:srgbClr val="0D0D0D"/>
                          </a:solidFill>
                          <a:effectLst/>
                          <a:latin typeface="Meiryo"/>
                          <a:ea typeface="Meiryo"/>
                        </a:rPr>
                        <a:t>31</a:t>
                      </a:r>
                      <a:r>
                        <a:rPr lang="ja-JP" altLang="en-US" sz="900" b="0" i="0" u="none" strike="noStrike" dirty="0">
                          <a:solidFill>
                            <a:srgbClr val="0D0D0D"/>
                          </a:solidFill>
                          <a:effectLst/>
                          <a:latin typeface="Meiryo"/>
                          <a:ea typeface="Meiryo"/>
                        </a:rPr>
                        <a:t>日（火）</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989961893"/>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購入期間</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2">
                  <a:txBody>
                    <a:bodyPr/>
                    <a:lstStyle/>
                    <a:p>
                      <a:pPr algn="ctr" rtl="0" fontAlgn="ctr"/>
                      <a:r>
                        <a:rPr lang="en-US" altLang="zh-TW" sz="900" b="0" i="0" u="none" strike="noStrike" dirty="0">
                          <a:solidFill>
                            <a:srgbClr val="0D0D0D"/>
                          </a:solidFill>
                          <a:effectLst/>
                          <a:latin typeface="Meiryo"/>
                          <a:ea typeface="Meiryo"/>
                        </a:rPr>
                        <a:t>5</a:t>
                      </a:r>
                      <a:r>
                        <a:rPr lang="zh-TW" altLang="en-US" sz="900" b="0" i="0" u="none" strike="noStrike" dirty="0">
                          <a:solidFill>
                            <a:srgbClr val="0D0D0D"/>
                          </a:solidFill>
                          <a:effectLst/>
                          <a:latin typeface="Meiryo"/>
                          <a:ea typeface="Meiryo"/>
                        </a:rPr>
                        <a:t>日間～</a:t>
                      </a:r>
                      <a:r>
                        <a:rPr lang="en-US" altLang="zh-TW" sz="900" b="0" i="0" u="none" strike="noStrike" dirty="0">
                          <a:solidFill>
                            <a:srgbClr val="0D0D0D"/>
                          </a:solidFill>
                          <a:effectLst/>
                          <a:latin typeface="Meiryo"/>
                          <a:ea typeface="Meiryo"/>
                        </a:rPr>
                        <a:t>20</a:t>
                      </a:r>
                      <a:r>
                        <a:rPr lang="zh-TW" altLang="en-US" sz="900" b="0" i="0" u="none" strike="noStrike" dirty="0">
                          <a:solidFill>
                            <a:srgbClr val="0D0D0D"/>
                          </a:solidFill>
                          <a:effectLst/>
                          <a:latin typeface="Meiryo"/>
                          <a:ea typeface="Meiryo"/>
                        </a:rPr>
                        <a:t>日間 </a:t>
                      </a:r>
                      <a:r>
                        <a:rPr lang="en-US" altLang="zh-TW" sz="900" b="0" i="0" u="none" strike="noStrike" dirty="0">
                          <a:solidFill>
                            <a:srgbClr val="FF0033"/>
                          </a:solidFill>
                          <a:effectLst/>
                          <a:latin typeface="Meiryo"/>
                          <a:ea typeface="Meiryo"/>
                        </a:rPr>
                        <a:t>※1</a:t>
                      </a:r>
                      <a:endParaRPr lang="zh-TW" altLang="en-US" sz="900" b="0" i="0" u="none" strike="noStrike" dirty="0">
                        <a:solidFill>
                          <a:srgbClr val="FF0033"/>
                        </a:solidFill>
                        <a:effectLst/>
                        <a:latin typeface="Meiryo"/>
                        <a:ea typeface="Meiryo"/>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4">
                  <a:txBody>
                    <a:bodyPr/>
                    <a:lstStyle/>
                    <a:p>
                      <a:pPr algn="ctr" rtl="0" fontAlgn="ctr"/>
                      <a:r>
                        <a:rPr lang="en-US" altLang="ja-JP" sz="900" b="0" i="0" u="none" strike="noStrike" dirty="0">
                          <a:solidFill>
                            <a:srgbClr val="0D0D0D"/>
                          </a:solidFill>
                          <a:effectLst/>
                          <a:latin typeface="Calibri"/>
                          <a:ea typeface="游ゴシック"/>
                        </a:rPr>
                        <a:t>3</a:t>
                      </a:r>
                      <a:r>
                        <a:rPr lang="ja-JP" altLang="en-US" sz="900" b="0" i="0" u="none" strike="noStrike" dirty="0">
                          <a:solidFill>
                            <a:srgbClr val="0D0D0D"/>
                          </a:solidFill>
                          <a:effectLst/>
                          <a:latin typeface="メイリオ"/>
                          <a:ea typeface="メイリオ"/>
                        </a:rPr>
                        <a:t>日間～</a:t>
                      </a:r>
                      <a:r>
                        <a:rPr lang="en-US" altLang="ja-JP" sz="900" b="0" i="0" u="none" strike="noStrike" dirty="0">
                          <a:solidFill>
                            <a:srgbClr val="0D0D0D"/>
                          </a:solidFill>
                          <a:effectLst/>
                          <a:latin typeface="Calibri"/>
                          <a:ea typeface="游ゴシック"/>
                        </a:rPr>
                        <a:t>20</a:t>
                      </a:r>
                      <a:r>
                        <a:rPr lang="ja-JP" altLang="en-US" sz="900" b="0" i="0" u="none" strike="noStrike" dirty="0">
                          <a:solidFill>
                            <a:srgbClr val="0D0D0D"/>
                          </a:solidFill>
                          <a:effectLst/>
                          <a:latin typeface="メイリオ"/>
                          <a:ea typeface="メイリオ"/>
                        </a:rPr>
                        <a:t>日間</a:t>
                      </a:r>
                    </a:p>
                  </a:txBody>
                  <a:tcPr marL="5250" marR="5250" marT="5250"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rtl="0" fontAlgn="ctr"/>
                      <a:r>
                        <a:rPr lang="en-US" altLang="zh-TW" sz="900" b="0" i="0" u="none" strike="noStrike" dirty="0">
                          <a:solidFill>
                            <a:srgbClr val="0D0D0D"/>
                          </a:solidFill>
                          <a:effectLst/>
                          <a:latin typeface="Meiryo" panose="020B0604030504040204" pitchFamily="50" charset="-128"/>
                          <a:ea typeface="Meiryo" panose="020B0604030504040204" pitchFamily="50" charset="-128"/>
                        </a:rPr>
                        <a:t>5</a:t>
                      </a:r>
                      <a:r>
                        <a:rPr lang="zh-TW" altLang="en-US" sz="900" b="0" i="0" u="none" strike="noStrike" dirty="0">
                          <a:solidFill>
                            <a:srgbClr val="0D0D0D"/>
                          </a:solidFill>
                          <a:effectLst/>
                          <a:latin typeface="Meiryo" panose="020B0604030504040204" pitchFamily="50" charset="-128"/>
                          <a:ea typeface="Meiryo" panose="020B0604030504040204" pitchFamily="50" charset="-128"/>
                        </a:rPr>
                        <a:t>日間～</a:t>
                      </a:r>
                      <a:r>
                        <a:rPr lang="en-US" altLang="zh-TW" sz="900" b="0" i="0" u="none" strike="noStrike" dirty="0">
                          <a:solidFill>
                            <a:srgbClr val="0D0D0D"/>
                          </a:solidFill>
                          <a:effectLst/>
                          <a:latin typeface="Meiryo" panose="020B0604030504040204" pitchFamily="50" charset="-128"/>
                          <a:ea typeface="Meiryo" panose="020B0604030504040204" pitchFamily="50" charset="-128"/>
                        </a:rPr>
                        <a:t>20</a:t>
                      </a:r>
                      <a:r>
                        <a:rPr lang="zh-TW" altLang="en-US" sz="900" b="0" i="0" u="none" strike="noStrike" dirty="0">
                          <a:solidFill>
                            <a:srgbClr val="0D0D0D"/>
                          </a:solidFill>
                          <a:effectLst/>
                          <a:latin typeface="Meiryo" panose="020B0604030504040204" pitchFamily="50" charset="-128"/>
                          <a:ea typeface="Meiryo" panose="020B0604030504040204" pitchFamily="50" charset="-128"/>
                        </a:rPr>
                        <a:t>日間 </a:t>
                      </a:r>
                      <a:r>
                        <a:rPr lang="en-US" altLang="zh-TW" sz="900" b="0" i="0" u="none" strike="noStrike" dirty="0">
                          <a:solidFill>
                            <a:srgbClr val="FF0033"/>
                          </a:solidFill>
                          <a:effectLst/>
                          <a:latin typeface="Meiryo" panose="020B0604030504040204" pitchFamily="50" charset="-128"/>
                          <a:ea typeface="Meiryo" panose="020B0604030504040204" pitchFamily="50" charset="-128"/>
                        </a:rPr>
                        <a:t>※1</a:t>
                      </a:r>
                      <a:endParaRPr lang="zh-TW" altLang="en-US" sz="900" b="0" i="0" u="none" strike="noStrike" dirty="0">
                        <a:solidFill>
                          <a:srgbClr val="FF0033"/>
                        </a:solidFill>
                        <a:effectLst/>
                        <a:latin typeface="Meiryo" panose="020B0604030504040204" pitchFamily="50" charset="-128"/>
                        <a:ea typeface="Meiryo" panose="020B0604030504040204" pitchFamily="50" charset="-128"/>
                      </a:endParaRPr>
                    </a:p>
                  </a:txBody>
                  <a:tcPr marL="5250" marR="5250" marT="52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4016199579"/>
                  </a:ext>
                </a:extLst>
              </a:tr>
              <a:tr h="251399">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料金タイプ</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sz="900" b="0" i="0" u="none" strike="noStrike" dirty="0" err="1">
                          <a:solidFill>
                            <a:srgbClr val="0D0D0D"/>
                          </a:solidFill>
                          <a:effectLst/>
                          <a:latin typeface="Meiryo"/>
                          <a:ea typeface="Meiryo"/>
                        </a:rPr>
                        <a:t>vimps</a:t>
                      </a:r>
                      <a:r>
                        <a:rPr lang="ja-JP" altLang="en-US" sz="900" b="0" i="0" u="none" strike="noStrike">
                          <a:solidFill>
                            <a:srgbClr val="0D0D0D"/>
                          </a:solidFill>
                          <a:effectLst/>
                          <a:latin typeface="Meiryo"/>
                          <a:ea typeface="Meiryo"/>
                        </a:rPr>
                        <a:t>購入型</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117634494"/>
                  </a:ext>
                </a:extLst>
              </a:tr>
              <a:tr h="316245">
                <a:tc>
                  <a:txBody>
                    <a:bodyPr/>
                    <a:lstStyle/>
                    <a:p>
                      <a:pPr algn="ctr" rtl="0" fontAlgn="ctr"/>
                      <a:r>
                        <a:rPr lang="zh-TW" altLang="en-US" sz="900" b="0" i="0" u="none" strike="noStrike">
                          <a:solidFill>
                            <a:srgbClr val="FFFFFF"/>
                          </a:solidFill>
                          <a:effectLst/>
                          <a:latin typeface="Meiryo" panose="020B0604030504040204" pitchFamily="50" charset="-128"/>
                          <a:ea typeface="Meiryo" panose="020B0604030504040204" pitchFamily="50" charset="-128"/>
                        </a:rPr>
                        <a:t>最低購入価格</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2">
                  <a:txBody>
                    <a:bodyPr/>
                    <a:lstStyle/>
                    <a:p>
                      <a:pPr algn="ctr" rtl="0" fontAlgn="ctr"/>
                      <a:r>
                        <a:rPr lang="en-US" altLang="ja-JP" sz="900" b="0" i="0" u="none" strike="noStrike" dirty="0">
                          <a:solidFill>
                            <a:srgbClr val="0D0D0D"/>
                          </a:solidFill>
                          <a:effectLst/>
                          <a:latin typeface="Meiryo"/>
                          <a:ea typeface="Meiryo"/>
                        </a:rPr>
                        <a:t>10,000,000</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dirty="0">
                          <a:solidFill>
                            <a:srgbClr val="0D0D0D"/>
                          </a:solidFill>
                          <a:effectLst/>
                          <a:latin typeface="Meiryo"/>
                          <a:ea typeface="Meiryo"/>
                        </a:rPr>
                        <a:t>10,000,000</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dirty="0">
                          <a:solidFill>
                            <a:srgbClr val="0D0D0D"/>
                          </a:solidFill>
                          <a:effectLst/>
                          <a:latin typeface="Meiryo"/>
                          <a:ea typeface="Meiryo"/>
                        </a:rPr>
                        <a:t>20,000,000</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dirty="0">
                          <a:solidFill>
                            <a:srgbClr val="0D0D0D"/>
                          </a:solidFill>
                          <a:effectLst/>
                          <a:latin typeface="Meiryo"/>
                          <a:ea typeface="Meiryo"/>
                        </a:rPr>
                        <a:t>3,000,000</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997189860"/>
                  </a:ext>
                </a:extLst>
              </a:tr>
              <a:tr h="155139">
                <a:tc rowSpan="2">
                  <a:txBody>
                    <a:bodyPr/>
                    <a:lstStyle/>
                    <a:p>
                      <a:pPr algn="ctr" rtl="0" fontAlgn="ctr"/>
                      <a:r>
                        <a:rPr lang="ja-JP" altLang="en-US" sz="900" b="0" i="0" u="none" strike="noStrike">
                          <a:solidFill>
                            <a:srgbClr val="FFFFFF"/>
                          </a:solidFill>
                          <a:effectLst/>
                          <a:latin typeface="Meiryo"/>
                          <a:ea typeface="Meiryo"/>
                        </a:rPr>
                        <a:t>基本料金（</a:t>
                      </a:r>
                      <a:r>
                        <a:rPr lang="en-US" sz="900" b="0" i="0" u="none" strike="noStrike" dirty="0" err="1">
                          <a:solidFill>
                            <a:srgbClr val="FFFFFF"/>
                          </a:solidFill>
                          <a:effectLst/>
                          <a:latin typeface="Meiryo"/>
                          <a:ea typeface="Meiryo"/>
                        </a:rPr>
                        <a:t>vCPM</a:t>
                      </a:r>
                      <a:r>
                        <a:rPr lang="en-US" sz="900" b="0" i="0" u="none" strike="noStrike" dirty="0">
                          <a:solidFill>
                            <a:srgbClr val="FFFFFF"/>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rowSpan="2" gridSpan="2">
                  <a:txBody>
                    <a:bodyPr/>
                    <a:lstStyle/>
                    <a:p>
                      <a:pPr algn="ctr" rtl="0" fontAlgn="ctr"/>
                      <a:r>
                        <a:rPr lang="en-US" altLang="ja-JP" sz="900" b="0" i="0" u="none" strike="noStrike" dirty="0">
                          <a:solidFill>
                            <a:srgbClr val="0D0D0D"/>
                          </a:solidFill>
                          <a:effectLst/>
                          <a:latin typeface="Meiryo"/>
                          <a:ea typeface="Meiryo"/>
                        </a:rPr>
                        <a:t>1,075</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rowSpan="2" hMerge="1">
                  <a:txBody>
                    <a:bodyPr/>
                    <a:lstStyle/>
                    <a:p>
                      <a:endParaRPr kumimoji="1" lang="ja-JP" altLang="en-US"/>
                    </a:p>
                  </a:txBody>
                  <a:tcPr/>
                </a:tc>
                <a:tc rowSpan="2" gridSpan="2">
                  <a:txBody>
                    <a:bodyPr/>
                    <a:lstStyle/>
                    <a:p>
                      <a:pPr algn="ctr" rtl="0" fontAlgn="ctr"/>
                      <a:r>
                        <a:rPr lang="en-US" altLang="ja-JP" sz="900" b="0" i="0" u="none" strike="noStrike" dirty="0">
                          <a:solidFill>
                            <a:srgbClr val="0D0D0D"/>
                          </a:solidFill>
                          <a:effectLst/>
                          <a:latin typeface="Meiryo"/>
                          <a:ea typeface="Meiryo"/>
                        </a:rPr>
                        <a:t>1,263</a:t>
                      </a:r>
                      <a:r>
                        <a:rPr lang="ja-JP" altLang="en-US" sz="900" b="0" i="0" u="none" strike="noStrike" dirty="0">
                          <a:solidFill>
                            <a:srgbClr val="0D0D0D"/>
                          </a:solidFill>
                          <a:effectLst/>
                          <a:latin typeface="Meiryo"/>
                          <a:ea typeface="Meiryo"/>
                        </a:rPr>
                        <a:t>円 </a:t>
                      </a:r>
                      <a:r>
                        <a:rPr lang="en-US" altLang="ja-JP" sz="900" b="0" i="0" u="none" strike="noStrike" dirty="0">
                          <a:solidFill>
                            <a:srgbClr val="FF0033"/>
                          </a:solidFill>
                          <a:effectLst/>
                          <a:latin typeface="Meiryo"/>
                          <a:ea typeface="Meiryo"/>
                        </a:rPr>
                        <a:t>※2</a:t>
                      </a:r>
                      <a:endParaRPr lang="ja-JP" altLang="en-US" sz="900" b="0" i="0" u="none" strike="noStrike" dirty="0">
                        <a:solidFill>
                          <a:srgbClr val="FF0033"/>
                        </a:solidFill>
                        <a:effectLst/>
                        <a:latin typeface="Meiryo"/>
                        <a:ea typeface="Meiryo"/>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rowSpan="2" hMerge="1">
                  <a:txBody>
                    <a:bodyPr/>
                    <a:lstStyle/>
                    <a:p>
                      <a:endParaRPr kumimoji="1" lang="ja-JP" altLang="en-US"/>
                    </a:p>
                  </a:txBody>
                  <a:tcPr/>
                </a:tc>
                <a:tc rowSpan="2" gridSpan="2">
                  <a:txBody>
                    <a:bodyPr/>
                    <a:lstStyle/>
                    <a:p>
                      <a:pPr algn="ctr" rtl="0" fontAlgn="ctr"/>
                      <a:r>
                        <a:rPr lang="en-US" altLang="ja-JP" sz="900" b="0" i="0" u="none" strike="noStrike" dirty="0">
                          <a:solidFill>
                            <a:srgbClr val="0D0D0D"/>
                          </a:solidFill>
                          <a:effectLst/>
                          <a:latin typeface="Meiryo" panose="020B0604030504040204" pitchFamily="50" charset="-128"/>
                          <a:ea typeface="Meiryo" panose="020B0604030504040204" pitchFamily="50" charset="-128"/>
                        </a:rPr>
                        <a:t>1,075</a:t>
                      </a:r>
                      <a:r>
                        <a:rPr lang="ja-JP" altLang="en-US" sz="900" b="0" i="0" u="none" strike="noStrike" dirty="0">
                          <a:solidFill>
                            <a:srgbClr val="0D0D0D"/>
                          </a:solidFill>
                          <a:effectLst/>
                          <a:latin typeface="Meiryo" panose="020B0604030504040204" pitchFamily="50" charset="-128"/>
                          <a:ea typeface="Meiryo" panose="020B0604030504040204" pitchFamily="50" charset="-128"/>
                        </a:rPr>
                        <a:t>円</a:t>
                      </a:r>
                      <a:r>
                        <a:rPr lang="en-US" altLang="ja-JP" sz="900" b="0" i="0" u="none" strike="noStrike" dirty="0">
                          <a:solidFill>
                            <a:srgbClr val="FF0033"/>
                          </a:solidFill>
                          <a:effectLst/>
                          <a:latin typeface="Meiryo" panose="020B0604030504040204" pitchFamily="50" charset="-128"/>
                          <a:ea typeface="Meiryo" panose="020B0604030504040204" pitchFamily="50" charset="-128"/>
                        </a:rPr>
                        <a:t>※2</a:t>
                      </a:r>
                      <a:r>
                        <a:rPr lang="ja-JP" altLang="en-US" sz="900" b="0" i="0" u="none" strike="noStrike" dirty="0">
                          <a:solidFill>
                            <a:srgbClr val="FF0033"/>
                          </a:solidFill>
                          <a:effectLst/>
                          <a:latin typeface="Meiryo" panose="020B0604030504040204" pitchFamily="50" charset="-128"/>
                          <a:ea typeface="Meiryo" panose="020B0604030504040204" pitchFamily="50" charset="-128"/>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rowSpan="2" hMerge="1">
                  <a:txBody>
                    <a:bodyPr/>
                    <a:lstStyle/>
                    <a:p>
                      <a:endParaRPr kumimoji="1" lang="ja-JP" altLang="en-US"/>
                    </a:p>
                  </a:txBody>
                  <a:tcPr/>
                </a:tc>
                <a:tc gridSpan="2">
                  <a:txBody>
                    <a:bodyPr/>
                    <a:lstStyle/>
                    <a:p>
                      <a:pPr algn="ctr" rtl="0" fontAlgn="ctr"/>
                      <a:r>
                        <a:rPr lang="en-US" altLang="ja-JP" sz="900" b="0" i="0" u="none" strike="noStrike" dirty="0">
                          <a:solidFill>
                            <a:srgbClr val="0D0D0D"/>
                          </a:solidFill>
                          <a:effectLst/>
                          <a:latin typeface="Meiryo"/>
                          <a:ea typeface="Meiryo"/>
                        </a:rPr>
                        <a:t>1,397</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756185011"/>
                  </a:ext>
                </a:extLst>
              </a:tr>
              <a:tr h="143205">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p>
                      <a:pPr algn="ctr" rtl="0" fontAlgn="ctr"/>
                      <a:r>
                        <a:rPr lang="ja-JP" altLang="en-US" sz="900" b="0" i="0" u="none" strike="noStrike" dirty="0">
                          <a:solidFill>
                            <a:srgbClr val="0D0D0D"/>
                          </a:solidFill>
                          <a:effectLst/>
                          <a:latin typeface="Meiryo" panose="020B0604030504040204" pitchFamily="50" charset="-128"/>
                          <a:ea typeface="Meiryo" panose="020B0604030504040204" pitchFamily="50" charset="-128"/>
                        </a:rPr>
                        <a:t>（</a:t>
                      </a:r>
                      <a:r>
                        <a:rPr lang="en-US" altLang="ja-JP" sz="900" b="0" i="0" u="none" strike="noStrike" dirty="0">
                          <a:solidFill>
                            <a:srgbClr val="0D0D0D"/>
                          </a:solidFill>
                          <a:effectLst/>
                          <a:latin typeface="Meiryo" panose="020B0604030504040204" pitchFamily="50" charset="-128"/>
                          <a:ea typeface="Meiryo" panose="020B0604030504040204" pitchFamily="50" charset="-128"/>
                        </a:rPr>
                        <a:t>1,075</a:t>
                      </a:r>
                      <a:r>
                        <a:rPr lang="ja-JP" altLang="en-US" sz="900" b="0" i="0" u="none" strike="noStrike" dirty="0">
                          <a:solidFill>
                            <a:srgbClr val="0D0D0D"/>
                          </a:solidFill>
                          <a:effectLst/>
                          <a:latin typeface="Meiryo" panose="020B0604030504040204" pitchFamily="50" charset="-128"/>
                          <a:ea typeface="Meiryo" panose="020B0604030504040204" pitchFamily="50" charset="-128"/>
                        </a:rPr>
                        <a:t>円</a:t>
                      </a:r>
                      <a:r>
                        <a:rPr lang="en-US" altLang="ja-JP" sz="900" b="0" i="0" u="none" strike="noStrike" dirty="0">
                          <a:solidFill>
                            <a:srgbClr val="0D0D0D"/>
                          </a:solidFill>
                          <a:effectLst/>
                          <a:latin typeface="Meiryo" panose="020B0604030504040204" pitchFamily="50" charset="-128"/>
                          <a:ea typeface="Meiryo" panose="020B0604030504040204" pitchFamily="50" charset="-128"/>
                        </a:rPr>
                        <a:t>×1.3</a:t>
                      </a:r>
                      <a:r>
                        <a:rPr lang="ja-JP" altLang="en-US" sz="900" b="0" i="0" u="none" strike="noStrike" dirty="0">
                          <a:solidFill>
                            <a:srgbClr val="0D0D0D"/>
                          </a:solidFill>
                          <a:effectLst/>
                          <a:latin typeface="Meiryo" panose="020B0604030504040204" pitchFamily="50" charset="-128"/>
                          <a:ea typeface="Meiryo" panose="020B0604030504040204" pitchFamily="50" charset="-128"/>
                        </a:rPr>
                        <a:t>倍） </a:t>
                      </a:r>
                      <a:r>
                        <a:rPr lang="en-US" altLang="ja-JP" sz="900" b="0" i="0" u="none" strike="noStrike" dirty="0">
                          <a:solidFill>
                            <a:srgbClr val="FF0033"/>
                          </a:solidFill>
                          <a:effectLst/>
                          <a:latin typeface="Meiryo" panose="020B0604030504040204" pitchFamily="50" charset="-128"/>
                          <a:ea typeface="Meiryo" panose="020B0604030504040204" pitchFamily="50" charset="-128"/>
                        </a:rPr>
                        <a:t>※3</a:t>
                      </a:r>
                      <a:endParaRPr lang="ja-JP" altLang="en-US" sz="900" b="0" i="0" u="none" strike="noStrike" dirty="0">
                        <a:solidFill>
                          <a:srgbClr val="FF0033"/>
                        </a:solidFill>
                        <a:effectLst/>
                        <a:latin typeface="Meiryo" panose="020B0604030504040204" pitchFamily="50" charset="-128"/>
                        <a:ea typeface="Meiryo"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816400905"/>
                  </a:ext>
                </a:extLst>
              </a:tr>
              <a:tr h="184165">
                <a:tc>
                  <a:txBody>
                    <a:bodyPr/>
                    <a:lstStyle/>
                    <a:p>
                      <a:pPr algn="ctr" rtl="0" fontAlgn="ctr"/>
                      <a:r>
                        <a:rPr lang="ja-JP" altLang="en-US" sz="900" b="0" i="0" u="none" strike="noStrike">
                          <a:solidFill>
                            <a:srgbClr val="FFFFFF"/>
                          </a:solidFill>
                          <a:effectLst/>
                          <a:latin typeface="Meiryo"/>
                          <a:ea typeface="Meiryo"/>
                        </a:rPr>
                        <a:t>想定</a:t>
                      </a:r>
                      <a:r>
                        <a:rPr lang="en-US" altLang="ja-JP" sz="900" b="0" i="0" u="none" strike="noStrike" dirty="0" err="1">
                          <a:solidFill>
                            <a:srgbClr val="FFFFFF"/>
                          </a:solidFill>
                          <a:effectLst/>
                          <a:latin typeface="Meiryo"/>
                          <a:ea typeface="Meiryo"/>
                        </a:rPr>
                        <a:t>vimps</a:t>
                      </a:r>
                      <a:r>
                        <a:rPr lang="ja-JP" altLang="en-US" sz="900" b="0" i="0" u="none" strike="noStrike">
                          <a:solidFill>
                            <a:srgbClr val="FFFFFF"/>
                          </a:solidFill>
                          <a:effectLst/>
                          <a:latin typeface="Meiryo"/>
                          <a:ea typeface="Meiryo"/>
                        </a:rPr>
                        <a:t>（枠配信のみ）</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2">
                  <a:txBody>
                    <a:bodyPr/>
                    <a:lstStyle/>
                    <a:p>
                      <a:pPr algn="ctr" rtl="0" fontAlgn="ctr"/>
                      <a:r>
                        <a:rPr lang="en-US" altLang="ja-JP" sz="900" b="0" i="0" u="none" strike="noStrike" dirty="0">
                          <a:solidFill>
                            <a:srgbClr val="595959"/>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dirty="0">
                          <a:solidFill>
                            <a:srgbClr val="595959"/>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dirty="0">
                          <a:solidFill>
                            <a:srgbClr val="595959"/>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dirty="0">
                          <a:solidFill>
                            <a:srgbClr val="595959"/>
                          </a:solidFill>
                          <a:effectLst/>
                          <a:latin typeface="Meiryo" panose="020B0604030504040204" pitchFamily="50" charset="-128"/>
                          <a:ea typeface="Meiryo"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775626630"/>
                  </a:ext>
                </a:extLst>
              </a:tr>
            </a:tbl>
          </a:graphicData>
        </a:graphic>
      </p:graphicFrame>
      <p:sp>
        <p:nvSpPr>
          <p:cNvPr id="20" name="テキスト プレースホルダー 1">
            <a:extLst>
              <a:ext uri="{FF2B5EF4-FFF2-40B4-BE49-F238E27FC236}">
                <a16:creationId xmlns:a16="http://schemas.microsoft.com/office/drawing/2014/main" id="{08DA89FA-5856-807C-98A8-1432268BE19D}"/>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a:t>
            </a:r>
            <a:r>
              <a:rPr kumimoji="1" lang="ja-JP" altLang="en-US" sz="1600" b="1" i="0">
                <a:latin typeface="Meiryo"/>
                <a:ea typeface="Meiryo"/>
              </a:rPr>
              <a:t>マルチデバイス</a:t>
            </a:r>
          </a:p>
        </p:txBody>
      </p:sp>
      <p:sp>
        <p:nvSpPr>
          <p:cNvPr id="21" name="テキスト プレースホルダー 1">
            <a:extLst>
              <a:ext uri="{FF2B5EF4-FFF2-40B4-BE49-F238E27FC236}">
                <a16:creationId xmlns:a16="http://schemas.microsoft.com/office/drawing/2014/main" id="{E4FAC935-A24F-2018-1D8F-9A69C413522E}"/>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
        <p:nvSpPr>
          <p:cNvPr id="22" name="円/楕円 19">
            <a:extLst>
              <a:ext uri="{FF2B5EF4-FFF2-40B4-BE49-F238E27FC236}">
                <a16:creationId xmlns:a16="http://schemas.microsoft.com/office/drawing/2014/main" id="{27358A47-8412-AA18-A627-B311B8DF43E1}"/>
              </a:ext>
            </a:extLst>
          </p:cNvPr>
          <p:cNvSpPr>
            <a:spLocks noChangeAspect="1"/>
          </p:cNvSpPr>
          <p:nvPr/>
        </p:nvSpPr>
        <p:spPr>
          <a:xfrm>
            <a:off x="8586535" y="2349962"/>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3" name="円/楕円 31">
            <a:extLst>
              <a:ext uri="{FF2B5EF4-FFF2-40B4-BE49-F238E27FC236}">
                <a16:creationId xmlns:a16="http://schemas.microsoft.com/office/drawing/2014/main" id="{7CB1324D-E134-9744-103B-2BC07663F340}"/>
              </a:ext>
            </a:extLst>
          </p:cNvPr>
          <p:cNvSpPr>
            <a:spLocks noChangeAspect="1"/>
          </p:cNvSpPr>
          <p:nvPr/>
        </p:nvSpPr>
        <p:spPr>
          <a:xfrm>
            <a:off x="7488200" y="255447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F</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24" name="円/楕円 33">
            <a:extLst>
              <a:ext uri="{FF2B5EF4-FFF2-40B4-BE49-F238E27FC236}">
                <a16:creationId xmlns:a16="http://schemas.microsoft.com/office/drawing/2014/main" id="{ECF70BBE-2221-D8F1-97F8-ACBFCF5D5643}"/>
              </a:ext>
            </a:extLst>
          </p:cNvPr>
          <p:cNvSpPr>
            <a:spLocks noChangeAspect="1"/>
          </p:cNvSpPr>
          <p:nvPr/>
        </p:nvSpPr>
        <p:spPr>
          <a:xfrm>
            <a:off x="10526259" y="2563645"/>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G</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25" name="円/楕円 34">
            <a:extLst>
              <a:ext uri="{FF2B5EF4-FFF2-40B4-BE49-F238E27FC236}">
                <a16:creationId xmlns:a16="http://schemas.microsoft.com/office/drawing/2014/main" id="{DD06C4EA-2A78-208F-8970-C0DDEF23ECF1}"/>
              </a:ext>
            </a:extLst>
          </p:cNvPr>
          <p:cNvSpPr>
            <a:spLocks noChangeAspect="1"/>
          </p:cNvSpPr>
          <p:nvPr/>
        </p:nvSpPr>
        <p:spPr>
          <a:xfrm>
            <a:off x="8342351" y="275352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H</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7879609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9" name="表 8">
            <a:extLst>
              <a:ext uri="{FF2B5EF4-FFF2-40B4-BE49-F238E27FC236}">
                <a16:creationId xmlns:a16="http://schemas.microsoft.com/office/drawing/2014/main" id="{839B0D28-1A0D-AA56-A3C9-8C83B1C494AA}"/>
              </a:ext>
            </a:extLst>
          </p:cNvPr>
          <p:cNvGraphicFramePr>
            <a:graphicFrameLocks noGrp="1"/>
          </p:cNvGraphicFramePr>
          <p:nvPr>
            <p:extLst>
              <p:ext uri="{D42A27DB-BD31-4B8C-83A1-F6EECF244321}">
                <p14:modId xmlns:p14="http://schemas.microsoft.com/office/powerpoint/2010/main" val="2632091716"/>
              </p:ext>
            </p:extLst>
          </p:nvPr>
        </p:nvGraphicFramePr>
        <p:xfrm>
          <a:off x="479423" y="871345"/>
          <a:ext cx="11233150" cy="3917690"/>
        </p:xfrm>
        <a:graphic>
          <a:graphicData uri="http://schemas.openxmlformats.org/drawingml/2006/table">
            <a:tbl>
              <a:tblPr bandRow="1"/>
              <a:tblGrid>
                <a:gridCol w="1919003">
                  <a:extLst>
                    <a:ext uri="{9D8B030D-6E8A-4147-A177-3AD203B41FA5}">
                      <a16:colId xmlns:a16="http://schemas.microsoft.com/office/drawing/2014/main" val="792911817"/>
                    </a:ext>
                  </a:extLst>
                </a:gridCol>
                <a:gridCol w="2437246">
                  <a:extLst>
                    <a:ext uri="{9D8B030D-6E8A-4147-A177-3AD203B41FA5}">
                      <a16:colId xmlns:a16="http://schemas.microsoft.com/office/drawing/2014/main" val="2515137241"/>
                    </a:ext>
                  </a:extLst>
                </a:gridCol>
                <a:gridCol w="2375436">
                  <a:extLst>
                    <a:ext uri="{9D8B030D-6E8A-4147-A177-3AD203B41FA5}">
                      <a16:colId xmlns:a16="http://schemas.microsoft.com/office/drawing/2014/main" val="3608287535"/>
                    </a:ext>
                  </a:extLst>
                </a:gridCol>
                <a:gridCol w="2323336">
                  <a:extLst>
                    <a:ext uri="{9D8B030D-6E8A-4147-A177-3AD203B41FA5}">
                      <a16:colId xmlns:a16="http://schemas.microsoft.com/office/drawing/2014/main" val="135909385"/>
                    </a:ext>
                  </a:extLst>
                </a:gridCol>
                <a:gridCol w="2178129">
                  <a:extLst>
                    <a:ext uri="{9D8B030D-6E8A-4147-A177-3AD203B41FA5}">
                      <a16:colId xmlns:a16="http://schemas.microsoft.com/office/drawing/2014/main" val="2591893762"/>
                    </a:ext>
                  </a:extLst>
                </a:gridCol>
              </a:tblGrid>
              <a:tr h="55222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bg1"/>
                          </a:solidFill>
                          <a:latin typeface="Meiryo" panose="020B0604030504040204" pitchFamily="34" charset="-128"/>
                          <a:ea typeface="Meiryo" panose="020B0604030504040204" pitchFamily="34" charset="-128"/>
                        </a:rPr>
                        <a:t>vCPM</a:t>
                      </a:r>
                      <a:endParaRPr kumimoji="1" lang="en-US" altLang="ja-JP" sz="1100" b="1" kern="1200">
                        <a:solidFill>
                          <a:schemeClr val="bg1"/>
                        </a:solidFill>
                        <a:latin typeface="Meiryo" panose="020B0604030504040204" pitchFamily="34" charset="-128"/>
                        <a:ea typeface="Meiryo" panose="020B0604030504040204" pitchFamily="34" charset="-128"/>
                      </a:endParaRPr>
                    </a:p>
                    <a:p>
                      <a:pPr algn="ctr"/>
                      <a:r>
                        <a:rPr kumimoji="1" lang="ja-JP" altLang="en-US" sz="1100" b="1" kern="1200">
                          <a:solidFill>
                            <a:schemeClr val="bg1"/>
                          </a:solidFill>
                          <a:latin typeface="Meiryo" panose="020B0604030504040204" pitchFamily="34" charset="-128"/>
                          <a:ea typeface="Meiryo" panose="020B0604030504040204" pitchFamily="34" charset="-128"/>
                        </a:rPr>
                        <a:t>掛け率</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lang="ja-JP" altLang="en-US" sz="1000" b="1" i="0" u="none" strike="noStrike">
                          <a:solidFill>
                            <a:srgbClr val="FFFFFF"/>
                          </a:solidFill>
                          <a:effectLst/>
                          <a:latin typeface="Meiryo" panose="020B0604030504040204" pitchFamily="50" charset="-128"/>
                          <a:ea typeface="Meiryo" panose="020B0604030504040204" pitchFamily="50" charset="-128"/>
                        </a:rPr>
                        <a:t>ブランドパネル　トップインパクト　パノラマ　</a:t>
                      </a:r>
                      <a:r>
                        <a:rPr lang="en-US" altLang="ja-JP" sz="1000" b="1" i="0" u="none" strike="noStrike">
                          <a:solidFill>
                            <a:srgbClr val="FFFFFF"/>
                          </a:solidFill>
                          <a:effectLst/>
                          <a:latin typeface="Meiryo" panose="020B0604030504040204" pitchFamily="50" charset="-128"/>
                          <a:ea typeface="Meiryo" panose="020B0604030504040204" pitchFamily="50" charset="-128"/>
                        </a:rPr>
                        <a:t>MD</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lang="ja-JP" altLang="en-US" sz="1000" b="1" i="0" u="none" strike="noStrike">
                          <a:solidFill>
                            <a:srgbClr val="FFFFFF"/>
                          </a:solidFill>
                          <a:effectLst/>
                          <a:latin typeface="Meiryo" panose="020B0604030504040204" pitchFamily="50" charset="-128"/>
                          <a:ea typeface="Meiryo" panose="020B0604030504040204" pitchFamily="50" charset="-128"/>
                        </a:rPr>
                        <a:t>ブランドパネル　トップインパクト　パノラマ　</a:t>
                      </a:r>
                      <a:r>
                        <a:rPr lang="en-US" altLang="ja-JP" sz="1000" b="1" i="0" u="none" strike="noStrike">
                          <a:solidFill>
                            <a:srgbClr val="FFFFFF"/>
                          </a:solidFill>
                          <a:effectLst/>
                          <a:latin typeface="Meiryo" panose="020B0604030504040204" pitchFamily="50" charset="-128"/>
                          <a:ea typeface="Meiryo" panose="020B0604030504040204" pitchFamily="50" charset="-128"/>
                        </a:rPr>
                        <a:t>MD</a:t>
                      </a:r>
                      <a:r>
                        <a:rPr kumimoji="1" lang="ja-JP" altLang="en-US" sz="1000" b="1" kern="1200">
                          <a:solidFill>
                            <a:schemeClr val="bg1"/>
                          </a:solidFill>
                          <a:latin typeface="Meiryo" panose="020B0604030504040204" pitchFamily="34" charset="-128"/>
                          <a:ea typeface="Meiryo" panose="020B0604030504040204" pitchFamily="34" charset="-128"/>
                        </a:rPr>
                        <a:t>（</a:t>
                      </a:r>
                      <a:r>
                        <a:rPr kumimoji="1" lang="en-US" altLang="ja-JP" sz="1000" b="1" kern="1200">
                          <a:solidFill>
                            <a:schemeClr val="bg1"/>
                          </a:solidFill>
                          <a:latin typeface="Meiryo" panose="020B0604030504040204" pitchFamily="34" charset="-128"/>
                          <a:ea typeface="Meiryo" panose="020B0604030504040204" pitchFamily="34" charset="-128"/>
                        </a:rPr>
                        <a:t>FQ1</a:t>
                      </a:r>
                      <a:r>
                        <a:rPr kumimoji="1" lang="ja-JP" altLang="en-US" sz="1000" b="1" kern="1200">
                          <a:solidFill>
                            <a:schemeClr val="bg1"/>
                          </a:solidFill>
                          <a:latin typeface="Meiryo" panose="020B0604030504040204" pitchFamily="34" charset="-128"/>
                          <a:ea typeface="Meiryo" panose="020B0604030504040204" pitchFamily="34" charset="-128"/>
                        </a:rPr>
                        <a:t>）</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i="0" u="none" strike="noStrike">
                          <a:solidFill>
                            <a:srgbClr val="FFFFFF"/>
                          </a:solidFill>
                          <a:effectLst/>
                          <a:latin typeface="Meiryo" panose="020B0604030504040204" pitchFamily="50" charset="-128"/>
                          <a:ea typeface="Meiryo" panose="020B0604030504040204" pitchFamily="50" charset="-128"/>
                        </a:rPr>
                        <a:t>ブランドパネル　トップインパクト　パノラマ　</a:t>
                      </a:r>
                      <a:r>
                        <a:rPr lang="en-US" altLang="ja-JP" sz="1000" b="1" i="0" u="none" strike="noStrike">
                          <a:solidFill>
                            <a:srgbClr val="FFFFFF"/>
                          </a:solidFill>
                          <a:effectLst/>
                          <a:latin typeface="Meiryo" panose="020B0604030504040204" pitchFamily="50" charset="-128"/>
                          <a:ea typeface="Meiryo" panose="020B0604030504040204" pitchFamily="50" charset="-128"/>
                        </a:rPr>
                        <a:t>MD</a:t>
                      </a:r>
                      <a:r>
                        <a:rPr kumimoji="1" lang="ja-JP" altLang="en-US" sz="1000" b="1" kern="1200">
                          <a:solidFill>
                            <a:schemeClr val="bg1"/>
                          </a:solidFill>
                          <a:latin typeface="Meiryo" panose="020B0604030504040204" pitchFamily="34" charset="-128"/>
                          <a:ea typeface="Meiryo" panose="020B0604030504040204" pitchFamily="34" charset="-128"/>
                        </a:rPr>
                        <a:t>（都道府県）</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lumMod val="95000"/>
                            </a:schemeClr>
                          </a:solidFill>
                          <a:latin typeface="Meiryo" panose="020B0604030504040204" pitchFamily="34" charset="-128"/>
                          <a:ea typeface="Meiryo" panose="020B0604030504040204" pitchFamily="34" charset="-128"/>
                        </a:rPr>
                        <a:t>1.2</a:t>
                      </a:r>
                      <a:r>
                        <a:rPr kumimoji="1" lang="ja-JP" altLang="en-US" sz="1100" b="0">
                          <a:solidFill>
                            <a:schemeClr val="bg1">
                              <a:lumMod val="95000"/>
                            </a:schemeClr>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a:solidFill>
                          <a:srgbClr val="0D0D0D"/>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1.2</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1.3</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lumMod val="95000"/>
                            </a:schemeClr>
                          </a:solidFill>
                          <a:latin typeface="Meiryo" panose="020B0604030504040204" pitchFamily="34" charset="-128"/>
                          <a:ea typeface="Meiryo" panose="020B0604030504040204" pitchFamily="34" charset="-128"/>
                        </a:rPr>
                        <a:t>1.56</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曜日・</a:t>
                      </a:r>
                      <a:r>
                        <a:rPr kumimoji="1" lang="ja-JP" altLang="en-US" sz="1100" b="0">
                          <a:solidFill>
                            <a:schemeClr val="bg1">
                              <a:lumMod val="95000"/>
                            </a:schemeClr>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1.2</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429505">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オーディエンスリスト</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（興味関心、購買意向、</a:t>
                      </a:r>
                      <a:endParaRPr kumimoji="1" lang="en-US" altLang="ja-JP" sz="1100" b="0" kern="1200">
                        <a:solidFill>
                          <a:schemeClr val="bg1">
                            <a:lumMod val="95000"/>
                          </a:schemeClr>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属性・ライフイベント）</a:t>
                      </a: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１</a:t>
                      </a:r>
                      <a:endParaRPr kumimoji="1" lang="en-US" altLang="ja-JP" sz="1100" b="0" kern="1200">
                        <a:solidFill>
                          <a:schemeClr val="bg1">
                            <a:lumMod val="95000"/>
                          </a:schemeClr>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1.8</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endParaRPr kumimoji="1" lang="en-US" altLang="ja-JP" sz="1400" b="1"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21835">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（ヤフー提供）</a:t>
                      </a: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リスト参照</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514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lumMod val="95000"/>
                            </a:schemeClr>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2.0</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rgbClr val="0D0D0D"/>
                          </a:solidFill>
                          <a:latin typeface="Meiryo" panose="020B0604030504040204" pitchFamily="34" charset="-128"/>
                          <a:ea typeface="Meiryo" panose="020B0604030504040204" pitchFamily="34" charset="-128"/>
                        </a:rPr>
                        <a:t>1</a:t>
                      </a:r>
                      <a:r>
                        <a:rPr kumimoji="1" lang="ja-JP" altLang="en-US" sz="1100" b="0" kern="1200" dirty="0">
                          <a:solidFill>
                            <a:srgbClr val="0D0D0D"/>
                          </a:solidFill>
                          <a:latin typeface="Meiryo" panose="020B0604030504040204" pitchFamily="34" charset="-128"/>
                          <a:ea typeface="Meiryo" panose="020B0604030504040204" pitchFamily="34" charset="-128"/>
                        </a:rPr>
                        <a:t>回</a:t>
                      </a:r>
                      <a:r>
                        <a:rPr kumimoji="1" lang="en-US" altLang="ja-JP" sz="1100" b="0" kern="1200" dirty="0">
                          <a:solidFill>
                            <a:srgbClr val="0D0D0D"/>
                          </a:solidFill>
                          <a:latin typeface="Meiryo" panose="020B0604030504040204" pitchFamily="34" charset="-128"/>
                          <a:ea typeface="Meiryo" panose="020B0604030504040204" pitchFamily="34" charset="-128"/>
                        </a:rPr>
                        <a:t>/</a:t>
                      </a:r>
                      <a:r>
                        <a:rPr kumimoji="1" lang="ja-JP" altLang="en-US" sz="1100" b="0" kern="1200" dirty="0">
                          <a:solidFill>
                            <a:srgbClr val="0D0D0D"/>
                          </a:solidFill>
                          <a:latin typeface="Meiryo" panose="020B0604030504040204" pitchFamily="34" charset="-128"/>
                          <a:ea typeface="Meiryo" panose="020B0604030504040204" pitchFamily="34" charset="-128"/>
                        </a:rPr>
                        <a:t>通期</a:t>
                      </a:r>
                      <a:r>
                        <a:rPr lang="ja-JP" altLang="en-US" sz="1100" b="0" kern="1200" dirty="0">
                          <a:solidFill>
                            <a:srgbClr val="0D0D0D"/>
                          </a:solidFill>
                          <a:latin typeface="Meiryo"/>
                          <a:ea typeface="Meiryo"/>
                        </a:rPr>
                        <a:t>(固定)</a:t>
                      </a:r>
                      <a:endParaRPr kumimoji="1" lang="ja-JP" altLang="en-US" sz="1100" b="0"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rPr>
                        <a:t>-</a:t>
                      </a:r>
                      <a:endParaRPr kumimoji="1" lang="ja-JP" altLang="en-US" sz="1400" b="0"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
        <p:nvSpPr>
          <p:cNvPr id="8" name="テキスト プレースホルダー 1">
            <a:extLst>
              <a:ext uri="{FF2B5EF4-FFF2-40B4-BE49-F238E27FC236}">
                <a16:creationId xmlns:a16="http://schemas.microsoft.com/office/drawing/2014/main" id="{5F29D623-C3C0-1F99-4FAF-701563917D48}"/>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a:t>
            </a:r>
            <a:r>
              <a:rPr kumimoji="1" lang="ja-JP" altLang="en-US" sz="1600" b="1" i="0">
                <a:latin typeface="Meiryo"/>
                <a:ea typeface="Meiryo"/>
              </a:rPr>
              <a:t>マルチデバイス</a:t>
            </a:r>
          </a:p>
        </p:txBody>
      </p:sp>
      <p:sp>
        <p:nvSpPr>
          <p:cNvPr id="11" name="テキスト プレースホルダー 1">
            <a:extLst>
              <a:ext uri="{FF2B5EF4-FFF2-40B4-BE49-F238E27FC236}">
                <a16:creationId xmlns:a16="http://schemas.microsoft.com/office/drawing/2014/main" id="{2AB87EAD-062E-7FD2-7746-79020A020923}"/>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Tree>
    <p:extLst>
      <p:ext uri="{BB962C8B-B14F-4D97-AF65-F5344CB8AC3E}">
        <p14:creationId xmlns:p14="http://schemas.microsoft.com/office/powerpoint/2010/main" val="23308174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dirty="0">
                <a:solidFill>
                  <a:srgbClr val="0D0D0D"/>
                </a:solidFill>
                <a:latin typeface="Meiryo"/>
                <a:ea typeface="Meiryo"/>
                <a:hlinkClick r:id="rId5"/>
              </a:rPr>
              <a:t>https://ads-help.yahoo-net.jp/s/article/H000044930?language=ja</a:t>
            </a:r>
            <a:endParaRPr lang="en-US" altLang="ja-JP" sz="900" b="0" i="0" u="none" strike="noStrike" cap="none" spc="0" normalizeH="0" baseline="0" noProof="0" dirty="0">
              <a:ln>
                <a:noFill/>
              </a:ln>
              <a:solidFill>
                <a:srgbClr val="000000"/>
              </a:solidFill>
              <a:effectLst/>
              <a:uLnTx/>
              <a:uFillTx/>
              <a:latin typeface="Meiryo"/>
              <a:ea typeface="Meiryo"/>
            </a:endParaRPr>
          </a:p>
        </p:txBody>
      </p:sp>
      <p:sp>
        <p:nvSpPr>
          <p:cNvPr id="6" name="角丸四角形 16">
            <a:extLst>
              <a:ext uri="{FF2B5EF4-FFF2-40B4-BE49-F238E27FC236}">
                <a16:creationId xmlns:a16="http://schemas.microsoft.com/office/drawing/2014/main" id="{FCCB261D-A8C2-2397-F96B-CC44AF8AFDF6}"/>
              </a:ext>
            </a:extLst>
          </p:cNvPr>
          <p:cNvSpPr/>
          <p:nvPr/>
        </p:nvSpPr>
        <p:spPr>
          <a:xfrm>
            <a:off x="2200437" y="1290755"/>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9" name="円/楕円 17">
            <a:extLst>
              <a:ext uri="{FF2B5EF4-FFF2-40B4-BE49-F238E27FC236}">
                <a16:creationId xmlns:a16="http://schemas.microsoft.com/office/drawing/2014/main" id="{22983C04-BCDF-59B7-E64F-E078AB804627}"/>
              </a:ext>
            </a:extLst>
          </p:cNvPr>
          <p:cNvSpPr>
            <a:spLocks noChangeAspect="1"/>
          </p:cNvSpPr>
          <p:nvPr/>
        </p:nvSpPr>
        <p:spPr>
          <a:xfrm>
            <a:off x="1952073" y="1385207"/>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5" name="角丸四角形 20">
            <a:extLst>
              <a:ext uri="{FF2B5EF4-FFF2-40B4-BE49-F238E27FC236}">
                <a16:creationId xmlns:a16="http://schemas.microsoft.com/office/drawing/2014/main" id="{244DEB5D-59A1-8C85-E0B8-79BFB6908BA4}"/>
              </a:ext>
            </a:extLst>
          </p:cNvPr>
          <p:cNvSpPr/>
          <p:nvPr/>
        </p:nvSpPr>
        <p:spPr>
          <a:xfrm>
            <a:off x="6474976" y="1290755"/>
            <a:ext cx="3815201"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 パネルスイッチ</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   </a:t>
            </a:r>
            <a:endPar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6" name="円/楕円 21">
            <a:extLst>
              <a:ext uri="{FF2B5EF4-FFF2-40B4-BE49-F238E27FC236}">
                <a16:creationId xmlns:a16="http://schemas.microsoft.com/office/drawing/2014/main" id="{D8F7A57A-D614-17A6-3399-E2B624AB968E}"/>
              </a:ext>
            </a:extLst>
          </p:cNvPr>
          <p:cNvSpPr>
            <a:spLocks noChangeAspect="1"/>
          </p:cNvSpPr>
          <p:nvPr/>
        </p:nvSpPr>
        <p:spPr>
          <a:xfrm>
            <a:off x="6226613" y="1385207"/>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G</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8" name="テキスト ボックス 17">
            <a:extLst>
              <a:ext uri="{FF2B5EF4-FFF2-40B4-BE49-F238E27FC236}">
                <a16:creationId xmlns:a16="http://schemas.microsoft.com/office/drawing/2014/main" id="{F0B77B0F-D358-A3E1-4CDE-F6A89C487021}"/>
              </a:ext>
            </a:extLst>
          </p:cNvPr>
          <p:cNvSpPr txBox="1"/>
          <p:nvPr/>
        </p:nvSpPr>
        <p:spPr>
          <a:xfrm>
            <a:off x="6678176" y="5172475"/>
            <a:ext cx="3585602" cy="57009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メイン画像とサイドパネルをクリックすると遷移します。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rPr>
              <a:t>デモURL</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sz="800" b="0" i="0" u="none" strike="noStrike" kern="1200" cap="none" spc="0" normalizeH="0" baseline="0" noProof="0">
                <a:ln>
                  <a:noFill/>
                </a:ln>
                <a:solidFill>
                  <a:srgbClr val="F2F2F5"/>
                </a:solidFill>
                <a:effectLst/>
                <a:uLnTx/>
                <a:uFillTx/>
                <a:latin typeface="Meiryo" panose="020B0604030504040204" pitchFamily="34" charset="-128"/>
                <a:ea typeface="Meiryo" panose="020B0604030504040204" pitchFamily="34" charset="-128"/>
                <a:cs typeface="Calibri" panose="020F0502020204030204"/>
                <a:hlinkClick r:id="rId6"/>
              </a:rPr>
              <a:t>https://yac.yahoo.co.jp/brandpanel_panorama_topimpact_panelswitch_banner/220310_panorama_topimpact_panelswitch_creativeplan.html</a:t>
            </a:r>
            <a:endParaRPr kumimoji="1" lang="en-US" sz="800" b="0" i="0" u="none" strike="noStrike" kern="1200" cap="none" spc="0" normalizeH="0" baseline="0" noProof="0">
              <a:ln>
                <a:noFill/>
              </a:ln>
              <a:solidFill>
                <a:srgbClr val="F2F2F5"/>
              </a:solidFill>
              <a:effectLst/>
              <a:uLnTx/>
              <a:uFillTx/>
              <a:latin typeface="Meiryo" panose="020B0604030504040204" pitchFamily="34" charset="-128"/>
              <a:ea typeface="Meiryo" panose="020B0604030504040204" pitchFamily="34" charset="-128"/>
            </a:endParaRPr>
          </a:p>
        </p:txBody>
      </p:sp>
      <p:pic>
        <p:nvPicPr>
          <p:cNvPr id="20" name="図 19" descr="グラフィカル ユーザー インターフェイス, Web サイト&#10;&#10;自動的に生成された説明">
            <a:extLst>
              <a:ext uri="{FF2B5EF4-FFF2-40B4-BE49-F238E27FC236}">
                <a16:creationId xmlns:a16="http://schemas.microsoft.com/office/drawing/2014/main" id="{B67BA054-7C8E-7E09-BCCB-9F972372155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98355" y="2366861"/>
            <a:ext cx="3595465" cy="2703160"/>
          </a:xfrm>
          <a:prstGeom prst="rect">
            <a:avLst/>
          </a:prstGeom>
        </p:spPr>
      </p:pic>
      <p:pic>
        <p:nvPicPr>
          <p:cNvPr id="23" name="図 22">
            <a:extLst>
              <a:ext uri="{FF2B5EF4-FFF2-40B4-BE49-F238E27FC236}">
                <a16:creationId xmlns:a16="http://schemas.microsoft.com/office/drawing/2014/main" id="{275B04E8-533C-61E0-AF0C-C5468335D570}"/>
              </a:ext>
            </a:extLst>
          </p:cNvPr>
          <p:cNvPicPr>
            <a:picLocks noChangeAspect="1"/>
          </p:cNvPicPr>
          <p:nvPr/>
        </p:nvPicPr>
        <p:blipFill rotWithShape="1">
          <a:blip r:embed="rId8"/>
          <a:srcRect b="4363"/>
          <a:stretch/>
        </p:blipFill>
        <p:spPr>
          <a:xfrm>
            <a:off x="6556931" y="2366861"/>
            <a:ext cx="3706847" cy="2703160"/>
          </a:xfrm>
          <a:prstGeom prst="rect">
            <a:avLst/>
          </a:prstGeom>
        </p:spPr>
      </p:pic>
      <p:cxnSp>
        <p:nvCxnSpPr>
          <p:cNvPr id="25" name="コネクタ: カギ線 24">
            <a:extLst>
              <a:ext uri="{FF2B5EF4-FFF2-40B4-BE49-F238E27FC236}">
                <a16:creationId xmlns:a16="http://schemas.microsoft.com/office/drawing/2014/main" id="{A69661FA-C748-1546-B4DD-2F5E465322C7}"/>
              </a:ext>
            </a:extLst>
          </p:cNvPr>
          <p:cNvCxnSpPr>
            <a:cxnSpLocks/>
          </p:cNvCxnSpPr>
          <p:nvPr/>
        </p:nvCxnSpPr>
        <p:spPr>
          <a:xfrm flipH="1">
            <a:off x="5767970" y="164495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コネクタ: カギ線 25">
            <a:extLst>
              <a:ext uri="{FF2B5EF4-FFF2-40B4-BE49-F238E27FC236}">
                <a16:creationId xmlns:a16="http://schemas.microsoft.com/office/drawing/2014/main" id="{646C90B5-C23D-4321-723C-609EE53AFE77}"/>
              </a:ext>
            </a:extLst>
          </p:cNvPr>
          <p:cNvCxnSpPr>
            <a:cxnSpLocks/>
          </p:cNvCxnSpPr>
          <p:nvPr/>
        </p:nvCxnSpPr>
        <p:spPr>
          <a:xfrm flipH="1">
            <a:off x="10264777" y="164495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テキスト プレースホルダー 1">
            <a:extLst>
              <a:ext uri="{FF2B5EF4-FFF2-40B4-BE49-F238E27FC236}">
                <a16:creationId xmlns:a16="http://schemas.microsoft.com/office/drawing/2014/main" id="{F8F7F9A4-C7A8-9F25-90FE-BE324BAEF7CE}"/>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PC</a:t>
            </a:r>
            <a:endParaRPr kumimoji="1" lang="ja-JP" altLang="en-US" sz="1600" b="1" i="0">
              <a:latin typeface="Meiryo"/>
              <a:ea typeface="Meiryo"/>
            </a:endParaRPr>
          </a:p>
        </p:txBody>
      </p:sp>
      <p:sp>
        <p:nvSpPr>
          <p:cNvPr id="10" name="テキスト プレースホルダー 1">
            <a:extLst>
              <a:ext uri="{FF2B5EF4-FFF2-40B4-BE49-F238E27FC236}">
                <a16:creationId xmlns:a16="http://schemas.microsoft.com/office/drawing/2014/main" id="{F8475B67-66F7-E358-E4C3-57416FCA1BA7}"/>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Tree>
    <p:extLst>
      <p:ext uri="{BB962C8B-B14F-4D97-AF65-F5344CB8AC3E}">
        <p14:creationId xmlns:p14="http://schemas.microsoft.com/office/powerpoint/2010/main" val="10366636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dirty="0">
                <a:ln>
                  <a:noFill/>
                </a:ln>
                <a:solidFill>
                  <a:srgbClr val="0D0D0D"/>
                </a:solidFill>
                <a:effectLst/>
                <a:uLnTx/>
                <a:uFillTx/>
                <a:latin typeface="Meiryo"/>
                <a:ea typeface="Meiryo"/>
              </a:rPr>
              <a:t>:</a:t>
            </a:r>
            <a:r>
              <a:rPr kumimoji="0" lang="ja-JP" altLang="en-US" sz="900" b="0" i="0" u="none" strike="noStrike" kern="0" cap="none" spc="0" normalizeH="0" baseline="0" noProof="0" dirty="0">
                <a:ln>
                  <a:noFill/>
                </a:ln>
                <a:solidFill>
                  <a:srgbClr val="0D0D0D"/>
                </a:solidFill>
                <a:effectLst/>
                <a:uLnTx/>
                <a:uFillTx/>
                <a:latin typeface="Meiryo"/>
                <a:ea typeface="Meiryo"/>
              </a:rPr>
              <a:t> </a:t>
            </a:r>
            <a:r>
              <a:rPr kumimoji="0" lang="en-US" altLang="ja-JP" sz="900" b="0" i="0" u="none" strike="noStrike" kern="0" cap="none" spc="0" normalizeH="0" baseline="0" noProof="0" dirty="0">
                <a:ln>
                  <a:noFill/>
                </a:ln>
                <a:solidFill>
                  <a:srgbClr val="000000"/>
                </a:solidFill>
                <a:effectLst/>
                <a:uLnTx/>
                <a:uFillTx/>
                <a:latin typeface="Meiryo"/>
                <a:ea typeface="Meiryo"/>
                <a:hlinkClick r:id="rId4">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dirty="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dirty="0">
                <a:solidFill>
                  <a:srgbClr val="0D0D0D"/>
                </a:solidFill>
                <a:latin typeface="Meiryo"/>
                <a:ea typeface="Meiryo"/>
                <a:cs typeface="+mn-lt"/>
                <a:hlinkClick r:id="rId5"/>
              </a:rPr>
              <a:t>https://ads-help.yahoo-net.jp/s/article/H000044930?language=ja</a:t>
            </a:r>
            <a:endParaRPr lang="en-US" altLang="en-US" sz="900" b="0" i="0" u="none" strike="noStrike" cap="none" spc="0" normalizeH="0" baseline="0" noProof="0" dirty="0">
              <a:ln>
                <a:noFill/>
              </a:ln>
              <a:solidFill>
                <a:srgbClr val="000000"/>
              </a:solidFill>
              <a:effectLst/>
              <a:uLnTx/>
              <a:uFillTx/>
              <a:latin typeface="Meiryo"/>
              <a:ea typeface="Meiryo"/>
            </a:endParaRPr>
          </a:p>
        </p:txBody>
      </p:sp>
      <p:pic>
        <p:nvPicPr>
          <p:cNvPr id="3" name="図 2">
            <a:extLst>
              <a:ext uri="{FF2B5EF4-FFF2-40B4-BE49-F238E27FC236}">
                <a16:creationId xmlns:a16="http://schemas.microsoft.com/office/drawing/2014/main" id="{789F0940-EAFB-8331-CAE1-B5B0C88D151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305068" y="2289600"/>
            <a:ext cx="3431359" cy="2593145"/>
          </a:xfrm>
          <a:prstGeom prst="rect">
            <a:avLst/>
          </a:prstGeom>
        </p:spPr>
      </p:pic>
      <p:sp>
        <p:nvSpPr>
          <p:cNvPr id="4" name="正方形/長方形 3">
            <a:extLst>
              <a:ext uri="{FF2B5EF4-FFF2-40B4-BE49-F238E27FC236}">
                <a16:creationId xmlns:a16="http://schemas.microsoft.com/office/drawing/2014/main" id="{CF9DEE2D-F303-087B-3980-014D04E5CC30}"/>
              </a:ext>
            </a:extLst>
          </p:cNvPr>
          <p:cNvSpPr/>
          <p:nvPr/>
        </p:nvSpPr>
        <p:spPr>
          <a:xfrm>
            <a:off x="6651567" y="5117871"/>
            <a:ext cx="2539157" cy="304699"/>
          </a:xfrm>
          <a:prstGeom prst="rect">
            <a:avLst/>
          </a:prstGeom>
        </p:spPr>
        <p:txBody>
          <a:bodyPr wrap="non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ブランドパネルパノラマ箇所の動画再生終了後</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　サイドパネルが止め画用に切り替わります。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7" name="テキスト ボックス 6">
            <a:extLst>
              <a:ext uri="{FF2B5EF4-FFF2-40B4-BE49-F238E27FC236}">
                <a16:creationId xmlns:a16="http://schemas.microsoft.com/office/drawing/2014/main" id="{630156E3-24FF-CE8F-CC1C-C1994C6614E6}"/>
              </a:ext>
            </a:extLst>
          </p:cNvPr>
          <p:cNvSpPr txBox="1"/>
          <p:nvPr/>
        </p:nvSpPr>
        <p:spPr>
          <a:xfrm>
            <a:off x="2467824" y="5154667"/>
            <a:ext cx="3896901" cy="30469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ブランドパネルパノラマ箇所　動画再生中</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・デモ</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URL</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hlinkClick r:id="rId7"/>
              </a:rPr>
              <a:t>https://yac.yahoo.co.jp/LinkedGYJ_car_sample_20191016.html</a:t>
            </a:r>
            <a:endPar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0" name="角丸四角形 25">
            <a:extLst>
              <a:ext uri="{FF2B5EF4-FFF2-40B4-BE49-F238E27FC236}">
                <a16:creationId xmlns:a16="http://schemas.microsoft.com/office/drawing/2014/main" id="{8ECA8A17-DE58-9470-960E-D89C4BAC5E9E}"/>
              </a:ext>
            </a:extLst>
          </p:cNvPr>
          <p:cNvSpPr/>
          <p:nvPr/>
        </p:nvSpPr>
        <p:spPr>
          <a:xfrm>
            <a:off x="2455636" y="1279921"/>
            <a:ext cx="7248595"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 サイドスイッチ</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13" name="円/楕円 26">
            <a:extLst>
              <a:ext uri="{FF2B5EF4-FFF2-40B4-BE49-F238E27FC236}">
                <a16:creationId xmlns:a16="http://schemas.microsoft.com/office/drawing/2014/main" id="{F810909C-6BF3-9610-9670-5BECD2F0151E}"/>
              </a:ext>
            </a:extLst>
          </p:cNvPr>
          <p:cNvSpPr>
            <a:spLocks noChangeAspect="1"/>
          </p:cNvSpPr>
          <p:nvPr/>
        </p:nvSpPr>
        <p:spPr>
          <a:xfrm>
            <a:off x="2203637" y="1374373"/>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H</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22" name="図 21">
            <a:extLst>
              <a:ext uri="{FF2B5EF4-FFF2-40B4-BE49-F238E27FC236}">
                <a16:creationId xmlns:a16="http://schemas.microsoft.com/office/drawing/2014/main" id="{9382B581-4339-EAA0-1510-B2759FFD727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01909" y="2302198"/>
            <a:ext cx="3431359" cy="2593145"/>
          </a:xfrm>
          <a:prstGeom prst="rect">
            <a:avLst/>
          </a:prstGeom>
        </p:spPr>
      </p:pic>
      <p:grpSp>
        <p:nvGrpSpPr>
          <p:cNvPr id="24" name="グループ化 23">
            <a:extLst>
              <a:ext uri="{FF2B5EF4-FFF2-40B4-BE49-F238E27FC236}">
                <a16:creationId xmlns:a16="http://schemas.microsoft.com/office/drawing/2014/main" id="{3F6EB4E7-67A2-F890-93E0-E175F2279C73}"/>
              </a:ext>
            </a:extLst>
          </p:cNvPr>
          <p:cNvGrpSpPr/>
          <p:nvPr/>
        </p:nvGrpSpPr>
        <p:grpSpPr>
          <a:xfrm>
            <a:off x="5988325" y="3333158"/>
            <a:ext cx="183216" cy="191683"/>
            <a:chOff x="4505326" y="2604452"/>
            <a:chExt cx="203132" cy="212519"/>
          </a:xfrm>
        </p:grpSpPr>
        <p:sp>
          <p:nvSpPr>
            <p:cNvPr id="27" name="山形 13">
              <a:extLst>
                <a:ext uri="{FF2B5EF4-FFF2-40B4-BE49-F238E27FC236}">
                  <a16:creationId xmlns:a16="http://schemas.microsoft.com/office/drawing/2014/main" id="{DE5556A2-6141-8EA9-5B55-1CEBF81A0722}"/>
                </a:ext>
              </a:extLst>
            </p:cNvPr>
            <p:cNvSpPr/>
            <p:nvPr/>
          </p:nvSpPr>
          <p:spPr>
            <a:xfrm>
              <a:off x="4591917" y="2604452"/>
              <a:ext cx="116541" cy="212519"/>
            </a:xfrm>
            <a:prstGeom prst="chevron">
              <a:avLst>
                <a:gd name="adj" fmla="val 62863"/>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28" name="山形 14">
              <a:extLst>
                <a:ext uri="{FF2B5EF4-FFF2-40B4-BE49-F238E27FC236}">
                  <a16:creationId xmlns:a16="http://schemas.microsoft.com/office/drawing/2014/main" id="{614B00F8-3950-5A59-859D-CC8BD4380095}"/>
                </a:ext>
              </a:extLst>
            </p:cNvPr>
            <p:cNvSpPr/>
            <p:nvPr/>
          </p:nvSpPr>
          <p:spPr>
            <a:xfrm>
              <a:off x="4505326" y="2604452"/>
              <a:ext cx="116541" cy="212519"/>
            </a:xfrm>
            <a:prstGeom prst="chevron">
              <a:avLst>
                <a:gd name="adj" fmla="val 62863"/>
              </a:avLst>
            </a:prstGeom>
            <a:solidFill>
              <a:srgbClr val="00003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sp>
        <p:nvSpPr>
          <p:cNvPr id="14" name="テキスト プレースホルダー 1">
            <a:extLst>
              <a:ext uri="{FF2B5EF4-FFF2-40B4-BE49-F238E27FC236}">
                <a16:creationId xmlns:a16="http://schemas.microsoft.com/office/drawing/2014/main" id="{4F4DD0F0-AB25-072C-354F-B68EDBD67C18}"/>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PC</a:t>
            </a:r>
            <a:endParaRPr kumimoji="1" lang="ja-JP" altLang="en-US" sz="1600" b="1" i="0">
              <a:latin typeface="Meiryo"/>
              <a:ea typeface="Meiryo"/>
            </a:endParaRPr>
          </a:p>
        </p:txBody>
      </p:sp>
      <p:sp>
        <p:nvSpPr>
          <p:cNvPr id="15" name="テキスト プレースホルダー 1">
            <a:extLst>
              <a:ext uri="{FF2B5EF4-FFF2-40B4-BE49-F238E27FC236}">
                <a16:creationId xmlns:a16="http://schemas.microsoft.com/office/drawing/2014/main" id="{B4BB4CE7-2F90-AF2D-36B7-7C8C7C408CA2}"/>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Tree>
    <p:extLst>
      <p:ext uri="{BB962C8B-B14F-4D97-AF65-F5344CB8AC3E}">
        <p14:creationId xmlns:p14="http://schemas.microsoft.com/office/powerpoint/2010/main" val="41990298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graphicFrame>
        <p:nvGraphicFramePr>
          <p:cNvPr id="14" name="表 13">
            <a:extLst>
              <a:ext uri="{FF2B5EF4-FFF2-40B4-BE49-F238E27FC236}">
                <a16:creationId xmlns:a16="http://schemas.microsoft.com/office/drawing/2014/main" id="{4D612C70-AE33-F58B-D1E9-B66ECE12694A}"/>
              </a:ext>
            </a:extLst>
          </p:cNvPr>
          <p:cNvGraphicFramePr>
            <a:graphicFrameLocks noGrp="1"/>
          </p:cNvGraphicFramePr>
          <p:nvPr>
            <p:extLst>
              <p:ext uri="{D42A27DB-BD31-4B8C-83A1-F6EECF244321}">
                <p14:modId xmlns:p14="http://schemas.microsoft.com/office/powerpoint/2010/main" val="3170980984"/>
              </p:ext>
            </p:extLst>
          </p:nvPr>
        </p:nvGraphicFramePr>
        <p:xfrm>
          <a:off x="479426" y="987427"/>
          <a:ext cx="11233151" cy="4852009"/>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965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900" b="1" i="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トップインパクト　パノラマ　</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PC</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1000</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万円～）（</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9/1</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3/10</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endParaRPr kumimoji="1" lang="ja-JP" altLang="en-US" sz="900" b="1" i="0" kern="1200" dirty="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900" b="1" i="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トップインパクト　パノラマ　</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PC</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2000</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万円～）（</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9/1</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3/10</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endParaRPr kumimoji="1" lang="ja-JP" altLang="en-US" sz="900" b="1" i="0" kern="1200" dirty="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dirty="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dirty="0">
                          <a:solidFill>
                            <a:srgbClr val="0D0D0D"/>
                          </a:solidFill>
                          <a:latin typeface="メイリオ" panose="020B0604030504040204" pitchFamily="50" charset="-128"/>
                          <a:ea typeface="メイリオ" panose="020B0604030504040204" pitchFamily="50"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dirty="0">
                          <a:latin typeface="メイリオ" panose="020B0604030504040204" pitchFamily="50" charset="-128"/>
                          <a:ea typeface="メイリオ" panose="020B0604030504040204" pitchFamily="50" charset="-128"/>
                        </a:rPr>
                        <a:t>1000011983</a:t>
                      </a:r>
                      <a:endParaRPr kumimoji="1" lang="ja-JP" altLang="en-US" sz="900" dirty="0">
                        <a:latin typeface="メイリオ" panose="020B0604030504040204" pitchFamily="50" charset="-128"/>
                        <a:ea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dirty="0">
                          <a:solidFill>
                            <a:srgbClr val="0D0D0D"/>
                          </a:solidFill>
                          <a:latin typeface="メイリオ" panose="020B0604030504040204" pitchFamily="50" charset="-128"/>
                          <a:ea typeface="メイリオ" panose="020B0604030504040204" pitchFamily="50"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dirty="0">
                          <a:latin typeface="メイリオ" panose="020B0604030504040204" pitchFamily="50" charset="-128"/>
                          <a:ea typeface="メイリオ" panose="020B0604030504040204" pitchFamily="50" charset="-128"/>
                        </a:rPr>
                        <a:t>1000011944</a:t>
                      </a:r>
                      <a:endParaRPr kumimoji="1" lang="ja-JP" altLang="en-US" sz="900" dirty="0">
                        <a:latin typeface="メイリオ" panose="020B0604030504040204" pitchFamily="50" charset="-128"/>
                        <a:ea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dirty="0">
                          <a:solidFill>
                            <a:srgbClr val="0D0D0D"/>
                          </a:solidFill>
                          <a:latin typeface="メイリオ"/>
                          <a:ea typeface="メイリオ"/>
                          <a:cs typeface="+mn-cs"/>
                        </a:rPr>
                        <a:t>2025</a:t>
                      </a:r>
                      <a:r>
                        <a:rPr kumimoji="1" lang="ja-JP" altLang="en-US" sz="900" kern="1200" dirty="0">
                          <a:solidFill>
                            <a:srgbClr val="0D0D0D"/>
                          </a:solidFill>
                          <a:latin typeface="メイリオ"/>
                          <a:ea typeface="メイリオ"/>
                          <a:cs typeface="+mn-cs"/>
                        </a:rPr>
                        <a:t>年</a:t>
                      </a:r>
                      <a:r>
                        <a:rPr kumimoji="1" lang="en-US" altLang="ja-JP" sz="900" kern="1200" dirty="0">
                          <a:solidFill>
                            <a:srgbClr val="0D0D0D"/>
                          </a:solidFill>
                          <a:latin typeface="メイリオ"/>
                          <a:ea typeface="メイリオ"/>
                          <a:cs typeface="+mn-cs"/>
                        </a:rPr>
                        <a:t>7</a:t>
                      </a:r>
                      <a:r>
                        <a:rPr kumimoji="1" lang="ja-JP" altLang="en-US" sz="900" kern="1200" dirty="0">
                          <a:solidFill>
                            <a:srgbClr val="0D0D0D"/>
                          </a:solidFill>
                          <a:latin typeface="メイリオ"/>
                          <a:ea typeface="メイリオ"/>
                          <a:cs typeface="+mn-cs"/>
                        </a:rPr>
                        <a:t>月</a:t>
                      </a:r>
                      <a:r>
                        <a:rPr kumimoji="1" lang="en-US" altLang="ja-JP" sz="900" kern="1200" dirty="0">
                          <a:solidFill>
                            <a:srgbClr val="0D0D0D"/>
                          </a:solidFill>
                          <a:latin typeface="メイリオ"/>
                          <a:ea typeface="メイリオ"/>
                          <a:cs typeface="+mn-cs"/>
                        </a:rPr>
                        <a:t>24</a:t>
                      </a:r>
                      <a:r>
                        <a:rPr kumimoji="1" lang="ja-JP" altLang="en-US" sz="900" kern="1200" dirty="0">
                          <a:solidFill>
                            <a:srgbClr val="0D0D0D"/>
                          </a:solidFill>
                          <a:latin typeface="メイリオ"/>
                          <a:ea typeface="メイリオ"/>
                          <a:cs typeface="+mn-cs"/>
                        </a:rPr>
                        <a:t>日</a:t>
                      </a:r>
                      <a:r>
                        <a:rPr lang="en-US" altLang="ja-JP" sz="900" kern="1200" dirty="0">
                          <a:solidFill>
                            <a:srgbClr val="0D0D0D"/>
                          </a:solidFill>
                          <a:latin typeface="メイリオ"/>
                          <a:ea typeface="メイリオ"/>
                          <a:cs typeface="+mn-cs"/>
                        </a:rPr>
                        <a:t>(</a:t>
                      </a:r>
                      <a:r>
                        <a:rPr lang="ja-JP" altLang="en-US" sz="900" kern="1200" dirty="0">
                          <a:solidFill>
                            <a:srgbClr val="0D0D0D"/>
                          </a:solidFill>
                          <a:latin typeface="メイリオ"/>
                          <a:ea typeface="メイリオ"/>
                          <a:cs typeface="+mn-cs"/>
                        </a:rPr>
                        <a:t>木</a:t>
                      </a:r>
                      <a:r>
                        <a:rPr lang="en-US" altLang="ja-JP" sz="900" kern="1200" dirty="0">
                          <a:solidFill>
                            <a:srgbClr val="0D0D0D"/>
                          </a:solidFill>
                          <a:latin typeface="メイリオ"/>
                          <a:ea typeface="メイリオ"/>
                          <a:cs typeface="+mn-cs"/>
                        </a:rPr>
                        <a:t>)</a:t>
                      </a:r>
                      <a:endParaRPr kumimoji="1" lang="ja-JP" altLang="en-US" sz="900" kern="1200" dirty="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750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900" kern="1200">
                          <a:solidFill>
                            <a:srgbClr val="0D0D0D"/>
                          </a:solidFill>
                          <a:latin typeface="Meiryo"/>
                          <a:ea typeface="Meiryo"/>
                          <a:cs typeface="+mn-cs"/>
                        </a:rPr>
                        <a:t>トップインパクト パノラマ</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　トップインパクト パノラマ</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　　　トップインパクト パノラマ パネルスイッチ</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a:t>
                      </a:r>
                      <a:endParaRPr kumimoji="1" lang="en-US" altLang="ja-JP" sz="900" kern="1200">
                        <a:solidFill>
                          <a:srgbClr val="0D0D0D"/>
                        </a:solidFill>
                        <a:latin typeface="Meiryo"/>
                        <a:ea typeface="Meiryo"/>
                        <a:cs typeface="+mn-cs"/>
                      </a:endParaRPr>
                    </a:p>
                    <a:p>
                      <a:pPr algn="ctr"/>
                      <a:r>
                        <a:rPr kumimoji="1" lang="ja-JP" altLang="en-US" sz="900" kern="1200">
                          <a:solidFill>
                            <a:srgbClr val="0D0D0D"/>
                          </a:solidFill>
                          <a:latin typeface="Meiryo"/>
                          <a:ea typeface="Meiryo"/>
                          <a:cs typeface="+mn-cs"/>
                        </a:rPr>
                        <a:t>トップインパクト パノラマ サイドスイッチ</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92544">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dirty="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dirty="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algn="ctr"/>
                      <a:r>
                        <a:rPr lang="en-US" altLang="ja-JP" sz="900" b="0" i="0" kern="1200" dirty="0">
                          <a:solidFill>
                            <a:srgbClr val="0D0D0D"/>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kern="1200" dirty="0">
                          <a:solidFill>
                            <a:srgbClr val="0D0D0D"/>
                          </a:solidFill>
                          <a:latin typeface="Meiryo"/>
                          <a:ea typeface="Meiryo"/>
                          <a:cs typeface="+mn-cs"/>
                        </a:rPr>
                        <a:t>PC</a:t>
                      </a:r>
                      <a:endParaRPr kumimoji="1" lang="ja-JP" altLang="en-US" sz="90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b="0" i="0" kern="1200" dirty="0">
                          <a:solidFill>
                            <a:srgbClr val="0D0D0D"/>
                          </a:solidFill>
                          <a:latin typeface="Meiryo"/>
                          <a:ea typeface="Meiryo"/>
                          <a:cs typeface="+mn-cs"/>
                        </a:rPr>
                        <a:t>Yahoo! JAPAN </a:t>
                      </a:r>
                      <a:r>
                        <a:rPr kumimoji="1" lang="ja-JP" altLang="en-US" sz="90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900" kern="1200" dirty="0">
                          <a:solidFill>
                            <a:srgbClr val="0D0D0D"/>
                          </a:solidFill>
                          <a:latin typeface="Meiryo"/>
                          <a:ea typeface="Meiryo"/>
                          <a:cs typeface="+mn-cs"/>
                        </a:rPr>
                        <a:t>Yahoo! JAPAN</a:t>
                      </a:r>
                      <a:r>
                        <a:rPr lang="en-US" altLang="ja-JP" sz="900" kern="1200" dirty="0">
                          <a:solidFill>
                            <a:srgbClr val="0D0D0D"/>
                          </a:solidFill>
                          <a:latin typeface="Meiryo"/>
                          <a:ea typeface="Meiryo"/>
                          <a:cs typeface="+mn-cs"/>
                        </a:rPr>
                        <a:t> </a:t>
                      </a:r>
                      <a:r>
                        <a:rPr kumimoji="1" lang="en-US" altLang="ja-JP" sz="900" kern="1200" dirty="0">
                          <a:solidFill>
                            <a:srgbClr val="0D0D0D"/>
                          </a:solidFill>
                          <a:latin typeface="Meiryo"/>
                          <a:ea typeface="Meiryo"/>
                          <a:cs typeface="+mn-cs"/>
                        </a:rPr>
                        <a:t> </a:t>
                      </a:r>
                      <a:r>
                        <a:rPr kumimoji="1" lang="ja-JP" altLang="en-US" sz="900" kern="1200">
                          <a:solidFill>
                            <a:srgbClr val="0D0D0D"/>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a:lnSpc>
                          <a:spcPct val="100000"/>
                        </a:lnSpc>
                        <a:spcBef>
                          <a:spcPts val="0"/>
                        </a:spcBef>
                        <a:spcAft>
                          <a:spcPts val="0"/>
                        </a:spcAft>
                        <a:buNone/>
                        <a:tabLst/>
                        <a:defRPr/>
                      </a:pPr>
                      <a:r>
                        <a:rPr kumimoji="1" lang="en-US" altLang="ja-JP" sz="900" b="0" i="0" u="none" strike="noStrike" kern="1200" cap="none" spc="0" normalizeH="0" baseline="0" noProof="0" dirty="0">
                          <a:ln>
                            <a:noFill/>
                          </a:ln>
                          <a:solidFill>
                            <a:srgbClr val="0D0D0D"/>
                          </a:solidFill>
                          <a:effectLst/>
                          <a:uLnTx/>
                          <a:uFillTx/>
                          <a:latin typeface="Meiryo"/>
                        </a:rPr>
                        <a:t>2025</a:t>
                      </a:r>
                      <a:r>
                        <a:rPr kumimoji="1" lang="ja-JP" altLang="ja-JP" sz="900" b="0" i="0" u="none" strike="noStrike" kern="1200" cap="none" spc="0" normalizeH="0" baseline="0" noProof="0" dirty="0">
                          <a:ln>
                            <a:noFill/>
                          </a:ln>
                          <a:solidFill>
                            <a:srgbClr val="0D0D0D"/>
                          </a:solidFill>
                          <a:effectLst/>
                          <a:uLnTx/>
                          <a:uFillTx/>
                          <a:latin typeface="Meiryo"/>
                          <a:ea typeface="Meiryo"/>
                        </a:rPr>
                        <a:t>年</a:t>
                      </a:r>
                      <a:r>
                        <a:rPr kumimoji="1" lang="en-US" altLang="ja-JP" sz="900" b="0" i="0" u="none" strike="noStrike" kern="1200" cap="none" spc="0" normalizeH="0" baseline="0" noProof="0" dirty="0">
                          <a:ln>
                            <a:noFill/>
                          </a:ln>
                          <a:solidFill>
                            <a:srgbClr val="0D0D0D"/>
                          </a:solidFill>
                          <a:effectLst/>
                          <a:uLnTx/>
                          <a:uFillTx/>
                          <a:latin typeface="Meiryo"/>
                          <a:ea typeface="Meiryo"/>
                        </a:rPr>
                        <a:t>9</a:t>
                      </a:r>
                      <a:r>
                        <a:rPr kumimoji="1" lang="ja-JP" altLang="ja-JP" sz="900" b="0" i="0" u="none" strike="noStrike" kern="1200" cap="none" spc="0" normalizeH="0" baseline="0" noProof="0" dirty="0">
                          <a:ln>
                            <a:noFill/>
                          </a:ln>
                          <a:solidFill>
                            <a:srgbClr val="0D0D0D"/>
                          </a:solidFill>
                          <a:effectLst/>
                          <a:uLnTx/>
                          <a:uFillTx/>
                          <a:latin typeface="Meiryo"/>
                          <a:ea typeface="Meiryo"/>
                        </a:rPr>
                        <a:t>月</a:t>
                      </a:r>
                      <a:r>
                        <a:rPr lang="en-US" altLang="ja-JP" sz="900" b="0" i="0" u="none" strike="noStrike" kern="1200" cap="none" spc="0" normalizeH="0" baseline="0" noProof="0" dirty="0">
                          <a:ln>
                            <a:noFill/>
                          </a:ln>
                          <a:solidFill>
                            <a:srgbClr val="0D0D0D"/>
                          </a:solidFill>
                          <a:effectLst/>
                          <a:uLnTx/>
                          <a:uFillTx/>
                          <a:latin typeface="Meiryo"/>
                        </a:rPr>
                        <a:t>1</a:t>
                      </a:r>
                      <a:r>
                        <a:rPr kumimoji="1" lang="ja-JP" altLang="ja-JP" sz="900" b="0" i="0" u="none" strike="noStrike" kern="1200" cap="none" spc="0" normalizeH="0" baseline="0" noProof="0" dirty="0">
                          <a:ln>
                            <a:noFill/>
                          </a:ln>
                          <a:solidFill>
                            <a:srgbClr val="0D0D0D"/>
                          </a:solidFill>
                          <a:effectLst/>
                          <a:uLnTx/>
                          <a:uFillTx/>
                          <a:latin typeface="Meiryo"/>
                          <a:ea typeface="Meiryo"/>
                        </a:rPr>
                        <a:t>日（</a:t>
                      </a:r>
                      <a:r>
                        <a:rPr kumimoji="1" lang="ja-JP" altLang="en-US" sz="900" b="0" i="0" u="none" strike="noStrike" kern="1200" cap="none" spc="0" normalizeH="0" baseline="0" noProof="0" dirty="0">
                          <a:ln>
                            <a:noFill/>
                          </a:ln>
                          <a:solidFill>
                            <a:srgbClr val="0D0D0D"/>
                          </a:solidFill>
                          <a:effectLst/>
                          <a:uLnTx/>
                          <a:uFillTx/>
                          <a:latin typeface="Meiryo"/>
                          <a:ea typeface="Meiryo"/>
                        </a:rPr>
                        <a:t>月</a:t>
                      </a:r>
                      <a:r>
                        <a:rPr kumimoji="1" lang="ja-JP" altLang="ja-JP" sz="900" b="0" i="0" u="none" strike="noStrike" kern="1200" cap="none" spc="0" normalizeH="0" baseline="0" noProof="0" dirty="0">
                          <a:ln>
                            <a:noFill/>
                          </a:ln>
                          <a:solidFill>
                            <a:srgbClr val="0D0D0D"/>
                          </a:solidFill>
                          <a:effectLst/>
                          <a:uLnTx/>
                          <a:uFillTx/>
                          <a:latin typeface="Meiryo"/>
                          <a:ea typeface="Meiryo"/>
                        </a:rPr>
                        <a:t>）～　</a:t>
                      </a:r>
                      <a:r>
                        <a:rPr lang="en-US" altLang="ja-JP" sz="900" b="0" i="0" u="none" strike="noStrike" kern="1200" cap="none" spc="0" normalizeH="0" baseline="0" noProof="0" dirty="0">
                          <a:ln>
                            <a:noFill/>
                          </a:ln>
                          <a:solidFill>
                            <a:srgbClr val="0D0D0D"/>
                          </a:solidFill>
                          <a:effectLst/>
                          <a:uLnTx/>
                          <a:uFillTx/>
                          <a:latin typeface="Meiryo"/>
                        </a:rPr>
                        <a:t>2026</a:t>
                      </a:r>
                      <a:r>
                        <a:rPr kumimoji="1" lang="ja-JP" altLang="ja-JP" sz="900" b="0" i="0" u="none" strike="noStrike" kern="1200" cap="none" spc="0" normalizeH="0" baseline="0" noProof="0" dirty="0">
                          <a:ln>
                            <a:noFill/>
                          </a:ln>
                          <a:solidFill>
                            <a:srgbClr val="0D0D0D"/>
                          </a:solidFill>
                          <a:effectLst/>
                          <a:uLnTx/>
                          <a:uFillTx/>
                          <a:latin typeface="Meiryo"/>
                          <a:ea typeface="Meiryo"/>
                        </a:rPr>
                        <a:t>年</a:t>
                      </a:r>
                      <a:r>
                        <a:rPr kumimoji="1" lang="en-US" altLang="ja-JP" sz="900" b="0" i="0" u="none" strike="noStrike" kern="1200" cap="none" spc="0" normalizeH="0" baseline="0" noProof="0" dirty="0">
                          <a:ln>
                            <a:noFill/>
                          </a:ln>
                          <a:solidFill>
                            <a:srgbClr val="0D0D0D"/>
                          </a:solidFill>
                          <a:effectLst/>
                          <a:uLnTx/>
                          <a:uFillTx/>
                          <a:latin typeface="Meiryo"/>
                          <a:ea typeface="Meiryo"/>
                        </a:rPr>
                        <a:t>3</a:t>
                      </a:r>
                      <a:r>
                        <a:rPr kumimoji="1" lang="ja-JP" altLang="ja-JP" sz="900" b="0" i="0" u="none" strike="noStrike" kern="1200" cap="none" spc="0" normalizeH="0" baseline="0" noProof="0" dirty="0">
                          <a:ln>
                            <a:noFill/>
                          </a:ln>
                          <a:solidFill>
                            <a:srgbClr val="0D0D0D"/>
                          </a:solidFill>
                          <a:effectLst/>
                          <a:uLnTx/>
                          <a:uFillTx/>
                          <a:latin typeface="Meiryo"/>
                          <a:ea typeface="Meiryo"/>
                        </a:rPr>
                        <a:t>月</a:t>
                      </a:r>
                      <a:r>
                        <a:rPr kumimoji="1" lang="en-US" altLang="ja-JP" sz="900" b="0" i="0" u="none" strike="noStrike" kern="1200" cap="none" spc="0" normalizeH="0" baseline="0" noProof="0" dirty="0">
                          <a:ln>
                            <a:noFill/>
                          </a:ln>
                          <a:solidFill>
                            <a:srgbClr val="0D0D0D"/>
                          </a:solidFill>
                          <a:effectLst/>
                          <a:uLnTx/>
                          <a:uFillTx/>
                          <a:latin typeface="Meiryo"/>
                          <a:ea typeface="Meiryo"/>
                        </a:rPr>
                        <a:t>10</a:t>
                      </a:r>
                      <a:r>
                        <a:rPr kumimoji="1" lang="ja-JP" altLang="ja-JP" sz="900" b="0" i="0" u="none" strike="noStrike" kern="1200" cap="none" spc="0" normalizeH="0" baseline="0" noProof="0" dirty="0">
                          <a:ln>
                            <a:noFill/>
                          </a:ln>
                          <a:solidFill>
                            <a:srgbClr val="0D0D0D"/>
                          </a:solidFill>
                          <a:effectLst/>
                          <a:uLnTx/>
                          <a:uFillTx/>
                          <a:latin typeface="Meiryo"/>
                          <a:ea typeface="Meiryo"/>
                        </a:rPr>
                        <a:t>日（</a:t>
                      </a:r>
                      <a:r>
                        <a:rPr kumimoji="1" lang="ja-JP" altLang="en-US" sz="900" b="0" i="0" u="none" strike="noStrike" kern="1200" cap="none" spc="0" normalizeH="0" baseline="0" noProof="0" dirty="0">
                          <a:ln>
                            <a:noFill/>
                          </a:ln>
                          <a:solidFill>
                            <a:srgbClr val="0D0D0D"/>
                          </a:solidFill>
                          <a:effectLst/>
                          <a:uLnTx/>
                          <a:uFillTx/>
                          <a:latin typeface="Meiryo"/>
                          <a:ea typeface="Meiryo"/>
                        </a:rPr>
                        <a:t>火</a:t>
                      </a:r>
                      <a:r>
                        <a:rPr kumimoji="1" lang="ja-JP" altLang="ja-JP" sz="900" b="0" i="0" u="none" strike="noStrike" kern="1200" cap="none" spc="0" normalizeH="0" baseline="0" noProof="0" dirty="0">
                          <a:ln>
                            <a:noFill/>
                          </a:ln>
                          <a:solidFill>
                            <a:srgbClr val="0D0D0D"/>
                          </a:solidFill>
                          <a:effectLst/>
                          <a:uLnTx/>
                          <a:uFillTx/>
                          <a:latin typeface="Meiryo"/>
                          <a:ea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kern="1200" dirty="0">
                          <a:solidFill>
                            <a:srgbClr val="0D0D0D"/>
                          </a:solidFill>
                          <a:latin typeface="Meiryo"/>
                          <a:ea typeface="Meiryo"/>
                          <a:cs typeface="+mn-cs"/>
                        </a:rPr>
                        <a:t>5</a:t>
                      </a:r>
                      <a:r>
                        <a:rPr kumimoji="1" lang="ja-JP" altLang="en-US" sz="900" kern="1200" dirty="0">
                          <a:solidFill>
                            <a:srgbClr val="0D0D0D"/>
                          </a:solidFill>
                          <a:latin typeface="Meiryo"/>
                          <a:ea typeface="Meiryo"/>
                          <a:cs typeface="+mn-cs"/>
                        </a:rPr>
                        <a:t>日間～</a:t>
                      </a:r>
                      <a:r>
                        <a:rPr lang="ja-JP" altLang="en-US" sz="900" kern="1200" dirty="0">
                          <a:solidFill>
                            <a:srgbClr val="0D0D0D"/>
                          </a:solidFill>
                          <a:latin typeface="Meiryo"/>
                          <a:ea typeface="Meiryo"/>
                          <a:cs typeface="+mn-cs"/>
                        </a:rPr>
                        <a:t>31</a:t>
                      </a:r>
                      <a:r>
                        <a:rPr kumimoji="1" lang="ja-JP" altLang="en-US" sz="900" kern="1200" dirty="0">
                          <a:solidFill>
                            <a:srgbClr val="0D0D0D"/>
                          </a:solidFill>
                          <a:latin typeface="Meiryo"/>
                          <a:ea typeface="Meiryo"/>
                          <a:cs typeface="+mn-cs"/>
                        </a:rPr>
                        <a:t>日間 </a:t>
                      </a:r>
                      <a:r>
                        <a:rPr kumimoji="0" lang="en-US" altLang="ja-JP" sz="900" kern="0" dirty="0">
                          <a:solidFill>
                            <a:srgbClr val="FF0033"/>
                          </a:solidFill>
                          <a:latin typeface="Meiryo"/>
                          <a:ea typeface="Meiryo"/>
                        </a:rPr>
                        <a:t>※1</a:t>
                      </a:r>
                      <a:r>
                        <a:rPr lang="en-US" altLang="ja-JP" sz="900" kern="0" dirty="0">
                          <a:solidFill>
                            <a:srgbClr val="FF0033"/>
                          </a:solidFill>
                          <a:latin typeface="Meiryo"/>
                          <a:ea typeface="Meiryo"/>
                        </a:rPr>
                        <a:t> </a:t>
                      </a:r>
                      <a:endParaRPr kumimoji="1" lang="ja-JP" altLang="en-US" sz="900" kern="1200" dirty="0">
                        <a:solidFill>
                          <a:srgbClr val="FF003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20,000,000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98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latin typeface="Meiryo"/>
                          <a:ea typeface="Meiryo"/>
                          <a:cs typeface="+mn-cs"/>
                        </a:rPr>
                        <a:t>1,680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1,596</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dirty="0">
                          <a:solidFill>
                            <a:srgbClr val="0D0D0D"/>
                          </a:solidFill>
                          <a:latin typeface="Meiryo"/>
                          <a:ea typeface="Meiryo"/>
                          <a:cs typeface="+mn-cs"/>
                        </a:rPr>
                        <a:t>-</a:t>
                      </a:r>
                      <a:endParaRPr kumimoji="1" lang="ja-JP" altLang="en-US" sz="100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dirty="0">
                          <a:solidFill>
                            <a:srgbClr val="0D0D0D"/>
                          </a:solidFill>
                          <a:latin typeface="Meiryo"/>
                          <a:ea typeface="Meiryo"/>
                        </a:rPr>
                        <a:t>-</a:t>
                      </a:r>
                      <a:endParaRPr kumimoji="1" lang="ja-JP" altLang="en-US" sz="100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5" name="円/楕円 31">
            <a:extLst>
              <a:ext uri="{FF2B5EF4-FFF2-40B4-BE49-F238E27FC236}">
                <a16:creationId xmlns:a16="http://schemas.microsoft.com/office/drawing/2014/main" id="{EC037BFA-5AA0-E73D-F67B-58361247C958}"/>
              </a:ext>
            </a:extLst>
          </p:cNvPr>
          <p:cNvSpPr>
            <a:spLocks noChangeAspect="1"/>
          </p:cNvSpPr>
          <p:nvPr/>
        </p:nvSpPr>
        <p:spPr>
          <a:xfrm>
            <a:off x="7989850" y="242112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F</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6" name="円/楕円 33">
            <a:extLst>
              <a:ext uri="{FF2B5EF4-FFF2-40B4-BE49-F238E27FC236}">
                <a16:creationId xmlns:a16="http://schemas.microsoft.com/office/drawing/2014/main" id="{D9452EB9-B9AE-65E2-961D-D43F93BD107A}"/>
              </a:ext>
            </a:extLst>
          </p:cNvPr>
          <p:cNvSpPr>
            <a:spLocks noChangeAspect="1"/>
          </p:cNvSpPr>
          <p:nvPr/>
        </p:nvSpPr>
        <p:spPr>
          <a:xfrm>
            <a:off x="11021559" y="2449345"/>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G</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7" name="円/楕円 34">
            <a:extLst>
              <a:ext uri="{FF2B5EF4-FFF2-40B4-BE49-F238E27FC236}">
                <a16:creationId xmlns:a16="http://schemas.microsoft.com/office/drawing/2014/main" id="{4F0D60F8-172A-52D4-4A0D-8A7281E688EC}"/>
              </a:ext>
            </a:extLst>
          </p:cNvPr>
          <p:cNvSpPr>
            <a:spLocks noChangeAspect="1"/>
          </p:cNvSpPr>
          <p:nvPr/>
        </p:nvSpPr>
        <p:spPr>
          <a:xfrm>
            <a:off x="8971001" y="260112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H</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8" name="正方形/長方形 17">
            <a:extLst>
              <a:ext uri="{FF2B5EF4-FFF2-40B4-BE49-F238E27FC236}">
                <a16:creationId xmlns:a16="http://schemas.microsoft.com/office/drawing/2014/main" id="{59438613-CD67-4971-F611-C3BDEEB96FAC}"/>
              </a:ext>
            </a:extLst>
          </p:cNvPr>
          <p:cNvSpPr/>
          <p:nvPr/>
        </p:nvSpPr>
        <p:spPr>
          <a:xfrm>
            <a:off x="479426" y="5876674"/>
            <a:ext cx="4190250" cy="406265"/>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n-lt"/>
              </a:rPr>
              <a:t>SP</a:t>
            </a:r>
            <a:r>
              <a:rPr kumimoji="0" lang="ja-JP" altLang="en-US" sz="800" kern="0">
                <a:solidFill>
                  <a:srgbClr val="595959"/>
                </a:solidFill>
                <a:latin typeface="Meiryo"/>
                <a:ea typeface="Meiryo"/>
              </a:rPr>
              <a:t>はスマートフォン、</a:t>
            </a:r>
            <a:r>
              <a:rPr kumimoji="0" lang="en-US" sz="800" kern="0">
                <a:solidFill>
                  <a:srgbClr val="595959"/>
                </a:solidFill>
                <a:latin typeface="Meiryo"/>
                <a:ea typeface="+mn-lt"/>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n-lt"/>
              </a:rPr>
              <a:t>MD</a:t>
            </a:r>
            <a:r>
              <a:rPr kumimoji="0" lang="ja-JP" sz="800" kern="0">
                <a:solidFill>
                  <a:srgbClr val="595959"/>
                </a:solidFill>
                <a:latin typeface="Meiryo"/>
                <a:ea typeface="Meiryo"/>
              </a:rPr>
              <a:t>はマルチデバイスの略称です。</a:t>
            </a:r>
            <a:endParaRPr lang="ja-JP" sz="80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p:txBody>
      </p:sp>
      <p:sp>
        <p:nvSpPr>
          <p:cNvPr id="19" name="正方形/長方形 18">
            <a:extLst>
              <a:ext uri="{FF2B5EF4-FFF2-40B4-BE49-F238E27FC236}">
                <a16:creationId xmlns:a16="http://schemas.microsoft.com/office/drawing/2014/main" id="{66F71D73-B9A0-EBCB-537A-60DB003F951A}"/>
              </a:ext>
            </a:extLst>
          </p:cNvPr>
          <p:cNvSpPr/>
          <p:nvPr/>
        </p:nvSpPr>
        <p:spPr>
          <a:xfrm>
            <a:off x="5047886" y="5941180"/>
            <a:ext cx="6280565" cy="132344"/>
          </a:xfrm>
          <a:prstGeom prst="rect">
            <a:avLst/>
          </a:prstGeom>
        </p:spPr>
        <p:txBody>
          <a:bodyPr wrap="none" lIns="0" tIns="0" rIns="0" bIns="0" anchor="t">
            <a:spAutoFit/>
          </a:bodyPr>
          <a:lstStyle/>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※1  </a:t>
            </a:r>
            <a:r>
              <a:rPr lang="en-US" altLang="ja-JP" sz="800" b="0" i="0">
                <a:solidFill>
                  <a:srgbClr val="FF0033"/>
                </a:solidFill>
                <a:effectLst/>
                <a:latin typeface="NotoSansJP"/>
              </a:rPr>
              <a:t>1</a:t>
            </a:r>
            <a:r>
              <a:rPr lang="ja-JP" altLang="en-US" sz="800" b="0" i="0">
                <a:solidFill>
                  <a:srgbClr val="FF0033"/>
                </a:solidFill>
                <a:effectLst/>
                <a:latin typeface="NotoSansJP"/>
              </a:rPr>
              <a:t>日間～</a:t>
            </a:r>
            <a:r>
              <a:rPr lang="en-US" altLang="ja-JP" sz="800" b="0" i="0">
                <a:solidFill>
                  <a:srgbClr val="FF0033"/>
                </a:solidFill>
                <a:effectLst/>
                <a:latin typeface="NotoSansJP"/>
              </a:rPr>
              <a:t>4</a:t>
            </a:r>
            <a:r>
              <a:rPr lang="ja-JP" altLang="en-US" sz="800" b="0" i="0">
                <a:solidFill>
                  <a:srgbClr val="FF0033"/>
                </a:solidFill>
                <a:effectLst/>
                <a:latin typeface="NotoSansJP"/>
              </a:rPr>
              <a:t>日間での掲載も可能ですが、予約時のシミュレーション</a:t>
            </a:r>
            <a:r>
              <a:rPr lang="en-US" altLang="ja-JP" sz="800" b="0" i="0" err="1">
                <a:solidFill>
                  <a:srgbClr val="FF0033"/>
                </a:solidFill>
                <a:effectLst/>
                <a:latin typeface="NotoSansJP"/>
              </a:rPr>
              <a:t>vimps</a:t>
            </a:r>
            <a:r>
              <a:rPr lang="ja-JP" altLang="en-US" sz="800" b="0" i="0">
                <a:solidFill>
                  <a:srgbClr val="FF0033"/>
                </a:solidFill>
                <a:effectLst/>
                <a:latin typeface="NotoSansJP"/>
              </a:rPr>
              <a:t>を下回る場合がありますので、</a:t>
            </a:r>
            <a:r>
              <a:rPr lang="en-US" altLang="ja-JP" sz="800" b="0" i="0">
                <a:solidFill>
                  <a:srgbClr val="FF0033"/>
                </a:solidFill>
                <a:effectLst/>
                <a:latin typeface="NotoSansJP"/>
              </a:rPr>
              <a:t>5</a:t>
            </a:r>
            <a:r>
              <a:rPr lang="ja-JP" altLang="en-US" sz="800" b="0" i="0">
                <a:solidFill>
                  <a:srgbClr val="FF0033"/>
                </a:solidFill>
                <a:effectLst/>
                <a:latin typeface="NotoSansJP"/>
              </a:rPr>
              <a:t>日間以上の掲載を推奨します</a:t>
            </a:r>
            <a:endParaRPr lang="en-US" altLang="ja-JP" sz="800" b="0" i="0">
              <a:solidFill>
                <a:srgbClr val="FF0033"/>
              </a:solidFill>
              <a:effectLst/>
              <a:latin typeface="NotoSansJP"/>
            </a:endParaRPr>
          </a:p>
        </p:txBody>
      </p:sp>
      <p:sp>
        <p:nvSpPr>
          <p:cNvPr id="5" name="テキスト プレースホルダー 1">
            <a:extLst>
              <a:ext uri="{FF2B5EF4-FFF2-40B4-BE49-F238E27FC236}">
                <a16:creationId xmlns:a16="http://schemas.microsoft.com/office/drawing/2014/main" id="{B7D89394-B8E8-B750-94A7-F78E38F592AC}"/>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PC</a:t>
            </a:r>
            <a:endParaRPr kumimoji="1" lang="ja-JP" altLang="en-US" sz="1600" b="1" i="0">
              <a:latin typeface="Meiryo"/>
              <a:ea typeface="Meiryo"/>
            </a:endParaRPr>
          </a:p>
        </p:txBody>
      </p:sp>
      <p:sp>
        <p:nvSpPr>
          <p:cNvPr id="6" name="テキスト プレースホルダー 1">
            <a:extLst>
              <a:ext uri="{FF2B5EF4-FFF2-40B4-BE49-F238E27FC236}">
                <a16:creationId xmlns:a16="http://schemas.microsoft.com/office/drawing/2014/main" id="{88E3EE3E-2DF2-84B5-4A73-175E7AD27C22}"/>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Tree>
    <p:extLst>
      <p:ext uri="{BB962C8B-B14F-4D97-AF65-F5344CB8AC3E}">
        <p14:creationId xmlns:p14="http://schemas.microsoft.com/office/powerpoint/2010/main" val="36343684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CBEF23-33A7-665E-0A6E-3F9D709F80D5}"/>
            </a:ext>
          </a:extLst>
        </p:cNvPr>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2D9E5333-E1A1-D6D4-1149-9C367934E357}"/>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CCB0309F-0148-47C5-AE7A-D7AF3F35EDF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E5FD5303-8B10-17A8-6619-EEC5FC48E5AE}"/>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graphicFrame>
        <p:nvGraphicFramePr>
          <p:cNvPr id="14" name="表 13">
            <a:extLst>
              <a:ext uri="{FF2B5EF4-FFF2-40B4-BE49-F238E27FC236}">
                <a16:creationId xmlns:a16="http://schemas.microsoft.com/office/drawing/2014/main" id="{F906FA9A-4BAF-34D9-8282-10EACE2509D6}"/>
              </a:ext>
            </a:extLst>
          </p:cNvPr>
          <p:cNvGraphicFramePr>
            <a:graphicFrameLocks noGrp="1"/>
          </p:cNvGraphicFramePr>
          <p:nvPr>
            <p:extLst>
              <p:ext uri="{D42A27DB-BD31-4B8C-83A1-F6EECF244321}">
                <p14:modId xmlns:p14="http://schemas.microsoft.com/office/powerpoint/2010/main" val="3910402970"/>
              </p:ext>
            </p:extLst>
          </p:nvPr>
        </p:nvGraphicFramePr>
        <p:xfrm>
          <a:off x="479426" y="987427"/>
          <a:ext cx="11233151" cy="4852009"/>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965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900" b="1" i="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トップインパクト　パノラマ　</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PC</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1000</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万円～）（</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3/12</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3/31</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endParaRPr kumimoji="1" lang="ja-JP" altLang="en-US" sz="900" b="1" i="0" kern="1200" dirty="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900" b="1" i="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トップインパクト　パノラマ　</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PC</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2000</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万円～）（</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3/12</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3/31</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endParaRPr kumimoji="1" lang="ja-JP" altLang="en-US" sz="900" b="1" i="0" kern="1200" dirty="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dirty="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dirty="0">
                          <a:solidFill>
                            <a:srgbClr val="0D0D0D"/>
                          </a:solidFill>
                          <a:latin typeface="メイリオ" panose="020B0604030504040204" pitchFamily="50" charset="-128"/>
                          <a:ea typeface="メイリオ" panose="020B0604030504040204" pitchFamily="50"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dirty="0">
                          <a:latin typeface="メイリオ" panose="020B0604030504040204" pitchFamily="50" charset="-128"/>
                          <a:ea typeface="メイリオ" panose="020B0604030504040204" pitchFamily="50" charset="-128"/>
                        </a:rPr>
                        <a:t>1000011969</a:t>
                      </a:r>
                      <a:endParaRPr kumimoji="1" lang="ja-JP" altLang="en-US" sz="900" dirty="0">
                        <a:latin typeface="メイリオ" panose="020B0604030504040204" pitchFamily="50" charset="-128"/>
                        <a:ea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dirty="0">
                          <a:solidFill>
                            <a:srgbClr val="0D0D0D"/>
                          </a:solidFill>
                          <a:latin typeface="メイリオ" panose="020B0604030504040204" pitchFamily="50" charset="-128"/>
                          <a:ea typeface="メイリオ" panose="020B0604030504040204" pitchFamily="50"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dirty="0">
                          <a:latin typeface="メイリオ" panose="020B0604030504040204" pitchFamily="50" charset="-128"/>
                          <a:ea typeface="メイリオ" panose="020B0604030504040204" pitchFamily="50" charset="-128"/>
                        </a:rPr>
                        <a:t>1000011946</a:t>
                      </a:r>
                      <a:endParaRPr kumimoji="1" lang="ja-JP" altLang="en-US" sz="900" dirty="0">
                        <a:latin typeface="メイリオ" panose="020B0604030504040204" pitchFamily="50" charset="-128"/>
                        <a:ea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dirty="0">
                          <a:solidFill>
                            <a:srgbClr val="0D0D0D"/>
                          </a:solidFill>
                          <a:latin typeface="メイリオ"/>
                          <a:ea typeface="メイリオ"/>
                          <a:cs typeface="+mn-cs"/>
                        </a:rPr>
                        <a:t>2025</a:t>
                      </a:r>
                      <a:r>
                        <a:rPr kumimoji="1" lang="ja-JP" altLang="en-US" sz="900" kern="1200" dirty="0">
                          <a:solidFill>
                            <a:srgbClr val="0D0D0D"/>
                          </a:solidFill>
                          <a:latin typeface="メイリオ"/>
                          <a:ea typeface="メイリオ"/>
                          <a:cs typeface="+mn-cs"/>
                        </a:rPr>
                        <a:t>年</a:t>
                      </a:r>
                      <a:r>
                        <a:rPr kumimoji="1" lang="en-US" altLang="ja-JP" sz="900" kern="1200" dirty="0">
                          <a:solidFill>
                            <a:srgbClr val="0D0D0D"/>
                          </a:solidFill>
                          <a:latin typeface="メイリオ"/>
                          <a:ea typeface="メイリオ"/>
                          <a:cs typeface="+mn-cs"/>
                        </a:rPr>
                        <a:t>9</a:t>
                      </a:r>
                      <a:r>
                        <a:rPr kumimoji="1" lang="ja-JP" altLang="en-US" sz="900" kern="1200" dirty="0">
                          <a:solidFill>
                            <a:srgbClr val="0D0D0D"/>
                          </a:solidFill>
                          <a:latin typeface="メイリオ"/>
                          <a:ea typeface="メイリオ"/>
                          <a:cs typeface="+mn-cs"/>
                        </a:rPr>
                        <a:t>月</a:t>
                      </a:r>
                      <a:r>
                        <a:rPr kumimoji="1" lang="en-US" altLang="ja-JP" sz="900" kern="1200" dirty="0">
                          <a:solidFill>
                            <a:srgbClr val="0D0D0D"/>
                          </a:solidFill>
                          <a:latin typeface="メイリオ"/>
                          <a:ea typeface="メイリオ"/>
                          <a:cs typeface="+mn-cs"/>
                        </a:rPr>
                        <a:t>18</a:t>
                      </a:r>
                      <a:r>
                        <a:rPr kumimoji="1" lang="ja-JP" altLang="en-US" sz="900" kern="1200" dirty="0">
                          <a:solidFill>
                            <a:srgbClr val="0D0D0D"/>
                          </a:solidFill>
                          <a:latin typeface="メイリオ"/>
                          <a:ea typeface="メイリオ"/>
                          <a:cs typeface="+mn-cs"/>
                        </a:rPr>
                        <a:t>日</a:t>
                      </a:r>
                      <a:r>
                        <a:rPr lang="en-US" altLang="ja-JP" sz="900" kern="1200" dirty="0">
                          <a:solidFill>
                            <a:srgbClr val="0D0D0D"/>
                          </a:solidFill>
                          <a:latin typeface="メイリオ"/>
                          <a:ea typeface="メイリオ"/>
                          <a:cs typeface="+mn-cs"/>
                        </a:rPr>
                        <a:t>(</a:t>
                      </a:r>
                      <a:r>
                        <a:rPr lang="ja-JP" altLang="en-US" sz="900" kern="1200" dirty="0">
                          <a:solidFill>
                            <a:srgbClr val="0D0D0D"/>
                          </a:solidFill>
                          <a:latin typeface="メイリオ"/>
                          <a:ea typeface="メイリオ"/>
                          <a:cs typeface="+mn-cs"/>
                        </a:rPr>
                        <a:t>木</a:t>
                      </a:r>
                      <a:r>
                        <a:rPr lang="en-US" altLang="ja-JP" sz="900" kern="1200" dirty="0">
                          <a:solidFill>
                            <a:srgbClr val="0D0D0D"/>
                          </a:solidFill>
                          <a:latin typeface="メイリオ"/>
                          <a:ea typeface="メイリオ"/>
                          <a:cs typeface="+mn-cs"/>
                        </a:rPr>
                        <a:t>)</a:t>
                      </a:r>
                      <a:endParaRPr kumimoji="1" lang="ja-JP" altLang="en-US" sz="900" kern="1200" dirty="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750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900" kern="1200">
                          <a:solidFill>
                            <a:srgbClr val="0D0D0D"/>
                          </a:solidFill>
                          <a:latin typeface="Meiryo"/>
                          <a:ea typeface="Meiryo"/>
                          <a:cs typeface="+mn-cs"/>
                        </a:rPr>
                        <a:t>トップインパクト パノラマ</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　トップインパクト パノラマ</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　　　トップインパクト パノラマ パネルスイッチ</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a:t>
                      </a:r>
                      <a:endParaRPr kumimoji="1" lang="en-US" altLang="ja-JP" sz="900" kern="1200">
                        <a:solidFill>
                          <a:srgbClr val="0D0D0D"/>
                        </a:solidFill>
                        <a:latin typeface="Meiryo"/>
                        <a:ea typeface="Meiryo"/>
                        <a:cs typeface="+mn-cs"/>
                      </a:endParaRPr>
                    </a:p>
                    <a:p>
                      <a:pPr algn="ctr"/>
                      <a:r>
                        <a:rPr kumimoji="1" lang="ja-JP" altLang="en-US" sz="900" kern="1200">
                          <a:solidFill>
                            <a:srgbClr val="0D0D0D"/>
                          </a:solidFill>
                          <a:latin typeface="Meiryo"/>
                          <a:ea typeface="Meiryo"/>
                          <a:cs typeface="+mn-cs"/>
                        </a:rPr>
                        <a:t>トップインパクト パノラマ サイドスイッチ</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92544">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dirty="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dirty="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algn="ctr"/>
                      <a:r>
                        <a:rPr lang="en-US" altLang="ja-JP" sz="900" b="0" i="0" kern="1200" dirty="0">
                          <a:solidFill>
                            <a:srgbClr val="0D0D0D"/>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kern="1200" dirty="0">
                          <a:solidFill>
                            <a:srgbClr val="0D0D0D"/>
                          </a:solidFill>
                          <a:latin typeface="Meiryo"/>
                          <a:ea typeface="Meiryo"/>
                          <a:cs typeface="+mn-cs"/>
                        </a:rPr>
                        <a:t>PC</a:t>
                      </a:r>
                      <a:endParaRPr kumimoji="1" lang="ja-JP" altLang="en-US" sz="90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b="0" i="0" kern="1200" dirty="0">
                          <a:solidFill>
                            <a:srgbClr val="0D0D0D"/>
                          </a:solidFill>
                          <a:latin typeface="Meiryo"/>
                          <a:ea typeface="Meiryo"/>
                          <a:cs typeface="+mn-cs"/>
                        </a:rPr>
                        <a:t>Yahoo! JAPAN </a:t>
                      </a:r>
                      <a:r>
                        <a:rPr kumimoji="1" lang="ja-JP" altLang="en-US" sz="90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900" kern="1200" dirty="0">
                          <a:solidFill>
                            <a:srgbClr val="0D0D0D"/>
                          </a:solidFill>
                          <a:latin typeface="Meiryo"/>
                          <a:ea typeface="Meiryo"/>
                          <a:cs typeface="+mn-cs"/>
                        </a:rPr>
                        <a:t>Yahoo! JAPAN</a:t>
                      </a:r>
                      <a:r>
                        <a:rPr lang="en-US" altLang="ja-JP" sz="900" kern="1200" dirty="0">
                          <a:solidFill>
                            <a:srgbClr val="0D0D0D"/>
                          </a:solidFill>
                          <a:latin typeface="Meiryo"/>
                          <a:ea typeface="Meiryo"/>
                          <a:cs typeface="+mn-cs"/>
                        </a:rPr>
                        <a:t> </a:t>
                      </a:r>
                      <a:r>
                        <a:rPr kumimoji="1" lang="en-US" altLang="ja-JP" sz="900" kern="1200" dirty="0">
                          <a:solidFill>
                            <a:srgbClr val="0D0D0D"/>
                          </a:solidFill>
                          <a:latin typeface="Meiryo"/>
                          <a:ea typeface="Meiryo"/>
                          <a:cs typeface="+mn-cs"/>
                        </a:rPr>
                        <a:t> </a:t>
                      </a:r>
                      <a:r>
                        <a:rPr kumimoji="1" lang="ja-JP" altLang="en-US" sz="900" kern="1200">
                          <a:solidFill>
                            <a:srgbClr val="0D0D0D"/>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a:lnSpc>
                          <a:spcPct val="100000"/>
                        </a:lnSpc>
                        <a:spcBef>
                          <a:spcPts val="0"/>
                        </a:spcBef>
                        <a:spcAft>
                          <a:spcPts val="0"/>
                        </a:spcAft>
                        <a:buNone/>
                        <a:tabLst/>
                        <a:defRPr/>
                      </a:pPr>
                      <a:r>
                        <a:rPr kumimoji="1" lang="en-US" altLang="ja-JP" sz="900" b="0" i="0" u="none" strike="noStrike" kern="1200" cap="none" spc="0" normalizeH="0" baseline="0" noProof="0" dirty="0">
                          <a:ln>
                            <a:noFill/>
                          </a:ln>
                          <a:solidFill>
                            <a:srgbClr val="0D0D0D"/>
                          </a:solidFill>
                          <a:effectLst/>
                          <a:uLnTx/>
                          <a:uFillTx/>
                          <a:latin typeface="Meiryo"/>
                        </a:rPr>
                        <a:t>2026</a:t>
                      </a:r>
                      <a:r>
                        <a:rPr kumimoji="1" lang="ja-JP" altLang="ja-JP" sz="900" b="0" i="0" u="none" strike="noStrike" kern="1200" cap="none" spc="0" normalizeH="0" baseline="0" noProof="0" dirty="0">
                          <a:ln>
                            <a:noFill/>
                          </a:ln>
                          <a:solidFill>
                            <a:srgbClr val="0D0D0D"/>
                          </a:solidFill>
                          <a:effectLst/>
                          <a:uLnTx/>
                          <a:uFillTx/>
                          <a:latin typeface="Meiryo"/>
                          <a:ea typeface="Meiryo"/>
                        </a:rPr>
                        <a:t>年</a:t>
                      </a:r>
                      <a:r>
                        <a:rPr kumimoji="1" lang="en-US" altLang="ja-JP" sz="900" b="0" i="0" u="none" strike="noStrike" kern="1200" cap="none" spc="0" normalizeH="0" baseline="0" noProof="0" dirty="0">
                          <a:ln>
                            <a:noFill/>
                          </a:ln>
                          <a:solidFill>
                            <a:srgbClr val="0D0D0D"/>
                          </a:solidFill>
                          <a:effectLst/>
                          <a:uLnTx/>
                          <a:uFillTx/>
                          <a:latin typeface="Meiryo"/>
                          <a:ea typeface="Meiryo"/>
                        </a:rPr>
                        <a:t>3</a:t>
                      </a:r>
                      <a:r>
                        <a:rPr kumimoji="1" lang="ja-JP" altLang="ja-JP" sz="900" b="0" i="0" u="none" strike="noStrike" kern="1200" cap="none" spc="0" normalizeH="0" baseline="0" noProof="0" dirty="0">
                          <a:ln>
                            <a:noFill/>
                          </a:ln>
                          <a:solidFill>
                            <a:srgbClr val="0D0D0D"/>
                          </a:solidFill>
                          <a:effectLst/>
                          <a:uLnTx/>
                          <a:uFillTx/>
                          <a:latin typeface="Meiryo"/>
                          <a:ea typeface="Meiryo"/>
                        </a:rPr>
                        <a:t>月</a:t>
                      </a:r>
                      <a:r>
                        <a:rPr lang="en-US" altLang="ja-JP" sz="900" b="0" i="0" u="none" strike="noStrike" kern="1200" cap="none" spc="0" normalizeH="0" baseline="0" noProof="0" dirty="0">
                          <a:ln>
                            <a:noFill/>
                          </a:ln>
                          <a:solidFill>
                            <a:srgbClr val="0D0D0D"/>
                          </a:solidFill>
                          <a:effectLst/>
                          <a:uLnTx/>
                          <a:uFillTx/>
                          <a:latin typeface="Meiryo"/>
                        </a:rPr>
                        <a:t>12</a:t>
                      </a:r>
                      <a:r>
                        <a:rPr kumimoji="1" lang="ja-JP" altLang="ja-JP" sz="900" b="0" i="0" u="none" strike="noStrike" kern="1200" cap="none" spc="0" normalizeH="0" baseline="0" noProof="0" dirty="0">
                          <a:ln>
                            <a:noFill/>
                          </a:ln>
                          <a:solidFill>
                            <a:srgbClr val="0D0D0D"/>
                          </a:solidFill>
                          <a:effectLst/>
                          <a:uLnTx/>
                          <a:uFillTx/>
                          <a:latin typeface="Meiryo"/>
                          <a:ea typeface="Meiryo"/>
                        </a:rPr>
                        <a:t>日（</a:t>
                      </a:r>
                      <a:r>
                        <a:rPr kumimoji="1" lang="ja-JP" altLang="en-US" sz="900" b="0" i="0" u="none" strike="noStrike" kern="1200" cap="none" spc="0" normalizeH="0" baseline="0" noProof="0" dirty="0">
                          <a:ln>
                            <a:noFill/>
                          </a:ln>
                          <a:solidFill>
                            <a:srgbClr val="0D0D0D"/>
                          </a:solidFill>
                          <a:effectLst/>
                          <a:uLnTx/>
                          <a:uFillTx/>
                          <a:latin typeface="Meiryo"/>
                          <a:ea typeface="Meiryo"/>
                        </a:rPr>
                        <a:t>木</a:t>
                      </a:r>
                      <a:r>
                        <a:rPr kumimoji="1" lang="ja-JP" altLang="ja-JP" sz="900" b="0" i="0" u="none" strike="noStrike" kern="1200" cap="none" spc="0" normalizeH="0" baseline="0" noProof="0" dirty="0">
                          <a:ln>
                            <a:noFill/>
                          </a:ln>
                          <a:solidFill>
                            <a:srgbClr val="0D0D0D"/>
                          </a:solidFill>
                          <a:effectLst/>
                          <a:uLnTx/>
                          <a:uFillTx/>
                          <a:latin typeface="Meiryo"/>
                          <a:ea typeface="Meiryo"/>
                        </a:rPr>
                        <a:t>）～　</a:t>
                      </a:r>
                      <a:r>
                        <a:rPr lang="en-US" altLang="ja-JP" sz="900" b="0" i="0" u="none" strike="noStrike" kern="1200" cap="none" spc="0" normalizeH="0" baseline="0" noProof="0" dirty="0">
                          <a:ln>
                            <a:noFill/>
                          </a:ln>
                          <a:solidFill>
                            <a:srgbClr val="0D0D0D"/>
                          </a:solidFill>
                          <a:effectLst/>
                          <a:uLnTx/>
                          <a:uFillTx/>
                          <a:latin typeface="Meiryo"/>
                        </a:rPr>
                        <a:t>2026</a:t>
                      </a:r>
                      <a:r>
                        <a:rPr kumimoji="1" lang="ja-JP" altLang="ja-JP" sz="900" b="0" i="0" u="none" strike="noStrike" kern="1200" cap="none" spc="0" normalizeH="0" baseline="0" noProof="0" dirty="0">
                          <a:ln>
                            <a:noFill/>
                          </a:ln>
                          <a:solidFill>
                            <a:srgbClr val="0D0D0D"/>
                          </a:solidFill>
                          <a:effectLst/>
                          <a:uLnTx/>
                          <a:uFillTx/>
                          <a:latin typeface="Meiryo"/>
                          <a:ea typeface="Meiryo"/>
                        </a:rPr>
                        <a:t>年</a:t>
                      </a:r>
                      <a:r>
                        <a:rPr kumimoji="1" lang="en-US" altLang="ja-JP" sz="900" b="0" i="0" u="none" strike="noStrike" kern="1200" cap="none" spc="0" normalizeH="0" baseline="0" noProof="0" dirty="0">
                          <a:ln>
                            <a:noFill/>
                          </a:ln>
                          <a:solidFill>
                            <a:srgbClr val="0D0D0D"/>
                          </a:solidFill>
                          <a:effectLst/>
                          <a:uLnTx/>
                          <a:uFillTx/>
                          <a:latin typeface="Meiryo"/>
                          <a:ea typeface="Meiryo"/>
                        </a:rPr>
                        <a:t>3</a:t>
                      </a:r>
                      <a:r>
                        <a:rPr kumimoji="1" lang="ja-JP" altLang="ja-JP" sz="900" b="0" i="0" u="none" strike="noStrike" kern="1200" cap="none" spc="0" normalizeH="0" baseline="0" noProof="0" dirty="0">
                          <a:ln>
                            <a:noFill/>
                          </a:ln>
                          <a:solidFill>
                            <a:srgbClr val="0D0D0D"/>
                          </a:solidFill>
                          <a:effectLst/>
                          <a:uLnTx/>
                          <a:uFillTx/>
                          <a:latin typeface="Meiryo"/>
                          <a:ea typeface="Meiryo"/>
                        </a:rPr>
                        <a:t>月</a:t>
                      </a:r>
                      <a:r>
                        <a:rPr kumimoji="1" lang="en-US" altLang="ja-JP" sz="900" b="0" i="0" u="none" strike="noStrike" kern="1200" cap="none" spc="0" normalizeH="0" baseline="0" noProof="0" dirty="0">
                          <a:ln>
                            <a:noFill/>
                          </a:ln>
                          <a:solidFill>
                            <a:srgbClr val="0D0D0D"/>
                          </a:solidFill>
                          <a:effectLst/>
                          <a:uLnTx/>
                          <a:uFillTx/>
                          <a:latin typeface="Meiryo"/>
                          <a:ea typeface="Meiryo"/>
                        </a:rPr>
                        <a:t>31</a:t>
                      </a:r>
                      <a:r>
                        <a:rPr kumimoji="1" lang="ja-JP" altLang="ja-JP" sz="900" b="0" i="0" u="none" strike="noStrike" kern="1200" cap="none" spc="0" normalizeH="0" baseline="0" noProof="0" dirty="0">
                          <a:ln>
                            <a:noFill/>
                          </a:ln>
                          <a:solidFill>
                            <a:srgbClr val="0D0D0D"/>
                          </a:solidFill>
                          <a:effectLst/>
                          <a:uLnTx/>
                          <a:uFillTx/>
                          <a:latin typeface="Meiryo"/>
                          <a:ea typeface="Meiryo"/>
                        </a:rPr>
                        <a:t>日（</a:t>
                      </a:r>
                      <a:r>
                        <a:rPr kumimoji="1" lang="ja-JP" altLang="en-US" sz="900" b="0" i="0" u="none" strike="noStrike" kern="1200" cap="none" spc="0" normalizeH="0" baseline="0" noProof="0" dirty="0">
                          <a:ln>
                            <a:noFill/>
                          </a:ln>
                          <a:solidFill>
                            <a:srgbClr val="0D0D0D"/>
                          </a:solidFill>
                          <a:effectLst/>
                          <a:uLnTx/>
                          <a:uFillTx/>
                          <a:latin typeface="Meiryo"/>
                          <a:ea typeface="Meiryo"/>
                        </a:rPr>
                        <a:t>火</a:t>
                      </a:r>
                      <a:r>
                        <a:rPr kumimoji="1" lang="ja-JP" altLang="ja-JP" sz="900" b="0" i="0" u="none" strike="noStrike" kern="1200" cap="none" spc="0" normalizeH="0" baseline="0" noProof="0" dirty="0">
                          <a:ln>
                            <a:noFill/>
                          </a:ln>
                          <a:solidFill>
                            <a:srgbClr val="0D0D0D"/>
                          </a:solidFill>
                          <a:effectLst/>
                          <a:uLnTx/>
                          <a:uFillTx/>
                          <a:latin typeface="Meiryo"/>
                          <a:ea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kern="1200" dirty="0">
                          <a:solidFill>
                            <a:srgbClr val="0D0D0D"/>
                          </a:solidFill>
                          <a:latin typeface="Meiryo"/>
                          <a:ea typeface="Meiryo"/>
                          <a:cs typeface="+mn-cs"/>
                        </a:rPr>
                        <a:t>5</a:t>
                      </a:r>
                      <a:r>
                        <a:rPr kumimoji="1" lang="ja-JP" altLang="en-US" sz="900" kern="1200" dirty="0">
                          <a:solidFill>
                            <a:srgbClr val="0D0D0D"/>
                          </a:solidFill>
                          <a:latin typeface="Meiryo"/>
                          <a:ea typeface="Meiryo"/>
                          <a:cs typeface="+mn-cs"/>
                        </a:rPr>
                        <a:t>日間～</a:t>
                      </a:r>
                      <a:r>
                        <a:rPr kumimoji="1" lang="en-US" altLang="ja-JP" sz="900" kern="1200" dirty="0">
                          <a:solidFill>
                            <a:srgbClr val="0D0D0D"/>
                          </a:solidFill>
                          <a:latin typeface="Meiryo"/>
                          <a:ea typeface="Meiryo"/>
                          <a:cs typeface="+mn-cs"/>
                        </a:rPr>
                        <a:t>20</a:t>
                      </a:r>
                      <a:r>
                        <a:rPr kumimoji="1" lang="ja-JP" altLang="en-US" sz="900" kern="1200" dirty="0">
                          <a:solidFill>
                            <a:srgbClr val="0D0D0D"/>
                          </a:solidFill>
                          <a:latin typeface="Meiryo"/>
                          <a:ea typeface="Meiryo"/>
                          <a:cs typeface="+mn-cs"/>
                        </a:rPr>
                        <a:t>日間 </a:t>
                      </a:r>
                      <a:r>
                        <a:rPr kumimoji="0" lang="en-US" altLang="ja-JP" sz="900" kern="0" dirty="0">
                          <a:solidFill>
                            <a:srgbClr val="FF0033"/>
                          </a:solidFill>
                          <a:latin typeface="Meiryo"/>
                          <a:ea typeface="Meiryo"/>
                        </a:rPr>
                        <a:t>※1</a:t>
                      </a:r>
                      <a:r>
                        <a:rPr lang="en-US" altLang="ja-JP" sz="900" kern="0" dirty="0">
                          <a:solidFill>
                            <a:srgbClr val="FF0033"/>
                          </a:solidFill>
                          <a:latin typeface="Meiryo"/>
                          <a:ea typeface="Meiryo"/>
                        </a:rPr>
                        <a:t> </a:t>
                      </a:r>
                      <a:endParaRPr kumimoji="1" lang="ja-JP" altLang="en-US" sz="900" kern="1200" dirty="0">
                        <a:solidFill>
                          <a:srgbClr val="FF003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20,000,000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98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latin typeface="Meiryo"/>
                          <a:ea typeface="Meiryo"/>
                          <a:cs typeface="+mn-cs"/>
                        </a:rPr>
                        <a:t>1,680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1,596</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dirty="0">
                          <a:solidFill>
                            <a:srgbClr val="0D0D0D"/>
                          </a:solidFill>
                          <a:latin typeface="Meiryo"/>
                          <a:ea typeface="Meiryo"/>
                          <a:cs typeface="+mn-cs"/>
                        </a:rPr>
                        <a:t>-</a:t>
                      </a:r>
                      <a:endParaRPr kumimoji="1" lang="ja-JP" altLang="en-US" sz="100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dirty="0">
                          <a:solidFill>
                            <a:srgbClr val="0D0D0D"/>
                          </a:solidFill>
                          <a:latin typeface="Meiryo"/>
                          <a:ea typeface="Meiryo"/>
                        </a:rPr>
                        <a:t>-</a:t>
                      </a:r>
                      <a:endParaRPr kumimoji="1" lang="ja-JP" altLang="en-US" sz="100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5" name="円/楕円 31">
            <a:extLst>
              <a:ext uri="{FF2B5EF4-FFF2-40B4-BE49-F238E27FC236}">
                <a16:creationId xmlns:a16="http://schemas.microsoft.com/office/drawing/2014/main" id="{5CAB0E68-79CC-4BC7-82E2-94577D8D1D4C}"/>
              </a:ext>
            </a:extLst>
          </p:cNvPr>
          <p:cNvSpPr>
            <a:spLocks noChangeAspect="1"/>
          </p:cNvSpPr>
          <p:nvPr/>
        </p:nvSpPr>
        <p:spPr>
          <a:xfrm>
            <a:off x="7989850" y="242112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F</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6" name="円/楕円 33">
            <a:extLst>
              <a:ext uri="{FF2B5EF4-FFF2-40B4-BE49-F238E27FC236}">
                <a16:creationId xmlns:a16="http://schemas.microsoft.com/office/drawing/2014/main" id="{77C07288-A56E-C930-4C8C-14CC7FFF382A}"/>
              </a:ext>
            </a:extLst>
          </p:cNvPr>
          <p:cNvSpPr>
            <a:spLocks noChangeAspect="1"/>
          </p:cNvSpPr>
          <p:nvPr/>
        </p:nvSpPr>
        <p:spPr>
          <a:xfrm>
            <a:off x="11021559" y="2449345"/>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G</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7" name="円/楕円 34">
            <a:extLst>
              <a:ext uri="{FF2B5EF4-FFF2-40B4-BE49-F238E27FC236}">
                <a16:creationId xmlns:a16="http://schemas.microsoft.com/office/drawing/2014/main" id="{CA073C32-C6F7-B77B-0441-F65A535261FE}"/>
              </a:ext>
            </a:extLst>
          </p:cNvPr>
          <p:cNvSpPr>
            <a:spLocks noChangeAspect="1"/>
          </p:cNvSpPr>
          <p:nvPr/>
        </p:nvSpPr>
        <p:spPr>
          <a:xfrm>
            <a:off x="8971001" y="260112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H</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8" name="正方形/長方形 17">
            <a:extLst>
              <a:ext uri="{FF2B5EF4-FFF2-40B4-BE49-F238E27FC236}">
                <a16:creationId xmlns:a16="http://schemas.microsoft.com/office/drawing/2014/main" id="{D6D9F37D-11D0-1E72-5670-918F6040C73B}"/>
              </a:ext>
            </a:extLst>
          </p:cNvPr>
          <p:cNvSpPr/>
          <p:nvPr/>
        </p:nvSpPr>
        <p:spPr>
          <a:xfrm>
            <a:off x="479426" y="5876674"/>
            <a:ext cx="4190250" cy="406265"/>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n-lt"/>
              </a:rPr>
              <a:t>SP</a:t>
            </a:r>
            <a:r>
              <a:rPr kumimoji="0" lang="ja-JP" altLang="en-US" sz="800" kern="0">
                <a:solidFill>
                  <a:srgbClr val="595959"/>
                </a:solidFill>
                <a:latin typeface="Meiryo"/>
                <a:ea typeface="Meiryo"/>
              </a:rPr>
              <a:t>はスマートフォン、</a:t>
            </a:r>
            <a:r>
              <a:rPr kumimoji="0" lang="en-US" sz="800" kern="0">
                <a:solidFill>
                  <a:srgbClr val="595959"/>
                </a:solidFill>
                <a:latin typeface="Meiryo"/>
                <a:ea typeface="+mn-lt"/>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n-lt"/>
              </a:rPr>
              <a:t>MD</a:t>
            </a:r>
            <a:r>
              <a:rPr kumimoji="0" lang="ja-JP" sz="800" kern="0">
                <a:solidFill>
                  <a:srgbClr val="595959"/>
                </a:solidFill>
                <a:latin typeface="Meiryo"/>
                <a:ea typeface="Meiryo"/>
              </a:rPr>
              <a:t>はマルチデバイスの略称です。</a:t>
            </a:r>
            <a:endParaRPr lang="ja-JP" sz="80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p:txBody>
      </p:sp>
      <p:sp>
        <p:nvSpPr>
          <p:cNvPr id="19" name="正方形/長方形 18">
            <a:extLst>
              <a:ext uri="{FF2B5EF4-FFF2-40B4-BE49-F238E27FC236}">
                <a16:creationId xmlns:a16="http://schemas.microsoft.com/office/drawing/2014/main" id="{5245F3B6-5576-A3ED-604A-610EE78B24CE}"/>
              </a:ext>
            </a:extLst>
          </p:cNvPr>
          <p:cNvSpPr/>
          <p:nvPr/>
        </p:nvSpPr>
        <p:spPr>
          <a:xfrm>
            <a:off x="5047886" y="5941180"/>
            <a:ext cx="6280565" cy="132344"/>
          </a:xfrm>
          <a:prstGeom prst="rect">
            <a:avLst/>
          </a:prstGeom>
        </p:spPr>
        <p:txBody>
          <a:bodyPr wrap="none" lIns="0" tIns="0" rIns="0" bIns="0" anchor="t">
            <a:spAutoFit/>
          </a:bodyPr>
          <a:lstStyle/>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※1  </a:t>
            </a:r>
            <a:r>
              <a:rPr lang="en-US" altLang="ja-JP" sz="800" b="0" i="0">
                <a:solidFill>
                  <a:srgbClr val="FF0033"/>
                </a:solidFill>
                <a:effectLst/>
                <a:latin typeface="NotoSansJP"/>
              </a:rPr>
              <a:t>1</a:t>
            </a:r>
            <a:r>
              <a:rPr lang="ja-JP" altLang="en-US" sz="800" b="0" i="0">
                <a:solidFill>
                  <a:srgbClr val="FF0033"/>
                </a:solidFill>
                <a:effectLst/>
                <a:latin typeface="NotoSansJP"/>
              </a:rPr>
              <a:t>日間～</a:t>
            </a:r>
            <a:r>
              <a:rPr lang="en-US" altLang="ja-JP" sz="800" b="0" i="0">
                <a:solidFill>
                  <a:srgbClr val="FF0033"/>
                </a:solidFill>
                <a:effectLst/>
                <a:latin typeface="NotoSansJP"/>
              </a:rPr>
              <a:t>4</a:t>
            </a:r>
            <a:r>
              <a:rPr lang="ja-JP" altLang="en-US" sz="800" b="0" i="0">
                <a:solidFill>
                  <a:srgbClr val="FF0033"/>
                </a:solidFill>
                <a:effectLst/>
                <a:latin typeface="NotoSansJP"/>
              </a:rPr>
              <a:t>日間での掲載も可能ですが、予約時のシミュレーション</a:t>
            </a:r>
            <a:r>
              <a:rPr lang="en-US" altLang="ja-JP" sz="800" b="0" i="0" err="1">
                <a:solidFill>
                  <a:srgbClr val="FF0033"/>
                </a:solidFill>
                <a:effectLst/>
                <a:latin typeface="NotoSansJP"/>
              </a:rPr>
              <a:t>vimps</a:t>
            </a:r>
            <a:r>
              <a:rPr lang="ja-JP" altLang="en-US" sz="800" b="0" i="0">
                <a:solidFill>
                  <a:srgbClr val="FF0033"/>
                </a:solidFill>
                <a:effectLst/>
                <a:latin typeface="NotoSansJP"/>
              </a:rPr>
              <a:t>を下回る場合がありますので、</a:t>
            </a:r>
            <a:r>
              <a:rPr lang="en-US" altLang="ja-JP" sz="800" b="0" i="0">
                <a:solidFill>
                  <a:srgbClr val="FF0033"/>
                </a:solidFill>
                <a:effectLst/>
                <a:latin typeface="NotoSansJP"/>
              </a:rPr>
              <a:t>5</a:t>
            </a:r>
            <a:r>
              <a:rPr lang="ja-JP" altLang="en-US" sz="800" b="0" i="0">
                <a:solidFill>
                  <a:srgbClr val="FF0033"/>
                </a:solidFill>
                <a:effectLst/>
                <a:latin typeface="NotoSansJP"/>
              </a:rPr>
              <a:t>日間以上の掲載を推奨します</a:t>
            </a:r>
            <a:endParaRPr lang="en-US" altLang="ja-JP" sz="800" b="0" i="0">
              <a:solidFill>
                <a:srgbClr val="FF0033"/>
              </a:solidFill>
              <a:effectLst/>
              <a:latin typeface="NotoSansJP"/>
            </a:endParaRPr>
          </a:p>
        </p:txBody>
      </p:sp>
      <p:sp>
        <p:nvSpPr>
          <p:cNvPr id="5" name="テキスト プレースホルダー 1">
            <a:extLst>
              <a:ext uri="{FF2B5EF4-FFF2-40B4-BE49-F238E27FC236}">
                <a16:creationId xmlns:a16="http://schemas.microsoft.com/office/drawing/2014/main" id="{FE1A025A-9060-ECAF-4318-77EEC4A0C1A8}"/>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PC</a:t>
            </a:r>
            <a:endParaRPr kumimoji="1" lang="ja-JP" altLang="en-US" sz="1600" b="1" i="0">
              <a:latin typeface="Meiryo"/>
              <a:ea typeface="Meiryo"/>
            </a:endParaRPr>
          </a:p>
        </p:txBody>
      </p:sp>
      <p:sp>
        <p:nvSpPr>
          <p:cNvPr id="6" name="テキスト プレースホルダー 1">
            <a:extLst>
              <a:ext uri="{FF2B5EF4-FFF2-40B4-BE49-F238E27FC236}">
                <a16:creationId xmlns:a16="http://schemas.microsoft.com/office/drawing/2014/main" id="{E8100B56-C791-F13B-05A9-F5E99FB9CC9A}"/>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Tree>
    <p:extLst>
      <p:ext uri="{BB962C8B-B14F-4D97-AF65-F5344CB8AC3E}">
        <p14:creationId xmlns:p14="http://schemas.microsoft.com/office/powerpoint/2010/main" val="36275847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CB6DF8-0F8F-198A-B1A6-8406EDF1F9B1}"/>
            </a:ext>
          </a:extLst>
        </p:cNvPr>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5DF275B4-DF8B-03D4-27CC-CAF359312D59}"/>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solidFill>
                  <a:srgbClr val="00003E"/>
                </a:solidFill>
                <a:latin typeface="Meiryo" panose="020B0604030504040204" pitchFamily="34" charset="-128"/>
                <a:ea typeface="Meiryo" panose="020B0604030504040204" pitchFamily="34" charset="-128"/>
              </a:rPr>
              <a:t>ブランドパネル</a:t>
            </a:r>
            <a:r>
              <a:rPr kumimoji="1" lang="en-US" altLang="ja-JP" dirty="0">
                <a:solidFill>
                  <a:srgbClr val="00003E"/>
                </a:solidFill>
                <a:latin typeface="Meiryo" panose="020B0604030504040204" pitchFamily="34" charset="-128"/>
                <a:ea typeface="Meiryo" panose="020B0604030504040204" pitchFamily="34" charset="-128"/>
              </a:rPr>
              <a:t>2025</a:t>
            </a:r>
            <a:r>
              <a:rPr kumimoji="1" lang="ja-JP" altLang="en-US" dirty="0">
                <a:solidFill>
                  <a:srgbClr val="00003E"/>
                </a:solidFill>
                <a:latin typeface="Meiryo" panose="020B0604030504040204" pitchFamily="34" charset="-128"/>
                <a:ea typeface="Meiryo" panose="020B0604030504040204" pitchFamily="34" charset="-128"/>
              </a:rPr>
              <a:t>年</a:t>
            </a:r>
            <a:r>
              <a:rPr kumimoji="1" lang="en-US" altLang="ja-JP" dirty="0">
                <a:solidFill>
                  <a:srgbClr val="00003E"/>
                </a:solidFill>
                <a:latin typeface="Meiryo" panose="020B0604030504040204" pitchFamily="34" charset="-128"/>
                <a:ea typeface="Meiryo" panose="020B0604030504040204" pitchFamily="34" charset="-128"/>
              </a:rPr>
              <a:t>9</a:t>
            </a:r>
            <a:r>
              <a:rPr kumimoji="1" lang="ja-JP" altLang="en-US" dirty="0">
                <a:solidFill>
                  <a:srgbClr val="00003E"/>
                </a:solidFill>
                <a:latin typeface="Meiryo" panose="020B0604030504040204" pitchFamily="34" charset="-128"/>
                <a:ea typeface="Meiryo" panose="020B0604030504040204" pitchFamily="34" charset="-128"/>
              </a:rPr>
              <a:t>月</a:t>
            </a:r>
            <a:r>
              <a:rPr kumimoji="1" lang="en-US" altLang="ja-JP" dirty="0">
                <a:solidFill>
                  <a:srgbClr val="00003E"/>
                </a:solidFill>
                <a:latin typeface="Meiryo" panose="020B0604030504040204" pitchFamily="34" charset="-128"/>
                <a:ea typeface="Meiryo" panose="020B0604030504040204" pitchFamily="34" charset="-128"/>
              </a:rPr>
              <a:t>~2026</a:t>
            </a:r>
            <a:r>
              <a:rPr kumimoji="1" lang="ja-JP" altLang="en-US" dirty="0">
                <a:solidFill>
                  <a:srgbClr val="00003E"/>
                </a:solidFill>
                <a:latin typeface="Meiryo" panose="020B0604030504040204" pitchFamily="34" charset="-128"/>
                <a:ea typeface="Meiryo" panose="020B0604030504040204" pitchFamily="34" charset="-128"/>
              </a:rPr>
              <a:t>年</a:t>
            </a:r>
            <a:r>
              <a:rPr kumimoji="1" lang="en-US" altLang="ja-JP" dirty="0">
                <a:solidFill>
                  <a:srgbClr val="00003E"/>
                </a:solidFill>
                <a:latin typeface="Meiryo" panose="020B0604030504040204" pitchFamily="34" charset="-128"/>
                <a:ea typeface="Meiryo" panose="020B0604030504040204" pitchFamily="34" charset="-128"/>
              </a:rPr>
              <a:t>3</a:t>
            </a:r>
            <a:r>
              <a:rPr kumimoji="1" lang="ja-JP" altLang="en-US" dirty="0">
                <a:solidFill>
                  <a:srgbClr val="00003E"/>
                </a:solidFill>
                <a:latin typeface="Meiryo" panose="020B0604030504040204" pitchFamily="34" charset="-128"/>
                <a:ea typeface="Meiryo" panose="020B0604030504040204" pitchFamily="34" charset="-128"/>
              </a:rPr>
              <a:t>月商品 変更点</a:t>
            </a:r>
          </a:p>
        </p:txBody>
      </p:sp>
      <p:sp>
        <p:nvSpPr>
          <p:cNvPr id="12" name="テキスト プレースホルダー 5">
            <a:extLst>
              <a:ext uri="{FF2B5EF4-FFF2-40B4-BE49-F238E27FC236}">
                <a16:creationId xmlns:a16="http://schemas.microsoft.com/office/drawing/2014/main" id="{DCB4F6E5-C562-E7A0-F386-F63C7293D86E}"/>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概要</a:t>
            </a:r>
          </a:p>
        </p:txBody>
      </p:sp>
      <p:pic>
        <p:nvPicPr>
          <p:cNvPr id="13" name="図プレースホルダー 8" descr="アイコン&#10;&#10;自動的に生成された説明">
            <a:extLst>
              <a:ext uri="{FF2B5EF4-FFF2-40B4-BE49-F238E27FC236}">
                <a16:creationId xmlns:a16="http://schemas.microsoft.com/office/drawing/2014/main" id="{5B93722F-E56D-D071-66D4-143B1E8DF48C}"/>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16" name="テキスト ボックス 15">
            <a:extLst>
              <a:ext uri="{FF2B5EF4-FFF2-40B4-BE49-F238E27FC236}">
                <a16:creationId xmlns:a16="http://schemas.microsoft.com/office/drawing/2014/main" id="{71CE1DC3-9378-CE31-EDB5-E01B3C13B4BB}"/>
              </a:ext>
            </a:extLst>
          </p:cNvPr>
          <p:cNvSpPr txBox="1"/>
          <p:nvPr/>
        </p:nvSpPr>
        <p:spPr>
          <a:xfrm>
            <a:off x="6528542" y="587028"/>
            <a:ext cx="3188373"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ブランドパネル（</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lang="en-US" altLang="ja-JP" sz="900" dirty="0">
                <a:solidFill>
                  <a:srgbClr val="0D0D0D"/>
                </a:solidFill>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月）からの変更点</a:t>
            </a:r>
          </a:p>
        </p:txBody>
      </p:sp>
      <p:sp>
        <p:nvSpPr>
          <p:cNvPr id="2" name="1 つの角を丸めた四角形 22">
            <a:extLst>
              <a:ext uri="{FF2B5EF4-FFF2-40B4-BE49-F238E27FC236}">
                <a16:creationId xmlns:a16="http://schemas.microsoft.com/office/drawing/2014/main" id="{D1282953-3F61-9801-7FEB-2BAD64FBE0A3}"/>
              </a:ext>
            </a:extLst>
          </p:cNvPr>
          <p:cNvSpPr/>
          <p:nvPr/>
        </p:nvSpPr>
        <p:spPr>
          <a:xfrm>
            <a:off x="507832" y="992440"/>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r>
              <a:rPr lang="ja-JP" altLang="en-US" b="1" dirty="0">
                <a:latin typeface="Meiryo"/>
                <a:ea typeface="Meiryo"/>
              </a:rPr>
              <a:t>カルーセル（時間帯ジャック）の廃止</a:t>
            </a:r>
            <a:endParaRPr kumimoji="1" lang="ja-JP" altLang="en-US" sz="1800" b="1" i="0" dirty="0">
              <a:latin typeface="Meiryo"/>
              <a:ea typeface="Meiryo"/>
            </a:endParaRPr>
          </a:p>
        </p:txBody>
      </p:sp>
      <p:sp>
        <p:nvSpPr>
          <p:cNvPr id="4" name="正方形/長方形 3">
            <a:extLst>
              <a:ext uri="{FF2B5EF4-FFF2-40B4-BE49-F238E27FC236}">
                <a16:creationId xmlns:a16="http://schemas.microsoft.com/office/drawing/2014/main" id="{78F55900-1534-2934-6BB2-67295CFD8DD7}"/>
              </a:ext>
            </a:extLst>
          </p:cNvPr>
          <p:cNvSpPr/>
          <p:nvPr/>
        </p:nvSpPr>
        <p:spPr>
          <a:xfrm>
            <a:off x="493629" y="1566407"/>
            <a:ext cx="11204741" cy="922214"/>
          </a:xfrm>
          <a:prstGeom prst="rect">
            <a:avLst/>
          </a:prstGeom>
          <a:solidFill>
            <a:schemeClr val="bg2">
              <a:lumMod val="95000"/>
            </a:schemeClr>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l"/>
            <a:endParaRPr lang="en-US" altLang="ja-JP" sz="1600" dirty="0">
              <a:solidFill>
                <a:srgbClr val="0D0D0D"/>
              </a:solidFill>
              <a:latin typeface="+mj-ea"/>
              <a:ea typeface="+mj-ea"/>
            </a:endParaRPr>
          </a:p>
          <a:p>
            <a:pPr algn="l"/>
            <a:r>
              <a:rPr lang="ja-JP" altLang="en-US" sz="1600" dirty="0">
                <a:solidFill>
                  <a:srgbClr val="0D0D0D"/>
                </a:solidFill>
                <a:latin typeface="メイリオ" panose="020B0604030504040204" pitchFamily="50" charset="-128"/>
                <a:ea typeface="メイリオ" panose="020B0604030504040204" pitchFamily="50" charset="-128"/>
              </a:rPr>
              <a:t>以下</a:t>
            </a:r>
            <a:r>
              <a:rPr lang="en-US" altLang="ja-JP" sz="1600" dirty="0">
                <a:solidFill>
                  <a:srgbClr val="0D0D0D"/>
                </a:solidFill>
                <a:latin typeface="メイリオ" panose="020B0604030504040204" pitchFamily="50" charset="-128"/>
                <a:ea typeface="メイリオ" panose="020B0604030504040204" pitchFamily="50" charset="-128"/>
              </a:rPr>
              <a:t>2</a:t>
            </a:r>
            <a:r>
              <a:rPr lang="ja-JP" altLang="en-US" sz="1600" dirty="0">
                <a:solidFill>
                  <a:srgbClr val="0D0D0D"/>
                </a:solidFill>
                <a:latin typeface="メイリオ" panose="020B0604030504040204" pitchFamily="50" charset="-128"/>
                <a:ea typeface="メイリオ" panose="020B0604030504040204" pitchFamily="50" charset="-128"/>
              </a:rPr>
              <a:t>商品を廃止いたします</a:t>
            </a:r>
            <a:endParaRPr lang="en-US" altLang="ja-JP" sz="1600" dirty="0">
              <a:solidFill>
                <a:srgbClr val="0D0D0D"/>
              </a:solidFill>
              <a:latin typeface="メイリオ" panose="020B0604030504040204" pitchFamily="50" charset="-128"/>
              <a:ea typeface="メイリオ" panose="020B0604030504040204" pitchFamily="50" charset="-128"/>
            </a:endParaRPr>
          </a:p>
          <a:p>
            <a:pPr algn="l"/>
            <a:r>
              <a:rPr lang="ja-JP" altLang="en-US" sz="1600" dirty="0">
                <a:solidFill>
                  <a:srgbClr val="0D0D0D"/>
                </a:solidFill>
                <a:latin typeface="メイリオ" panose="020B0604030504040204" pitchFamily="50" charset="-128"/>
                <a:ea typeface="メイリオ" panose="020B0604030504040204" pitchFamily="50" charset="-128"/>
              </a:rPr>
              <a:t>・ブランドパネル　</a:t>
            </a:r>
            <a:r>
              <a:rPr lang="en-US" altLang="ja-JP" sz="1600" dirty="0">
                <a:solidFill>
                  <a:srgbClr val="0D0D0D"/>
                </a:solidFill>
                <a:latin typeface="メイリオ" panose="020B0604030504040204" pitchFamily="50" charset="-128"/>
                <a:ea typeface="メイリオ" panose="020B0604030504040204" pitchFamily="50" charset="-128"/>
              </a:rPr>
              <a:t>SP</a:t>
            </a:r>
            <a:r>
              <a:rPr lang="ja-JP" altLang="en-US" sz="1600" dirty="0">
                <a:solidFill>
                  <a:srgbClr val="0D0D0D"/>
                </a:solidFill>
                <a:latin typeface="メイリオ" panose="020B0604030504040204" pitchFamily="50" charset="-128"/>
                <a:ea typeface="メイリオ" panose="020B0604030504040204" pitchFamily="50" charset="-128"/>
              </a:rPr>
              <a:t>　カルーセル（時間帯ジャック）</a:t>
            </a:r>
            <a:endParaRPr lang="en-US" altLang="ja-JP" sz="1600" dirty="0">
              <a:solidFill>
                <a:srgbClr val="0D0D0D"/>
              </a:solidFill>
              <a:latin typeface="メイリオ" panose="020B0604030504040204" pitchFamily="50" charset="-128"/>
              <a:ea typeface="メイリオ" panose="020B0604030504040204" pitchFamily="50" charset="-128"/>
            </a:endParaRPr>
          </a:p>
          <a:p>
            <a:pPr algn="l"/>
            <a:r>
              <a:rPr lang="ja-JP" altLang="en-US" sz="1600" dirty="0">
                <a:solidFill>
                  <a:srgbClr val="0D0D0D"/>
                </a:solidFill>
                <a:latin typeface="メイリオ" panose="020B0604030504040204" pitchFamily="50" charset="-128"/>
                <a:ea typeface="メイリオ" panose="020B0604030504040204" pitchFamily="50" charset="-128"/>
              </a:rPr>
              <a:t>・ブランドパネル　</a:t>
            </a:r>
            <a:r>
              <a:rPr lang="en-US" altLang="ja-JP" sz="1600" dirty="0">
                <a:solidFill>
                  <a:srgbClr val="0D0D0D"/>
                </a:solidFill>
                <a:latin typeface="メイリオ" panose="020B0604030504040204" pitchFamily="50" charset="-128"/>
                <a:ea typeface="メイリオ" panose="020B0604030504040204" pitchFamily="50" charset="-128"/>
              </a:rPr>
              <a:t>SP</a:t>
            </a:r>
            <a:r>
              <a:rPr lang="ja-JP" altLang="en-US" sz="1600" dirty="0">
                <a:solidFill>
                  <a:srgbClr val="0D0D0D"/>
                </a:solidFill>
                <a:latin typeface="メイリオ" panose="020B0604030504040204" pitchFamily="50" charset="-128"/>
                <a:ea typeface="メイリオ" panose="020B0604030504040204" pitchFamily="50" charset="-128"/>
              </a:rPr>
              <a:t>　カルーセル（時間帯ジャック　関東</a:t>
            </a:r>
            <a:r>
              <a:rPr lang="en-US" altLang="ja-JP" sz="1600" dirty="0">
                <a:solidFill>
                  <a:srgbClr val="0D0D0D"/>
                </a:solidFill>
                <a:latin typeface="メイリオ" panose="020B0604030504040204" pitchFamily="50" charset="-128"/>
                <a:ea typeface="メイリオ" panose="020B0604030504040204" pitchFamily="50" charset="-128"/>
              </a:rPr>
              <a:t>1</a:t>
            </a:r>
            <a:r>
              <a:rPr lang="ja-JP" altLang="en-US" sz="1600" dirty="0">
                <a:solidFill>
                  <a:srgbClr val="0D0D0D"/>
                </a:solidFill>
                <a:latin typeface="メイリオ" panose="020B0604030504040204" pitchFamily="50" charset="-128"/>
                <a:ea typeface="メイリオ" panose="020B0604030504040204" pitchFamily="50" charset="-128"/>
              </a:rPr>
              <a:t>都</a:t>
            </a:r>
            <a:r>
              <a:rPr lang="en-US" altLang="ja-JP" sz="1600" dirty="0">
                <a:solidFill>
                  <a:srgbClr val="0D0D0D"/>
                </a:solidFill>
                <a:latin typeface="メイリオ" panose="020B0604030504040204" pitchFamily="50" charset="-128"/>
                <a:ea typeface="メイリオ" panose="020B0604030504040204" pitchFamily="50" charset="-128"/>
              </a:rPr>
              <a:t>6</a:t>
            </a:r>
            <a:r>
              <a:rPr lang="ja-JP" altLang="en-US" sz="1600" dirty="0">
                <a:solidFill>
                  <a:srgbClr val="0D0D0D"/>
                </a:solidFill>
                <a:latin typeface="メイリオ" panose="020B0604030504040204" pitchFamily="50" charset="-128"/>
                <a:ea typeface="メイリオ" panose="020B0604030504040204" pitchFamily="50" charset="-128"/>
              </a:rPr>
              <a:t>県）</a:t>
            </a:r>
            <a:endParaRPr lang="en-US" altLang="ja-JP" sz="1600" dirty="0">
              <a:solidFill>
                <a:srgbClr val="0D0D0D"/>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0117342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3" name="表 2">
            <a:extLst>
              <a:ext uri="{FF2B5EF4-FFF2-40B4-BE49-F238E27FC236}">
                <a16:creationId xmlns:a16="http://schemas.microsoft.com/office/drawing/2014/main" id="{8E438D95-B47B-E3B7-E6A3-8C5A368555D7}"/>
              </a:ext>
            </a:extLst>
          </p:cNvPr>
          <p:cNvGraphicFramePr>
            <a:graphicFrameLocks noGrp="1"/>
          </p:cNvGraphicFramePr>
          <p:nvPr>
            <p:extLst>
              <p:ext uri="{D42A27DB-BD31-4B8C-83A1-F6EECF244321}">
                <p14:modId xmlns:p14="http://schemas.microsoft.com/office/powerpoint/2010/main" val="2614650990"/>
              </p:ext>
            </p:extLst>
          </p:nvPr>
        </p:nvGraphicFramePr>
        <p:xfrm>
          <a:off x="479423" y="826712"/>
          <a:ext cx="11068817" cy="3947633"/>
        </p:xfrm>
        <a:graphic>
          <a:graphicData uri="http://schemas.openxmlformats.org/drawingml/2006/table">
            <a:tbl>
              <a:tblPr firstCol="1" bandRow="1"/>
              <a:tblGrid>
                <a:gridCol w="2082474">
                  <a:extLst>
                    <a:ext uri="{9D8B030D-6E8A-4147-A177-3AD203B41FA5}">
                      <a16:colId xmlns:a16="http://schemas.microsoft.com/office/drawing/2014/main" val="792911817"/>
                    </a:ext>
                  </a:extLst>
                </a:gridCol>
                <a:gridCol w="2230820">
                  <a:extLst>
                    <a:ext uri="{9D8B030D-6E8A-4147-A177-3AD203B41FA5}">
                      <a16:colId xmlns:a16="http://schemas.microsoft.com/office/drawing/2014/main" val="2515137241"/>
                    </a:ext>
                  </a:extLst>
                </a:gridCol>
                <a:gridCol w="6755523">
                  <a:extLst>
                    <a:ext uri="{9D8B030D-6E8A-4147-A177-3AD203B41FA5}">
                      <a16:colId xmlns:a16="http://schemas.microsoft.com/office/drawing/2014/main" val="598637953"/>
                    </a:ext>
                  </a:extLst>
                </a:gridCol>
              </a:tblGrid>
              <a:tr h="5790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a:solidFill>
                            <a:schemeClr val="bg1"/>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err="1">
                          <a:solidFill>
                            <a:schemeClr val="bg1"/>
                          </a:solidFill>
                          <a:latin typeface="Meiryo" panose="020B0604030504040204" pitchFamily="34" charset="-128"/>
                          <a:ea typeface="Meiryo" panose="020B0604030504040204" pitchFamily="34" charset="-128"/>
                          <a:cs typeface="+mn-cs"/>
                        </a:rPr>
                        <a:t>vCPM</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掛け率</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トップインパクト</a:t>
                      </a:r>
                      <a:r>
                        <a:rPr kumimoji="1" lang="en-US" altLang="ja-JP" sz="900" b="1" kern="1200">
                          <a:solidFill>
                            <a:schemeClr val="bg1"/>
                          </a:solidFill>
                          <a:latin typeface="Meiryo" panose="020B0604030504040204" pitchFamily="34" charset="-128"/>
                          <a:ea typeface="Meiryo" panose="020B0604030504040204" pitchFamily="34" charset="-128"/>
                          <a:cs typeface="+mn-cs"/>
                        </a:rPr>
                        <a:t>  </a:t>
                      </a:r>
                      <a:r>
                        <a:rPr kumimoji="1" lang="ja-JP" altLang="en-US" sz="900" b="1" kern="1200">
                          <a:solidFill>
                            <a:schemeClr val="bg1"/>
                          </a:solidFill>
                          <a:latin typeface="Meiryo" panose="020B0604030504040204" pitchFamily="34" charset="-128"/>
                          <a:ea typeface="Meiryo" panose="020B0604030504040204" pitchFamily="34" charset="-128"/>
                          <a:cs typeface="+mn-cs"/>
                        </a:rPr>
                        <a:t>パノラマ　</a:t>
                      </a:r>
                      <a:r>
                        <a:rPr kumimoji="1" lang="en-US" altLang="ja-JP" sz="900" b="1" kern="1200">
                          <a:solidFill>
                            <a:schemeClr val="bg1"/>
                          </a:solidFill>
                          <a:latin typeface="Meiryo" panose="020B0604030504040204" pitchFamily="34" charset="-128"/>
                          <a:ea typeface="Meiryo" panose="020B0604030504040204" pitchFamily="34" charset="-128"/>
                          <a:cs typeface="+mn-cs"/>
                        </a:rPr>
                        <a:t>PC</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40581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1.3</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40581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26559465"/>
                  </a:ext>
                </a:extLst>
              </a:tr>
              <a:tr h="435716">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（興味関心、購買意向、</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属性・ライフイベント）</a:t>
                      </a:r>
                      <a:r>
                        <a:rPr kumimoji="1" lang="en-US" altLang="ja-JP" sz="1050" b="0" kern="1200">
                          <a:solidFill>
                            <a:schemeClr val="bg1"/>
                          </a:solidFill>
                          <a:latin typeface="Meiryo" panose="020B0604030504040204" pitchFamily="34" charset="-128"/>
                          <a:ea typeface="Meiryo" panose="020B0604030504040204" pitchFamily="34" charset="-128"/>
                          <a:cs typeface="+mn-cs"/>
                        </a:rPr>
                        <a:t>※</a:t>
                      </a:r>
                      <a:r>
                        <a:rPr kumimoji="1" lang="ja-JP" altLang="en-US" sz="1050" b="0" kern="1200">
                          <a:solidFill>
                            <a:schemeClr val="bg1"/>
                          </a:solidFill>
                          <a:latin typeface="Meiryo" panose="020B0604030504040204" pitchFamily="34" charset="-128"/>
                          <a:ea typeface="Meiryo" panose="020B0604030504040204" pitchFamily="34" charset="-128"/>
                          <a:cs typeface="+mn-cs"/>
                        </a:rPr>
                        <a:t>１</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1.8</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en-US" altLang="ja-JP"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05812">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a:solidFill>
                            <a:schemeClr val="bg1"/>
                          </a:solidFill>
                          <a:latin typeface="Meiryo" panose="020B0604030504040204" pitchFamily="34" charset="-128"/>
                          <a:ea typeface="Meiryo" panose="020B0604030504040204" pitchFamily="34" charset="-128"/>
                          <a:cs typeface="+mn-cs"/>
                        </a:rPr>
                      </a:b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リスト参照</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2.0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
        <p:nvSpPr>
          <p:cNvPr id="9" name="テキスト プレースホルダー 1">
            <a:extLst>
              <a:ext uri="{FF2B5EF4-FFF2-40B4-BE49-F238E27FC236}">
                <a16:creationId xmlns:a16="http://schemas.microsoft.com/office/drawing/2014/main" id="{BD6E207F-474E-1626-9BCB-FDA9D39FE661}"/>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PC</a:t>
            </a:r>
            <a:endParaRPr kumimoji="1" lang="ja-JP" altLang="en-US" sz="1600" b="1" i="0">
              <a:latin typeface="Meiryo"/>
              <a:ea typeface="Meiryo"/>
            </a:endParaRPr>
          </a:p>
        </p:txBody>
      </p:sp>
      <p:sp>
        <p:nvSpPr>
          <p:cNvPr id="11" name="テキスト プレースホルダー 1">
            <a:extLst>
              <a:ext uri="{FF2B5EF4-FFF2-40B4-BE49-F238E27FC236}">
                <a16:creationId xmlns:a16="http://schemas.microsoft.com/office/drawing/2014/main" id="{4086EEB8-C854-30F0-7236-980EABE0532A}"/>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Tree>
    <p:extLst>
      <p:ext uri="{BB962C8B-B14F-4D97-AF65-F5344CB8AC3E}">
        <p14:creationId xmlns:p14="http://schemas.microsoft.com/office/powerpoint/2010/main" val="16563922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B6C3403B-C870-F947-1166-099BB1E68DFB}"/>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その他・注意事項</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a:t>03</a:t>
            </a:r>
            <a:endParaRPr kumimoji="1" lang="ja-JP" altLang="en-US"/>
          </a:p>
        </p:txBody>
      </p:sp>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31861924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掲載制限カテゴリー</a:t>
            </a:r>
            <a:endParaRPr kumimoji="1" lang="ja-JP" altLang="en-US"/>
          </a:p>
        </p:txBody>
      </p:sp>
      <p:sp>
        <p:nvSpPr>
          <p:cNvPr id="4" name="正方形/長方形 3">
            <a:extLst>
              <a:ext uri="{FF2B5EF4-FFF2-40B4-BE49-F238E27FC236}">
                <a16:creationId xmlns:a16="http://schemas.microsoft.com/office/drawing/2014/main" id="{66C8D166-561E-87AA-2D97-22634365DE2D}"/>
              </a:ext>
            </a:extLst>
          </p:cNvPr>
          <p:cNvSpPr/>
          <p:nvPr/>
        </p:nvSpPr>
        <p:spPr>
          <a:xfrm>
            <a:off x="7773341" y="6141987"/>
            <a:ext cx="4183422" cy="406265"/>
          </a:xfrm>
          <a:prstGeom prst="rect">
            <a:avLst/>
          </a:prstGeom>
        </p:spPr>
        <p:txBody>
          <a:bodyPr wrap="square" lIns="0" tIns="0" rIns="0" bIns="0">
            <a:spAutoFit/>
          </a:bodyPr>
          <a:lstStyle/>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a:solidFill>
                <a:prstClr val="black"/>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9EE3A50F-8B69-DCF7-3056-A38423887876}"/>
              </a:ext>
            </a:extLst>
          </p:cNvPr>
          <p:cNvSpPr/>
          <p:nvPr/>
        </p:nvSpPr>
        <p:spPr>
          <a:xfrm>
            <a:off x="1222375" y="6144575"/>
            <a:ext cx="6701050" cy="507831"/>
          </a:xfrm>
          <a:prstGeom prst="rect">
            <a:avLst/>
          </a:prstGeom>
        </p:spPr>
        <p:txBody>
          <a:bodyPr wrap="square" lIns="0" tIns="0" rIns="0" bIns="0">
            <a:spAutoFit/>
          </a:bodyPr>
          <a:lstStyle/>
          <a:p>
            <a:pPr fontAlgn="ctr">
              <a:lnSpc>
                <a:spcPct val="110000"/>
              </a:lnSpc>
              <a:defRPr/>
            </a:pPr>
            <a:r>
              <a:rPr kumimoji="0" lang="en-US" altLang="ja-JP" sz="750" kern="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　健康・美容食品は一部の商材（機能性表示食品、栄養機能食品、特定保健用食品、その他弊社が掲載可と判断した健康食品）のみ掲載可、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ただし価格訴求は不可。健康器具・雑貨はホワイトリストに登録しているアカウントのみ掲載可、ただし価格訴求は不可。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en-US" altLang="ja-JP" sz="75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7F80B61E-C91E-2441-3C61-F3B1761AE122}"/>
              </a:ext>
            </a:extLst>
          </p:cNvPr>
          <p:cNvSpPr/>
          <p:nvPr/>
        </p:nvSpPr>
        <p:spPr>
          <a:xfrm>
            <a:off x="7928475" y="6142886"/>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aphicFrame>
        <p:nvGraphicFramePr>
          <p:cNvPr id="8" name="表 7">
            <a:extLst>
              <a:ext uri="{FF2B5EF4-FFF2-40B4-BE49-F238E27FC236}">
                <a16:creationId xmlns:a16="http://schemas.microsoft.com/office/drawing/2014/main" id="{7BD069AC-04F8-CAB3-FA07-5FD562A63FF1}"/>
              </a:ext>
            </a:extLst>
          </p:cNvPr>
          <p:cNvGraphicFramePr>
            <a:graphicFrameLocks noGrp="1"/>
          </p:cNvGraphicFramePr>
          <p:nvPr>
            <p:extLst>
              <p:ext uri="{D42A27DB-BD31-4B8C-83A1-F6EECF244321}">
                <p14:modId xmlns:p14="http://schemas.microsoft.com/office/powerpoint/2010/main" val="3511914355"/>
              </p:ext>
            </p:extLst>
          </p:nvPr>
        </p:nvGraphicFramePr>
        <p:xfrm>
          <a:off x="479425" y="887851"/>
          <a:ext cx="11233150" cy="5227520"/>
        </p:xfrm>
        <a:graphic>
          <a:graphicData uri="http://schemas.openxmlformats.org/drawingml/2006/table">
            <a:tbl>
              <a:tblPr firstCol="1" bandRow="1"/>
              <a:tblGrid>
                <a:gridCol w="4382370">
                  <a:extLst>
                    <a:ext uri="{9D8B030D-6E8A-4147-A177-3AD203B41FA5}">
                      <a16:colId xmlns:a16="http://schemas.microsoft.com/office/drawing/2014/main" val="792911817"/>
                    </a:ext>
                  </a:extLst>
                </a:gridCol>
                <a:gridCol w="1419531">
                  <a:extLst>
                    <a:ext uri="{9D8B030D-6E8A-4147-A177-3AD203B41FA5}">
                      <a16:colId xmlns:a16="http://schemas.microsoft.com/office/drawing/2014/main" val="3057805663"/>
                    </a:ext>
                  </a:extLst>
                </a:gridCol>
                <a:gridCol w="1357812">
                  <a:extLst>
                    <a:ext uri="{9D8B030D-6E8A-4147-A177-3AD203B41FA5}">
                      <a16:colId xmlns:a16="http://schemas.microsoft.com/office/drawing/2014/main" val="4203260269"/>
                    </a:ext>
                  </a:extLst>
                </a:gridCol>
                <a:gridCol w="1357812">
                  <a:extLst>
                    <a:ext uri="{9D8B030D-6E8A-4147-A177-3AD203B41FA5}">
                      <a16:colId xmlns:a16="http://schemas.microsoft.com/office/drawing/2014/main" val="862787916"/>
                    </a:ext>
                  </a:extLst>
                </a:gridCol>
                <a:gridCol w="1419531">
                  <a:extLst>
                    <a:ext uri="{9D8B030D-6E8A-4147-A177-3AD203B41FA5}">
                      <a16:colId xmlns:a16="http://schemas.microsoft.com/office/drawing/2014/main" val="2598357217"/>
                    </a:ext>
                  </a:extLst>
                </a:gridCol>
                <a:gridCol w="1296094">
                  <a:extLst>
                    <a:ext uri="{9D8B030D-6E8A-4147-A177-3AD203B41FA5}">
                      <a16:colId xmlns:a16="http://schemas.microsoft.com/office/drawing/2014/main" val="2910572198"/>
                    </a:ext>
                  </a:extLst>
                </a:gridCol>
              </a:tblGrid>
              <a:tr h="46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bg1"/>
                          </a:solidFill>
                        </a:rPr>
                        <a:t>カテゴリー名</a:t>
                      </a:r>
                      <a:endParaRPr kumimoji="1" lang="ja-JP" altLang="en-US" sz="900" b="1">
                        <a:solidFill>
                          <a:schemeClr val="bg1"/>
                        </a:solidFill>
                        <a:latin typeface="Meiryo" panose="020B0604030504040204" pitchFamily="34" charset="-128"/>
                        <a:ea typeface="Meiryo" panose="020B0604030504040204" pitchFamily="34" charset="-128"/>
                      </a:endParaRPr>
                    </a:p>
                  </a:txBody>
                  <a:tcPr marT="36000"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r>
                        <a:rPr kumimoji="1" lang="en-US" altLang="ja-JP" sz="800" b="1" kern="1200" dirty="0">
                          <a:solidFill>
                            <a:schemeClr val="bg1"/>
                          </a:solidFill>
                        </a:rPr>
                        <a:t>MD</a:t>
                      </a:r>
                    </a:p>
                    <a:p>
                      <a:pPr algn="ct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a:t>
                      </a:r>
                      <a:r>
                        <a:rPr kumimoji="1" lang="ja-JP" altLang="en-US" sz="800" b="1">
                          <a:solidFill>
                            <a:schemeClr val="bg1"/>
                          </a:solidFill>
                        </a:rPr>
                        <a:t>リッチフォーマット　</a:t>
                      </a:r>
                      <a:r>
                        <a:rPr kumimoji="1" lang="en-US" altLang="ja-JP" sz="800" b="1" kern="1200" dirty="0">
                          <a:solidFill>
                            <a:schemeClr val="bg1"/>
                          </a:solidFill>
                        </a:rPr>
                        <a:t>MD</a:t>
                      </a:r>
                    </a:p>
                    <a:p>
                      <a:pPr algn="ct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rPr>
                        <a:t>ブランドパネル　</a:t>
                      </a:r>
                      <a:r>
                        <a:rPr kumimoji="1" lang="en-US" altLang="ja-JP" sz="800" b="1" kern="1200" dirty="0">
                          <a:solidFill>
                            <a:schemeClr val="bg1"/>
                          </a:solidFill>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bg1"/>
                          </a:solidFill>
                        </a:rPr>
                        <a:t>関連商品</a:t>
                      </a:r>
                      <a:endParaRPr kumimoji="1" lang="en-US" altLang="ja-JP" sz="800" b="1" kern="1200" dirty="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bg1"/>
                          </a:solidFill>
                        </a:rPr>
                        <a:t>（カルーセル含む）</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a:solidFill>
                            <a:schemeClr val="bg1"/>
                          </a:solidFill>
                        </a:rPr>
                        <a:t>ブランドパネル　</a:t>
                      </a:r>
                      <a:r>
                        <a:rPr kumimoji="1" lang="en-US" altLang="ja-JP" sz="800" b="1" kern="1200" dirty="0">
                          <a:solidFill>
                            <a:schemeClr val="bg1"/>
                          </a:solidFill>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rPr>
                        <a:t>ブランドパネル</a:t>
                      </a:r>
                      <a:endParaRPr kumimoji="1" lang="en-US" altLang="ja-JP" sz="800" b="1" kern="1200" dirty="0">
                        <a:solidFill>
                          <a:schemeClr val="bg1"/>
                        </a:solidFill>
                      </a:endParaRPr>
                    </a:p>
                    <a:p>
                      <a:pPr algn="ctr"/>
                      <a:r>
                        <a:rPr kumimoji="1" lang="ja-JP" altLang="en-US" sz="800" b="1" kern="1200" dirty="0">
                          <a:solidFill>
                            <a:schemeClr val="bg1"/>
                          </a:solidFill>
                        </a:rPr>
                        <a:t>トップインパクト　</a:t>
                      </a:r>
                      <a:r>
                        <a:rPr kumimoji="1" lang="en-US" altLang="ja-JP" sz="800" b="1" kern="1200" dirty="0">
                          <a:solidFill>
                            <a:schemeClr val="bg1"/>
                          </a:solidFill>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bg1"/>
                          </a:solidFill>
                        </a:rPr>
                        <a:t>関連商品</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a:ea typeface="Meiryo"/>
                        </a:rPr>
                        <a:t>　</a:t>
                      </a:r>
                      <a:endParaRPr lang="ja-JP" altLang="en-US" sz="700" b="1" i="0" u="none" strike="noStrike" dirty="0">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50904703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a:ea typeface="Meiryo"/>
                        </a:rPr>
                        <a:t>　</a:t>
                      </a:r>
                      <a:endParaRPr lang="ja-JP" altLang="en-US" sz="700" b="1" i="0" u="none" strike="noStrike" dirty="0">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0506797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a:ea typeface="Meiryo"/>
                        </a:rPr>
                        <a:t>　</a:t>
                      </a:r>
                      <a:endParaRPr lang="ja-JP" altLang="en-US" sz="700" b="1" i="0" u="none" strike="noStrike" dirty="0">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165678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6726869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628964"/>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5011759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41138105"/>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9436626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347505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※2</a:t>
                      </a: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※2</a:t>
                      </a: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60121941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※2</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FF0000"/>
                          </a:solidFill>
                          <a:effectLst/>
                          <a:latin typeface="Meiryo"/>
                          <a:ea typeface="Meiryo"/>
                        </a:rPr>
                        <a:t>※2</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41978408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2025979"/>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476699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5151648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251199972"/>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47961548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14959637"/>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3629516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a:ea typeface="Meiryo"/>
                        </a:rPr>
                        <a:t>×</a:t>
                      </a:r>
                      <a:endParaRPr lang="en-US" altLang="ja-JP" sz="900" b="1" i="0" u="none" strike="noStrike" dirty="0">
                        <a:solidFill>
                          <a:srgbClr val="FF003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a:ea typeface="Meiryo"/>
                        </a:rPr>
                        <a:t>×</a:t>
                      </a:r>
                      <a:endParaRPr lang="en-US" altLang="ja-JP" sz="900" b="1" i="0" u="none" strike="noStrike" dirty="0">
                        <a:solidFill>
                          <a:srgbClr val="FF003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a:ea typeface="Meiryo"/>
                        </a:rPr>
                        <a:t>×</a:t>
                      </a:r>
                      <a:endParaRPr lang="en-US" altLang="ja-JP" sz="900" b="1" i="0" u="none" strike="noStrike" dirty="0">
                        <a:solidFill>
                          <a:srgbClr val="FF003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a:ea typeface="Meiryo"/>
                        </a:rPr>
                        <a:t>×</a:t>
                      </a:r>
                      <a:endParaRPr lang="en-US" altLang="ja-JP" sz="900" b="1" i="0" u="none" strike="noStrike" dirty="0">
                        <a:solidFill>
                          <a:srgbClr val="FF003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a:ea typeface="Meiryo"/>
                        </a:rPr>
                        <a:t>×</a:t>
                      </a:r>
                      <a:endParaRPr lang="en-US" altLang="ja-JP" sz="900" b="1" i="0" u="none" strike="noStrike" dirty="0">
                        <a:solidFill>
                          <a:srgbClr val="FF003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159408304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1458584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7959781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※1</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※1</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451625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※1</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※1</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17829682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a:ea typeface="Meiryo"/>
                        </a:rPr>
                        <a:t>恋愛</a:t>
                      </a:r>
                      <a:r>
                        <a:rPr lang="en-US" altLang="ja-JP" sz="850" b="0" u="none" strike="noStrike" dirty="0">
                          <a:solidFill>
                            <a:schemeClr val="bg1"/>
                          </a:solidFill>
                          <a:effectLst/>
                          <a:latin typeface="Meiryo"/>
                          <a:ea typeface="Meiryo"/>
                        </a:rPr>
                        <a:t>/</a:t>
                      </a:r>
                      <a:r>
                        <a:rPr lang="ja-JP" altLang="en-US" sz="850" b="0" u="none" strike="noStrike">
                          <a:solidFill>
                            <a:schemeClr val="bg1"/>
                          </a:solidFill>
                          <a:effectLst/>
                          <a:latin typeface="Meiryo"/>
                          <a:ea typeface="Meiryo"/>
                        </a:rPr>
                        <a:t>結婚情報・サービス</a:t>
                      </a:r>
                      <a:endParaRPr lang="ja-JP" altLang="en-US" sz="850" b="0" i="0" u="none" strike="noStrike">
                        <a:solidFill>
                          <a:schemeClr val="bg1"/>
                        </a:solidFill>
                        <a:effectLst/>
                        <a:latin typeface="Meiryo"/>
                        <a:ea typeface="Meiryo"/>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2745896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a:ea typeface="Meiryo"/>
                        </a:rPr>
                        <a:t>恋愛・結婚情報（出会い系サイト、結婚紹介、インターネット異性紹介業</a:t>
                      </a:r>
                      <a:r>
                        <a:rPr lang="en-US" altLang="ja-JP" sz="850" b="0" u="none" strike="noStrike" dirty="0">
                          <a:solidFill>
                            <a:schemeClr val="bg1"/>
                          </a:solidFill>
                          <a:effectLst/>
                          <a:latin typeface="Meiryo"/>
                          <a:ea typeface="Meiryo"/>
                        </a:rPr>
                        <a:t>)</a:t>
                      </a:r>
                      <a:endParaRPr lang="en-US" altLang="ja-JP" sz="850" b="0" i="0" u="none" strike="noStrike" dirty="0">
                        <a:solidFill>
                          <a:schemeClr val="bg1"/>
                        </a:solidFill>
                        <a:effectLst/>
                        <a:latin typeface="Meiryo"/>
                        <a:ea typeface="Meiryo"/>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379920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81248682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4464143"/>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495410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94060809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 </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 </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 </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 </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 </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40765094"/>
                  </a:ext>
                </a:extLst>
              </a:tr>
              <a:tr h="148735">
                <a:tc>
                  <a:txBody>
                    <a:bodyPr/>
                    <a:lstStyle/>
                    <a:p>
                      <a:pPr lvl="0" algn="l">
                        <a:buNone/>
                      </a:pPr>
                      <a:r>
                        <a:rPr lang="ja-JP" altLang="en-US" sz="850" b="0" u="none" strike="noStrike">
                          <a:solidFill>
                            <a:schemeClr val="bg1"/>
                          </a:solidFill>
                          <a:effectLst/>
                          <a:latin typeface="Meiryo"/>
                          <a:ea typeface="Meiryo"/>
                        </a:rPr>
                        <a:t>加熱式たばこ</a:t>
                      </a:r>
                      <a:endParaRPr lang="ja-JP" altLang="en-US" sz="850" b="0" u="none" strike="noStrike" dirty="0">
                        <a:solidFill>
                          <a:schemeClr val="bg1"/>
                        </a:solidFill>
                        <a:effectLst/>
                        <a:latin typeface="Meiryo"/>
                        <a:ea typeface="Meiryo"/>
                      </a:endParaRPr>
                    </a:p>
                  </a:txBody>
                  <a:tcPr marL="180000" marR="5260" marT="5260" marB="0" anchor="ctr">
                    <a:lnL w="12700">
                      <a:solidFill>
                        <a:srgbClr val="FFFFFF"/>
                      </a:solidFill>
                    </a:lnL>
                    <a:lnR w="3174">
                      <a:solidFill>
                        <a:srgbClr val="FFFFFF"/>
                      </a:solidFill>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60000"/>
                      </a:srgbClr>
                    </a:solidFill>
                  </a:tcPr>
                </a:tc>
                <a:tc>
                  <a:txBody>
                    <a:bodyPr/>
                    <a:lstStyle/>
                    <a:p>
                      <a:pPr lvl="0" algn="ctr">
                        <a:buNone/>
                      </a:pPr>
                      <a:endParaRPr lang="en-US" altLang="ja-JP" sz="900" b="1" u="none" strike="noStrike" dirty="0">
                        <a:solidFill>
                          <a:srgbClr val="0D0D0D"/>
                        </a:solidFill>
                        <a:effectLst/>
                        <a:latin typeface="Meiryo"/>
                        <a:ea typeface="Meiryo"/>
                      </a:endParaRPr>
                    </a:p>
                  </a:txBody>
                  <a:tcPr marL="6350" marR="6350" marT="6350" marB="0" anchor="ctr">
                    <a:lnL w="3174">
                      <a:solidFill>
                        <a:srgbClr val="FFFFFF"/>
                      </a:solidFill>
                    </a:lnL>
                    <a:lnR w="12700">
                      <a:solidFill>
                        <a:srgbClr val="FFFFFF"/>
                      </a:solidFill>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tc>
                  <a:txBody>
                    <a:bodyPr/>
                    <a:lstStyle/>
                    <a:p>
                      <a:pPr lvl="0" algn="ctr">
                        <a:buNone/>
                      </a:pPr>
                      <a:r>
                        <a:rPr lang="en-US" altLang="ja-JP" sz="900" b="1" u="none" strike="noStrike" dirty="0">
                          <a:solidFill>
                            <a:srgbClr val="0D0D0D"/>
                          </a:solidFill>
                          <a:effectLst/>
                          <a:latin typeface="Meiryo"/>
                          <a:ea typeface="Meiryo"/>
                        </a:rPr>
                        <a:t>×</a:t>
                      </a:r>
                    </a:p>
                  </a:txBody>
                  <a:tcPr marL="6350" marR="6350" marT="6350" marB="0" anchor="ctr">
                    <a:lnL w="12700">
                      <a:solidFill>
                        <a:srgbClr val="FFFFFF"/>
                      </a:solidFill>
                    </a:lnL>
                    <a:lnR w="12700">
                      <a:solidFill>
                        <a:srgbClr val="FFFFFF"/>
                      </a:solidFill>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tc>
                  <a:txBody>
                    <a:bodyPr/>
                    <a:lstStyle/>
                    <a:p>
                      <a:pPr lvl="0" algn="ctr">
                        <a:buNone/>
                      </a:pPr>
                      <a:endParaRPr lang="en-US" altLang="ja-JP" sz="900" b="1" u="none" strike="noStrike" dirty="0">
                        <a:solidFill>
                          <a:srgbClr val="0D0D0D"/>
                        </a:solidFill>
                        <a:effectLst/>
                        <a:latin typeface="Meiryo"/>
                        <a:ea typeface="Meiryo"/>
                      </a:endParaRPr>
                    </a:p>
                  </a:txBody>
                  <a:tcPr marL="6350" marR="6350" marT="6350" marB="0" anchor="ctr">
                    <a:lnL w="12700">
                      <a:solidFill>
                        <a:srgbClr val="FFFFFF"/>
                      </a:solidFill>
                    </a:lnL>
                    <a:lnR w="12700">
                      <a:solidFill>
                        <a:srgbClr val="FFFFFF"/>
                      </a:solidFill>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tc>
                  <a:txBody>
                    <a:bodyPr/>
                    <a:lstStyle/>
                    <a:p>
                      <a:pPr lvl="0" algn="ctr">
                        <a:buNone/>
                      </a:pPr>
                      <a:endParaRPr lang="en-US" altLang="ja-JP" sz="900" b="1" u="none" strike="noStrike" dirty="0">
                        <a:solidFill>
                          <a:srgbClr val="0D0D0D"/>
                        </a:solidFill>
                        <a:effectLst/>
                        <a:latin typeface="Meiryo"/>
                        <a:ea typeface="Meiryo"/>
                      </a:endParaRPr>
                    </a:p>
                  </a:txBody>
                  <a:tcPr marL="6350" marR="6350" marT="6350" marB="0" anchor="ctr">
                    <a:lnL w="12700">
                      <a:solidFill>
                        <a:srgbClr val="FFFFFF"/>
                      </a:solidFill>
                    </a:lnL>
                    <a:lnR w="12700">
                      <a:solidFill>
                        <a:srgbClr val="FFFFFF"/>
                      </a:solidFill>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tc>
                  <a:txBody>
                    <a:bodyPr/>
                    <a:lstStyle/>
                    <a:p>
                      <a:pPr lvl="0" algn="ctr">
                        <a:buNone/>
                      </a:pPr>
                      <a:r>
                        <a:rPr lang="en-US" altLang="ja-JP" sz="900" b="1" u="none" strike="noStrike" dirty="0">
                          <a:solidFill>
                            <a:srgbClr val="0D0D0D"/>
                          </a:solidFill>
                          <a:effectLst/>
                          <a:latin typeface="Meiryo"/>
                          <a:ea typeface="Meiryo"/>
                        </a:rPr>
                        <a:t>×</a:t>
                      </a:r>
                    </a:p>
                  </a:txBody>
                  <a:tcPr marL="6350" marR="6350" marT="6350" marB="0" anchor="ctr">
                    <a:lnL w="12700">
                      <a:solidFill>
                        <a:srgbClr val="FFFFFF"/>
                      </a:solidFill>
                    </a:lnL>
                    <a:lnR w="12700">
                      <a:solidFill>
                        <a:srgbClr val="FFFFFF"/>
                      </a:solidFill>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extLst>
                  <a:ext uri="{0D108BD9-81ED-4DB2-BD59-A6C34878D82A}">
                    <a16:rowId xmlns:a16="http://schemas.microsoft.com/office/drawing/2014/main" val="4022617014"/>
                  </a:ext>
                </a:extLst>
              </a:tr>
            </a:tbl>
          </a:graphicData>
        </a:graphic>
      </p:graphicFrame>
    </p:spTree>
    <p:extLst>
      <p:ext uri="{BB962C8B-B14F-4D97-AF65-F5344CB8AC3E}">
        <p14:creationId xmlns:p14="http://schemas.microsoft.com/office/powerpoint/2010/main" val="31106091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掲載制限カテゴリー</a:t>
            </a:r>
            <a:endParaRPr kumimoji="1" lang="ja-JP" altLang="en-US"/>
          </a:p>
        </p:txBody>
      </p:sp>
      <p:sp>
        <p:nvSpPr>
          <p:cNvPr id="20" name="正方形/長方形 19">
            <a:extLst>
              <a:ext uri="{FF2B5EF4-FFF2-40B4-BE49-F238E27FC236}">
                <a16:creationId xmlns:a16="http://schemas.microsoft.com/office/drawing/2014/main" id="{27E0E6A7-8E08-191B-8F72-B306165AD086}"/>
              </a:ext>
            </a:extLst>
          </p:cNvPr>
          <p:cNvSpPr/>
          <p:nvPr/>
        </p:nvSpPr>
        <p:spPr>
          <a:xfrm>
            <a:off x="7773341" y="6163663"/>
            <a:ext cx="4183422" cy="406265"/>
          </a:xfrm>
          <a:prstGeom prst="rect">
            <a:avLst/>
          </a:prstGeom>
        </p:spPr>
        <p:txBody>
          <a:bodyPr wrap="square" lIns="0" tIns="0" rIns="0" bIns="0">
            <a:spAutoFit/>
          </a:bodyPr>
          <a:lstStyle/>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a:solidFill>
                <a:prstClr val="black"/>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5231AA79-05A7-9594-0C78-09383CD6F220}"/>
              </a:ext>
            </a:extLst>
          </p:cNvPr>
          <p:cNvSpPr/>
          <p:nvPr/>
        </p:nvSpPr>
        <p:spPr>
          <a:xfrm>
            <a:off x="1222375" y="6172845"/>
            <a:ext cx="6701050" cy="634789"/>
          </a:xfrm>
          <a:prstGeom prst="rect">
            <a:avLst/>
          </a:prstGeom>
        </p:spPr>
        <p:txBody>
          <a:bodyPr wrap="square" lIns="0" tIns="0" rIns="0" bIns="0">
            <a:spAutoFit/>
          </a:bodyPr>
          <a:lstStyle/>
          <a:p>
            <a:pPr fontAlgn="ctr">
              <a:lnSpc>
                <a:spcPct val="110000"/>
              </a:lnSpc>
              <a:defRPr/>
            </a:pPr>
            <a:r>
              <a:rPr kumimoji="0" lang="en-US" altLang="ja-JP" sz="750" kern="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　健康・美容食品は一部の商材（機能性表示食品、栄養機能食品、特定保健用食品、その他弊社が掲載可と判断した健康食品）のみ掲載可、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ただし価格訴求は不可。健康器具・雑貨はホワイトリストに登録しているアカウントのみ掲載可、ただし価格訴求は不可。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en-US" altLang="ja-JP" sz="75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DFE94CF2-292B-3FEA-CAC7-196E96168650}"/>
              </a:ext>
            </a:extLst>
          </p:cNvPr>
          <p:cNvSpPr/>
          <p:nvPr/>
        </p:nvSpPr>
        <p:spPr>
          <a:xfrm>
            <a:off x="7928475" y="6174087"/>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 name="正方形/長方形 3">
            <a:extLst>
              <a:ext uri="{FF2B5EF4-FFF2-40B4-BE49-F238E27FC236}">
                <a16:creationId xmlns:a16="http://schemas.microsoft.com/office/drawing/2014/main" id="{61709096-E73D-CFE7-F427-24C94AEC60B7}"/>
              </a:ext>
            </a:extLst>
          </p:cNvPr>
          <p:cNvSpPr/>
          <p:nvPr/>
        </p:nvSpPr>
        <p:spPr>
          <a:xfrm>
            <a:off x="4531580" y="280569"/>
            <a:ext cx="4557658" cy="261610"/>
          </a:xfrm>
          <a:prstGeom prst="rect">
            <a:avLst/>
          </a:prstGeom>
          <a:no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rPr>
              <a:t>販売制限カテゴリーに加えて、事前提案可否確認が必須となります。</a:t>
            </a:r>
          </a:p>
        </p:txBody>
      </p:sp>
      <p:graphicFrame>
        <p:nvGraphicFramePr>
          <p:cNvPr id="6" name="表 5">
            <a:extLst>
              <a:ext uri="{FF2B5EF4-FFF2-40B4-BE49-F238E27FC236}">
                <a16:creationId xmlns:a16="http://schemas.microsoft.com/office/drawing/2014/main" id="{9E9AA328-D293-D6D7-0BC5-1083D416E39D}"/>
              </a:ext>
            </a:extLst>
          </p:cNvPr>
          <p:cNvGraphicFramePr>
            <a:graphicFrameLocks noGrp="1"/>
          </p:cNvGraphicFramePr>
          <p:nvPr>
            <p:extLst>
              <p:ext uri="{D42A27DB-BD31-4B8C-83A1-F6EECF244321}">
                <p14:modId xmlns:p14="http://schemas.microsoft.com/office/powerpoint/2010/main" val="4063968552"/>
              </p:ext>
            </p:extLst>
          </p:nvPr>
        </p:nvGraphicFramePr>
        <p:xfrm>
          <a:off x="479425" y="928577"/>
          <a:ext cx="11233149" cy="5225346"/>
        </p:xfrm>
        <a:graphic>
          <a:graphicData uri="http://schemas.openxmlformats.org/drawingml/2006/table">
            <a:tbl>
              <a:tblPr firstCol="1" bandRow="1"/>
              <a:tblGrid>
                <a:gridCol w="4250641">
                  <a:extLst>
                    <a:ext uri="{9D8B030D-6E8A-4147-A177-3AD203B41FA5}">
                      <a16:colId xmlns:a16="http://schemas.microsoft.com/office/drawing/2014/main" val="792911817"/>
                    </a:ext>
                  </a:extLst>
                </a:gridCol>
                <a:gridCol w="3491254">
                  <a:extLst>
                    <a:ext uri="{9D8B030D-6E8A-4147-A177-3AD203B41FA5}">
                      <a16:colId xmlns:a16="http://schemas.microsoft.com/office/drawing/2014/main" val="3057805663"/>
                    </a:ext>
                  </a:extLst>
                </a:gridCol>
                <a:gridCol w="3491254">
                  <a:extLst>
                    <a:ext uri="{9D8B030D-6E8A-4147-A177-3AD203B41FA5}">
                      <a16:colId xmlns:a16="http://schemas.microsoft.com/office/drawing/2014/main" val="4203260269"/>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bg1"/>
                          </a:solidFill>
                        </a:rPr>
                        <a:t>カテゴリー名</a:t>
                      </a:r>
                      <a:endParaRPr kumimoji="1" lang="ja-JP" altLang="en-US" sz="900" b="1">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br>
                        <a:rPr kumimoji="1" lang="en-US" altLang="ja-JP" sz="800" b="1" kern="1200" dirty="0">
                          <a:solidFill>
                            <a:srgbClr val="FFFFFF"/>
                          </a:solidFill>
                        </a:rPr>
                      </a:br>
                      <a:r>
                        <a:rPr kumimoji="1" lang="ja-JP" altLang="en-US" sz="800" b="1" kern="1200">
                          <a:solidFill>
                            <a:schemeClr val="bg1"/>
                          </a:solidFill>
                        </a:rPr>
                        <a:t>トップインパクト  パノラマ  </a:t>
                      </a:r>
                      <a:r>
                        <a:rPr kumimoji="1" lang="en-US" altLang="ja-JP" sz="800" b="1" kern="1200" dirty="0">
                          <a:solidFill>
                            <a:schemeClr val="bg1"/>
                          </a:solidFill>
                        </a:rPr>
                        <a:t>MD</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br>
                        <a:rPr kumimoji="1" lang="en-US" altLang="ja-JP" sz="800" b="1" kern="1200" dirty="0">
                          <a:solidFill>
                            <a:srgbClr val="FFFFFF"/>
                          </a:solidFill>
                        </a:rPr>
                      </a:br>
                      <a:r>
                        <a:rPr kumimoji="1" lang="ja-JP" altLang="en-US" sz="800" b="1" kern="1200">
                          <a:solidFill>
                            <a:schemeClr val="bg1"/>
                          </a:solidFill>
                        </a:rPr>
                        <a:t>トップインパクト  パノラマ  </a:t>
                      </a:r>
                      <a:r>
                        <a:rPr kumimoji="1" lang="en" altLang="ja-JP" sz="800" b="1" kern="1200" dirty="0">
                          <a:solidFill>
                            <a:schemeClr val="bg1"/>
                          </a:solidFill>
                        </a:rPr>
                        <a:t>PC</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a:ea typeface="Meiryo"/>
                        </a:rPr>
                        <a:t>　</a:t>
                      </a:r>
                      <a:endParaRPr lang="ja-JP" altLang="en-US" sz="700" b="1" i="0" u="none" strike="noStrike" dirty="0">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509047038"/>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a:ea typeface="Meiryo"/>
                        </a:rPr>
                        <a:t>　</a:t>
                      </a:r>
                      <a:endParaRPr lang="ja-JP" altLang="en-US" sz="700" b="1" i="0" u="none" strike="noStrike" dirty="0">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05067978"/>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rgbClr val="0D0D0D"/>
                          </a:solidFill>
                          <a:effectLst/>
                          <a:latin typeface="Meiryo"/>
                          <a:ea typeface="Meiryo"/>
                        </a:rPr>
                        <a:t>　</a:t>
                      </a:r>
                      <a:endParaRPr lang="ja-JP" altLang="en-US" sz="7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1656786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6726869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628964"/>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50117590"/>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41138105"/>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94366260"/>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34750592"/>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※2</a:t>
                      </a: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※2</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601219410"/>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※2</a:t>
                      </a:r>
                      <a:endParaRPr lang="en-US" altLang="ja-JP" sz="900" b="1" i="0" u="none" strike="noStrike" dirty="0">
                        <a:solidFill>
                          <a:srgbClr val="FF0000"/>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※2</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4197840892"/>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2025979"/>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4766996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51516483"/>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251199972"/>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479615484"/>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14959637"/>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36295167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a:ea typeface="Meiryo"/>
                        </a:rPr>
                        <a:t>×</a:t>
                      </a:r>
                      <a:endParaRPr lang="en-US" altLang="ja-JP" sz="900" b="1" i="0" u="none" strike="noStrike" dirty="0">
                        <a:solidFill>
                          <a:srgbClr val="FF003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a:ea typeface="Meiryo"/>
                        </a:rPr>
                        <a:t>×</a:t>
                      </a:r>
                      <a:endParaRPr lang="en-US" altLang="ja-JP" sz="900" b="1" i="0" u="none" strike="noStrike" dirty="0">
                        <a:solidFill>
                          <a:srgbClr val="FF003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159408304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14585847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79597813"/>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※1</a:t>
                      </a: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※1</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4516256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a:ea typeface="Meiryo"/>
                        </a:rPr>
                        <a:t>※1</a:t>
                      </a:r>
                      <a:endParaRPr lang="en-US" altLang="ja-JP" sz="900" b="1" i="0" u="none" strike="noStrike" dirty="0">
                        <a:solidFill>
                          <a:srgbClr val="FF003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panose="020B0604030504040204" pitchFamily="34" charset="-128"/>
                          <a:ea typeface="Meiryo" panose="020B0604030504040204" pitchFamily="34" charset="-128"/>
                        </a:rPr>
                        <a:t>※1</a:t>
                      </a:r>
                      <a:endParaRPr lang="en-US" altLang="ja-JP" sz="900" b="1" i="0" u="none" strike="noStrike" dirty="0">
                        <a:solidFill>
                          <a:srgbClr val="FF003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17829682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a:ea typeface="Meiryo"/>
                        </a:rPr>
                        <a:t>恋愛</a:t>
                      </a:r>
                      <a:r>
                        <a:rPr lang="en-US" altLang="ja-JP" sz="850" b="0" u="none" strike="noStrike" dirty="0">
                          <a:solidFill>
                            <a:schemeClr val="bg1"/>
                          </a:solidFill>
                          <a:effectLst/>
                          <a:latin typeface="Meiryo"/>
                          <a:ea typeface="Meiryo"/>
                        </a:rPr>
                        <a:t>/</a:t>
                      </a:r>
                      <a:r>
                        <a:rPr lang="ja-JP" altLang="en-US" sz="850" b="0" u="none" strike="noStrike">
                          <a:solidFill>
                            <a:schemeClr val="bg1"/>
                          </a:solidFill>
                          <a:effectLst/>
                          <a:latin typeface="Meiryo"/>
                          <a:ea typeface="Meiryo"/>
                        </a:rPr>
                        <a:t>結婚情報・サービス</a:t>
                      </a:r>
                      <a:endParaRPr lang="ja-JP" altLang="en-US" sz="850" b="0" i="0" u="none" strike="noStrike">
                        <a:solidFill>
                          <a:schemeClr val="bg1"/>
                        </a:solidFill>
                        <a:effectLst/>
                        <a:latin typeface="Meiryo"/>
                        <a:ea typeface="Meiryo"/>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27458966"/>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a:ea typeface="Meiryo"/>
                        </a:rPr>
                        <a:t>恋愛・結婚情報（出会い系サイト、結婚紹介、インターネット異性紹介業</a:t>
                      </a:r>
                      <a:r>
                        <a:rPr lang="en-US" altLang="ja-JP" sz="850" b="0" u="none" strike="noStrike" dirty="0">
                          <a:solidFill>
                            <a:schemeClr val="bg1"/>
                          </a:solidFill>
                          <a:effectLst/>
                          <a:latin typeface="Meiryo"/>
                          <a:ea typeface="Meiryo"/>
                        </a:rPr>
                        <a:t>)</a:t>
                      </a:r>
                      <a:endParaRPr lang="en-US" altLang="ja-JP" sz="850" b="0" i="0" u="none" strike="noStrike" dirty="0">
                        <a:solidFill>
                          <a:schemeClr val="bg1"/>
                        </a:solidFill>
                        <a:effectLst/>
                        <a:latin typeface="Meiryo"/>
                        <a:ea typeface="Meiryo"/>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3799200"/>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812486826"/>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4464143"/>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4954106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940608094"/>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 </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 </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40765094"/>
                  </a:ext>
                </a:extLst>
              </a:tr>
              <a:tr h="152586">
                <a:tc>
                  <a:txBody>
                    <a:bodyPr/>
                    <a:lstStyle/>
                    <a:p>
                      <a:pPr lvl="0" algn="l">
                        <a:buNone/>
                      </a:pPr>
                      <a:r>
                        <a:rPr lang="ja-JP" altLang="en-US" sz="850" b="0" u="none" strike="noStrike">
                          <a:solidFill>
                            <a:schemeClr val="bg1"/>
                          </a:solidFill>
                          <a:effectLst/>
                          <a:latin typeface="Meiryo"/>
                          <a:ea typeface="Meiryo"/>
                        </a:rPr>
                        <a:t>加熱式たばこ</a:t>
                      </a:r>
                      <a:endParaRPr lang="ja-JP" altLang="en-US" sz="850" b="0" u="none" strike="noStrike" dirty="0">
                        <a:solidFill>
                          <a:schemeClr val="bg1"/>
                        </a:solidFill>
                        <a:effectLst/>
                        <a:latin typeface="Meiryo"/>
                        <a:ea typeface="Meiryo"/>
                      </a:endParaRPr>
                    </a:p>
                  </a:txBody>
                  <a:tcPr marL="180000" marR="5260" marT="5260" marB="0" anchor="ctr">
                    <a:lnL w="12700">
                      <a:solidFill>
                        <a:srgbClr val="FFFFFF"/>
                      </a:solidFill>
                    </a:lnL>
                    <a:lnR w="3174">
                      <a:solidFill>
                        <a:srgbClr val="FFFFFF"/>
                      </a:solidFill>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60000"/>
                      </a:srgbClr>
                    </a:solidFill>
                  </a:tcPr>
                </a:tc>
                <a:tc>
                  <a:txBody>
                    <a:bodyPr/>
                    <a:lstStyle/>
                    <a:p>
                      <a:pPr lvl="0" algn="ctr">
                        <a:buNone/>
                      </a:pPr>
                      <a:r>
                        <a:rPr lang="en-US" altLang="ja-JP" sz="900" b="1" u="none" strike="noStrike" dirty="0">
                          <a:solidFill>
                            <a:srgbClr val="0D0D0D"/>
                          </a:solidFill>
                          <a:effectLst/>
                          <a:latin typeface="Meiryo"/>
                          <a:ea typeface="Meiryo"/>
                        </a:rPr>
                        <a:t>×</a:t>
                      </a:r>
                    </a:p>
                  </a:txBody>
                  <a:tcPr marL="6350" marR="6350" marT="6350" marB="0" anchor="ctr">
                    <a:lnL w="3174">
                      <a:solidFill>
                        <a:srgbClr val="FFFFFF"/>
                      </a:solidFill>
                    </a:lnL>
                    <a:lnR w="12700">
                      <a:solidFill>
                        <a:srgbClr val="FFFFFF"/>
                      </a:solidFill>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tc>
                  <a:txBody>
                    <a:bodyPr/>
                    <a:lstStyle/>
                    <a:p>
                      <a:pPr lvl="0" algn="ctr">
                        <a:buNone/>
                      </a:pPr>
                      <a:r>
                        <a:rPr lang="en-US" altLang="ja-JP" sz="900" b="1" u="none" strike="noStrike" dirty="0">
                          <a:solidFill>
                            <a:srgbClr val="0D0D0D"/>
                          </a:solidFill>
                          <a:effectLst/>
                          <a:latin typeface="Meiryo"/>
                          <a:ea typeface="Meiryo"/>
                        </a:rPr>
                        <a:t>×</a:t>
                      </a:r>
                    </a:p>
                  </a:txBody>
                  <a:tcPr marL="6350" marR="6350" marT="6350" marB="0" anchor="ctr">
                    <a:lnL w="12700">
                      <a:solidFill>
                        <a:srgbClr val="FFFFFF"/>
                      </a:solidFill>
                    </a:lnL>
                    <a:lnR w="12700">
                      <a:solidFill>
                        <a:srgbClr val="FFFFFF"/>
                      </a:solidFill>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extLst>
                  <a:ext uri="{0D108BD9-81ED-4DB2-BD59-A6C34878D82A}">
                    <a16:rowId xmlns:a16="http://schemas.microsoft.com/office/drawing/2014/main" val="677586743"/>
                  </a:ext>
                </a:extLst>
              </a:tr>
            </a:tbl>
          </a:graphicData>
        </a:graphic>
      </p:graphicFrame>
    </p:spTree>
    <p:extLst>
      <p:ext uri="{BB962C8B-B14F-4D97-AF65-F5344CB8AC3E}">
        <p14:creationId xmlns:p14="http://schemas.microsoft.com/office/powerpoint/2010/main" val="15930765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掲載制限カテゴリーに該当する場合の注意点</a:t>
            </a:r>
            <a:endParaRPr kumimoji="1" lang="ja-JP" altLang="en-US"/>
          </a:p>
        </p:txBody>
      </p:sp>
      <p:sp>
        <p:nvSpPr>
          <p:cNvPr id="10" name="正方形/長方形 9">
            <a:extLst>
              <a:ext uri="{FF2B5EF4-FFF2-40B4-BE49-F238E27FC236}">
                <a16:creationId xmlns:a16="http://schemas.microsoft.com/office/drawing/2014/main" id="{959046DC-AA05-BFBE-D470-7FAC5C12DC94}"/>
              </a:ext>
            </a:extLst>
          </p:cNvPr>
          <p:cNvSpPr/>
          <p:nvPr/>
        </p:nvSpPr>
        <p:spPr>
          <a:xfrm>
            <a:off x="479425" y="1538720"/>
            <a:ext cx="11233150" cy="1104933"/>
          </a:xfrm>
          <a:prstGeom prst="rect">
            <a:avLst/>
          </a:prstGeom>
          <a:solidFill>
            <a:srgbClr val="00003E">
              <a:alpha val="5098"/>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掲載予定のキャンペーンが掲載制限カテゴリーに該当する場合、予約はできません。</a:t>
            </a:r>
            <a:endParaRPr kumimoji="1" lang="en-US" altLang="ja-JP"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広告管理ツールのシミュレーションの結果は在庫なしと表示されます。</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（ただし、ホワイトリストに登録されていれば予約可能です）</a:t>
            </a:r>
          </a:p>
        </p:txBody>
      </p:sp>
      <p:sp>
        <p:nvSpPr>
          <p:cNvPr id="11" name="1 つの角を丸めた四角形 6">
            <a:extLst>
              <a:ext uri="{FF2B5EF4-FFF2-40B4-BE49-F238E27FC236}">
                <a16:creationId xmlns:a16="http://schemas.microsoft.com/office/drawing/2014/main" id="{338B8F03-01DE-FEB4-2966-5BB1DAFD8303}"/>
              </a:ext>
            </a:extLst>
          </p:cNvPr>
          <p:cNvSpPr/>
          <p:nvPr/>
        </p:nvSpPr>
        <p:spPr>
          <a:xfrm>
            <a:off x="479424" y="1162924"/>
            <a:ext cx="11233149" cy="375796"/>
          </a:xfrm>
          <a:prstGeom prst="round1Rect">
            <a:avLst/>
          </a:prstGeom>
          <a:solidFill>
            <a:srgbClr val="00003E">
              <a:alpha val="10196"/>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広告タイプが</a:t>
            </a:r>
            <a:r>
              <a:rPr kumimoji="1" lang="ja-JP" altLang="en-US" sz="18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rPr>
              <a:t>バナー広告、予約型専用広告</a:t>
            </a:r>
            <a:r>
              <a:rPr kumimoji="1" lang="ja-JP" altLang="en-US" sz="16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rPr>
              <a:t>（ブランドパネル クインティのみ）</a:t>
            </a:r>
            <a:r>
              <a:rPr kumimoji="1" lang="ja-JP" altLang="en-US" sz="16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の場合</a:t>
            </a:r>
          </a:p>
        </p:txBody>
      </p:sp>
      <p:sp>
        <p:nvSpPr>
          <p:cNvPr id="12" name="正方形/長方形 11">
            <a:extLst>
              <a:ext uri="{FF2B5EF4-FFF2-40B4-BE49-F238E27FC236}">
                <a16:creationId xmlns:a16="http://schemas.microsoft.com/office/drawing/2014/main" id="{7B39DE73-188C-30FB-3A3E-3BACAA0D03C1}"/>
              </a:ext>
            </a:extLst>
          </p:cNvPr>
          <p:cNvSpPr/>
          <p:nvPr/>
        </p:nvSpPr>
        <p:spPr>
          <a:xfrm>
            <a:off x="479423" y="3505721"/>
            <a:ext cx="11233151" cy="1224000"/>
          </a:xfrm>
          <a:prstGeom prst="rect">
            <a:avLst/>
          </a:prstGeom>
          <a:solidFill>
            <a:srgbClr val="00003E">
              <a:alpha val="5098"/>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掲載予定のキャンペーンが掲載制限カテゴリーに該当する場合、予約はできません。</a:t>
            </a:r>
            <a:endPar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ただし </a:t>
            </a:r>
            <a:r>
              <a:rPr kumimoji="1" lang="ja-JP" altLang="en-US" sz="14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rPr>
              <a:t>「健康・美容食品」「健康器具・雑貨」</a:t>
            </a:r>
            <a:r>
              <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の場合は、一部のプロモーション内容のみ許可しています。</a:t>
            </a:r>
            <a:endPar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事前提案可否のフローにて、事前に弊社営業宛にご連絡ください。</a:t>
            </a:r>
            <a:endPar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lvl="0">
              <a:lnSpc>
                <a:spcPct val="130000"/>
              </a:lnSpc>
              <a:defRPr/>
            </a:pPr>
            <a:r>
              <a:rPr lang="ja-JP" altLang="en-US" sz="1400" dirty="0">
                <a:solidFill>
                  <a:srgbClr val="212121"/>
                </a:solidFill>
                <a:latin typeface="Meiryo"/>
                <a:ea typeface="Meiryo"/>
              </a:rPr>
              <a:t>（ </a:t>
            </a:r>
            <a:r>
              <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「スペシャル商品（事前提案可否必須商品）について」のページをご確認ください。）</a:t>
            </a:r>
          </a:p>
        </p:txBody>
      </p:sp>
      <p:sp>
        <p:nvSpPr>
          <p:cNvPr id="13" name="1 つの角を丸めた四角形 11">
            <a:extLst>
              <a:ext uri="{FF2B5EF4-FFF2-40B4-BE49-F238E27FC236}">
                <a16:creationId xmlns:a16="http://schemas.microsoft.com/office/drawing/2014/main" id="{51DC151E-6BDB-53BD-6764-ACCC2BD2944A}"/>
              </a:ext>
            </a:extLst>
          </p:cNvPr>
          <p:cNvSpPr/>
          <p:nvPr/>
        </p:nvSpPr>
        <p:spPr>
          <a:xfrm>
            <a:off x="479424" y="3129925"/>
            <a:ext cx="11233150" cy="375796"/>
          </a:xfrm>
          <a:prstGeom prst="round1Rect">
            <a:avLst/>
          </a:prstGeom>
          <a:solidFill>
            <a:srgbClr val="00003E">
              <a:alpha val="10196"/>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広告タイプが</a:t>
            </a:r>
            <a:r>
              <a:rPr kumimoji="1" lang="ja-JP" altLang="en-US" sz="18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rPr>
              <a:t>予約型専用広告</a:t>
            </a:r>
            <a:r>
              <a:rPr kumimoji="1" lang="ja-JP" altLang="en-US" sz="16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rPr>
              <a:t>（ブランドパネル クインティを除く）</a:t>
            </a:r>
            <a:r>
              <a:rPr kumimoji="1" lang="ja-JP" altLang="en-US" sz="16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の場合</a:t>
            </a:r>
          </a:p>
        </p:txBody>
      </p:sp>
      <p:sp>
        <p:nvSpPr>
          <p:cNvPr id="18" name="テキスト プレースホルダー 10">
            <a:extLst>
              <a:ext uri="{FF2B5EF4-FFF2-40B4-BE49-F238E27FC236}">
                <a16:creationId xmlns:a16="http://schemas.microsoft.com/office/drawing/2014/main" id="{AC50B768-CF68-E1F0-BB7E-3980C7837FD9}"/>
              </a:ext>
            </a:extLst>
          </p:cNvPr>
          <p:cNvSpPr txBox="1">
            <a:spLocks/>
          </p:cNvSpPr>
          <p:nvPr/>
        </p:nvSpPr>
        <p:spPr>
          <a:xfrm>
            <a:off x="2043068" y="5219857"/>
            <a:ext cx="9972335" cy="1224000"/>
          </a:xfrm>
          <a:prstGeom prst="rect">
            <a:avLst/>
          </a:prstGeom>
        </p:spPr>
        <p:txBody>
          <a:bodyPr lIns="0" tIns="3600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spcAft>
                <a:spcPts val="600"/>
              </a:spcAft>
              <a:defRPr/>
            </a:pPr>
            <a:r>
              <a:rPr lang="ja-JP" altLang="en-US" sz="1200" spc="0" dirty="0">
                <a:solidFill>
                  <a:srgbClr val="0D0D0D"/>
                </a:solidFill>
                <a:latin typeface="Meiryo"/>
                <a:ea typeface="Meiryo"/>
              </a:rPr>
              <a:t>上記対象商品において</a:t>
            </a:r>
            <a:r>
              <a:rPr lang="ja-JP" altLang="en-US" sz="1200" b="1" spc="0" dirty="0">
                <a:solidFill>
                  <a:srgbClr val="FF0033"/>
                </a:solidFill>
                <a:latin typeface="Meiryo"/>
                <a:ea typeface="Meiryo"/>
              </a:rPr>
              <a:t>「健康・美容食品」「法務・税務」「消費者金融」「加熱式たばこ」</a:t>
            </a:r>
            <a:r>
              <a:rPr lang="ja-JP" altLang="en-US" sz="1200" spc="0" dirty="0">
                <a:solidFill>
                  <a:srgbClr val="212121"/>
                </a:solidFill>
                <a:latin typeface="Meiryo"/>
                <a:ea typeface="Meiryo"/>
              </a:rPr>
              <a:t>は、システム制御がかからず予約できてしまいます。</a:t>
            </a:r>
            <a:br>
              <a:rPr lang="en-US" altLang="ja-JP" sz="1200" spc="0" dirty="0">
                <a:latin typeface="Meiryo" panose="020B0604030504040204" pitchFamily="34" charset="-128"/>
                <a:ea typeface="Meiryo" panose="020B0604030504040204" pitchFamily="34" charset="-128"/>
              </a:rPr>
            </a:br>
            <a:r>
              <a:rPr lang="ja-JP" altLang="en-US" sz="1200" spc="0" dirty="0">
                <a:solidFill>
                  <a:srgbClr val="212121"/>
                </a:solidFill>
                <a:latin typeface="Meiryo"/>
                <a:ea typeface="Meiryo"/>
              </a:rPr>
              <a:t>しかし、予約型専用広告（ブランドパネル クインティ以外）の掲載制限カテゴリー対象のため、審査のタイミングで否認されます。</a:t>
            </a:r>
            <a:br>
              <a:rPr lang="en-US" altLang="ja-JP" sz="1200" spc="0" dirty="0">
                <a:latin typeface="Meiryo" panose="020B0604030504040204" pitchFamily="34" charset="-128"/>
                <a:ea typeface="Meiryo" panose="020B0604030504040204" pitchFamily="34" charset="-128"/>
              </a:rPr>
            </a:br>
            <a:r>
              <a:rPr lang="ja-JP" altLang="en-US" sz="1200" spc="0" dirty="0">
                <a:solidFill>
                  <a:srgbClr val="212121"/>
                </a:solidFill>
                <a:latin typeface="Meiryo"/>
                <a:ea typeface="Meiryo"/>
              </a:rPr>
              <a:t>（ 「健康・美容食品」 は許可されたプロモーション内容のみ掲載可となりますので上記のとおり事前の申請が必要です）</a:t>
            </a:r>
            <a:br>
              <a:rPr lang="en-US" altLang="ja-JP" sz="1200" spc="0" dirty="0">
                <a:latin typeface="Meiryo" panose="020B0604030504040204" pitchFamily="34" charset="-128"/>
                <a:ea typeface="Meiryo" panose="020B0604030504040204" pitchFamily="34" charset="-128"/>
              </a:rPr>
            </a:br>
            <a:r>
              <a:rPr lang="ja-JP" altLang="en-US" sz="1200" b="1" spc="0" dirty="0">
                <a:solidFill>
                  <a:srgbClr val="FF0033"/>
                </a:solidFill>
                <a:latin typeface="Meiryo"/>
                <a:ea typeface="Meiryo"/>
              </a:rPr>
              <a:t>否認された場合、再審査を申請するか、忘れずにキャンセルしてください。</a:t>
            </a:r>
            <a:br>
              <a:rPr lang="en-US" altLang="ja-JP" sz="1200" b="1" spc="0" dirty="0">
                <a:latin typeface="Meiryo" panose="020B0604030504040204" pitchFamily="34" charset="-128"/>
                <a:ea typeface="Meiryo" panose="020B0604030504040204" pitchFamily="34" charset="-128"/>
              </a:rPr>
            </a:br>
            <a:r>
              <a:rPr lang="ja-JP" altLang="en-US" sz="1200" spc="0" dirty="0">
                <a:solidFill>
                  <a:srgbClr val="212121"/>
                </a:solidFill>
                <a:latin typeface="Meiryo"/>
                <a:ea typeface="Meiryo"/>
              </a:rPr>
              <a:t>（キャンペーン作成（予約）後、</a:t>
            </a:r>
            <a:r>
              <a:rPr lang="en-US" altLang="ja-JP" sz="1200" spc="0" dirty="0">
                <a:solidFill>
                  <a:srgbClr val="212121"/>
                </a:solidFill>
                <a:latin typeface="Meiryo"/>
                <a:ea typeface="Meiryo"/>
              </a:rPr>
              <a:t>3</a:t>
            </a:r>
            <a:r>
              <a:rPr lang="ja-JP" altLang="en-US" sz="1200" spc="0" dirty="0">
                <a:solidFill>
                  <a:srgbClr val="212121"/>
                </a:solidFill>
                <a:latin typeface="Meiryo"/>
                <a:ea typeface="Meiryo"/>
              </a:rPr>
              <a:t>営業日より後のキャンセル、または掲載開始日以降のキャンセルはキャンセル料が発生します）</a:t>
            </a:r>
            <a:endParaRPr lang="ja-JP" dirty="0">
              <a:cs typeface="Calibri" panose="020F0502020204030204"/>
            </a:endParaRPr>
          </a:p>
        </p:txBody>
      </p:sp>
      <p:sp>
        <p:nvSpPr>
          <p:cNvPr id="25" name="正方形/長方形 24">
            <a:extLst>
              <a:ext uri="{FF2B5EF4-FFF2-40B4-BE49-F238E27FC236}">
                <a16:creationId xmlns:a16="http://schemas.microsoft.com/office/drawing/2014/main" id="{900F4F46-9457-1053-0FB1-B91DBFF41C38}"/>
              </a:ext>
            </a:extLst>
          </p:cNvPr>
          <p:cNvSpPr/>
          <p:nvPr/>
        </p:nvSpPr>
        <p:spPr>
          <a:xfrm>
            <a:off x="8417813" y="3280295"/>
            <a:ext cx="2587247" cy="1692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トップインパクト関連、パノラマ関連</a:t>
            </a:r>
          </a:p>
        </p:txBody>
      </p:sp>
    </p:spTree>
    <p:extLst>
      <p:ext uri="{BB962C8B-B14F-4D97-AF65-F5344CB8AC3E}">
        <p14:creationId xmlns:p14="http://schemas.microsoft.com/office/powerpoint/2010/main" val="67109851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販売制限カテゴリー</a:t>
            </a:r>
            <a:endParaRPr kumimoji="1" lang="ja-JP" altLang="en-US"/>
          </a:p>
        </p:txBody>
      </p:sp>
      <p:sp>
        <p:nvSpPr>
          <p:cNvPr id="5" name="テキスト ボックス 4">
            <a:extLst>
              <a:ext uri="{FF2B5EF4-FFF2-40B4-BE49-F238E27FC236}">
                <a16:creationId xmlns:a16="http://schemas.microsoft.com/office/drawing/2014/main" id="{3A08921D-4460-DD92-622C-E11D7991985D}"/>
              </a:ext>
            </a:extLst>
          </p:cNvPr>
          <p:cNvSpPr txBox="1"/>
          <p:nvPr/>
        </p:nvSpPr>
        <p:spPr>
          <a:xfrm>
            <a:off x="491492" y="1317096"/>
            <a:ext cx="5206554" cy="236988"/>
          </a:xfrm>
          <a:prstGeom prst="rect">
            <a:avLst/>
          </a:prstGeom>
          <a:noFill/>
        </p:spPr>
        <p:txBody>
          <a:bodyPr wrap="none" lIns="0" tIns="0" rIns="0" bIns="0" rtlCol="0">
            <a:spAutoFit/>
          </a:bodyPr>
          <a:lstStyle/>
          <a:p>
            <a:pPr>
              <a:lnSpc>
                <a:spcPct val="110000"/>
              </a:lnSpc>
            </a:pPr>
            <a:r>
              <a:rPr lang="ja-JP" altLang="en-US" sz="1400" dirty="0">
                <a:solidFill>
                  <a:srgbClr val="0D0D0D"/>
                </a:solidFill>
                <a:latin typeface="Meiryo" panose="020B0604030504040204" pitchFamily="34" charset="-128"/>
                <a:ea typeface="Meiryo" panose="020B0604030504040204" pitchFamily="34" charset="-128"/>
              </a:rPr>
              <a:t>以下商品において</a:t>
            </a:r>
            <a:r>
              <a:rPr lang="ja-JP" altLang="en-US" sz="1400" b="1" dirty="0">
                <a:solidFill>
                  <a:srgbClr val="FF0033"/>
                </a:solidFill>
                <a:latin typeface="Meiryo" panose="020B0604030504040204" pitchFamily="34" charset="-128"/>
                <a:ea typeface="Meiryo" panose="020B0604030504040204" pitchFamily="34" charset="-128"/>
              </a:rPr>
              <a:t>「下着・水着」の訴求内容</a:t>
            </a:r>
            <a:r>
              <a:rPr lang="ja-JP" altLang="en-US" sz="1400" dirty="0">
                <a:solidFill>
                  <a:srgbClr val="0D0D0D"/>
                </a:solidFill>
                <a:latin typeface="Meiryo" panose="020B0604030504040204" pitchFamily="34" charset="-128"/>
                <a:ea typeface="Meiryo" panose="020B0604030504040204" pitchFamily="34" charset="-128"/>
              </a:rPr>
              <a:t>は掲載できません</a:t>
            </a:r>
            <a:r>
              <a:rPr lang="ja-JP" altLang="en-US" sz="1400" dirty="0">
                <a:solidFill>
                  <a:srgbClr val="000000"/>
                </a:solidFill>
                <a:latin typeface="Meiryo" panose="020B0604030504040204" pitchFamily="34" charset="-128"/>
                <a:ea typeface="Meiryo" panose="020B0604030504040204" pitchFamily="34" charset="-128"/>
              </a:rPr>
              <a:t>。</a:t>
            </a:r>
          </a:p>
        </p:txBody>
      </p:sp>
      <p:sp>
        <p:nvSpPr>
          <p:cNvPr id="6" name="正方形/長方形 5">
            <a:extLst>
              <a:ext uri="{FF2B5EF4-FFF2-40B4-BE49-F238E27FC236}">
                <a16:creationId xmlns:a16="http://schemas.microsoft.com/office/drawing/2014/main" id="{ECFC725D-6123-DE3A-4613-298AF2DD8D99}"/>
              </a:ext>
            </a:extLst>
          </p:cNvPr>
          <p:cNvSpPr/>
          <p:nvPr/>
        </p:nvSpPr>
        <p:spPr>
          <a:xfrm>
            <a:off x="491492" y="2443845"/>
            <a:ext cx="5460046" cy="1743718"/>
          </a:xfrm>
          <a:prstGeom prst="rect">
            <a:avLst/>
          </a:prstGeom>
          <a:solidFill>
            <a:srgbClr val="F5F5F5"/>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 リッチフォーマット </a:t>
            </a:r>
            <a:r>
              <a:rPr kumimoji="0" lang="en" altLang="ja-JP"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MD</a:t>
            </a:r>
            <a:r>
              <a:rPr kumimoji="0" lang="ja-JP" altLang="en-US"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関連商品</a:t>
            </a: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 トップインパクト </a:t>
            </a:r>
            <a:r>
              <a:rPr kumimoji="0" lang="en" altLang="ja-JP"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PC</a:t>
            </a:r>
            <a:endParaRPr kumimoji="0" lang="en-US" altLang="ja-JP" sz="1400" b="1" kern="0">
              <a:solidFill>
                <a:srgbClr val="0D0D0D"/>
              </a:solidFill>
              <a:latin typeface="Meiryo" panose="020B0604030504040204" pitchFamily="34" charset="-128"/>
              <a:ea typeface="Meiryo" panose="020B0604030504040204" pitchFamily="34" charset="-128"/>
            </a:endParaRPr>
          </a:p>
          <a:p>
            <a:pPr marL="177750" indent="-177750">
              <a:lnSpc>
                <a:spcPct val="150000"/>
              </a:lnSpc>
              <a:buFont typeface="Arial" panose="020B0604020202020204" pitchFamily="34" charset="0"/>
              <a:buChar char="•"/>
              <a:defRPr/>
            </a:pPr>
            <a:r>
              <a:rPr kumimoji="0" lang="ja-JP" altLang="en-US"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 トップインパクト パノラマ </a:t>
            </a:r>
            <a:r>
              <a:rPr kumimoji="0" lang="en-US" altLang="ja-JP" sz="1400" b="1" kern="0">
                <a:solidFill>
                  <a:srgbClr val="0D0D0D"/>
                </a:solidFill>
                <a:latin typeface="Meiryo" panose="020B0604030504040204" pitchFamily="34" charset="-128"/>
                <a:ea typeface="Meiryo" panose="020B0604030504040204" pitchFamily="34" charset="-128"/>
              </a:rPr>
              <a:t>MD</a:t>
            </a:r>
            <a:endParaRPr kumimoji="0" lang="ja-JP" altLang="en"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 トップインパクト パノラマ </a:t>
            </a:r>
            <a:r>
              <a:rPr kumimoji="0" lang="en" altLang="ja-JP"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PC</a:t>
            </a:r>
            <a:endParaRPr kumimoji="0" lang="ja-JP" altLang="en-US"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14" name="1 つの角を丸めた四角形 21">
            <a:extLst>
              <a:ext uri="{FF2B5EF4-FFF2-40B4-BE49-F238E27FC236}">
                <a16:creationId xmlns:a16="http://schemas.microsoft.com/office/drawing/2014/main" id="{1B6BAB68-3352-E1E1-1992-E67BF98007D4}"/>
              </a:ext>
            </a:extLst>
          </p:cNvPr>
          <p:cNvSpPr/>
          <p:nvPr/>
        </p:nvSpPr>
        <p:spPr>
          <a:xfrm>
            <a:off x="491492" y="2068049"/>
            <a:ext cx="3084277" cy="375796"/>
          </a:xfrm>
          <a:prstGeom prst="round1Rect">
            <a:avLst/>
          </a:prstGeom>
          <a:solidFill>
            <a:srgbClr val="999999"/>
          </a:solidFill>
          <a:ln w="9525" cap="flat" cmpd="sng" algn="ctr">
            <a:noFill/>
            <a:prstDash val="solid"/>
          </a:ln>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対象商品</a:t>
            </a:r>
          </a:p>
        </p:txBody>
      </p:sp>
      <p:sp>
        <p:nvSpPr>
          <p:cNvPr id="15" name="正方形/長方形 14">
            <a:extLst>
              <a:ext uri="{FF2B5EF4-FFF2-40B4-BE49-F238E27FC236}">
                <a16:creationId xmlns:a16="http://schemas.microsoft.com/office/drawing/2014/main" id="{B75822C3-45A6-E5E9-6064-150B28875C63}"/>
              </a:ext>
            </a:extLst>
          </p:cNvPr>
          <p:cNvSpPr/>
          <p:nvPr/>
        </p:nvSpPr>
        <p:spPr>
          <a:xfrm>
            <a:off x="6252530" y="2437810"/>
            <a:ext cx="5472112" cy="1743718"/>
          </a:xfrm>
          <a:prstGeom prst="rect">
            <a:avLst/>
          </a:prstGeom>
          <a:solidFill>
            <a:srgbClr val="00003E">
              <a:alpha val="10196"/>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rPr>
              <a:t>下着・水着（性別問わず）</a:t>
            </a:r>
            <a:endParaRPr kumimoji="0" lang="en-US" altLang="ja-JP" sz="1400" b="1" i="0" u="none" strike="noStrike" kern="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endParaRPr>
          </a:p>
        </p:txBody>
      </p:sp>
      <p:sp>
        <p:nvSpPr>
          <p:cNvPr id="16" name="1 つの角を丸めた四角形 23">
            <a:extLst>
              <a:ext uri="{FF2B5EF4-FFF2-40B4-BE49-F238E27FC236}">
                <a16:creationId xmlns:a16="http://schemas.microsoft.com/office/drawing/2014/main" id="{9590562E-DD8C-EFFA-D50C-7635B32536D9}"/>
              </a:ext>
            </a:extLst>
          </p:cNvPr>
          <p:cNvSpPr/>
          <p:nvPr/>
        </p:nvSpPr>
        <p:spPr>
          <a:xfrm>
            <a:off x="6252530" y="2062014"/>
            <a:ext cx="3096343" cy="375796"/>
          </a:xfrm>
          <a:prstGeom prst="round1Rect">
            <a:avLst/>
          </a:prstGeom>
          <a:solidFill>
            <a:srgbClr val="00003E"/>
          </a:solidFill>
          <a:ln w="9525" cap="flat" cmpd="sng" algn="ctr">
            <a:noFill/>
            <a:prstDash val="solid"/>
          </a:ln>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掲載できない訴求内容</a:t>
            </a:r>
          </a:p>
        </p:txBody>
      </p:sp>
      <p:pic>
        <p:nvPicPr>
          <p:cNvPr id="17" name="グラフィックス 16" descr="バッジ: バツ 単色塗りつぶし">
            <a:extLst>
              <a:ext uri="{FF2B5EF4-FFF2-40B4-BE49-F238E27FC236}">
                <a16:creationId xmlns:a16="http://schemas.microsoft.com/office/drawing/2014/main" id="{8505B1F6-1950-18F6-F8A5-681C60071E8D}"/>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935348" y="2852469"/>
            <a:ext cx="914400" cy="914400"/>
          </a:xfrm>
          <a:prstGeom prst="rect">
            <a:avLst/>
          </a:prstGeom>
        </p:spPr>
      </p:pic>
      <p:sp>
        <p:nvSpPr>
          <p:cNvPr id="24" name="テキスト プレースホルダー 4">
            <a:extLst>
              <a:ext uri="{FF2B5EF4-FFF2-40B4-BE49-F238E27FC236}">
                <a16:creationId xmlns:a16="http://schemas.microsoft.com/office/drawing/2014/main" id="{1EE8661F-5D32-A0C4-9B39-0D8E2B3B7A14}"/>
              </a:ext>
            </a:extLst>
          </p:cNvPr>
          <p:cNvSpPr txBox="1">
            <a:spLocks/>
          </p:cNvSpPr>
          <p:nvPr/>
        </p:nvSpPr>
        <p:spPr>
          <a:xfrm>
            <a:off x="2540339" y="5346000"/>
            <a:ext cx="9172235" cy="1224000"/>
          </a:xfrm>
          <a:prstGeom prst="rect">
            <a:avLst/>
          </a:prstGeom>
        </p:spPr>
        <p:txBody>
          <a:bodyPr lIns="0" tIns="3600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spcAft>
                <a:spcPts val="600"/>
              </a:spcAft>
              <a:buFontTx/>
              <a:buNone/>
              <a:defRPr/>
            </a:pPr>
            <a:r>
              <a:rPr kumimoji="0" lang="ja-JP" altLang="en-US" sz="1200" kern="0" spc="0" dirty="0">
                <a:solidFill>
                  <a:srgbClr val="0D0D0D"/>
                </a:solidFill>
                <a:latin typeface="Meiryo" panose="020B0604030504040204" pitchFamily="34" charset="-128"/>
                <a:ea typeface="Meiryo" panose="020B0604030504040204" pitchFamily="34" charset="-128"/>
              </a:rPr>
              <a:t>上記対象商品において</a:t>
            </a:r>
            <a:r>
              <a:rPr kumimoji="0" lang="ja-JP" altLang="en-US" sz="1200" b="1" kern="0" spc="0" dirty="0">
                <a:solidFill>
                  <a:srgbClr val="FF0033"/>
                </a:solidFill>
                <a:latin typeface="Meiryo" panose="020B0604030504040204" pitchFamily="34" charset="-128"/>
                <a:ea typeface="Meiryo" panose="020B0604030504040204" pitchFamily="34" charset="-128"/>
              </a:rPr>
              <a:t>「下着・水着の訴求」</a:t>
            </a:r>
            <a:r>
              <a:rPr kumimoji="0" lang="ja-JP" altLang="en-US" sz="1200" kern="0" spc="0" dirty="0">
                <a:solidFill>
                  <a:srgbClr val="0D0D0D"/>
                </a:solidFill>
                <a:latin typeface="Meiryo" panose="020B0604030504040204" pitchFamily="34" charset="-128"/>
                <a:ea typeface="Meiryo" panose="020B0604030504040204" pitchFamily="34" charset="-128"/>
              </a:rPr>
              <a:t>は、システム制御がかからず予約できてしまいます。</a:t>
            </a:r>
            <a:br>
              <a:rPr kumimoji="0" lang="en-US" altLang="ja-JP" sz="1200" kern="0" spc="0" dirty="0">
                <a:solidFill>
                  <a:srgbClr val="0D0D0D"/>
                </a:solidFill>
                <a:latin typeface="Meiryo" panose="020B0604030504040204" pitchFamily="34" charset="-128"/>
                <a:ea typeface="Meiryo" panose="020B0604030504040204" pitchFamily="34" charset="-128"/>
              </a:rPr>
            </a:br>
            <a:r>
              <a:rPr kumimoji="0" lang="ja-JP" altLang="en-US" sz="1200" kern="0" spc="0" dirty="0">
                <a:solidFill>
                  <a:srgbClr val="0D0D0D"/>
                </a:solidFill>
                <a:latin typeface="Meiryo" panose="020B0604030504040204" pitchFamily="34" charset="-128"/>
                <a:ea typeface="Meiryo" panose="020B0604030504040204" pitchFamily="34" charset="-128"/>
              </a:rPr>
              <a:t>しかし、プロモーション規制対象のため、審査のタイミングで否認されます。</a:t>
            </a:r>
            <a:br>
              <a:rPr kumimoji="0" lang="en-US" altLang="ja-JP" sz="1200" kern="0" spc="0" dirty="0">
                <a:solidFill>
                  <a:srgbClr val="0D0D0D"/>
                </a:solidFill>
                <a:latin typeface="Meiryo" panose="020B0604030504040204" pitchFamily="34" charset="-128"/>
                <a:ea typeface="Meiryo" panose="020B0604030504040204" pitchFamily="34" charset="-128"/>
              </a:rPr>
            </a:br>
            <a:r>
              <a:rPr kumimoji="0" lang="ja-JP" altLang="en-US" sz="1200" b="1" kern="0" spc="0" dirty="0">
                <a:solidFill>
                  <a:srgbClr val="FF0033"/>
                </a:solidFill>
                <a:latin typeface="Meiryo" panose="020B0604030504040204" pitchFamily="34" charset="-128"/>
                <a:ea typeface="Meiryo" panose="020B0604030504040204" pitchFamily="34" charset="-128"/>
              </a:rPr>
              <a:t>否認された場合、再審査を申請するか、忘れずにキャンセルしてください。</a:t>
            </a:r>
            <a:br>
              <a:rPr kumimoji="0" lang="en-US" altLang="ja-JP" sz="1200" b="1" kern="0" spc="0" dirty="0">
                <a:solidFill>
                  <a:srgbClr val="FF0033"/>
                </a:solidFill>
                <a:latin typeface="Meiryo" panose="020B0604030504040204" pitchFamily="34" charset="-128"/>
                <a:ea typeface="Meiryo" panose="020B0604030504040204" pitchFamily="34" charset="-128"/>
              </a:rPr>
            </a:br>
            <a:r>
              <a:rPr kumimoji="0" lang="ja-JP" altLang="en-US" sz="1200" kern="0" spc="0" dirty="0">
                <a:solidFill>
                  <a:srgbClr val="0D0D0D"/>
                </a:solidFill>
                <a:latin typeface="Meiryo" panose="020B0604030504040204" pitchFamily="34" charset="-128"/>
                <a:ea typeface="Meiryo" panose="020B0604030504040204" pitchFamily="34" charset="-128"/>
              </a:rPr>
              <a:t>（キャンペーン作成（予約）後、</a:t>
            </a:r>
            <a:r>
              <a:rPr kumimoji="0" lang="en-US" altLang="ja-JP" sz="1200" kern="0" spc="0" dirty="0">
                <a:solidFill>
                  <a:srgbClr val="0D0D0D"/>
                </a:solidFill>
                <a:latin typeface="Meiryo" panose="020B0604030504040204" pitchFamily="34" charset="-128"/>
                <a:ea typeface="Meiryo" panose="020B0604030504040204" pitchFamily="34" charset="-128"/>
              </a:rPr>
              <a:t>3</a:t>
            </a:r>
            <a:r>
              <a:rPr kumimoji="0" lang="ja-JP" altLang="en-US" sz="1200" kern="0" spc="0" dirty="0">
                <a:solidFill>
                  <a:srgbClr val="0D0D0D"/>
                </a:solidFill>
                <a:latin typeface="Meiryo" panose="020B0604030504040204" pitchFamily="34" charset="-128"/>
                <a:ea typeface="Meiryo" panose="020B0604030504040204" pitchFamily="34" charset="-128"/>
              </a:rPr>
              <a:t>営業日より後のキャンセル、または掲載開始日以降のキャンセルはキャンセル料が発生します）</a:t>
            </a:r>
            <a:br>
              <a:rPr kumimoji="0" lang="en-US" altLang="ja-JP" sz="1200" kern="0" spc="0" dirty="0">
                <a:solidFill>
                  <a:srgbClr val="0D0D0D"/>
                </a:solidFill>
                <a:latin typeface="Meiryo" panose="020B0604030504040204" pitchFamily="34" charset="-128"/>
                <a:ea typeface="Meiryo" panose="020B0604030504040204" pitchFamily="34" charset="-128"/>
              </a:rPr>
            </a:br>
            <a:r>
              <a:rPr kumimoji="0" lang="ja-JP" altLang="en-US" sz="1000" kern="0" spc="0" dirty="0">
                <a:solidFill>
                  <a:srgbClr val="0D0D0D"/>
                </a:solidFill>
                <a:latin typeface="Meiryo" panose="020B0604030504040204" pitchFamily="34" charset="-128"/>
                <a:ea typeface="Meiryo" panose="020B0604030504040204" pitchFamily="34" charset="-128"/>
              </a:rPr>
              <a:t>なお、ブランドパネル</a:t>
            </a:r>
            <a:r>
              <a:rPr kumimoji="0" lang="en-US" altLang="ja-JP" sz="1000" kern="0" spc="0" dirty="0">
                <a:solidFill>
                  <a:srgbClr val="0D0D0D"/>
                </a:solidFill>
                <a:latin typeface="Meiryo" panose="020B0604030504040204" pitchFamily="34" charset="-128"/>
                <a:ea typeface="Meiryo" panose="020B0604030504040204" pitchFamily="34" charset="-128"/>
              </a:rPr>
              <a:t> </a:t>
            </a:r>
            <a:r>
              <a:rPr kumimoji="0" lang="ja-JP" altLang="en-US" sz="1000" kern="0" spc="0" dirty="0">
                <a:solidFill>
                  <a:srgbClr val="0D0D0D"/>
                </a:solidFill>
                <a:latin typeface="Meiryo" panose="020B0604030504040204" pitchFamily="34" charset="-128"/>
                <a:ea typeface="Meiryo" panose="020B0604030504040204" pitchFamily="34" charset="-128"/>
              </a:rPr>
              <a:t>リッチフォーマット</a:t>
            </a:r>
            <a:r>
              <a:rPr kumimoji="0" lang="en-US" altLang="ja-JP" sz="1000" kern="0" spc="0" dirty="0">
                <a:solidFill>
                  <a:srgbClr val="0D0D0D"/>
                </a:solidFill>
                <a:latin typeface="Meiryo" panose="020B0604030504040204" pitchFamily="34" charset="-128"/>
                <a:ea typeface="Meiryo" panose="020B0604030504040204" pitchFamily="34" charset="-128"/>
              </a:rPr>
              <a:t> </a:t>
            </a:r>
            <a:r>
              <a:rPr kumimoji="0" lang="en" altLang="ja-JP" sz="1000" kern="0" spc="0" dirty="0">
                <a:solidFill>
                  <a:srgbClr val="0D0D0D"/>
                </a:solidFill>
                <a:latin typeface="Meiryo" panose="020B0604030504040204" pitchFamily="34" charset="-128"/>
                <a:ea typeface="Meiryo" panose="020B0604030504040204" pitchFamily="34" charset="-128"/>
              </a:rPr>
              <a:t>MD</a:t>
            </a:r>
            <a:r>
              <a:rPr kumimoji="0" lang="ja-JP" altLang="en-US" sz="1000" kern="0" spc="0" dirty="0">
                <a:solidFill>
                  <a:srgbClr val="0D0D0D"/>
                </a:solidFill>
                <a:latin typeface="Meiryo" panose="020B0604030504040204" pitchFamily="34" charset="-128"/>
                <a:ea typeface="Meiryo" panose="020B0604030504040204" pitchFamily="34" charset="-128"/>
              </a:rPr>
              <a:t>関連商品、ブランドパネル</a:t>
            </a:r>
            <a:r>
              <a:rPr kumimoji="0" lang="en-US" altLang="ja-JP" sz="1000" kern="0" spc="0" dirty="0">
                <a:solidFill>
                  <a:srgbClr val="0D0D0D"/>
                </a:solidFill>
                <a:latin typeface="Meiryo" panose="020B0604030504040204" pitchFamily="34" charset="-128"/>
                <a:ea typeface="Meiryo" panose="020B0604030504040204" pitchFamily="34" charset="-128"/>
              </a:rPr>
              <a:t> </a:t>
            </a:r>
            <a:r>
              <a:rPr kumimoji="0" lang="ja-JP" altLang="en-US" sz="1000" kern="0" spc="0" dirty="0">
                <a:solidFill>
                  <a:srgbClr val="0D0D0D"/>
                </a:solidFill>
                <a:latin typeface="Meiryo" panose="020B0604030504040204" pitchFamily="34" charset="-128"/>
                <a:ea typeface="Meiryo" panose="020B0604030504040204" pitchFamily="34" charset="-128"/>
              </a:rPr>
              <a:t>トップインパクト</a:t>
            </a:r>
            <a:r>
              <a:rPr kumimoji="0" lang="en-US" altLang="ja-JP" sz="1000" kern="0" spc="0" dirty="0">
                <a:solidFill>
                  <a:srgbClr val="0D0D0D"/>
                </a:solidFill>
                <a:latin typeface="Meiryo" panose="020B0604030504040204" pitchFamily="34" charset="-128"/>
                <a:ea typeface="Meiryo" panose="020B0604030504040204" pitchFamily="34" charset="-128"/>
              </a:rPr>
              <a:t> </a:t>
            </a:r>
            <a:r>
              <a:rPr kumimoji="0" lang="en" altLang="ja-JP" sz="1000" kern="0" spc="0" dirty="0">
                <a:solidFill>
                  <a:srgbClr val="0D0D0D"/>
                </a:solidFill>
                <a:latin typeface="Meiryo" panose="020B0604030504040204" pitchFamily="34" charset="-128"/>
                <a:ea typeface="Meiryo" panose="020B0604030504040204" pitchFamily="34" charset="-128"/>
              </a:rPr>
              <a:t>PC</a:t>
            </a:r>
            <a:r>
              <a:rPr kumimoji="0" lang="ja-JP" altLang="en-US" sz="1000" kern="0" spc="0" dirty="0">
                <a:solidFill>
                  <a:srgbClr val="0D0D0D"/>
                </a:solidFill>
                <a:latin typeface="Meiryo" panose="020B0604030504040204" pitchFamily="34" charset="-128"/>
                <a:ea typeface="Meiryo" panose="020B0604030504040204" pitchFamily="34" charset="-128"/>
              </a:rPr>
              <a:t>以外の商品は事前提案可否が必須です。</a:t>
            </a:r>
          </a:p>
        </p:txBody>
      </p:sp>
      <p:sp>
        <p:nvSpPr>
          <p:cNvPr id="3" name="テキスト ボックス 2">
            <a:extLst>
              <a:ext uri="{FF2B5EF4-FFF2-40B4-BE49-F238E27FC236}">
                <a16:creationId xmlns:a16="http://schemas.microsoft.com/office/drawing/2014/main" id="{C93DD86A-6512-0602-7195-4F9293D4CA98}"/>
              </a:ext>
            </a:extLst>
          </p:cNvPr>
          <p:cNvSpPr txBox="1"/>
          <p:nvPr/>
        </p:nvSpPr>
        <p:spPr>
          <a:xfrm>
            <a:off x="6195849" y="4191985"/>
            <a:ext cx="5057795" cy="400110"/>
          </a:xfrm>
          <a:prstGeom prst="rect">
            <a:avLst/>
          </a:prstGeom>
          <a:noFill/>
        </p:spPr>
        <p:txBody>
          <a:bodyPr wrap="none" rtlCol="0">
            <a:spAutoFit/>
          </a:bodyPr>
          <a:lstStyle/>
          <a:p>
            <a:pPr algn="l"/>
            <a:r>
              <a:rPr lang="ja-JP" altLang="en-US" sz="1000">
                <a:solidFill>
                  <a:srgbClr val="0D0D0D"/>
                </a:solidFill>
              </a:rPr>
              <a:t>上記以外においても</a:t>
            </a:r>
            <a:r>
              <a:rPr kumimoji="1" lang="ja-JP" altLang="en-US" sz="1000">
                <a:solidFill>
                  <a:srgbClr val="0D0D0D"/>
                </a:solidFill>
              </a:rPr>
              <a:t>ユーザーに不快感・嫌悪感を与えるおそれのある場合は掲載を</a:t>
            </a:r>
            <a:endParaRPr kumimoji="1" lang="en-US" altLang="ja-JP" sz="1000">
              <a:solidFill>
                <a:srgbClr val="0D0D0D"/>
              </a:solidFill>
            </a:endParaRPr>
          </a:p>
          <a:p>
            <a:pPr algn="l"/>
            <a:r>
              <a:rPr kumimoji="1" lang="ja-JP" altLang="en-US" sz="1000">
                <a:solidFill>
                  <a:srgbClr val="0D0D0D"/>
                </a:solidFill>
              </a:rPr>
              <a:t>お断りすることがございます。</a:t>
            </a:r>
          </a:p>
        </p:txBody>
      </p:sp>
    </p:spTree>
    <p:extLst>
      <p:ext uri="{BB962C8B-B14F-4D97-AF65-F5344CB8AC3E}">
        <p14:creationId xmlns:p14="http://schemas.microsoft.com/office/powerpoint/2010/main" val="25854416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販売制限カテゴリー</a:t>
            </a:r>
            <a:endParaRPr kumimoji="1" lang="ja-JP" altLang="en-US"/>
          </a:p>
        </p:txBody>
      </p:sp>
      <p:sp>
        <p:nvSpPr>
          <p:cNvPr id="24" name="テキスト プレースホルダー 4">
            <a:extLst>
              <a:ext uri="{FF2B5EF4-FFF2-40B4-BE49-F238E27FC236}">
                <a16:creationId xmlns:a16="http://schemas.microsoft.com/office/drawing/2014/main" id="{1EE8661F-5D32-A0C4-9B39-0D8E2B3B7A14}"/>
              </a:ext>
            </a:extLst>
          </p:cNvPr>
          <p:cNvSpPr txBox="1">
            <a:spLocks/>
          </p:cNvSpPr>
          <p:nvPr/>
        </p:nvSpPr>
        <p:spPr>
          <a:xfrm>
            <a:off x="2295491" y="5333121"/>
            <a:ext cx="9172235" cy="1224000"/>
          </a:xfrm>
          <a:prstGeom prst="rect">
            <a:avLst/>
          </a:prstGeom>
        </p:spPr>
        <p:txBody>
          <a:bodyPr lIns="0" tIns="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buFontTx/>
              <a:buNone/>
              <a:defRPr/>
            </a:pPr>
            <a:r>
              <a:rPr kumimoji="0" lang="ja-JP" altLang="en-US" sz="1600" b="1" kern="0" spc="0" dirty="0">
                <a:solidFill>
                  <a:srgbClr val="FF0033"/>
                </a:solidFill>
                <a:latin typeface="Meiryo" panose="020B0604030504040204" pitchFamily="34" charset="-128"/>
                <a:ea typeface="Meiryo" panose="020B0604030504040204" pitchFamily="34" charset="-128"/>
              </a:rPr>
              <a:t>「下着・水着」の訴求内容に該当するか迷ったら</a:t>
            </a:r>
            <a:r>
              <a:rPr kumimoji="0" lang="ja-JP" altLang="en-US" sz="1200" kern="0" spc="0" dirty="0">
                <a:solidFill>
                  <a:srgbClr val="0D0D0D"/>
                </a:solidFill>
                <a:latin typeface="Meiryo" panose="020B0604030504040204" pitchFamily="34" charset="-128"/>
                <a:ea typeface="Meiryo" panose="020B0604030504040204" pitchFamily="34" charset="-128"/>
              </a:rPr>
              <a:t>（予約前に確認可能です）</a:t>
            </a:r>
          </a:p>
          <a:p>
            <a:pPr defTabSz="914400">
              <a:lnSpc>
                <a:spcPct val="120000"/>
              </a:lnSpc>
              <a:spcBef>
                <a:spcPts val="0"/>
              </a:spcBef>
              <a:buFontTx/>
              <a:buNone/>
              <a:defRPr/>
            </a:pPr>
            <a:r>
              <a:rPr kumimoji="0" lang="ja-JP" altLang="en-US" sz="1200" kern="0" spc="0" dirty="0">
                <a:solidFill>
                  <a:srgbClr val="0D0D0D"/>
                </a:solidFill>
                <a:latin typeface="Meiryo" panose="020B0604030504040204" pitchFamily="34" charset="-128"/>
                <a:ea typeface="Meiryo" panose="020B0604030504040204" pitchFamily="34" charset="-128"/>
              </a:rPr>
              <a:t>「ディスプレイ広告（予約型）　入稿前審査依頼フォーム」</a:t>
            </a:r>
          </a:p>
          <a:p>
            <a:pPr defTabSz="914400">
              <a:lnSpc>
                <a:spcPct val="120000"/>
              </a:lnSpc>
              <a:spcBef>
                <a:spcPts val="0"/>
              </a:spcBef>
              <a:buFontTx/>
              <a:buNone/>
              <a:defRPr/>
            </a:pPr>
            <a:r>
              <a:rPr kumimoji="0" lang="en-US" altLang="ja-JP" sz="1200" kern="0" spc="0" dirty="0">
                <a:solidFill>
                  <a:srgbClr val="212121"/>
                </a:solidFill>
                <a:latin typeface="Meiryo" panose="020B0604030504040204" pitchFamily="34" charset="-128"/>
                <a:ea typeface="Meiryo" panose="020B0604030504040204" pitchFamily="34" charset="-128"/>
                <a:hlinkClick r:id="rId4"/>
              </a:rPr>
              <a:t>https://form-business.yahoo.co.jp/claris/enqueteForm?inquiry_type=guaranteed_review</a:t>
            </a:r>
            <a:r>
              <a:rPr kumimoji="0" lang="en-US" altLang="ja-JP" sz="1200" kern="0" spc="0" dirty="0">
                <a:solidFill>
                  <a:srgbClr val="212121"/>
                </a:solidFill>
                <a:latin typeface="Meiryo" panose="020B0604030504040204" pitchFamily="34" charset="-128"/>
                <a:ea typeface="Meiryo" panose="020B0604030504040204" pitchFamily="34" charset="-128"/>
              </a:rPr>
              <a:t> </a:t>
            </a:r>
            <a:r>
              <a:rPr kumimoji="0" lang="ja-JP" altLang="en-US" sz="1200" kern="0" spc="0" dirty="0">
                <a:solidFill>
                  <a:srgbClr val="0D0D0D"/>
                </a:solidFill>
                <a:latin typeface="Meiryo" panose="020B0604030504040204" pitchFamily="34" charset="-128"/>
                <a:ea typeface="Meiryo" panose="020B0604030504040204" pitchFamily="34" charset="-128"/>
              </a:rPr>
              <a:t>から入稿前審査を依頼してください</a:t>
            </a:r>
            <a:r>
              <a:rPr kumimoji="0" lang="ja-JP" altLang="en-US" sz="1200" kern="0" spc="0" dirty="0">
                <a:solidFill>
                  <a:srgbClr val="595959"/>
                </a:solidFill>
                <a:latin typeface="Meiryo" panose="020B0604030504040204" pitchFamily="34" charset="-128"/>
                <a:ea typeface="Meiryo" panose="020B0604030504040204" pitchFamily="34" charset="-128"/>
              </a:rPr>
              <a:t>。</a:t>
            </a:r>
          </a:p>
          <a:p>
            <a:pPr marL="171450" indent="-171450" defTabSz="914400">
              <a:lnSpc>
                <a:spcPct val="120000"/>
              </a:lnSpc>
              <a:spcBef>
                <a:spcPts val="0"/>
              </a:spcBef>
              <a:buFont typeface="Wingdings" panose="05000000000000000000" pitchFamily="2" charset="2"/>
              <a:buChar char="n"/>
              <a:defRPr/>
            </a:pPr>
            <a:r>
              <a:rPr kumimoji="0" lang="ja-JP" altLang="en-US" sz="1100" b="1" kern="0" spc="0" dirty="0">
                <a:solidFill>
                  <a:srgbClr val="0D0D0D"/>
                </a:solidFill>
                <a:latin typeface="Meiryo" panose="020B0604030504040204" pitchFamily="34" charset="-128"/>
                <a:ea typeface="Meiryo" panose="020B0604030504040204" pitchFamily="34" charset="-128"/>
              </a:rPr>
              <a:t>選択項目</a:t>
            </a:r>
            <a:r>
              <a:rPr kumimoji="0" lang="ja-JP" altLang="en-US" sz="1100" kern="0" spc="0" dirty="0">
                <a:solidFill>
                  <a:srgbClr val="0D0D0D"/>
                </a:solidFill>
                <a:latin typeface="Meiryo" panose="020B0604030504040204" pitchFamily="34" charset="-128"/>
                <a:ea typeface="Meiryo" panose="020B0604030504040204" pitchFamily="34" charset="-128"/>
              </a:rPr>
              <a:t>：審査区分、広告タイプ、アイテムデバイス、最終リンク先</a:t>
            </a:r>
            <a:r>
              <a:rPr kumimoji="0" lang="en-US" altLang="ja-JP" sz="1100" kern="0" spc="0" dirty="0">
                <a:solidFill>
                  <a:srgbClr val="0D0D0D"/>
                </a:solidFill>
                <a:latin typeface="Meiryo" panose="020B0604030504040204" pitchFamily="34" charset="-128"/>
                <a:ea typeface="Meiryo" panose="020B0604030504040204" pitchFamily="34" charset="-128"/>
              </a:rPr>
              <a:t>URL</a:t>
            </a:r>
            <a:r>
              <a:rPr kumimoji="0" lang="ja-JP" altLang="en-US" sz="1100" kern="0" spc="0" dirty="0">
                <a:solidFill>
                  <a:srgbClr val="0D0D0D"/>
                </a:solidFill>
                <a:latin typeface="Meiryo" panose="020B0604030504040204" pitchFamily="34" charset="-128"/>
                <a:ea typeface="Meiryo" panose="020B0604030504040204" pitchFamily="34" charset="-128"/>
              </a:rPr>
              <a:t>、入稿時のリンク先の状態</a:t>
            </a:r>
          </a:p>
          <a:p>
            <a:pPr marL="171450" indent="-171450" defTabSz="914400">
              <a:lnSpc>
                <a:spcPct val="120000"/>
              </a:lnSpc>
              <a:spcBef>
                <a:spcPts val="0"/>
              </a:spcBef>
              <a:buFont typeface="Wingdings" panose="05000000000000000000" pitchFamily="2" charset="2"/>
              <a:buChar char="n"/>
              <a:defRPr/>
            </a:pPr>
            <a:r>
              <a:rPr kumimoji="0" lang="ja-JP" altLang="en-US" sz="1100" b="1" kern="0" spc="0" dirty="0">
                <a:solidFill>
                  <a:srgbClr val="0D0D0D"/>
                </a:solidFill>
                <a:latin typeface="Meiryo" panose="020B0604030504040204" pitchFamily="34" charset="-128"/>
                <a:ea typeface="Meiryo" panose="020B0604030504040204" pitchFamily="34" charset="-128"/>
              </a:rPr>
              <a:t>詳細</a:t>
            </a:r>
            <a:r>
              <a:rPr kumimoji="0" lang="ja-JP" altLang="en-US" sz="1100" kern="0" spc="0" dirty="0">
                <a:solidFill>
                  <a:srgbClr val="0D0D0D"/>
                </a:solidFill>
                <a:latin typeface="Meiryo" panose="020B0604030504040204" pitchFamily="34" charset="-128"/>
                <a:ea typeface="Meiryo" panose="020B0604030504040204" pitchFamily="34" charset="-128"/>
              </a:rPr>
              <a:t>：「出稿予定の広告フォーマット」において、対象商品を選択。「備考」欄に下着水着制限に該当するかの確認である旨を明記。</a:t>
            </a:r>
          </a:p>
          <a:p>
            <a:pPr marL="171450" indent="-171450" defTabSz="914400">
              <a:lnSpc>
                <a:spcPct val="120000"/>
              </a:lnSpc>
              <a:spcBef>
                <a:spcPts val="0"/>
              </a:spcBef>
              <a:buFont typeface="Wingdings" panose="05000000000000000000" pitchFamily="2" charset="2"/>
              <a:buChar char="n"/>
              <a:defRPr/>
            </a:pPr>
            <a:r>
              <a:rPr kumimoji="0" lang="ja-JP" altLang="en-US" sz="1100" b="1" kern="0" spc="0" dirty="0">
                <a:solidFill>
                  <a:srgbClr val="0D0D0D"/>
                </a:solidFill>
                <a:latin typeface="Meiryo" panose="020B0604030504040204" pitchFamily="34" charset="-128"/>
                <a:ea typeface="Meiryo" panose="020B0604030504040204" pitchFamily="34" charset="-128"/>
              </a:rPr>
              <a:t>弊社からの回答</a:t>
            </a:r>
            <a:r>
              <a:rPr kumimoji="0" lang="ja-JP" altLang="en-US" sz="1100" kern="0" spc="0" dirty="0">
                <a:solidFill>
                  <a:srgbClr val="0D0D0D"/>
                </a:solidFill>
                <a:latin typeface="Meiryo" panose="020B0604030504040204" pitchFamily="34" charset="-128"/>
                <a:ea typeface="Meiryo" panose="020B0604030504040204" pitchFamily="34" charset="-128"/>
              </a:rPr>
              <a:t>：制限に該当するか否かを回答させていただきます。</a:t>
            </a:r>
          </a:p>
        </p:txBody>
      </p:sp>
      <p:graphicFrame>
        <p:nvGraphicFramePr>
          <p:cNvPr id="8" name="表 7">
            <a:extLst>
              <a:ext uri="{FF2B5EF4-FFF2-40B4-BE49-F238E27FC236}">
                <a16:creationId xmlns:a16="http://schemas.microsoft.com/office/drawing/2014/main" id="{DED5945E-D296-454A-6B0D-23AE9F76FFBE}"/>
              </a:ext>
            </a:extLst>
          </p:cNvPr>
          <p:cNvGraphicFramePr>
            <a:graphicFrameLocks noGrp="1"/>
          </p:cNvGraphicFramePr>
          <p:nvPr>
            <p:extLst>
              <p:ext uri="{D42A27DB-BD31-4B8C-83A1-F6EECF244321}">
                <p14:modId xmlns:p14="http://schemas.microsoft.com/office/powerpoint/2010/main" val="2455915913"/>
              </p:ext>
            </p:extLst>
          </p:nvPr>
        </p:nvGraphicFramePr>
        <p:xfrm>
          <a:off x="479424" y="1268413"/>
          <a:ext cx="11233149" cy="2989261"/>
        </p:xfrm>
        <a:graphic>
          <a:graphicData uri="http://schemas.openxmlformats.org/drawingml/2006/table">
            <a:tbl>
              <a:tblPr firstRow="1" bandRow="1"/>
              <a:tblGrid>
                <a:gridCol w="1031675">
                  <a:extLst>
                    <a:ext uri="{9D8B030D-6E8A-4147-A177-3AD203B41FA5}">
                      <a16:colId xmlns:a16="http://schemas.microsoft.com/office/drawing/2014/main" val="3127696540"/>
                    </a:ext>
                  </a:extLst>
                </a:gridCol>
                <a:gridCol w="4074742">
                  <a:extLst>
                    <a:ext uri="{9D8B030D-6E8A-4147-A177-3AD203B41FA5}">
                      <a16:colId xmlns:a16="http://schemas.microsoft.com/office/drawing/2014/main" val="1445176039"/>
                    </a:ext>
                  </a:extLst>
                </a:gridCol>
                <a:gridCol w="6126732">
                  <a:extLst>
                    <a:ext uri="{9D8B030D-6E8A-4147-A177-3AD203B41FA5}">
                      <a16:colId xmlns:a16="http://schemas.microsoft.com/office/drawing/2014/main" val="1741614184"/>
                    </a:ext>
                  </a:extLst>
                </a:gridCol>
              </a:tblGrid>
              <a:tr h="35467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a:latin typeface="Meiryo" panose="020B0604030504040204" pitchFamily="34" charset="-128"/>
                          <a:ea typeface="Meiryo" panose="020B0604030504040204" pitchFamily="34" charset="-128"/>
                        </a:rPr>
                        <a:t>カテゴリー</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a:latin typeface="Meiryo" panose="020B0604030504040204" pitchFamily="34" charset="-128"/>
                          <a:ea typeface="Meiryo" panose="020B0604030504040204" pitchFamily="34" charset="-128"/>
                        </a:rPr>
                        <a:t>定義</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u="none">
                          <a:latin typeface="Meiryo" panose="020B0604030504040204" pitchFamily="34" charset="-128"/>
                          <a:ea typeface="Meiryo" panose="020B0604030504040204" pitchFamily="34" charset="-128"/>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227443882"/>
                  </a:ext>
                </a:extLst>
              </a:tr>
              <a:tr h="13172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bg1"/>
                          </a:solidFill>
                          <a:latin typeface="Meiryo" panose="020B0604030504040204" pitchFamily="34" charset="-128"/>
                          <a:ea typeface="Meiryo" panose="020B0604030504040204" pitchFamily="34" charset="-128"/>
                          <a:cs typeface="+mn-cs"/>
                        </a:rPr>
                        <a:t>下着</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indent="0" algn="l">
                        <a:lnSpc>
                          <a:spcPct val="120000"/>
                        </a:lnSpc>
                      </a:pPr>
                      <a:r>
                        <a:rPr lang="ja-JP" altLang="ja-JP" sz="1050">
                          <a:solidFill>
                            <a:srgbClr val="0D0D0D"/>
                          </a:solidFill>
                          <a:latin typeface="Meiryo" panose="020B0604030504040204" pitchFamily="34" charset="-128"/>
                          <a:ea typeface="Meiryo" panose="020B0604030504040204" pitchFamily="34" charset="-128"/>
                        </a:rPr>
                        <a:t>肌に直接装着するもの、衛生上肌につけているものや体形を美しく見せるためのもの、多くの人が当然のものとしてつけているもの。</a:t>
                      </a:r>
                    </a:p>
                    <a:p>
                      <a:pPr marL="0" indent="0" algn="l">
                        <a:lnSpc>
                          <a:spcPct val="120000"/>
                        </a:lnSpc>
                      </a:pPr>
                      <a:r>
                        <a:rPr lang="ja-JP" altLang="ja-JP" sz="1050">
                          <a:solidFill>
                            <a:srgbClr val="0D0D0D"/>
                          </a:solidFill>
                          <a:latin typeface="Meiryo" panose="020B0604030504040204" pitchFamily="34" charset="-128"/>
                          <a:ea typeface="Meiryo" panose="020B0604030504040204" pitchFamily="34" charset="-128"/>
                        </a:rPr>
                        <a:t>保湿性を高めたり衛生を意識するために下着以外につける、いわゆる肌着も下着に含む。</a:t>
                      </a:r>
                      <a:endParaRPr kumimoji="1" lang="ja-JP" altLang="en-US" sz="1050">
                        <a:solidFill>
                          <a:srgbClr val="0D0D0D"/>
                        </a:solidFill>
                        <a:latin typeface="Meiryo" panose="020B0604030504040204" pitchFamily="34" charset="-128"/>
                        <a:ea typeface="Meiryo" panose="020B0604030504040204" pitchFamily="34" charset="-128"/>
                      </a:endParaRPr>
                    </a:p>
                  </a:txBody>
                  <a:tcPr marL="162000" marR="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lvl="2" indent="0">
                        <a:lnSpc>
                          <a:spcPct val="120000"/>
                        </a:lnSpc>
                      </a:pPr>
                      <a:r>
                        <a:rPr lang="ja-JP" altLang="ja-JP" sz="1050" b="1">
                          <a:solidFill>
                            <a:srgbClr val="0D0D0D"/>
                          </a:solidFill>
                          <a:latin typeface="Meiryo" panose="020B0604030504040204" pitchFamily="34" charset="-128"/>
                          <a:ea typeface="Meiryo" panose="020B0604030504040204" pitchFamily="34" charset="-128"/>
                        </a:rPr>
                        <a:t>対象例）</a:t>
                      </a:r>
                    </a:p>
                    <a:p>
                      <a:pPr marL="914400" lvl="2" indent="-827088" algn="l">
                        <a:lnSpc>
                          <a:spcPct val="120000"/>
                        </a:lnSpc>
                      </a:pPr>
                      <a:r>
                        <a:rPr lang="ja-JP" altLang="ja-JP" sz="1050">
                          <a:solidFill>
                            <a:srgbClr val="0D0D0D"/>
                          </a:solidFill>
                          <a:latin typeface="Meiryo" panose="020B0604030504040204" pitchFamily="34" charset="-128"/>
                          <a:ea typeface="Meiryo" panose="020B0604030504040204" pitchFamily="34" charset="-128"/>
                        </a:rPr>
                        <a:t>・ショーツ</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パンツ</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ガードル</a:t>
                      </a:r>
                    </a:p>
                    <a:p>
                      <a:pPr marL="914400" lvl="2" indent="-827088" algn="l">
                        <a:lnSpc>
                          <a:spcPct val="120000"/>
                        </a:lnSpc>
                      </a:pPr>
                      <a:r>
                        <a:rPr lang="ja-JP" altLang="ja-JP" sz="1050">
                          <a:solidFill>
                            <a:srgbClr val="0D0D0D"/>
                          </a:solidFill>
                          <a:latin typeface="Meiryo" panose="020B0604030504040204" pitchFamily="34" charset="-128"/>
                          <a:ea typeface="Meiryo" panose="020B0604030504040204" pitchFamily="34" charset="-128"/>
                        </a:rPr>
                        <a:t>・ブラジャー</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スポーツブラ</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ブラトップ</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チューブトップ</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ヌーブラ</a:t>
                      </a:r>
                    </a:p>
                    <a:p>
                      <a:pPr marL="914400" lvl="2" indent="-827088" algn="l">
                        <a:lnSpc>
                          <a:spcPct val="120000"/>
                        </a:lnSpc>
                      </a:pPr>
                      <a:r>
                        <a:rPr lang="ja-JP" altLang="ja-JP" sz="1050">
                          <a:solidFill>
                            <a:srgbClr val="0D0D0D"/>
                          </a:solidFill>
                          <a:latin typeface="Meiryo" panose="020B0604030504040204" pitchFamily="34" charset="-128"/>
                          <a:ea typeface="Meiryo" panose="020B0604030504040204" pitchFamily="34" charset="-128"/>
                        </a:rPr>
                        <a:t>・キャミソール</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ベビードール</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スリップ</a:t>
                      </a:r>
                    </a:p>
                    <a:p>
                      <a:pPr marL="914400" lvl="2" indent="-827088" algn="l">
                        <a:lnSpc>
                          <a:spcPct val="120000"/>
                        </a:lnSpc>
                      </a:pPr>
                      <a:r>
                        <a:rPr lang="ja-JP" altLang="ja-JP" sz="1050">
                          <a:solidFill>
                            <a:srgbClr val="0D0D0D"/>
                          </a:solidFill>
                          <a:latin typeface="Meiryo" panose="020B0604030504040204" pitchFamily="34" charset="-128"/>
                          <a:ea typeface="Meiryo" panose="020B0604030504040204" pitchFamily="34" charset="-128"/>
                        </a:rPr>
                        <a:t>・ペチコート</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インナーショートパンツ</a:t>
                      </a:r>
                      <a:endParaRPr kumimoji="1" lang="ja-JP" altLang="en-US" sz="1050">
                        <a:solidFill>
                          <a:srgbClr val="0D0D0D"/>
                        </a:solidFill>
                        <a:latin typeface="Meiryo" panose="020B0604030504040204" pitchFamily="34" charset="-128"/>
                        <a:ea typeface="Meiryo" panose="020B0604030504040204" pitchFamily="34" charset="-128"/>
                      </a:endParaRPr>
                    </a:p>
                  </a:txBody>
                  <a:tcPr marL="162000"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extLst>
                  <a:ext uri="{0D108BD9-81ED-4DB2-BD59-A6C34878D82A}">
                    <a16:rowId xmlns:a16="http://schemas.microsoft.com/office/drawing/2014/main" val="2017888270"/>
                  </a:ext>
                </a:extLst>
              </a:tr>
              <a:tr h="13172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bg1"/>
                          </a:solidFill>
                          <a:latin typeface="Meiryo" panose="020B0604030504040204" pitchFamily="34" charset="-128"/>
                          <a:ea typeface="Meiryo" panose="020B0604030504040204" pitchFamily="34" charset="-128"/>
                          <a:cs typeface="+mn-cs"/>
                        </a:rPr>
                        <a:t>水着</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20000"/>
                        </a:lnSpc>
                        <a:spcBef>
                          <a:spcPts val="0"/>
                        </a:spcBef>
                        <a:spcAft>
                          <a:spcPts val="0"/>
                        </a:spcAft>
                        <a:buClrTx/>
                        <a:buSzTx/>
                        <a:buFontTx/>
                        <a:buNone/>
                        <a:tabLst/>
                        <a:defRPr/>
                      </a:pPr>
                      <a:r>
                        <a:rPr lang="ja-JP" altLang="ja-JP" sz="1050">
                          <a:solidFill>
                            <a:srgbClr val="0D0D0D"/>
                          </a:solidFill>
                          <a:latin typeface="Meiryo" panose="020B0604030504040204" pitchFamily="34" charset="-128"/>
                          <a:ea typeface="Meiryo" panose="020B0604030504040204" pitchFamily="34" charset="-128"/>
                        </a:rPr>
                        <a:t>海水浴や水泳等に用いる衣服。</a:t>
                      </a:r>
                    </a:p>
                  </a:txBody>
                  <a:tcPr marL="162000" marR="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896938" indent="-896938">
                        <a:lnSpc>
                          <a:spcPct val="120000"/>
                        </a:lnSpc>
                      </a:pPr>
                      <a:r>
                        <a:rPr lang="ja-JP" altLang="ja-JP" sz="1050" dirty="0">
                          <a:solidFill>
                            <a:srgbClr val="0D0D0D"/>
                          </a:solidFill>
                          <a:latin typeface="Meiryo" panose="020B0604030504040204" pitchFamily="34" charset="-128"/>
                          <a:ea typeface="Meiryo" panose="020B0604030504040204" pitchFamily="34" charset="-128"/>
                        </a:rPr>
                        <a:t>以下は基本的に</a:t>
                      </a:r>
                      <a:r>
                        <a:rPr lang="ja-JP" altLang="ja-JP" sz="1050" b="1" dirty="0">
                          <a:solidFill>
                            <a:srgbClr val="0D0D0D"/>
                          </a:solidFill>
                          <a:latin typeface="Meiryo" panose="020B0604030504040204" pitchFamily="34" charset="-128"/>
                          <a:ea typeface="Meiryo" panose="020B0604030504040204" pitchFamily="34" charset="-128"/>
                        </a:rPr>
                        <a:t>対象外</a:t>
                      </a:r>
                      <a:r>
                        <a:rPr lang="ja-JP" altLang="ja-JP" sz="1050" dirty="0">
                          <a:solidFill>
                            <a:srgbClr val="0D0D0D"/>
                          </a:solidFill>
                          <a:latin typeface="Meiryo" panose="020B0604030504040204" pitchFamily="34" charset="-128"/>
                          <a:ea typeface="Meiryo" panose="020B0604030504040204" pitchFamily="34" charset="-128"/>
                        </a:rPr>
                        <a:t>とします。</a:t>
                      </a:r>
                    </a:p>
                    <a:p>
                      <a:pPr marL="896938" lvl="1" indent="-896938">
                        <a:lnSpc>
                          <a:spcPct val="120000"/>
                        </a:lnSpc>
                      </a:pPr>
                      <a:r>
                        <a:rPr lang="ja-JP" altLang="ja-JP" sz="1050" b="1" dirty="0">
                          <a:solidFill>
                            <a:srgbClr val="0D0D0D"/>
                          </a:solidFill>
                          <a:latin typeface="Meiryo" panose="020B0604030504040204" pitchFamily="34" charset="-128"/>
                          <a:ea typeface="Meiryo" panose="020B0604030504040204" pitchFamily="34" charset="-128"/>
                        </a:rPr>
                        <a:t>対象外例）</a:t>
                      </a:r>
                      <a:r>
                        <a:rPr lang="ja-JP" altLang="ja-JP" sz="1050" dirty="0">
                          <a:solidFill>
                            <a:srgbClr val="0D0D0D"/>
                          </a:solidFill>
                          <a:latin typeface="Meiryo" panose="020B0604030504040204" pitchFamily="34" charset="-128"/>
                          <a:ea typeface="Meiryo" panose="020B0604030504040204" pitchFamily="34" charset="-128"/>
                        </a:rPr>
                        <a:t>・スポーツ水着</a:t>
                      </a:r>
                      <a:r>
                        <a:rPr lang="ja-JP" altLang="en-US" sz="1050" dirty="0">
                          <a:solidFill>
                            <a:srgbClr val="0D0D0D"/>
                          </a:solidFill>
                          <a:latin typeface="Meiryo" panose="020B0604030504040204" pitchFamily="34" charset="-128"/>
                          <a:ea typeface="Meiryo" panose="020B0604030504040204" pitchFamily="34" charset="-128"/>
                        </a:rPr>
                        <a:t>　</a:t>
                      </a:r>
                      <a:r>
                        <a:rPr lang="ja-JP" altLang="ja-JP" sz="1050" dirty="0">
                          <a:solidFill>
                            <a:srgbClr val="0D0D0D"/>
                          </a:solidFill>
                          <a:latin typeface="Meiryo" panose="020B0604030504040204" pitchFamily="34" charset="-128"/>
                          <a:ea typeface="Meiryo" panose="020B0604030504040204" pitchFamily="34" charset="-128"/>
                        </a:rPr>
                        <a:t>・ラッシュガード</a:t>
                      </a:r>
                    </a:p>
                    <a:p>
                      <a:pPr marL="0" indent="0">
                        <a:lnSpc>
                          <a:spcPct val="120000"/>
                        </a:lnSpc>
                      </a:pPr>
                      <a:r>
                        <a:rPr lang="en-US" altLang="ja-JP" sz="1050" b="1" dirty="0">
                          <a:solidFill>
                            <a:srgbClr val="FF0033"/>
                          </a:solidFill>
                          <a:latin typeface="Meiryo" panose="020B0604030504040204" pitchFamily="34" charset="-128"/>
                          <a:ea typeface="Meiryo" panose="020B0604030504040204" pitchFamily="34" charset="-128"/>
                        </a:rPr>
                        <a:t>※</a:t>
                      </a:r>
                      <a:r>
                        <a:rPr lang="ja-JP" altLang="ja-JP" sz="1050" b="1" dirty="0">
                          <a:solidFill>
                            <a:srgbClr val="FF0033"/>
                          </a:solidFill>
                          <a:latin typeface="Meiryo" panose="020B0604030504040204" pitchFamily="34" charset="-128"/>
                          <a:ea typeface="Meiryo" panose="020B0604030504040204" pitchFamily="34" charset="-128"/>
                        </a:rPr>
                        <a:t>局部アップ等、他掲載基準で不可となる場合がありますのでご注意ください。</a:t>
                      </a:r>
                      <a:endParaRPr lang="en-US" altLang="ja-JP" sz="1050" b="1" dirty="0">
                        <a:solidFill>
                          <a:srgbClr val="FF0033"/>
                        </a:solidFill>
                        <a:latin typeface="Meiryo" panose="020B0604030504040204" pitchFamily="34" charset="-128"/>
                        <a:ea typeface="Meiryo" panose="020B0604030504040204" pitchFamily="34" charset="-128"/>
                      </a:endParaRPr>
                    </a:p>
                    <a:p>
                      <a:pPr marL="0" indent="0">
                        <a:lnSpc>
                          <a:spcPct val="120000"/>
                        </a:lnSpc>
                      </a:pPr>
                      <a:r>
                        <a:rPr lang="ja-JP" altLang="en-US" sz="1050" dirty="0">
                          <a:solidFill>
                            <a:srgbClr val="C00000"/>
                          </a:solidFill>
                          <a:latin typeface="Meiryo" panose="020B0604030504040204" pitchFamily="34" charset="-128"/>
                          <a:ea typeface="Meiryo" panose="020B0604030504040204" pitchFamily="34" charset="-128"/>
                        </a:rPr>
                        <a:t> </a:t>
                      </a:r>
                      <a:r>
                        <a:rPr kumimoji="1" lang="ja-JP" altLang="en-US" sz="1050" kern="1200" dirty="0">
                          <a:solidFill>
                            <a:srgbClr val="0D0D0D"/>
                          </a:solidFill>
                          <a:latin typeface="Meiryo" panose="020B0604030504040204" pitchFamily="34" charset="-128"/>
                          <a:ea typeface="Meiryo" panose="020B0604030504040204" pitchFamily="34" charset="-128"/>
                          <a:cs typeface="+mn-cs"/>
                        </a:rPr>
                        <a:t>参照：</a:t>
                      </a:r>
                      <a:r>
                        <a:rPr kumimoji="1" lang="en-US" altLang="ja-JP" sz="105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kern="1200" dirty="0">
                          <a:solidFill>
                            <a:srgbClr val="0D0D0D"/>
                          </a:solidFill>
                          <a:latin typeface="Meiryo" panose="020B0604030504040204" pitchFamily="34" charset="-128"/>
                          <a:ea typeface="Meiryo" panose="020B0604030504040204" pitchFamily="34" charset="-128"/>
                          <a:cs typeface="+mn-cs"/>
                        </a:rPr>
                        <a:t>広告</a:t>
                      </a:r>
                      <a:r>
                        <a:rPr kumimoji="1" lang="en-US" altLang="ja-JP" sz="105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kern="1200" dirty="0">
                          <a:solidFill>
                            <a:srgbClr val="0D0D0D"/>
                          </a:solidFill>
                          <a:latin typeface="Meiryo" panose="020B0604030504040204" pitchFamily="34" charset="-128"/>
                          <a:ea typeface="Meiryo" panose="020B0604030504040204" pitchFamily="34" charset="-128"/>
                          <a:cs typeface="+mn-cs"/>
                        </a:rPr>
                        <a:t>広告掲載基準＞第</a:t>
                      </a:r>
                      <a:r>
                        <a:rPr kumimoji="1" lang="en-US" altLang="ja-JP" sz="1050" kern="1200" dirty="0">
                          <a:solidFill>
                            <a:srgbClr val="0D0D0D"/>
                          </a:solidFill>
                          <a:latin typeface="Meiryo" panose="020B0604030504040204" pitchFamily="34" charset="-128"/>
                          <a:ea typeface="Meiryo" panose="020B0604030504040204" pitchFamily="34" charset="-128"/>
                          <a:cs typeface="+mn-cs"/>
                        </a:rPr>
                        <a:t>9</a:t>
                      </a:r>
                      <a:r>
                        <a:rPr kumimoji="1" lang="ja-JP" altLang="en-US" sz="1050" kern="1200" dirty="0">
                          <a:solidFill>
                            <a:srgbClr val="0D0D0D"/>
                          </a:solidFill>
                          <a:latin typeface="Meiryo" panose="020B0604030504040204" pitchFamily="34" charset="-128"/>
                          <a:ea typeface="Meiryo" panose="020B0604030504040204" pitchFamily="34" charset="-128"/>
                          <a:cs typeface="+mn-cs"/>
                        </a:rPr>
                        <a:t>章　広告表現規制＞</a:t>
                      </a:r>
                      <a:r>
                        <a:rPr kumimoji="1" lang="en-US" altLang="ja-JP" sz="1050" kern="1200" dirty="0">
                          <a:solidFill>
                            <a:srgbClr val="0D0D0D"/>
                          </a:solidFill>
                          <a:latin typeface="Meiryo" panose="020B0604030504040204" pitchFamily="34" charset="-128"/>
                          <a:ea typeface="Meiryo" panose="020B0604030504040204" pitchFamily="34" charset="-128"/>
                          <a:cs typeface="+mn-cs"/>
                        </a:rPr>
                        <a:t>3. </a:t>
                      </a:r>
                      <a:r>
                        <a:rPr kumimoji="1" lang="ja-JP" altLang="en-US" sz="1050" kern="1200" dirty="0">
                          <a:solidFill>
                            <a:srgbClr val="0D0D0D"/>
                          </a:solidFill>
                          <a:latin typeface="Meiryo" panose="020B0604030504040204" pitchFamily="34" charset="-128"/>
                          <a:ea typeface="Meiryo" panose="020B0604030504040204" pitchFamily="34" charset="-128"/>
                          <a:cs typeface="+mn-cs"/>
                        </a:rPr>
                        <a:t>ユーザーに不快感を与えるような表現</a:t>
                      </a:r>
                      <a:endParaRPr kumimoji="1" lang="en-US" altLang="ja-JP" sz="1050" kern="1200" dirty="0">
                        <a:solidFill>
                          <a:srgbClr val="0D0D0D"/>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20000"/>
                        </a:lnSpc>
                        <a:spcBef>
                          <a:spcPts val="0"/>
                        </a:spcBef>
                        <a:spcAft>
                          <a:spcPts val="0"/>
                        </a:spcAft>
                        <a:buClrTx/>
                        <a:buSzTx/>
                        <a:buFontTx/>
                        <a:buNone/>
                        <a:tabLst/>
                        <a:defRPr/>
                      </a:pPr>
                      <a:r>
                        <a:rPr kumimoji="1" lang="en-US" altLang="ja-JP" sz="1050" dirty="0">
                          <a:latin typeface="Meiryo" panose="020B0604030504040204" pitchFamily="34" charset="-128"/>
                          <a:ea typeface="Meiryo" panose="020B0604030504040204" pitchFamily="34" charset="-128"/>
                          <a:hlinkClick r:id="rId5"/>
                        </a:rPr>
                        <a:t>https://ads-help.yahoo-net.jp/s/article/H000044801?language=ja</a:t>
                      </a:r>
                      <a:endParaRPr kumimoji="1" lang="en-US" altLang="ja-JP" sz="1050" dirty="0">
                        <a:latin typeface="Meiryo" panose="020B0604030504040204" pitchFamily="34" charset="-128"/>
                        <a:ea typeface="Meiryo" panose="020B0604030504040204" pitchFamily="34" charset="-128"/>
                      </a:endParaRPr>
                    </a:p>
                  </a:txBody>
                  <a:tcPr marL="162000"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extLst>
                  <a:ext uri="{0D108BD9-81ED-4DB2-BD59-A6C34878D82A}">
                    <a16:rowId xmlns:a16="http://schemas.microsoft.com/office/drawing/2014/main" val="1798959427"/>
                  </a:ext>
                </a:extLst>
              </a:tr>
            </a:tbl>
          </a:graphicData>
        </a:graphic>
      </p:graphicFrame>
    </p:spTree>
    <p:extLst>
      <p:ext uri="{BB962C8B-B14F-4D97-AF65-F5344CB8AC3E}">
        <p14:creationId xmlns:p14="http://schemas.microsoft.com/office/powerpoint/2010/main" val="189254030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8611F7AF-2F79-8263-D1CB-A7593B360634}"/>
              </a:ext>
            </a:extLst>
          </p:cNvPr>
          <p:cNvSpPr>
            <a:spLocks noGrp="1"/>
          </p:cNvSpPr>
          <p:nvPr>
            <p:ph type="body" sz="quarter" idx="12"/>
          </p:nvPr>
        </p:nvSpPr>
        <p:spPr/>
        <p:txBody>
          <a:bodyPr/>
          <a:lstStyle/>
          <a:p>
            <a:pPr marL="0" indent="0">
              <a:buNone/>
            </a:pPr>
            <a:r>
              <a:rPr lang="ja-JP" altLang="en-US"/>
              <a:t>その他・注意事項</a:t>
            </a:r>
          </a:p>
        </p:txBody>
      </p:sp>
      <p:pic>
        <p:nvPicPr>
          <p:cNvPr id="10" name="図プレースホルダー 9" descr="アイコン&#10;&#10;自動的に生成された説明">
            <a:extLst>
              <a:ext uri="{FF2B5EF4-FFF2-40B4-BE49-F238E27FC236}">
                <a16:creationId xmlns:a16="http://schemas.microsoft.com/office/drawing/2014/main" id="{3799B9DD-EFA6-97AC-9188-B0E425FC701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入稿前審査</a:t>
            </a:r>
            <a:endParaRPr kumimoji="1" lang="ja-JP" altLang="en-US" sz="1600">
              <a:solidFill>
                <a:schemeClr val="accent6"/>
              </a:solidFill>
            </a:endParaRPr>
          </a:p>
        </p:txBody>
      </p:sp>
      <p:graphicFrame>
        <p:nvGraphicFramePr>
          <p:cNvPr id="6" name="表 5">
            <a:extLst>
              <a:ext uri="{FF2B5EF4-FFF2-40B4-BE49-F238E27FC236}">
                <a16:creationId xmlns:a16="http://schemas.microsoft.com/office/drawing/2014/main" id="{659FCFC1-B066-B7EB-C44D-516ACDFDB4E5}"/>
              </a:ext>
            </a:extLst>
          </p:cNvPr>
          <p:cNvGraphicFramePr>
            <a:graphicFrameLocks noGrp="1"/>
          </p:cNvGraphicFramePr>
          <p:nvPr>
            <p:extLst>
              <p:ext uri="{D42A27DB-BD31-4B8C-83A1-F6EECF244321}">
                <p14:modId xmlns:p14="http://schemas.microsoft.com/office/powerpoint/2010/main" val="1416725397"/>
              </p:ext>
            </p:extLst>
          </p:nvPr>
        </p:nvGraphicFramePr>
        <p:xfrm>
          <a:off x="479425" y="1800164"/>
          <a:ext cx="11248747" cy="4478082"/>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問い合わせ</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内容</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a:solidFill>
                            <a:schemeClr val="bg1"/>
                          </a:solidFill>
                          <a:latin typeface="Meiryo" panose="020B0604030504040204" pitchFamily="34" charset="-128"/>
                          <a:ea typeface="Meiryo" panose="020B0604030504040204" pitchFamily="34" charset="-128"/>
                          <a:cs typeface="+mn-cs"/>
                        </a:rPr>
                        <a:t>/</a:t>
                      </a:r>
                      <a:r>
                        <a:rPr kumimoji="1" lang="ja-JP" altLang="en-US" sz="1000" b="1" kern="120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審査依頼フォーム</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615498">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ブランドリフト</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調査種別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kern="1200" dirty="0">
                          <a:solidFill>
                            <a:srgbClr val="0D0D0D"/>
                          </a:solidFill>
                          <a:effectLst/>
                          <a:latin typeface="Calibri" panose="020F0502020204030204"/>
                          <a:ea typeface="+mn-ea"/>
                          <a:cs typeface="+mn-cs"/>
                        </a:rPr>
                        <a:t>ブランドパネルが対象です。</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紐づく広告が分からないと判断できない部分もあるため、任意で一緒に設問文もつけてください。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cs typeface="+mn-cs"/>
                        </a:rPr>
                        <a:t>必須</a:t>
                      </a: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「比較検討」</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以外は任意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4"/>
                        </a:rPr>
                        <a:t>ブランドリフト調査</a:t>
                      </a:r>
                      <a:br>
                        <a:rPr kumimoji="1" lang="en-US" altLang="ja-JP" sz="1000" b="0">
                          <a:solidFill>
                            <a:schemeClr val="tx1">
                              <a:lumMod val="65000"/>
                              <a:lumOff val="35000"/>
                            </a:schemeClr>
                          </a:solidFill>
                          <a:latin typeface="Meiryo" panose="020B0604030504040204" pitchFamily="34" charset="-128"/>
                          <a:ea typeface="Meiryo" panose="020B0604030504040204" pitchFamily="34" charset="-128"/>
                          <a:hlinkClick r:id="rId4"/>
                        </a:rPr>
                      </a:b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4"/>
                        </a:rPr>
                        <a:t>入稿前審査依頼フォーム</a:t>
                      </a:r>
                      <a:endParaRPr lang="en-US" altLang="ja-JP" sz="1000" b="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extLst>
                  <a:ext uri="{0D108BD9-81ED-4DB2-BD59-A6C34878D82A}">
                    <a16:rowId xmlns:a16="http://schemas.microsoft.com/office/drawing/2014/main" val="2186591261"/>
                  </a:ext>
                </a:extLst>
              </a:tr>
              <a:tr h="913384">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・広告タイプ：予約型専用広告（ブランドパネル クインティを除く）</a:t>
                      </a:r>
                      <a:endParaRPr kumimoji="1" lang="en-US" altLang="ja-JP" sz="1000" b="0" dirty="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dirty="0">
                          <a:solidFill>
                            <a:srgbClr val="0D0D0D"/>
                          </a:solidFill>
                          <a:latin typeface="Meiryo" panose="020B0604030504040204" pitchFamily="34" charset="-128"/>
                          <a:ea typeface="Meiryo" panose="020B0604030504040204" pitchFamily="34" charset="-128"/>
                        </a:rPr>
                        <a:t>※</a:t>
                      </a:r>
                      <a:r>
                        <a:rPr kumimoji="1" lang="ja-JP" altLang="en-US" sz="1000" b="0" dirty="0">
                          <a:solidFill>
                            <a:srgbClr val="0D0D0D"/>
                          </a:solidFill>
                          <a:latin typeface="Meiryo" panose="020B0604030504040204" pitchFamily="34" charset="-128"/>
                          <a:ea typeface="Meiryo" panose="020B0604030504040204" pitchFamily="34" charset="-128"/>
                        </a:rPr>
                        <a:t>ブランドパネル　トップインパクト、パノラマ、トピックス</a:t>
                      </a:r>
                      <a:r>
                        <a:rPr kumimoji="1" lang="en-US" altLang="ja-JP" sz="1000" b="0" dirty="0">
                          <a:solidFill>
                            <a:srgbClr val="0D0D0D"/>
                          </a:solidFill>
                          <a:latin typeface="Meiryo" panose="020B0604030504040204" pitchFamily="34" charset="-128"/>
                          <a:ea typeface="Meiryo" panose="020B0604030504040204" pitchFamily="34" charset="-128"/>
                        </a:rPr>
                        <a:t>PR</a:t>
                      </a:r>
                      <a:r>
                        <a:rPr kumimoji="1" lang="ja-JP" altLang="en-US" sz="1000" b="0" dirty="0">
                          <a:solidFill>
                            <a:srgbClr val="0D0D0D"/>
                          </a:solidFill>
                          <a:latin typeface="Meiryo" panose="020B0604030504040204" pitchFamily="34" charset="-128"/>
                          <a:ea typeface="Meiryo" panose="020B0604030504040204" pitchFamily="34" charset="-128"/>
                        </a:rPr>
                        <a:t>などの予約型専用広告が対象です。予約型専用広告の詳細は入稿規定をご確認ください。</a:t>
                      </a:r>
                      <a:endParaRPr kumimoji="1" lang="en-US" altLang="ja-JP" sz="1000" b="0" dirty="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hlinkClick r:id="rId5"/>
                        </a:rPr>
                        <a:t>https://ads-help.yahoo-net.jp/s/article/H000044534</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FF0033"/>
                          </a:solidFill>
                          <a:latin typeface="Meiryo" panose="020B0604030504040204" pitchFamily="34" charset="-128"/>
                          <a:ea typeface="Meiryo" panose="020B0604030504040204" pitchFamily="34" charset="-128"/>
                          <a:cs typeface="+mn-cs"/>
                        </a:rPr>
                        <a:t>必須</a:t>
                      </a:r>
                      <a:endParaRPr kumimoji="1" lang="en-US" altLang="ja-JP" sz="1000" b="1" kern="1200" dirty="0">
                        <a:solidFill>
                          <a:srgbClr val="FF0033"/>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掲載反映日の</a:t>
                      </a:r>
                      <a:endParaRPr kumimoji="1" lang="en-US" altLang="ja-JP" sz="1000" b="0" dirty="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dirty="0">
                          <a:solidFill>
                            <a:srgbClr val="FF0033"/>
                          </a:solidFill>
                          <a:latin typeface="Meiryo" panose="020B0604030504040204" pitchFamily="34" charset="-128"/>
                          <a:ea typeface="Meiryo" panose="020B0604030504040204" pitchFamily="34" charset="-128"/>
                        </a:rPr>
                        <a:t>11</a:t>
                      </a:r>
                      <a:r>
                        <a:rPr kumimoji="1" lang="ja-JP" altLang="en-US" sz="1000" b="0" dirty="0">
                          <a:solidFill>
                            <a:srgbClr val="FF0033"/>
                          </a:solidFill>
                          <a:latin typeface="Meiryo" panose="020B0604030504040204" pitchFamily="34" charset="-128"/>
                          <a:ea typeface="Meiryo" panose="020B0604030504040204" pitchFamily="34" charset="-128"/>
                        </a:rPr>
                        <a:t>営業日前</a:t>
                      </a:r>
                      <a:r>
                        <a:rPr kumimoji="1" lang="ja-JP" altLang="en-US" sz="1000" b="0" dirty="0">
                          <a:solidFill>
                            <a:srgbClr val="0D0D0D"/>
                          </a:solidFill>
                          <a:latin typeface="Meiryo" panose="020B0604030504040204" pitchFamily="34" charset="-128"/>
                          <a:ea typeface="Meiryo" panose="020B0604030504040204" pitchFamily="34" charset="-128"/>
                        </a:rPr>
                        <a:t>まで</a:t>
                      </a:r>
                      <a:endParaRPr kumimoji="1" lang="en-US" altLang="ja-JP" sz="1000" b="0" dirty="0">
                        <a:solidFill>
                          <a:srgbClr val="0D0D0D"/>
                        </a:solidFill>
                        <a:latin typeface="Meiryo" panose="020B0604030504040204" pitchFamily="34" charset="-128"/>
                        <a:ea typeface="Meiryo" panose="020B0604030504040204" pitchFamily="34" charset="-128"/>
                      </a:endParaRPr>
                    </a:p>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（トピックス</a:t>
                      </a:r>
                      <a:r>
                        <a:rPr kumimoji="1" lang="en-US" altLang="ja-JP" sz="1000" b="0" dirty="0">
                          <a:solidFill>
                            <a:srgbClr val="0D0D0D"/>
                          </a:solidFill>
                          <a:latin typeface="Meiryo" panose="020B0604030504040204" pitchFamily="34" charset="-128"/>
                          <a:ea typeface="Meiryo" panose="020B0604030504040204" pitchFamily="34" charset="-128"/>
                        </a:rPr>
                        <a:t>PR</a:t>
                      </a:r>
                      <a:r>
                        <a:rPr kumimoji="1" lang="ja-JP" altLang="en-US" sz="1000" b="0" dirty="0">
                          <a:solidFill>
                            <a:srgbClr val="0D0D0D"/>
                          </a:solidFill>
                          <a:latin typeface="Meiryo" panose="020B0604030504040204" pitchFamily="34" charset="-128"/>
                          <a:ea typeface="Meiryo" panose="020B0604030504040204" pitchFamily="34" charset="-128"/>
                        </a:rPr>
                        <a:t>は</a:t>
                      </a:r>
                      <a:r>
                        <a:rPr kumimoji="1" lang="en-US" altLang="ja-JP" sz="1000" b="0" dirty="0">
                          <a:solidFill>
                            <a:srgbClr val="0D0D0D"/>
                          </a:solidFill>
                          <a:latin typeface="Meiryo" panose="020B0604030504040204" pitchFamily="34" charset="-128"/>
                          <a:ea typeface="Meiryo" panose="020B0604030504040204" pitchFamily="34" charset="-128"/>
                        </a:rPr>
                        <a:t>7</a:t>
                      </a:r>
                      <a:r>
                        <a:rPr kumimoji="1" lang="ja-JP" altLang="en-US" sz="1000" b="0" dirty="0">
                          <a:solidFill>
                            <a:srgbClr val="0D0D0D"/>
                          </a:solidFill>
                          <a:latin typeface="Meiryo" panose="020B0604030504040204" pitchFamily="34" charset="-128"/>
                          <a:ea typeface="Meiryo" panose="020B0604030504040204" pitchFamily="34" charset="-128"/>
                        </a:rPr>
                        <a:t>営業日前まで）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6"/>
                        </a:rPr>
                        <a:t>ディスプレイ広告（予約型）入稿前審査依頼フォーム</a:t>
                      </a:r>
                      <a:endParaRPr kumimoji="1" lang="en-US" altLang="ja-JP" sz="1000" b="0" u="none">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extLst>
                  <a:ext uri="{0D108BD9-81ED-4DB2-BD59-A6C34878D82A}">
                    <a16:rowId xmlns:a16="http://schemas.microsoft.com/office/drawing/2014/main" val="384434171"/>
                  </a:ext>
                </a:extLst>
              </a:tr>
              <a:tr h="632432">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rgbClr val="FF0033"/>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rgbClr val="FF0033"/>
                          </a:solidFill>
                          <a:latin typeface="Meiryo" panose="020B0604030504040204" pitchFamily="34" charset="-128"/>
                          <a:ea typeface="Meiryo" panose="020B0604030504040204" pitchFamily="34" charset="-128"/>
                        </a:rPr>
                        <a:t>必須</a:t>
                      </a:r>
                      <a:endParaRPr kumimoji="1" lang="en-US" altLang="ja-JP" sz="1000" b="1" dirty="0">
                        <a:solidFill>
                          <a:srgbClr val="FF0033"/>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rgbClr val="0D0D0D"/>
                          </a:solidFill>
                          <a:latin typeface="Meiryo" panose="020B0604030504040204" pitchFamily="34" charset="-128"/>
                          <a:ea typeface="Meiryo" panose="020B0604030504040204" pitchFamily="34" charset="-128"/>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7820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URL</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rgbClr val="FF0033"/>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FF0033"/>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63243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dirty="0">
                        <a:solidFill>
                          <a:srgbClr val="0D0D0D"/>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dirty="0">
                          <a:solidFill>
                            <a:srgbClr val="FF0033"/>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err="1">
                          <a:solidFill>
                            <a:srgbClr val="0D0D0D"/>
                          </a:solidFill>
                          <a:latin typeface="Meiryo" panose="020B0604030504040204" pitchFamily="34" charset="-128"/>
                          <a:ea typeface="Meiryo" panose="020B0604030504040204" pitchFamily="34" charset="-128"/>
                          <a:cs typeface="+mn-cs"/>
                        </a:rPr>
                        <a:t>任意</a:t>
                      </a:r>
                      <a:endParaRPr kumimoji="1" lang="ja-JP" altLang="en-US" sz="1000" b="1" kern="1200">
                        <a:solidFill>
                          <a:srgbClr val="0D0D0D"/>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7"/>
                        </a:rPr>
                        <a:t>掲載制限カテゴリー確認　依頼フォーム</a:t>
                      </a:r>
                      <a:br>
                        <a:rPr kumimoji="1" lang="en-US" altLang="ja-JP" sz="1000" b="0" dirty="0">
                          <a:latin typeface="Meiryo" panose="020B0604030504040204" pitchFamily="34" charset="-128"/>
                          <a:ea typeface="Meiryo" panose="020B0604030504040204" pitchFamily="34" charset="-128"/>
                        </a:rPr>
                      </a:b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extLst>
                  <a:ext uri="{0D108BD9-81ED-4DB2-BD59-A6C34878D82A}">
                    <a16:rowId xmlns:a16="http://schemas.microsoft.com/office/drawing/2014/main" val="2463668774"/>
                  </a:ext>
                </a:extLst>
              </a:tr>
            </a:tbl>
          </a:graphicData>
        </a:graphic>
      </p:graphicFrame>
      <p:sp>
        <p:nvSpPr>
          <p:cNvPr id="3" name="テキスト ボックス 2">
            <a:extLst>
              <a:ext uri="{FF2B5EF4-FFF2-40B4-BE49-F238E27FC236}">
                <a16:creationId xmlns:a16="http://schemas.microsoft.com/office/drawing/2014/main" id="{537ABCAA-0EA2-0E56-55B9-D26B279646CF}"/>
              </a:ext>
            </a:extLst>
          </p:cNvPr>
          <p:cNvSpPr txBox="1"/>
          <p:nvPr/>
        </p:nvSpPr>
        <p:spPr>
          <a:xfrm>
            <a:off x="479425" y="1089025"/>
            <a:ext cx="11233150" cy="543995"/>
          </a:xfrm>
          <a:prstGeom prst="rect">
            <a:avLst/>
          </a:prstGeom>
          <a:noFill/>
        </p:spPr>
        <p:txBody>
          <a:bodyPr wrap="square" lIns="0" tIns="0" rIns="0" bIns="0" rtlCol="0">
            <a:spAutoFit/>
          </a:bodyPr>
          <a:lstStyle/>
          <a:p>
            <a:pPr>
              <a:lnSpc>
                <a:spcPct val="130000"/>
              </a:lnSpc>
            </a:pPr>
            <a:r>
              <a:rPr lang="ja-JP" altLang="en-US" sz="1400">
                <a:solidFill>
                  <a:srgbClr val="0D0D0D"/>
                </a:solidFill>
                <a:latin typeface="Meiryo" panose="020B0604030504040204" pitchFamily="34" charset="-128"/>
                <a:ea typeface="Meiryo" panose="020B0604030504040204" pitchFamily="34" charset="-128"/>
              </a:rPr>
              <a:t>広告掲載内容により入稿前審査が必須となる場合があります。掲載予定の内容に応じてフォームよりご依頼ください。</a:t>
            </a:r>
            <a:endParaRPr lang="en-US" altLang="ja-JP" sz="1400">
              <a:solidFill>
                <a:srgbClr val="0D0D0D"/>
              </a:solidFill>
              <a:latin typeface="Meiryo" panose="020B0604030504040204" pitchFamily="34" charset="-128"/>
              <a:ea typeface="Meiryo" panose="020B0604030504040204" pitchFamily="34" charset="-128"/>
            </a:endParaRPr>
          </a:p>
          <a:p>
            <a:pPr>
              <a:lnSpc>
                <a:spcPct val="130000"/>
              </a:lnSpc>
            </a:pPr>
            <a:r>
              <a:rPr lang="ja-JP" altLang="en-US" sz="1400">
                <a:solidFill>
                  <a:srgbClr val="0D0D0D"/>
                </a:solidFill>
                <a:latin typeface="Meiryo" panose="020B0604030504040204" pitchFamily="34" charset="-128"/>
                <a:ea typeface="Meiryo" panose="020B0604030504040204" pitchFamily="34" charset="-128"/>
              </a:rPr>
              <a:t>なお、審査には</a:t>
            </a:r>
            <a:r>
              <a:rPr lang="en-US" altLang="ja-JP" sz="1400">
                <a:solidFill>
                  <a:srgbClr val="0D0D0D"/>
                </a:solidFill>
                <a:latin typeface="Meiryo" panose="020B0604030504040204" pitchFamily="34" charset="-128"/>
                <a:ea typeface="Meiryo" panose="020B0604030504040204" pitchFamily="34" charset="-128"/>
              </a:rPr>
              <a:t>3</a:t>
            </a:r>
            <a:r>
              <a:rPr lang="ja-JP" altLang="en-US" sz="1400">
                <a:solidFill>
                  <a:srgbClr val="0D0D0D"/>
                </a:solidFill>
                <a:latin typeface="Meiryo" panose="020B0604030504040204" pitchFamily="34" charset="-128"/>
                <a:ea typeface="Meiryo" panose="020B0604030504040204" pitchFamily="34" charset="-128"/>
              </a:rPr>
              <a:t>営業日程度かかります。</a:t>
            </a:r>
            <a:endParaRPr lang="en-US" altLang="ja-JP" sz="1400">
              <a:solidFill>
                <a:srgbClr val="0D0D0D"/>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92197272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表 53">
            <a:extLst>
              <a:ext uri="{FF2B5EF4-FFF2-40B4-BE49-F238E27FC236}">
                <a16:creationId xmlns:a16="http://schemas.microsoft.com/office/drawing/2014/main" id="{141A91E3-8B91-DFE2-B30F-9775B676A79F}"/>
              </a:ext>
            </a:extLst>
          </p:cNvPr>
          <p:cNvGraphicFramePr>
            <a:graphicFrameLocks noGrp="1"/>
          </p:cNvGraphicFramePr>
          <p:nvPr>
            <p:extLst>
              <p:ext uri="{D42A27DB-BD31-4B8C-83A1-F6EECF244321}">
                <p14:modId xmlns:p14="http://schemas.microsoft.com/office/powerpoint/2010/main" val="1240778928"/>
              </p:ext>
            </p:extLst>
          </p:nvPr>
        </p:nvGraphicFramePr>
        <p:xfrm>
          <a:off x="1142999" y="4587870"/>
          <a:ext cx="10569576" cy="1728466"/>
        </p:xfrm>
        <a:graphic>
          <a:graphicData uri="http://schemas.openxmlformats.org/drawingml/2006/table">
            <a:tbl>
              <a:tblPr/>
              <a:tblGrid>
                <a:gridCol w="1761596">
                  <a:extLst>
                    <a:ext uri="{9D8B030D-6E8A-4147-A177-3AD203B41FA5}">
                      <a16:colId xmlns:a16="http://schemas.microsoft.com/office/drawing/2014/main" val="3007989207"/>
                    </a:ext>
                  </a:extLst>
                </a:gridCol>
                <a:gridCol w="1761596">
                  <a:extLst>
                    <a:ext uri="{9D8B030D-6E8A-4147-A177-3AD203B41FA5}">
                      <a16:colId xmlns:a16="http://schemas.microsoft.com/office/drawing/2014/main" val="3282382162"/>
                    </a:ext>
                  </a:extLst>
                </a:gridCol>
                <a:gridCol w="1761596">
                  <a:extLst>
                    <a:ext uri="{9D8B030D-6E8A-4147-A177-3AD203B41FA5}">
                      <a16:colId xmlns:a16="http://schemas.microsoft.com/office/drawing/2014/main" val="330142892"/>
                    </a:ext>
                  </a:extLst>
                </a:gridCol>
                <a:gridCol w="1761596">
                  <a:extLst>
                    <a:ext uri="{9D8B030D-6E8A-4147-A177-3AD203B41FA5}">
                      <a16:colId xmlns:a16="http://schemas.microsoft.com/office/drawing/2014/main" val="3920659603"/>
                    </a:ext>
                  </a:extLst>
                </a:gridCol>
                <a:gridCol w="1761596">
                  <a:extLst>
                    <a:ext uri="{9D8B030D-6E8A-4147-A177-3AD203B41FA5}">
                      <a16:colId xmlns:a16="http://schemas.microsoft.com/office/drawing/2014/main" val="2765025768"/>
                    </a:ext>
                  </a:extLst>
                </a:gridCol>
                <a:gridCol w="1761596">
                  <a:extLst>
                    <a:ext uri="{9D8B030D-6E8A-4147-A177-3AD203B41FA5}">
                      <a16:colId xmlns:a16="http://schemas.microsoft.com/office/drawing/2014/main" val="1569845138"/>
                    </a:ext>
                  </a:extLst>
                </a:gridCol>
              </a:tblGrid>
              <a:tr h="8642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extLst>
                  <a:ext uri="{0D108BD9-81ED-4DB2-BD59-A6C34878D82A}">
                    <a16:rowId xmlns:a16="http://schemas.microsoft.com/office/drawing/2014/main" val="3903680638"/>
                  </a:ext>
                </a:extLst>
              </a:tr>
              <a:tr h="8642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40000"/>
                      </a:srgbClr>
                    </a:solidFill>
                  </a:tcPr>
                </a:tc>
                <a:extLst>
                  <a:ext uri="{0D108BD9-81ED-4DB2-BD59-A6C34878D82A}">
                    <a16:rowId xmlns:a16="http://schemas.microsoft.com/office/drawing/2014/main" val="546453627"/>
                  </a:ext>
                </a:extLst>
              </a:tr>
            </a:tbl>
          </a:graphicData>
        </a:graphic>
      </p:graphicFrame>
      <p:sp>
        <p:nvSpPr>
          <p:cNvPr id="3" name="テキスト プレースホルダー 2">
            <a:extLst>
              <a:ext uri="{FF2B5EF4-FFF2-40B4-BE49-F238E27FC236}">
                <a16:creationId xmlns:a16="http://schemas.microsoft.com/office/drawing/2014/main" id="{C365993D-FAA5-CC30-C802-28A86A51A9D7}"/>
              </a:ext>
            </a:extLst>
          </p:cNvPr>
          <p:cNvSpPr>
            <a:spLocks noGrp="1"/>
          </p:cNvSpPr>
          <p:nvPr>
            <p:ph type="body" sz="quarter" idx="12"/>
          </p:nvPr>
        </p:nvSpPr>
        <p:spPr/>
        <p:txBody>
          <a:bodyPr/>
          <a:lstStyle/>
          <a:p>
            <a:pPr marL="0" indent="0">
              <a:buNone/>
            </a:pPr>
            <a:r>
              <a:rPr lang="ja-JP" altLang="en-US"/>
              <a:t>その他・注意事項</a:t>
            </a:r>
          </a:p>
        </p:txBody>
      </p:sp>
      <p:pic>
        <p:nvPicPr>
          <p:cNvPr id="8" name="図プレースホルダー 7" descr="アイコン&#10;&#10;自動的に生成された説明">
            <a:extLst>
              <a:ext uri="{FF2B5EF4-FFF2-40B4-BE49-F238E27FC236}">
                <a16:creationId xmlns:a16="http://schemas.microsoft.com/office/drawing/2014/main" id="{9CEFE3F4-E92C-D328-FF27-10DF9A46BF9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latin typeface="+mn-ea"/>
              </a:rPr>
              <a:t>既存リリース商品と掲載期間が重複している場合</a:t>
            </a:r>
          </a:p>
        </p:txBody>
      </p:sp>
      <p:graphicFrame>
        <p:nvGraphicFramePr>
          <p:cNvPr id="42" name="表 53">
            <a:extLst>
              <a:ext uri="{FF2B5EF4-FFF2-40B4-BE49-F238E27FC236}">
                <a16:creationId xmlns:a16="http://schemas.microsoft.com/office/drawing/2014/main" id="{00E2FCC9-FB3B-CB8D-EB26-43176CB69B93}"/>
              </a:ext>
            </a:extLst>
          </p:cNvPr>
          <p:cNvGraphicFramePr>
            <a:graphicFrameLocks noGrp="1"/>
          </p:cNvGraphicFramePr>
          <p:nvPr>
            <p:extLst>
              <p:ext uri="{D42A27DB-BD31-4B8C-83A1-F6EECF244321}">
                <p14:modId xmlns:p14="http://schemas.microsoft.com/office/powerpoint/2010/main" val="2356221883"/>
              </p:ext>
            </p:extLst>
          </p:nvPr>
        </p:nvGraphicFramePr>
        <p:xfrm>
          <a:off x="1142999" y="2180441"/>
          <a:ext cx="10569576" cy="2303562"/>
        </p:xfrm>
        <a:graphic>
          <a:graphicData uri="http://schemas.openxmlformats.org/drawingml/2006/table">
            <a:tbl>
              <a:tblPr/>
              <a:tblGrid>
                <a:gridCol w="1761596">
                  <a:extLst>
                    <a:ext uri="{9D8B030D-6E8A-4147-A177-3AD203B41FA5}">
                      <a16:colId xmlns:a16="http://schemas.microsoft.com/office/drawing/2014/main" val="3007989207"/>
                    </a:ext>
                  </a:extLst>
                </a:gridCol>
                <a:gridCol w="1761596">
                  <a:extLst>
                    <a:ext uri="{9D8B030D-6E8A-4147-A177-3AD203B41FA5}">
                      <a16:colId xmlns:a16="http://schemas.microsoft.com/office/drawing/2014/main" val="3282382162"/>
                    </a:ext>
                  </a:extLst>
                </a:gridCol>
                <a:gridCol w="1761596">
                  <a:extLst>
                    <a:ext uri="{9D8B030D-6E8A-4147-A177-3AD203B41FA5}">
                      <a16:colId xmlns:a16="http://schemas.microsoft.com/office/drawing/2014/main" val="330142892"/>
                    </a:ext>
                  </a:extLst>
                </a:gridCol>
                <a:gridCol w="1761596">
                  <a:extLst>
                    <a:ext uri="{9D8B030D-6E8A-4147-A177-3AD203B41FA5}">
                      <a16:colId xmlns:a16="http://schemas.microsoft.com/office/drawing/2014/main" val="3920659603"/>
                    </a:ext>
                  </a:extLst>
                </a:gridCol>
                <a:gridCol w="1761596">
                  <a:extLst>
                    <a:ext uri="{9D8B030D-6E8A-4147-A177-3AD203B41FA5}">
                      <a16:colId xmlns:a16="http://schemas.microsoft.com/office/drawing/2014/main" val="2765025768"/>
                    </a:ext>
                  </a:extLst>
                </a:gridCol>
                <a:gridCol w="1761596">
                  <a:extLst>
                    <a:ext uri="{9D8B030D-6E8A-4147-A177-3AD203B41FA5}">
                      <a16:colId xmlns:a16="http://schemas.microsoft.com/office/drawing/2014/main" val="1569845138"/>
                    </a:ext>
                  </a:extLst>
                </a:gridCol>
              </a:tblGrid>
              <a:tr h="11517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extLst>
                  <a:ext uri="{0D108BD9-81ED-4DB2-BD59-A6C34878D82A}">
                    <a16:rowId xmlns:a16="http://schemas.microsoft.com/office/drawing/2014/main" val="3903680638"/>
                  </a:ext>
                </a:extLst>
              </a:tr>
              <a:tr h="11517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40000"/>
                      </a:srgbClr>
                    </a:solidFill>
                  </a:tcPr>
                </a:tc>
                <a:extLst>
                  <a:ext uri="{0D108BD9-81ED-4DB2-BD59-A6C34878D82A}">
                    <a16:rowId xmlns:a16="http://schemas.microsoft.com/office/drawing/2014/main" val="546453627"/>
                  </a:ext>
                </a:extLst>
              </a:tr>
            </a:tbl>
          </a:graphicData>
        </a:graphic>
      </p:graphicFrame>
      <p:sp>
        <p:nvSpPr>
          <p:cNvPr id="43" name="テキスト ボックス 42">
            <a:extLst>
              <a:ext uri="{FF2B5EF4-FFF2-40B4-BE49-F238E27FC236}">
                <a16:creationId xmlns:a16="http://schemas.microsoft.com/office/drawing/2014/main" id="{92BB0683-0904-43D1-F9F7-B65A7C54D3B8}"/>
              </a:ext>
            </a:extLst>
          </p:cNvPr>
          <p:cNvSpPr txBox="1"/>
          <p:nvPr/>
        </p:nvSpPr>
        <p:spPr>
          <a:xfrm>
            <a:off x="479425" y="1089025"/>
            <a:ext cx="11233150" cy="824072"/>
          </a:xfrm>
          <a:prstGeom prst="rect">
            <a:avLst/>
          </a:prstGeom>
          <a:noFill/>
        </p:spPr>
        <p:txBody>
          <a:bodyPr wrap="square" lIns="0" tIns="0" rIns="0" bIns="0" rtlCol="0">
            <a:spAutoFit/>
          </a:bodyPr>
          <a:lstStyle/>
          <a:p>
            <a:pPr>
              <a:lnSpc>
                <a:spcPct val="130000"/>
              </a:lnSpc>
            </a:pPr>
            <a:r>
              <a:rPr lang="ja-JP" altLang="en-US" sz="1400" dirty="0">
                <a:solidFill>
                  <a:srgbClr val="0D0D0D"/>
                </a:solidFill>
                <a:latin typeface="Meiryo" panose="020B0604030504040204" pitchFamily="34" charset="-128"/>
                <a:ea typeface="Meiryo" panose="020B0604030504040204" pitchFamily="34" charset="-128"/>
              </a:rPr>
              <a:t>既存リリース商品から商品スペックに変更がない場合など、既存リリース期間から続けて広告掲載できるよう</a:t>
            </a:r>
            <a:endParaRPr lang="en-US" altLang="ja-JP" sz="1400" dirty="0">
              <a:solidFill>
                <a:srgbClr val="0D0D0D"/>
              </a:solidFill>
              <a:latin typeface="Meiryo" panose="020B0604030504040204" pitchFamily="34" charset="-128"/>
              <a:ea typeface="Meiryo" panose="020B0604030504040204" pitchFamily="34" charset="-128"/>
            </a:endParaRPr>
          </a:p>
          <a:p>
            <a:pPr>
              <a:lnSpc>
                <a:spcPct val="130000"/>
              </a:lnSpc>
            </a:pPr>
            <a:r>
              <a:rPr lang="ja-JP" altLang="en-US" sz="1400" dirty="0">
                <a:solidFill>
                  <a:srgbClr val="0D0D0D"/>
                </a:solidFill>
                <a:latin typeface="Meiryo" panose="020B0604030504040204" pitchFamily="34" charset="-128"/>
                <a:ea typeface="Meiryo" panose="020B0604030504040204" pitchFamily="34" charset="-128"/>
              </a:rPr>
              <a:t>商品掲載期間を</a:t>
            </a:r>
            <a:r>
              <a:rPr lang="en-US" altLang="ja-JP" sz="1400" dirty="0">
                <a:solidFill>
                  <a:srgbClr val="0D0D0D"/>
                </a:solidFill>
                <a:latin typeface="Meiryo" panose="020B0604030504040204" pitchFamily="34" charset="-128"/>
                <a:ea typeface="Meiryo" panose="020B0604030504040204" pitchFamily="34" charset="-128"/>
              </a:rPr>
              <a:t>1</a:t>
            </a:r>
            <a:r>
              <a:rPr lang="ja-JP" altLang="en-US" sz="1400" dirty="0">
                <a:solidFill>
                  <a:srgbClr val="0D0D0D"/>
                </a:solidFill>
                <a:latin typeface="Meiryo" panose="020B0604030504040204" pitchFamily="34" charset="-128"/>
                <a:ea typeface="Meiryo" panose="020B0604030504040204" pitchFamily="34" charset="-128"/>
              </a:rPr>
              <a:t>カ月間重複して商品をリリースする場合があります。</a:t>
            </a:r>
            <a:endParaRPr lang="en-US" altLang="ja-JP" sz="1400" dirty="0">
              <a:solidFill>
                <a:srgbClr val="0D0D0D"/>
              </a:solidFill>
              <a:latin typeface="Meiryo" panose="020B0604030504040204" pitchFamily="34" charset="-128"/>
              <a:ea typeface="Meiryo" panose="020B0604030504040204" pitchFamily="34" charset="-128"/>
            </a:endParaRPr>
          </a:p>
          <a:p>
            <a:pPr>
              <a:lnSpc>
                <a:spcPct val="130000"/>
              </a:lnSpc>
            </a:pPr>
            <a:r>
              <a:rPr lang="ja-JP" altLang="en-US" sz="1400" dirty="0">
                <a:solidFill>
                  <a:srgbClr val="0D0D0D"/>
                </a:solidFill>
                <a:latin typeface="Meiryo" panose="020B0604030504040204" pitchFamily="34" charset="-128"/>
                <a:ea typeface="Meiryo" panose="020B0604030504040204" pitchFamily="34" charset="-128"/>
              </a:rPr>
              <a:t>広告掲載できる商品スペックに違いはありませんので、広告掲載期間に応じた商品をご利用ください。</a:t>
            </a:r>
            <a:endParaRPr lang="en-US" altLang="ja-JP" sz="1400" dirty="0">
              <a:solidFill>
                <a:srgbClr val="0D0D0D"/>
              </a:solidFill>
              <a:latin typeface="Meiryo" panose="020B0604030504040204" pitchFamily="34" charset="-128"/>
              <a:ea typeface="Meiryo" panose="020B0604030504040204" pitchFamily="34" charset="-128"/>
            </a:endParaRPr>
          </a:p>
        </p:txBody>
      </p:sp>
      <p:sp>
        <p:nvSpPr>
          <p:cNvPr id="45" name="ホームベース 44">
            <a:extLst>
              <a:ext uri="{FF2B5EF4-FFF2-40B4-BE49-F238E27FC236}">
                <a16:creationId xmlns:a16="http://schemas.microsoft.com/office/drawing/2014/main" id="{75A5B4F0-45AD-3387-E65E-BA85E55A8C7D}"/>
              </a:ext>
            </a:extLst>
          </p:cNvPr>
          <p:cNvSpPr/>
          <p:nvPr/>
        </p:nvSpPr>
        <p:spPr>
          <a:xfrm>
            <a:off x="4652717" y="3530276"/>
            <a:ext cx="7059848" cy="792000"/>
          </a:xfrm>
          <a:prstGeom prst="homePlate">
            <a:avLst/>
          </a:prstGeom>
          <a:solidFill>
            <a:srgbClr val="00003E"/>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1"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endParaRPr>
          </a:p>
        </p:txBody>
      </p:sp>
      <p:sp>
        <p:nvSpPr>
          <p:cNvPr id="46" name="角丸四角形 45">
            <a:extLst>
              <a:ext uri="{FF2B5EF4-FFF2-40B4-BE49-F238E27FC236}">
                <a16:creationId xmlns:a16="http://schemas.microsoft.com/office/drawing/2014/main" id="{8A9C289E-5AC3-76F8-C308-754645F2ACDD}"/>
              </a:ext>
            </a:extLst>
          </p:cNvPr>
          <p:cNvSpPr/>
          <p:nvPr/>
        </p:nvSpPr>
        <p:spPr>
          <a:xfrm>
            <a:off x="6745349" y="3743183"/>
            <a:ext cx="2874584" cy="366186"/>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0D0D0D"/>
                </a:solidFill>
                <a:effectLst/>
                <a:uLnTx/>
                <a:uFillTx/>
                <a:latin typeface="メイリオ" panose="020B0604030504040204" pitchFamily="50" charset="-128"/>
                <a:ea typeface="メイリオ" panose="020B0604030504040204" pitchFamily="50" charset="-128"/>
              </a:rPr>
              <a:t>最新リリース商品掲載期間</a:t>
            </a:r>
          </a:p>
        </p:txBody>
      </p:sp>
      <p:sp>
        <p:nvSpPr>
          <p:cNvPr id="50" name="ホームベース 49">
            <a:extLst>
              <a:ext uri="{FF2B5EF4-FFF2-40B4-BE49-F238E27FC236}">
                <a16:creationId xmlns:a16="http://schemas.microsoft.com/office/drawing/2014/main" id="{BF5BE84F-A917-BD10-3914-3473FFCCCD6D}"/>
              </a:ext>
            </a:extLst>
          </p:cNvPr>
          <p:cNvSpPr/>
          <p:nvPr/>
        </p:nvSpPr>
        <p:spPr>
          <a:xfrm>
            <a:off x="1142998" y="2616100"/>
            <a:ext cx="5284787" cy="792000"/>
          </a:xfrm>
          <a:prstGeom prst="homePlate">
            <a:avLst/>
          </a:prstGeom>
          <a:solidFill>
            <a:srgbClr val="FFFFFF"/>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1" i="0" u="none" strike="noStrike" kern="0" cap="none" spc="0" normalizeH="0" baseline="0" noProof="0">
              <a:ln>
                <a:noFill/>
              </a:ln>
              <a:solidFill>
                <a:srgbClr val="545454"/>
              </a:solidFill>
              <a:effectLst/>
              <a:uLnTx/>
              <a:uFillTx/>
              <a:latin typeface="メイリオ" panose="020B0604030504040204" pitchFamily="50" charset="-128"/>
              <a:ea typeface="メイリオ" panose="020B0604030504040204" pitchFamily="50" charset="-128"/>
            </a:endParaRPr>
          </a:p>
        </p:txBody>
      </p:sp>
      <p:sp>
        <p:nvSpPr>
          <p:cNvPr id="51" name="角丸四角形 50">
            <a:extLst>
              <a:ext uri="{FF2B5EF4-FFF2-40B4-BE49-F238E27FC236}">
                <a16:creationId xmlns:a16="http://schemas.microsoft.com/office/drawing/2014/main" id="{31822A12-133F-DD99-154D-97E66BCC4B9B}"/>
              </a:ext>
            </a:extLst>
          </p:cNvPr>
          <p:cNvSpPr/>
          <p:nvPr/>
        </p:nvSpPr>
        <p:spPr>
          <a:xfrm>
            <a:off x="1529740" y="2830534"/>
            <a:ext cx="2798158" cy="366186"/>
          </a:xfrm>
          <a:prstGeom prst="roundRect">
            <a:avLst>
              <a:gd name="adj" fmla="val 50000"/>
            </a:avLst>
          </a:prstGeom>
          <a:solidFill>
            <a:srgbClr val="999999"/>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メイリオ" panose="020B0604030504040204" pitchFamily="50" charset="-128"/>
                <a:ea typeface="メイリオ" panose="020B0604030504040204" pitchFamily="50" charset="-128"/>
              </a:rPr>
              <a:t>既存リリース商品掲載期間</a:t>
            </a:r>
          </a:p>
        </p:txBody>
      </p:sp>
      <p:sp>
        <p:nvSpPr>
          <p:cNvPr id="53" name="三角形 52">
            <a:extLst>
              <a:ext uri="{FF2B5EF4-FFF2-40B4-BE49-F238E27FC236}">
                <a16:creationId xmlns:a16="http://schemas.microsoft.com/office/drawing/2014/main" id="{D54E4386-9824-9042-392B-0EB0F71D0213}"/>
              </a:ext>
            </a:extLst>
          </p:cNvPr>
          <p:cNvSpPr>
            <a:spLocks noChangeAspect="1"/>
          </p:cNvSpPr>
          <p:nvPr/>
        </p:nvSpPr>
        <p:spPr>
          <a:xfrm rot="10800000">
            <a:off x="6337785" y="2016200"/>
            <a:ext cx="180000" cy="155173"/>
          </a:xfrm>
          <a:prstGeom prst="triangle">
            <a:avLst/>
          </a:prstGeom>
          <a:solidFill>
            <a:srgbClr val="FF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cxnSp>
        <p:nvCxnSpPr>
          <p:cNvPr id="10" name="直線コネクタ 9">
            <a:extLst>
              <a:ext uri="{FF2B5EF4-FFF2-40B4-BE49-F238E27FC236}">
                <a16:creationId xmlns:a16="http://schemas.microsoft.com/office/drawing/2014/main" id="{291DC1A5-5EDE-C90C-00FF-ED1DD2A1A4F2}"/>
              </a:ext>
            </a:extLst>
          </p:cNvPr>
          <p:cNvCxnSpPr>
            <a:cxnSpLocks/>
          </p:cNvCxnSpPr>
          <p:nvPr/>
        </p:nvCxnSpPr>
        <p:spPr>
          <a:xfrm>
            <a:off x="4652717" y="2202017"/>
            <a:ext cx="0" cy="4112792"/>
          </a:xfrm>
          <a:prstGeom prst="line">
            <a:avLst/>
          </a:prstGeom>
          <a:noFill/>
          <a:ln w="31750" cap="flat" cmpd="sng" algn="ctr">
            <a:solidFill>
              <a:srgbClr val="FF0033"/>
            </a:solidFill>
            <a:prstDash val="sysDash"/>
          </a:ln>
          <a:effectLst/>
        </p:spPr>
      </p:cxnSp>
      <p:sp>
        <p:nvSpPr>
          <p:cNvPr id="11" name="三角形 52">
            <a:extLst>
              <a:ext uri="{FF2B5EF4-FFF2-40B4-BE49-F238E27FC236}">
                <a16:creationId xmlns:a16="http://schemas.microsoft.com/office/drawing/2014/main" id="{6D118FB0-877B-3234-ACE3-2C9D38E0C187}"/>
              </a:ext>
            </a:extLst>
          </p:cNvPr>
          <p:cNvSpPr>
            <a:spLocks noChangeAspect="1"/>
          </p:cNvSpPr>
          <p:nvPr/>
        </p:nvSpPr>
        <p:spPr>
          <a:xfrm rot="10800000">
            <a:off x="4562717" y="2016200"/>
            <a:ext cx="180000" cy="155173"/>
          </a:xfrm>
          <a:prstGeom prst="triangle">
            <a:avLst/>
          </a:prstGeom>
          <a:solidFill>
            <a:srgbClr val="FF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12" name="テキスト ボックス 11">
            <a:extLst>
              <a:ext uri="{FF2B5EF4-FFF2-40B4-BE49-F238E27FC236}">
                <a16:creationId xmlns:a16="http://schemas.microsoft.com/office/drawing/2014/main" id="{DDE71A84-A620-EECC-70E1-235522634CAD}"/>
              </a:ext>
            </a:extLst>
          </p:cNvPr>
          <p:cNvSpPr txBox="1"/>
          <p:nvPr/>
        </p:nvSpPr>
        <p:spPr>
          <a:xfrm>
            <a:off x="4572656" y="2277546"/>
            <a:ext cx="2016855" cy="338554"/>
          </a:xfrm>
          <a:prstGeom prst="rect">
            <a:avLst/>
          </a:prstGeom>
          <a:noFill/>
        </p:spPr>
        <p:txBody>
          <a:bodyPr wrap="square" rtlCol="0">
            <a:spAutoFit/>
          </a:bodyPr>
          <a:lstStyle/>
          <a:p>
            <a:pPr algn="ctr"/>
            <a:r>
              <a:rPr kumimoji="1" lang="ja-JP" altLang="en-US" sz="1600" b="1" dirty="0">
                <a:solidFill>
                  <a:srgbClr val="FF0033"/>
                </a:solidFill>
              </a:rPr>
              <a:t>重複期間</a:t>
            </a:r>
            <a:r>
              <a:rPr lang="ja-JP" altLang="en-US" sz="1200" b="1" dirty="0">
                <a:solidFill>
                  <a:srgbClr val="FF0033"/>
                </a:solidFill>
              </a:rPr>
              <a:t>（</a:t>
            </a:r>
            <a:r>
              <a:rPr lang="en-US" altLang="ja-JP" sz="1200" b="1" dirty="0">
                <a:solidFill>
                  <a:srgbClr val="FF0033"/>
                </a:solidFill>
              </a:rPr>
              <a:t>1</a:t>
            </a:r>
            <a:r>
              <a:rPr lang="ja-JP" altLang="en-US" sz="1200" b="1" dirty="0">
                <a:solidFill>
                  <a:srgbClr val="FF0033"/>
                </a:solidFill>
              </a:rPr>
              <a:t>カ月間）</a:t>
            </a:r>
            <a:endParaRPr kumimoji="1" lang="ja-JP" altLang="en-US" sz="1200" b="1" dirty="0">
              <a:solidFill>
                <a:srgbClr val="FF0033"/>
              </a:solidFill>
            </a:endParaRPr>
          </a:p>
        </p:txBody>
      </p:sp>
      <p:sp>
        <p:nvSpPr>
          <p:cNvPr id="15" name="テキスト ボックス 14">
            <a:extLst>
              <a:ext uri="{FF2B5EF4-FFF2-40B4-BE49-F238E27FC236}">
                <a16:creationId xmlns:a16="http://schemas.microsoft.com/office/drawing/2014/main" id="{A303A285-8EA9-A026-2E6A-9D903814EA3D}"/>
              </a:ext>
            </a:extLst>
          </p:cNvPr>
          <p:cNvSpPr txBox="1"/>
          <p:nvPr/>
        </p:nvSpPr>
        <p:spPr>
          <a:xfrm>
            <a:off x="3170583" y="4676428"/>
            <a:ext cx="2067339" cy="461665"/>
          </a:xfrm>
          <a:prstGeom prst="homePlate">
            <a:avLst/>
          </a:prstGeom>
          <a:solidFill>
            <a:srgbClr val="999999"/>
          </a:solidFill>
        </p:spPr>
        <p:txBody>
          <a:bodyPr wrap="square" rtlCol="0">
            <a:spAutoFit/>
          </a:bodyPr>
          <a:lstStyle/>
          <a:p>
            <a:pPr algn="l"/>
            <a:r>
              <a:rPr kumimoji="1" lang="ja-JP" altLang="en-US" sz="1200">
                <a:solidFill>
                  <a:schemeClr val="bg1"/>
                </a:solidFill>
              </a:rPr>
              <a:t>重複期間より前に</a:t>
            </a:r>
            <a:endParaRPr kumimoji="1" lang="en-US" altLang="ja-JP" sz="1200">
              <a:solidFill>
                <a:schemeClr val="bg1"/>
              </a:solidFill>
            </a:endParaRPr>
          </a:p>
          <a:p>
            <a:pPr algn="l"/>
            <a:r>
              <a:rPr kumimoji="1" lang="ja-JP" altLang="en-US" sz="1200">
                <a:solidFill>
                  <a:schemeClr val="bg1"/>
                </a:solidFill>
              </a:rPr>
              <a:t>広告掲載を開始する場合</a:t>
            </a:r>
          </a:p>
        </p:txBody>
      </p:sp>
      <p:sp>
        <p:nvSpPr>
          <p:cNvPr id="17" name="テキスト ボックス 16">
            <a:extLst>
              <a:ext uri="{FF2B5EF4-FFF2-40B4-BE49-F238E27FC236}">
                <a16:creationId xmlns:a16="http://schemas.microsoft.com/office/drawing/2014/main" id="{F7DF037D-B038-9FF6-0666-EF19D558BABF}"/>
              </a:ext>
            </a:extLst>
          </p:cNvPr>
          <p:cNvSpPr txBox="1"/>
          <p:nvPr/>
        </p:nvSpPr>
        <p:spPr>
          <a:xfrm>
            <a:off x="4805118" y="5226650"/>
            <a:ext cx="1551929" cy="461665"/>
          </a:xfrm>
          <a:prstGeom prst="homePlate">
            <a:avLst/>
          </a:prstGeom>
          <a:solidFill>
            <a:srgbClr val="FF0033"/>
          </a:solidFill>
        </p:spPr>
        <p:txBody>
          <a:bodyPr wrap="square" rtlCol="0">
            <a:spAutoFit/>
          </a:bodyPr>
          <a:lstStyle/>
          <a:p>
            <a:pPr algn="l"/>
            <a:r>
              <a:rPr kumimoji="1" lang="ja-JP" altLang="en-US" sz="1200">
                <a:solidFill>
                  <a:schemeClr val="bg1"/>
                </a:solidFill>
              </a:rPr>
              <a:t>重複期間内で</a:t>
            </a:r>
            <a:endParaRPr kumimoji="1" lang="en-US" altLang="ja-JP" sz="1200">
              <a:solidFill>
                <a:schemeClr val="bg1"/>
              </a:solidFill>
            </a:endParaRPr>
          </a:p>
          <a:p>
            <a:pPr algn="l"/>
            <a:r>
              <a:rPr kumimoji="1" lang="ja-JP" altLang="en-US" sz="1200">
                <a:solidFill>
                  <a:schemeClr val="bg1"/>
                </a:solidFill>
              </a:rPr>
              <a:t>広告掲載する場合</a:t>
            </a:r>
          </a:p>
        </p:txBody>
      </p:sp>
      <p:sp>
        <p:nvSpPr>
          <p:cNvPr id="28" name="三角形 52">
            <a:extLst>
              <a:ext uri="{FF2B5EF4-FFF2-40B4-BE49-F238E27FC236}">
                <a16:creationId xmlns:a16="http://schemas.microsoft.com/office/drawing/2014/main" id="{6595496A-5EEA-F73C-118F-B5207794B2A4}"/>
              </a:ext>
            </a:extLst>
          </p:cNvPr>
          <p:cNvSpPr>
            <a:spLocks noChangeAspect="1"/>
          </p:cNvSpPr>
          <p:nvPr/>
        </p:nvSpPr>
        <p:spPr>
          <a:xfrm>
            <a:off x="4562717" y="6334687"/>
            <a:ext cx="180000" cy="155173"/>
          </a:xfrm>
          <a:prstGeom prst="triangle">
            <a:avLst/>
          </a:prstGeom>
          <a:solidFill>
            <a:srgbClr val="FF003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29" name="三角形 52">
            <a:extLst>
              <a:ext uri="{FF2B5EF4-FFF2-40B4-BE49-F238E27FC236}">
                <a16:creationId xmlns:a16="http://schemas.microsoft.com/office/drawing/2014/main" id="{43D08C0A-2D85-C089-DE09-EABA754A8204}"/>
              </a:ext>
            </a:extLst>
          </p:cNvPr>
          <p:cNvSpPr>
            <a:spLocks noChangeAspect="1"/>
          </p:cNvSpPr>
          <p:nvPr/>
        </p:nvSpPr>
        <p:spPr>
          <a:xfrm>
            <a:off x="6337785" y="6334687"/>
            <a:ext cx="180000" cy="155173"/>
          </a:xfrm>
          <a:prstGeom prst="triangle">
            <a:avLst/>
          </a:prstGeom>
          <a:solidFill>
            <a:srgbClr val="FF003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5" name="正方形/長方形 4">
            <a:extLst>
              <a:ext uri="{FF2B5EF4-FFF2-40B4-BE49-F238E27FC236}">
                <a16:creationId xmlns:a16="http://schemas.microsoft.com/office/drawing/2014/main" id="{836D721A-966B-13DE-8B6C-3FCF0EAE4137}"/>
              </a:ext>
            </a:extLst>
          </p:cNvPr>
          <p:cNvSpPr/>
          <p:nvPr/>
        </p:nvSpPr>
        <p:spPr>
          <a:xfrm>
            <a:off x="479424" y="4587870"/>
            <a:ext cx="553694" cy="1726939"/>
          </a:xfrm>
          <a:prstGeom prst="rect">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b="1">
                <a:solidFill>
                  <a:schemeClr val="bg1"/>
                </a:solidFill>
              </a:rPr>
              <a:t>広告掲載期間</a:t>
            </a:r>
          </a:p>
        </p:txBody>
      </p:sp>
      <p:cxnSp>
        <p:nvCxnSpPr>
          <p:cNvPr id="14" name="直線コネクタ 13">
            <a:extLst>
              <a:ext uri="{FF2B5EF4-FFF2-40B4-BE49-F238E27FC236}">
                <a16:creationId xmlns:a16="http://schemas.microsoft.com/office/drawing/2014/main" id="{2CEB067C-A9F4-DFE7-EB25-26D4AB59FAD8}"/>
              </a:ext>
            </a:extLst>
          </p:cNvPr>
          <p:cNvCxnSpPr>
            <a:cxnSpLocks/>
          </p:cNvCxnSpPr>
          <p:nvPr/>
        </p:nvCxnSpPr>
        <p:spPr>
          <a:xfrm>
            <a:off x="6427785" y="2202017"/>
            <a:ext cx="0" cy="4112792"/>
          </a:xfrm>
          <a:prstGeom prst="line">
            <a:avLst/>
          </a:prstGeom>
          <a:noFill/>
          <a:ln w="31750" cap="flat" cmpd="sng" algn="ctr">
            <a:solidFill>
              <a:srgbClr val="FF0033"/>
            </a:solidFill>
            <a:prstDash val="sysDash"/>
          </a:ln>
          <a:effectLst/>
        </p:spPr>
      </p:cxnSp>
      <p:sp>
        <p:nvSpPr>
          <p:cNvPr id="19" name="正方形/長方形 18">
            <a:extLst>
              <a:ext uri="{FF2B5EF4-FFF2-40B4-BE49-F238E27FC236}">
                <a16:creationId xmlns:a16="http://schemas.microsoft.com/office/drawing/2014/main" id="{F17DC0DF-54F4-6EBE-5C32-43387C97B100}"/>
              </a:ext>
            </a:extLst>
          </p:cNvPr>
          <p:cNvSpPr/>
          <p:nvPr/>
        </p:nvSpPr>
        <p:spPr>
          <a:xfrm>
            <a:off x="479423" y="2202017"/>
            <a:ext cx="553695" cy="2281986"/>
          </a:xfrm>
          <a:prstGeom prst="rect">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b="1">
                <a:solidFill>
                  <a:schemeClr val="bg1"/>
                </a:solidFill>
              </a:rPr>
              <a:t>商品掲載期間</a:t>
            </a:r>
          </a:p>
        </p:txBody>
      </p:sp>
      <p:sp>
        <p:nvSpPr>
          <p:cNvPr id="21" name="テキスト ボックス 20">
            <a:extLst>
              <a:ext uri="{FF2B5EF4-FFF2-40B4-BE49-F238E27FC236}">
                <a16:creationId xmlns:a16="http://schemas.microsoft.com/office/drawing/2014/main" id="{4743C06D-8E29-9498-7B16-F7E691C6AC01}"/>
              </a:ext>
            </a:extLst>
          </p:cNvPr>
          <p:cNvSpPr txBox="1"/>
          <p:nvPr/>
        </p:nvSpPr>
        <p:spPr>
          <a:xfrm>
            <a:off x="5430625" y="5785098"/>
            <a:ext cx="2067339" cy="461665"/>
          </a:xfrm>
          <a:prstGeom prst="homePlate">
            <a:avLst/>
          </a:prstGeom>
          <a:solidFill>
            <a:srgbClr val="00003E"/>
          </a:solidFill>
        </p:spPr>
        <p:txBody>
          <a:bodyPr wrap="square" rtlCol="0">
            <a:spAutoFit/>
          </a:bodyPr>
          <a:lstStyle/>
          <a:p>
            <a:pPr algn="l"/>
            <a:r>
              <a:rPr kumimoji="1" lang="ja-JP" altLang="en-US" sz="1200">
                <a:solidFill>
                  <a:schemeClr val="bg1"/>
                </a:solidFill>
              </a:rPr>
              <a:t>重複期間より後に</a:t>
            </a:r>
            <a:endParaRPr kumimoji="1" lang="en-US" altLang="ja-JP" sz="1200">
              <a:solidFill>
                <a:schemeClr val="bg1"/>
              </a:solidFill>
            </a:endParaRPr>
          </a:p>
          <a:p>
            <a:pPr algn="l"/>
            <a:r>
              <a:rPr kumimoji="1" lang="ja-JP" altLang="en-US" sz="1200">
                <a:solidFill>
                  <a:schemeClr val="bg1"/>
                </a:solidFill>
              </a:rPr>
              <a:t>広告掲載を終了する場合</a:t>
            </a:r>
          </a:p>
        </p:txBody>
      </p:sp>
      <p:sp>
        <p:nvSpPr>
          <p:cNvPr id="16" name="テキスト ボックス 15">
            <a:extLst>
              <a:ext uri="{FF2B5EF4-FFF2-40B4-BE49-F238E27FC236}">
                <a16:creationId xmlns:a16="http://schemas.microsoft.com/office/drawing/2014/main" id="{C71DDE5F-9E9B-56D1-05FC-FCB76059538C}"/>
              </a:ext>
            </a:extLst>
          </p:cNvPr>
          <p:cNvSpPr txBox="1"/>
          <p:nvPr/>
        </p:nvSpPr>
        <p:spPr>
          <a:xfrm>
            <a:off x="5257801" y="4753371"/>
            <a:ext cx="3089308" cy="307777"/>
          </a:xfrm>
          <a:prstGeom prst="rect">
            <a:avLst/>
          </a:prstGeom>
          <a:solidFill>
            <a:srgbClr val="FFFFFF">
              <a:alpha val="80000"/>
            </a:srgbClr>
          </a:solidFill>
        </p:spPr>
        <p:txBody>
          <a:bodyPr wrap="square" rtlCol="0">
            <a:spAutoFit/>
          </a:bodyPr>
          <a:lstStyle/>
          <a:p>
            <a:pPr algn="l"/>
            <a:r>
              <a:rPr kumimoji="1" lang="ja-JP" altLang="en-US" sz="1400">
                <a:solidFill>
                  <a:srgbClr val="0D0D0D"/>
                </a:solidFill>
              </a:rPr>
              <a:t>既存リリース商品をご利用ください</a:t>
            </a:r>
          </a:p>
        </p:txBody>
      </p:sp>
      <p:sp>
        <p:nvSpPr>
          <p:cNvPr id="18" name="テキスト ボックス 17">
            <a:extLst>
              <a:ext uri="{FF2B5EF4-FFF2-40B4-BE49-F238E27FC236}">
                <a16:creationId xmlns:a16="http://schemas.microsoft.com/office/drawing/2014/main" id="{714A8531-1501-5773-BD94-0B00B1515487}"/>
              </a:ext>
            </a:extLst>
          </p:cNvPr>
          <p:cNvSpPr txBox="1"/>
          <p:nvPr/>
        </p:nvSpPr>
        <p:spPr>
          <a:xfrm>
            <a:off x="6390862" y="5222465"/>
            <a:ext cx="5731565" cy="523220"/>
          </a:xfrm>
          <a:prstGeom prst="rect">
            <a:avLst/>
          </a:prstGeom>
          <a:solidFill>
            <a:srgbClr val="FFFFFF">
              <a:alpha val="80000"/>
            </a:srgbClr>
          </a:solidFill>
        </p:spPr>
        <p:txBody>
          <a:bodyPr wrap="square" rtlCol="0">
            <a:spAutoFit/>
          </a:bodyPr>
          <a:lstStyle/>
          <a:p>
            <a:pPr algn="l"/>
            <a:r>
              <a:rPr lang="ja-JP" altLang="en-US" sz="1400">
                <a:solidFill>
                  <a:srgbClr val="0D0D0D"/>
                </a:solidFill>
              </a:rPr>
              <a:t>既存</a:t>
            </a:r>
            <a:r>
              <a:rPr kumimoji="1" lang="ja-JP" altLang="en-US" sz="1400">
                <a:solidFill>
                  <a:srgbClr val="0D0D0D"/>
                </a:solidFill>
              </a:rPr>
              <a:t>リリース商品、最新リリース商品のどちらもご利用いただけます</a:t>
            </a:r>
            <a:endParaRPr kumimoji="1" lang="en-US" altLang="ja-JP" sz="1400">
              <a:solidFill>
                <a:srgbClr val="0D0D0D"/>
              </a:solidFill>
            </a:endParaRPr>
          </a:p>
          <a:p>
            <a:pPr algn="l"/>
            <a:r>
              <a:rPr lang="ja-JP" altLang="en-US" sz="1400">
                <a:solidFill>
                  <a:srgbClr val="0D0D0D"/>
                </a:solidFill>
              </a:rPr>
              <a:t>（広告掲載できる商品スペックに違いはありません）</a:t>
            </a:r>
            <a:endParaRPr kumimoji="1" lang="ja-JP" altLang="en-US" sz="1400">
              <a:solidFill>
                <a:srgbClr val="0D0D0D"/>
              </a:solidFill>
            </a:endParaRPr>
          </a:p>
        </p:txBody>
      </p:sp>
      <p:sp>
        <p:nvSpPr>
          <p:cNvPr id="22" name="テキスト ボックス 21">
            <a:extLst>
              <a:ext uri="{FF2B5EF4-FFF2-40B4-BE49-F238E27FC236}">
                <a16:creationId xmlns:a16="http://schemas.microsoft.com/office/drawing/2014/main" id="{DAD1BD45-DCF7-9CA4-7D31-4C9591E43040}"/>
              </a:ext>
            </a:extLst>
          </p:cNvPr>
          <p:cNvSpPr txBox="1"/>
          <p:nvPr/>
        </p:nvSpPr>
        <p:spPr>
          <a:xfrm>
            <a:off x="7517842" y="5862041"/>
            <a:ext cx="3077271" cy="307777"/>
          </a:xfrm>
          <a:prstGeom prst="rect">
            <a:avLst/>
          </a:prstGeom>
          <a:solidFill>
            <a:srgbClr val="FFFFFF">
              <a:alpha val="80000"/>
            </a:srgbClr>
          </a:solidFill>
        </p:spPr>
        <p:txBody>
          <a:bodyPr wrap="square" rtlCol="0">
            <a:spAutoFit/>
          </a:bodyPr>
          <a:lstStyle/>
          <a:p>
            <a:pPr algn="l"/>
            <a:r>
              <a:rPr kumimoji="1" lang="ja-JP" altLang="en-US" sz="1400">
                <a:solidFill>
                  <a:srgbClr val="0D0D0D"/>
                </a:solidFill>
              </a:rPr>
              <a:t>最新リリース商品をご利用ください</a:t>
            </a:r>
          </a:p>
        </p:txBody>
      </p:sp>
    </p:spTree>
    <p:extLst>
      <p:ext uri="{BB962C8B-B14F-4D97-AF65-F5344CB8AC3E}">
        <p14:creationId xmlns:p14="http://schemas.microsoft.com/office/powerpoint/2010/main" val="16566307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7A3803B-87FE-8DD5-03AE-84DC7D32FC67}"/>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247AFF8F-EC87-71A1-4CDB-A0CA2667237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ディスプレイ広告（予約型）　共通免責事項・注意事項</a:t>
            </a:r>
            <a:endParaRPr kumimoji="1" lang="ja-JP" altLang="en-US"/>
          </a:p>
        </p:txBody>
      </p:sp>
      <p:sp>
        <p:nvSpPr>
          <p:cNvPr id="7" name="テキスト ボックス 6">
            <a:extLst>
              <a:ext uri="{FF2B5EF4-FFF2-40B4-BE49-F238E27FC236}">
                <a16:creationId xmlns:a16="http://schemas.microsoft.com/office/drawing/2014/main" id="{206E0E95-E775-9071-94D6-1E24A11C2D48}"/>
              </a:ext>
            </a:extLst>
          </p:cNvPr>
          <p:cNvSpPr txBox="1"/>
          <p:nvPr/>
        </p:nvSpPr>
        <p:spPr>
          <a:xfrm>
            <a:off x="479425" y="1089025"/>
            <a:ext cx="11233149" cy="5230663"/>
          </a:xfrm>
          <a:prstGeom prst="rect">
            <a:avLst/>
          </a:prstGeom>
          <a:noFill/>
        </p:spPr>
        <p:txBody>
          <a:bodyPr wrap="square" lIns="0" tIns="0" rIns="0" bIns="0" rtlCol="0">
            <a:spAutoFit/>
          </a:bodyPr>
          <a:lstStyle/>
          <a:p>
            <a:pPr>
              <a:lnSpc>
                <a:spcPct val="120000"/>
              </a:lnSpc>
              <a:spcAft>
                <a:spcPts val="600"/>
              </a:spcAft>
              <a:defRPr/>
            </a:pPr>
            <a:r>
              <a:rPr kumimoji="0" lang="ja-JP" altLang="en-US" sz="1400" kern="0">
                <a:solidFill>
                  <a:srgbClr val="0D0D0D"/>
                </a:solidFill>
                <a:latin typeface="Meiryo" panose="020B0604030504040204" pitchFamily="34" charset="-128"/>
                <a:ea typeface="Meiryo" panose="020B0604030504040204" pitchFamily="34" charset="-128"/>
              </a:rPr>
              <a:t>おもな免責事項・注意事項のみ記載しております。本資料に記載のほか、広告取扱基本規定、広告掲載基準、入稿規定など各種規約、ガイドライン、ヘルプにもディスプレイ広告（予約型）に関する免責事項・注意事項があります。併せてご確認ください。</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lang="ja-JP" altLang="en-US" sz="1400" b="0" i="0">
                <a:solidFill>
                  <a:srgbClr val="0D0D0D"/>
                </a:solidFill>
                <a:effectLst/>
                <a:latin typeface="+mn-ea"/>
              </a:rPr>
              <a:t>ガイドライン・規約</a:t>
            </a:r>
            <a:r>
              <a:rPr kumimoji="0" lang="en-US" altLang="ja-JP" sz="1400" kern="0">
                <a:solidFill>
                  <a:srgbClr val="000000">
                    <a:lumMod val="65000"/>
                    <a:lumOff val="35000"/>
                  </a:srgbClr>
                </a:solidFill>
                <a:latin typeface="+mn-ea"/>
              </a:rPr>
              <a:t>	</a:t>
            </a:r>
            <a:r>
              <a:rPr lang="en-US" altLang="ja-JP" sz="1400" b="0" i="0" u="none" strike="noStrike">
                <a:effectLst/>
                <a:latin typeface="+mn-ea"/>
                <a:hlinkClick r:id="rId4"/>
              </a:rPr>
              <a:t>https://www.lycbiz.com/jp/download/yahoo/</a:t>
            </a:r>
            <a:br>
              <a:rPr lang="en-US" altLang="ja-JP" sz="1400">
                <a:latin typeface="+mn-ea"/>
              </a:rPr>
            </a:br>
            <a:r>
              <a:rPr lang="ja-JP" altLang="en-US" sz="1400" b="0" i="0">
                <a:solidFill>
                  <a:srgbClr val="1D1C1D"/>
                </a:solidFill>
                <a:effectLst/>
                <a:latin typeface="+mn-ea"/>
              </a:rPr>
              <a:t>　　　　　　　　　</a:t>
            </a:r>
            <a:r>
              <a:rPr kumimoji="0" lang="en-US" altLang="ja-JP" sz="1400" kern="0">
                <a:solidFill>
                  <a:srgbClr val="000000">
                    <a:lumMod val="65000"/>
                    <a:lumOff val="35000"/>
                  </a:srgbClr>
                </a:solidFill>
                <a:latin typeface="+mn-ea"/>
              </a:rPr>
              <a:t>	</a:t>
            </a:r>
            <a:r>
              <a:rPr lang="en-US" altLang="ja-JP" sz="1400" b="0" i="0" u="none" strike="noStrike">
                <a:effectLst/>
                <a:latin typeface="+mn-ea"/>
                <a:hlinkClick r:id="rId5"/>
              </a:rPr>
              <a:t>https://www.lycbiz.com/jp/terms-and-policies/yahoo/</a:t>
            </a:r>
            <a:endParaRPr lang="en-US" altLang="ja-JP" sz="1400" b="0" i="0" u="none" strike="noStrike">
              <a:effectLst/>
              <a:latin typeface="+mn-ea"/>
            </a:endParaRPr>
          </a:p>
          <a:p>
            <a:pPr marL="742950" lvl="1" indent="-285750">
              <a:lnSpc>
                <a:spcPct val="120000"/>
              </a:lnSpc>
              <a:spcAft>
                <a:spcPts val="600"/>
              </a:spcAft>
              <a:buFont typeface="Wingdings" pitchFamily="2" charset="2"/>
              <a:buChar char="n"/>
              <a:defRPr/>
            </a:pPr>
            <a:r>
              <a:rPr kumimoji="0" lang="en-US" altLang="ja-JP" sz="1400" kern="0">
                <a:solidFill>
                  <a:srgbClr val="0D0D0D"/>
                </a:solidFill>
                <a:latin typeface="+mn-ea"/>
              </a:rPr>
              <a:t>Yahoo!</a:t>
            </a:r>
            <a:r>
              <a:rPr kumimoji="0" lang="ja-JP" altLang="en-US" sz="1400" kern="0">
                <a:solidFill>
                  <a:srgbClr val="0D0D0D"/>
                </a:solidFill>
                <a:latin typeface="+mn-ea"/>
              </a:rPr>
              <a:t>広告 ヘルプ</a:t>
            </a:r>
            <a:r>
              <a:rPr kumimoji="0" lang="en-US" altLang="ja-JP" sz="1400" kern="0">
                <a:solidFill>
                  <a:srgbClr val="000000">
                    <a:lumMod val="65000"/>
                    <a:lumOff val="35000"/>
                  </a:srgbClr>
                </a:solidFill>
                <a:latin typeface="+mn-ea"/>
              </a:rPr>
              <a:t>	</a:t>
            </a:r>
            <a:r>
              <a:rPr kumimoji="0" lang="en-US" altLang="ja-JP" sz="1400" kern="0">
                <a:solidFill>
                  <a:srgbClr val="000000">
                    <a:lumMod val="65000"/>
                    <a:lumOff val="35000"/>
                  </a:srgbClr>
                </a:solidFill>
                <a:latin typeface="+mn-ea"/>
                <a:hlinkClick r:id="rId6"/>
              </a:rPr>
              <a:t>https://ads-help.yahoo-net.jp/</a:t>
            </a:r>
            <a:endParaRPr kumimoji="0" lang="en-US" altLang="ja-JP" sz="1400" kern="0">
              <a:solidFill>
                <a:srgbClr val="000000">
                  <a:lumMod val="65000"/>
                  <a:lumOff val="35000"/>
                </a:srgbClr>
              </a:solidFill>
              <a:latin typeface="+mn-ea"/>
            </a:endParaRPr>
          </a:p>
          <a:p>
            <a:pPr>
              <a:lnSpc>
                <a:spcPct val="120000"/>
              </a:lnSpc>
              <a:spcAft>
                <a:spcPts val="600"/>
              </a:spcAft>
              <a:defRPr/>
            </a:pP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a:solidFill>
                  <a:srgbClr val="0D0D0D"/>
                </a:solidFill>
                <a:latin typeface="Meiryo" panose="020B0604030504040204" pitchFamily="34" charset="-128"/>
                <a:ea typeface="Meiryo" panose="020B0604030504040204" pitchFamily="34" charset="-128"/>
              </a:rPr>
              <a:t>広告の掲載内容や販売内容が変更になる場合があります。あらかじめご了承ください。</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a:solidFill>
                  <a:srgbClr val="0D0D0D"/>
                </a:solidFill>
                <a:latin typeface="Meiryo" panose="020B0604030504040204" pitchFamily="34" charset="-128"/>
                <a:ea typeface="Meiryo" panose="020B0604030504040204" pitchFamily="34" charset="-128"/>
              </a:rPr>
              <a:t>広告が掲載されるウェブサイトやアプリケーション</a:t>
            </a:r>
            <a:r>
              <a:rPr kumimoji="0" lang="ja-JP" altLang="ja-JP" sz="1400" kern="0">
                <a:solidFill>
                  <a:srgbClr val="0D0D0D"/>
                </a:solidFill>
                <a:latin typeface="Meiryo" panose="020B0604030504040204" pitchFamily="34" charset="-128"/>
                <a:ea typeface="Meiryo" panose="020B0604030504040204" pitchFamily="34" charset="-128"/>
              </a:rPr>
              <a:t>の内容・構成は、予告なく変更になる場合や、災害時、通信障害時、他プロモーション時等、特別編成になる場合があります。また、それらに</a:t>
            </a:r>
            <a:r>
              <a:rPr kumimoji="0" lang="ja-JP" altLang="en-US" sz="1400" kern="0">
                <a:solidFill>
                  <a:srgbClr val="0D0D0D"/>
                </a:solidFill>
                <a:latin typeface="Meiryo" panose="020B0604030504040204" pitchFamily="34" charset="-128"/>
                <a:ea typeface="Meiryo" panose="020B0604030504040204" pitchFamily="34" charset="-128"/>
              </a:rPr>
              <a:t>伴い広告</a:t>
            </a:r>
            <a:r>
              <a:rPr kumimoji="0" lang="ja-JP" altLang="ja-JP" sz="1400" kern="0">
                <a:solidFill>
                  <a:srgbClr val="0D0D0D"/>
                </a:solidFill>
                <a:latin typeface="Meiryo" panose="020B0604030504040204" pitchFamily="34" charset="-128"/>
                <a:ea typeface="Meiryo" panose="020B0604030504040204" pitchFamily="34" charset="-128"/>
              </a:rPr>
              <a:t>掲載</a:t>
            </a:r>
            <a:r>
              <a:rPr kumimoji="0" lang="ja-JP" altLang="en-US" sz="1400" kern="0">
                <a:solidFill>
                  <a:srgbClr val="0D0D0D"/>
                </a:solidFill>
                <a:latin typeface="Meiryo" panose="020B0604030504040204" pitchFamily="34" charset="-128"/>
                <a:ea typeface="Meiryo" panose="020B0604030504040204" pitchFamily="34" charset="-128"/>
              </a:rPr>
              <a:t>位置</a:t>
            </a:r>
            <a:r>
              <a:rPr kumimoji="0" lang="ja-JP" altLang="ja-JP" sz="1400" kern="0">
                <a:solidFill>
                  <a:srgbClr val="0D0D0D"/>
                </a:solidFill>
                <a:latin typeface="Meiryo" panose="020B0604030504040204" pitchFamily="34" charset="-128"/>
                <a:ea typeface="Meiryo" panose="020B0604030504040204" pitchFamily="34" charset="-128"/>
              </a:rPr>
              <a:t>が変更になる場合があります。</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a:solidFill>
                  <a:srgbClr val="0D0D0D"/>
                </a:solidFill>
                <a:latin typeface="Meiryo" panose="020B0604030504040204" pitchFamily="34" charset="-128"/>
                <a:ea typeface="Meiryo" panose="020B0604030504040204" pitchFamily="34" charset="-128"/>
              </a:rPr>
              <a:t>弊社サービスによる特別演出に伴い、演出期間を含めた掲載期間の販売を停止する場合があります。</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a:solidFill>
                  <a:srgbClr val="0D0D0D"/>
                </a:solidFill>
                <a:latin typeface="Meiryo" panose="020B0604030504040204" pitchFamily="34" charset="-128"/>
                <a:ea typeface="Meiryo" panose="020B0604030504040204" pitchFamily="34" charset="-128"/>
              </a:rPr>
              <a:t>市区郡合併などでターゲティング対象のエリアが変更・廃止になる場合があります。</a:t>
            </a:r>
            <a:endParaRPr kumimoji="0" lang="en-US" altLang="ja-JP" sz="1400" kern="0">
              <a:solidFill>
                <a:srgbClr val="0D0D0D"/>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a:solidFill>
                <a:srgbClr val="0D0D0D"/>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a:solidFill>
                  <a:srgbClr val="0D0D0D"/>
                </a:solidFill>
                <a:latin typeface="Meiryo" panose="020B0604030504040204" pitchFamily="34" charset="-128"/>
                <a:ea typeface="Meiryo" panose="020B0604030504040204" pitchFamily="34" charset="-128"/>
              </a:rPr>
              <a:t>セールスシートの「商品一覧」ページに記載の「掲載場所」が複数のサービスやサービス内の階層、記事・種目などのカテゴリーを包含する場合、一部のサービス、サービス内の階層、カテゴリーで広告掲載されない場合があります。</a:t>
            </a:r>
            <a:endParaRPr kumimoji="0" lang="en-US" altLang="ja-JP" sz="1400" kern="0">
              <a:solidFill>
                <a:srgbClr val="0D0D0D"/>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a:solidFill>
                <a:srgbClr val="0D0D0D"/>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lang="ja-JP" altLang="en-US" sz="1400" b="0" i="0">
                <a:solidFill>
                  <a:srgbClr val="0D0D0D"/>
                </a:solidFill>
                <a:effectLst/>
                <a:latin typeface="Hiragino Kaku Gothic Pro"/>
              </a:rPr>
              <a:t>商品によってはセールスシートの「商品一覧」ページに記載の「購入期間」より短期間で購入可能ですが、予約時のシミュレーションビューアブルインプレッションを下回る場合があります。</a:t>
            </a:r>
            <a:endParaRPr kumimoji="0" lang="en-US" altLang="ja-JP" sz="14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4237371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9A21C7AB-8F8E-5CBC-0A0F-98F5DA42E915}"/>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solidFill>
                  <a:srgbClr val="00003E"/>
                </a:solidFill>
                <a:latin typeface="Meiryo" panose="020B0604030504040204" pitchFamily="34" charset="-128"/>
                <a:ea typeface="Meiryo" panose="020B0604030504040204" pitchFamily="34" charset="-128"/>
              </a:rPr>
              <a:t>ブランドパネル</a:t>
            </a:r>
            <a:r>
              <a:rPr kumimoji="1" lang="en-US" altLang="ja-JP" dirty="0">
                <a:solidFill>
                  <a:srgbClr val="00003E"/>
                </a:solidFill>
                <a:latin typeface="Meiryo" panose="020B0604030504040204" pitchFamily="34" charset="-128"/>
                <a:ea typeface="Meiryo" panose="020B0604030504040204" pitchFamily="34" charset="-128"/>
              </a:rPr>
              <a:t>2025</a:t>
            </a:r>
            <a:r>
              <a:rPr kumimoji="1" lang="ja-JP" altLang="en-US" dirty="0">
                <a:solidFill>
                  <a:srgbClr val="00003E"/>
                </a:solidFill>
                <a:latin typeface="Meiryo" panose="020B0604030504040204" pitchFamily="34" charset="-128"/>
                <a:ea typeface="Meiryo" panose="020B0604030504040204" pitchFamily="34" charset="-128"/>
              </a:rPr>
              <a:t>年</a:t>
            </a:r>
            <a:r>
              <a:rPr kumimoji="1" lang="en-US" altLang="ja-JP" dirty="0">
                <a:solidFill>
                  <a:srgbClr val="00003E"/>
                </a:solidFill>
                <a:latin typeface="Meiryo" panose="020B0604030504040204" pitchFamily="34" charset="-128"/>
                <a:ea typeface="Meiryo" panose="020B0604030504040204" pitchFamily="34" charset="-128"/>
              </a:rPr>
              <a:t>9</a:t>
            </a:r>
            <a:r>
              <a:rPr kumimoji="1" lang="ja-JP" altLang="en-US" dirty="0">
                <a:solidFill>
                  <a:srgbClr val="00003E"/>
                </a:solidFill>
                <a:latin typeface="Meiryo" panose="020B0604030504040204" pitchFamily="34" charset="-128"/>
                <a:ea typeface="Meiryo" panose="020B0604030504040204" pitchFamily="34" charset="-128"/>
              </a:rPr>
              <a:t>月</a:t>
            </a:r>
            <a:r>
              <a:rPr kumimoji="1" lang="en-US" altLang="ja-JP" dirty="0">
                <a:solidFill>
                  <a:srgbClr val="00003E"/>
                </a:solidFill>
                <a:latin typeface="Meiryo" panose="020B0604030504040204" pitchFamily="34" charset="-128"/>
                <a:ea typeface="Meiryo" panose="020B0604030504040204" pitchFamily="34" charset="-128"/>
              </a:rPr>
              <a:t>~2026</a:t>
            </a:r>
            <a:r>
              <a:rPr kumimoji="1" lang="ja-JP" altLang="en-US" dirty="0">
                <a:solidFill>
                  <a:srgbClr val="00003E"/>
                </a:solidFill>
                <a:latin typeface="Meiryo" panose="020B0604030504040204" pitchFamily="34" charset="-128"/>
                <a:ea typeface="Meiryo" panose="020B0604030504040204" pitchFamily="34" charset="-128"/>
              </a:rPr>
              <a:t>年</a:t>
            </a:r>
            <a:r>
              <a:rPr kumimoji="1" lang="en-US" altLang="ja-JP" dirty="0">
                <a:solidFill>
                  <a:srgbClr val="00003E"/>
                </a:solidFill>
                <a:latin typeface="Meiryo" panose="020B0604030504040204" pitchFamily="34" charset="-128"/>
                <a:ea typeface="Meiryo" panose="020B0604030504040204" pitchFamily="34" charset="-128"/>
              </a:rPr>
              <a:t>3</a:t>
            </a:r>
            <a:r>
              <a:rPr kumimoji="1" lang="ja-JP" altLang="en-US" dirty="0">
                <a:solidFill>
                  <a:srgbClr val="00003E"/>
                </a:solidFill>
                <a:latin typeface="Meiryo" panose="020B0604030504040204" pitchFamily="34" charset="-128"/>
                <a:ea typeface="Meiryo" panose="020B0604030504040204" pitchFamily="34" charset="-128"/>
              </a:rPr>
              <a:t>月商品 変更点</a:t>
            </a:r>
          </a:p>
        </p:txBody>
      </p:sp>
      <p:sp>
        <p:nvSpPr>
          <p:cNvPr id="12" name="テキスト プレースホルダー 5">
            <a:extLst>
              <a:ext uri="{FF2B5EF4-FFF2-40B4-BE49-F238E27FC236}">
                <a16:creationId xmlns:a16="http://schemas.microsoft.com/office/drawing/2014/main" id="{51C7BCF8-1EFC-A02C-197B-521B57E30841}"/>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概要</a:t>
            </a:r>
          </a:p>
        </p:txBody>
      </p:sp>
      <p:pic>
        <p:nvPicPr>
          <p:cNvPr id="13" name="図プレースホルダー 8" descr="アイコン&#10;&#10;自動的に生成された説明">
            <a:extLst>
              <a:ext uri="{FF2B5EF4-FFF2-40B4-BE49-F238E27FC236}">
                <a16:creationId xmlns:a16="http://schemas.microsoft.com/office/drawing/2014/main" id="{E7F87398-B608-704D-8000-0B57783AD1E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16" name="テキスト ボックス 15">
            <a:extLst>
              <a:ext uri="{FF2B5EF4-FFF2-40B4-BE49-F238E27FC236}">
                <a16:creationId xmlns:a16="http://schemas.microsoft.com/office/drawing/2014/main" id="{BF8C340D-802E-4909-FE94-F188C7EEEB33}"/>
              </a:ext>
            </a:extLst>
          </p:cNvPr>
          <p:cNvSpPr txBox="1"/>
          <p:nvPr/>
        </p:nvSpPr>
        <p:spPr>
          <a:xfrm>
            <a:off x="6528542" y="587028"/>
            <a:ext cx="3188373"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ブランドパネル（</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lang="en-US" altLang="ja-JP" sz="900" dirty="0">
                <a:solidFill>
                  <a:srgbClr val="0D0D0D"/>
                </a:solidFill>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月）からの変更点</a:t>
            </a:r>
          </a:p>
        </p:txBody>
      </p:sp>
      <p:sp>
        <p:nvSpPr>
          <p:cNvPr id="3" name="1 つの角を丸めた四角形 22">
            <a:extLst>
              <a:ext uri="{FF2B5EF4-FFF2-40B4-BE49-F238E27FC236}">
                <a16:creationId xmlns:a16="http://schemas.microsoft.com/office/drawing/2014/main" id="{37C88020-BC06-99F2-0CB1-E47FCB3B4C4A}"/>
              </a:ext>
            </a:extLst>
          </p:cNvPr>
          <p:cNvSpPr/>
          <p:nvPr/>
        </p:nvSpPr>
        <p:spPr>
          <a:xfrm>
            <a:off x="507833" y="992440"/>
            <a:ext cx="5765968"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b="1" dirty="0">
                <a:solidFill>
                  <a:schemeClr val="bg1"/>
                </a:solidFill>
                <a:latin typeface="メイリオ"/>
                <a:ea typeface="メイリオ"/>
              </a:rPr>
              <a:t>2026/3/11</a:t>
            </a:r>
            <a:r>
              <a:rPr lang="ja-JP" altLang="en-US" b="1" dirty="0">
                <a:solidFill>
                  <a:schemeClr val="bg1"/>
                </a:solidFill>
                <a:latin typeface="メイリオ"/>
                <a:ea typeface="メイリオ"/>
              </a:rPr>
              <a:t>（水）は、リッチ広告は掲載不可</a:t>
            </a:r>
            <a:endParaRPr kumimoji="1" lang="ja-JP" altLang="en-US" sz="1800" b="1" i="0" u="none" strike="noStrike" kern="1200" cap="none" spc="30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sp>
        <p:nvSpPr>
          <p:cNvPr id="9" name="正方形/長方形 8">
            <a:extLst>
              <a:ext uri="{FF2B5EF4-FFF2-40B4-BE49-F238E27FC236}">
                <a16:creationId xmlns:a16="http://schemas.microsoft.com/office/drawing/2014/main" id="{5C0B35B0-B3FD-871B-71D9-AAD278F35ECD}"/>
              </a:ext>
            </a:extLst>
          </p:cNvPr>
          <p:cNvSpPr/>
          <p:nvPr/>
        </p:nvSpPr>
        <p:spPr>
          <a:xfrm>
            <a:off x="493629" y="1566407"/>
            <a:ext cx="11204741" cy="562802"/>
          </a:xfrm>
          <a:prstGeom prst="rect">
            <a:avLst/>
          </a:prstGeom>
          <a:solidFill>
            <a:schemeClr val="bg2">
              <a:lumMod val="95000"/>
            </a:schemeClr>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R="0" lvl="0" algn="l" defTabSz="914400" rtl="0" eaLnBrk="1" fontAlgn="auto" latinLnBrk="0" hangingPunct="1">
              <a:lnSpc>
                <a:spcPct val="150000"/>
              </a:lnSpc>
              <a:spcBef>
                <a:spcPts val="0"/>
              </a:spcBef>
              <a:spcAft>
                <a:spcPts val="0"/>
              </a:spcAft>
              <a:buClrTx/>
              <a:buSzTx/>
              <a:tabLst/>
              <a:defRPr/>
            </a:pPr>
            <a:r>
              <a:rPr lang="ja-JP" altLang="en-US" sz="1400" b="0" i="0" dirty="0">
                <a:solidFill>
                  <a:srgbClr val="0D0D0D"/>
                </a:solidFill>
                <a:effectLst/>
                <a:latin typeface="+mj-ea"/>
                <a:ea typeface="+mj-ea"/>
              </a:rPr>
              <a:t>・</a:t>
            </a:r>
            <a:r>
              <a:rPr lang="en-US" altLang="ja-JP" sz="1400" b="0" i="0" dirty="0">
                <a:solidFill>
                  <a:srgbClr val="0D0D0D"/>
                </a:solidFill>
                <a:effectLst/>
                <a:latin typeface="+mj-ea"/>
                <a:ea typeface="+mj-ea"/>
              </a:rPr>
              <a:t>2026/3/11</a:t>
            </a:r>
            <a:r>
              <a:rPr lang="ja-JP" altLang="en-US" sz="1400" b="0" i="0" dirty="0">
                <a:solidFill>
                  <a:srgbClr val="0D0D0D"/>
                </a:solidFill>
                <a:effectLst/>
                <a:latin typeface="+mj-ea"/>
                <a:ea typeface="+mj-ea"/>
              </a:rPr>
              <a:t>（水）は、トップインパクト以上（リッチ</a:t>
            </a:r>
            <a:r>
              <a:rPr lang="en-US" altLang="ja-JP" sz="1400" b="0" i="0" dirty="0">
                <a:solidFill>
                  <a:srgbClr val="0D0D0D"/>
                </a:solidFill>
                <a:effectLst/>
                <a:latin typeface="+mj-ea"/>
                <a:ea typeface="+mj-ea"/>
              </a:rPr>
              <a:t>MD</a:t>
            </a:r>
            <a:r>
              <a:rPr lang="ja-JP" altLang="en-US" sz="1400" b="0" i="0" dirty="0">
                <a:solidFill>
                  <a:srgbClr val="0D0D0D"/>
                </a:solidFill>
                <a:effectLst/>
                <a:latin typeface="+mj-ea"/>
                <a:ea typeface="+mj-ea"/>
              </a:rPr>
              <a:t>含む）のリッチ広告は掲載不可。</a:t>
            </a:r>
            <a:r>
              <a:rPr lang="en-US" altLang="ja-JP" sz="1400" b="0" i="0" dirty="0">
                <a:solidFill>
                  <a:srgbClr val="0D0D0D"/>
                </a:solidFill>
                <a:effectLst/>
                <a:latin typeface="+mj-ea"/>
                <a:ea typeface="+mj-ea"/>
              </a:rPr>
              <a:t>3/10</a:t>
            </a:r>
            <a:r>
              <a:rPr lang="ja-JP" altLang="en-US" sz="1400" b="0" i="0" dirty="0">
                <a:solidFill>
                  <a:srgbClr val="0D0D0D"/>
                </a:solidFill>
                <a:effectLst/>
                <a:latin typeface="+mj-ea"/>
                <a:ea typeface="+mj-ea"/>
              </a:rPr>
              <a:t>までと</a:t>
            </a:r>
            <a:r>
              <a:rPr lang="en-US" altLang="ja-JP" sz="1400" b="0" i="0" dirty="0">
                <a:solidFill>
                  <a:srgbClr val="0D0D0D"/>
                </a:solidFill>
                <a:effectLst/>
                <a:latin typeface="+mj-ea"/>
                <a:ea typeface="+mj-ea"/>
              </a:rPr>
              <a:t>3/12</a:t>
            </a:r>
            <a:r>
              <a:rPr lang="ja-JP" altLang="en-US" sz="1400" b="0" i="0" dirty="0">
                <a:solidFill>
                  <a:srgbClr val="0D0D0D"/>
                </a:solidFill>
                <a:effectLst/>
                <a:latin typeface="+mj-ea"/>
                <a:ea typeface="+mj-ea"/>
              </a:rPr>
              <a:t>からで商品を分割。</a:t>
            </a:r>
          </a:p>
        </p:txBody>
      </p:sp>
      <p:sp>
        <p:nvSpPr>
          <p:cNvPr id="10" name="正方形/長方形 9">
            <a:extLst>
              <a:ext uri="{FF2B5EF4-FFF2-40B4-BE49-F238E27FC236}">
                <a16:creationId xmlns:a16="http://schemas.microsoft.com/office/drawing/2014/main" id="{114A06CC-C9A1-258A-6917-08D59385077E}"/>
              </a:ext>
            </a:extLst>
          </p:cNvPr>
          <p:cNvSpPr/>
          <p:nvPr/>
        </p:nvSpPr>
        <p:spPr>
          <a:xfrm>
            <a:off x="555391" y="2178427"/>
            <a:ext cx="11026076" cy="4224374"/>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5113"/>
            <a:endParaRPr lang="ja-JP" altLang="en-US" sz="1600">
              <a:solidFill>
                <a:schemeClr val="tx1"/>
              </a:solidFill>
              <a:latin typeface="Meiryo" panose="020B0604030504040204" pitchFamily="34" charset="-128"/>
              <a:ea typeface="Meiryo" panose="020B0604030504040204" pitchFamily="34" charset="-128"/>
            </a:endParaRPr>
          </a:p>
        </p:txBody>
      </p:sp>
      <p:sp>
        <p:nvSpPr>
          <p:cNvPr id="11" name="テキスト ボックス 10">
            <a:extLst>
              <a:ext uri="{FF2B5EF4-FFF2-40B4-BE49-F238E27FC236}">
                <a16:creationId xmlns:a16="http://schemas.microsoft.com/office/drawing/2014/main" id="{B7C048F4-F767-A90C-74AF-1FB68665E1CB}"/>
              </a:ext>
            </a:extLst>
          </p:cNvPr>
          <p:cNvSpPr txBox="1"/>
          <p:nvPr/>
        </p:nvSpPr>
        <p:spPr>
          <a:xfrm>
            <a:off x="1415480" y="2200425"/>
            <a:ext cx="9577064" cy="461665"/>
          </a:xfrm>
          <a:prstGeom prst="rect">
            <a:avLst/>
          </a:prstGeom>
          <a:noFill/>
        </p:spPr>
        <p:txBody>
          <a:bodyPr wrap="square" rtlCol="0">
            <a:spAutoFit/>
          </a:bodyPr>
          <a:lstStyle/>
          <a:p>
            <a:br>
              <a:rPr lang="en-US" altLang="ja-JP" sz="1200">
                <a:solidFill>
                  <a:schemeClr val="tx1">
                    <a:lumMod val="95000"/>
                    <a:lumOff val="5000"/>
                  </a:schemeClr>
                </a:solidFill>
                <a:latin typeface="Meiryo" panose="020B0604030504040204" pitchFamily="34" charset="-128"/>
                <a:ea typeface="Meiryo" panose="020B0604030504040204" pitchFamily="34" charset="-128"/>
              </a:rPr>
            </a:br>
            <a:endParaRPr kumimoji="1" lang="ja-JP" altLang="en-US" sz="1200">
              <a:solidFill>
                <a:schemeClr val="tx1">
                  <a:lumMod val="95000"/>
                  <a:lumOff val="5000"/>
                </a:schemeClr>
              </a:solidFill>
              <a:latin typeface="Meiryo" panose="020B0604030504040204" pitchFamily="34" charset="-128"/>
              <a:ea typeface="Meiryo" panose="020B0604030504040204" pitchFamily="34" charset="-128"/>
            </a:endParaRPr>
          </a:p>
        </p:txBody>
      </p:sp>
      <p:sp>
        <p:nvSpPr>
          <p:cNvPr id="14" name="テキスト ボックス 13">
            <a:extLst>
              <a:ext uri="{FF2B5EF4-FFF2-40B4-BE49-F238E27FC236}">
                <a16:creationId xmlns:a16="http://schemas.microsoft.com/office/drawing/2014/main" id="{ACB001A9-388B-5656-C683-E2CC00BC70DA}"/>
              </a:ext>
            </a:extLst>
          </p:cNvPr>
          <p:cNvSpPr txBox="1"/>
          <p:nvPr/>
        </p:nvSpPr>
        <p:spPr>
          <a:xfrm>
            <a:off x="677975" y="5989895"/>
            <a:ext cx="8575701" cy="246221"/>
          </a:xfrm>
          <a:prstGeom prst="rect">
            <a:avLst/>
          </a:prstGeom>
          <a:noFill/>
        </p:spPr>
        <p:txBody>
          <a:bodyPr wrap="square">
            <a:spAutoFit/>
          </a:bodyPr>
          <a:lstStyle/>
          <a:p>
            <a:r>
              <a:rPr lang="en-US" altLang="ja-JP" sz="1000" dirty="0">
                <a:solidFill>
                  <a:srgbClr val="0D0D0D"/>
                </a:solidFill>
                <a:latin typeface="メイリオ"/>
                <a:ea typeface="メイリオ"/>
              </a:rPr>
              <a:t>※</a:t>
            </a:r>
            <a:r>
              <a:rPr lang="ja-JP" altLang="en-US" sz="1000" dirty="0">
                <a:solidFill>
                  <a:srgbClr val="0D0D0D"/>
                </a:solidFill>
                <a:latin typeface="メイリオ"/>
                <a:ea typeface="メイリオ"/>
              </a:rPr>
              <a:t>上記以外のブランドパネル商品は、</a:t>
            </a:r>
            <a:r>
              <a:rPr lang="en-US" altLang="ja-JP" sz="1000" dirty="0">
                <a:solidFill>
                  <a:srgbClr val="0D0D0D"/>
                </a:solidFill>
                <a:latin typeface="メイリオ"/>
                <a:ea typeface="メイリオ"/>
              </a:rPr>
              <a:t>3/11</a:t>
            </a:r>
            <a:r>
              <a:rPr lang="ja-JP" altLang="en-US" sz="1000" dirty="0">
                <a:solidFill>
                  <a:srgbClr val="0D0D0D"/>
                </a:solidFill>
                <a:latin typeface="メイリオ"/>
                <a:ea typeface="メイリオ"/>
              </a:rPr>
              <a:t>も掲載されます</a:t>
            </a:r>
            <a:r>
              <a:rPr lang="ja-JP" altLang="en-US" sz="1000" dirty="0">
                <a:solidFill>
                  <a:srgbClr val="0D0C0D"/>
                </a:solidFill>
                <a:latin typeface="メイリオ"/>
                <a:ea typeface="メイリオ"/>
              </a:rPr>
              <a:t>。</a:t>
            </a:r>
          </a:p>
        </p:txBody>
      </p:sp>
      <p:sp>
        <p:nvSpPr>
          <p:cNvPr id="17" name="テキスト ボックス 16">
            <a:extLst>
              <a:ext uri="{FF2B5EF4-FFF2-40B4-BE49-F238E27FC236}">
                <a16:creationId xmlns:a16="http://schemas.microsoft.com/office/drawing/2014/main" id="{95F73C0A-4022-EB5D-D28D-BB267B66CD51}"/>
              </a:ext>
            </a:extLst>
          </p:cNvPr>
          <p:cNvSpPr txBox="1"/>
          <p:nvPr/>
        </p:nvSpPr>
        <p:spPr>
          <a:xfrm>
            <a:off x="677975" y="4848217"/>
            <a:ext cx="10333148" cy="1184940"/>
          </a:xfrm>
          <a:prstGeom prst="rect">
            <a:avLst/>
          </a:prstGeom>
          <a:noFill/>
        </p:spPr>
        <p:txBody>
          <a:bodyPr wrap="square" lIns="91440" tIns="45720" rIns="91440" bIns="45720" anchor="t">
            <a:spAutoFit/>
          </a:bodyPr>
          <a:lstStyle/>
          <a:p>
            <a:r>
              <a:rPr lang="ja-JP" altLang="en-US" sz="1000" b="1" dirty="0">
                <a:solidFill>
                  <a:srgbClr val="0D0D0D"/>
                </a:solidFill>
                <a:latin typeface="メイリオ"/>
                <a:ea typeface="メイリオ"/>
              </a:rPr>
              <a:t>▼</a:t>
            </a:r>
            <a:r>
              <a:rPr lang="en-US" altLang="ja-JP" sz="1000" b="1" dirty="0">
                <a:solidFill>
                  <a:srgbClr val="0D0D0D"/>
                </a:solidFill>
                <a:latin typeface="メイリオ"/>
                <a:ea typeface="メイリオ"/>
              </a:rPr>
              <a:t>3/11</a:t>
            </a:r>
            <a:r>
              <a:rPr lang="ja-JP" altLang="en-US" sz="1000" b="1" dirty="0">
                <a:solidFill>
                  <a:srgbClr val="0D0D0D"/>
                </a:solidFill>
                <a:latin typeface="メイリオ"/>
                <a:ea typeface="メイリオ"/>
              </a:rPr>
              <a:t>を跨ぐ予約方法</a:t>
            </a:r>
          </a:p>
          <a:p>
            <a:r>
              <a:rPr lang="en-US" altLang="ja-JP" sz="1000" dirty="0">
                <a:solidFill>
                  <a:srgbClr val="0D0D0D"/>
                </a:solidFill>
                <a:latin typeface="メイリオ"/>
                <a:ea typeface="メイリオ"/>
              </a:rPr>
              <a:t>3/11</a:t>
            </a:r>
            <a:r>
              <a:rPr lang="ja-JP" altLang="en-US" sz="1000" dirty="0">
                <a:solidFill>
                  <a:srgbClr val="0D0D0D"/>
                </a:solidFill>
                <a:latin typeface="メイリオ"/>
                <a:ea typeface="メイリオ"/>
              </a:rPr>
              <a:t>を跨ぐ場合は、</a:t>
            </a:r>
            <a:r>
              <a:rPr lang="en-US" altLang="ja-JP" sz="1000" dirty="0">
                <a:solidFill>
                  <a:srgbClr val="0D0D0D"/>
                </a:solidFill>
                <a:latin typeface="メイリオ"/>
                <a:ea typeface="メイリオ"/>
              </a:rPr>
              <a:t>3/10</a:t>
            </a:r>
            <a:r>
              <a:rPr lang="ja-JP" altLang="en-US" sz="1000" dirty="0">
                <a:solidFill>
                  <a:srgbClr val="0D0D0D"/>
                </a:solidFill>
                <a:latin typeface="メイリオ"/>
                <a:ea typeface="メイリオ"/>
              </a:rPr>
              <a:t>までと</a:t>
            </a:r>
            <a:r>
              <a:rPr lang="en-US" altLang="ja-JP" sz="1000" dirty="0">
                <a:solidFill>
                  <a:srgbClr val="0D0D0D"/>
                </a:solidFill>
                <a:latin typeface="メイリオ"/>
                <a:ea typeface="メイリオ"/>
              </a:rPr>
              <a:t>3/12</a:t>
            </a:r>
            <a:r>
              <a:rPr lang="ja-JP" altLang="en-US" sz="1000" dirty="0">
                <a:solidFill>
                  <a:srgbClr val="0D0D0D"/>
                </a:solidFill>
                <a:latin typeface="メイリオ"/>
                <a:ea typeface="メイリオ"/>
              </a:rPr>
              <a:t>から、それぞれキャンペーンを分け、合計２キャンペーンで予約してください。</a:t>
            </a:r>
            <a:endParaRPr lang="en-US" altLang="ja-JP" sz="1000" dirty="0">
              <a:solidFill>
                <a:srgbClr val="0D0D0D"/>
              </a:solidFill>
              <a:latin typeface="メイリオ"/>
              <a:ea typeface="メイリオ"/>
            </a:endParaRPr>
          </a:p>
          <a:p>
            <a:r>
              <a:rPr lang="ja-JP" altLang="en-US" sz="1000" dirty="0">
                <a:solidFill>
                  <a:srgbClr val="0D0D0D"/>
                </a:solidFill>
                <a:latin typeface="メイリオ"/>
                <a:ea typeface="メイリオ"/>
              </a:rPr>
              <a:t>キャンペーン分割により</a:t>
            </a:r>
            <a:r>
              <a:rPr lang="en-US" altLang="ja-JP" sz="1000" dirty="0">
                <a:solidFill>
                  <a:srgbClr val="0D0D0D"/>
                </a:solidFill>
                <a:latin typeface="メイリオ"/>
                <a:ea typeface="メイリオ"/>
              </a:rPr>
              <a:t>1</a:t>
            </a:r>
            <a:r>
              <a:rPr lang="ja-JP" altLang="en-US" sz="1000" dirty="0">
                <a:solidFill>
                  <a:srgbClr val="0D0D0D"/>
                </a:solidFill>
                <a:latin typeface="メイリオ"/>
                <a:ea typeface="メイリオ"/>
              </a:rPr>
              <a:t>キャンペーンの最低出稿金額が満たない場合は、弊社営業までお問い合わせください。ただし、通期で最低出稿金額を満たす必要があります。</a:t>
            </a:r>
            <a:endParaRPr lang="en-US" altLang="ja-JP" sz="1000" dirty="0">
              <a:solidFill>
                <a:srgbClr val="0D0D0D"/>
              </a:solidFill>
              <a:latin typeface="メイリオ"/>
              <a:ea typeface="メイリオ"/>
            </a:endParaRPr>
          </a:p>
          <a:p>
            <a:endParaRPr lang="en-US" altLang="ja-JP" sz="1000" dirty="0">
              <a:solidFill>
                <a:srgbClr val="0D0D0D"/>
              </a:solidFill>
              <a:latin typeface="メイリオ"/>
              <a:ea typeface="メイリオ"/>
            </a:endParaRPr>
          </a:p>
          <a:p>
            <a:r>
              <a:rPr lang="en-US" altLang="ja-JP" sz="1000" dirty="0">
                <a:solidFill>
                  <a:srgbClr val="0D0D0D"/>
                </a:solidFill>
                <a:latin typeface="メイリオ"/>
                <a:ea typeface="メイリオ"/>
              </a:rPr>
              <a:t>※</a:t>
            </a:r>
            <a:r>
              <a:rPr lang="ja-JP" altLang="en-US" sz="1000" dirty="0">
                <a:solidFill>
                  <a:srgbClr val="0D0D0D"/>
                </a:solidFill>
                <a:latin typeface="メイリオ"/>
                <a:ea typeface="メイリオ"/>
              </a:rPr>
              <a:t>ブランドリフト調査について</a:t>
            </a:r>
          </a:p>
          <a:p>
            <a:r>
              <a:rPr lang="en-US" altLang="ja-JP" sz="1000" dirty="0">
                <a:solidFill>
                  <a:srgbClr val="0D0D0D"/>
                </a:solidFill>
                <a:latin typeface="メイリオ"/>
                <a:ea typeface="メイリオ"/>
              </a:rPr>
              <a:t>3/11</a:t>
            </a:r>
            <a:r>
              <a:rPr lang="ja-JP" altLang="en-US" sz="1000" dirty="0">
                <a:solidFill>
                  <a:srgbClr val="0D0D0D"/>
                </a:solidFill>
                <a:latin typeface="メイリオ"/>
                <a:ea typeface="メイリオ"/>
              </a:rPr>
              <a:t>跨ぎ案件については、キャンペーンを分けて予約するため通期での実施は出来かねます。また、</a:t>
            </a:r>
            <a:r>
              <a:rPr lang="en-US" altLang="ja-JP" sz="1000" dirty="0">
                <a:solidFill>
                  <a:srgbClr val="0D0D0D"/>
                </a:solidFill>
                <a:latin typeface="メイリオ"/>
                <a:ea typeface="メイリオ"/>
              </a:rPr>
              <a:t> MD</a:t>
            </a:r>
            <a:r>
              <a:rPr lang="ja-JP" altLang="en-US" sz="1000" dirty="0">
                <a:solidFill>
                  <a:srgbClr val="0D0D0D"/>
                </a:solidFill>
                <a:latin typeface="メイリオ"/>
                <a:ea typeface="メイリオ"/>
              </a:rPr>
              <a:t>については</a:t>
            </a:r>
            <a:r>
              <a:rPr lang="en-US" altLang="ja-JP" sz="1000" dirty="0">
                <a:solidFill>
                  <a:srgbClr val="0D0D0D"/>
                </a:solidFill>
                <a:latin typeface="メイリオ"/>
                <a:ea typeface="メイリオ"/>
              </a:rPr>
              <a:t>1</a:t>
            </a:r>
            <a:r>
              <a:rPr lang="ja-JP" altLang="en-US" sz="1000" dirty="0">
                <a:solidFill>
                  <a:srgbClr val="0D0D0D"/>
                </a:solidFill>
                <a:latin typeface="メイリオ"/>
                <a:ea typeface="メイリオ"/>
              </a:rPr>
              <a:t>キャンペーン</a:t>
            </a:r>
            <a:r>
              <a:rPr lang="en-US" altLang="ja-JP" sz="1000" dirty="0">
                <a:solidFill>
                  <a:srgbClr val="0D0D0D"/>
                </a:solidFill>
                <a:latin typeface="メイリオ"/>
                <a:ea typeface="メイリオ"/>
              </a:rPr>
              <a:t>500</a:t>
            </a:r>
            <a:r>
              <a:rPr lang="ja-JP" altLang="en-US" sz="1000" dirty="0">
                <a:solidFill>
                  <a:srgbClr val="0D0D0D"/>
                </a:solidFill>
                <a:latin typeface="メイリオ"/>
                <a:ea typeface="メイリオ"/>
              </a:rPr>
              <a:t>万円以上であれば実施可能です。</a:t>
            </a:r>
            <a:endParaRPr lang="en-US" altLang="ja-JP" sz="1000" dirty="0">
              <a:solidFill>
                <a:srgbClr val="0D0D0D"/>
              </a:solidFill>
              <a:latin typeface="メイリオ"/>
              <a:ea typeface="メイリオ"/>
            </a:endParaRPr>
          </a:p>
          <a:p>
            <a:r>
              <a:rPr lang="en-US" altLang="ja-JP" sz="1000" dirty="0">
                <a:solidFill>
                  <a:srgbClr val="0D0D0D"/>
                </a:solidFill>
                <a:latin typeface="メイリオ"/>
                <a:ea typeface="メイリオ"/>
              </a:rPr>
              <a:t>PC</a:t>
            </a:r>
            <a:r>
              <a:rPr lang="ja-JP" altLang="en-US" sz="1000" dirty="0">
                <a:solidFill>
                  <a:srgbClr val="0D0D0D"/>
                </a:solidFill>
                <a:latin typeface="メイリオ"/>
                <a:ea typeface="メイリオ"/>
              </a:rPr>
              <a:t>については</a:t>
            </a:r>
            <a:r>
              <a:rPr lang="en-US" altLang="ja-JP" sz="1000" dirty="0">
                <a:solidFill>
                  <a:srgbClr val="0D0D0D"/>
                </a:solidFill>
                <a:latin typeface="メイリオ"/>
                <a:ea typeface="メイリオ"/>
              </a:rPr>
              <a:t>1</a:t>
            </a:r>
            <a:r>
              <a:rPr lang="ja-JP" altLang="en-US" sz="1000" dirty="0">
                <a:solidFill>
                  <a:srgbClr val="0D0D0D"/>
                </a:solidFill>
                <a:latin typeface="メイリオ"/>
                <a:ea typeface="メイリオ"/>
              </a:rPr>
              <a:t>キャンペーン</a:t>
            </a:r>
            <a:r>
              <a:rPr lang="en-US" altLang="ja-JP" sz="1000" dirty="0">
                <a:solidFill>
                  <a:srgbClr val="0D0D0D"/>
                </a:solidFill>
                <a:latin typeface="メイリオ"/>
                <a:ea typeface="メイリオ"/>
              </a:rPr>
              <a:t>1000</a:t>
            </a:r>
            <a:r>
              <a:rPr lang="ja-JP" altLang="en-US" sz="1000" dirty="0">
                <a:solidFill>
                  <a:srgbClr val="0D0D0D"/>
                </a:solidFill>
                <a:latin typeface="メイリオ"/>
                <a:ea typeface="メイリオ"/>
              </a:rPr>
              <a:t>万円以上であれば実施可能となります。</a:t>
            </a:r>
          </a:p>
        </p:txBody>
      </p:sp>
      <p:cxnSp>
        <p:nvCxnSpPr>
          <p:cNvPr id="18" name="直線矢印コネクタ 17">
            <a:extLst>
              <a:ext uri="{FF2B5EF4-FFF2-40B4-BE49-F238E27FC236}">
                <a16:creationId xmlns:a16="http://schemas.microsoft.com/office/drawing/2014/main" id="{58AF6FF9-E18D-9C2F-8307-0F663013E4C2}"/>
              </a:ext>
            </a:extLst>
          </p:cNvPr>
          <p:cNvCxnSpPr>
            <a:cxnSpLocks/>
          </p:cNvCxnSpPr>
          <p:nvPr/>
        </p:nvCxnSpPr>
        <p:spPr>
          <a:xfrm>
            <a:off x="839416" y="2737296"/>
            <a:ext cx="10225136" cy="0"/>
          </a:xfrm>
          <a:prstGeom prst="straightConnector1">
            <a:avLst/>
          </a:prstGeom>
          <a:ln>
            <a:solidFill>
              <a:srgbClr val="02004A"/>
            </a:solidFill>
            <a:tailEnd type="triangle"/>
          </a:ln>
        </p:spPr>
        <p:style>
          <a:lnRef idx="1">
            <a:schemeClr val="accent1"/>
          </a:lnRef>
          <a:fillRef idx="0">
            <a:schemeClr val="accent1"/>
          </a:fillRef>
          <a:effectRef idx="0">
            <a:schemeClr val="accent1"/>
          </a:effectRef>
          <a:fontRef idx="minor">
            <a:schemeClr val="tx1"/>
          </a:fontRef>
        </p:style>
      </p:cxnSp>
      <p:sp>
        <p:nvSpPr>
          <p:cNvPr id="19" name="テキスト ボックス 18">
            <a:extLst>
              <a:ext uri="{FF2B5EF4-FFF2-40B4-BE49-F238E27FC236}">
                <a16:creationId xmlns:a16="http://schemas.microsoft.com/office/drawing/2014/main" id="{58F6DC95-2F25-B129-96E7-DEDC4FFEA70E}"/>
              </a:ext>
            </a:extLst>
          </p:cNvPr>
          <p:cNvSpPr txBox="1"/>
          <p:nvPr/>
        </p:nvSpPr>
        <p:spPr>
          <a:xfrm>
            <a:off x="10478244" y="2391357"/>
            <a:ext cx="716863" cy="369332"/>
          </a:xfrm>
          <a:prstGeom prst="rect">
            <a:avLst/>
          </a:prstGeom>
          <a:noFill/>
        </p:spPr>
        <p:txBody>
          <a:bodyPr wrap="none" rtlCol="0">
            <a:spAutoFit/>
          </a:bodyPr>
          <a:lstStyle/>
          <a:p>
            <a:pPr algn="l"/>
            <a:r>
              <a:rPr lang="en-US" altLang="ja-JP"/>
              <a:t>3</a:t>
            </a:r>
            <a:r>
              <a:rPr kumimoji="1" lang="en-US" altLang="ja-JP"/>
              <a:t>/31</a:t>
            </a:r>
            <a:endParaRPr kumimoji="1" lang="ja-JP" altLang="en-US"/>
          </a:p>
        </p:txBody>
      </p:sp>
      <p:sp>
        <p:nvSpPr>
          <p:cNvPr id="20" name="テキスト ボックス 19">
            <a:extLst>
              <a:ext uri="{FF2B5EF4-FFF2-40B4-BE49-F238E27FC236}">
                <a16:creationId xmlns:a16="http://schemas.microsoft.com/office/drawing/2014/main" id="{7803BF5C-90B5-B02C-4743-9C05D165BDC1}"/>
              </a:ext>
            </a:extLst>
          </p:cNvPr>
          <p:cNvSpPr txBox="1"/>
          <p:nvPr/>
        </p:nvSpPr>
        <p:spPr>
          <a:xfrm>
            <a:off x="5264433" y="2300773"/>
            <a:ext cx="812051" cy="369332"/>
          </a:xfrm>
          <a:prstGeom prst="rect">
            <a:avLst/>
          </a:prstGeom>
          <a:noFill/>
        </p:spPr>
        <p:txBody>
          <a:bodyPr wrap="square" rtlCol="0">
            <a:spAutoFit/>
          </a:bodyPr>
          <a:lstStyle/>
          <a:p>
            <a:pPr algn="l"/>
            <a:r>
              <a:rPr kumimoji="1" lang="en-US" altLang="ja-JP"/>
              <a:t>3/11</a:t>
            </a:r>
            <a:endParaRPr kumimoji="1" lang="ja-JP" altLang="en-US"/>
          </a:p>
        </p:txBody>
      </p:sp>
      <p:sp>
        <p:nvSpPr>
          <p:cNvPr id="21" name="テキスト ボックス 20">
            <a:extLst>
              <a:ext uri="{FF2B5EF4-FFF2-40B4-BE49-F238E27FC236}">
                <a16:creationId xmlns:a16="http://schemas.microsoft.com/office/drawing/2014/main" id="{2640DCCB-224F-AF9B-1D45-2CA003FE019F}"/>
              </a:ext>
            </a:extLst>
          </p:cNvPr>
          <p:cNvSpPr txBox="1"/>
          <p:nvPr/>
        </p:nvSpPr>
        <p:spPr>
          <a:xfrm>
            <a:off x="4541315" y="2312181"/>
            <a:ext cx="720797" cy="369332"/>
          </a:xfrm>
          <a:prstGeom prst="rect">
            <a:avLst/>
          </a:prstGeom>
          <a:noFill/>
        </p:spPr>
        <p:txBody>
          <a:bodyPr wrap="square" rtlCol="0">
            <a:spAutoFit/>
          </a:bodyPr>
          <a:lstStyle/>
          <a:p>
            <a:pPr algn="l"/>
            <a:r>
              <a:rPr kumimoji="1" lang="en-US" altLang="ja-JP"/>
              <a:t>3/10</a:t>
            </a:r>
            <a:endParaRPr kumimoji="1" lang="ja-JP" altLang="en-US"/>
          </a:p>
        </p:txBody>
      </p:sp>
      <p:sp>
        <p:nvSpPr>
          <p:cNvPr id="22" name="テキスト ボックス 21">
            <a:extLst>
              <a:ext uri="{FF2B5EF4-FFF2-40B4-BE49-F238E27FC236}">
                <a16:creationId xmlns:a16="http://schemas.microsoft.com/office/drawing/2014/main" id="{68C0DF90-0D61-85F7-B91A-3D02DC579CF8}"/>
              </a:ext>
            </a:extLst>
          </p:cNvPr>
          <p:cNvSpPr txBox="1"/>
          <p:nvPr/>
        </p:nvSpPr>
        <p:spPr>
          <a:xfrm>
            <a:off x="6432610" y="2291477"/>
            <a:ext cx="812051" cy="369332"/>
          </a:xfrm>
          <a:prstGeom prst="rect">
            <a:avLst/>
          </a:prstGeom>
          <a:noFill/>
        </p:spPr>
        <p:txBody>
          <a:bodyPr wrap="square" rtlCol="0">
            <a:spAutoFit/>
          </a:bodyPr>
          <a:lstStyle/>
          <a:p>
            <a:pPr algn="l"/>
            <a:r>
              <a:rPr kumimoji="1" lang="en-US" altLang="ja-JP"/>
              <a:t>3/12</a:t>
            </a:r>
            <a:endParaRPr kumimoji="1" lang="ja-JP" altLang="en-US"/>
          </a:p>
        </p:txBody>
      </p:sp>
      <p:sp>
        <p:nvSpPr>
          <p:cNvPr id="23" name="テキスト ボックス 22">
            <a:extLst>
              <a:ext uri="{FF2B5EF4-FFF2-40B4-BE49-F238E27FC236}">
                <a16:creationId xmlns:a16="http://schemas.microsoft.com/office/drawing/2014/main" id="{8BC6D7C4-F264-1622-DC76-32537E9C3E9B}"/>
              </a:ext>
            </a:extLst>
          </p:cNvPr>
          <p:cNvSpPr txBox="1"/>
          <p:nvPr/>
        </p:nvSpPr>
        <p:spPr>
          <a:xfrm>
            <a:off x="656272" y="2545400"/>
            <a:ext cx="360040" cy="369332"/>
          </a:xfrm>
          <a:prstGeom prst="rect">
            <a:avLst/>
          </a:prstGeom>
          <a:noFill/>
        </p:spPr>
        <p:txBody>
          <a:bodyPr wrap="square" rtlCol="0">
            <a:spAutoFit/>
          </a:bodyPr>
          <a:lstStyle/>
          <a:p>
            <a:pPr algn="l"/>
            <a:r>
              <a:rPr kumimoji="1" lang="ja-JP" altLang="en-US"/>
              <a:t>●</a:t>
            </a:r>
          </a:p>
        </p:txBody>
      </p:sp>
      <p:sp>
        <p:nvSpPr>
          <p:cNvPr id="24" name="正方形/長方形 23">
            <a:extLst>
              <a:ext uri="{FF2B5EF4-FFF2-40B4-BE49-F238E27FC236}">
                <a16:creationId xmlns:a16="http://schemas.microsoft.com/office/drawing/2014/main" id="{7C1A1339-AC44-24ED-63D5-E88A1447A2E3}"/>
              </a:ext>
            </a:extLst>
          </p:cNvPr>
          <p:cNvSpPr/>
          <p:nvPr/>
        </p:nvSpPr>
        <p:spPr>
          <a:xfrm>
            <a:off x="5588662" y="2860608"/>
            <a:ext cx="843947" cy="1964213"/>
          </a:xfrm>
          <a:prstGeom prst="rect">
            <a:avLst/>
          </a:prstGeom>
          <a:solidFill>
            <a:schemeClr val="accent3">
              <a:lumMod val="40000"/>
              <a:lumOff val="6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rPr>
              <a:t>掲載不可</a:t>
            </a:r>
          </a:p>
        </p:txBody>
      </p:sp>
      <p:sp>
        <p:nvSpPr>
          <p:cNvPr id="25" name="テキスト ボックス 24">
            <a:extLst>
              <a:ext uri="{FF2B5EF4-FFF2-40B4-BE49-F238E27FC236}">
                <a16:creationId xmlns:a16="http://schemas.microsoft.com/office/drawing/2014/main" id="{0660DB59-7B0B-BB43-9ECC-631C8EB57AE2}"/>
              </a:ext>
            </a:extLst>
          </p:cNvPr>
          <p:cNvSpPr txBox="1"/>
          <p:nvPr/>
        </p:nvSpPr>
        <p:spPr>
          <a:xfrm>
            <a:off x="5327408" y="2552630"/>
            <a:ext cx="360040" cy="369332"/>
          </a:xfrm>
          <a:prstGeom prst="rect">
            <a:avLst/>
          </a:prstGeom>
          <a:noFill/>
        </p:spPr>
        <p:txBody>
          <a:bodyPr wrap="square" rtlCol="0">
            <a:spAutoFit/>
          </a:bodyPr>
          <a:lstStyle/>
          <a:p>
            <a:pPr algn="l"/>
            <a:r>
              <a:rPr kumimoji="1" lang="ja-JP" altLang="en-US" dirty="0"/>
              <a:t>●</a:t>
            </a:r>
          </a:p>
        </p:txBody>
      </p:sp>
      <p:sp>
        <p:nvSpPr>
          <p:cNvPr id="26" name="テキスト ボックス 25">
            <a:extLst>
              <a:ext uri="{FF2B5EF4-FFF2-40B4-BE49-F238E27FC236}">
                <a16:creationId xmlns:a16="http://schemas.microsoft.com/office/drawing/2014/main" id="{656D49CA-A107-984F-F250-F4BC257C5BBF}"/>
              </a:ext>
            </a:extLst>
          </p:cNvPr>
          <p:cNvSpPr txBox="1"/>
          <p:nvPr/>
        </p:nvSpPr>
        <p:spPr>
          <a:xfrm>
            <a:off x="6224131" y="2565863"/>
            <a:ext cx="234750" cy="369332"/>
          </a:xfrm>
          <a:prstGeom prst="rect">
            <a:avLst/>
          </a:prstGeom>
          <a:noFill/>
        </p:spPr>
        <p:txBody>
          <a:bodyPr wrap="square" rtlCol="0">
            <a:spAutoFit/>
          </a:bodyPr>
          <a:lstStyle/>
          <a:p>
            <a:pPr algn="l"/>
            <a:r>
              <a:rPr kumimoji="1" lang="ja-JP" altLang="en-US" dirty="0"/>
              <a:t>●</a:t>
            </a:r>
          </a:p>
        </p:txBody>
      </p:sp>
      <p:sp>
        <p:nvSpPr>
          <p:cNvPr id="27" name="正方形/長方形 26">
            <a:extLst>
              <a:ext uri="{FF2B5EF4-FFF2-40B4-BE49-F238E27FC236}">
                <a16:creationId xmlns:a16="http://schemas.microsoft.com/office/drawing/2014/main" id="{C8E07EFA-3CA0-87CD-3A8A-EDAB423A1E62}"/>
              </a:ext>
            </a:extLst>
          </p:cNvPr>
          <p:cNvSpPr/>
          <p:nvPr/>
        </p:nvSpPr>
        <p:spPr>
          <a:xfrm>
            <a:off x="825357" y="2854190"/>
            <a:ext cx="4711779" cy="1970631"/>
          </a:xfrm>
          <a:prstGeom prst="rect">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800" dirty="0">
                <a:solidFill>
                  <a:srgbClr val="0D0D0D"/>
                </a:solidFill>
                <a:latin typeface="+mn-ea"/>
              </a:rPr>
              <a:t>＜レギュラー商品＞</a:t>
            </a:r>
          </a:p>
          <a:p>
            <a:pPr marL="171450" indent="-171450">
              <a:buFont typeface="Arial" panose="020B0604020202020204" pitchFamily="34" charset="0"/>
              <a:buChar char="•"/>
            </a:pPr>
            <a:r>
              <a:rPr lang="ja-JP" altLang="en-US" sz="800" dirty="0">
                <a:solidFill>
                  <a:srgbClr val="0D0D0D"/>
                </a:solidFill>
                <a:latin typeface="+mn-ea"/>
              </a:rPr>
              <a:t>ブランドパネル　リッチフォーマット　</a:t>
            </a:r>
            <a:r>
              <a:rPr lang="en-US" altLang="ja-JP" sz="800" dirty="0">
                <a:solidFill>
                  <a:srgbClr val="0D0D0D"/>
                </a:solidFill>
                <a:latin typeface="+mn-ea"/>
              </a:rPr>
              <a:t>MD</a:t>
            </a:r>
            <a:r>
              <a:rPr lang="ja-JP" altLang="en-US" sz="800" dirty="0">
                <a:solidFill>
                  <a:srgbClr val="0D0D0D"/>
                </a:solidFill>
                <a:latin typeface="+mn-ea"/>
              </a:rPr>
              <a:t> （</a:t>
            </a:r>
            <a:r>
              <a:rPr lang="en-US" altLang="ja-JP" sz="800" dirty="0">
                <a:solidFill>
                  <a:srgbClr val="0D0D0D"/>
                </a:solidFill>
                <a:latin typeface="+mn-ea"/>
              </a:rPr>
              <a:t>500</a:t>
            </a:r>
            <a:r>
              <a:rPr lang="ja-JP" altLang="en-US" sz="800" dirty="0">
                <a:solidFill>
                  <a:srgbClr val="0D0D0D"/>
                </a:solidFill>
                <a:latin typeface="+mn-ea"/>
              </a:rPr>
              <a:t>万円～） （</a:t>
            </a:r>
            <a:r>
              <a:rPr lang="en-US" altLang="ja-JP" sz="800" dirty="0">
                <a:solidFill>
                  <a:srgbClr val="0D0D0D"/>
                </a:solidFill>
                <a:latin typeface="+mn-ea"/>
              </a:rPr>
              <a:t>9/1</a:t>
            </a:r>
            <a:r>
              <a:rPr lang="ja-JP" altLang="en-US" sz="800" dirty="0">
                <a:solidFill>
                  <a:srgbClr val="0D0D0D"/>
                </a:solidFill>
                <a:latin typeface="+mn-ea"/>
              </a:rPr>
              <a:t>～</a:t>
            </a:r>
            <a:r>
              <a:rPr lang="en-US" altLang="ja-JP" sz="800" dirty="0">
                <a:solidFill>
                  <a:srgbClr val="0D0D0D"/>
                </a:solidFill>
                <a:latin typeface="+mn-ea"/>
              </a:rPr>
              <a:t>3/10</a:t>
            </a:r>
            <a:r>
              <a:rPr lang="ja-JP" altLang="en-US" sz="800" dirty="0">
                <a:solidFill>
                  <a:srgbClr val="0D0D0D"/>
                </a:solidFill>
                <a:latin typeface="+mn-ea"/>
              </a:rPr>
              <a:t>）</a:t>
            </a:r>
            <a:endParaRPr lang="en-US" altLang="ja-JP" sz="800" dirty="0">
              <a:solidFill>
                <a:srgbClr val="0D0D0D"/>
              </a:solidFill>
              <a:latin typeface="+mn-ea"/>
            </a:endParaRPr>
          </a:p>
          <a:p>
            <a:pPr marL="171450" indent="-171450">
              <a:buFont typeface="Arial" panose="020B0604020202020204" pitchFamily="34" charset="0"/>
              <a:buChar char="•"/>
            </a:pPr>
            <a:r>
              <a:rPr lang="ja-JP" altLang="en-US" sz="800" dirty="0">
                <a:solidFill>
                  <a:srgbClr val="0D0D0D"/>
                </a:solidFill>
                <a:latin typeface="+mn-ea"/>
              </a:rPr>
              <a:t>ブランドパネル　リッチフォーマット　</a:t>
            </a:r>
            <a:r>
              <a:rPr lang="en-US" altLang="ja-JP" sz="800" dirty="0">
                <a:solidFill>
                  <a:srgbClr val="0D0D0D"/>
                </a:solidFill>
                <a:latin typeface="+mn-ea"/>
              </a:rPr>
              <a:t>MD</a:t>
            </a:r>
            <a:r>
              <a:rPr lang="ja-JP" altLang="en-US" sz="800" dirty="0">
                <a:solidFill>
                  <a:srgbClr val="0D0D0D"/>
                </a:solidFill>
                <a:latin typeface="+mn-ea"/>
              </a:rPr>
              <a:t> （</a:t>
            </a:r>
            <a:r>
              <a:rPr lang="en-US" altLang="ja-JP" sz="800" dirty="0">
                <a:solidFill>
                  <a:srgbClr val="0D0D0D"/>
                </a:solidFill>
                <a:latin typeface="+mn-ea"/>
              </a:rPr>
              <a:t>1000</a:t>
            </a:r>
            <a:r>
              <a:rPr lang="ja-JP" altLang="en-US" sz="800" dirty="0">
                <a:solidFill>
                  <a:srgbClr val="0D0D0D"/>
                </a:solidFill>
                <a:latin typeface="+mn-ea"/>
              </a:rPr>
              <a:t>万円～） （</a:t>
            </a:r>
            <a:r>
              <a:rPr lang="en-US" altLang="ja-JP" sz="800" dirty="0">
                <a:solidFill>
                  <a:srgbClr val="0D0D0D"/>
                </a:solidFill>
                <a:latin typeface="+mn-ea"/>
              </a:rPr>
              <a:t>9/1</a:t>
            </a:r>
            <a:r>
              <a:rPr lang="ja-JP" altLang="en-US" sz="800" dirty="0">
                <a:solidFill>
                  <a:srgbClr val="0D0D0D"/>
                </a:solidFill>
                <a:latin typeface="+mn-ea"/>
              </a:rPr>
              <a:t>～</a:t>
            </a:r>
            <a:r>
              <a:rPr lang="en-US" altLang="ja-JP" sz="800" dirty="0">
                <a:solidFill>
                  <a:srgbClr val="0D0D0D"/>
                </a:solidFill>
                <a:latin typeface="+mn-ea"/>
              </a:rPr>
              <a:t>3/10</a:t>
            </a:r>
            <a:r>
              <a:rPr lang="ja-JP" altLang="en-US" sz="800" dirty="0">
                <a:solidFill>
                  <a:srgbClr val="0D0D0D"/>
                </a:solidFill>
                <a:latin typeface="+mn-ea"/>
              </a:rPr>
              <a:t>）</a:t>
            </a:r>
          </a:p>
          <a:p>
            <a:pPr marL="171450" indent="-171450">
              <a:buFont typeface="Arial" panose="020B0604020202020204" pitchFamily="34" charset="0"/>
              <a:buChar char="•"/>
            </a:pPr>
            <a:r>
              <a:rPr lang="ja-JP" altLang="en-US" sz="800" dirty="0">
                <a:solidFill>
                  <a:srgbClr val="0D0D0D"/>
                </a:solidFill>
                <a:latin typeface="+mn-ea"/>
              </a:rPr>
              <a:t>ブランドパネル　リッチフォーマット　</a:t>
            </a:r>
            <a:r>
              <a:rPr lang="en-US" altLang="ja-JP" sz="800" dirty="0">
                <a:solidFill>
                  <a:srgbClr val="0D0D0D"/>
                </a:solidFill>
                <a:latin typeface="+mn-ea"/>
              </a:rPr>
              <a:t>MD</a:t>
            </a:r>
            <a:r>
              <a:rPr lang="ja-JP" altLang="en-US" sz="800" dirty="0">
                <a:solidFill>
                  <a:srgbClr val="0D0D0D"/>
                </a:solidFill>
                <a:latin typeface="+mn-ea"/>
              </a:rPr>
              <a:t>（</a:t>
            </a:r>
            <a:r>
              <a:rPr lang="en-US" altLang="ja-JP" sz="800" dirty="0">
                <a:solidFill>
                  <a:srgbClr val="0D0D0D"/>
                </a:solidFill>
                <a:latin typeface="+mn-ea"/>
              </a:rPr>
              <a:t>FQ1</a:t>
            </a:r>
            <a:r>
              <a:rPr lang="ja-JP" altLang="en-US" sz="800" dirty="0">
                <a:solidFill>
                  <a:srgbClr val="0D0D0D"/>
                </a:solidFill>
                <a:latin typeface="+mn-ea"/>
              </a:rPr>
              <a:t>） （</a:t>
            </a:r>
            <a:r>
              <a:rPr lang="en-US" altLang="ja-JP" sz="800" dirty="0">
                <a:solidFill>
                  <a:srgbClr val="0D0D0D"/>
                </a:solidFill>
                <a:latin typeface="+mn-ea"/>
              </a:rPr>
              <a:t>1000</a:t>
            </a:r>
            <a:r>
              <a:rPr lang="ja-JP" altLang="en-US" sz="800" dirty="0">
                <a:solidFill>
                  <a:srgbClr val="0D0D0D"/>
                </a:solidFill>
                <a:latin typeface="+mn-ea"/>
              </a:rPr>
              <a:t>万円～） （</a:t>
            </a:r>
            <a:r>
              <a:rPr lang="en-US" altLang="ja-JP" sz="800" dirty="0">
                <a:solidFill>
                  <a:srgbClr val="0D0D0D"/>
                </a:solidFill>
                <a:latin typeface="+mn-ea"/>
              </a:rPr>
              <a:t>9/1</a:t>
            </a:r>
            <a:r>
              <a:rPr lang="ja-JP" altLang="en-US" sz="800" dirty="0">
                <a:solidFill>
                  <a:srgbClr val="0D0D0D"/>
                </a:solidFill>
                <a:latin typeface="+mn-ea"/>
              </a:rPr>
              <a:t>～</a:t>
            </a:r>
            <a:r>
              <a:rPr lang="en-US" altLang="ja-JP" sz="800" dirty="0">
                <a:solidFill>
                  <a:srgbClr val="0D0D0D"/>
                </a:solidFill>
                <a:latin typeface="+mn-ea"/>
              </a:rPr>
              <a:t>3/10</a:t>
            </a:r>
            <a:r>
              <a:rPr lang="ja-JP" altLang="en-US" sz="800" dirty="0">
                <a:solidFill>
                  <a:srgbClr val="0D0D0D"/>
                </a:solidFill>
                <a:latin typeface="+mn-ea"/>
              </a:rPr>
              <a:t>）</a:t>
            </a:r>
            <a:endParaRPr lang="en-US" altLang="ja-JP" sz="800" dirty="0">
              <a:solidFill>
                <a:srgbClr val="0D0D0D"/>
              </a:solidFill>
              <a:latin typeface="+mn-ea"/>
            </a:endParaRPr>
          </a:p>
          <a:p>
            <a:pPr marL="171450" indent="-171450">
              <a:buFont typeface="Arial" panose="020B0604020202020204" pitchFamily="34" charset="0"/>
              <a:buChar char="•"/>
            </a:pPr>
            <a:r>
              <a:rPr lang="ja-JP" altLang="en-US" sz="800" dirty="0">
                <a:solidFill>
                  <a:srgbClr val="0D0D0D"/>
                </a:solidFill>
                <a:latin typeface="+mn-ea"/>
              </a:rPr>
              <a:t>ブランドパネル　リッチフォーマット　</a:t>
            </a:r>
            <a:r>
              <a:rPr lang="en-US" altLang="ja-JP" sz="800" dirty="0">
                <a:solidFill>
                  <a:srgbClr val="0D0D0D"/>
                </a:solidFill>
                <a:latin typeface="+mn-ea"/>
              </a:rPr>
              <a:t>MD</a:t>
            </a:r>
            <a:r>
              <a:rPr lang="ja-JP" altLang="en-US" sz="800" dirty="0">
                <a:solidFill>
                  <a:srgbClr val="0D0D0D"/>
                </a:solidFill>
                <a:latin typeface="+mn-ea"/>
              </a:rPr>
              <a:t>（</a:t>
            </a:r>
            <a:r>
              <a:rPr lang="en-US" altLang="ja-JP" sz="800" dirty="0">
                <a:solidFill>
                  <a:srgbClr val="0D0D0D"/>
                </a:solidFill>
                <a:latin typeface="+mn-ea"/>
              </a:rPr>
              <a:t>FQ1</a:t>
            </a:r>
            <a:r>
              <a:rPr lang="ja-JP" altLang="en-US" sz="800" dirty="0">
                <a:solidFill>
                  <a:srgbClr val="0D0D0D"/>
                </a:solidFill>
                <a:latin typeface="+mn-ea"/>
              </a:rPr>
              <a:t>） （</a:t>
            </a:r>
            <a:r>
              <a:rPr lang="en-US" altLang="ja-JP" sz="800" dirty="0">
                <a:solidFill>
                  <a:srgbClr val="0D0D0D"/>
                </a:solidFill>
                <a:latin typeface="+mn-ea"/>
              </a:rPr>
              <a:t>2000</a:t>
            </a:r>
            <a:r>
              <a:rPr lang="ja-JP" altLang="en-US" sz="800" dirty="0">
                <a:solidFill>
                  <a:srgbClr val="0D0D0D"/>
                </a:solidFill>
                <a:latin typeface="+mn-ea"/>
              </a:rPr>
              <a:t>万円～） （</a:t>
            </a:r>
            <a:r>
              <a:rPr lang="en-US" altLang="ja-JP" sz="800" dirty="0">
                <a:solidFill>
                  <a:srgbClr val="0D0D0D"/>
                </a:solidFill>
                <a:latin typeface="+mn-ea"/>
              </a:rPr>
              <a:t>9/1</a:t>
            </a:r>
            <a:r>
              <a:rPr lang="ja-JP" altLang="en-US" sz="800" dirty="0">
                <a:solidFill>
                  <a:srgbClr val="0D0D0D"/>
                </a:solidFill>
                <a:latin typeface="+mn-ea"/>
              </a:rPr>
              <a:t>～</a:t>
            </a:r>
            <a:r>
              <a:rPr lang="en-US" altLang="ja-JP" sz="800" dirty="0">
                <a:solidFill>
                  <a:srgbClr val="0D0D0D"/>
                </a:solidFill>
                <a:latin typeface="+mn-ea"/>
              </a:rPr>
              <a:t>3/10</a:t>
            </a:r>
            <a:r>
              <a:rPr lang="ja-JP" altLang="en-US" sz="800" dirty="0">
                <a:solidFill>
                  <a:srgbClr val="0D0D0D"/>
                </a:solidFill>
                <a:latin typeface="+mn-ea"/>
              </a:rPr>
              <a:t>）</a:t>
            </a:r>
          </a:p>
          <a:p>
            <a:pPr marL="171450" indent="-171450">
              <a:buFont typeface="Arial" panose="020B0604020202020204" pitchFamily="34" charset="0"/>
              <a:buChar char="•"/>
            </a:pPr>
            <a:r>
              <a:rPr lang="ja-JP" altLang="en-US" sz="800" dirty="0">
                <a:solidFill>
                  <a:srgbClr val="0D0D0D"/>
                </a:solidFill>
                <a:latin typeface="+mn-ea"/>
              </a:rPr>
              <a:t>ブランドパネル　リッチフォーマット　</a:t>
            </a:r>
            <a:r>
              <a:rPr lang="en-US" altLang="ja-JP" sz="800" dirty="0">
                <a:solidFill>
                  <a:srgbClr val="0D0D0D"/>
                </a:solidFill>
                <a:latin typeface="+mn-ea"/>
              </a:rPr>
              <a:t>MD</a:t>
            </a:r>
            <a:r>
              <a:rPr lang="ja-JP" altLang="en-US" sz="800" dirty="0">
                <a:solidFill>
                  <a:srgbClr val="0D0D0D"/>
                </a:solidFill>
                <a:latin typeface="+mn-ea"/>
              </a:rPr>
              <a:t>（都道府県）（</a:t>
            </a:r>
            <a:r>
              <a:rPr lang="en-US" altLang="ja-JP" sz="800" dirty="0">
                <a:solidFill>
                  <a:srgbClr val="0D0D0D"/>
                </a:solidFill>
                <a:latin typeface="+mn-ea"/>
              </a:rPr>
              <a:t>9/1</a:t>
            </a:r>
            <a:r>
              <a:rPr lang="ja-JP" altLang="en-US" sz="800" dirty="0">
                <a:solidFill>
                  <a:srgbClr val="0D0D0D"/>
                </a:solidFill>
                <a:latin typeface="+mn-ea"/>
              </a:rPr>
              <a:t>～</a:t>
            </a:r>
            <a:r>
              <a:rPr lang="en-US" altLang="ja-JP" sz="800" dirty="0">
                <a:solidFill>
                  <a:srgbClr val="0D0D0D"/>
                </a:solidFill>
                <a:latin typeface="+mn-ea"/>
              </a:rPr>
              <a:t>3/10</a:t>
            </a:r>
            <a:r>
              <a:rPr lang="ja-JP" altLang="en-US" sz="800" dirty="0">
                <a:solidFill>
                  <a:srgbClr val="0D0D0D"/>
                </a:solidFill>
                <a:latin typeface="+mn-ea"/>
              </a:rPr>
              <a:t>）</a:t>
            </a:r>
          </a:p>
          <a:p>
            <a:pPr marL="171450" indent="-171450">
              <a:buFont typeface="Arial" panose="020B0604020202020204" pitchFamily="34" charset="0"/>
              <a:buChar char="•"/>
            </a:pPr>
            <a:r>
              <a:rPr lang="ja-JP" altLang="en-US" sz="800" dirty="0">
                <a:solidFill>
                  <a:srgbClr val="0D0D0D"/>
                </a:solidFill>
                <a:latin typeface="+mn-ea"/>
              </a:rPr>
              <a:t>ブランドパネル　トップインパクト　</a:t>
            </a:r>
            <a:r>
              <a:rPr lang="en-US" altLang="ja-JP" sz="800" dirty="0">
                <a:solidFill>
                  <a:srgbClr val="0D0D0D"/>
                </a:solidFill>
                <a:latin typeface="+mn-ea"/>
              </a:rPr>
              <a:t>PC</a:t>
            </a:r>
            <a:r>
              <a:rPr lang="ja-JP" altLang="en-US" sz="800" dirty="0">
                <a:solidFill>
                  <a:srgbClr val="0D0D0D"/>
                </a:solidFill>
                <a:latin typeface="+mn-ea"/>
              </a:rPr>
              <a:t>（</a:t>
            </a:r>
            <a:r>
              <a:rPr lang="en-US" altLang="ja-JP" sz="800" dirty="0">
                <a:solidFill>
                  <a:srgbClr val="0D0D0D"/>
                </a:solidFill>
                <a:latin typeface="+mn-ea"/>
              </a:rPr>
              <a:t>9/1</a:t>
            </a:r>
            <a:r>
              <a:rPr lang="ja-JP" altLang="en-US" sz="800" dirty="0">
                <a:solidFill>
                  <a:srgbClr val="0D0D0D"/>
                </a:solidFill>
                <a:latin typeface="+mn-ea"/>
              </a:rPr>
              <a:t>～</a:t>
            </a:r>
            <a:r>
              <a:rPr lang="en-US" altLang="ja-JP" sz="800" dirty="0">
                <a:solidFill>
                  <a:srgbClr val="0D0D0D"/>
                </a:solidFill>
                <a:latin typeface="+mn-ea"/>
              </a:rPr>
              <a:t>3/10</a:t>
            </a:r>
            <a:r>
              <a:rPr lang="ja-JP" altLang="en-US" sz="800" dirty="0">
                <a:solidFill>
                  <a:srgbClr val="0D0D0D"/>
                </a:solidFill>
                <a:latin typeface="+mn-ea"/>
              </a:rPr>
              <a:t>）</a:t>
            </a:r>
          </a:p>
          <a:p>
            <a:pPr marL="171450" indent="-171450">
              <a:buFont typeface="Arial" panose="020B0604020202020204" pitchFamily="34" charset="0"/>
              <a:buChar char="•"/>
            </a:pPr>
            <a:r>
              <a:rPr lang="ja-JP" altLang="en-US" sz="800" dirty="0">
                <a:solidFill>
                  <a:srgbClr val="0D0D0D"/>
                </a:solidFill>
                <a:latin typeface="+mn-ea"/>
              </a:rPr>
              <a:t>ブランドパネル　トップインパクト　</a:t>
            </a:r>
            <a:r>
              <a:rPr lang="en-US" altLang="ja-JP" sz="800" dirty="0">
                <a:solidFill>
                  <a:srgbClr val="0D0D0D"/>
                </a:solidFill>
                <a:latin typeface="+mn-ea"/>
              </a:rPr>
              <a:t>PC</a:t>
            </a:r>
            <a:r>
              <a:rPr lang="ja-JP" altLang="en-US" sz="800" dirty="0">
                <a:solidFill>
                  <a:srgbClr val="0D0D0D"/>
                </a:solidFill>
                <a:latin typeface="+mn-ea"/>
              </a:rPr>
              <a:t>（都道府県）（</a:t>
            </a:r>
            <a:r>
              <a:rPr lang="en-US" altLang="ja-JP" sz="800" dirty="0">
                <a:solidFill>
                  <a:srgbClr val="0D0D0D"/>
                </a:solidFill>
                <a:latin typeface="+mn-ea"/>
              </a:rPr>
              <a:t>9/1</a:t>
            </a:r>
            <a:r>
              <a:rPr lang="ja-JP" altLang="en-US" sz="800" dirty="0">
                <a:solidFill>
                  <a:srgbClr val="0D0D0D"/>
                </a:solidFill>
                <a:latin typeface="+mn-ea"/>
              </a:rPr>
              <a:t>～</a:t>
            </a:r>
            <a:r>
              <a:rPr lang="en-US" altLang="ja-JP" sz="800" dirty="0">
                <a:solidFill>
                  <a:srgbClr val="0D0D0D"/>
                </a:solidFill>
                <a:latin typeface="+mn-ea"/>
              </a:rPr>
              <a:t>3/10</a:t>
            </a:r>
            <a:r>
              <a:rPr lang="ja-JP" altLang="en-US" sz="800" dirty="0">
                <a:solidFill>
                  <a:srgbClr val="0D0D0D"/>
                </a:solidFill>
                <a:latin typeface="+mn-ea"/>
              </a:rPr>
              <a:t>）</a:t>
            </a:r>
          </a:p>
          <a:p>
            <a:r>
              <a:rPr lang="ja-JP" altLang="en-US" sz="800" dirty="0">
                <a:solidFill>
                  <a:srgbClr val="0D0D0D"/>
                </a:solidFill>
                <a:latin typeface="+mn-ea"/>
              </a:rPr>
              <a:t>＜スペシャル商品＞</a:t>
            </a:r>
          </a:p>
          <a:p>
            <a:pPr marL="171450" indent="-171450">
              <a:buFont typeface="Arial" panose="020B0604020202020204" pitchFamily="34" charset="0"/>
              <a:buChar char="•"/>
            </a:pPr>
            <a:r>
              <a:rPr lang="ja-JP" altLang="en-US" sz="800" dirty="0">
                <a:solidFill>
                  <a:srgbClr val="0D0D0D"/>
                </a:solidFill>
                <a:latin typeface="+mn-ea"/>
              </a:rPr>
              <a:t>ブランドパネル　トップインパクト　パノラマ　</a:t>
            </a:r>
            <a:r>
              <a:rPr lang="en-US" altLang="ja-JP" sz="800" dirty="0">
                <a:solidFill>
                  <a:srgbClr val="0D0D0D"/>
                </a:solidFill>
                <a:latin typeface="+mn-ea"/>
              </a:rPr>
              <a:t>PC</a:t>
            </a:r>
            <a:r>
              <a:rPr lang="ja-JP" altLang="en-US" sz="800" dirty="0">
                <a:solidFill>
                  <a:srgbClr val="0D0D0D"/>
                </a:solidFill>
                <a:latin typeface="+mn-ea"/>
              </a:rPr>
              <a:t>（</a:t>
            </a:r>
            <a:r>
              <a:rPr lang="en-US" altLang="ja-JP" sz="800" dirty="0">
                <a:solidFill>
                  <a:srgbClr val="0D0D0D"/>
                </a:solidFill>
                <a:latin typeface="+mn-ea"/>
              </a:rPr>
              <a:t>1000</a:t>
            </a:r>
            <a:r>
              <a:rPr lang="ja-JP" altLang="en-US" sz="800" dirty="0">
                <a:solidFill>
                  <a:srgbClr val="0D0D0D"/>
                </a:solidFill>
                <a:latin typeface="+mn-ea"/>
              </a:rPr>
              <a:t>万円～）（</a:t>
            </a:r>
            <a:r>
              <a:rPr lang="en-US" altLang="ja-JP" sz="800" dirty="0">
                <a:solidFill>
                  <a:srgbClr val="0D0D0D"/>
                </a:solidFill>
                <a:latin typeface="+mn-ea"/>
              </a:rPr>
              <a:t>9/1</a:t>
            </a:r>
            <a:r>
              <a:rPr lang="ja-JP" altLang="en-US" sz="800" dirty="0">
                <a:solidFill>
                  <a:srgbClr val="0D0D0D"/>
                </a:solidFill>
                <a:latin typeface="+mn-ea"/>
              </a:rPr>
              <a:t>～</a:t>
            </a:r>
            <a:r>
              <a:rPr lang="en-US" altLang="ja-JP" sz="800" dirty="0">
                <a:solidFill>
                  <a:srgbClr val="0D0D0D"/>
                </a:solidFill>
                <a:latin typeface="+mn-ea"/>
              </a:rPr>
              <a:t>3/10</a:t>
            </a:r>
            <a:r>
              <a:rPr lang="ja-JP" altLang="en-US" sz="800" dirty="0">
                <a:solidFill>
                  <a:srgbClr val="0D0D0D"/>
                </a:solidFill>
                <a:latin typeface="+mn-ea"/>
              </a:rPr>
              <a:t>）</a:t>
            </a:r>
          </a:p>
          <a:p>
            <a:pPr marL="171450" indent="-171450">
              <a:buFont typeface="Arial" panose="020B0604020202020204" pitchFamily="34" charset="0"/>
              <a:buChar char="•"/>
            </a:pPr>
            <a:r>
              <a:rPr lang="ja-JP" altLang="en-US" sz="800" dirty="0">
                <a:solidFill>
                  <a:srgbClr val="0D0D0D"/>
                </a:solidFill>
                <a:latin typeface="+mn-ea"/>
              </a:rPr>
              <a:t>ブランドパネル　トップインパクト　パノラマ　</a:t>
            </a:r>
            <a:r>
              <a:rPr lang="en-US" altLang="ja-JP" sz="800" dirty="0">
                <a:solidFill>
                  <a:srgbClr val="0D0D0D"/>
                </a:solidFill>
                <a:latin typeface="+mn-ea"/>
              </a:rPr>
              <a:t>PC</a:t>
            </a:r>
            <a:r>
              <a:rPr lang="ja-JP" altLang="en-US" sz="800" dirty="0">
                <a:solidFill>
                  <a:srgbClr val="0D0D0D"/>
                </a:solidFill>
                <a:latin typeface="+mn-ea"/>
              </a:rPr>
              <a:t>（</a:t>
            </a:r>
            <a:r>
              <a:rPr lang="en-US" altLang="ja-JP" sz="800" dirty="0">
                <a:solidFill>
                  <a:srgbClr val="0D0D0D"/>
                </a:solidFill>
                <a:latin typeface="+mn-ea"/>
              </a:rPr>
              <a:t>2000</a:t>
            </a:r>
            <a:r>
              <a:rPr lang="ja-JP" altLang="en-US" sz="800" dirty="0">
                <a:solidFill>
                  <a:srgbClr val="0D0D0D"/>
                </a:solidFill>
                <a:latin typeface="+mn-ea"/>
              </a:rPr>
              <a:t>万円～）（</a:t>
            </a:r>
            <a:r>
              <a:rPr lang="en-US" altLang="ja-JP" sz="800" dirty="0">
                <a:solidFill>
                  <a:srgbClr val="0D0D0D"/>
                </a:solidFill>
                <a:latin typeface="+mn-ea"/>
              </a:rPr>
              <a:t>9/1</a:t>
            </a:r>
            <a:r>
              <a:rPr lang="ja-JP" altLang="en-US" sz="800" dirty="0">
                <a:solidFill>
                  <a:srgbClr val="0D0D0D"/>
                </a:solidFill>
                <a:latin typeface="+mn-ea"/>
              </a:rPr>
              <a:t>～</a:t>
            </a:r>
            <a:r>
              <a:rPr lang="en-US" altLang="ja-JP" sz="800" dirty="0">
                <a:solidFill>
                  <a:srgbClr val="0D0D0D"/>
                </a:solidFill>
                <a:latin typeface="+mn-ea"/>
              </a:rPr>
              <a:t>3/10</a:t>
            </a:r>
            <a:r>
              <a:rPr lang="ja-JP" altLang="en-US" sz="800" dirty="0">
                <a:solidFill>
                  <a:srgbClr val="0D0D0D"/>
                </a:solidFill>
                <a:latin typeface="+mn-ea"/>
              </a:rPr>
              <a:t>）</a:t>
            </a:r>
            <a:endParaRPr lang="en-US" altLang="ja-JP" sz="800" dirty="0">
              <a:solidFill>
                <a:srgbClr val="0D0D0D"/>
              </a:solidFill>
              <a:latin typeface="+mn-ea"/>
            </a:endParaRPr>
          </a:p>
          <a:p>
            <a:pPr marL="171450" indent="-171450">
              <a:buFont typeface="Arial" panose="020B0604020202020204" pitchFamily="34" charset="0"/>
              <a:buChar char="•"/>
            </a:pPr>
            <a:r>
              <a:rPr lang="ja-JP" altLang="en-US" sz="800" dirty="0">
                <a:solidFill>
                  <a:srgbClr val="0D0D0D"/>
                </a:solidFill>
                <a:latin typeface="+mn-ea"/>
              </a:rPr>
              <a:t>ブランドパネル　トップインパクト　パノラマ　</a:t>
            </a:r>
            <a:r>
              <a:rPr lang="en-US" altLang="ja-JP" sz="800" dirty="0">
                <a:solidFill>
                  <a:srgbClr val="0D0D0D"/>
                </a:solidFill>
                <a:latin typeface="+mn-ea"/>
              </a:rPr>
              <a:t>MD</a:t>
            </a:r>
            <a:r>
              <a:rPr lang="ja-JP" altLang="en-US" sz="800" dirty="0">
                <a:solidFill>
                  <a:srgbClr val="0D0D0D"/>
                </a:solidFill>
                <a:latin typeface="+mn-ea"/>
              </a:rPr>
              <a:t>（</a:t>
            </a:r>
            <a:r>
              <a:rPr lang="en-US" altLang="ja-JP" sz="800" dirty="0">
                <a:solidFill>
                  <a:srgbClr val="0D0D0D"/>
                </a:solidFill>
                <a:latin typeface="+mn-ea"/>
              </a:rPr>
              <a:t>1000</a:t>
            </a:r>
            <a:r>
              <a:rPr lang="ja-JP" altLang="en-US" sz="800" dirty="0">
                <a:solidFill>
                  <a:srgbClr val="0D0D0D"/>
                </a:solidFill>
                <a:latin typeface="+mn-ea"/>
              </a:rPr>
              <a:t>万円～）（</a:t>
            </a:r>
            <a:r>
              <a:rPr lang="en-US" altLang="ja-JP" sz="800" dirty="0">
                <a:solidFill>
                  <a:srgbClr val="0D0D0D"/>
                </a:solidFill>
                <a:latin typeface="+mn-ea"/>
              </a:rPr>
              <a:t>9/1</a:t>
            </a:r>
            <a:r>
              <a:rPr lang="ja-JP" altLang="en-US" sz="800" dirty="0">
                <a:solidFill>
                  <a:srgbClr val="0D0D0D"/>
                </a:solidFill>
                <a:latin typeface="+mn-ea"/>
              </a:rPr>
              <a:t>～</a:t>
            </a:r>
            <a:r>
              <a:rPr lang="en-US" altLang="ja-JP" sz="800" dirty="0">
                <a:solidFill>
                  <a:srgbClr val="0D0D0D"/>
                </a:solidFill>
                <a:latin typeface="+mn-ea"/>
              </a:rPr>
              <a:t>3/10</a:t>
            </a:r>
            <a:r>
              <a:rPr lang="ja-JP" altLang="en-US" sz="800" dirty="0">
                <a:solidFill>
                  <a:srgbClr val="0D0D0D"/>
                </a:solidFill>
                <a:latin typeface="+mn-ea"/>
              </a:rPr>
              <a:t>）</a:t>
            </a:r>
          </a:p>
          <a:p>
            <a:pPr marL="171450" indent="-171450">
              <a:buFont typeface="Arial" panose="020B0604020202020204" pitchFamily="34" charset="0"/>
              <a:buChar char="•"/>
            </a:pPr>
            <a:r>
              <a:rPr lang="ja-JP" altLang="en-US" sz="800" dirty="0">
                <a:solidFill>
                  <a:srgbClr val="0D0D0D"/>
                </a:solidFill>
                <a:latin typeface="+mn-ea"/>
              </a:rPr>
              <a:t>ブランドパネル　トップインパクト　パノラマ　</a:t>
            </a:r>
            <a:r>
              <a:rPr lang="en-US" altLang="ja-JP" sz="800" dirty="0">
                <a:solidFill>
                  <a:srgbClr val="0D0D0D"/>
                </a:solidFill>
                <a:latin typeface="+mn-ea"/>
              </a:rPr>
              <a:t>MD</a:t>
            </a:r>
            <a:r>
              <a:rPr lang="ja-JP" altLang="en-US" sz="800" dirty="0">
                <a:solidFill>
                  <a:srgbClr val="0D0D0D"/>
                </a:solidFill>
                <a:latin typeface="+mn-ea"/>
              </a:rPr>
              <a:t>（</a:t>
            </a:r>
            <a:r>
              <a:rPr lang="en-US" altLang="ja-JP" sz="800" dirty="0">
                <a:solidFill>
                  <a:srgbClr val="0D0D0D"/>
                </a:solidFill>
                <a:latin typeface="+mn-ea"/>
              </a:rPr>
              <a:t>FQ1</a:t>
            </a:r>
            <a:r>
              <a:rPr lang="ja-JP" altLang="en-US" sz="800" dirty="0">
                <a:solidFill>
                  <a:srgbClr val="0D0D0D"/>
                </a:solidFill>
                <a:latin typeface="+mn-ea"/>
              </a:rPr>
              <a:t>）（</a:t>
            </a:r>
            <a:r>
              <a:rPr lang="en-US" altLang="ja-JP" sz="800" dirty="0">
                <a:solidFill>
                  <a:srgbClr val="0D0D0D"/>
                </a:solidFill>
                <a:latin typeface="+mn-ea"/>
              </a:rPr>
              <a:t>1000</a:t>
            </a:r>
            <a:r>
              <a:rPr lang="ja-JP" altLang="en-US" sz="800" dirty="0">
                <a:solidFill>
                  <a:srgbClr val="0D0D0D"/>
                </a:solidFill>
                <a:latin typeface="+mn-ea"/>
              </a:rPr>
              <a:t>万円～）（</a:t>
            </a:r>
            <a:r>
              <a:rPr lang="en-US" altLang="ja-JP" sz="800" dirty="0">
                <a:solidFill>
                  <a:srgbClr val="0D0D0D"/>
                </a:solidFill>
                <a:latin typeface="+mn-ea"/>
              </a:rPr>
              <a:t>9/1</a:t>
            </a:r>
            <a:r>
              <a:rPr lang="ja-JP" altLang="en-US" sz="800" dirty="0">
                <a:solidFill>
                  <a:srgbClr val="0D0D0D"/>
                </a:solidFill>
                <a:latin typeface="+mn-ea"/>
              </a:rPr>
              <a:t>～</a:t>
            </a:r>
            <a:r>
              <a:rPr lang="en-US" altLang="ja-JP" sz="800" dirty="0">
                <a:solidFill>
                  <a:srgbClr val="0D0D0D"/>
                </a:solidFill>
                <a:latin typeface="+mn-ea"/>
              </a:rPr>
              <a:t>3/10</a:t>
            </a:r>
            <a:r>
              <a:rPr lang="ja-JP" altLang="en-US" sz="800" dirty="0">
                <a:solidFill>
                  <a:srgbClr val="0D0D0D"/>
                </a:solidFill>
                <a:latin typeface="+mn-ea"/>
              </a:rPr>
              <a:t>）</a:t>
            </a:r>
            <a:endParaRPr lang="en-US" altLang="ja-JP" sz="800" dirty="0">
              <a:solidFill>
                <a:srgbClr val="0D0D0D"/>
              </a:solidFill>
              <a:latin typeface="+mn-ea"/>
            </a:endParaRPr>
          </a:p>
          <a:p>
            <a:pPr marL="171450" indent="-171450">
              <a:buFont typeface="Arial" panose="020B0604020202020204" pitchFamily="34" charset="0"/>
              <a:buChar char="•"/>
            </a:pPr>
            <a:r>
              <a:rPr lang="ja-JP" altLang="en-US" sz="800" dirty="0">
                <a:solidFill>
                  <a:srgbClr val="0D0D0D"/>
                </a:solidFill>
                <a:latin typeface="+mn-ea"/>
              </a:rPr>
              <a:t>ブランドパネル　トップインパクト　パノラマ　</a:t>
            </a:r>
            <a:r>
              <a:rPr lang="en-US" altLang="ja-JP" sz="800" dirty="0">
                <a:solidFill>
                  <a:srgbClr val="0D0D0D"/>
                </a:solidFill>
                <a:latin typeface="+mn-ea"/>
              </a:rPr>
              <a:t>MD</a:t>
            </a:r>
            <a:r>
              <a:rPr lang="ja-JP" altLang="en-US" sz="800" dirty="0">
                <a:solidFill>
                  <a:srgbClr val="0D0D0D"/>
                </a:solidFill>
                <a:latin typeface="+mn-ea"/>
              </a:rPr>
              <a:t>（</a:t>
            </a:r>
            <a:r>
              <a:rPr lang="en-US" altLang="ja-JP" sz="800" dirty="0">
                <a:solidFill>
                  <a:srgbClr val="0D0D0D"/>
                </a:solidFill>
                <a:latin typeface="+mn-ea"/>
              </a:rPr>
              <a:t>FQ1</a:t>
            </a:r>
            <a:r>
              <a:rPr lang="ja-JP" altLang="en-US" sz="800" dirty="0">
                <a:solidFill>
                  <a:srgbClr val="0D0D0D"/>
                </a:solidFill>
                <a:latin typeface="+mn-ea"/>
              </a:rPr>
              <a:t>）（</a:t>
            </a:r>
            <a:r>
              <a:rPr lang="en-US" altLang="ja-JP" sz="800" dirty="0">
                <a:solidFill>
                  <a:srgbClr val="0D0D0D"/>
                </a:solidFill>
                <a:latin typeface="+mn-ea"/>
              </a:rPr>
              <a:t>2000</a:t>
            </a:r>
            <a:r>
              <a:rPr lang="ja-JP" altLang="en-US" sz="800" dirty="0">
                <a:solidFill>
                  <a:srgbClr val="0D0D0D"/>
                </a:solidFill>
                <a:latin typeface="+mn-ea"/>
              </a:rPr>
              <a:t>万円～）（</a:t>
            </a:r>
            <a:r>
              <a:rPr lang="en-US" altLang="ja-JP" sz="800" dirty="0">
                <a:solidFill>
                  <a:srgbClr val="0D0D0D"/>
                </a:solidFill>
                <a:latin typeface="+mn-ea"/>
              </a:rPr>
              <a:t>9/1</a:t>
            </a:r>
            <a:r>
              <a:rPr lang="ja-JP" altLang="en-US" sz="800" dirty="0">
                <a:solidFill>
                  <a:srgbClr val="0D0D0D"/>
                </a:solidFill>
                <a:latin typeface="+mn-ea"/>
              </a:rPr>
              <a:t>～</a:t>
            </a:r>
            <a:r>
              <a:rPr lang="en-US" altLang="ja-JP" sz="800" dirty="0">
                <a:solidFill>
                  <a:srgbClr val="0D0D0D"/>
                </a:solidFill>
                <a:latin typeface="+mn-ea"/>
              </a:rPr>
              <a:t>3/10</a:t>
            </a:r>
            <a:r>
              <a:rPr lang="ja-JP" altLang="en-US" sz="800" dirty="0">
                <a:solidFill>
                  <a:srgbClr val="0D0D0D"/>
                </a:solidFill>
                <a:latin typeface="+mn-ea"/>
              </a:rPr>
              <a:t>）</a:t>
            </a:r>
          </a:p>
          <a:p>
            <a:pPr marL="171450" indent="-171450">
              <a:buFont typeface="Arial" panose="020B0604020202020204" pitchFamily="34" charset="0"/>
              <a:buChar char="•"/>
            </a:pPr>
            <a:r>
              <a:rPr lang="ja-JP" altLang="en-US" sz="800" dirty="0">
                <a:solidFill>
                  <a:srgbClr val="0D0D0D"/>
                </a:solidFill>
                <a:latin typeface="+mn-ea"/>
              </a:rPr>
              <a:t>ブランドパネル　トップインパクト　パノラマ　</a:t>
            </a:r>
            <a:r>
              <a:rPr lang="en-US" altLang="ja-JP" sz="800" dirty="0">
                <a:solidFill>
                  <a:srgbClr val="0D0D0D"/>
                </a:solidFill>
                <a:latin typeface="+mn-ea"/>
              </a:rPr>
              <a:t>MD</a:t>
            </a:r>
            <a:r>
              <a:rPr lang="ja-JP" altLang="en-US" sz="800" dirty="0">
                <a:solidFill>
                  <a:srgbClr val="0D0D0D"/>
                </a:solidFill>
                <a:latin typeface="+mn-ea"/>
              </a:rPr>
              <a:t>（都道府県）（</a:t>
            </a:r>
            <a:r>
              <a:rPr lang="en-US" altLang="ja-JP" sz="800" dirty="0">
                <a:solidFill>
                  <a:srgbClr val="0D0D0D"/>
                </a:solidFill>
                <a:latin typeface="+mn-ea"/>
              </a:rPr>
              <a:t>9/1</a:t>
            </a:r>
            <a:r>
              <a:rPr lang="ja-JP" altLang="en-US" sz="800" dirty="0">
                <a:solidFill>
                  <a:srgbClr val="0D0D0D"/>
                </a:solidFill>
                <a:latin typeface="+mn-ea"/>
              </a:rPr>
              <a:t>～</a:t>
            </a:r>
            <a:r>
              <a:rPr lang="en-US" altLang="ja-JP" sz="800" dirty="0">
                <a:solidFill>
                  <a:srgbClr val="0D0D0D"/>
                </a:solidFill>
                <a:latin typeface="+mn-ea"/>
              </a:rPr>
              <a:t>3/10</a:t>
            </a:r>
            <a:r>
              <a:rPr lang="ja-JP" altLang="en-US" sz="800" dirty="0">
                <a:solidFill>
                  <a:srgbClr val="0D0D0D"/>
                </a:solidFill>
                <a:latin typeface="+mn-ea"/>
              </a:rPr>
              <a:t>）</a:t>
            </a:r>
          </a:p>
        </p:txBody>
      </p:sp>
      <p:sp>
        <p:nvSpPr>
          <p:cNvPr id="28" name="正方形/長方形 27">
            <a:extLst>
              <a:ext uri="{FF2B5EF4-FFF2-40B4-BE49-F238E27FC236}">
                <a16:creationId xmlns:a16="http://schemas.microsoft.com/office/drawing/2014/main" id="{342D985D-0594-4F60-5775-0C61F811A854}"/>
              </a:ext>
            </a:extLst>
          </p:cNvPr>
          <p:cNvSpPr/>
          <p:nvPr/>
        </p:nvSpPr>
        <p:spPr>
          <a:xfrm>
            <a:off x="6503490" y="2860608"/>
            <a:ext cx="4737084" cy="1953779"/>
          </a:xfrm>
          <a:prstGeom prst="rect">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800" dirty="0">
                <a:solidFill>
                  <a:srgbClr val="0D0D0D"/>
                </a:solidFill>
                <a:latin typeface="メイリオ" panose="020B0604030504040204" pitchFamily="50" charset="-128"/>
                <a:ea typeface="メイリオ" panose="020B0604030504040204" pitchFamily="50" charset="-128"/>
              </a:rPr>
              <a:t>＜レギュラー商品＞</a:t>
            </a:r>
          </a:p>
          <a:p>
            <a:pPr marL="171450" indent="-171450">
              <a:buFont typeface="Arial" panose="020B0604020202020204" pitchFamily="34" charset="0"/>
              <a:buChar char="•"/>
            </a:pPr>
            <a:r>
              <a:rPr lang="ja-JP" altLang="en-US" sz="800" dirty="0">
                <a:solidFill>
                  <a:srgbClr val="0D0D0D"/>
                </a:solidFill>
                <a:latin typeface="メイリオ" panose="020B0604030504040204" pitchFamily="50" charset="-128"/>
                <a:ea typeface="メイリオ" panose="020B0604030504040204" pitchFamily="50" charset="-128"/>
              </a:rPr>
              <a:t>ブランドパネル　リッチフォーマット　</a:t>
            </a:r>
            <a:r>
              <a:rPr lang="en-US" altLang="ja-JP" sz="800" dirty="0">
                <a:solidFill>
                  <a:srgbClr val="0D0D0D"/>
                </a:solidFill>
                <a:latin typeface="メイリオ" panose="020B0604030504040204" pitchFamily="50" charset="-128"/>
                <a:ea typeface="メイリオ" panose="020B0604030504040204" pitchFamily="50" charset="-128"/>
              </a:rPr>
              <a:t>MD</a:t>
            </a:r>
            <a:r>
              <a:rPr lang="ja-JP" altLang="en-US" sz="800" dirty="0">
                <a:solidFill>
                  <a:srgbClr val="0D0D0D"/>
                </a:solidFill>
                <a:latin typeface="メイリオ" panose="020B0604030504040204" pitchFamily="50" charset="-128"/>
                <a:ea typeface="メイリオ" panose="020B0604030504040204" pitchFamily="50" charset="-128"/>
              </a:rPr>
              <a:t> （</a:t>
            </a:r>
            <a:r>
              <a:rPr lang="en-US" altLang="ja-JP" sz="800" dirty="0">
                <a:solidFill>
                  <a:srgbClr val="0D0D0D"/>
                </a:solidFill>
                <a:latin typeface="メイリオ" panose="020B0604030504040204" pitchFamily="50" charset="-128"/>
                <a:ea typeface="メイリオ" panose="020B0604030504040204" pitchFamily="50" charset="-128"/>
              </a:rPr>
              <a:t>500</a:t>
            </a:r>
            <a:r>
              <a:rPr lang="ja-JP" altLang="en-US" sz="800" dirty="0">
                <a:solidFill>
                  <a:srgbClr val="0D0D0D"/>
                </a:solidFill>
                <a:latin typeface="メイリオ" panose="020B0604030504040204" pitchFamily="50" charset="-128"/>
                <a:ea typeface="メイリオ" panose="020B0604030504040204" pitchFamily="50" charset="-128"/>
              </a:rPr>
              <a:t>万円～） （</a:t>
            </a:r>
            <a:r>
              <a:rPr lang="en-US" altLang="ja-JP" sz="800" dirty="0">
                <a:solidFill>
                  <a:srgbClr val="0D0D0D"/>
                </a:solidFill>
                <a:latin typeface="メイリオ" panose="020B0604030504040204" pitchFamily="50" charset="-128"/>
                <a:ea typeface="メイリオ" panose="020B0604030504040204" pitchFamily="50" charset="-128"/>
              </a:rPr>
              <a:t>3/12</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3/31</a:t>
            </a:r>
            <a:r>
              <a:rPr lang="ja-JP" altLang="en-US" sz="800" dirty="0">
                <a:solidFill>
                  <a:srgbClr val="0D0D0D"/>
                </a:solidFill>
                <a:latin typeface="メイリオ" panose="020B0604030504040204" pitchFamily="50" charset="-128"/>
                <a:ea typeface="メイリオ" panose="020B0604030504040204" pitchFamily="50" charset="-128"/>
              </a:rPr>
              <a:t>）</a:t>
            </a:r>
            <a:endParaRPr lang="en-US" altLang="ja-JP" sz="800" dirty="0">
              <a:solidFill>
                <a:srgbClr val="0D0D0D"/>
              </a:solidFill>
              <a:latin typeface="メイリオ" panose="020B0604030504040204" pitchFamily="50" charset="-128"/>
              <a:ea typeface="メイリオ" panose="020B0604030504040204" pitchFamily="50" charset="-128"/>
            </a:endParaRPr>
          </a:p>
          <a:p>
            <a:pPr marL="171450" indent="-171450">
              <a:buFont typeface="Arial" panose="020B0604020202020204" pitchFamily="34" charset="0"/>
              <a:buChar char="•"/>
            </a:pPr>
            <a:r>
              <a:rPr lang="ja-JP" altLang="en-US" sz="800" dirty="0">
                <a:solidFill>
                  <a:srgbClr val="0D0D0D"/>
                </a:solidFill>
                <a:latin typeface="メイリオ" panose="020B0604030504040204" pitchFamily="50" charset="-128"/>
                <a:ea typeface="メイリオ" panose="020B0604030504040204" pitchFamily="50" charset="-128"/>
              </a:rPr>
              <a:t>ブランドパネル　リッチフォーマット　</a:t>
            </a:r>
            <a:r>
              <a:rPr lang="en-US" altLang="ja-JP" sz="800" dirty="0">
                <a:solidFill>
                  <a:srgbClr val="0D0D0D"/>
                </a:solidFill>
                <a:latin typeface="メイリオ" panose="020B0604030504040204" pitchFamily="50" charset="-128"/>
                <a:ea typeface="メイリオ" panose="020B0604030504040204" pitchFamily="50" charset="-128"/>
              </a:rPr>
              <a:t>MD</a:t>
            </a:r>
            <a:r>
              <a:rPr lang="ja-JP" altLang="en-US" sz="800" dirty="0">
                <a:solidFill>
                  <a:srgbClr val="0D0D0D"/>
                </a:solidFill>
                <a:latin typeface="メイリオ" panose="020B0604030504040204" pitchFamily="50" charset="-128"/>
                <a:ea typeface="メイリオ" panose="020B0604030504040204" pitchFamily="50" charset="-128"/>
              </a:rPr>
              <a:t> （</a:t>
            </a:r>
            <a:r>
              <a:rPr lang="en-US" altLang="ja-JP" sz="800" dirty="0">
                <a:solidFill>
                  <a:srgbClr val="0D0D0D"/>
                </a:solidFill>
                <a:latin typeface="メイリオ" panose="020B0604030504040204" pitchFamily="50" charset="-128"/>
                <a:ea typeface="メイリオ" panose="020B0604030504040204" pitchFamily="50" charset="-128"/>
              </a:rPr>
              <a:t>1000</a:t>
            </a:r>
            <a:r>
              <a:rPr lang="ja-JP" altLang="en-US" sz="800" dirty="0">
                <a:solidFill>
                  <a:srgbClr val="0D0D0D"/>
                </a:solidFill>
                <a:latin typeface="メイリオ" panose="020B0604030504040204" pitchFamily="50" charset="-128"/>
                <a:ea typeface="メイリオ" panose="020B0604030504040204" pitchFamily="50" charset="-128"/>
              </a:rPr>
              <a:t>万円～） （</a:t>
            </a:r>
            <a:r>
              <a:rPr lang="en-US" altLang="ja-JP" sz="800" dirty="0">
                <a:solidFill>
                  <a:srgbClr val="0D0D0D"/>
                </a:solidFill>
                <a:latin typeface="メイリオ" panose="020B0604030504040204" pitchFamily="50" charset="-128"/>
                <a:ea typeface="メイリオ" panose="020B0604030504040204" pitchFamily="50" charset="-128"/>
              </a:rPr>
              <a:t>3/12</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3/31</a:t>
            </a:r>
            <a:r>
              <a:rPr lang="ja-JP" altLang="en-US" sz="800" dirty="0">
                <a:solidFill>
                  <a:srgbClr val="0D0D0D"/>
                </a:solidFill>
                <a:latin typeface="メイリオ" panose="020B0604030504040204" pitchFamily="50" charset="-128"/>
                <a:ea typeface="メイリオ" panose="020B0604030504040204" pitchFamily="50" charset="-128"/>
              </a:rPr>
              <a:t>）</a:t>
            </a:r>
          </a:p>
          <a:p>
            <a:pPr marL="171450" indent="-171450">
              <a:buFont typeface="Arial" panose="020B0604020202020204" pitchFamily="34" charset="0"/>
              <a:buChar char="•"/>
            </a:pPr>
            <a:r>
              <a:rPr lang="ja-JP" altLang="en-US" sz="800" dirty="0">
                <a:solidFill>
                  <a:srgbClr val="0D0D0D"/>
                </a:solidFill>
                <a:latin typeface="メイリオ" panose="020B0604030504040204" pitchFamily="50" charset="-128"/>
                <a:ea typeface="メイリオ" panose="020B0604030504040204" pitchFamily="50" charset="-128"/>
              </a:rPr>
              <a:t>ブランドパネル　リッチフォーマット　</a:t>
            </a:r>
            <a:r>
              <a:rPr lang="en-US" altLang="ja-JP" sz="800" dirty="0">
                <a:solidFill>
                  <a:srgbClr val="0D0D0D"/>
                </a:solidFill>
                <a:latin typeface="メイリオ" panose="020B0604030504040204" pitchFamily="50" charset="-128"/>
                <a:ea typeface="メイリオ" panose="020B0604030504040204" pitchFamily="50" charset="-128"/>
              </a:rPr>
              <a:t>MD</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FQ1</a:t>
            </a:r>
            <a:r>
              <a:rPr lang="ja-JP" altLang="en-US" sz="800" dirty="0">
                <a:solidFill>
                  <a:srgbClr val="0D0D0D"/>
                </a:solidFill>
                <a:latin typeface="メイリオ" panose="020B0604030504040204" pitchFamily="50" charset="-128"/>
                <a:ea typeface="メイリオ" panose="020B0604030504040204" pitchFamily="50" charset="-128"/>
              </a:rPr>
              <a:t>） （</a:t>
            </a:r>
            <a:r>
              <a:rPr lang="en-US" altLang="ja-JP" sz="800" dirty="0">
                <a:solidFill>
                  <a:srgbClr val="0D0D0D"/>
                </a:solidFill>
                <a:latin typeface="メイリオ" panose="020B0604030504040204" pitchFamily="50" charset="-128"/>
                <a:ea typeface="メイリオ" panose="020B0604030504040204" pitchFamily="50" charset="-128"/>
              </a:rPr>
              <a:t>1000</a:t>
            </a:r>
            <a:r>
              <a:rPr lang="ja-JP" altLang="en-US" sz="800" dirty="0">
                <a:solidFill>
                  <a:srgbClr val="0D0D0D"/>
                </a:solidFill>
                <a:latin typeface="メイリオ" panose="020B0604030504040204" pitchFamily="50" charset="-128"/>
                <a:ea typeface="メイリオ" panose="020B0604030504040204" pitchFamily="50" charset="-128"/>
              </a:rPr>
              <a:t>万円～） （</a:t>
            </a:r>
            <a:r>
              <a:rPr lang="en-US" altLang="ja-JP" sz="800" dirty="0">
                <a:solidFill>
                  <a:srgbClr val="0D0D0D"/>
                </a:solidFill>
                <a:latin typeface="メイリオ" panose="020B0604030504040204" pitchFamily="50" charset="-128"/>
                <a:ea typeface="メイリオ" panose="020B0604030504040204" pitchFamily="50" charset="-128"/>
              </a:rPr>
              <a:t>3/12</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3/31</a:t>
            </a:r>
            <a:r>
              <a:rPr lang="ja-JP" altLang="en-US" sz="800" dirty="0">
                <a:solidFill>
                  <a:srgbClr val="0D0D0D"/>
                </a:solidFill>
                <a:latin typeface="メイリオ" panose="020B0604030504040204" pitchFamily="50" charset="-128"/>
                <a:ea typeface="メイリオ" panose="020B0604030504040204" pitchFamily="50" charset="-128"/>
              </a:rPr>
              <a:t>）</a:t>
            </a:r>
            <a:endParaRPr lang="en-US" altLang="ja-JP" sz="800" dirty="0">
              <a:solidFill>
                <a:srgbClr val="0D0D0D"/>
              </a:solidFill>
              <a:latin typeface="メイリオ" panose="020B0604030504040204" pitchFamily="50" charset="-128"/>
              <a:ea typeface="メイリオ" panose="020B0604030504040204" pitchFamily="50" charset="-128"/>
            </a:endParaRPr>
          </a:p>
          <a:p>
            <a:pPr marL="171450" indent="-171450">
              <a:buFont typeface="Arial" panose="020B0604020202020204" pitchFamily="34" charset="0"/>
              <a:buChar char="•"/>
            </a:pPr>
            <a:r>
              <a:rPr lang="ja-JP" altLang="en-US" sz="800" dirty="0">
                <a:solidFill>
                  <a:srgbClr val="0D0D0D"/>
                </a:solidFill>
                <a:latin typeface="メイリオ" panose="020B0604030504040204" pitchFamily="50" charset="-128"/>
                <a:ea typeface="メイリオ" panose="020B0604030504040204" pitchFamily="50" charset="-128"/>
              </a:rPr>
              <a:t>ブランドパネル　リッチフォーマット　</a:t>
            </a:r>
            <a:r>
              <a:rPr lang="en-US" altLang="ja-JP" sz="800" dirty="0">
                <a:solidFill>
                  <a:srgbClr val="0D0D0D"/>
                </a:solidFill>
                <a:latin typeface="メイリオ" panose="020B0604030504040204" pitchFamily="50" charset="-128"/>
                <a:ea typeface="メイリオ" panose="020B0604030504040204" pitchFamily="50" charset="-128"/>
              </a:rPr>
              <a:t>MD</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FQ1</a:t>
            </a:r>
            <a:r>
              <a:rPr lang="ja-JP" altLang="en-US" sz="800" dirty="0">
                <a:solidFill>
                  <a:srgbClr val="0D0D0D"/>
                </a:solidFill>
                <a:latin typeface="メイリオ" panose="020B0604030504040204" pitchFamily="50" charset="-128"/>
                <a:ea typeface="メイリオ" panose="020B0604030504040204" pitchFamily="50" charset="-128"/>
              </a:rPr>
              <a:t>） （</a:t>
            </a:r>
            <a:r>
              <a:rPr lang="en-US" altLang="ja-JP" sz="800" dirty="0">
                <a:solidFill>
                  <a:srgbClr val="0D0D0D"/>
                </a:solidFill>
                <a:latin typeface="メイリオ" panose="020B0604030504040204" pitchFamily="50" charset="-128"/>
                <a:ea typeface="メイリオ" panose="020B0604030504040204" pitchFamily="50" charset="-128"/>
              </a:rPr>
              <a:t>2000</a:t>
            </a:r>
            <a:r>
              <a:rPr lang="ja-JP" altLang="en-US" sz="800" dirty="0">
                <a:solidFill>
                  <a:srgbClr val="0D0D0D"/>
                </a:solidFill>
                <a:latin typeface="メイリオ" panose="020B0604030504040204" pitchFamily="50" charset="-128"/>
                <a:ea typeface="メイリオ" panose="020B0604030504040204" pitchFamily="50" charset="-128"/>
              </a:rPr>
              <a:t>万円～） （</a:t>
            </a:r>
            <a:r>
              <a:rPr lang="en-US" altLang="ja-JP" sz="800" dirty="0">
                <a:solidFill>
                  <a:srgbClr val="0D0D0D"/>
                </a:solidFill>
                <a:latin typeface="メイリオ" panose="020B0604030504040204" pitchFamily="50" charset="-128"/>
                <a:ea typeface="メイリオ" panose="020B0604030504040204" pitchFamily="50" charset="-128"/>
              </a:rPr>
              <a:t>3/12</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3/31</a:t>
            </a:r>
            <a:r>
              <a:rPr lang="ja-JP" altLang="en-US" sz="800" dirty="0">
                <a:solidFill>
                  <a:srgbClr val="0D0D0D"/>
                </a:solidFill>
                <a:latin typeface="メイリオ" panose="020B0604030504040204" pitchFamily="50" charset="-128"/>
                <a:ea typeface="メイリオ" panose="020B0604030504040204" pitchFamily="50" charset="-128"/>
              </a:rPr>
              <a:t>）</a:t>
            </a:r>
          </a:p>
          <a:p>
            <a:pPr marL="171450" indent="-171450">
              <a:buFont typeface="Arial" panose="020B0604020202020204" pitchFamily="34" charset="0"/>
              <a:buChar char="•"/>
            </a:pPr>
            <a:r>
              <a:rPr lang="ja-JP" altLang="en-US" sz="800" dirty="0">
                <a:solidFill>
                  <a:srgbClr val="0D0D0D"/>
                </a:solidFill>
                <a:latin typeface="メイリオ" panose="020B0604030504040204" pitchFamily="50" charset="-128"/>
                <a:ea typeface="メイリオ" panose="020B0604030504040204" pitchFamily="50" charset="-128"/>
              </a:rPr>
              <a:t>ブランドパネル　リッチフォーマット　</a:t>
            </a:r>
            <a:r>
              <a:rPr lang="en-US" altLang="ja-JP" sz="800" dirty="0">
                <a:solidFill>
                  <a:srgbClr val="0D0D0D"/>
                </a:solidFill>
                <a:latin typeface="メイリオ" panose="020B0604030504040204" pitchFamily="50" charset="-128"/>
                <a:ea typeface="メイリオ" panose="020B0604030504040204" pitchFamily="50" charset="-128"/>
              </a:rPr>
              <a:t>MD</a:t>
            </a:r>
            <a:r>
              <a:rPr lang="ja-JP" altLang="en-US" sz="800" dirty="0">
                <a:solidFill>
                  <a:srgbClr val="0D0D0D"/>
                </a:solidFill>
                <a:latin typeface="メイリオ" panose="020B0604030504040204" pitchFamily="50" charset="-128"/>
                <a:ea typeface="メイリオ" panose="020B0604030504040204" pitchFamily="50" charset="-128"/>
              </a:rPr>
              <a:t>（都道府県）（</a:t>
            </a:r>
            <a:r>
              <a:rPr lang="en-US" altLang="ja-JP" sz="800" dirty="0">
                <a:solidFill>
                  <a:srgbClr val="0D0D0D"/>
                </a:solidFill>
                <a:latin typeface="メイリオ" panose="020B0604030504040204" pitchFamily="50" charset="-128"/>
                <a:ea typeface="メイリオ" panose="020B0604030504040204" pitchFamily="50" charset="-128"/>
              </a:rPr>
              <a:t>3/12</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3/31</a:t>
            </a:r>
            <a:r>
              <a:rPr lang="ja-JP" altLang="en-US" sz="800" dirty="0">
                <a:solidFill>
                  <a:srgbClr val="0D0D0D"/>
                </a:solidFill>
                <a:latin typeface="メイリオ" panose="020B0604030504040204" pitchFamily="50" charset="-128"/>
                <a:ea typeface="メイリオ" panose="020B0604030504040204" pitchFamily="50" charset="-128"/>
              </a:rPr>
              <a:t>）</a:t>
            </a:r>
          </a:p>
          <a:p>
            <a:pPr marL="171450" indent="-171450">
              <a:buFont typeface="Arial" panose="020B0604020202020204" pitchFamily="34" charset="0"/>
              <a:buChar char="•"/>
            </a:pPr>
            <a:r>
              <a:rPr lang="ja-JP" altLang="en-US" sz="800" dirty="0">
                <a:solidFill>
                  <a:srgbClr val="0D0D0D"/>
                </a:solidFill>
                <a:latin typeface="メイリオ" panose="020B0604030504040204" pitchFamily="50" charset="-128"/>
                <a:ea typeface="メイリオ" panose="020B0604030504040204" pitchFamily="50" charset="-128"/>
              </a:rPr>
              <a:t>ブランドパネル　トップインパクト　</a:t>
            </a:r>
            <a:r>
              <a:rPr lang="en-US" altLang="ja-JP" sz="800" dirty="0">
                <a:solidFill>
                  <a:srgbClr val="0D0D0D"/>
                </a:solidFill>
                <a:latin typeface="メイリオ" panose="020B0604030504040204" pitchFamily="50" charset="-128"/>
                <a:ea typeface="メイリオ" panose="020B0604030504040204" pitchFamily="50" charset="-128"/>
              </a:rPr>
              <a:t>PC</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3/12</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3/31</a:t>
            </a:r>
            <a:r>
              <a:rPr lang="ja-JP" altLang="en-US" sz="800" dirty="0">
                <a:solidFill>
                  <a:srgbClr val="0D0D0D"/>
                </a:solidFill>
                <a:latin typeface="メイリオ" panose="020B0604030504040204" pitchFamily="50" charset="-128"/>
                <a:ea typeface="メイリオ" panose="020B0604030504040204" pitchFamily="50" charset="-128"/>
              </a:rPr>
              <a:t>）</a:t>
            </a:r>
          </a:p>
          <a:p>
            <a:pPr marL="171450" indent="-171450">
              <a:buFont typeface="Arial" panose="020B0604020202020204" pitchFamily="34" charset="0"/>
              <a:buChar char="•"/>
            </a:pPr>
            <a:r>
              <a:rPr lang="ja-JP" altLang="en-US" sz="800" dirty="0">
                <a:solidFill>
                  <a:srgbClr val="0D0D0D"/>
                </a:solidFill>
                <a:latin typeface="メイリオ" panose="020B0604030504040204" pitchFamily="50" charset="-128"/>
                <a:ea typeface="メイリオ" panose="020B0604030504040204" pitchFamily="50" charset="-128"/>
              </a:rPr>
              <a:t>ブランドパネル　トップインパクト　</a:t>
            </a:r>
            <a:r>
              <a:rPr lang="en-US" altLang="ja-JP" sz="800" dirty="0">
                <a:solidFill>
                  <a:srgbClr val="0D0D0D"/>
                </a:solidFill>
                <a:latin typeface="メイリオ" panose="020B0604030504040204" pitchFamily="50" charset="-128"/>
                <a:ea typeface="メイリオ" panose="020B0604030504040204" pitchFamily="50" charset="-128"/>
              </a:rPr>
              <a:t>PC</a:t>
            </a:r>
            <a:r>
              <a:rPr lang="ja-JP" altLang="en-US" sz="800" dirty="0">
                <a:solidFill>
                  <a:srgbClr val="0D0D0D"/>
                </a:solidFill>
                <a:latin typeface="メイリオ" panose="020B0604030504040204" pitchFamily="50" charset="-128"/>
                <a:ea typeface="メイリオ" panose="020B0604030504040204" pitchFamily="50" charset="-128"/>
              </a:rPr>
              <a:t>（都道府県）（</a:t>
            </a:r>
            <a:r>
              <a:rPr lang="en-US" altLang="ja-JP" sz="800" dirty="0">
                <a:solidFill>
                  <a:srgbClr val="0D0D0D"/>
                </a:solidFill>
                <a:latin typeface="メイリオ" panose="020B0604030504040204" pitchFamily="50" charset="-128"/>
                <a:ea typeface="メイリオ" panose="020B0604030504040204" pitchFamily="50" charset="-128"/>
              </a:rPr>
              <a:t>3/12</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3/31</a:t>
            </a:r>
            <a:r>
              <a:rPr lang="ja-JP" altLang="en-US" sz="800" dirty="0">
                <a:solidFill>
                  <a:srgbClr val="0D0D0D"/>
                </a:solidFill>
                <a:latin typeface="メイリオ" panose="020B0604030504040204" pitchFamily="50" charset="-128"/>
                <a:ea typeface="メイリオ" panose="020B0604030504040204" pitchFamily="50" charset="-128"/>
              </a:rPr>
              <a:t>）</a:t>
            </a:r>
          </a:p>
          <a:p>
            <a:r>
              <a:rPr lang="ja-JP" altLang="en-US" sz="800" dirty="0">
                <a:solidFill>
                  <a:srgbClr val="0D0D0D"/>
                </a:solidFill>
                <a:latin typeface="メイリオ" panose="020B0604030504040204" pitchFamily="50" charset="-128"/>
                <a:ea typeface="メイリオ" panose="020B0604030504040204" pitchFamily="50" charset="-128"/>
              </a:rPr>
              <a:t>＜スペシャル商品＞</a:t>
            </a:r>
          </a:p>
          <a:p>
            <a:pPr marL="171450" indent="-171450">
              <a:buFont typeface="Arial" panose="020B0604020202020204" pitchFamily="34" charset="0"/>
              <a:buChar char="•"/>
            </a:pPr>
            <a:r>
              <a:rPr lang="ja-JP" altLang="en-US" sz="800" dirty="0">
                <a:solidFill>
                  <a:srgbClr val="0D0D0D"/>
                </a:solidFill>
                <a:latin typeface="メイリオ" panose="020B0604030504040204" pitchFamily="50" charset="-128"/>
                <a:ea typeface="メイリオ" panose="020B0604030504040204" pitchFamily="50" charset="-128"/>
              </a:rPr>
              <a:t>ブランドパネル　トップインパクト　パノラマ　</a:t>
            </a:r>
            <a:r>
              <a:rPr lang="en-US" altLang="ja-JP" sz="800" dirty="0">
                <a:solidFill>
                  <a:srgbClr val="0D0D0D"/>
                </a:solidFill>
                <a:latin typeface="メイリオ" panose="020B0604030504040204" pitchFamily="50" charset="-128"/>
                <a:ea typeface="メイリオ" panose="020B0604030504040204" pitchFamily="50" charset="-128"/>
              </a:rPr>
              <a:t>PC</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1000</a:t>
            </a:r>
            <a:r>
              <a:rPr lang="ja-JP" altLang="en-US" sz="800" dirty="0">
                <a:solidFill>
                  <a:srgbClr val="0D0D0D"/>
                </a:solidFill>
                <a:latin typeface="メイリオ" panose="020B0604030504040204" pitchFamily="50" charset="-128"/>
                <a:ea typeface="メイリオ" panose="020B0604030504040204" pitchFamily="50" charset="-128"/>
              </a:rPr>
              <a:t>万円～）（</a:t>
            </a:r>
            <a:r>
              <a:rPr lang="en-US" altLang="ja-JP" sz="800" dirty="0">
                <a:solidFill>
                  <a:srgbClr val="0D0D0D"/>
                </a:solidFill>
                <a:latin typeface="メイリオ" panose="020B0604030504040204" pitchFamily="50" charset="-128"/>
                <a:ea typeface="メイリオ" panose="020B0604030504040204" pitchFamily="50" charset="-128"/>
              </a:rPr>
              <a:t>3/12</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3/31</a:t>
            </a:r>
            <a:r>
              <a:rPr lang="ja-JP" altLang="en-US" sz="800" dirty="0">
                <a:solidFill>
                  <a:srgbClr val="0D0D0D"/>
                </a:solidFill>
                <a:latin typeface="メイリオ" panose="020B0604030504040204" pitchFamily="50" charset="-128"/>
                <a:ea typeface="メイリオ" panose="020B0604030504040204" pitchFamily="50" charset="-128"/>
              </a:rPr>
              <a:t>）</a:t>
            </a:r>
          </a:p>
          <a:p>
            <a:pPr marL="171450" indent="-171450">
              <a:buFont typeface="Arial" panose="020B0604020202020204" pitchFamily="34" charset="0"/>
              <a:buChar char="•"/>
            </a:pPr>
            <a:r>
              <a:rPr lang="ja-JP" altLang="en-US" sz="800" dirty="0">
                <a:solidFill>
                  <a:srgbClr val="0D0D0D"/>
                </a:solidFill>
                <a:latin typeface="メイリオ" panose="020B0604030504040204" pitchFamily="50" charset="-128"/>
                <a:ea typeface="メイリオ" panose="020B0604030504040204" pitchFamily="50" charset="-128"/>
              </a:rPr>
              <a:t>ブランドパネル　トップインパクト　パノラマ　</a:t>
            </a:r>
            <a:r>
              <a:rPr lang="en-US" altLang="ja-JP" sz="800" dirty="0">
                <a:solidFill>
                  <a:srgbClr val="0D0D0D"/>
                </a:solidFill>
                <a:latin typeface="メイリオ" panose="020B0604030504040204" pitchFamily="50" charset="-128"/>
                <a:ea typeface="メイリオ" panose="020B0604030504040204" pitchFamily="50" charset="-128"/>
              </a:rPr>
              <a:t>PC</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2000</a:t>
            </a:r>
            <a:r>
              <a:rPr lang="ja-JP" altLang="en-US" sz="800" dirty="0">
                <a:solidFill>
                  <a:srgbClr val="0D0D0D"/>
                </a:solidFill>
                <a:latin typeface="メイリオ" panose="020B0604030504040204" pitchFamily="50" charset="-128"/>
                <a:ea typeface="メイリオ" panose="020B0604030504040204" pitchFamily="50" charset="-128"/>
              </a:rPr>
              <a:t>万円～）（</a:t>
            </a:r>
            <a:r>
              <a:rPr lang="en-US" altLang="ja-JP" sz="800" dirty="0">
                <a:solidFill>
                  <a:srgbClr val="0D0D0D"/>
                </a:solidFill>
                <a:latin typeface="メイリオ" panose="020B0604030504040204" pitchFamily="50" charset="-128"/>
                <a:ea typeface="メイリオ" panose="020B0604030504040204" pitchFamily="50" charset="-128"/>
              </a:rPr>
              <a:t>3/12</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3/31</a:t>
            </a:r>
            <a:r>
              <a:rPr lang="ja-JP" altLang="en-US" sz="800" dirty="0">
                <a:solidFill>
                  <a:srgbClr val="0D0D0D"/>
                </a:solidFill>
                <a:latin typeface="メイリオ" panose="020B0604030504040204" pitchFamily="50" charset="-128"/>
                <a:ea typeface="メイリオ" panose="020B0604030504040204" pitchFamily="50" charset="-128"/>
              </a:rPr>
              <a:t>）</a:t>
            </a:r>
            <a:endParaRPr lang="en-US" altLang="ja-JP" sz="800" dirty="0">
              <a:solidFill>
                <a:srgbClr val="0D0D0D"/>
              </a:solidFill>
              <a:latin typeface="メイリオ" panose="020B0604030504040204" pitchFamily="50" charset="-128"/>
              <a:ea typeface="メイリオ" panose="020B0604030504040204" pitchFamily="50" charset="-128"/>
            </a:endParaRPr>
          </a:p>
          <a:p>
            <a:pPr marL="171450" indent="-171450">
              <a:buFont typeface="Arial" panose="020B0604020202020204" pitchFamily="34" charset="0"/>
              <a:buChar char="•"/>
            </a:pPr>
            <a:r>
              <a:rPr lang="ja-JP" altLang="en-US" sz="800" dirty="0">
                <a:solidFill>
                  <a:srgbClr val="0D0D0D"/>
                </a:solidFill>
                <a:latin typeface="メイリオ" panose="020B0604030504040204" pitchFamily="50" charset="-128"/>
                <a:ea typeface="メイリオ" panose="020B0604030504040204" pitchFamily="50" charset="-128"/>
              </a:rPr>
              <a:t>ブランドパネル　トップインパクト　パノラマ　</a:t>
            </a:r>
            <a:r>
              <a:rPr lang="en-US" altLang="ja-JP" sz="800" dirty="0">
                <a:solidFill>
                  <a:srgbClr val="0D0D0D"/>
                </a:solidFill>
                <a:latin typeface="メイリオ" panose="020B0604030504040204" pitchFamily="50" charset="-128"/>
                <a:ea typeface="メイリオ" panose="020B0604030504040204" pitchFamily="50" charset="-128"/>
              </a:rPr>
              <a:t>MD</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1000</a:t>
            </a:r>
            <a:r>
              <a:rPr lang="ja-JP" altLang="en-US" sz="800" dirty="0">
                <a:solidFill>
                  <a:srgbClr val="0D0D0D"/>
                </a:solidFill>
                <a:latin typeface="メイリオ" panose="020B0604030504040204" pitchFamily="50" charset="-128"/>
                <a:ea typeface="メイリオ" panose="020B0604030504040204" pitchFamily="50" charset="-128"/>
              </a:rPr>
              <a:t>万円～）（</a:t>
            </a:r>
            <a:r>
              <a:rPr lang="en-US" altLang="ja-JP" sz="800" dirty="0">
                <a:solidFill>
                  <a:srgbClr val="0D0D0D"/>
                </a:solidFill>
                <a:latin typeface="メイリオ" panose="020B0604030504040204" pitchFamily="50" charset="-128"/>
                <a:ea typeface="メイリオ" panose="020B0604030504040204" pitchFamily="50" charset="-128"/>
              </a:rPr>
              <a:t>3/12</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3/31</a:t>
            </a:r>
            <a:r>
              <a:rPr lang="ja-JP" altLang="en-US" sz="800" dirty="0">
                <a:solidFill>
                  <a:srgbClr val="0D0D0D"/>
                </a:solidFill>
                <a:latin typeface="メイリオ" panose="020B0604030504040204" pitchFamily="50" charset="-128"/>
                <a:ea typeface="メイリオ" panose="020B0604030504040204" pitchFamily="50" charset="-128"/>
              </a:rPr>
              <a:t>）</a:t>
            </a:r>
          </a:p>
          <a:p>
            <a:pPr marL="171450" indent="-171450">
              <a:buFont typeface="Arial" panose="020B0604020202020204" pitchFamily="34" charset="0"/>
              <a:buChar char="•"/>
            </a:pPr>
            <a:r>
              <a:rPr lang="ja-JP" altLang="en-US" sz="800" dirty="0">
                <a:solidFill>
                  <a:srgbClr val="0D0D0D"/>
                </a:solidFill>
                <a:latin typeface="メイリオ" panose="020B0604030504040204" pitchFamily="50" charset="-128"/>
                <a:ea typeface="メイリオ" panose="020B0604030504040204" pitchFamily="50" charset="-128"/>
              </a:rPr>
              <a:t>ブランドパネル　トップインパクト　パノラマ　</a:t>
            </a:r>
            <a:r>
              <a:rPr lang="en-US" altLang="ja-JP" sz="800" dirty="0">
                <a:solidFill>
                  <a:srgbClr val="0D0D0D"/>
                </a:solidFill>
                <a:latin typeface="メイリオ" panose="020B0604030504040204" pitchFamily="50" charset="-128"/>
                <a:ea typeface="メイリオ" panose="020B0604030504040204" pitchFamily="50" charset="-128"/>
              </a:rPr>
              <a:t>MD</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FQ1</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1000</a:t>
            </a:r>
            <a:r>
              <a:rPr lang="ja-JP" altLang="en-US" sz="800" dirty="0">
                <a:solidFill>
                  <a:srgbClr val="0D0D0D"/>
                </a:solidFill>
                <a:latin typeface="メイリオ" panose="020B0604030504040204" pitchFamily="50" charset="-128"/>
                <a:ea typeface="メイリオ" panose="020B0604030504040204" pitchFamily="50" charset="-128"/>
              </a:rPr>
              <a:t>万円～）（</a:t>
            </a:r>
            <a:r>
              <a:rPr lang="en-US" altLang="ja-JP" sz="800" dirty="0">
                <a:solidFill>
                  <a:srgbClr val="0D0D0D"/>
                </a:solidFill>
                <a:latin typeface="メイリオ" panose="020B0604030504040204" pitchFamily="50" charset="-128"/>
                <a:ea typeface="メイリオ" panose="020B0604030504040204" pitchFamily="50" charset="-128"/>
              </a:rPr>
              <a:t>3/12</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3/31</a:t>
            </a:r>
            <a:r>
              <a:rPr lang="ja-JP" altLang="en-US" sz="800" dirty="0">
                <a:solidFill>
                  <a:srgbClr val="0D0D0D"/>
                </a:solidFill>
                <a:latin typeface="メイリオ" panose="020B0604030504040204" pitchFamily="50" charset="-128"/>
                <a:ea typeface="メイリオ" panose="020B0604030504040204" pitchFamily="50" charset="-128"/>
              </a:rPr>
              <a:t>）</a:t>
            </a:r>
            <a:endParaRPr lang="en-US" altLang="ja-JP" sz="800" dirty="0">
              <a:solidFill>
                <a:srgbClr val="0D0D0D"/>
              </a:solidFill>
              <a:latin typeface="メイリオ" panose="020B0604030504040204" pitchFamily="50" charset="-128"/>
              <a:ea typeface="メイリオ" panose="020B0604030504040204" pitchFamily="50" charset="-128"/>
            </a:endParaRPr>
          </a:p>
          <a:p>
            <a:pPr marL="171450" indent="-171450">
              <a:buFont typeface="Arial" panose="020B0604020202020204" pitchFamily="34" charset="0"/>
              <a:buChar char="•"/>
            </a:pPr>
            <a:r>
              <a:rPr lang="ja-JP" altLang="en-US" sz="800" dirty="0">
                <a:solidFill>
                  <a:srgbClr val="0D0D0D"/>
                </a:solidFill>
                <a:latin typeface="メイリオ" panose="020B0604030504040204" pitchFamily="50" charset="-128"/>
                <a:ea typeface="メイリオ" panose="020B0604030504040204" pitchFamily="50" charset="-128"/>
              </a:rPr>
              <a:t>ブランドパネル　トップインパクト　パノラマ　</a:t>
            </a:r>
            <a:r>
              <a:rPr lang="en-US" altLang="ja-JP" sz="800" dirty="0">
                <a:solidFill>
                  <a:srgbClr val="0D0D0D"/>
                </a:solidFill>
                <a:latin typeface="メイリオ" panose="020B0604030504040204" pitchFamily="50" charset="-128"/>
                <a:ea typeface="メイリオ" panose="020B0604030504040204" pitchFamily="50" charset="-128"/>
              </a:rPr>
              <a:t>MD</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FQ1</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2000</a:t>
            </a:r>
            <a:r>
              <a:rPr lang="ja-JP" altLang="en-US" sz="800" dirty="0">
                <a:solidFill>
                  <a:srgbClr val="0D0D0D"/>
                </a:solidFill>
                <a:latin typeface="メイリオ" panose="020B0604030504040204" pitchFamily="50" charset="-128"/>
                <a:ea typeface="メイリオ" panose="020B0604030504040204" pitchFamily="50" charset="-128"/>
              </a:rPr>
              <a:t>万円～）（</a:t>
            </a:r>
            <a:r>
              <a:rPr lang="en-US" altLang="ja-JP" sz="800" dirty="0">
                <a:solidFill>
                  <a:srgbClr val="0D0D0D"/>
                </a:solidFill>
                <a:latin typeface="メイリオ" panose="020B0604030504040204" pitchFamily="50" charset="-128"/>
                <a:ea typeface="メイリオ" panose="020B0604030504040204" pitchFamily="50" charset="-128"/>
              </a:rPr>
              <a:t>3/12</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3/31</a:t>
            </a:r>
            <a:r>
              <a:rPr lang="ja-JP" altLang="en-US" sz="800" dirty="0">
                <a:solidFill>
                  <a:srgbClr val="0D0D0D"/>
                </a:solidFill>
                <a:latin typeface="メイリオ" panose="020B0604030504040204" pitchFamily="50" charset="-128"/>
                <a:ea typeface="メイリオ" panose="020B0604030504040204" pitchFamily="50" charset="-128"/>
              </a:rPr>
              <a:t>）</a:t>
            </a:r>
          </a:p>
          <a:p>
            <a:pPr marL="171450" indent="-171450">
              <a:buFont typeface="Arial" panose="020B0604020202020204" pitchFamily="34" charset="0"/>
              <a:buChar char="•"/>
            </a:pPr>
            <a:r>
              <a:rPr lang="ja-JP" altLang="en-US" sz="800" dirty="0">
                <a:solidFill>
                  <a:srgbClr val="0D0D0D"/>
                </a:solidFill>
                <a:latin typeface="メイリオ" panose="020B0604030504040204" pitchFamily="50" charset="-128"/>
                <a:ea typeface="メイリオ" panose="020B0604030504040204" pitchFamily="50" charset="-128"/>
              </a:rPr>
              <a:t>ブランドパネル　トップインパクト　パノラマ　</a:t>
            </a:r>
            <a:r>
              <a:rPr lang="en-US" altLang="ja-JP" sz="800" dirty="0">
                <a:solidFill>
                  <a:srgbClr val="0D0D0D"/>
                </a:solidFill>
                <a:latin typeface="メイリオ" panose="020B0604030504040204" pitchFamily="50" charset="-128"/>
                <a:ea typeface="メイリオ" panose="020B0604030504040204" pitchFamily="50" charset="-128"/>
              </a:rPr>
              <a:t>MD</a:t>
            </a:r>
            <a:r>
              <a:rPr lang="ja-JP" altLang="en-US" sz="800" dirty="0">
                <a:solidFill>
                  <a:srgbClr val="0D0D0D"/>
                </a:solidFill>
                <a:latin typeface="メイリオ" panose="020B0604030504040204" pitchFamily="50" charset="-128"/>
                <a:ea typeface="メイリオ" panose="020B0604030504040204" pitchFamily="50" charset="-128"/>
              </a:rPr>
              <a:t>（都道府県）（</a:t>
            </a:r>
            <a:r>
              <a:rPr lang="en-US" altLang="ja-JP" sz="800" dirty="0">
                <a:solidFill>
                  <a:srgbClr val="0D0D0D"/>
                </a:solidFill>
                <a:latin typeface="メイリオ" panose="020B0604030504040204" pitchFamily="50" charset="-128"/>
                <a:ea typeface="メイリオ" panose="020B0604030504040204" pitchFamily="50" charset="-128"/>
              </a:rPr>
              <a:t>3/12</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3/31</a:t>
            </a:r>
            <a:r>
              <a:rPr lang="ja-JP" altLang="en-US" sz="800" dirty="0">
                <a:solidFill>
                  <a:srgbClr val="0D0D0D"/>
                </a:solidFill>
                <a:latin typeface="メイリオ" panose="020B0604030504040204" pitchFamily="50" charset="-128"/>
                <a:ea typeface="メイリオ" panose="020B0604030504040204" pitchFamily="50" charset="-128"/>
              </a:rPr>
              <a:t>）</a:t>
            </a:r>
          </a:p>
        </p:txBody>
      </p:sp>
      <p:sp>
        <p:nvSpPr>
          <p:cNvPr id="29" name="テキスト ボックス 28">
            <a:extLst>
              <a:ext uri="{FF2B5EF4-FFF2-40B4-BE49-F238E27FC236}">
                <a16:creationId xmlns:a16="http://schemas.microsoft.com/office/drawing/2014/main" id="{D6E1F0A4-276B-3522-9E0E-BE4F7E8785B3}"/>
              </a:ext>
            </a:extLst>
          </p:cNvPr>
          <p:cNvSpPr txBox="1"/>
          <p:nvPr/>
        </p:nvSpPr>
        <p:spPr>
          <a:xfrm>
            <a:off x="610533" y="2318607"/>
            <a:ext cx="1732617" cy="369332"/>
          </a:xfrm>
          <a:prstGeom prst="rect">
            <a:avLst/>
          </a:prstGeom>
          <a:noFill/>
        </p:spPr>
        <p:txBody>
          <a:bodyPr wrap="square" rtlCol="0">
            <a:spAutoFit/>
          </a:bodyPr>
          <a:lstStyle/>
          <a:p>
            <a:pPr algn="l"/>
            <a:r>
              <a:rPr kumimoji="1" lang="en-US" altLang="ja-JP" dirty="0"/>
              <a:t>9/1</a:t>
            </a:r>
            <a:endParaRPr kumimoji="1" lang="ja-JP" altLang="en-US" dirty="0"/>
          </a:p>
        </p:txBody>
      </p:sp>
      <p:sp>
        <p:nvSpPr>
          <p:cNvPr id="30" name="テキスト ボックス 29">
            <a:extLst>
              <a:ext uri="{FF2B5EF4-FFF2-40B4-BE49-F238E27FC236}">
                <a16:creationId xmlns:a16="http://schemas.microsoft.com/office/drawing/2014/main" id="{F3EFEB9E-ABE7-27FA-BE2A-CE24EDF5FA4A}"/>
              </a:ext>
            </a:extLst>
          </p:cNvPr>
          <p:cNvSpPr txBox="1"/>
          <p:nvPr/>
        </p:nvSpPr>
        <p:spPr>
          <a:xfrm>
            <a:off x="493309" y="2969860"/>
            <a:ext cx="369332" cy="1687194"/>
          </a:xfrm>
          <a:prstGeom prst="rect">
            <a:avLst/>
          </a:prstGeom>
          <a:noFill/>
        </p:spPr>
        <p:txBody>
          <a:bodyPr vert="eaVert" wrap="square" rtlCol="0" anchor="ctr">
            <a:spAutoFit/>
          </a:bodyPr>
          <a:lstStyle/>
          <a:p>
            <a:pPr algn="dist"/>
            <a:r>
              <a:rPr kumimoji="1" lang="ja-JP" altLang="en-US" sz="1200"/>
              <a:t>対象商品</a:t>
            </a:r>
          </a:p>
        </p:txBody>
      </p:sp>
      <p:sp>
        <p:nvSpPr>
          <p:cNvPr id="31" name="テキスト ボックス 30">
            <a:extLst>
              <a:ext uri="{FF2B5EF4-FFF2-40B4-BE49-F238E27FC236}">
                <a16:creationId xmlns:a16="http://schemas.microsoft.com/office/drawing/2014/main" id="{242CF154-FF12-28A5-05C2-26EE2E2ABBC0}"/>
              </a:ext>
            </a:extLst>
          </p:cNvPr>
          <p:cNvSpPr txBox="1"/>
          <p:nvPr/>
        </p:nvSpPr>
        <p:spPr>
          <a:xfrm>
            <a:off x="677975" y="6218746"/>
            <a:ext cx="10587651" cy="246221"/>
          </a:xfrm>
          <a:prstGeom prst="rect">
            <a:avLst/>
          </a:prstGeom>
          <a:noFill/>
        </p:spPr>
        <p:txBody>
          <a:bodyPr wrap="square">
            <a:spAutoFit/>
          </a:bodyPr>
          <a:lstStyle/>
          <a:p>
            <a:pPr marL="449263" indent="-449263"/>
            <a:r>
              <a:rPr kumimoji="1" lang="en-US" altLang="ja-JP" sz="1000" dirty="0">
                <a:solidFill>
                  <a:srgbClr val="FF0033"/>
                </a:solidFill>
                <a:latin typeface="+mn-ea"/>
              </a:rPr>
              <a:t>※</a:t>
            </a:r>
            <a:r>
              <a:rPr kumimoji="0" lang="en-US" altLang="ja-JP" sz="1000" kern="0" dirty="0">
                <a:solidFill>
                  <a:srgbClr val="FF0033"/>
                </a:solidFill>
                <a:latin typeface="+mn-ea"/>
              </a:rPr>
              <a:t>3/11</a:t>
            </a:r>
            <a:r>
              <a:rPr kumimoji="0" lang="ja-JP" altLang="en-US" sz="1000" kern="0" dirty="0">
                <a:solidFill>
                  <a:srgbClr val="FF0033"/>
                </a:solidFill>
                <a:latin typeface="+mn-ea"/>
              </a:rPr>
              <a:t>に</a:t>
            </a:r>
            <a:r>
              <a:rPr lang="en-US" altLang="ja-JP" sz="1000" dirty="0">
                <a:solidFill>
                  <a:srgbClr val="FF0033"/>
                </a:solidFill>
                <a:latin typeface="+mn-ea"/>
              </a:rPr>
              <a:t>Yahoo! JAPAN</a:t>
            </a:r>
            <a:r>
              <a:rPr lang="ja-JP" altLang="en-US" sz="1000" dirty="0">
                <a:solidFill>
                  <a:srgbClr val="FF0033"/>
                </a:solidFill>
                <a:latin typeface="+mn-ea"/>
              </a:rPr>
              <a:t>　トップページ</a:t>
            </a:r>
            <a:r>
              <a:rPr kumimoji="0" lang="ja-JP" altLang="en-US" sz="1000" kern="0" dirty="0">
                <a:solidFill>
                  <a:srgbClr val="FF0033"/>
                </a:solidFill>
                <a:latin typeface="+mn-ea"/>
              </a:rPr>
              <a:t>にて特別演出が行われる可能性があります。</a:t>
            </a:r>
          </a:p>
        </p:txBody>
      </p:sp>
    </p:spTree>
    <p:extLst>
      <p:ext uri="{BB962C8B-B14F-4D97-AF65-F5344CB8AC3E}">
        <p14:creationId xmlns:p14="http://schemas.microsoft.com/office/powerpoint/2010/main" val="207303148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ディスプレイ広告（予約型）　共通免責事項・注意事項</a:t>
            </a:r>
            <a:endParaRPr kumimoji="1" lang="ja-JP" altLang="en-US"/>
          </a:p>
        </p:txBody>
      </p:sp>
      <p:sp>
        <p:nvSpPr>
          <p:cNvPr id="5" name="テキスト ボックス 4">
            <a:extLst>
              <a:ext uri="{FF2B5EF4-FFF2-40B4-BE49-F238E27FC236}">
                <a16:creationId xmlns:a16="http://schemas.microsoft.com/office/drawing/2014/main" id="{00F8B774-797B-3F02-CD78-33F61D8A9E55}"/>
              </a:ext>
            </a:extLst>
          </p:cNvPr>
          <p:cNvSpPr txBox="1"/>
          <p:nvPr/>
        </p:nvSpPr>
        <p:spPr>
          <a:xfrm>
            <a:off x="479425" y="1089025"/>
            <a:ext cx="11233150" cy="4060407"/>
          </a:xfrm>
          <a:prstGeom prst="rect">
            <a:avLst/>
          </a:prstGeom>
          <a:noFill/>
        </p:spPr>
        <p:txBody>
          <a:bodyPr wrap="square" lIns="0" tIns="0" rIns="0" bIns="0" rtlCol="0" anchor="t">
            <a:spAutoFit/>
          </a:bodyPr>
          <a:lstStyle/>
          <a:p>
            <a:pPr marL="285750" indent="-285750">
              <a:lnSpc>
                <a:spcPct val="120000"/>
              </a:lnSpc>
              <a:spcAft>
                <a:spcPts val="600"/>
              </a:spcAft>
              <a:buFont typeface="Wingdings" pitchFamily="2" charset="2"/>
              <a:buChar char="n"/>
              <a:defRPr/>
            </a:pPr>
            <a:r>
              <a:rPr kumimoji="0" lang="ja-JP" altLang="en-US" sz="1400" kern="0">
                <a:solidFill>
                  <a:srgbClr val="0D0D0D"/>
                </a:solidFill>
                <a:latin typeface="Meiryo"/>
                <a:ea typeface="Meiryo"/>
              </a:rPr>
              <a:t>広告掲載調整時間について</a:t>
            </a:r>
            <a:br>
              <a:rPr lang="en-US" altLang="ja-JP" sz="1400" kern="0" dirty="0">
                <a:latin typeface="Meiryo" panose="020B0604030504040204" pitchFamily="34" charset="-128"/>
                <a:ea typeface="Meiryo" panose="020B0604030504040204" pitchFamily="34" charset="-128"/>
              </a:rPr>
            </a:br>
            <a:r>
              <a:rPr kumimoji="0" lang="ja-JP" altLang="en-US" sz="1400" kern="0">
                <a:solidFill>
                  <a:srgbClr val="0D0D0D"/>
                </a:solidFill>
                <a:latin typeface="Meiryo"/>
                <a:ea typeface="Meiryo"/>
              </a:rPr>
              <a:t>次に定める時間は「広告掲載調整時間」とし、広告掲載調整時間内に発生した不具合について、LINEヤフーは免責されます。</a:t>
            </a:r>
            <a:br>
              <a:rPr lang="en-US" altLang="ja-JP" sz="1400" kern="0" dirty="0">
                <a:latin typeface="Meiryo" panose="020B0604030504040204" pitchFamily="34" charset="-128"/>
                <a:ea typeface="Meiryo" panose="020B0604030504040204" pitchFamily="34" charset="-128"/>
              </a:rPr>
            </a:br>
            <a:r>
              <a:rPr kumimoji="0" lang="ja-JP" altLang="en-US" sz="1400" kern="0">
                <a:solidFill>
                  <a:srgbClr val="0D0D0D"/>
                </a:solidFill>
                <a:latin typeface="Meiryo"/>
                <a:ea typeface="Meiryo"/>
              </a:rPr>
              <a:t>（</a:t>
            </a:r>
            <a:r>
              <a:rPr kumimoji="0" lang="en-US" altLang="ja-JP" sz="1400" kern="0" dirty="0">
                <a:solidFill>
                  <a:srgbClr val="0D0D0D"/>
                </a:solidFill>
                <a:latin typeface="Meiryo"/>
                <a:ea typeface="Meiryo"/>
              </a:rPr>
              <a:t>1</a:t>
            </a:r>
            <a:r>
              <a:rPr kumimoji="0" lang="ja-JP" altLang="en-US" sz="1400" kern="0">
                <a:solidFill>
                  <a:srgbClr val="0D0D0D"/>
                </a:solidFill>
                <a:latin typeface="Meiryo"/>
                <a:ea typeface="Meiryo"/>
              </a:rPr>
              <a:t>）</a:t>
            </a:r>
            <a:r>
              <a:rPr kumimoji="0" lang="en-US" altLang="ja-JP" sz="1400" kern="0" dirty="0">
                <a:solidFill>
                  <a:srgbClr val="0D0D0D"/>
                </a:solidFill>
                <a:latin typeface="Meiryo"/>
                <a:ea typeface="Meiryo"/>
              </a:rPr>
              <a:t>	</a:t>
            </a:r>
            <a:r>
              <a:rPr kumimoji="0" lang="ja-JP" altLang="en-US" sz="1400" kern="0">
                <a:solidFill>
                  <a:srgbClr val="0D0D0D"/>
                </a:solidFill>
                <a:latin typeface="Meiryo"/>
                <a:ea typeface="Meiryo"/>
              </a:rPr>
              <a:t>広告掲載開始日、および広告内容を変更した後の掲載開始日において、掲載開始から</a:t>
            </a:r>
            <a:r>
              <a:rPr kumimoji="0" lang="en-US" altLang="ja-JP" sz="1400" kern="0" dirty="0">
                <a:solidFill>
                  <a:srgbClr val="0D0D0D"/>
                </a:solidFill>
                <a:latin typeface="Meiryo"/>
                <a:ea typeface="Meiryo"/>
              </a:rPr>
              <a:t>12</a:t>
            </a:r>
            <a:r>
              <a:rPr kumimoji="0" lang="ja-JP" altLang="en-US" sz="1400" kern="0">
                <a:solidFill>
                  <a:srgbClr val="0D0D0D"/>
                </a:solidFill>
                <a:latin typeface="Meiryo"/>
                <a:ea typeface="Meiryo"/>
              </a:rPr>
              <a:t>時間を広告掲載調整時間とします。</a:t>
            </a:r>
            <a:br>
              <a:rPr lang="en-US" altLang="ja-JP" sz="1400" kern="0" dirty="0">
                <a:latin typeface="Meiryo" panose="020B0604030504040204" pitchFamily="34" charset="-128"/>
                <a:ea typeface="Meiryo" panose="020B0604030504040204" pitchFamily="34" charset="-128"/>
              </a:rPr>
            </a:br>
            <a:r>
              <a:rPr kumimoji="0" lang="ja-JP" altLang="en-US" sz="1400" kern="0" dirty="0">
                <a:solidFill>
                  <a:srgbClr val="0D0D0D"/>
                </a:solidFill>
                <a:latin typeface="Meiryo"/>
                <a:ea typeface="Meiryo"/>
              </a:rPr>
              <a:t>　　</a:t>
            </a:r>
            <a:r>
              <a:rPr kumimoji="0" lang="en-US" altLang="ja-JP" sz="1400" kern="0" dirty="0">
                <a:solidFill>
                  <a:srgbClr val="0D0D0D"/>
                </a:solidFill>
                <a:latin typeface="Meiryo"/>
                <a:ea typeface="Meiryo"/>
              </a:rPr>
              <a:t>	</a:t>
            </a:r>
            <a:r>
              <a:rPr kumimoji="0" lang="ja-JP" altLang="en-US" sz="1400" kern="0">
                <a:solidFill>
                  <a:srgbClr val="0D0D0D"/>
                </a:solidFill>
                <a:latin typeface="Meiryo"/>
                <a:ea typeface="Meiryo"/>
              </a:rPr>
              <a:t>ただし、以下の（</a:t>
            </a:r>
            <a:r>
              <a:rPr kumimoji="0" lang="en-US" altLang="ja-JP" sz="1400" kern="0" dirty="0">
                <a:solidFill>
                  <a:srgbClr val="0D0D0D"/>
                </a:solidFill>
                <a:latin typeface="Meiryo"/>
                <a:ea typeface="Meiryo"/>
              </a:rPr>
              <a:t>2</a:t>
            </a:r>
            <a:r>
              <a:rPr kumimoji="0" lang="ja-JP" altLang="en-US" sz="1400" kern="0">
                <a:solidFill>
                  <a:srgbClr val="0D0D0D"/>
                </a:solidFill>
                <a:latin typeface="Meiryo"/>
                <a:ea typeface="Meiryo"/>
              </a:rPr>
              <a:t>）（</a:t>
            </a:r>
            <a:r>
              <a:rPr kumimoji="0" lang="en-US" altLang="ja-JP" sz="1400" kern="0" dirty="0">
                <a:solidFill>
                  <a:srgbClr val="0D0D0D"/>
                </a:solidFill>
                <a:latin typeface="Meiryo"/>
                <a:ea typeface="Meiryo"/>
              </a:rPr>
              <a:t>3</a:t>
            </a:r>
            <a:r>
              <a:rPr kumimoji="0" lang="ja-JP" altLang="en-US" sz="1400" kern="0">
                <a:solidFill>
                  <a:srgbClr val="0D0D0D"/>
                </a:solidFill>
                <a:latin typeface="Meiryo"/>
                <a:ea typeface="Meiryo"/>
              </a:rPr>
              <a:t>）に該当する場合は、その定めに従います。</a:t>
            </a:r>
            <a:br>
              <a:rPr lang="en-US" altLang="ja-JP" sz="1400" kern="0" dirty="0">
                <a:latin typeface="Meiryo" panose="020B0604030504040204" pitchFamily="34" charset="-128"/>
                <a:ea typeface="Meiryo" panose="020B0604030504040204" pitchFamily="34" charset="-128"/>
              </a:rPr>
            </a:br>
            <a:r>
              <a:rPr kumimoji="0" lang="ja-JP" altLang="en-US" sz="1400" kern="0">
                <a:solidFill>
                  <a:srgbClr val="0D0D0D"/>
                </a:solidFill>
                <a:latin typeface="Meiryo"/>
                <a:ea typeface="Meiryo"/>
              </a:rPr>
              <a:t>（</a:t>
            </a:r>
            <a:r>
              <a:rPr kumimoji="0" lang="en-US" altLang="ja-JP" sz="1400" kern="0" dirty="0">
                <a:solidFill>
                  <a:srgbClr val="0D0D0D"/>
                </a:solidFill>
                <a:latin typeface="Meiryo"/>
                <a:ea typeface="Meiryo"/>
              </a:rPr>
              <a:t>2</a:t>
            </a:r>
            <a:r>
              <a:rPr kumimoji="0" lang="ja-JP" altLang="en-US" sz="1400" kern="0">
                <a:solidFill>
                  <a:srgbClr val="0D0D0D"/>
                </a:solidFill>
                <a:latin typeface="Meiryo"/>
                <a:ea typeface="Meiryo"/>
              </a:rPr>
              <a:t>）</a:t>
            </a:r>
            <a:r>
              <a:rPr kumimoji="0" lang="en-US" altLang="ja-JP" sz="1400" kern="0" dirty="0">
                <a:solidFill>
                  <a:srgbClr val="0D0D0D"/>
                </a:solidFill>
                <a:latin typeface="Meiryo"/>
                <a:ea typeface="Meiryo"/>
              </a:rPr>
              <a:t>	</a:t>
            </a:r>
            <a:r>
              <a:rPr kumimoji="0" lang="ja-JP" altLang="en-US" sz="1400" kern="0">
                <a:solidFill>
                  <a:srgbClr val="0D0D0D"/>
                </a:solidFill>
                <a:latin typeface="Meiryo"/>
                <a:ea typeface="Meiryo"/>
              </a:rPr>
              <a:t>広告掲載開始日が営業日以外の場合、当該広告の掲載開始時間から、翌営業日の正午までを広告掲載調整時間とします。</a:t>
            </a:r>
            <a:br>
              <a:rPr lang="en-US" altLang="ja-JP" sz="1400" kern="0" dirty="0">
                <a:latin typeface="Meiryo" panose="020B0604030504040204" pitchFamily="34" charset="-128"/>
                <a:ea typeface="Meiryo" panose="020B0604030504040204" pitchFamily="34" charset="-128"/>
              </a:rPr>
            </a:br>
            <a:r>
              <a:rPr kumimoji="0" lang="ja-JP" altLang="en-US" sz="1400" kern="0">
                <a:solidFill>
                  <a:srgbClr val="0D0D0D"/>
                </a:solidFill>
                <a:latin typeface="Meiryo"/>
                <a:ea typeface="Meiryo"/>
              </a:rPr>
              <a:t>（</a:t>
            </a:r>
            <a:r>
              <a:rPr kumimoji="0" lang="en-US" altLang="ja-JP" sz="1400" kern="0" dirty="0">
                <a:solidFill>
                  <a:srgbClr val="0D0D0D"/>
                </a:solidFill>
                <a:latin typeface="Meiryo"/>
                <a:ea typeface="Meiryo"/>
              </a:rPr>
              <a:t>3</a:t>
            </a:r>
            <a:r>
              <a:rPr kumimoji="0" lang="ja-JP" altLang="en-US" sz="1400" kern="0">
                <a:solidFill>
                  <a:srgbClr val="0D0D0D"/>
                </a:solidFill>
                <a:latin typeface="Meiryo"/>
                <a:ea typeface="Meiryo"/>
              </a:rPr>
              <a:t>）</a:t>
            </a:r>
            <a:r>
              <a:rPr kumimoji="0" lang="en-US" altLang="ja-JP" sz="1400" kern="0" dirty="0">
                <a:solidFill>
                  <a:srgbClr val="0D0D0D"/>
                </a:solidFill>
                <a:latin typeface="Meiryo"/>
                <a:ea typeface="Meiryo"/>
              </a:rPr>
              <a:t>	</a:t>
            </a:r>
            <a:r>
              <a:rPr kumimoji="0" lang="ja-JP" altLang="en-US" sz="1400" kern="0">
                <a:solidFill>
                  <a:srgbClr val="0D0D0D"/>
                </a:solidFill>
                <a:latin typeface="Meiryo"/>
                <a:ea typeface="Meiryo"/>
              </a:rPr>
              <a:t>広告の総掲載予定時間が</a:t>
            </a:r>
            <a:r>
              <a:rPr kumimoji="0" lang="en-US" altLang="ja-JP" sz="1400" kern="0" dirty="0">
                <a:solidFill>
                  <a:srgbClr val="0D0D0D"/>
                </a:solidFill>
                <a:latin typeface="Meiryo"/>
                <a:ea typeface="Meiryo"/>
              </a:rPr>
              <a:t>12</a:t>
            </a:r>
            <a:r>
              <a:rPr kumimoji="0" lang="ja-JP" altLang="en-US" sz="1400" kern="0">
                <a:solidFill>
                  <a:srgbClr val="0D0D0D"/>
                </a:solidFill>
                <a:latin typeface="Meiryo"/>
                <a:ea typeface="Meiryo"/>
              </a:rPr>
              <a:t>時間未満の場合、総掲載予定時間の</a:t>
            </a:r>
            <a:r>
              <a:rPr kumimoji="0" lang="en-US" altLang="ja-JP" sz="1400" kern="0" dirty="0">
                <a:solidFill>
                  <a:srgbClr val="0D0D0D"/>
                </a:solidFill>
                <a:latin typeface="Meiryo"/>
                <a:ea typeface="Meiryo"/>
              </a:rPr>
              <a:t>10</a:t>
            </a:r>
            <a:r>
              <a:rPr kumimoji="0" lang="ja-JP" altLang="en-US" sz="1400" kern="0">
                <a:solidFill>
                  <a:srgbClr val="0D0D0D"/>
                </a:solidFill>
                <a:latin typeface="Meiryo"/>
                <a:ea typeface="Meiryo"/>
              </a:rPr>
              <a:t>％にあたる時間を上限に広告掲載調整時間とします。</a:t>
            </a:r>
            <a:endParaRPr kumimoji="0" lang="en-US" altLang="ja-JP" sz="1400" kern="0">
              <a:solidFill>
                <a:srgbClr val="0D0D0D"/>
              </a:solidFill>
              <a:latin typeface="Meiryo"/>
              <a:ea typeface="Meiryo"/>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en-US" altLang="ja-JP" sz="1400" kern="0">
              <a:solidFill>
                <a:srgbClr val="0D0D0D"/>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枠購入型、時間帯ジャック購入型の商品について</a:t>
            </a:r>
            <a:endParaRPr kumimoji="0" lang="en-US" altLang="ja-JP" sz="14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lang="ja-JP" altLang="en-US" sz="1400" b="0" i="0">
                <a:solidFill>
                  <a:srgbClr val="0D0D0D"/>
                </a:solidFill>
                <a:effectLst/>
                <a:latin typeface="Hiragino Kaku Gothic Pro"/>
              </a:rPr>
              <a:t>セールスシートの「商品一覧」ページ、「時間帯ジャック価格表」ページに記載の「想定ビューアブルインプレッション」は広告視聴数の目安です。結果として下回る場合があります。</a:t>
            </a:r>
            <a:endParaRPr lang="en-US" altLang="ja-JP" sz="1400" b="0" i="0">
              <a:solidFill>
                <a:srgbClr val="0D0D0D"/>
              </a:solidFill>
              <a:effectLst/>
              <a:latin typeface="Hiragino Kaku Gothic Pro"/>
            </a:endParaRP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a:ln>
                  <a:noFill/>
                </a:ln>
                <a:solidFill>
                  <a:srgbClr val="0D0D0D"/>
                </a:solidFill>
                <a:effectLst/>
                <a:uLnTx/>
                <a:uFillTx/>
                <a:latin typeface="Meiryo"/>
                <a:ea typeface="Meiryo"/>
              </a:rPr>
              <a:t>ユーザーが当該広告の非表示設定を実施した場合など、</a:t>
            </a:r>
            <a:r>
              <a:rPr kumimoji="0" lang="ja-JP" altLang="en-US" sz="1400" kern="0">
                <a:solidFill>
                  <a:srgbClr val="0D0D0D"/>
                </a:solidFill>
                <a:latin typeface="Meiryo"/>
                <a:ea typeface="Meiryo"/>
              </a:rPr>
              <a:t>ディスプレイ広告（運用型）を含めた</a:t>
            </a:r>
            <a:r>
              <a:rPr kumimoji="0" lang="ja-JP" altLang="en-US" sz="1400" b="0" i="0" u="none" strike="noStrike" kern="0" cap="none" spc="0" normalizeH="0" baseline="0" noProof="0">
                <a:ln>
                  <a:noFill/>
                </a:ln>
                <a:solidFill>
                  <a:srgbClr val="0D0D0D"/>
                </a:solidFill>
                <a:effectLst/>
                <a:uLnTx/>
                <a:uFillTx/>
                <a:latin typeface="Meiryo"/>
                <a:ea typeface="Meiryo"/>
              </a:rPr>
              <a:t>他社の広告配信設定の状況により、</a:t>
            </a:r>
            <a:r>
              <a:rPr kumimoji="0" lang="en-US" altLang="ja-JP" sz="1400" b="0" i="0" u="none" strike="noStrike" kern="0" cap="none" spc="0" normalizeH="0" baseline="0" noProof="0" dirty="0">
                <a:ln>
                  <a:noFill/>
                </a:ln>
                <a:solidFill>
                  <a:srgbClr val="0D0D0D"/>
                </a:solidFill>
                <a:effectLst/>
                <a:uLnTx/>
                <a:uFillTx/>
                <a:latin typeface="Meiryo"/>
                <a:ea typeface="Meiryo"/>
              </a:rPr>
              <a:t>SOV100</a:t>
            </a:r>
            <a:r>
              <a:rPr kumimoji="0" lang="ja-JP" altLang="en-US" sz="1400" kern="0">
                <a:solidFill>
                  <a:srgbClr val="0D0D0D"/>
                </a:solidFill>
                <a:latin typeface="Meiryo"/>
                <a:ea typeface="Meiryo"/>
              </a:rPr>
              <a:t>％</a:t>
            </a:r>
            <a:r>
              <a:rPr kumimoji="0" lang="ja-JP" altLang="en-US" sz="1400" b="0" i="0" u="none" strike="noStrike" kern="0" cap="none" spc="0" normalizeH="0" baseline="0" noProof="0">
                <a:ln>
                  <a:noFill/>
                </a:ln>
                <a:solidFill>
                  <a:srgbClr val="0D0D0D"/>
                </a:solidFill>
                <a:effectLst/>
                <a:uLnTx/>
                <a:uFillTx/>
                <a:latin typeface="Meiryo"/>
                <a:ea typeface="Meiryo"/>
              </a:rPr>
              <a:t>配信の購入の場合でも他社の広告が配信される場合があります。</a:t>
            </a:r>
            <a:endParaRPr kumimoji="0" lang="en-US" altLang="ja-JP" sz="1400" b="0" i="0" u="none" strike="noStrike" kern="0" cap="none" spc="0" normalizeH="0" baseline="0" noProof="0">
              <a:ln>
                <a:noFill/>
              </a:ln>
              <a:solidFill>
                <a:srgbClr val="0D0D0D"/>
              </a:solidFill>
              <a:effectLst/>
              <a:uLnTx/>
              <a:uFillTx/>
              <a:latin typeface="Meiryo"/>
              <a:ea typeface="Meiryo"/>
            </a:endParaRPr>
          </a:p>
          <a:p>
            <a:pPr marL="285750" indent="-285750">
              <a:lnSpc>
                <a:spcPct val="120000"/>
              </a:lnSpc>
              <a:spcAft>
                <a:spcPts val="600"/>
              </a:spcAft>
              <a:buFont typeface="Wingdings" pitchFamily="2" charset="2"/>
              <a:buChar char="n"/>
              <a:defRPr/>
            </a:pPr>
            <a:endParaRPr kumimoji="0" lang="en-US" altLang="ja-JP" sz="1400" kern="0">
              <a:solidFill>
                <a:srgbClr val="0D0D0D"/>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sz="1400" b="0" i="0" u="none" strike="noStrike" kern="0" cap="none" spc="0" normalizeH="0" baseline="0" noProof="0">
                <a:ln>
                  <a:noFill/>
                </a:ln>
                <a:solidFill>
                  <a:srgbClr val="0D0D0D"/>
                </a:solidFill>
                <a:effectLst/>
                <a:uLnTx/>
                <a:uFillTx/>
                <a:latin typeface="Meiryo"/>
                <a:ea typeface="Meiryo"/>
                <a:cs typeface="+mn-lt"/>
              </a:rPr>
              <a:t>資料やツールに明示されている場合を除き、表示</a:t>
            </a:r>
            <a:r>
              <a:rPr kumimoji="0" lang="ja-JP" sz="1400" kern="0">
                <a:solidFill>
                  <a:srgbClr val="0D0D0D"/>
                </a:solidFill>
                <a:latin typeface="Meiryo"/>
                <a:ea typeface="Meiryo"/>
                <a:cs typeface="+mn-lt"/>
              </a:rPr>
              <a:t>金額</a:t>
            </a:r>
            <a:r>
              <a:rPr kumimoji="0" lang="ja-JP" sz="1400" b="0" i="0" u="none" strike="noStrike" kern="0" cap="none" spc="0" normalizeH="0" baseline="0" noProof="0">
                <a:ln>
                  <a:noFill/>
                </a:ln>
                <a:solidFill>
                  <a:srgbClr val="0D0D0D"/>
                </a:solidFill>
                <a:effectLst/>
                <a:uLnTx/>
                <a:uFillTx/>
                <a:latin typeface="Meiryo"/>
                <a:ea typeface="Meiryo"/>
                <a:cs typeface="+mn-lt"/>
              </a:rPr>
              <a:t>は</a:t>
            </a:r>
            <a:r>
              <a:rPr kumimoji="0" lang="ja-JP" sz="1400" kern="0">
                <a:solidFill>
                  <a:srgbClr val="0D0D0D"/>
                </a:solidFill>
                <a:latin typeface="Meiryo"/>
                <a:ea typeface="Meiryo"/>
                <a:cs typeface="+mn-lt"/>
              </a:rPr>
              <a:t>消費税を含んで</a:t>
            </a:r>
            <a:r>
              <a:rPr kumimoji="0" lang="ja-JP" sz="1400" b="0" i="0" u="none" strike="noStrike" kern="0" cap="none" spc="0" normalizeH="0" baseline="0" noProof="0">
                <a:ln>
                  <a:noFill/>
                </a:ln>
                <a:solidFill>
                  <a:srgbClr val="0D0D0D"/>
                </a:solidFill>
                <a:effectLst/>
                <a:uLnTx/>
                <a:uFillTx/>
                <a:latin typeface="Meiryo"/>
                <a:ea typeface="Meiryo"/>
                <a:cs typeface="+mn-lt"/>
              </a:rPr>
              <a:t>おり</a:t>
            </a:r>
            <a:r>
              <a:rPr kumimoji="0" lang="ja-JP" sz="1400" kern="0">
                <a:solidFill>
                  <a:srgbClr val="0D0D0D"/>
                </a:solidFill>
                <a:latin typeface="Meiryo"/>
                <a:ea typeface="Meiryo"/>
                <a:cs typeface="+mn-lt"/>
              </a:rPr>
              <a:t>ません</a:t>
            </a:r>
            <a:r>
              <a:rPr kumimoji="0" lang="ja-JP" sz="1400" b="0" i="0" u="none" strike="noStrike" kern="0" cap="none" spc="0" normalizeH="0" baseline="0" noProof="0">
                <a:ln>
                  <a:noFill/>
                </a:ln>
                <a:solidFill>
                  <a:srgbClr val="0D0D0D"/>
                </a:solidFill>
                <a:effectLst/>
                <a:uLnTx/>
                <a:uFillTx/>
                <a:latin typeface="Meiryo"/>
                <a:ea typeface="Meiryo"/>
                <a:cs typeface="+mn-lt"/>
              </a:rPr>
              <a:t>。</a:t>
            </a:r>
            <a:endParaRPr kumimoji="0" lang="en-US" sz="1400" b="0" i="0" u="none" strike="noStrike" kern="0" cap="none" spc="0" normalizeH="0" baseline="0" noProof="0">
              <a:ln>
                <a:noFill/>
              </a:ln>
              <a:solidFill>
                <a:srgbClr val="0D0D0D"/>
              </a:solidFill>
              <a:effectLst/>
              <a:uLnTx/>
              <a:uFillTx/>
              <a:latin typeface="Meiryo"/>
              <a:ea typeface="Meiryo"/>
              <a:cs typeface="+mn-lt"/>
            </a:endParaRPr>
          </a:p>
        </p:txBody>
      </p:sp>
      <p:sp>
        <p:nvSpPr>
          <p:cNvPr id="7" name="テキスト プレースホルダー 3">
            <a:extLst>
              <a:ext uri="{FF2B5EF4-FFF2-40B4-BE49-F238E27FC236}">
                <a16:creationId xmlns:a16="http://schemas.microsoft.com/office/drawing/2014/main" id="{658FFB66-D33F-6E89-0974-9599BC7E1F2F}"/>
              </a:ext>
            </a:extLst>
          </p:cNvPr>
          <p:cNvSpPr>
            <a:spLocks noGrp="1"/>
          </p:cNvSpPr>
          <p:nvPr>
            <p:ph type="body" sz="quarter" idx="12"/>
          </p:nvPr>
        </p:nvSpPr>
        <p:spPr>
          <a:xfrm>
            <a:off x="595671" y="81412"/>
            <a:ext cx="866756" cy="410840"/>
          </a:xfrm>
        </p:spPr>
        <p:txBody>
          <a:bodyPr/>
          <a:lstStyle/>
          <a:p>
            <a:pPr marL="0" indent="0">
              <a:buNone/>
            </a:pPr>
            <a:r>
              <a:rPr lang="ja-JP" altLang="en-US"/>
              <a:t>その他・注意事項</a:t>
            </a:r>
          </a:p>
        </p:txBody>
      </p:sp>
    </p:spTree>
    <p:extLst>
      <p:ext uri="{BB962C8B-B14F-4D97-AF65-F5344CB8AC3E}">
        <p14:creationId xmlns:p14="http://schemas.microsoft.com/office/powerpoint/2010/main" val="73995486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よくあるお問い合わせ</a:t>
            </a:r>
            <a:endParaRPr kumimoji="1" lang="ja-JP" altLang="en-US"/>
          </a:p>
        </p:txBody>
      </p:sp>
      <p:sp>
        <p:nvSpPr>
          <p:cNvPr id="5" name="テキスト ボックス 4">
            <a:extLst>
              <a:ext uri="{FF2B5EF4-FFF2-40B4-BE49-F238E27FC236}">
                <a16:creationId xmlns:a16="http://schemas.microsoft.com/office/drawing/2014/main" id="{0491951F-F2F6-AB55-BB4C-91A476AACCFD}"/>
              </a:ext>
            </a:extLst>
          </p:cNvPr>
          <p:cNvSpPr txBox="1"/>
          <p:nvPr/>
        </p:nvSpPr>
        <p:spPr>
          <a:xfrm>
            <a:off x="479425" y="1089025"/>
            <a:ext cx="11233150" cy="918713"/>
          </a:xfrm>
          <a:prstGeom prst="rect">
            <a:avLst/>
          </a:prstGeom>
          <a:noFill/>
        </p:spPr>
        <p:txBody>
          <a:bodyPr wrap="square" lIns="0" tIns="0" rIns="0" bIns="0" rtlCol="0">
            <a:spAutoFit/>
          </a:bodyPr>
          <a:lstStyle/>
          <a:p>
            <a:pPr marR="0" lvl="0" algn="l" defTabSz="914400" rtl="0" eaLnBrk="1" fontAlgn="auto" latinLnBrk="0" hangingPunct="1">
              <a:lnSpc>
                <a:spcPct val="120000"/>
              </a:lnSpc>
              <a:spcBef>
                <a:spcPts val="0"/>
              </a:spcBef>
              <a:spcAft>
                <a:spcPts val="600"/>
              </a:spcAft>
              <a:buClrTx/>
              <a:buSzTx/>
              <a:tabLst/>
              <a:defRPr/>
            </a:pPr>
            <a:r>
              <a:rPr kumimoji="0" lang="ja-JP" altLang="en-US" sz="1400" kern="0">
                <a:solidFill>
                  <a:srgbClr val="0D0D0D"/>
                </a:solidFill>
                <a:latin typeface="Meiryo" panose="020B0604030504040204" pitchFamily="34" charset="-128"/>
                <a:ea typeface="Meiryo" panose="020B0604030504040204" pitchFamily="34" charset="-128"/>
              </a:rPr>
              <a:t>よくあるお問い合わせのみ記載しております。ヘルプ、サポート窓口も併せてご利用ください。</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anose="05000000000000000000" pitchFamily="2" charset="2"/>
              <a:buChar char="n"/>
              <a:defRPr/>
            </a:pPr>
            <a:r>
              <a:rPr kumimoji="0" lang="en-US" altLang="ja-JP" sz="1400" kern="0">
                <a:solidFill>
                  <a:srgbClr val="0D0D0D"/>
                </a:solidFill>
                <a:latin typeface="Meiryo" panose="020B0604030504040204" pitchFamily="34" charset="-128"/>
                <a:ea typeface="Meiryo" panose="020B0604030504040204" pitchFamily="34" charset="-128"/>
              </a:rPr>
              <a:t>Yahoo!</a:t>
            </a:r>
            <a:r>
              <a:rPr kumimoji="0" lang="ja-JP" altLang="en-US" sz="1400" kern="0">
                <a:solidFill>
                  <a:srgbClr val="0D0D0D"/>
                </a:solidFill>
                <a:latin typeface="Meiryo" panose="020B0604030504040204" pitchFamily="34" charset="-128"/>
                <a:ea typeface="Meiryo" panose="020B0604030504040204" pitchFamily="34" charset="-128"/>
              </a:rPr>
              <a:t>広告 ヘルプ</a:t>
            </a:r>
            <a:r>
              <a:rPr kumimoji="0" lang="en-US" altLang="ja-JP" sz="1400" kern="0">
                <a:solidFill>
                  <a:srgbClr val="0D0D0D"/>
                </a:solidFill>
                <a:latin typeface="Meiryo" panose="020B0604030504040204" pitchFamily="34" charset="-128"/>
                <a:ea typeface="Meiryo" panose="020B0604030504040204" pitchFamily="34" charset="-128"/>
              </a:rPr>
              <a:t>		</a:t>
            </a: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hlinkClick r:id="rId4"/>
              </a:rPr>
              <a:t>https://ads-help.yahoo-net.jp/</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anose="05000000000000000000" pitchFamily="2" charset="2"/>
              <a:buChar char="n"/>
              <a:defRPr/>
            </a:pPr>
            <a:r>
              <a:rPr kumimoji="0" lang="en-US" altLang="ja-JP" sz="1400" kern="0">
                <a:solidFill>
                  <a:srgbClr val="0D0D0D"/>
                </a:solidFill>
                <a:latin typeface="Meiryo" panose="020B0604030504040204" pitchFamily="34" charset="-128"/>
                <a:ea typeface="Meiryo" panose="020B0604030504040204" pitchFamily="34" charset="-128"/>
              </a:rPr>
              <a:t>Yahoo!</a:t>
            </a:r>
            <a:r>
              <a:rPr kumimoji="0" lang="ja-JP" altLang="en-US" sz="1400" kern="0">
                <a:solidFill>
                  <a:srgbClr val="0D0D0D"/>
                </a:solidFill>
                <a:latin typeface="Meiryo" panose="020B0604030504040204" pitchFamily="34" charset="-128"/>
                <a:ea typeface="Meiryo" panose="020B0604030504040204" pitchFamily="34" charset="-128"/>
              </a:rPr>
              <a:t>広告 パートナーサポート</a:t>
            </a:r>
            <a:r>
              <a:rPr kumimoji="0" lang="en-US" altLang="ja-JP" sz="1400" kern="0">
                <a:solidFill>
                  <a:srgbClr val="0D0D0D"/>
                </a:solidFill>
                <a:latin typeface="Meiryo" panose="020B0604030504040204" pitchFamily="34" charset="-128"/>
                <a:ea typeface="Meiryo" panose="020B0604030504040204" pitchFamily="34" charset="-128"/>
              </a:rPr>
              <a:t>	</a:t>
            </a: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hlinkClick r:id="rId5"/>
              </a:rPr>
              <a:t>https://portal.yadui.business.yahoo.co.jp/agencyportal/873315/</a:t>
            </a: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p:txBody>
      </p:sp>
      <p:graphicFrame>
        <p:nvGraphicFramePr>
          <p:cNvPr id="6" name="表 4">
            <a:extLst>
              <a:ext uri="{FF2B5EF4-FFF2-40B4-BE49-F238E27FC236}">
                <a16:creationId xmlns:a16="http://schemas.microsoft.com/office/drawing/2014/main" id="{B008CDA1-43ED-8299-12A4-CC1497BA7BB4}"/>
              </a:ext>
            </a:extLst>
          </p:cNvPr>
          <p:cNvGraphicFramePr>
            <a:graphicFrameLocks noGrp="1"/>
          </p:cNvGraphicFramePr>
          <p:nvPr>
            <p:extLst>
              <p:ext uri="{D42A27DB-BD31-4B8C-83A1-F6EECF244321}">
                <p14:modId xmlns:p14="http://schemas.microsoft.com/office/powerpoint/2010/main" val="4290399571"/>
              </p:ext>
            </p:extLst>
          </p:nvPr>
        </p:nvGraphicFramePr>
        <p:xfrm>
          <a:off x="479425" y="2567278"/>
          <a:ext cx="11233150" cy="3733800"/>
        </p:xfrm>
        <a:graphic>
          <a:graphicData uri="http://schemas.openxmlformats.org/drawingml/2006/table">
            <a:tbl>
              <a:tblPr firstRow="1" bandRow="1">
                <a:tableStyleId>{5C22544A-7EE6-4342-B048-85BDC9FD1C3A}</a:tableStyleId>
              </a:tblPr>
              <a:tblGrid>
                <a:gridCol w="394530">
                  <a:extLst>
                    <a:ext uri="{9D8B030D-6E8A-4147-A177-3AD203B41FA5}">
                      <a16:colId xmlns:a16="http://schemas.microsoft.com/office/drawing/2014/main" val="4185285779"/>
                    </a:ext>
                  </a:extLst>
                </a:gridCol>
                <a:gridCol w="10838620">
                  <a:extLst>
                    <a:ext uri="{9D8B030D-6E8A-4147-A177-3AD203B41FA5}">
                      <a16:colId xmlns:a16="http://schemas.microsoft.com/office/drawing/2014/main" val="1625250384"/>
                    </a:ext>
                  </a:extLst>
                </a:gridCol>
              </a:tblGrid>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kumimoji="1" lang="ja-JP" altLang="en-US" sz="1400" b="1">
                          <a:solidFill>
                            <a:srgbClr val="0D0D0D"/>
                          </a:solidFill>
                          <a:latin typeface="メイリオ" panose="020B0604030504040204" pitchFamily="50" charset="-128"/>
                          <a:ea typeface="メイリオ" panose="020B0604030504040204" pitchFamily="50" charset="-128"/>
                        </a:rPr>
                        <a:t>ディスプレイ広告（予約型）の導入事例を教えてください。</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39912571"/>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a:solidFill>
                            <a:srgbClr val="0D0D0D"/>
                          </a:solidFill>
                          <a:latin typeface="メイリオ" panose="020B0604030504040204" pitchFamily="50" charset="-128"/>
                          <a:ea typeface="メイリオ" panose="020B0604030504040204" pitchFamily="50" charset="-128"/>
                        </a:rPr>
                        <a:t>エージェンシーポータルに資料をご用意しております。広告活用のための資料もご用意しておりますのでご確認ください。</a:t>
                      </a:r>
                      <a:endParaRPr kumimoji="1" lang="en-US" altLang="ja-JP" sz="140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ディスプレイ広告（予約型）販促情報一覧</a:t>
                      </a:r>
                      <a:br>
                        <a:rPr kumimoji="1" lang="en-US" altLang="ja-JP" sz="1400">
                          <a:solidFill>
                            <a:srgbClr val="0D0D0D"/>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6"/>
                        </a:rPr>
                        <a:t>https://portal.yadui.business.yahoo.co.jp/agencyportal/30335704/</a:t>
                      </a:r>
                      <a:endParaRPr kumimoji="1" lang="ja-JP" altLang="en-US" sz="1400">
                        <a:solidFill>
                          <a:srgbClr val="0D0D0D"/>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4953531"/>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r>
                        <a:rPr kumimoji="1" lang="ja-JP" altLang="en-US" sz="1400" b="1">
                          <a:solidFill>
                            <a:srgbClr val="0D0D0D"/>
                          </a:solidFill>
                          <a:latin typeface="メイリオ" panose="020B0604030504040204" pitchFamily="50" charset="-128"/>
                          <a:ea typeface="メイリオ" panose="020B0604030504040204" pitchFamily="50" charset="-128"/>
                        </a:rPr>
                        <a:t>○○という内容の広告は掲載できますか？</a:t>
                      </a:r>
                    </a:p>
                  </a:txBody>
                  <a:tcPr anchor="ctr">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8023675"/>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a:solidFill>
                            <a:srgbClr val="0D0D0D"/>
                          </a:solidFill>
                          <a:latin typeface="メイリオ" panose="020B0604030504040204" pitchFamily="50" charset="-128"/>
                          <a:ea typeface="メイリオ" panose="020B0604030504040204" pitchFamily="50" charset="-128"/>
                        </a:rPr>
                        <a:t>プロモーション内容や広告リンク先も含めて掲載制限、販売制限、広告掲載基準に該当、違反しないかご確認ください。判断に迷う場合は依頼フォームよりご確認ください。</a:t>
                      </a:r>
                      <a:endParaRPr kumimoji="1" lang="en-US" altLang="ja-JP" sz="140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掲載制限カテゴリー確認依頼フォーム</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7"/>
                        </a:rPr>
                        <a:t>https://form-business.yahoo.co.jp/claris/enqueteForm?inquiry_type=placement_restrictions</a:t>
                      </a:r>
                      <a:endParaRPr kumimoji="1" lang="en-US" altLang="ja-JP" sz="1400">
                        <a:solidFill>
                          <a:srgbClr val="595959"/>
                        </a:solidFill>
                        <a:latin typeface="メイリオ" panose="020B0604030504040204" pitchFamily="50" charset="-128"/>
                        <a:ea typeface="+mn-ea"/>
                      </a:endParaRPr>
                    </a:p>
                    <a:p>
                      <a:pPr marL="285750" indent="-285750">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ディスプレイ広告（予約型） 入稿前審査依頼フォーム</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8"/>
                        </a:rPr>
                        <a:t>https://form-business.yahoo.co.jp/claris/enqueteForm?inquiry_type=guaranteed_review</a:t>
                      </a:r>
                      <a:endParaRPr kumimoji="1" lang="ja-JP" altLang="en-US" sz="1400">
                        <a:solidFill>
                          <a:srgbClr val="595959"/>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1573111"/>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r>
                        <a:rPr kumimoji="1" lang="ja-JP" altLang="en-US" sz="1400" b="1">
                          <a:solidFill>
                            <a:srgbClr val="0D0D0D"/>
                          </a:solidFill>
                          <a:latin typeface="メイリオ" panose="020B0604030504040204" pitchFamily="50" charset="-128"/>
                          <a:ea typeface="メイリオ" panose="020B0604030504040204" pitchFamily="50" charset="-128"/>
                        </a:rPr>
                        <a:t>キャンペーン作成で商品の掲載期間の途中から先の日付が選択できません。</a:t>
                      </a:r>
                    </a:p>
                  </a:txBody>
                  <a:tcPr anchor="ctr">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59265478"/>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a:solidFill>
                            <a:srgbClr val="0D0D0D"/>
                          </a:solidFill>
                          <a:latin typeface="メイリオ" panose="020B0604030504040204" pitchFamily="50" charset="-128"/>
                          <a:ea typeface="メイリオ" panose="020B0604030504040204" pitchFamily="50" charset="-128"/>
                        </a:rPr>
                        <a:t>商品の掲載期間が半年の場合、在庫確認・シミュレーションの実行日から起算して</a:t>
                      </a:r>
                      <a:r>
                        <a:rPr kumimoji="1" lang="en-US" altLang="ja-JP" sz="1400">
                          <a:solidFill>
                            <a:srgbClr val="0D0D0D"/>
                          </a:solidFill>
                          <a:latin typeface="メイリオ" panose="020B0604030504040204" pitchFamily="50" charset="-128"/>
                          <a:ea typeface="メイリオ" panose="020B0604030504040204" pitchFamily="50" charset="-128"/>
                        </a:rPr>
                        <a:t>181</a:t>
                      </a:r>
                      <a:r>
                        <a:rPr kumimoji="1" lang="ja-JP" altLang="en-US" sz="1400">
                          <a:solidFill>
                            <a:srgbClr val="0D0D0D"/>
                          </a:solidFill>
                          <a:latin typeface="メイリオ" panose="020B0604030504040204" pitchFamily="50" charset="-128"/>
                          <a:ea typeface="メイリオ" panose="020B0604030504040204" pitchFamily="50" charset="-128"/>
                        </a:rPr>
                        <a:t>日目以降の日付は指定できず、在庫は確認できません。また、</a:t>
                      </a:r>
                      <a:r>
                        <a:rPr kumimoji="1" lang="en-US" altLang="ja-JP" sz="1400">
                          <a:solidFill>
                            <a:srgbClr val="0D0D0D"/>
                          </a:solidFill>
                          <a:latin typeface="メイリオ" panose="020B0604030504040204" pitchFamily="50" charset="-128"/>
                          <a:ea typeface="メイリオ" panose="020B0604030504040204" pitchFamily="50" charset="-128"/>
                        </a:rPr>
                        <a:t>181</a:t>
                      </a:r>
                      <a:r>
                        <a:rPr kumimoji="1" lang="ja-JP" altLang="en-US" sz="1400">
                          <a:solidFill>
                            <a:srgbClr val="0D0D0D"/>
                          </a:solidFill>
                          <a:latin typeface="メイリオ" panose="020B0604030504040204" pitchFamily="50" charset="-128"/>
                          <a:ea typeface="メイリオ" panose="020B0604030504040204" pitchFamily="50" charset="-128"/>
                        </a:rPr>
                        <a:t>日目以降の予約もできません。在庫確認・シミュレーションと予約のタイミングにご注意ください。</a:t>
                      </a:r>
                    </a:p>
                  </a:txBody>
                  <a:tcPr anchor="ctr">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4763252"/>
                  </a:ext>
                </a:extLst>
              </a:tr>
            </a:tbl>
          </a:graphicData>
        </a:graphic>
      </p:graphicFrame>
      <p:cxnSp>
        <p:nvCxnSpPr>
          <p:cNvPr id="8" name="直線コネクタ 7">
            <a:extLst>
              <a:ext uri="{FF2B5EF4-FFF2-40B4-BE49-F238E27FC236}">
                <a16:creationId xmlns:a16="http://schemas.microsoft.com/office/drawing/2014/main" id="{B8C248DF-2E44-15F5-F47D-58284CB64CAD}"/>
              </a:ext>
            </a:extLst>
          </p:cNvPr>
          <p:cNvCxnSpPr/>
          <p:nvPr/>
        </p:nvCxnSpPr>
        <p:spPr>
          <a:xfrm>
            <a:off x="479425" y="3683000"/>
            <a:ext cx="11233150" cy="0"/>
          </a:xfrm>
          <a:prstGeom prst="line">
            <a:avLst/>
          </a:prstGeom>
          <a:ln w="6350">
            <a:solidFill>
              <a:srgbClr val="00003E">
                <a:alpha val="10196"/>
              </a:srgb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E61B0998-DB37-55E6-3D6D-16485DC64BAC}"/>
              </a:ext>
            </a:extLst>
          </p:cNvPr>
          <p:cNvCxnSpPr/>
          <p:nvPr/>
        </p:nvCxnSpPr>
        <p:spPr>
          <a:xfrm>
            <a:off x="492125" y="5384800"/>
            <a:ext cx="11233150" cy="0"/>
          </a:xfrm>
          <a:prstGeom prst="line">
            <a:avLst/>
          </a:prstGeom>
          <a:ln w="6350">
            <a:solidFill>
              <a:srgbClr val="00003E">
                <a:alpha val="10196"/>
              </a:srgb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テキスト プレースホルダー 3">
            <a:extLst>
              <a:ext uri="{FF2B5EF4-FFF2-40B4-BE49-F238E27FC236}">
                <a16:creationId xmlns:a16="http://schemas.microsoft.com/office/drawing/2014/main" id="{14622854-41A4-C850-FECA-59D2CF5AB77C}"/>
              </a:ext>
            </a:extLst>
          </p:cNvPr>
          <p:cNvSpPr>
            <a:spLocks noGrp="1"/>
          </p:cNvSpPr>
          <p:nvPr>
            <p:ph type="body" sz="quarter" idx="12"/>
          </p:nvPr>
        </p:nvSpPr>
        <p:spPr>
          <a:xfrm>
            <a:off x="595671" y="81412"/>
            <a:ext cx="866756" cy="410840"/>
          </a:xfrm>
        </p:spPr>
        <p:txBody>
          <a:bodyPr/>
          <a:lstStyle/>
          <a:p>
            <a:pPr marL="0" indent="0">
              <a:buNone/>
            </a:pPr>
            <a:r>
              <a:rPr lang="ja-JP" altLang="en-US"/>
              <a:t>その他・注意事項</a:t>
            </a:r>
          </a:p>
        </p:txBody>
      </p:sp>
    </p:spTree>
    <p:extLst>
      <p:ext uri="{BB962C8B-B14F-4D97-AF65-F5344CB8AC3E}">
        <p14:creationId xmlns:p14="http://schemas.microsoft.com/office/powerpoint/2010/main" val="53330876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197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23B49B-DE38-0233-DA6F-DCE6F37479AE}"/>
            </a:ext>
          </a:extLst>
        </p:cNvPr>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E92F3DE7-2D81-E71C-A74E-0DCBF0B60944}"/>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solidFill>
                  <a:srgbClr val="00003E"/>
                </a:solidFill>
                <a:latin typeface="Meiryo" panose="020B0604030504040204" pitchFamily="34" charset="-128"/>
                <a:ea typeface="Meiryo" panose="020B0604030504040204" pitchFamily="34" charset="-128"/>
              </a:rPr>
              <a:t>ブランドパネル</a:t>
            </a:r>
            <a:r>
              <a:rPr kumimoji="1" lang="en-US" altLang="ja-JP" dirty="0">
                <a:solidFill>
                  <a:srgbClr val="00003E"/>
                </a:solidFill>
                <a:latin typeface="Meiryo" panose="020B0604030504040204" pitchFamily="34" charset="-128"/>
                <a:ea typeface="Meiryo" panose="020B0604030504040204" pitchFamily="34" charset="-128"/>
              </a:rPr>
              <a:t>2025</a:t>
            </a:r>
            <a:r>
              <a:rPr kumimoji="1" lang="ja-JP" altLang="en-US" dirty="0">
                <a:solidFill>
                  <a:srgbClr val="00003E"/>
                </a:solidFill>
                <a:latin typeface="Meiryo" panose="020B0604030504040204" pitchFamily="34" charset="-128"/>
                <a:ea typeface="Meiryo" panose="020B0604030504040204" pitchFamily="34" charset="-128"/>
              </a:rPr>
              <a:t>年</a:t>
            </a:r>
            <a:r>
              <a:rPr kumimoji="1" lang="en-US" altLang="ja-JP" dirty="0">
                <a:solidFill>
                  <a:srgbClr val="00003E"/>
                </a:solidFill>
                <a:latin typeface="Meiryo" panose="020B0604030504040204" pitchFamily="34" charset="-128"/>
                <a:ea typeface="Meiryo" panose="020B0604030504040204" pitchFamily="34" charset="-128"/>
              </a:rPr>
              <a:t>9</a:t>
            </a:r>
            <a:r>
              <a:rPr kumimoji="1" lang="ja-JP" altLang="en-US" dirty="0">
                <a:solidFill>
                  <a:srgbClr val="00003E"/>
                </a:solidFill>
                <a:latin typeface="Meiryo" panose="020B0604030504040204" pitchFamily="34" charset="-128"/>
                <a:ea typeface="Meiryo" panose="020B0604030504040204" pitchFamily="34" charset="-128"/>
              </a:rPr>
              <a:t>月</a:t>
            </a:r>
            <a:r>
              <a:rPr kumimoji="1" lang="en-US" altLang="ja-JP" dirty="0">
                <a:solidFill>
                  <a:srgbClr val="00003E"/>
                </a:solidFill>
                <a:latin typeface="Meiryo" panose="020B0604030504040204" pitchFamily="34" charset="-128"/>
                <a:ea typeface="Meiryo" panose="020B0604030504040204" pitchFamily="34" charset="-128"/>
              </a:rPr>
              <a:t>~2026</a:t>
            </a:r>
            <a:r>
              <a:rPr kumimoji="1" lang="ja-JP" altLang="en-US" dirty="0">
                <a:solidFill>
                  <a:srgbClr val="00003E"/>
                </a:solidFill>
                <a:latin typeface="Meiryo" panose="020B0604030504040204" pitchFamily="34" charset="-128"/>
                <a:ea typeface="Meiryo" panose="020B0604030504040204" pitchFamily="34" charset="-128"/>
              </a:rPr>
              <a:t>年</a:t>
            </a:r>
            <a:r>
              <a:rPr kumimoji="1" lang="en-US" altLang="ja-JP" dirty="0">
                <a:solidFill>
                  <a:srgbClr val="00003E"/>
                </a:solidFill>
                <a:latin typeface="Meiryo" panose="020B0604030504040204" pitchFamily="34" charset="-128"/>
                <a:ea typeface="Meiryo" panose="020B0604030504040204" pitchFamily="34" charset="-128"/>
              </a:rPr>
              <a:t>3</a:t>
            </a:r>
            <a:r>
              <a:rPr kumimoji="1" lang="ja-JP" altLang="en-US" dirty="0">
                <a:solidFill>
                  <a:srgbClr val="00003E"/>
                </a:solidFill>
                <a:latin typeface="Meiryo" panose="020B0604030504040204" pitchFamily="34" charset="-128"/>
                <a:ea typeface="Meiryo" panose="020B0604030504040204" pitchFamily="34" charset="-128"/>
              </a:rPr>
              <a:t>月商品 変更点</a:t>
            </a:r>
          </a:p>
        </p:txBody>
      </p:sp>
      <p:sp>
        <p:nvSpPr>
          <p:cNvPr id="12" name="テキスト プレースホルダー 5">
            <a:extLst>
              <a:ext uri="{FF2B5EF4-FFF2-40B4-BE49-F238E27FC236}">
                <a16:creationId xmlns:a16="http://schemas.microsoft.com/office/drawing/2014/main" id="{2F7DA6AB-86C8-2389-7CB0-CF1B102F003C}"/>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概要</a:t>
            </a:r>
          </a:p>
        </p:txBody>
      </p:sp>
      <p:pic>
        <p:nvPicPr>
          <p:cNvPr id="13" name="図プレースホルダー 8" descr="アイコン&#10;&#10;自動的に生成された説明">
            <a:extLst>
              <a:ext uri="{FF2B5EF4-FFF2-40B4-BE49-F238E27FC236}">
                <a16:creationId xmlns:a16="http://schemas.microsoft.com/office/drawing/2014/main" id="{76215676-3C5E-9B59-0DEB-3BCB271CDD14}"/>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16" name="テキスト ボックス 15">
            <a:extLst>
              <a:ext uri="{FF2B5EF4-FFF2-40B4-BE49-F238E27FC236}">
                <a16:creationId xmlns:a16="http://schemas.microsoft.com/office/drawing/2014/main" id="{6F1D6F3F-CB4E-55E8-31F6-CB3AD852DD4D}"/>
              </a:ext>
            </a:extLst>
          </p:cNvPr>
          <p:cNvSpPr txBox="1"/>
          <p:nvPr/>
        </p:nvSpPr>
        <p:spPr>
          <a:xfrm>
            <a:off x="6528542" y="587028"/>
            <a:ext cx="3188373"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ブランドパネル（</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lang="en-US" altLang="ja-JP" sz="900" dirty="0">
                <a:solidFill>
                  <a:srgbClr val="0D0D0D"/>
                </a:solidFill>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月）からの変更点</a:t>
            </a:r>
          </a:p>
        </p:txBody>
      </p:sp>
      <p:sp>
        <p:nvSpPr>
          <p:cNvPr id="3" name="1 つの角を丸めた四角形 22">
            <a:extLst>
              <a:ext uri="{FF2B5EF4-FFF2-40B4-BE49-F238E27FC236}">
                <a16:creationId xmlns:a16="http://schemas.microsoft.com/office/drawing/2014/main" id="{6CB190DD-9340-7E44-B285-8817242540C4}"/>
              </a:ext>
            </a:extLst>
          </p:cNvPr>
          <p:cNvSpPr/>
          <p:nvPr/>
        </p:nvSpPr>
        <p:spPr>
          <a:xfrm>
            <a:off x="507833" y="992440"/>
            <a:ext cx="8008370"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b="1" spc="300" dirty="0">
                <a:solidFill>
                  <a:srgbClr val="FFFFFF"/>
                </a:solidFill>
                <a:latin typeface="Meiryo" panose="020B0604030504040204" pitchFamily="34" charset="-128"/>
                <a:ea typeface="Meiryo" panose="020B0604030504040204" pitchFamily="34" charset="-128"/>
              </a:rPr>
              <a:t>2026/1/1</a:t>
            </a:r>
            <a:r>
              <a:rPr lang="ja-JP" altLang="en-US" b="1" spc="300" dirty="0">
                <a:solidFill>
                  <a:srgbClr val="FFFFFF"/>
                </a:solidFill>
                <a:latin typeface="Meiryo" panose="020B0604030504040204" pitchFamily="34" charset="-128"/>
                <a:ea typeface="Meiryo" panose="020B0604030504040204" pitchFamily="34" charset="-128"/>
              </a:rPr>
              <a:t>（木）</a:t>
            </a:r>
            <a:r>
              <a:rPr kumimoji="1" lang="ja-JP" altLang="en-US" sz="18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元旦</a:t>
            </a:r>
            <a:r>
              <a:rPr kumimoji="1" lang="en-US" altLang="ja-JP" sz="18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0</a:t>
            </a:r>
            <a:r>
              <a:rPr kumimoji="1" lang="ja-JP" altLang="en-US" sz="18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時台のみを指定した時間帯ジャック</a:t>
            </a:r>
          </a:p>
        </p:txBody>
      </p:sp>
      <p:sp>
        <p:nvSpPr>
          <p:cNvPr id="9" name="正方形/長方形 8">
            <a:extLst>
              <a:ext uri="{FF2B5EF4-FFF2-40B4-BE49-F238E27FC236}">
                <a16:creationId xmlns:a16="http://schemas.microsoft.com/office/drawing/2014/main" id="{351A3B08-5592-BD6F-DB5E-97CD3EF49A81}"/>
              </a:ext>
            </a:extLst>
          </p:cNvPr>
          <p:cNvSpPr/>
          <p:nvPr/>
        </p:nvSpPr>
        <p:spPr>
          <a:xfrm>
            <a:off x="493629" y="1566407"/>
            <a:ext cx="11204741" cy="562802"/>
          </a:xfrm>
          <a:prstGeom prst="rect">
            <a:avLst/>
          </a:prstGeom>
          <a:solidFill>
            <a:schemeClr val="bg2">
              <a:lumMod val="95000"/>
            </a:schemeClr>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R="0" lvl="0" algn="l" defTabSz="914400" rtl="0" eaLnBrk="1" fontAlgn="auto" latinLnBrk="0" hangingPunct="1">
              <a:lnSpc>
                <a:spcPct val="150000"/>
              </a:lnSpc>
              <a:spcBef>
                <a:spcPts val="0"/>
              </a:spcBef>
              <a:spcAft>
                <a:spcPts val="0"/>
              </a:spcAft>
              <a:buClrTx/>
              <a:buSzTx/>
              <a:tabLst/>
              <a:defRPr/>
            </a:pPr>
            <a:r>
              <a:rPr lang="ja-JP" altLang="en-US" sz="1400" b="0" i="0" dirty="0">
                <a:solidFill>
                  <a:srgbClr val="0D0C0D"/>
                </a:solidFill>
                <a:effectLst/>
                <a:latin typeface="+mj-ea"/>
                <a:ea typeface="+mj-ea"/>
              </a:rPr>
              <a:t>・平常時と比較して</a:t>
            </a:r>
            <a:r>
              <a:rPr lang="en-US" altLang="ja-JP" sz="1400" b="0" i="0" dirty="0">
                <a:solidFill>
                  <a:srgbClr val="0D0C0D"/>
                </a:solidFill>
                <a:effectLst/>
                <a:latin typeface="+mj-ea"/>
                <a:ea typeface="+mj-ea"/>
              </a:rPr>
              <a:t>PV</a:t>
            </a:r>
            <a:r>
              <a:rPr lang="ja-JP" altLang="en-US" sz="1400" b="0" i="0" dirty="0">
                <a:solidFill>
                  <a:srgbClr val="0D0C0D"/>
                </a:solidFill>
                <a:effectLst/>
                <a:latin typeface="+mj-ea"/>
                <a:ea typeface="+mj-ea"/>
              </a:rPr>
              <a:t>が大きく上昇する</a:t>
            </a:r>
            <a:r>
              <a:rPr lang="en-US" altLang="ja-JP" sz="1400" b="0" i="0" dirty="0">
                <a:solidFill>
                  <a:srgbClr val="0D0C0D"/>
                </a:solidFill>
                <a:effectLst/>
                <a:latin typeface="+mj-ea"/>
                <a:ea typeface="+mj-ea"/>
              </a:rPr>
              <a:t>『</a:t>
            </a:r>
            <a:r>
              <a:rPr lang="ja-JP" altLang="en-US" sz="1400" b="0" i="0" dirty="0">
                <a:solidFill>
                  <a:srgbClr val="0D0C0D"/>
                </a:solidFill>
                <a:effectLst/>
                <a:latin typeface="+mj-ea"/>
                <a:ea typeface="+mj-ea"/>
              </a:rPr>
              <a:t>年明け直後の</a:t>
            </a:r>
            <a:r>
              <a:rPr lang="en-US" altLang="ja-JP" sz="1400" b="0" i="0" dirty="0">
                <a:solidFill>
                  <a:srgbClr val="0D0C0D"/>
                </a:solidFill>
                <a:effectLst/>
                <a:latin typeface="+mj-ea"/>
                <a:ea typeface="+mj-ea"/>
              </a:rPr>
              <a:t>1</a:t>
            </a:r>
            <a:r>
              <a:rPr lang="ja-JP" altLang="en-US" sz="1400" b="0" i="0" dirty="0">
                <a:solidFill>
                  <a:srgbClr val="0D0C0D"/>
                </a:solidFill>
                <a:effectLst/>
                <a:latin typeface="+mj-ea"/>
                <a:ea typeface="+mj-ea"/>
              </a:rPr>
              <a:t>時間</a:t>
            </a:r>
            <a:r>
              <a:rPr lang="en-US" altLang="ja-JP" sz="1400" b="0" i="0" dirty="0">
                <a:solidFill>
                  <a:srgbClr val="0D0C0D"/>
                </a:solidFill>
                <a:effectLst/>
                <a:latin typeface="+mj-ea"/>
                <a:ea typeface="+mj-ea"/>
              </a:rPr>
              <a:t>』</a:t>
            </a:r>
            <a:r>
              <a:rPr lang="ja-JP" altLang="en-US" sz="1400" b="0" i="0" dirty="0">
                <a:solidFill>
                  <a:srgbClr val="0D0C0D"/>
                </a:solidFill>
                <a:effectLst/>
                <a:latin typeface="+mj-ea"/>
                <a:ea typeface="+mj-ea"/>
              </a:rPr>
              <a:t>をジャック配信する特別商品をリリースいたします</a:t>
            </a:r>
            <a:r>
              <a:rPr lang="ja-JP" altLang="en-US" sz="1400" dirty="0">
                <a:solidFill>
                  <a:srgbClr val="0D0C0D"/>
                </a:solidFill>
                <a:latin typeface="+mj-ea"/>
                <a:ea typeface="+mj-ea"/>
              </a:rPr>
              <a:t>。</a:t>
            </a:r>
            <a:endParaRPr lang="en-US" altLang="ja-JP" sz="1400" b="0" i="0" dirty="0">
              <a:solidFill>
                <a:srgbClr val="0D0C0D"/>
              </a:solidFill>
              <a:effectLst/>
              <a:latin typeface="+mj-ea"/>
              <a:ea typeface="+mj-ea"/>
            </a:endParaRPr>
          </a:p>
        </p:txBody>
      </p:sp>
      <p:sp>
        <p:nvSpPr>
          <p:cNvPr id="10" name="テキスト ボックス 9">
            <a:extLst>
              <a:ext uri="{FF2B5EF4-FFF2-40B4-BE49-F238E27FC236}">
                <a16:creationId xmlns:a16="http://schemas.microsoft.com/office/drawing/2014/main" id="{598A74BF-4925-84DF-C9CB-884D48C81E42}"/>
              </a:ext>
            </a:extLst>
          </p:cNvPr>
          <p:cNvSpPr txBox="1"/>
          <p:nvPr/>
        </p:nvSpPr>
        <p:spPr>
          <a:xfrm>
            <a:off x="1415480" y="2498976"/>
            <a:ext cx="9577064" cy="461665"/>
          </a:xfrm>
          <a:prstGeom prst="rect">
            <a:avLst/>
          </a:prstGeom>
          <a:noFill/>
        </p:spPr>
        <p:txBody>
          <a:bodyPr wrap="square" rtlCol="0">
            <a:spAutoFit/>
          </a:bodyPr>
          <a:lstStyle/>
          <a:p>
            <a:br>
              <a:rPr lang="en-US" altLang="ja-JP" sz="1200">
                <a:solidFill>
                  <a:schemeClr val="tx1">
                    <a:lumMod val="95000"/>
                    <a:lumOff val="5000"/>
                  </a:schemeClr>
                </a:solidFill>
                <a:latin typeface="Meiryo" panose="020B0604030504040204" pitchFamily="34" charset="-128"/>
                <a:ea typeface="Meiryo" panose="020B0604030504040204" pitchFamily="34" charset="-128"/>
              </a:rPr>
            </a:br>
            <a:endParaRPr kumimoji="1" lang="ja-JP" altLang="en-US" sz="1200">
              <a:solidFill>
                <a:schemeClr val="tx1">
                  <a:lumMod val="95000"/>
                  <a:lumOff val="5000"/>
                </a:schemeClr>
              </a:solidFill>
              <a:latin typeface="Meiryo" panose="020B0604030504040204" pitchFamily="34" charset="-128"/>
              <a:ea typeface="Meiryo" panose="020B0604030504040204" pitchFamily="34" charset="-128"/>
            </a:endParaRPr>
          </a:p>
        </p:txBody>
      </p:sp>
      <p:sp>
        <p:nvSpPr>
          <p:cNvPr id="11" name="正方形/長方形 10">
            <a:extLst>
              <a:ext uri="{FF2B5EF4-FFF2-40B4-BE49-F238E27FC236}">
                <a16:creationId xmlns:a16="http://schemas.microsoft.com/office/drawing/2014/main" id="{CD7B626B-1DF7-E058-5F88-A2584C868AAF}"/>
              </a:ext>
            </a:extLst>
          </p:cNvPr>
          <p:cNvSpPr/>
          <p:nvPr/>
        </p:nvSpPr>
        <p:spPr>
          <a:xfrm>
            <a:off x="1063824" y="3323829"/>
            <a:ext cx="1368152" cy="1055752"/>
          </a:xfrm>
          <a:prstGeom prst="rect">
            <a:avLst/>
          </a:prstGeom>
          <a:solidFill>
            <a:srgbClr val="02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000" b="1">
                <a:solidFill>
                  <a:schemeClr val="bg2"/>
                </a:solidFill>
              </a:rPr>
              <a:t>・ブランドパネルリッチフォーマット</a:t>
            </a:r>
            <a:r>
              <a:rPr lang="en-US" altLang="ja-JP" sz="1000" b="1">
                <a:solidFill>
                  <a:schemeClr val="bg2"/>
                </a:solidFill>
              </a:rPr>
              <a:t>MD</a:t>
            </a:r>
            <a:r>
              <a:rPr lang="ja-JP" altLang="en-US" sz="1000" b="1">
                <a:solidFill>
                  <a:schemeClr val="bg2"/>
                </a:solidFill>
              </a:rPr>
              <a:t>（時間帯ジャック）（元旦）</a:t>
            </a:r>
            <a:endParaRPr kumimoji="1" lang="ja-JP" altLang="en-US" sz="1000" b="1">
              <a:solidFill>
                <a:schemeClr val="bg2"/>
              </a:solidFill>
            </a:endParaRPr>
          </a:p>
        </p:txBody>
      </p:sp>
      <p:cxnSp>
        <p:nvCxnSpPr>
          <p:cNvPr id="14" name="直線矢印コネクタ 13">
            <a:extLst>
              <a:ext uri="{FF2B5EF4-FFF2-40B4-BE49-F238E27FC236}">
                <a16:creationId xmlns:a16="http://schemas.microsoft.com/office/drawing/2014/main" id="{77EB8537-79F8-516F-E9AA-7D976A570328}"/>
              </a:ext>
            </a:extLst>
          </p:cNvPr>
          <p:cNvCxnSpPr>
            <a:cxnSpLocks/>
          </p:cNvCxnSpPr>
          <p:nvPr/>
        </p:nvCxnSpPr>
        <p:spPr>
          <a:xfrm>
            <a:off x="1063824" y="2979687"/>
            <a:ext cx="936104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正方形/長方形 16">
            <a:extLst>
              <a:ext uri="{FF2B5EF4-FFF2-40B4-BE49-F238E27FC236}">
                <a16:creationId xmlns:a16="http://schemas.microsoft.com/office/drawing/2014/main" id="{76112C9C-CBBD-9151-3942-580D2FC398B4}"/>
              </a:ext>
            </a:extLst>
          </p:cNvPr>
          <p:cNvSpPr/>
          <p:nvPr/>
        </p:nvSpPr>
        <p:spPr>
          <a:xfrm>
            <a:off x="6523342" y="3312876"/>
            <a:ext cx="3824807" cy="106533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800" dirty="0">
                <a:solidFill>
                  <a:schemeClr val="tx1"/>
                </a:solidFill>
              </a:rPr>
              <a:t>・ブランドパネル　</a:t>
            </a:r>
            <a:r>
              <a:rPr lang="en-US" altLang="ja-JP" sz="800" dirty="0">
                <a:solidFill>
                  <a:schemeClr val="tx1"/>
                </a:solidFill>
              </a:rPr>
              <a:t>SP</a:t>
            </a:r>
            <a:r>
              <a:rPr lang="ja-JP" altLang="en-US" sz="800" dirty="0">
                <a:solidFill>
                  <a:schemeClr val="tx1"/>
                </a:solidFill>
              </a:rPr>
              <a:t>　（時間帯ジャック） （</a:t>
            </a:r>
            <a:r>
              <a:rPr lang="en-US" altLang="ja-JP" sz="800" dirty="0">
                <a:solidFill>
                  <a:schemeClr val="tx1"/>
                </a:solidFill>
              </a:rPr>
              <a:t>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endParaRPr lang="en-US" altLang="ja-JP" sz="800" dirty="0">
              <a:solidFill>
                <a:schemeClr val="tx1"/>
              </a:solidFill>
            </a:endParaRPr>
          </a:p>
          <a:p>
            <a:r>
              <a:rPr lang="ja-JP" altLang="en-US" sz="800" dirty="0">
                <a:solidFill>
                  <a:schemeClr val="tx1"/>
                </a:solidFill>
              </a:rPr>
              <a:t>・ブランドパネル　</a:t>
            </a:r>
            <a:r>
              <a:rPr lang="en-US" altLang="ja-JP" sz="800" dirty="0">
                <a:solidFill>
                  <a:schemeClr val="tx1"/>
                </a:solidFill>
              </a:rPr>
              <a:t>SP</a:t>
            </a:r>
            <a:r>
              <a:rPr lang="ja-JP" altLang="en-US" sz="800" dirty="0">
                <a:solidFill>
                  <a:schemeClr val="tx1"/>
                </a:solidFill>
              </a:rPr>
              <a:t>　（時間帯ジャック　関東</a:t>
            </a:r>
            <a:r>
              <a:rPr lang="en-US" altLang="ja-JP" sz="800" dirty="0">
                <a:solidFill>
                  <a:schemeClr val="tx1"/>
                </a:solidFill>
              </a:rPr>
              <a:t>1</a:t>
            </a:r>
            <a:r>
              <a:rPr lang="ja-JP" altLang="en-US" sz="800" dirty="0">
                <a:solidFill>
                  <a:schemeClr val="tx1"/>
                </a:solidFill>
              </a:rPr>
              <a:t>都</a:t>
            </a:r>
            <a:r>
              <a:rPr lang="en-US" altLang="ja-JP" sz="800" dirty="0">
                <a:solidFill>
                  <a:schemeClr val="tx1"/>
                </a:solidFill>
              </a:rPr>
              <a:t>6</a:t>
            </a:r>
            <a:r>
              <a:rPr lang="ja-JP" altLang="en-US" sz="800" dirty="0">
                <a:solidFill>
                  <a:schemeClr val="tx1"/>
                </a:solidFill>
              </a:rPr>
              <a:t>県） （</a:t>
            </a:r>
            <a:r>
              <a:rPr lang="en-US" altLang="ja-JP" sz="800" dirty="0">
                <a:solidFill>
                  <a:schemeClr val="tx1"/>
                </a:solidFill>
              </a:rPr>
              <a:t>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endParaRPr lang="en-US" altLang="ja-JP" sz="800" dirty="0">
              <a:solidFill>
                <a:schemeClr val="tx1"/>
              </a:solidFill>
            </a:endParaRPr>
          </a:p>
        </p:txBody>
      </p:sp>
      <p:sp>
        <p:nvSpPr>
          <p:cNvPr id="18" name="テキスト ボックス 17">
            <a:extLst>
              <a:ext uri="{FF2B5EF4-FFF2-40B4-BE49-F238E27FC236}">
                <a16:creationId xmlns:a16="http://schemas.microsoft.com/office/drawing/2014/main" id="{510BA107-FAD1-20D8-A845-AE18B2DCC74C}"/>
              </a:ext>
            </a:extLst>
          </p:cNvPr>
          <p:cNvSpPr txBox="1"/>
          <p:nvPr/>
        </p:nvSpPr>
        <p:spPr>
          <a:xfrm>
            <a:off x="892364" y="2514315"/>
            <a:ext cx="574196" cy="369332"/>
          </a:xfrm>
          <a:prstGeom prst="rect">
            <a:avLst/>
          </a:prstGeom>
          <a:noFill/>
        </p:spPr>
        <p:txBody>
          <a:bodyPr wrap="none" rtlCol="0">
            <a:spAutoFit/>
          </a:bodyPr>
          <a:lstStyle/>
          <a:p>
            <a:pPr algn="l"/>
            <a:r>
              <a:rPr kumimoji="1" lang="en-US" altLang="ja-JP"/>
              <a:t>1/1</a:t>
            </a:r>
            <a:endParaRPr kumimoji="1" lang="ja-JP" altLang="en-US"/>
          </a:p>
        </p:txBody>
      </p:sp>
      <p:sp>
        <p:nvSpPr>
          <p:cNvPr id="19" name="テキスト ボックス 18">
            <a:extLst>
              <a:ext uri="{FF2B5EF4-FFF2-40B4-BE49-F238E27FC236}">
                <a16:creationId xmlns:a16="http://schemas.microsoft.com/office/drawing/2014/main" id="{F29D38B4-D357-EA49-CAC1-56EFEB3EFFFC}"/>
              </a:ext>
            </a:extLst>
          </p:cNvPr>
          <p:cNvSpPr txBox="1"/>
          <p:nvPr/>
        </p:nvSpPr>
        <p:spPr>
          <a:xfrm>
            <a:off x="9920808" y="2587707"/>
            <a:ext cx="716863" cy="369332"/>
          </a:xfrm>
          <a:prstGeom prst="rect">
            <a:avLst/>
          </a:prstGeom>
          <a:noFill/>
        </p:spPr>
        <p:txBody>
          <a:bodyPr wrap="none" rtlCol="0">
            <a:spAutoFit/>
          </a:bodyPr>
          <a:lstStyle/>
          <a:p>
            <a:pPr algn="l"/>
            <a:r>
              <a:rPr lang="en-US" altLang="ja-JP"/>
              <a:t>3</a:t>
            </a:r>
            <a:r>
              <a:rPr kumimoji="1" lang="en-US" altLang="ja-JP"/>
              <a:t>/31</a:t>
            </a:r>
            <a:endParaRPr kumimoji="1" lang="ja-JP" altLang="en-US"/>
          </a:p>
        </p:txBody>
      </p:sp>
      <p:sp>
        <p:nvSpPr>
          <p:cNvPr id="20" name="テキスト ボックス 19">
            <a:extLst>
              <a:ext uri="{FF2B5EF4-FFF2-40B4-BE49-F238E27FC236}">
                <a16:creationId xmlns:a16="http://schemas.microsoft.com/office/drawing/2014/main" id="{FABE3FFD-4D2D-E05F-5461-95D311996E89}"/>
              </a:ext>
            </a:extLst>
          </p:cNvPr>
          <p:cNvSpPr txBox="1"/>
          <p:nvPr/>
        </p:nvSpPr>
        <p:spPr>
          <a:xfrm>
            <a:off x="1033209" y="2996473"/>
            <a:ext cx="598241" cy="307777"/>
          </a:xfrm>
          <a:prstGeom prst="rect">
            <a:avLst/>
          </a:prstGeom>
          <a:noFill/>
        </p:spPr>
        <p:txBody>
          <a:bodyPr wrap="none" rtlCol="0">
            <a:spAutoFit/>
          </a:bodyPr>
          <a:lstStyle/>
          <a:p>
            <a:pPr algn="l"/>
            <a:r>
              <a:rPr kumimoji="1" lang="en-US" altLang="ja-JP" sz="1400"/>
              <a:t>0:00</a:t>
            </a:r>
            <a:endParaRPr kumimoji="1" lang="ja-JP" altLang="en-US" sz="1400"/>
          </a:p>
        </p:txBody>
      </p:sp>
      <p:sp>
        <p:nvSpPr>
          <p:cNvPr id="21" name="テキスト ボックス 20">
            <a:extLst>
              <a:ext uri="{FF2B5EF4-FFF2-40B4-BE49-F238E27FC236}">
                <a16:creationId xmlns:a16="http://schemas.microsoft.com/office/drawing/2014/main" id="{4EBF8457-8386-C3BF-CF58-713BDFD1853A}"/>
              </a:ext>
            </a:extLst>
          </p:cNvPr>
          <p:cNvSpPr txBox="1"/>
          <p:nvPr/>
        </p:nvSpPr>
        <p:spPr>
          <a:xfrm>
            <a:off x="2359968" y="3005099"/>
            <a:ext cx="598241" cy="307777"/>
          </a:xfrm>
          <a:prstGeom prst="rect">
            <a:avLst/>
          </a:prstGeom>
          <a:noFill/>
        </p:spPr>
        <p:txBody>
          <a:bodyPr wrap="none" rtlCol="0">
            <a:spAutoFit/>
          </a:bodyPr>
          <a:lstStyle/>
          <a:p>
            <a:pPr algn="l"/>
            <a:r>
              <a:rPr kumimoji="1" lang="en-US" altLang="ja-JP" sz="1400"/>
              <a:t>1:00</a:t>
            </a:r>
            <a:endParaRPr kumimoji="1" lang="ja-JP" altLang="en-US" sz="1400"/>
          </a:p>
        </p:txBody>
      </p:sp>
      <p:sp>
        <p:nvSpPr>
          <p:cNvPr id="22" name="テキスト ボックス 21">
            <a:extLst>
              <a:ext uri="{FF2B5EF4-FFF2-40B4-BE49-F238E27FC236}">
                <a16:creationId xmlns:a16="http://schemas.microsoft.com/office/drawing/2014/main" id="{32DFFE1B-0E47-8269-4602-4C83C79C74CF}"/>
              </a:ext>
            </a:extLst>
          </p:cNvPr>
          <p:cNvSpPr txBox="1"/>
          <p:nvPr/>
        </p:nvSpPr>
        <p:spPr>
          <a:xfrm>
            <a:off x="6233423" y="2533872"/>
            <a:ext cx="716863" cy="369332"/>
          </a:xfrm>
          <a:prstGeom prst="rect">
            <a:avLst/>
          </a:prstGeom>
          <a:noFill/>
        </p:spPr>
        <p:txBody>
          <a:bodyPr wrap="square" rtlCol="0">
            <a:spAutoFit/>
          </a:bodyPr>
          <a:lstStyle/>
          <a:p>
            <a:pPr algn="l"/>
            <a:r>
              <a:rPr kumimoji="1" lang="en-US" altLang="ja-JP"/>
              <a:t>1/2</a:t>
            </a:r>
            <a:endParaRPr kumimoji="1" lang="ja-JP" altLang="en-US"/>
          </a:p>
        </p:txBody>
      </p:sp>
      <p:sp>
        <p:nvSpPr>
          <p:cNvPr id="23" name="正方形/長方形 22">
            <a:extLst>
              <a:ext uri="{FF2B5EF4-FFF2-40B4-BE49-F238E27FC236}">
                <a16:creationId xmlns:a16="http://schemas.microsoft.com/office/drawing/2014/main" id="{6BB9CB6C-35C5-994F-6C86-E0270CFD3EF6}"/>
              </a:ext>
            </a:extLst>
          </p:cNvPr>
          <p:cNvSpPr/>
          <p:nvPr/>
        </p:nvSpPr>
        <p:spPr>
          <a:xfrm>
            <a:off x="2503984" y="3323829"/>
            <a:ext cx="3789213" cy="1055752"/>
          </a:xfrm>
          <a:prstGeom prst="rect">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800" dirty="0">
                <a:solidFill>
                  <a:schemeClr val="tx1"/>
                </a:solidFill>
              </a:rPr>
              <a:t>・ブランドパネル　</a:t>
            </a:r>
            <a:r>
              <a:rPr lang="en-US" altLang="ja-JP" sz="800" dirty="0">
                <a:solidFill>
                  <a:schemeClr val="tx1"/>
                </a:solidFill>
              </a:rPr>
              <a:t>SP</a:t>
            </a:r>
            <a:r>
              <a:rPr lang="ja-JP" altLang="en-US" sz="800" dirty="0">
                <a:solidFill>
                  <a:schemeClr val="tx1"/>
                </a:solidFill>
              </a:rPr>
              <a:t>　（時間帯ジャック）（</a:t>
            </a:r>
            <a:r>
              <a:rPr lang="en-US" altLang="ja-JP" sz="800" dirty="0">
                <a:solidFill>
                  <a:schemeClr val="tx1"/>
                </a:solidFill>
              </a:rPr>
              <a:t>1/1</a:t>
            </a:r>
            <a:r>
              <a:rPr lang="ja-JP" altLang="en-US" sz="800" dirty="0">
                <a:solidFill>
                  <a:schemeClr val="tx1"/>
                </a:solidFill>
              </a:rPr>
              <a:t>）</a:t>
            </a:r>
          </a:p>
          <a:p>
            <a:r>
              <a:rPr lang="ja-JP" altLang="en-US" sz="800" dirty="0">
                <a:solidFill>
                  <a:schemeClr val="tx1"/>
                </a:solidFill>
              </a:rPr>
              <a:t>・ブランドパネル　</a:t>
            </a:r>
            <a:r>
              <a:rPr lang="en-US" altLang="ja-JP" sz="800" dirty="0">
                <a:solidFill>
                  <a:schemeClr val="tx1"/>
                </a:solidFill>
              </a:rPr>
              <a:t>SP</a:t>
            </a:r>
            <a:r>
              <a:rPr lang="ja-JP" altLang="en-US" sz="800" dirty="0">
                <a:solidFill>
                  <a:schemeClr val="tx1"/>
                </a:solidFill>
              </a:rPr>
              <a:t>　（時間帯ジャック　関東</a:t>
            </a:r>
            <a:r>
              <a:rPr lang="en-US" altLang="ja-JP" sz="800" dirty="0">
                <a:solidFill>
                  <a:schemeClr val="tx1"/>
                </a:solidFill>
              </a:rPr>
              <a:t>1</a:t>
            </a:r>
            <a:r>
              <a:rPr lang="ja-JP" altLang="en-US" sz="800" dirty="0">
                <a:solidFill>
                  <a:schemeClr val="tx1"/>
                </a:solidFill>
              </a:rPr>
              <a:t>都</a:t>
            </a:r>
            <a:r>
              <a:rPr lang="en-US" altLang="ja-JP" sz="800" dirty="0">
                <a:solidFill>
                  <a:schemeClr val="tx1"/>
                </a:solidFill>
              </a:rPr>
              <a:t>6</a:t>
            </a:r>
            <a:r>
              <a:rPr lang="ja-JP" altLang="en-US" sz="800" dirty="0">
                <a:solidFill>
                  <a:schemeClr val="tx1"/>
                </a:solidFill>
              </a:rPr>
              <a:t>県）（</a:t>
            </a:r>
            <a:r>
              <a:rPr lang="en-US" altLang="ja-JP" sz="800" dirty="0">
                <a:solidFill>
                  <a:schemeClr val="tx1"/>
                </a:solidFill>
              </a:rPr>
              <a:t>1/1</a:t>
            </a:r>
            <a:r>
              <a:rPr lang="ja-JP" altLang="en-US" sz="800" dirty="0">
                <a:solidFill>
                  <a:schemeClr val="tx1"/>
                </a:solidFill>
              </a:rPr>
              <a:t>）</a:t>
            </a:r>
          </a:p>
        </p:txBody>
      </p:sp>
      <p:sp>
        <p:nvSpPr>
          <p:cNvPr id="24" name="テキスト ボックス 23">
            <a:extLst>
              <a:ext uri="{FF2B5EF4-FFF2-40B4-BE49-F238E27FC236}">
                <a16:creationId xmlns:a16="http://schemas.microsoft.com/office/drawing/2014/main" id="{2A807061-3F7D-E19A-4F15-90948BCC22CA}"/>
              </a:ext>
            </a:extLst>
          </p:cNvPr>
          <p:cNvSpPr txBox="1"/>
          <p:nvPr/>
        </p:nvSpPr>
        <p:spPr>
          <a:xfrm>
            <a:off x="6311910" y="2791602"/>
            <a:ext cx="360040" cy="369332"/>
          </a:xfrm>
          <a:prstGeom prst="rect">
            <a:avLst/>
          </a:prstGeom>
          <a:noFill/>
        </p:spPr>
        <p:txBody>
          <a:bodyPr wrap="square" rtlCol="0">
            <a:spAutoFit/>
          </a:bodyPr>
          <a:lstStyle/>
          <a:p>
            <a:pPr algn="l"/>
            <a:r>
              <a:rPr kumimoji="1" lang="ja-JP" altLang="en-US"/>
              <a:t>●</a:t>
            </a:r>
          </a:p>
        </p:txBody>
      </p:sp>
      <p:sp>
        <p:nvSpPr>
          <p:cNvPr id="25" name="テキスト ボックス 24">
            <a:extLst>
              <a:ext uri="{FF2B5EF4-FFF2-40B4-BE49-F238E27FC236}">
                <a16:creationId xmlns:a16="http://schemas.microsoft.com/office/drawing/2014/main" id="{C453B255-EF7D-FE20-D7E1-54F0931D0DC1}"/>
              </a:ext>
            </a:extLst>
          </p:cNvPr>
          <p:cNvSpPr txBox="1"/>
          <p:nvPr/>
        </p:nvSpPr>
        <p:spPr>
          <a:xfrm>
            <a:off x="2262626" y="2782427"/>
            <a:ext cx="360040" cy="369332"/>
          </a:xfrm>
          <a:prstGeom prst="rect">
            <a:avLst/>
          </a:prstGeom>
          <a:noFill/>
        </p:spPr>
        <p:txBody>
          <a:bodyPr wrap="square" rtlCol="0">
            <a:spAutoFit/>
          </a:bodyPr>
          <a:lstStyle/>
          <a:p>
            <a:pPr algn="l"/>
            <a:r>
              <a:rPr kumimoji="1" lang="ja-JP" altLang="en-US"/>
              <a:t>●</a:t>
            </a:r>
          </a:p>
        </p:txBody>
      </p:sp>
      <p:sp>
        <p:nvSpPr>
          <p:cNvPr id="26" name="テキスト ボックス 25">
            <a:extLst>
              <a:ext uri="{FF2B5EF4-FFF2-40B4-BE49-F238E27FC236}">
                <a16:creationId xmlns:a16="http://schemas.microsoft.com/office/drawing/2014/main" id="{69624865-6380-0804-3B4D-B4B245AF0F4A}"/>
              </a:ext>
            </a:extLst>
          </p:cNvPr>
          <p:cNvSpPr txBox="1"/>
          <p:nvPr/>
        </p:nvSpPr>
        <p:spPr>
          <a:xfrm>
            <a:off x="894007" y="2815841"/>
            <a:ext cx="360040" cy="369332"/>
          </a:xfrm>
          <a:prstGeom prst="rect">
            <a:avLst/>
          </a:prstGeom>
          <a:noFill/>
        </p:spPr>
        <p:txBody>
          <a:bodyPr wrap="square" rtlCol="0">
            <a:spAutoFit/>
          </a:bodyPr>
          <a:lstStyle/>
          <a:p>
            <a:pPr algn="l"/>
            <a:r>
              <a:rPr kumimoji="1" lang="ja-JP" altLang="en-US"/>
              <a:t>●</a:t>
            </a:r>
          </a:p>
        </p:txBody>
      </p:sp>
      <p:sp>
        <p:nvSpPr>
          <p:cNvPr id="27" name="テキスト ボックス 26">
            <a:extLst>
              <a:ext uri="{FF2B5EF4-FFF2-40B4-BE49-F238E27FC236}">
                <a16:creationId xmlns:a16="http://schemas.microsoft.com/office/drawing/2014/main" id="{8E69AA72-7941-9AA5-9FC8-1307C11577D3}"/>
              </a:ext>
            </a:extLst>
          </p:cNvPr>
          <p:cNvSpPr txBox="1"/>
          <p:nvPr/>
        </p:nvSpPr>
        <p:spPr>
          <a:xfrm>
            <a:off x="6365411" y="3019759"/>
            <a:ext cx="598241" cy="307777"/>
          </a:xfrm>
          <a:prstGeom prst="rect">
            <a:avLst/>
          </a:prstGeom>
          <a:noFill/>
        </p:spPr>
        <p:txBody>
          <a:bodyPr wrap="none" rtlCol="0">
            <a:spAutoFit/>
          </a:bodyPr>
          <a:lstStyle/>
          <a:p>
            <a:pPr algn="l"/>
            <a:r>
              <a:rPr kumimoji="1" lang="en-US" altLang="ja-JP" sz="1400"/>
              <a:t>0:00</a:t>
            </a:r>
            <a:endParaRPr kumimoji="1" lang="ja-JP" altLang="en-US" sz="1400"/>
          </a:p>
        </p:txBody>
      </p:sp>
      <p:sp>
        <p:nvSpPr>
          <p:cNvPr id="28" name="テキスト ボックス 27">
            <a:extLst>
              <a:ext uri="{FF2B5EF4-FFF2-40B4-BE49-F238E27FC236}">
                <a16:creationId xmlns:a16="http://schemas.microsoft.com/office/drawing/2014/main" id="{E8F0480C-7975-05C3-3A09-8E9A097B8A1B}"/>
              </a:ext>
            </a:extLst>
          </p:cNvPr>
          <p:cNvSpPr txBox="1"/>
          <p:nvPr/>
        </p:nvSpPr>
        <p:spPr>
          <a:xfrm>
            <a:off x="894007" y="4546529"/>
            <a:ext cx="2160239" cy="430887"/>
          </a:xfrm>
          <a:prstGeom prst="rect">
            <a:avLst/>
          </a:prstGeom>
          <a:noFill/>
        </p:spPr>
        <p:txBody>
          <a:bodyPr wrap="square" rtlCol="0">
            <a:spAutoFit/>
          </a:bodyPr>
          <a:lstStyle/>
          <a:p>
            <a:pPr algn="l"/>
            <a:r>
              <a:rPr kumimoji="1" lang="en-US" altLang="ja-JP" sz="1100" b="1"/>
              <a:t>※</a:t>
            </a:r>
            <a:r>
              <a:rPr kumimoji="1" lang="ja-JP" altLang="en-US" sz="1100" b="1"/>
              <a:t>セールスシート別紙。</a:t>
            </a:r>
            <a:endParaRPr kumimoji="1" lang="en-US" altLang="ja-JP" sz="1100" b="1"/>
          </a:p>
          <a:p>
            <a:pPr algn="l"/>
            <a:r>
              <a:rPr lang="ja-JP" altLang="en-US" sz="1100" b="1"/>
              <a:t>　</a:t>
            </a:r>
            <a:r>
              <a:rPr lang="en-US" altLang="ja-JP" sz="1100" b="1"/>
              <a:t>1</a:t>
            </a:r>
            <a:r>
              <a:rPr lang="ja-JP" altLang="en-US" sz="1100" b="1"/>
              <a:t>枠限定。</a:t>
            </a:r>
            <a:endParaRPr lang="en-US" altLang="ja-JP" sz="1100" b="1"/>
          </a:p>
        </p:txBody>
      </p:sp>
      <p:sp>
        <p:nvSpPr>
          <p:cNvPr id="29" name="テキスト ボックス 28">
            <a:extLst>
              <a:ext uri="{FF2B5EF4-FFF2-40B4-BE49-F238E27FC236}">
                <a16:creationId xmlns:a16="http://schemas.microsoft.com/office/drawing/2014/main" id="{44B5231C-62DF-7A22-C934-96F4E0BF8BF9}"/>
              </a:ext>
            </a:extLst>
          </p:cNvPr>
          <p:cNvSpPr txBox="1"/>
          <p:nvPr/>
        </p:nvSpPr>
        <p:spPr>
          <a:xfrm>
            <a:off x="2513567" y="4531089"/>
            <a:ext cx="3952056" cy="261610"/>
          </a:xfrm>
          <a:prstGeom prst="rect">
            <a:avLst/>
          </a:prstGeom>
          <a:noFill/>
        </p:spPr>
        <p:txBody>
          <a:bodyPr wrap="square" rtlCol="0">
            <a:spAutoFit/>
          </a:bodyPr>
          <a:lstStyle/>
          <a:p>
            <a:pPr algn="l"/>
            <a:r>
              <a:rPr kumimoji="1" lang="en-US" altLang="ja-JP" sz="1100"/>
              <a:t>※</a:t>
            </a:r>
            <a:r>
              <a:rPr kumimoji="1" lang="ja-JP" altLang="en-US" sz="1100"/>
              <a:t>通常</a:t>
            </a:r>
            <a:r>
              <a:rPr lang="ja-JP" altLang="en-US" sz="1100"/>
              <a:t>ブランドパネル</a:t>
            </a:r>
            <a:r>
              <a:rPr kumimoji="1" lang="ja-JP" altLang="en-US" sz="1100"/>
              <a:t>のセールスシートに包含。</a:t>
            </a:r>
            <a:endParaRPr kumimoji="1" lang="en-US" altLang="ja-JP" sz="1100"/>
          </a:p>
        </p:txBody>
      </p:sp>
      <p:sp>
        <p:nvSpPr>
          <p:cNvPr id="30" name="テキスト ボックス 29">
            <a:extLst>
              <a:ext uri="{FF2B5EF4-FFF2-40B4-BE49-F238E27FC236}">
                <a16:creationId xmlns:a16="http://schemas.microsoft.com/office/drawing/2014/main" id="{15BE72C0-C640-FD9B-9E3E-0E8968CA5B03}"/>
              </a:ext>
            </a:extLst>
          </p:cNvPr>
          <p:cNvSpPr txBox="1"/>
          <p:nvPr/>
        </p:nvSpPr>
        <p:spPr>
          <a:xfrm>
            <a:off x="625300" y="3308075"/>
            <a:ext cx="369332" cy="1073735"/>
          </a:xfrm>
          <a:prstGeom prst="rect">
            <a:avLst/>
          </a:prstGeom>
          <a:noFill/>
        </p:spPr>
        <p:txBody>
          <a:bodyPr vert="eaVert" wrap="square" rtlCol="0" anchor="ctr">
            <a:spAutoFit/>
          </a:bodyPr>
          <a:lstStyle/>
          <a:p>
            <a:pPr algn="dist"/>
            <a:r>
              <a:rPr kumimoji="1" lang="ja-JP" altLang="en-US" sz="1200"/>
              <a:t>対象商品</a:t>
            </a:r>
          </a:p>
        </p:txBody>
      </p:sp>
      <p:sp>
        <p:nvSpPr>
          <p:cNvPr id="31" name="テキスト ボックス 30">
            <a:extLst>
              <a:ext uri="{FF2B5EF4-FFF2-40B4-BE49-F238E27FC236}">
                <a16:creationId xmlns:a16="http://schemas.microsoft.com/office/drawing/2014/main" id="{657D5D40-5135-BF52-9F5C-CB9D675BC5CC}"/>
              </a:ext>
            </a:extLst>
          </p:cNvPr>
          <p:cNvSpPr txBox="1"/>
          <p:nvPr/>
        </p:nvSpPr>
        <p:spPr>
          <a:xfrm>
            <a:off x="811332" y="5203068"/>
            <a:ext cx="10333148" cy="707886"/>
          </a:xfrm>
          <a:prstGeom prst="rect">
            <a:avLst/>
          </a:prstGeom>
          <a:noFill/>
        </p:spPr>
        <p:txBody>
          <a:bodyPr wrap="square">
            <a:spAutoFit/>
          </a:bodyPr>
          <a:lstStyle/>
          <a:p>
            <a:r>
              <a:rPr lang="ja-JP" altLang="en-US" sz="1000" b="1" dirty="0">
                <a:solidFill>
                  <a:srgbClr val="0D0C0D"/>
                </a:solidFill>
                <a:latin typeface="メイリオ"/>
                <a:ea typeface="メイリオ"/>
              </a:rPr>
              <a:t>▼</a:t>
            </a:r>
            <a:r>
              <a:rPr lang="ja-JP" altLang="en-US" sz="1000" dirty="0">
                <a:solidFill>
                  <a:srgbClr val="0D0C0D"/>
                </a:solidFill>
              </a:rPr>
              <a:t>ブランドパネル　リッチフォーマット　</a:t>
            </a:r>
            <a:r>
              <a:rPr lang="en-US" altLang="ja-JP" sz="1000" dirty="0">
                <a:solidFill>
                  <a:srgbClr val="0D0C0D"/>
                </a:solidFill>
              </a:rPr>
              <a:t>MD</a:t>
            </a:r>
            <a:r>
              <a:rPr lang="ja-JP" altLang="en-US" sz="1000" dirty="0">
                <a:solidFill>
                  <a:srgbClr val="0D0C0D"/>
                </a:solidFill>
              </a:rPr>
              <a:t>（時間帯ジャック）（元旦）</a:t>
            </a:r>
            <a:endParaRPr lang="ja-JP" altLang="en-US" sz="1000" b="1" dirty="0">
              <a:solidFill>
                <a:srgbClr val="0D0C0D"/>
              </a:solidFill>
              <a:latin typeface="メイリオ"/>
              <a:ea typeface="メイリオ"/>
            </a:endParaRPr>
          </a:p>
          <a:p>
            <a:r>
              <a:rPr lang="ja-JP" altLang="en-US" sz="1000" dirty="0">
                <a:solidFill>
                  <a:srgbClr val="0D0C0D"/>
                </a:solidFill>
                <a:latin typeface="メイリオ"/>
                <a:ea typeface="メイリオ"/>
              </a:rPr>
              <a:t>事前エントリー制となります。別紙をご確認ください。</a:t>
            </a:r>
            <a:endParaRPr lang="en-US" altLang="ja-JP" sz="1000" dirty="0">
              <a:solidFill>
                <a:srgbClr val="0D0C0D"/>
              </a:solidFill>
              <a:latin typeface="メイリオ"/>
              <a:ea typeface="メイリオ"/>
            </a:endParaRPr>
          </a:p>
          <a:p>
            <a:r>
              <a:rPr kumimoji="0" lang="ja-JP" altLang="en-US" sz="1000" kern="0" noProof="0" dirty="0">
                <a:solidFill>
                  <a:srgbClr val="0D0C0D"/>
                </a:solidFill>
              </a:rPr>
              <a:t>時間帯ジャック商品は</a:t>
            </a:r>
            <a:r>
              <a:rPr kumimoji="0" lang="en-US" altLang="ja-JP" sz="1000" kern="0" noProof="0" dirty="0">
                <a:solidFill>
                  <a:srgbClr val="0D0C0D"/>
                </a:solidFill>
              </a:rPr>
              <a:t>1</a:t>
            </a:r>
            <a:r>
              <a:rPr kumimoji="0" lang="ja-JP" altLang="en-US" sz="1000" kern="0" noProof="0" dirty="0">
                <a:solidFill>
                  <a:srgbClr val="0D0C0D"/>
                </a:solidFill>
              </a:rPr>
              <a:t>日で最大</a:t>
            </a:r>
            <a:r>
              <a:rPr kumimoji="0" lang="en-US" altLang="ja-JP" sz="1000" kern="0" noProof="0" dirty="0">
                <a:solidFill>
                  <a:srgbClr val="0D0C0D"/>
                </a:solidFill>
              </a:rPr>
              <a:t>3</a:t>
            </a:r>
            <a:r>
              <a:rPr kumimoji="0" lang="ja-JP" altLang="en-US" sz="1000" kern="0" noProof="0" dirty="0">
                <a:solidFill>
                  <a:srgbClr val="0D0C0D"/>
                </a:solidFill>
              </a:rPr>
              <a:t>時間、</a:t>
            </a:r>
            <a:r>
              <a:rPr kumimoji="0" lang="en-US" altLang="ja-JP" sz="1000" kern="0" noProof="0" dirty="0">
                <a:solidFill>
                  <a:srgbClr val="0D0C0D"/>
                </a:solidFill>
              </a:rPr>
              <a:t>1</a:t>
            </a:r>
            <a:r>
              <a:rPr kumimoji="0" lang="ja-JP" altLang="en-US" sz="1000" kern="0" noProof="0" dirty="0">
                <a:solidFill>
                  <a:srgbClr val="0D0C0D"/>
                </a:solidFill>
              </a:rPr>
              <a:t>週間で最大</a:t>
            </a:r>
            <a:r>
              <a:rPr kumimoji="0" lang="en-US" altLang="ja-JP" sz="1000" kern="0" noProof="0" dirty="0">
                <a:solidFill>
                  <a:srgbClr val="0D0C0D"/>
                </a:solidFill>
              </a:rPr>
              <a:t>10</a:t>
            </a:r>
            <a:r>
              <a:rPr kumimoji="0" lang="ja-JP" altLang="en-US" sz="1000" kern="0" noProof="0" dirty="0">
                <a:solidFill>
                  <a:srgbClr val="0D0C0D"/>
                </a:solidFill>
              </a:rPr>
              <a:t>時間までの販売となります。元旦</a:t>
            </a:r>
            <a:r>
              <a:rPr kumimoji="0" lang="en-US" altLang="ja-JP" sz="1000" kern="0" noProof="0" dirty="0">
                <a:solidFill>
                  <a:srgbClr val="0D0C0D"/>
                </a:solidFill>
              </a:rPr>
              <a:t>0</a:t>
            </a:r>
            <a:r>
              <a:rPr kumimoji="0" lang="ja-JP" altLang="en-US" sz="1000" kern="0" noProof="0" dirty="0">
                <a:solidFill>
                  <a:srgbClr val="0D0C0D"/>
                </a:solidFill>
              </a:rPr>
              <a:t>時台の当該商品は左記のカウントに含まれません。</a:t>
            </a:r>
            <a:endParaRPr kumimoji="0" lang="ja-JP" altLang="en-US" sz="1000" b="0" i="0" u="none" strike="noStrike" kern="0" cap="none" spc="0" normalizeH="0" baseline="0" noProof="0" dirty="0">
              <a:ln>
                <a:noFill/>
              </a:ln>
              <a:solidFill>
                <a:srgbClr val="0D0C0D"/>
              </a:solidFill>
              <a:effectLst/>
              <a:uLnTx/>
              <a:uFillTx/>
            </a:endParaRPr>
          </a:p>
          <a:p>
            <a:endParaRPr lang="en-US" altLang="ja-JP" sz="1000" dirty="0">
              <a:solidFill>
                <a:srgbClr val="0D0C0D"/>
              </a:solidFill>
              <a:latin typeface="メイリオ"/>
              <a:ea typeface="メイリオ"/>
            </a:endParaRPr>
          </a:p>
        </p:txBody>
      </p:sp>
      <p:sp>
        <p:nvSpPr>
          <p:cNvPr id="32" name="テキスト ボックス 31">
            <a:extLst>
              <a:ext uri="{FF2B5EF4-FFF2-40B4-BE49-F238E27FC236}">
                <a16:creationId xmlns:a16="http://schemas.microsoft.com/office/drawing/2014/main" id="{A7B9BB7B-1424-60F9-6249-A05896C4FC42}"/>
              </a:ext>
            </a:extLst>
          </p:cNvPr>
          <p:cNvSpPr txBox="1"/>
          <p:nvPr/>
        </p:nvSpPr>
        <p:spPr>
          <a:xfrm>
            <a:off x="6537837" y="4551640"/>
            <a:ext cx="3952056" cy="261610"/>
          </a:xfrm>
          <a:prstGeom prst="rect">
            <a:avLst/>
          </a:prstGeom>
          <a:noFill/>
        </p:spPr>
        <p:txBody>
          <a:bodyPr wrap="square" rtlCol="0">
            <a:spAutoFit/>
          </a:bodyPr>
          <a:lstStyle/>
          <a:p>
            <a:pPr algn="l"/>
            <a:r>
              <a:rPr kumimoji="1" lang="en-US" altLang="ja-JP" sz="1100"/>
              <a:t>※</a:t>
            </a:r>
            <a:r>
              <a:rPr kumimoji="1" lang="ja-JP" altLang="en-US" sz="1100"/>
              <a:t>通常</a:t>
            </a:r>
            <a:r>
              <a:rPr lang="ja-JP" altLang="en-US" sz="1100"/>
              <a:t>ブランドパネル</a:t>
            </a:r>
            <a:r>
              <a:rPr kumimoji="1" lang="ja-JP" altLang="en-US" sz="1100"/>
              <a:t>のセールスシートに包含。</a:t>
            </a:r>
            <a:endParaRPr kumimoji="1" lang="en-US" altLang="ja-JP" sz="1100"/>
          </a:p>
        </p:txBody>
      </p:sp>
    </p:spTree>
    <p:extLst>
      <p:ext uri="{BB962C8B-B14F-4D97-AF65-F5344CB8AC3E}">
        <p14:creationId xmlns:p14="http://schemas.microsoft.com/office/powerpoint/2010/main" val="1025273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647A8C-12B4-181E-134D-3215C2C4AB9B}"/>
            </a:ext>
          </a:extLst>
        </p:cNvPr>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6AF92725-8A02-0587-6A89-0E50905FCD77}"/>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solidFill>
                  <a:srgbClr val="00003E"/>
                </a:solidFill>
                <a:latin typeface="Meiryo" panose="020B0604030504040204" pitchFamily="34" charset="-128"/>
                <a:ea typeface="Meiryo" panose="020B0604030504040204" pitchFamily="34" charset="-128"/>
              </a:rPr>
              <a:t>ブランドパネル</a:t>
            </a:r>
            <a:r>
              <a:rPr kumimoji="1" lang="en-US" altLang="ja-JP" dirty="0">
                <a:solidFill>
                  <a:srgbClr val="00003E"/>
                </a:solidFill>
                <a:latin typeface="Meiryo" panose="020B0604030504040204" pitchFamily="34" charset="-128"/>
                <a:ea typeface="Meiryo" panose="020B0604030504040204" pitchFamily="34" charset="-128"/>
              </a:rPr>
              <a:t>2025</a:t>
            </a:r>
            <a:r>
              <a:rPr kumimoji="1" lang="ja-JP" altLang="en-US" dirty="0">
                <a:solidFill>
                  <a:srgbClr val="00003E"/>
                </a:solidFill>
                <a:latin typeface="Meiryo" panose="020B0604030504040204" pitchFamily="34" charset="-128"/>
                <a:ea typeface="Meiryo" panose="020B0604030504040204" pitchFamily="34" charset="-128"/>
              </a:rPr>
              <a:t>年</a:t>
            </a:r>
            <a:r>
              <a:rPr kumimoji="1" lang="en-US" altLang="ja-JP" dirty="0">
                <a:solidFill>
                  <a:srgbClr val="00003E"/>
                </a:solidFill>
                <a:latin typeface="Meiryo" panose="020B0604030504040204" pitchFamily="34" charset="-128"/>
                <a:ea typeface="Meiryo" panose="020B0604030504040204" pitchFamily="34" charset="-128"/>
              </a:rPr>
              <a:t>9</a:t>
            </a:r>
            <a:r>
              <a:rPr kumimoji="1" lang="ja-JP" altLang="en-US" dirty="0">
                <a:solidFill>
                  <a:srgbClr val="00003E"/>
                </a:solidFill>
                <a:latin typeface="Meiryo" panose="020B0604030504040204" pitchFamily="34" charset="-128"/>
                <a:ea typeface="Meiryo" panose="020B0604030504040204" pitchFamily="34" charset="-128"/>
              </a:rPr>
              <a:t>月</a:t>
            </a:r>
            <a:r>
              <a:rPr kumimoji="1" lang="en-US" altLang="ja-JP" dirty="0">
                <a:solidFill>
                  <a:srgbClr val="00003E"/>
                </a:solidFill>
                <a:latin typeface="Meiryo" panose="020B0604030504040204" pitchFamily="34" charset="-128"/>
                <a:ea typeface="Meiryo" panose="020B0604030504040204" pitchFamily="34" charset="-128"/>
              </a:rPr>
              <a:t>~2026</a:t>
            </a:r>
            <a:r>
              <a:rPr kumimoji="1" lang="ja-JP" altLang="en-US" dirty="0">
                <a:solidFill>
                  <a:srgbClr val="00003E"/>
                </a:solidFill>
                <a:latin typeface="Meiryo" panose="020B0604030504040204" pitchFamily="34" charset="-128"/>
                <a:ea typeface="Meiryo" panose="020B0604030504040204" pitchFamily="34" charset="-128"/>
              </a:rPr>
              <a:t>年</a:t>
            </a:r>
            <a:r>
              <a:rPr kumimoji="1" lang="en-US" altLang="ja-JP" dirty="0">
                <a:solidFill>
                  <a:srgbClr val="00003E"/>
                </a:solidFill>
                <a:latin typeface="Meiryo" panose="020B0604030504040204" pitchFamily="34" charset="-128"/>
                <a:ea typeface="Meiryo" panose="020B0604030504040204" pitchFamily="34" charset="-128"/>
              </a:rPr>
              <a:t>3</a:t>
            </a:r>
            <a:r>
              <a:rPr kumimoji="1" lang="ja-JP" altLang="en-US" dirty="0">
                <a:solidFill>
                  <a:srgbClr val="00003E"/>
                </a:solidFill>
                <a:latin typeface="Meiryo" panose="020B0604030504040204" pitchFamily="34" charset="-128"/>
                <a:ea typeface="Meiryo" panose="020B0604030504040204" pitchFamily="34" charset="-128"/>
              </a:rPr>
              <a:t>月商品 変更点</a:t>
            </a:r>
          </a:p>
        </p:txBody>
      </p:sp>
      <p:sp>
        <p:nvSpPr>
          <p:cNvPr id="12" name="テキスト プレースホルダー 5">
            <a:extLst>
              <a:ext uri="{FF2B5EF4-FFF2-40B4-BE49-F238E27FC236}">
                <a16:creationId xmlns:a16="http://schemas.microsoft.com/office/drawing/2014/main" id="{A4BDE906-3235-E38A-94DB-F13D024024CD}"/>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概要</a:t>
            </a:r>
          </a:p>
        </p:txBody>
      </p:sp>
      <p:pic>
        <p:nvPicPr>
          <p:cNvPr id="13" name="図プレースホルダー 8" descr="アイコン&#10;&#10;自動的に生成された説明">
            <a:extLst>
              <a:ext uri="{FF2B5EF4-FFF2-40B4-BE49-F238E27FC236}">
                <a16:creationId xmlns:a16="http://schemas.microsoft.com/office/drawing/2014/main" id="{019A7004-9412-6C7E-EA1A-AEA7EA4C7E3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16" name="テキスト ボックス 15">
            <a:extLst>
              <a:ext uri="{FF2B5EF4-FFF2-40B4-BE49-F238E27FC236}">
                <a16:creationId xmlns:a16="http://schemas.microsoft.com/office/drawing/2014/main" id="{8EAFC1F4-E74B-F263-4406-44D3AF33156C}"/>
              </a:ext>
            </a:extLst>
          </p:cNvPr>
          <p:cNvSpPr txBox="1"/>
          <p:nvPr/>
        </p:nvSpPr>
        <p:spPr>
          <a:xfrm>
            <a:off x="6528542" y="587028"/>
            <a:ext cx="3188373"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ブランドパネル（</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lang="en-US" altLang="ja-JP" sz="900" dirty="0">
                <a:solidFill>
                  <a:srgbClr val="0D0D0D"/>
                </a:solidFill>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月）からの変更点</a:t>
            </a:r>
          </a:p>
        </p:txBody>
      </p:sp>
      <p:sp>
        <p:nvSpPr>
          <p:cNvPr id="3" name="1 つの角を丸めた四角形 22">
            <a:extLst>
              <a:ext uri="{FF2B5EF4-FFF2-40B4-BE49-F238E27FC236}">
                <a16:creationId xmlns:a16="http://schemas.microsoft.com/office/drawing/2014/main" id="{1CA5E109-0F3D-303C-BCC5-9F2034D58ED9}"/>
              </a:ext>
            </a:extLst>
          </p:cNvPr>
          <p:cNvSpPr/>
          <p:nvPr/>
        </p:nvSpPr>
        <p:spPr>
          <a:xfrm>
            <a:off x="507833" y="992440"/>
            <a:ext cx="5270667"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商品により掲載期間が異なります</a:t>
            </a:r>
          </a:p>
        </p:txBody>
      </p:sp>
      <p:sp>
        <p:nvSpPr>
          <p:cNvPr id="9" name="正方形/長方形 8">
            <a:extLst>
              <a:ext uri="{FF2B5EF4-FFF2-40B4-BE49-F238E27FC236}">
                <a16:creationId xmlns:a16="http://schemas.microsoft.com/office/drawing/2014/main" id="{77FE03F3-298C-8990-B21C-9E16E549BB9F}"/>
              </a:ext>
            </a:extLst>
          </p:cNvPr>
          <p:cNvSpPr/>
          <p:nvPr/>
        </p:nvSpPr>
        <p:spPr>
          <a:xfrm>
            <a:off x="493629" y="1566406"/>
            <a:ext cx="11204741" cy="757693"/>
          </a:xfrm>
          <a:prstGeom prst="rect">
            <a:avLst/>
          </a:prstGeom>
          <a:solidFill>
            <a:schemeClr val="bg2">
              <a:lumMod val="95000"/>
            </a:schemeClr>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R="0" lvl="0" algn="l" defTabSz="914400" rtl="0" eaLnBrk="1" fontAlgn="auto" latinLnBrk="0" hangingPunct="1">
              <a:lnSpc>
                <a:spcPct val="150000"/>
              </a:lnSpc>
              <a:spcBef>
                <a:spcPts val="0"/>
              </a:spcBef>
              <a:spcAft>
                <a:spcPts val="0"/>
              </a:spcAft>
              <a:buClrTx/>
              <a:buSzTx/>
              <a:tabLst/>
              <a:defRPr/>
            </a:pPr>
            <a:r>
              <a:rPr lang="ja-JP" altLang="en-US" sz="1400" b="0" i="0" dirty="0">
                <a:solidFill>
                  <a:srgbClr val="0D0D0D"/>
                </a:solidFill>
                <a:effectLst/>
                <a:latin typeface="メイリオ" panose="020B0604030504040204" pitchFamily="50" charset="-128"/>
                <a:ea typeface="メイリオ" panose="020B0604030504040204" pitchFamily="50" charset="-128"/>
              </a:rPr>
              <a:t>・時間帯ジャック商品は元旦商品を販売するため、商品の掲載期間が細かく分かれています。</a:t>
            </a:r>
            <a:endParaRPr lang="en-US" altLang="ja-JP" sz="1400" b="0" i="0" dirty="0">
              <a:solidFill>
                <a:srgbClr val="0D0D0D"/>
              </a:solidFill>
              <a:effectLst/>
              <a:latin typeface="メイリオ" panose="020B0604030504040204" pitchFamily="50" charset="-128"/>
              <a:ea typeface="メイリオ" panose="020B0604030504040204" pitchFamily="50" charset="-128"/>
            </a:endParaRPr>
          </a:p>
          <a:p>
            <a:pPr marR="0" lvl="0" algn="l" defTabSz="914400" rtl="0" eaLnBrk="1" fontAlgn="auto" latinLnBrk="0" hangingPunct="1">
              <a:lnSpc>
                <a:spcPct val="150000"/>
              </a:lnSpc>
              <a:spcBef>
                <a:spcPts val="0"/>
              </a:spcBef>
              <a:spcAft>
                <a:spcPts val="0"/>
              </a:spcAft>
              <a:buClrTx/>
              <a:buSzTx/>
              <a:tabLst/>
              <a:defRPr/>
            </a:pPr>
            <a:r>
              <a:rPr lang="ja-JP" altLang="en-US" sz="1400" b="0" i="0" dirty="0">
                <a:solidFill>
                  <a:srgbClr val="0D0D0D"/>
                </a:solidFill>
                <a:effectLst/>
                <a:latin typeface="メイリオ" panose="020B0604030504040204" pitchFamily="50" charset="-128"/>
                <a:ea typeface="メイリオ" panose="020B0604030504040204" pitchFamily="50" charset="-128"/>
              </a:rPr>
              <a:t>・リッチアドについては</a:t>
            </a:r>
            <a:r>
              <a:rPr lang="en-US" altLang="ja-JP" sz="1400" b="0" i="0" dirty="0">
                <a:solidFill>
                  <a:srgbClr val="0D0D0D"/>
                </a:solidFill>
                <a:effectLst/>
                <a:latin typeface="メイリオ" panose="020B0604030504040204" pitchFamily="50" charset="-128"/>
                <a:ea typeface="メイリオ" panose="020B0604030504040204" pitchFamily="50" charset="-128"/>
              </a:rPr>
              <a:t>3/11</a:t>
            </a:r>
            <a:r>
              <a:rPr lang="ja-JP" altLang="en-US" sz="1400" b="0" i="0" dirty="0">
                <a:solidFill>
                  <a:srgbClr val="0D0D0D"/>
                </a:solidFill>
                <a:effectLst/>
                <a:latin typeface="メイリオ" panose="020B0604030504040204" pitchFamily="50" charset="-128"/>
                <a:ea typeface="メイリオ" panose="020B0604030504040204" pitchFamily="50" charset="-128"/>
              </a:rPr>
              <a:t>を売り止めしている関係で、商品が</a:t>
            </a:r>
            <a:r>
              <a:rPr lang="en-US" altLang="ja-JP" sz="1400" b="0" i="0" dirty="0">
                <a:solidFill>
                  <a:srgbClr val="0D0D0D"/>
                </a:solidFill>
                <a:effectLst/>
                <a:latin typeface="メイリオ" panose="020B0604030504040204" pitchFamily="50" charset="-128"/>
                <a:ea typeface="メイリオ" panose="020B0604030504040204" pitchFamily="50" charset="-128"/>
              </a:rPr>
              <a:t>3/10</a:t>
            </a:r>
            <a:r>
              <a:rPr lang="ja-JP" altLang="en-US" sz="1400" b="0" i="0" dirty="0">
                <a:solidFill>
                  <a:srgbClr val="0D0D0D"/>
                </a:solidFill>
                <a:effectLst/>
                <a:latin typeface="メイリオ" panose="020B0604030504040204" pitchFamily="50" charset="-128"/>
                <a:ea typeface="メイリオ" panose="020B0604030504040204" pitchFamily="50" charset="-128"/>
              </a:rPr>
              <a:t>までと</a:t>
            </a:r>
            <a:r>
              <a:rPr lang="en-US" altLang="ja-JP" sz="1400" b="0" i="0" dirty="0">
                <a:solidFill>
                  <a:srgbClr val="0D0D0D"/>
                </a:solidFill>
                <a:effectLst/>
                <a:latin typeface="メイリオ" panose="020B0604030504040204" pitchFamily="50" charset="-128"/>
                <a:ea typeface="メイリオ" panose="020B0604030504040204" pitchFamily="50" charset="-128"/>
              </a:rPr>
              <a:t>3/12</a:t>
            </a:r>
            <a:r>
              <a:rPr lang="ja-JP" altLang="en-US" sz="1400" b="0" i="0" dirty="0">
                <a:solidFill>
                  <a:srgbClr val="0D0D0D"/>
                </a:solidFill>
                <a:effectLst/>
                <a:latin typeface="メイリオ" panose="020B0604030504040204" pitchFamily="50" charset="-128"/>
                <a:ea typeface="メイリオ" panose="020B0604030504040204" pitchFamily="50" charset="-128"/>
              </a:rPr>
              <a:t>からで分かれます。</a:t>
            </a:r>
            <a:endParaRPr lang="en-US" altLang="ja-JP" sz="1400" b="0" i="0" dirty="0">
              <a:solidFill>
                <a:srgbClr val="0D0D0D"/>
              </a:solidFill>
              <a:effectLst/>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EB7152C5-C1DD-F852-50B0-2DD2B4C6BD78}"/>
              </a:ext>
            </a:extLst>
          </p:cNvPr>
          <p:cNvSpPr txBox="1"/>
          <p:nvPr/>
        </p:nvSpPr>
        <p:spPr>
          <a:xfrm>
            <a:off x="1124302" y="6393063"/>
            <a:ext cx="3746477" cy="233547"/>
          </a:xfrm>
          <a:prstGeom prst="rect">
            <a:avLst/>
          </a:prstGeom>
          <a:noFill/>
        </p:spPr>
        <p:txBody>
          <a:bodyPr wrap="square">
            <a:spAutoFit/>
          </a:bodyPr>
          <a:lstStyle/>
          <a:p>
            <a:pPr>
              <a:lnSpc>
                <a:spcPct val="110000"/>
              </a:lnSpc>
              <a:defRPr/>
            </a:pPr>
            <a:r>
              <a:rPr kumimoji="0" lang="ja-JP" altLang="en-US" sz="800" kern="0" dirty="0">
                <a:solidFill>
                  <a:srgbClr val="0D0D0D"/>
                </a:solidFill>
                <a:latin typeface="Meiryo"/>
                <a:ea typeface="Meiryo"/>
              </a:rPr>
              <a:t>・</a:t>
            </a:r>
            <a:r>
              <a:rPr kumimoji="0" lang="en-US" altLang="ja-JP" sz="800" kern="0" dirty="0">
                <a:solidFill>
                  <a:srgbClr val="0D0D0D"/>
                </a:solidFill>
                <a:latin typeface="Meiryo"/>
                <a:ea typeface="+mn-lt"/>
                <a:cs typeface="+mn-lt"/>
              </a:rPr>
              <a:t>SP</a:t>
            </a:r>
            <a:r>
              <a:rPr kumimoji="0" lang="ja-JP" altLang="en-US" sz="800" kern="0" dirty="0">
                <a:solidFill>
                  <a:srgbClr val="0D0D0D"/>
                </a:solidFill>
                <a:latin typeface="Meiryo"/>
                <a:ea typeface="Meiryo"/>
                <a:cs typeface="+mn-lt"/>
              </a:rPr>
              <a:t>はスマートフォン、</a:t>
            </a:r>
            <a:r>
              <a:rPr kumimoji="0" lang="en-US" altLang="ja-JP" sz="800" kern="0" dirty="0">
                <a:solidFill>
                  <a:srgbClr val="0D0D0D"/>
                </a:solidFill>
                <a:latin typeface="Meiryo"/>
                <a:ea typeface="+mn-lt"/>
                <a:cs typeface="+mn-lt"/>
              </a:rPr>
              <a:t>PC</a:t>
            </a:r>
            <a:r>
              <a:rPr kumimoji="0" lang="ja-JP" altLang="en-US" sz="800" kern="0" dirty="0">
                <a:solidFill>
                  <a:srgbClr val="0D0D0D"/>
                </a:solidFill>
                <a:latin typeface="Meiryo"/>
                <a:ea typeface="Meiryo"/>
                <a:cs typeface="+mn-lt"/>
              </a:rPr>
              <a:t>はパソコン、</a:t>
            </a:r>
            <a:r>
              <a:rPr kumimoji="0" lang="en-US" altLang="ja-JP" sz="800" kern="0" dirty="0">
                <a:solidFill>
                  <a:srgbClr val="0D0D0D"/>
                </a:solidFill>
                <a:latin typeface="Meiryo"/>
                <a:ea typeface="+mn-lt"/>
                <a:cs typeface="+mn-lt"/>
              </a:rPr>
              <a:t>MD</a:t>
            </a:r>
            <a:r>
              <a:rPr kumimoji="0" lang="ja-JP" altLang="ja-JP" sz="800" kern="0" dirty="0">
                <a:solidFill>
                  <a:srgbClr val="0D0D0D"/>
                </a:solidFill>
                <a:latin typeface="Meiryo"/>
                <a:ea typeface="Meiryo"/>
                <a:cs typeface="+mn-lt"/>
              </a:rPr>
              <a:t>はマルチデバイスの略称です。</a:t>
            </a:r>
            <a:r>
              <a:rPr kumimoji="0" lang="ja-JP" altLang="en-US" sz="800" kern="0" dirty="0">
                <a:solidFill>
                  <a:srgbClr val="0D0D0D"/>
                </a:solidFill>
                <a:latin typeface="Meiryo"/>
                <a:ea typeface="Meiryo"/>
              </a:rPr>
              <a:t>　</a:t>
            </a:r>
            <a:endParaRPr lang="en-US" altLang="ja-JP" sz="800" kern="0" dirty="0">
              <a:solidFill>
                <a:srgbClr val="0D0D0D"/>
              </a:solidFill>
              <a:latin typeface="Meiryo"/>
              <a:ea typeface="Meiryo"/>
            </a:endParaRPr>
          </a:p>
        </p:txBody>
      </p:sp>
      <p:graphicFrame>
        <p:nvGraphicFramePr>
          <p:cNvPr id="11" name="表 10">
            <a:extLst>
              <a:ext uri="{FF2B5EF4-FFF2-40B4-BE49-F238E27FC236}">
                <a16:creationId xmlns:a16="http://schemas.microsoft.com/office/drawing/2014/main" id="{782F5820-1B6A-CB41-8F40-6E592B18A411}"/>
              </a:ext>
            </a:extLst>
          </p:cNvPr>
          <p:cNvGraphicFramePr>
            <a:graphicFrameLocks noGrp="1"/>
          </p:cNvGraphicFramePr>
          <p:nvPr>
            <p:extLst>
              <p:ext uri="{D42A27DB-BD31-4B8C-83A1-F6EECF244321}">
                <p14:modId xmlns:p14="http://schemas.microsoft.com/office/powerpoint/2010/main" val="2033791393"/>
              </p:ext>
            </p:extLst>
          </p:nvPr>
        </p:nvGraphicFramePr>
        <p:xfrm>
          <a:off x="476766" y="2369713"/>
          <a:ext cx="11545650" cy="3974420"/>
        </p:xfrm>
        <a:graphic>
          <a:graphicData uri="http://schemas.openxmlformats.org/drawingml/2006/table">
            <a:tbl>
              <a:tblPr>
                <a:tableStyleId>{3C2FFA5D-87B4-456A-9821-1D502468CF0F}</a:tableStyleId>
              </a:tblPr>
              <a:tblGrid>
                <a:gridCol w="755395">
                  <a:extLst>
                    <a:ext uri="{9D8B030D-6E8A-4147-A177-3AD203B41FA5}">
                      <a16:colId xmlns:a16="http://schemas.microsoft.com/office/drawing/2014/main" val="1925193124"/>
                    </a:ext>
                  </a:extLst>
                </a:gridCol>
                <a:gridCol w="516405">
                  <a:extLst>
                    <a:ext uri="{9D8B030D-6E8A-4147-A177-3AD203B41FA5}">
                      <a16:colId xmlns:a16="http://schemas.microsoft.com/office/drawing/2014/main" val="2687459340"/>
                    </a:ext>
                  </a:extLst>
                </a:gridCol>
                <a:gridCol w="2337439">
                  <a:extLst>
                    <a:ext uri="{9D8B030D-6E8A-4147-A177-3AD203B41FA5}">
                      <a16:colId xmlns:a16="http://schemas.microsoft.com/office/drawing/2014/main" val="1546285049"/>
                    </a:ext>
                  </a:extLst>
                </a:gridCol>
                <a:gridCol w="2186006">
                  <a:extLst>
                    <a:ext uri="{9D8B030D-6E8A-4147-A177-3AD203B41FA5}">
                      <a16:colId xmlns:a16="http://schemas.microsoft.com/office/drawing/2014/main" val="505648431"/>
                    </a:ext>
                  </a:extLst>
                </a:gridCol>
                <a:gridCol w="315533">
                  <a:extLst>
                    <a:ext uri="{9D8B030D-6E8A-4147-A177-3AD203B41FA5}">
                      <a16:colId xmlns:a16="http://schemas.microsoft.com/office/drawing/2014/main" val="2269822313"/>
                    </a:ext>
                  </a:extLst>
                </a:gridCol>
                <a:gridCol w="399245">
                  <a:extLst>
                    <a:ext uri="{9D8B030D-6E8A-4147-A177-3AD203B41FA5}">
                      <a16:colId xmlns:a16="http://schemas.microsoft.com/office/drawing/2014/main" val="4097738898"/>
                    </a:ext>
                  </a:extLst>
                </a:gridCol>
                <a:gridCol w="301986">
                  <a:extLst>
                    <a:ext uri="{9D8B030D-6E8A-4147-A177-3AD203B41FA5}">
                      <a16:colId xmlns:a16="http://schemas.microsoft.com/office/drawing/2014/main" val="2122640872"/>
                    </a:ext>
                  </a:extLst>
                </a:gridCol>
                <a:gridCol w="430331">
                  <a:extLst>
                    <a:ext uri="{9D8B030D-6E8A-4147-A177-3AD203B41FA5}">
                      <a16:colId xmlns:a16="http://schemas.microsoft.com/office/drawing/2014/main" val="2963292847"/>
                    </a:ext>
                  </a:extLst>
                </a:gridCol>
                <a:gridCol w="430331">
                  <a:extLst>
                    <a:ext uri="{9D8B030D-6E8A-4147-A177-3AD203B41FA5}">
                      <a16:colId xmlns:a16="http://schemas.microsoft.com/office/drawing/2014/main" val="573884048"/>
                    </a:ext>
                  </a:extLst>
                </a:gridCol>
                <a:gridCol w="430331">
                  <a:extLst>
                    <a:ext uri="{9D8B030D-6E8A-4147-A177-3AD203B41FA5}">
                      <a16:colId xmlns:a16="http://schemas.microsoft.com/office/drawing/2014/main" val="1360161539"/>
                    </a:ext>
                  </a:extLst>
                </a:gridCol>
                <a:gridCol w="430331">
                  <a:extLst>
                    <a:ext uri="{9D8B030D-6E8A-4147-A177-3AD203B41FA5}">
                      <a16:colId xmlns:a16="http://schemas.microsoft.com/office/drawing/2014/main" val="3630231979"/>
                    </a:ext>
                  </a:extLst>
                </a:gridCol>
                <a:gridCol w="430331">
                  <a:extLst>
                    <a:ext uri="{9D8B030D-6E8A-4147-A177-3AD203B41FA5}">
                      <a16:colId xmlns:a16="http://schemas.microsoft.com/office/drawing/2014/main" val="2719486275"/>
                    </a:ext>
                  </a:extLst>
                </a:gridCol>
                <a:gridCol w="430331">
                  <a:extLst>
                    <a:ext uri="{9D8B030D-6E8A-4147-A177-3AD203B41FA5}">
                      <a16:colId xmlns:a16="http://schemas.microsoft.com/office/drawing/2014/main" val="3753432930"/>
                    </a:ext>
                  </a:extLst>
                </a:gridCol>
                <a:gridCol w="430331">
                  <a:extLst>
                    <a:ext uri="{9D8B030D-6E8A-4147-A177-3AD203B41FA5}">
                      <a16:colId xmlns:a16="http://schemas.microsoft.com/office/drawing/2014/main" val="2387414790"/>
                    </a:ext>
                  </a:extLst>
                </a:gridCol>
                <a:gridCol w="430331">
                  <a:extLst>
                    <a:ext uri="{9D8B030D-6E8A-4147-A177-3AD203B41FA5}">
                      <a16:colId xmlns:a16="http://schemas.microsoft.com/office/drawing/2014/main" val="1930526872"/>
                    </a:ext>
                  </a:extLst>
                </a:gridCol>
                <a:gridCol w="430331">
                  <a:extLst>
                    <a:ext uri="{9D8B030D-6E8A-4147-A177-3AD203B41FA5}">
                      <a16:colId xmlns:a16="http://schemas.microsoft.com/office/drawing/2014/main" val="1879620820"/>
                    </a:ext>
                  </a:extLst>
                </a:gridCol>
                <a:gridCol w="430331">
                  <a:extLst>
                    <a:ext uri="{9D8B030D-6E8A-4147-A177-3AD203B41FA5}">
                      <a16:colId xmlns:a16="http://schemas.microsoft.com/office/drawing/2014/main" val="1507991757"/>
                    </a:ext>
                  </a:extLst>
                </a:gridCol>
                <a:gridCol w="430331">
                  <a:extLst>
                    <a:ext uri="{9D8B030D-6E8A-4147-A177-3AD203B41FA5}">
                      <a16:colId xmlns:a16="http://schemas.microsoft.com/office/drawing/2014/main" val="3037105301"/>
                    </a:ext>
                  </a:extLst>
                </a:gridCol>
              </a:tblGrid>
              <a:tr h="408999">
                <a:tc>
                  <a:txBody>
                    <a:bodyPr/>
                    <a:lstStyle/>
                    <a:p>
                      <a:pPr algn="ctr" fontAlgn="ctr"/>
                      <a:r>
                        <a:rPr lang="ja-JP" altLang="en-US" sz="900" b="1" u="none" strike="noStrike">
                          <a:solidFill>
                            <a:schemeClr val="bg1"/>
                          </a:solidFill>
                          <a:effectLst/>
                          <a:latin typeface="+mn-ea"/>
                          <a:ea typeface="+mn-ea"/>
                        </a:rPr>
                        <a:t>商品種別</a:t>
                      </a: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a:txBody>
                    <a:bodyPr/>
                    <a:lstStyle/>
                    <a:p>
                      <a:pPr algn="ctr" fontAlgn="ctr"/>
                      <a:r>
                        <a:rPr lang="ja-JP" altLang="en-US" sz="900" b="1" u="none" strike="noStrike">
                          <a:solidFill>
                            <a:schemeClr val="bg1"/>
                          </a:solidFill>
                          <a:effectLst/>
                          <a:latin typeface="+mn-ea"/>
                          <a:ea typeface="+mn-ea"/>
                        </a:rPr>
                        <a:t>デバイス</a:t>
                      </a: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a:txBody>
                    <a:bodyPr/>
                    <a:lstStyle/>
                    <a:p>
                      <a:pPr algn="ctr" fontAlgn="ctr"/>
                      <a:r>
                        <a:rPr lang="ja-JP" altLang="en-US" sz="900" b="1" u="none" strike="noStrike">
                          <a:solidFill>
                            <a:schemeClr val="bg1"/>
                          </a:solidFill>
                          <a:effectLst/>
                          <a:latin typeface="+mn-ea"/>
                          <a:ea typeface="+mn-ea"/>
                        </a:rPr>
                        <a:t>商品名</a:t>
                      </a: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a:txBody>
                    <a:bodyPr/>
                    <a:lstStyle/>
                    <a:p>
                      <a:pPr algn="ctr" fontAlgn="ctr"/>
                      <a:r>
                        <a:rPr lang="ja-JP" altLang="en-US" sz="900" b="1" u="none" strike="noStrike">
                          <a:solidFill>
                            <a:schemeClr val="bg1"/>
                          </a:solidFill>
                          <a:effectLst/>
                          <a:latin typeface="+mn-ea"/>
                          <a:ea typeface="+mn-ea"/>
                        </a:rPr>
                        <a:t>掲載期間</a:t>
                      </a: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gridSpan="2">
                  <a:txBody>
                    <a:bodyPr/>
                    <a:lstStyle/>
                    <a:p>
                      <a:pPr algn="ctr" fontAlgn="ctr"/>
                      <a:r>
                        <a:rPr lang="en-US" altLang="ja-JP" sz="900" b="1" u="none" strike="noStrike">
                          <a:solidFill>
                            <a:schemeClr val="bg1"/>
                          </a:solidFill>
                          <a:effectLst/>
                          <a:latin typeface="+mn-ea"/>
                          <a:ea typeface="+mn-ea"/>
                        </a:rPr>
                        <a:t>9</a:t>
                      </a:r>
                      <a:r>
                        <a:rPr lang="ja-JP" altLang="en-US" sz="900" b="1" u="none" strike="noStrike">
                          <a:solidFill>
                            <a:schemeClr val="bg1"/>
                          </a:solidFill>
                          <a:effectLst/>
                          <a:latin typeface="+mn-ea"/>
                          <a:ea typeface="+mn-ea"/>
                        </a:rPr>
                        <a:t>月</a:t>
                      </a: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hMerge="1">
                  <a:txBody>
                    <a:bodyPr/>
                    <a:lstStyle/>
                    <a:p>
                      <a:endParaRPr kumimoji="1" lang="ja-JP" altLang="en-US"/>
                    </a:p>
                  </a:txBody>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chemeClr val="bg1"/>
                          </a:solidFill>
                          <a:effectLst/>
                          <a:latin typeface="+mn-ea"/>
                          <a:ea typeface="+mn-ea"/>
                        </a:rPr>
                        <a:t>10</a:t>
                      </a:r>
                      <a:r>
                        <a:rPr lang="ja-JP" altLang="en-US" sz="900" b="1" u="none" strike="noStrike">
                          <a:solidFill>
                            <a:schemeClr val="bg1"/>
                          </a:solidFill>
                          <a:effectLst/>
                          <a:latin typeface="+mn-ea"/>
                          <a:ea typeface="+mn-ea"/>
                        </a:rPr>
                        <a:t>月</a:t>
                      </a: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hMerge="1">
                  <a:txBody>
                    <a:bodyPr/>
                    <a:lstStyle/>
                    <a:p>
                      <a:pPr algn="ctr" fontAlgn="ct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gridSpan="2">
                  <a:txBody>
                    <a:bodyPr/>
                    <a:lstStyle/>
                    <a:p>
                      <a:pPr algn="ctr" fontAlgn="ctr"/>
                      <a:r>
                        <a:rPr lang="en-US" altLang="ja-JP" sz="900" b="1" i="0" u="none" strike="noStrike">
                          <a:solidFill>
                            <a:schemeClr val="bg1"/>
                          </a:solidFill>
                          <a:effectLst/>
                          <a:latin typeface="+mn-ea"/>
                          <a:ea typeface="+mn-ea"/>
                        </a:rPr>
                        <a:t>11</a:t>
                      </a:r>
                      <a:r>
                        <a:rPr lang="ja-JP" altLang="en-US" sz="900" b="1" i="0" u="none" strike="noStrike">
                          <a:solidFill>
                            <a:schemeClr val="bg1"/>
                          </a:solidFill>
                          <a:effectLst/>
                          <a:latin typeface="+mn-ea"/>
                          <a:ea typeface="+mn-ea"/>
                        </a:rPr>
                        <a:t>月</a:t>
                      </a:r>
                    </a:p>
                  </a:txBody>
                  <a:tcPr marL="0" marR="0" marT="0" marB="0" anchor="ctr">
                    <a:solidFill>
                      <a:schemeClr val="bg1">
                        <a:lumMod val="65000"/>
                      </a:schemeClr>
                    </a:solidFill>
                  </a:tcPr>
                </a:tc>
                <a:tc hMerge="1">
                  <a:txBody>
                    <a:bodyPr/>
                    <a:lstStyle/>
                    <a:p>
                      <a:pPr algn="ctr" fontAlgn="ct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gridSpan="2">
                  <a:txBody>
                    <a:bodyPr/>
                    <a:lstStyle/>
                    <a:p>
                      <a:pPr algn="ctr" fontAlgn="ctr"/>
                      <a:r>
                        <a:rPr lang="en-US" altLang="ja-JP" sz="900" b="1" i="0" u="none" strike="noStrike">
                          <a:solidFill>
                            <a:schemeClr val="bg1"/>
                          </a:solidFill>
                          <a:effectLst/>
                          <a:latin typeface="+mn-ea"/>
                          <a:ea typeface="+mn-ea"/>
                        </a:rPr>
                        <a:t>12</a:t>
                      </a:r>
                      <a:r>
                        <a:rPr lang="ja-JP" altLang="en-US" sz="900" b="1" i="0" u="none" strike="noStrike">
                          <a:solidFill>
                            <a:schemeClr val="bg1"/>
                          </a:solidFill>
                          <a:effectLst/>
                          <a:latin typeface="+mn-ea"/>
                          <a:ea typeface="+mn-ea"/>
                        </a:rPr>
                        <a:t>月</a:t>
                      </a:r>
                    </a:p>
                  </a:txBody>
                  <a:tcPr marL="0" marR="0" marT="0" marB="0" anchor="ctr">
                    <a:solidFill>
                      <a:schemeClr val="bg1">
                        <a:lumMod val="65000"/>
                      </a:schemeClr>
                    </a:solidFill>
                  </a:tcPr>
                </a:tc>
                <a:tc hMerge="1">
                  <a:txBody>
                    <a:bodyPr/>
                    <a:lstStyle/>
                    <a:p>
                      <a:pPr algn="ctr" fontAlgn="ct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gridSpan="2">
                  <a:txBody>
                    <a:bodyPr/>
                    <a:lstStyle/>
                    <a:p>
                      <a:pPr algn="ctr" fontAlgn="ctr"/>
                      <a:r>
                        <a:rPr lang="en-US" altLang="ja-JP" sz="900" b="1" u="none" strike="noStrike">
                          <a:solidFill>
                            <a:schemeClr val="bg1"/>
                          </a:solidFill>
                          <a:effectLst/>
                          <a:latin typeface="+mn-ea"/>
                          <a:ea typeface="+mn-ea"/>
                        </a:rPr>
                        <a:t>1</a:t>
                      </a:r>
                      <a:r>
                        <a:rPr lang="ja-JP" altLang="en-US" sz="900" b="1" u="none" strike="noStrike">
                          <a:solidFill>
                            <a:schemeClr val="bg1"/>
                          </a:solidFill>
                          <a:effectLst/>
                          <a:latin typeface="+mn-ea"/>
                          <a:ea typeface="+mn-ea"/>
                        </a:rPr>
                        <a:t>月</a:t>
                      </a: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hMerge="1">
                  <a:txBody>
                    <a:bodyPr/>
                    <a:lstStyle/>
                    <a:p>
                      <a:endParaRPr kumimoji="1" lang="ja-JP" altLang="en-US"/>
                    </a:p>
                  </a:txBody>
                  <a:tcPr/>
                </a:tc>
                <a:tc gridSpan="2">
                  <a:txBody>
                    <a:bodyPr/>
                    <a:lstStyle/>
                    <a:p>
                      <a:pPr algn="ctr" fontAlgn="ctr"/>
                      <a:r>
                        <a:rPr lang="en-US" altLang="ja-JP" sz="900" b="1" u="none" strike="noStrike">
                          <a:solidFill>
                            <a:schemeClr val="bg1"/>
                          </a:solidFill>
                          <a:effectLst/>
                          <a:latin typeface="+mn-ea"/>
                          <a:ea typeface="+mn-ea"/>
                        </a:rPr>
                        <a:t>2</a:t>
                      </a:r>
                      <a:r>
                        <a:rPr lang="ja-JP" altLang="en-US" sz="900" b="1" u="none" strike="noStrike">
                          <a:solidFill>
                            <a:schemeClr val="bg1"/>
                          </a:solidFill>
                          <a:effectLst/>
                          <a:latin typeface="+mn-ea"/>
                          <a:ea typeface="+mn-ea"/>
                        </a:rPr>
                        <a:t>月</a:t>
                      </a: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hMerge="1">
                  <a:txBody>
                    <a:bodyPr/>
                    <a:lstStyle/>
                    <a:p>
                      <a:endParaRPr kumimoji="1" lang="ja-JP" altLang="en-US"/>
                    </a:p>
                  </a:txBody>
                  <a:tcPr/>
                </a:tc>
                <a:tc gridSpan="2">
                  <a:txBody>
                    <a:bodyPr/>
                    <a:lstStyle/>
                    <a:p>
                      <a:pPr algn="ctr" fontAlgn="ctr"/>
                      <a:r>
                        <a:rPr lang="en-US" altLang="ja-JP" sz="900" b="1" u="none" strike="noStrike">
                          <a:solidFill>
                            <a:schemeClr val="bg1"/>
                          </a:solidFill>
                          <a:effectLst/>
                          <a:latin typeface="+mn-ea"/>
                          <a:ea typeface="+mn-ea"/>
                        </a:rPr>
                        <a:t>3</a:t>
                      </a:r>
                      <a:r>
                        <a:rPr lang="ja-JP" altLang="en-US" sz="900" b="1" u="none" strike="noStrike">
                          <a:solidFill>
                            <a:schemeClr val="bg1"/>
                          </a:solidFill>
                          <a:effectLst/>
                          <a:latin typeface="+mn-ea"/>
                          <a:ea typeface="+mn-ea"/>
                        </a:rPr>
                        <a:t>月</a:t>
                      </a: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hMerge="1">
                  <a:txBody>
                    <a:bodyPr/>
                    <a:lstStyle/>
                    <a:p>
                      <a:endParaRPr kumimoji="1" lang="ja-JP" altLang="en-US"/>
                    </a:p>
                  </a:txBody>
                  <a:tcPr/>
                </a:tc>
                <a:extLst>
                  <a:ext uri="{0D108BD9-81ED-4DB2-BD59-A6C34878D82A}">
                    <a16:rowId xmlns:a16="http://schemas.microsoft.com/office/drawing/2014/main" val="1173081236"/>
                  </a:ext>
                </a:extLst>
              </a:tr>
              <a:tr h="408999">
                <a:tc>
                  <a:txBody>
                    <a:bodyPr/>
                    <a:lstStyle/>
                    <a:p>
                      <a:pPr algn="ctr" fontAlgn="ctr"/>
                      <a:r>
                        <a:rPr lang="ja-JP" altLang="en-US" sz="800" u="none" strike="noStrike" dirty="0">
                          <a:solidFill>
                            <a:srgbClr val="0D0D0D"/>
                          </a:solidFill>
                          <a:effectLst/>
                        </a:rPr>
                        <a:t>レギュラー</a:t>
                      </a:r>
                      <a:endParaRPr lang="ja-JP" altLang="en-US" sz="800" b="0" i="0" u="none" strike="noStrike" dirty="0">
                        <a:solidFill>
                          <a:srgbClr val="0D0D0D"/>
                        </a:solidFill>
                        <a:effectLst/>
                        <a:latin typeface="+mn-lt"/>
                        <a:ea typeface="メイリオ" panose="020B0604030504040204" pitchFamily="50" charset="-128"/>
                      </a:endParaRPr>
                    </a:p>
                  </a:txBody>
                  <a:tcPr marL="0" marR="0" marT="0" marB="0" anchor="ctr">
                    <a:solidFill>
                      <a:schemeClr val="bg1"/>
                    </a:solidFill>
                  </a:tcPr>
                </a:tc>
                <a:tc>
                  <a:txBody>
                    <a:bodyPr/>
                    <a:lstStyle/>
                    <a:p>
                      <a:pPr algn="ctr" fontAlgn="ctr"/>
                      <a:r>
                        <a:rPr lang="en-US" altLang="ja-JP" sz="800" u="none" strike="noStrike" dirty="0">
                          <a:solidFill>
                            <a:srgbClr val="0D0D0D"/>
                          </a:solidFill>
                          <a:effectLst/>
                        </a:rPr>
                        <a:t>MD</a:t>
                      </a:r>
                      <a:endParaRPr lang="en-US" sz="800" b="0" i="0" u="none" strike="noStrike" dirty="0">
                        <a:solidFill>
                          <a:srgbClr val="0D0D0D"/>
                        </a:solidFill>
                        <a:effectLst/>
                        <a:latin typeface="+mn-lt"/>
                        <a:ea typeface="メイリオ" panose="020B0604030504040204" pitchFamily="50" charset="-128"/>
                      </a:endParaRPr>
                    </a:p>
                  </a:txBody>
                  <a:tcPr marL="0" marR="0" marT="0" marB="0" anchor="ctr">
                    <a:solidFill>
                      <a:schemeClr val="bg1"/>
                    </a:solidFill>
                  </a:tcPr>
                </a:tc>
                <a:tc>
                  <a:txBody>
                    <a:bodyPr/>
                    <a:lstStyle/>
                    <a:p>
                      <a:pPr algn="l" fontAlgn="ctr"/>
                      <a:r>
                        <a:rPr lang="ja-JP" altLang="en-US" sz="700" u="none" strike="noStrike" dirty="0">
                          <a:solidFill>
                            <a:srgbClr val="0D0D0D"/>
                          </a:solidFill>
                          <a:effectLst/>
                        </a:rPr>
                        <a:t>ブランドパネル  マルチデバイス</a:t>
                      </a:r>
                      <a:endParaRPr lang="en-US" altLang="ja-JP" sz="700" b="1" i="0" u="none" strike="noStrike" dirty="0">
                        <a:solidFill>
                          <a:srgbClr val="0D0D0D"/>
                        </a:solidFill>
                        <a:effectLst/>
                        <a:latin typeface="+mn-lt"/>
                        <a:ea typeface="メイリオ" panose="020B0604030504040204" pitchFamily="50" charset="-128"/>
                      </a:endParaRPr>
                    </a:p>
                  </a:txBody>
                  <a:tcPr marL="0" marR="0" marT="0" marB="0" anchor="ctr">
                    <a:solidFill>
                      <a:schemeClr val="bg1"/>
                    </a:solidFill>
                  </a:tcPr>
                </a:tc>
                <a:tc>
                  <a:txBody>
                    <a:bodyPr/>
                    <a:lstStyle/>
                    <a:p>
                      <a:pPr algn="ctr" fontAlgn="ctr"/>
                      <a:r>
                        <a:rPr lang="en-US" altLang="ja-JP" sz="1000" u="none" strike="noStrike" dirty="0">
                          <a:solidFill>
                            <a:srgbClr val="0D0D0D"/>
                          </a:solidFill>
                          <a:effectLst/>
                        </a:rPr>
                        <a:t>2025/9/1</a:t>
                      </a:r>
                      <a:r>
                        <a:rPr lang="ja-JP" altLang="en-US" sz="1000" u="none" strike="noStrike" dirty="0">
                          <a:solidFill>
                            <a:srgbClr val="0D0D0D"/>
                          </a:solidFill>
                          <a:effectLst/>
                        </a:rPr>
                        <a:t>～</a:t>
                      </a:r>
                      <a:r>
                        <a:rPr lang="en-US" altLang="ja-JP" sz="1000" u="none" strike="noStrike" dirty="0">
                          <a:solidFill>
                            <a:srgbClr val="0D0D0D"/>
                          </a:solidFill>
                          <a:effectLst/>
                        </a:rPr>
                        <a:t>2026/3/31</a:t>
                      </a:r>
                      <a:endParaRPr lang="en-US" altLang="ja-JP" sz="1000" b="0" i="0" u="none" strike="noStrike" dirty="0">
                        <a:solidFill>
                          <a:srgbClr val="0D0D0D"/>
                        </a:solidFill>
                        <a:effectLst/>
                        <a:latin typeface="+mn-lt"/>
                        <a:ea typeface="Meiryo UI" panose="020B0604030504040204"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extLst>
                  <a:ext uri="{0D108BD9-81ED-4DB2-BD59-A6C34878D82A}">
                    <a16:rowId xmlns:a16="http://schemas.microsoft.com/office/drawing/2014/main" val="3969102058"/>
                  </a:ext>
                </a:extLst>
              </a:tr>
              <a:tr h="367456">
                <a:tc>
                  <a:txBody>
                    <a:bodyPr/>
                    <a:lstStyle/>
                    <a:p>
                      <a:pPr algn="ctr" fontAlgn="ctr"/>
                      <a:r>
                        <a:rPr lang="ja-JP" altLang="en-US" sz="800" u="none" strike="noStrike">
                          <a:solidFill>
                            <a:srgbClr val="0D0D0D"/>
                          </a:solidFill>
                          <a:effectLst/>
                        </a:rPr>
                        <a:t>レギュラー</a:t>
                      </a:r>
                      <a:endParaRPr lang="ja-JP" altLang="en-US" sz="800" b="0" i="0" u="none" strike="noStrike">
                        <a:solidFill>
                          <a:srgbClr val="0D0D0D"/>
                        </a:solidFill>
                        <a:effectLst/>
                        <a:latin typeface="+mn-lt"/>
                        <a:ea typeface="メイリオ" panose="020B0604030504040204" pitchFamily="50" charset="-128"/>
                      </a:endParaRPr>
                    </a:p>
                  </a:txBody>
                  <a:tcPr marL="0" marR="0" marT="0" marB="0" anchor="ctr">
                    <a:solidFill>
                      <a:schemeClr val="bg1"/>
                    </a:solidFill>
                  </a:tcPr>
                </a:tc>
                <a:tc>
                  <a:txBody>
                    <a:bodyPr/>
                    <a:lstStyle/>
                    <a:p>
                      <a:pPr algn="ctr" fontAlgn="ctr"/>
                      <a:r>
                        <a:rPr lang="en-US" altLang="ja-JP" sz="800" u="none" strike="noStrike" dirty="0">
                          <a:solidFill>
                            <a:srgbClr val="0D0D0D"/>
                          </a:solidFill>
                          <a:effectLst/>
                        </a:rPr>
                        <a:t>MD</a:t>
                      </a:r>
                      <a:endParaRPr lang="en-US" altLang="ja-JP" sz="800" b="0" i="0" u="none" strike="noStrike" dirty="0">
                        <a:solidFill>
                          <a:srgbClr val="0D0D0D"/>
                        </a:solidFill>
                        <a:effectLst/>
                        <a:latin typeface="+mn-lt"/>
                        <a:ea typeface="+mn-ea"/>
                      </a:endParaRPr>
                    </a:p>
                  </a:txBody>
                  <a:tcPr marL="0" marR="0" marT="0" marB="0" anchor="ctr">
                    <a:solidFill>
                      <a:schemeClr val="bg1"/>
                    </a:solidFill>
                  </a:tcPr>
                </a:tc>
                <a:tc>
                  <a:txBody>
                    <a:bodyPr/>
                    <a:lstStyle/>
                    <a:p>
                      <a:pPr algn="l" fontAlgn="ctr"/>
                      <a:r>
                        <a:rPr lang="ja-JP" altLang="en-US" sz="700" u="none" strike="noStrike" dirty="0">
                          <a:solidFill>
                            <a:srgbClr val="0D0D0D"/>
                          </a:solidFill>
                          <a:effectLst/>
                        </a:rPr>
                        <a:t>ブランドパネル  リッチフォーマット  マルチデバイス</a:t>
                      </a:r>
                    </a:p>
                  </a:txBody>
                  <a:tcPr marL="0" marR="0" marT="0" marB="0" anchor="ctr">
                    <a:solidFill>
                      <a:schemeClr val="bg1"/>
                    </a:solidFill>
                  </a:tcPr>
                </a:tc>
                <a:tc>
                  <a:txBody>
                    <a:bodyPr/>
                    <a:lstStyle/>
                    <a:p>
                      <a:pPr algn="ctr" fontAlgn="ctr"/>
                      <a:r>
                        <a:rPr lang="en-US" altLang="ja-JP" sz="1000" u="none" strike="noStrike" dirty="0">
                          <a:solidFill>
                            <a:srgbClr val="0D0D0D"/>
                          </a:solidFill>
                          <a:effectLst/>
                        </a:rPr>
                        <a:t>2025/9/1</a:t>
                      </a:r>
                      <a:r>
                        <a:rPr lang="ja-JP" altLang="en-US" sz="1000" u="none" strike="noStrike" dirty="0">
                          <a:solidFill>
                            <a:srgbClr val="0D0D0D"/>
                          </a:solidFill>
                          <a:effectLst/>
                        </a:rPr>
                        <a:t>～</a:t>
                      </a:r>
                      <a:r>
                        <a:rPr lang="en-US" altLang="ja-JP" sz="1000" u="none" strike="noStrike" dirty="0">
                          <a:solidFill>
                            <a:srgbClr val="0D0D0D"/>
                          </a:solidFill>
                          <a:effectLst/>
                        </a:rPr>
                        <a:t>2026/3/10</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dirty="0">
                          <a:solidFill>
                            <a:srgbClr val="0D0D0D"/>
                          </a:solidFill>
                          <a:effectLst/>
                        </a:rPr>
                        <a:t>2026/3/12</a:t>
                      </a:r>
                      <a:r>
                        <a:rPr lang="ja-JP" altLang="en-US" sz="1000" u="none" strike="noStrike" dirty="0">
                          <a:solidFill>
                            <a:srgbClr val="0D0D0D"/>
                          </a:solidFill>
                          <a:effectLst/>
                        </a:rPr>
                        <a:t>～</a:t>
                      </a:r>
                      <a:r>
                        <a:rPr lang="en-US" altLang="ja-JP" sz="1000" u="none" strike="noStrike" dirty="0">
                          <a:solidFill>
                            <a:srgbClr val="0D0D0D"/>
                          </a:solidFill>
                          <a:effectLst/>
                        </a:rPr>
                        <a:t>2026/3/31</a:t>
                      </a:r>
                      <a:endParaRPr lang="en-US" altLang="ja-JP" sz="1000" b="0" i="0" u="none" strike="noStrike" dirty="0">
                        <a:solidFill>
                          <a:srgbClr val="0D0D0D"/>
                        </a:solidFill>
                        <a:effectLst/>
                        <a:latin typeface="+mn-lt"/>
                        <a:ea typeface="Meiryo UI" panose="020B0604030504040204"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solidFill>
                      <a:schemeClr val="bg1"/>
                    </a:solidFill>
                  </a:tcPr>
                </a:tc>
                <a:extLst>
                  <a:ext uri="{0D108BD9-81ED-4DB2-BD59-A6C34878D82A}">
                    <a16:rowId xmlns:a16="http://schemas.microsoft.com/office/drawing/2014/main" val="424783587"/>
                  </a:ext>
                </a:extLst>
              </a:tr>
              <a:tr h="443380">
                <a:tc>
                  <a:txBody>
                    <a:bodyPr/>
                    <a:lstStyle/>
                    <a:p>
                      <a:pPr algn="ctr" fontAlgn="ctr"/>
                      <a:r>
                        <a:rPr lang="ja-JP" altLang="en-US" sz="800" u="none" strike="noStrike">
                          <a:solidFill>
                            <a:srgbClr val="0D0D0D"/>
                          </a:solidFill>
                          <a:effectLst/>
                        </a:rPr>
                        <a:t>レギュラー</a:t>
                      </a:r>
                      <a:endParaRPr lang="ja-JP" altLang="en-US" sz="800" b="0" i="0" u="none" strike="noStrike">
                        <a:solidFill>
                          <a:srgbClr val="0D0D0D"/>
                        </a:solidFill>
                        <a:effectLst/>
                        <a:latin typeface="+mn-lt"/>
                        <a:ea typeface="メイリオ" panose="020B0604030504040204" pitchFamily="50" charset="-128"/>
                      </a:endParaRPr>
                    </a:p>
                  </a:txBody>
                  <a:tcPr marL="0" marR="0" marT="0" marB="0" anchor="ctr">
                    <a:solidFill>
                      <a:schemeClr val="bg1"/>
                    </a:solidFill>
                  </a:tcPr>
                </a:tc>
                <a:tc>
                  <a:txBody>
                    <a:bodyPr/>
                    <a:lstStyle/>
                    <a:p>
                      <a:pPr algn="ctr" fontAlgn="ctr"/>
                      <a:r>
                        <a:rPr lang="en-US" altLang="ja-JP" sz="800" u="none" strike="noStrike">
                          <a:solidFill>
                            <a:srgbClr val="0D0D0D"/>
                          </a:solidFill>
                          <a:effectLst/>
                        </a:rPr>
                        <a:t>SP</a:t>
                      </a:r>
                      <a:endParaRPr lang="en-US" sz="800" b="0" i="0" u="none" strike="noStrike">
                        <a:solidFill>
                          <a:srgbClr val="0D0D0D"/>
                        </a:solidFill>
                        <a:effectLst/>
                        <a:latin typeface="+mn-lt"/>
                        <a:ea typeface="メイリオ" panose="020B0604030504040204" pitchFamily="50" charset="-128"/>
                      </a:endParaRPr>
                    </a:p>
                  </a:txBody>
                  <a:tcPr marL="0" marR="0" marT="0" marB="0" anchor="ctr">
                    <a:solidFill>
                      <a:schemeClr val="bg1"/>
                    </a:solidFill>
                  </a:tcPr>
                </a:tc>
                <a:tc>
                  <a:txBody>
                    <a:bodyPr/>
                    <a:lstStyle/>
                    <a:p>
                      <a:pPr algn="l" fontAlgn="ctr"/>
                      <a:r>
                        <a:rPr lang="ja-JP" altLang="en-US" sz="700" u="none" strike="noStrike" dirty="0">
                          <a:solidFill>
                            <a:srgbClr val="0D0D0D"/>
                          </a:solidFill>
                          <a:effectLst/>
                        </a:rPr>
                        <a:t>ブランドパネル  スマートフォン</a:t>
                      </a:r>
                      <a:endParaRPr lang="en-US" altLang="ja-JP" sz="700" u="none" strike="noStrike" dirty="0">
                        <a:solidFill>
                          <a:srgbClr val="0D0D0D"/>
                        </a:solidFill>
                        <a:effectLst/>
                      </a:endParaRPr>
                    </a:p>
                    <a:p>
                      <a:pPr marL="0" marR="0" lvl="0" indent="0" algn="l" defTabSz="914423" rtl="0" eaLnBrk="1" fontAlgn="ctr" latinLnBrk="0" hangingPunct="1">
                        <a:lnSpc>
                          <a:spcPct val="100000"/>
                        </a:lnSpc>
                        <a:spcBef>
                          <a:spcPts val="0"/>
                        </a:spcBef>
                        <a:spcAft>
                          <a:spcPts val="0"/>
                        </a:spcAft>
                        <a:buClrTx/>
                        <a:buSzTx/>
                        <a:buFontTx/>
                        <a:buNone/>
                        <a:tabLst/>
                        <a:defRPr/>
                      </a:pPr>
                      <a:r>
                        <a:rPr lang="ja-JP" altLang="en-US" sz="700" u="none" strike="noStrike" dirty="0">
                          <a:solidFill>
                            <a:srgbClr val="0D0D0D"/>
                          </a:solidFill>
                          <a:effectLst/>
                        </a:rPr>
                        <a:t>ブランドパネル　スマートフォン　カルーセル</a:t>
                      </a:r>
                    </a:p>
                  </a:txBody>
                  <a:tcPr marL="0" marR="0" marT="0" marB="0" anchor="ctr">
                    <a:solidFill>
                      <a:schemeClr val="bg1"/>
                    </a:solidFill>
                  </a:tcPr>
                </a:tc>
                <a:tc>
                  <a:txBody>
                    <a:bodyPr/>
                    <a:lstStyle/>
                    <a:p>
                      <a:pPr algn="ctr" fontAlgn="ctr"/>
                      <a:r>
                        <a:rPr lang="en-US" altLang="ja-JP" sz="1000" u="none" strike="noStrike" dirty="0">
                          <a:solidFill>
                            <a:srgbClr val="0D0D0D"/>
                          </a:solidFill>
                          <a:effectLst/>
                        </a:rPr>
                        <a:t>2025/9/1</a:t>
                      </a:r>
                      <a:r>
                        <a:rPr lang="ja-JP" altLang="en-US" sz="1000" u="none" strike="noStrike" dirty="0">
                          <a:solidFill>
                            <a:srgbClr val="0D0D0D"/>
                          </a:solidFill>
                          <a:effectLst/>
                        </a:rPr>
                        <a:t>～</a:t>
                      </a:r>
                      <a:r>
                        <a:rPr lang="en-US" altLang="ja-JP" sz="1000" u="none" strike="noStrike" dirty="0">
                          <a:solidFill>
                            <a:srgbClr val="0D0D0D"/>
                          </a:solidFill>
                          <a:effectLst/>
                        </a:rPr>
                        <a:t>2026/3/31</a:t>
                      </a:r>
                      <a:endParaRPr lang="en-US" altLang="ja-JP" sz="1000" b="0" i="0" u="none" strike="noStrike" dirty="0">
                        <a:solidFill>
                          <a:srgbClr val="0D0D0D"/>
                        </a:solidFill>
                        <a:effectLst/>
                        <a:latin typeface="+mn-lt"/>
                        <a:ea typeface="Meiryo UI" panose="020B0604030504040204"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extLst>
                  <a:ext uri="{0D108BD9-81ED-4DB2-BD59-A6C34878D82A}">
                    <a16:rowId xmlns:a16="http://schemas.microsoft.com/office/drawing/2014/main" val="3964205026"/>
                  </a:ext>
                </a:extLst>
              </a:tr>
              <a:tr h="421769">
                <a:tc>
                  <a:txBody>
                    <a:bodyPr/>
                    <a:lstStyle/>
                    <a:p>
                      <a:pPr algn="ctr" fontAlgn="ctr"/>
                      <a:r>
                        <a:rPr lang="ja-JP" altLang="en-US" sz="800" u="none" strike="noStrike">
                          <a:solidFill>
                            <a:srgbClr val="0D0D0D"/>
                          </a:solidFill>
                          <a:effectLst/>
                        </a:rPr>
                        <a:t>レギュラー</a:t>
                      </a:r>
                      <a:endParaRPr lang="ja-JP" altLang="en-US" sz="800" b="0" i="0" u="none" strike="noStrike">
                        <a:solidFill>
                          <a:srgbClr val="0D0D0D"/>
                        </a:solidFill>
                        <a:effectLst/>
                        <a:latin typeface="+mn-lt"/>
                        <a:ea typeface="メイリオ" panose="020B0604030504040204" pitchFamily="50" charset="-128"/>
                      </a:endParaRPr>
                    </a:p>
                  </a:txBody>
                  <a:tcPr marL="0" marR="0" marT="0" marB="0" anchor="ctr">
                    <a:solidFill>
                      <a:schemeClr val="bg1"/>
                    </a:solidFill>
                  </a:tcPr>
                </a:tc>
                <a:tc>
                  <a:txBody>
                    <a:bodyPr/>
                    <a:lstStyle/>
                    <a:p>
                      <a:pPr algn="ctr" fontAlgn="ctr"/>
                      <a:r>
                        <a:rPr lang="en-US" altLang="ja-JP" sz="800" u="none" strike="noStrike">
                          <a:solidFill>
                            <a:srgbClr val="0D0D0D"/>
                          </a:solidFill>
                          <a:effectLst/>
                        </a:rPr>
                        <a:t>SP</a:t>
                      </a:r>
                      <a:endParaRPr lang="en-US" sz="800" b="0" i="0" u="none" strike="noStrike">
                        <a:solidFill>
                          <a:srgbClr val="0D0D0D"/>
                        </a:solidFill>
                        <a:effectLst/>
                        <a:latin typeface="+mn-lt"/>
                        <a:ea typeface="メイリオ" panose="020B0604030504040204" pitchFamily="50" charset="-128"/>
                      </a:endParaRPr>
                    </a:p>
                  </a:txBody>
                  <a:tcPr marL="0" marR="0" marT="0" marB="0" anchor="ctr">
                    <a:solidFill>
                      <a:schemeClr val="bg1"/>
                    </a:solidFill>
                  </a:tcPr>
                </a:tc>
                <a:tc>
                  <a:txBody>
                    <a:bodyPr/>
                    <a:lstStyle/>
                    <a:p>
                      <a:pPr algn="l" fontAlgn="ctr"/>
                      <a:r>
                        <a:rPr lang="ja-JP" altLang="en-US" sz="700" u="none" strike="noStrike" dirty="0">
                          <a:solidFill>
                            <a:srgbClr val="0D0D0D"/>
                          </a:solidFill>
                          <a:effectLst/>
                        </a:rPr>
                        <a:t>ブランドパネル  スマートフォン</a:t>
                      </a:r>
                      <a:r>
                        <a:rPr kumimoji="1" lang="ja-JP" altLang="en-US" sz="700" u="none" strike="noStrike" kern="1200" dirty="0">
                          <a:solidFill>
                            <a:srgbClr val="0D0D0D"/>
                          </a:solidFill>
                          <a:effectLst/>
                          <a:latin typeface="+mn-lt"/>
                          <a:ea typeface="+mn-ea"/>
                          <a:cs typeface="+mn-cs"/>
                        </a:rPr>
                        <a:t>（時間帯ジャック）</a:t>
                      </a:r>
                      <a:endParaRPr lang="en-US" altLang="ja-JP" sz="700" u="none" strike="noStrike" dirty="0">
                        <a:solidFill>
                          <a:srgbClr val="0D0D0D"/>
                        </a:solidFill>
                        <a:effectLst/>
                      </a:endParaRPr>
                    </a:p>
                  </a:txBody>
                  <a:tcPr marL="0" marR="0" marT="0" marB="0" anchor="ctr">
                    <a:solidFill>
                      <a:schemeClr val="bg1"/>
                    </a:solidFill>
                  </a:tcPr>
                </a:tc>
                <a:tc>
                  <a:txBody>
                    <a:bodyPr/>
                    <a:lstStyle/>
                    <a:p>
                      <a:pPr algn="ctr" fontAlgn="ctr"/>
                      <a:r>
                        <a:rPr lang="en-US" altLang="ja-JP" sz="1000" u="none" strike="noStrike" dirty="0">
                          <a:solidFill>
                            <a:srgbClr val="0D0D0D"/>
                          </a:solidFill>
                          <a:effectLst/>
                        </a:rPr>
                        <a:t>2025/10/1</a:t>
                      </a:r>
                      <a:r>
                        <a:rPr lang="ja-JP" altLang="en-US" sz="1000" u="none" strike="noStrike" dirty="0">
                          <a:solidFill>
                            <a:srgbClr val="0D0D0D"/>
                          </a:solidFill>
                          <a:effectLst/>
                        </a:rPr>
                        <a:t>～</a:t>
                      </a:r>
                      <a:r>
                        <a:rPr lang="en-US" altLang="ja-JP" sz="1000" u="none" strike="noStrike" dirty="0">
                          <a:solidFill>
                            <a:srgbClr val="0D0D0D"/>
                          </a:solidFill>
                          <a:effectLst/>
                        </a:rPr>
                        <a:t>2025/12/31</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dirty="0">
                          <a:solidFill>
                            <a:srgbClr val="0D0D0D"/>
                          </a:solidFill>
                          <a:effectLst/>
                        </a:rPr>
                        <a:t>2026/1/1</a:t>
                      </a:r>
                      <a:r>
                        <a:rPr lang="ja-JP" altLang="en-US" sz="1000" u="none" strike="noStrike" dirty="0">
                          <a:solidFill>
                            <a:srgbClr val="0D0D0D"/>
                          </a:solidFill>
                          <a:effectLst/>
                        </a:rPr>
                        <a:t>　</a:t>
                      </a:r>
                      <a:r>
                        <a:rPr lang="en-US" altLang="ja-JP" sz="1000" u="none" strike="noStrike" dirty="0">
                          <a:solidFill>
                            <a:srgbClr val="0D0D0D"/>
                          </a:solidFill>
                          <a:effectLst/>
                        </a:rPr>
                        <a:t>1</a:t>
                      </a:r>
                      <a:r>
                        <a:rPr lang="ja-JP" altLang="en-US" sz="1000" u="none" strike="noStrike" dirty="0">
                          <a:solidFill>
                            <a:srgbClr val="0D0D0D"/>
                          </a:solidFill>
                          <a:effectLst/>
                        </a:rPr>
                        <a:t>：</a:t>
                      </a:r>
                      <a:r>
                        <a:rPr lang="en-US" altLang="ja-JP" sz="1000" u="none" strike="noStrike" dirty="0">
                          <a:solidFill>
                            <a:srgbClr val="0D0D0D"/>
                          </a:solidFill>
                          <a:effectLst/>
                        </a:rPr>
                        <a:t>00</a:t>
                      </a:r>
                      <a:r>
                        <a:rPr lang="ja-JP" altLang="en-US" sz="1000" u="none" strike="noStrike" dirty="0">
                          <a:solidFill>
                            <a:srgbClr val="0D0D0D"/>
                          </a:solidFill>
                          <a:effectLst/>
                        </a:rPr>
                        <a:t>～</a:t>
                      </a:r>
                      <a:r>
                        <a:rPr lang="en-US" altLang="ja-JP" sz="1000" u="none" strike="noStrike" dirty="0">
                          <a:solidFill>
                            <a:srgbClr val="0D0D0D"/>
                          </a:solidFill>
                          <a:effectLst/>
                        </a:rPr>
                        <a:t>2026/1/1</a:t>
                      </a:r>
                      <a:r>
                        <a:rPr lang="ja-JP" altLang="en-US" sz="1000" u="none" strike="noStrike" dirty="0">
                          <a:solidFill>
                            <a:srgbClr val="0D0D0D"/>
                          </a:solidFill>
                          <a:effectLst/>
                        </a:rPr>
                        <a:t>　</a:t>
                      </a:r>
                      <a:r>
                        <a:rPr lang="en-US" altLang="ja-JP" sz="1000" u="none" strike="noStrike" dirty="0">
                          <a:solidFill>
                            <a:srgbClr val="0D0D0D"/>
                          </a:solidFill>
                          <a:effectLst/>
                        </a:rPr>
                        <a:t>21</a:t>
                      </a:r>
                      <a:r>
                        <a:rPr lang="ja-JP" altLang="en-US" sz="1000" u="none" strike="noStrike" dirty="0">
                          <a:solidFill>
                            <a:srgbClr val="0D0D0D"/>
                          </a:solidFill>
                          <a:effectLst/>
                        </a:rPr>
                        <a:t>：</a:t>
                      </a:r>
                      <a:r>
                        <a:rPr lang="en-US" altLang="ja-JP" sz="1000" u="none" strike="noStrike" dirty="0">
                          <a:solidFill>
                            <a:srgbClr val="0D0D0D"/>
                          </a:solidFill>
                          <a:effectLst/>
                        </a:rPr>
                        <a:t>59</a:t>
                      </a:r>
                      <a:r>
                        <a:rPr lang="ja-JP" altLang="en-US" sz="1000" u="none" strike="noStrike" dirty="0">
                          <a:solidFill>
                            <a:srgbClr val="0D0D0D"/>
                          </a:solidFill>
                          <a:effectLst/>
                        </a:rPr>
                        <a:t>　</a:t>
                      </a:r>
                      <a:endParaRPr lang="en-US" altLang="ja-JP" sz="1000" u="none" strike="noStrike" dirty="0">
                        <a:solidFill>
                          <a:srgbClr val="0D0D0D"/>
                        </a:solidFill>
                        <a:effectLst/>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dirty="0">
                          <a:solidFill>
                            <a:srgbClr val="0D0D0D"/>
                          </a:solidFill>
                          <a:effectLst/>
                        </a:rPr>
                        <a:t>2026/1/2</a:t>
                      </a:r>
                      <a:r>
                        <a:rPr lang="ja-JP" altLang="en-US" sz="1000" u="none" strike="noStrike" dirty="0">
                          <a:solidFill>
                            <a:srgbClr val="0D0D0D"/>
                          </a:solidFill>
                          <a:effectLst/>
                        </a:rPr>
                        <a:t>～</a:t>
                      </a:r>
                      <a:r>
                        <a:rPr lang="en-US" altLang="ja-JP" sz="1000" u="none" strike="noStrike" dirty="0">
                          <a:solidFill>
                            <a:srgbClr val="0D0D0D"/>
                          </a:solidFill>
                          <a:effectLst/>
                        </a:rPr>
                        <a:t>2026/3/31</a:t>
                      </a:r>
                      <a:endParaRPr lang="en-US" altLang="ja-JP" sz="1000" b="0" i="0" u="none" strike="noStrike" dirty="0">
                        <a:solidFill>
                          <a:srgbClr val="0D0D0D"/>
                        </a:solidFill>
                        <a:effectLst/>
                        <a:latin typeface="+mn-lt"/>
                        <a:ea typeface="Meiryo UI" panose="020B0604030504040204"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extLst>
                  <a:ext uri="{0D108BD9-81ED-4DB2-BD59-A6C34878D82A}">
                    <a16:rowId xmlns:a16="http://schemas.microsoft.com/office/drawing/2014/main" val="3811344949"/>
                  </a:ext>
                </a:extLst>
              </a:tr>
              <a:tr h="454375">
                <a:tc>
                  <a:txBody>
                    <a:bodyPr/>
                    <a:lstStyle/>
                    <a:p>
                      <a:pPr algn="ctr" fontAlgn="ctr"/>
                      <a:r>
                        <a:rPr lang="ja-JP" altLang="en-US" sz="800" u="none" strike="noStrike">
                          <a:solidFill>
                            <a:srgbClr val="0D0D0D"/>
                          </a:solidFill>
                          <a:effectLst/>
                        </a:rPr>
                        <a:t>スペシャル</a:t>
                      </a:r>
                      <a:endParaRPr lang="ja-JP" altLang="en-US" sz="800" b="0" i="0" u="none" strike="noStrike">
                        <a:solidFill>
                          <a:srgbClr val="0D0D0D"/>
                        </a:solidFill>
                        <a:effectLst/>
                        <a:latin typeface="+mn-lt"/>
                        <a:ea typeface="+mn-ea"/>
                      </a:endParaRPr>
                    </a:p>
                  </a:txBody>
                  <a:tcPr marL="0" marR="0" marT="0" marB="0" anchor="ctr">
                    <a:solidFill>
                      <a:schemeClr val="bg1"/>
                    </a:solidFill>
                  </a:tcPr>
                </a:tc>
                <a:tc>
                  <a:txBody>
                    <a:bodyPr/>
                    <a:lstStyle/>
                    <a:p>
                      <a:pPr algn="ctr" fontAlgn="ctr"/>
                      <a:r>
                        <a:rPr lang="en-US" altLang="ja-JP" sz="800" u="none" strike="noStrike">
                          <a:solidFill>
                            <a:srgbClr val="0D0D0D"/>
                          </a:solidFill>
                          <a:effectLst/>
                        </a:rPr>
                        <a:t>MD</a:t>
                      </a:r>
                      <a:endParaRPr lang="en-US" sz="800" b="0" i="0" u="none" strike="noStrike">
                        <a:solidFill>
                          <a:srgbClr val="0D0D0D"/>
                        </a:solidFill>
                        <a:effectLst/>
                        <a:latin typeface="+mn-lt"/>
                        <a:ea typeface="メイリオ" panose="020B0604030504040204" pitchFamily="50" charset="-128"/>
                      </a:endParaRPr>
                    </a:p>
                  </a:txBody>
                  <a:tcPr marL="0" marR="0" marT="0" marB="0" anchor="ctr">
                    <a:solidFill>
                      <a:schemeClr val="bg1"/>
                    </a:solidFill>
                  </a:tcPr>
                </a:tc>
                <a:tc>
                  <a:txBody>
                    <a:bodyPr/>
                    <a:lstStyle/>
                    <a:p>
                      <a:pPr algn="l" fontAlgn="ctr"/>
                      <a:r>
                        <a:rPr kumimoji="1" lang="ja-JP" altLang="en-US" sz="700" u="none" strike="noStrike" kern="1200" dirty="0">
                          <a:solidFill>
                            <a:srgbClr val="0D0D0D"/>
                          </a:solidFill>
                          <a:effectLst/>
                          <a:latin typeface="+mn-lt"/>
                          <a:ea typeface="+mn-ea"/>
                          <a:cs typeface="+mn-cs"/>
                        </a:rPr>
                        <a:t>ブランドパネル　リッチフォーマット　</a:t>
                      </a:r>
                      <a:r>
                        <a:rPr kumimoji="1" lang="en-US" altLang="ja-JP" sz="700" u="none" strike="noStrike" kern="1200" dirty="0">
                          <a:solidFill>
                            <a:srgbClr val="0D0D0D"/>
                          </a:solidFill>
                          <a:effectLst/>
                          <a:latin typeface="+mn-lt"/>
                          <a:ea typeface="+mn-ea"/>
                          <a:cs typeface="+mn-cs"/>
                        </a:rPr>
                        <a:t>MD</a:t>
                      </a:r>
                      <a:r>
                        <a:rPr kumimoji="1" lang="ja-JP" altLang="en-US" sz="700" u="none" strike="noStrike" kern="1200" dirty="0">
                          <a:solidFill>
                            <a:srgbClr val="0D0D0D"/>
                          </a:solidFill>
                          <a:effectLst/>
                          <a:latin typeface="+mn-lt"/>
                          <a:ea typeface="+mn-ea"/>
                          <a:cs typeface="+mn-cs"/>
                        </a:rPr>
                        <a:t>（時間帯ジャック）（元旦）</a:t>
                      </a:r>
                      <a:endParaRPr kumimoji="1" lang="en-US" altLang="ja-JP" sz="700" u="none" strike="noStrike" kern="1200" dirty="0">
                        <a:solidFill>
                          <a:srgbClr val="0D0D0D"/>
                        </a:solidFill>
                        <a:effectLst/>
                        <a:latin typeface="+mn-lt"/>
                        <a:ea typeface="+mn-ea"/>
                        <a:cs typeface="+mn-cs"/>
                      </a:endParaRPr>
                    </a:p>
                    <a:p>
                      <a:pPr algn="l" fontAlgn="ctr"/>
                      <a:r>
                        <a:rPr kumimoji="1" lang="en-US" altLang="ja-JP" sz="700" u="none" strike="noStrike" kern="1200" dirty="0">
                          <a:solidFill>
                            <a:srgbClr val="0D0D0D"/>
                          </a:solidFill>
                          <a:effectLst/>
                          <a:latin typeface="+mn-lt"/>
                          <a:ea typeface="+mn-ea"/>
                          <a:cs typeface="+mn-cs"/>
                        </a:rPr>
                        <a:t>※</a:t>
                      </a:r>
                      <a:r>
                        <a:rPr kumimoji="1" lang="ja-JP" altLang="en-US" sz="700" u="none" strike="noStrike" kern="1200" dirty="0">
                          <a:solidFill>
                            <a:srgbClr val="0D0D0D"/>
                          </a:solidFill>
                          <a:effectLst/>
                          <a:latin typeface="+mn-lt"/>
                          <a:ea typeface="+mn-ea"/>
                          <a:cs typeface="+mn-cs"/>
                        </a:rPr>
                        <a:t>別紙</a:t>
                      </a:r>
                      <a:endParaRPr kumimoji="1" lang="en-US" altLang="ja-JP" sz="700" u="none" strike="noStrike" kern="1200" dirty="0">
                        <a:solidFill>
                          <a:srgbClr val="0D0D0D"/>
                        </a:solidFill>
                        <a:effectLst/>
                        <a:latin typeface="+mn-lt"/>
                        <a:ea typeface="+mn-ea"/>
                        <a:cs typeface="+mn-cs"/>
                      </a:endParaRPr>
                    </a:p>
                  </a:txBody>
                  <a:tcPr marL="0" marR="0" marT="0" marB="0" anchor="ctr">
                    <a:solidFill>
                      <a:schemeClr val="bg1"/>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dirty="0">
                          <a:solidFill>
                            <a:srgbClr val="0D0D0D"/>
                          </a:solidFill>
                          <a:effectLst/>
                        </a:rPr>
                        <a:t>2026/1/1</a:t>
                      </a:r>
                      <a:r>
                        <a:rPr lang="ja-JP" altLang="en-US" sz="1000" u="none" strike="noStrike" dirty="0">
                          <a:solidFill>
                            <a:srgbClr val="0D0D0D"/>
                          </a:solidFill>
                          <a:effectLst/>
                        </a:rPr>
                        <a:t>　</a:t>
                      </a:r>
                      <a:r>
                        <a:rPr lang="en-US" altLang="ja-JP" sz="1000" u="none" strike="noStrike" dirty="0">
                          <a:solidFill>
                            <a:srgbClr val="0D0D0D"/>
                          </a:solidFill>
                          <a:effectLst/>
                        </a:rPr>
                        <a:t>0</a:t>
                      </a:r>
                      <a:r>
                        <a:rPr lang="ja-JP" altLang="en-US" sz="1000" u="none" strike="noStrike" dirty="0">
                          <a:solidFill>
                            <a:srgbClr val="0D0D0D"/>
                          </a:solidFill>
                          <a:effectLst/>
                        </a:rPr>
                        <a:t>：</a:t>
                      </a:r>
                      <a:r>
                        <a:rPr lang="en-US" altLang="ja-JP" sz="1000" u="none" strike="noStrike" dirty="0">
                          <a:solidFill>
                            <a:srgbClr val="0D0D0D"/>
                          </a:solidFill>
                          <a:effectLst/>
                        </a:rPr>
                        <a:t>00</a:t>
                      </a:r>
                      <a:r>
                        <a:rPr lang="ja-JP" altLang="en-US" sz="1000" u="none" strike="noStrike" dirty="0">
                          <a:solidFill>
                            <a:srgbClr val="0D0D0D"/>
                          </a:solidFill>
                          <a:effectLst/>
                        </a:rPr>
                        <a:t>～</a:t>
                      </a:r>
                      <a:r>
                        <a:rPr lang="en-US" altLang="ja-JP" sz="1000" u="none" strike="noStrike" dirty="0">
                          <a:solidFill>
                            <a:srgbClr val="0D0D0D"/>
                          </a:solidFill>
                          <a:effectLst/>
                        </a:rPr>
                        <a:t>2026/1/1</a:t>
                      </a:r>
                      <a:r>
                        <a:rPr lang="ja-JP" altLang="en-US" sz="1000" u="none" strike="noStrike" dirty="0">
                          <a:solidFill>
                            <a:srgbClr val="0D0D0D"/>
                          </a:solidFill>
                          <a:effectLst/>
                        </a:rPr>
                        <a:t>　</a:t>
                      </a:r>
                      <a:r>
                        <a:rPr lang="en-US" altLang="ja-JP" sz="1000" u="none" strike="noStrike" dirty="0">
                          <a:solidFill>
                            <a:srgbClr val="0D0D0D"/>
                          </a:solidFill>
                          <a:effectLst/>
                        </a:rPr>
                        <a:t>0</a:t>
                      </a:r>
                      <a:r>
                        <a:rPr lang="ja-JP" altLang="en-US" sz="1000" u="none" strike="noStrike" dirty="0">
                          <a:solidFill>
                            <a:srgbClr val="0D0D0D"/>
                          </a:solidFill>
                          <a:effectLst/>
                        </a:rPr>
                        <a:t>：</a:t>
                      </a:r>
                      <a:r>
                        <a:rPr lang="en-US" altLang="ja-JP" sz="1000" u="none" strike="noStrike" dirty="0">
                          <a:solidFill>
                            <a:srgbClr val="0D0D0D"/>
                          </a:solidFill>
                          <a:effectLst/>
                        </a:rPr>
                        <a:t>59</a:t>
                      </a: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extLst>
                  <a:ext uri="{0D108BD9-81ED-4DB2-BD59-A6C34878D82A}">
                    <a16:rowId xmlns:a16="http://schemas.microsoft.com/office/drawing/2014/main" val="4105171600"/>
                  </a:ext>
                </a:extLst>
              </a:tr>
              <a:tr h="489991">
                <a:tc>
                  <a:txBody>
                    <a:bodyPr/>
                    <a:lstStyle/>
                    <a:p>
                      <a:pPr algn="ctr" fontAlgn="ctr"/>
                      <a:r>
                        <a:rPr lang="ja-JP" altLang="en-US" sz="800" u="none" strike="noStrike">
                          <a:solidFill>
                            <a:srgbClr val="0D0D0D"/>
                          </a:solidFill>
                          <a:effectLst/>
                        </a:rPr>
                        <a:t>レギュラー</a:t>
                      </a:r>
                      <a:endParaRPr lang="ja-JP" altLang="en-US" sz="800" b="0" i="0" u="none" strike="noStrike">
                        <a:solidFill>
                          <a:srgbClr val="0D0D0D"/>
                        </a:solidFill>
                        <a:effectLst/>
                        <a:latin typeface="+mn-lt"/>
                        <a:ea typeface="メイリオ" panose="020B0604030504040204" pitchFamily="50" charset="-128"/>
                      </a:endParaRPr>
                    </a:p>
                  </a:txBody>
                  <a:tcPr marL="0" marR="0" marT="0" marB="0" anchor="ctr">
                    <a:solidFill>
                      <a:schemeClr val="bg1"/>
                    </a:solidFill>
                  </a:tcPr>
                </a:tc>
                <a:tc>
                  <a:txBody>
                    <a:bodyPr/>
                    <a:lstStyle/>
                    <a:p>
                      <a:pPr algn="ctr" fontAlgn="ctr"/>
                      <a:r>
                        <a:rPr lang="en-US" sz="800" u="none" strike="noStrike">
                          <a:solidFill>
                            <a:srgbClr val="0D0D0D"/>
                          </a:solidFill>
                          <a:effectLst/>
                        </a:rPr>
                        <a:t>PC</a:t>
                      </a:r>
                      <a:endParaRPr lang="en-US" sz="800" b="0" i="0" u="none" strike="noStrike">
                        <a:solidFill>
                          <a:srgbClr val="0D0D0D"/>
                        </a:solidFill>
                        <a:effectLst/>
                        <a:latin typeface="+mn-lt"/>
                        <a:ea typeface="メイリオ" panose="020B0604030504040204" pitchFamily="50" charset="-128"/>
                      </a:endParaRPr>
                    </a:p>
                  </a:txBody>
                  <a:tcPr marL="0" marR="0" marT="0" marB="0" anchor="ctr">
                    <a:solidFill>
                      <a:schemeClr val="bg1"/>
                    </a:solidFill>
                  </a:tcPr>
                </a:tc>
                <a:tc>
                  <a:txBody>
                    <a:bodyPr/>
                    <a:lstStyle/>
                    <a:p>
                      <a:pPr algn="l" fontAlgn="ctr"/>
                      <a:r>
                        <a:rPr kumimoji="1" lang="ja-JP" altLang="en-US" sz="700" u="none" strike="noStrike" kern="1200" dirty="0">
                          <a:solidFill>
                            <a:srgbClr val="0D0D0D"/>
                          </a:solidFill>
                          <a:effectLst/>
                          <a:latin typeface="+mn-lt"/>
                          <a:ea typeface="+mn-ea"/>
                          <a:cs typeface="+mn-cs"/>
                        </a:rPr>
                        <a:t>ブランドパネル  </a:t>
                      </a:r>
                      <a:r>
                        <a:rPr kumimoji="1" lang="en-US" altLang="ja-JP" sz="700" u="none" strike="noStrike" kern="1200" dirty="0">
                          <a:solidFill>
                            <a:srgbClr val="0D0D0D"/>
                          </a:solidFill>
                          <a:effectLst/>
                          <a:latin typeface="+mn-lt"/>
                          <a:ea typeface="+mn-ea"/>
                          <a:cs typeface="+mn-cs"/>
                        </a:rPr>
                        <a:t>PC</a:t>
                      </a:r>
                    </a:p>
                  </a:txBody>
                  <a:tcPr marL="0" marR="0" marT="0" marB="0" anchor="ctr">
                    <a:solidFill>
                      <a:schemeClr val="bg1"/>
                    </a:solidFill>
                  </a:tcPr>
                </a:tc>
                <a:tc>
                  <a:txBody>
                    <a:bodyPr/>
                    <a:lstStyle/>
                    <a:p>
                      <a:pPr algn="ctr" fontAlgn="ctr"/>
                      <a:r>
                        <a:rPr lang="en-US" altLang="ja-JP" sz="1000" u="none" strike="noStrike" dirty="0">
                          <a:solidFill>
                            <a:srgbClr val="0D0D0D"/>
                          </a:solidFill>
                          <a:effectLst/>
                        </a:rPr>
                        <a:t>2025/9/1</a:t>
                      </a:r>
                      <a:r>
                        <a:rPr lang="ja-JP" altLang="en-US" sz="1000" u="none" strike="noStrike" dirty="0">
                          <a:solidFill>
                            <a:srgbClr val="0D0D0D"/>
                          </a:solidFill>
                          <a:effectLst/>
                        </a:rPr>
                        <a:t>～</a:t>
                      </a:r>
                      <a:r>
                        <a:rPr lang="en-US" altLang="ja-JP" sz="1000" u="none" strike="noStrike" dirty="0">
                          <a:solidFill>
                            <a:srgbClr val="0D0D0D"/>
                          </a:solidFill>
                          <a:effectLst/>
                        </a:rPr>
                        <a:t>2026/3/31</a:t>
                      </a:r>
                      <a:endParaRPr lang="en-US" altLang="ja-JP" sz="1000" b="0" i="0" u="none" strike="noStrike" dirty="0">
                        <a:solidFill>
                          <a:srgbClr val="0D0D0D"/>
                        </a:solidFill>
                        <a:effectLst/>
                        <a:latin typeface="+mn-lt"/>
                        <a:ea typeface="Meiryo UI" panose="020B0604030504040204"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extLst>
                  <a:ext uri="{0D108BD9-81ED-4DB2-BD59-A6C34878D82A}">
                    <a16:rowId xmlns:a16="http://schemas.microsoft.com/office/drawing/2014/main" val="428272940"/>
                  </a:ext>
                </a:extLst>
              </a:tr>
              <a:tr h="489991">
                <a:tc>
                  <a:txBody>
                    <a:bodyPr/>
                    <a:lstStyle/>
                    <a:p>
                      <a:pPr algn="ctr" fontAlgn="ctr"/>
                      <a:r>
                        <a:rPr lang="ja-JP" altLang="en-US" sz="800" u="none" strike="noStrike">
                          <a:solidFill>
                            <a:srgbClr val="0D0D0D"/>
                          </a:solidFill>
                          <a:effectLst/>
                        </a:rPr>
                        <a:t>レギュラー</a:t>
                      </a:r>
                      <a:endParaRPr lang="ja-JP" altLang="en-US" sz="800" b="0" i="0" u="none" strike="noStrike">
                        <a:solidFill>
                          <a:srgbClr val="0D0D0D"/>
                        </a:solidFill>
                        <a:effectLst/>
                        <a:latin typeface="+mn-lt"/>
                        <a:ea typeface="メイリオ" panose="020B0604030504040204" pitchFamily="50" charset="-128"/>
                      </a:endParaRPr>
                    </a:p>
                  </a:txBody>
                  <a:tcPr marL="0" marR="0" marT="0" marB="0" anchor="ctr">
                    <a:solidFill>
                      <a:schemeClr val="bg1"/>
                    </a:solidFill>
                  </a:tcPr>
                </a:tc>
                <a:tc>
                  <a:txBody>
                    <a:bodyPr/>
                    <a:lstStyle/>
                    <a:p>
                      <a:pPr algn="ctr" fontAlgn="ctr"/>
                      <a:r>
                        <a:rPr lang="en-US" sz="800" u="none" strike="noStrike">
                          <a:solidFill>
                            <a:srgbClr val="0D0D0D"/>
                          </a:solidFill>
                          <a:effectLst/>
                        </a:rPr>
                        <a:t>PC</a:t>
                      </a:r>
                      <a:endParaRPr lang="en-US" sz="800" b="0" i="0" u="none" strike="noStrike">
                        <a:solidFill>
                          <a:srgbClr val="0D0D0D"/>
                        </a:solidFill>
                        <a:effectLst/>
                        <a:latin typeface="+mn-lt"/>
                        <a:ea typeface="メイリオ" panose="020B0604030504040204" pitchFamily="50" charset="-128"/>
                      </a:endParaRPr>
                    </a:p>
                  </a:txBody>
                  <a:tcPr marL="0" marR="0" marT="0" marB="0" anchor="ctr">
                    <a:solidFill>
                      <a:schemeClr val="bg1"/>
                    </a:solidFill>
                  </a:tcPr>
                </a:tc>
                <a:tc>
                  <a:txBody>
                    <a:bodyPr/>
                    <a:lstStyle/>
                    <a:p>
                      <a:pPr algn="l" fontAlgn="ctr"/>
                      <a:r>
                        <a:rPr kumimoji="1" lang="ja-JP" altLang="en-US" sz="700" u="none" strike="noStrike" kern="1200">
                          <a:solidFill>
                            <a:srgbClr val="0D0D0D"/>
                          </a:solidFill>
                          <a:effectLst/>
                          <a:latin typeface="+mn-lt"/>
                          <a:ea typeface="+mn-ea"/>
                          <a:cs typeface="+mn-cs"/>
                        </a:rPr>
                        <a:t>ブランドパネル  トップインパクト  </a:t>
                      </a:r>
                      <a:r>
                        <a:rPr kumimoji="1" lang="en-US" altLang="ja-JP" sz="700" u="none" strike="noStrike" kern="1200">
                          <a:solidFill>
                            <a:srgbClr val="0D0D0D"/>
                          </a:solidFill>
                          <a:effectLst/>
                          <a:latin typeface="+mn-lt"/>
                          <a:ea typeface="+mn-ea"/>
                          <a:cs typeface="+mn-cs"/>
                        </a:rPr>
                        <a:t>PC</a:t>
                      </a:r>
                    </a:p>
                  </a:txBody>
                  <a:tcPr marL="0" marR="0" marT="0" marB="0" anchor="ctr">
                    <a:solidFill>
                      <a:schemeClr val="bg1"/>
                    </a:solidFill>
                  </a:tcPr>
                </a:tc>
                <a:tc>
                  <a:txBody>
                    <a:bodyPr/>
                    <a:lstStyle/>
                    <a:p>
                      <a:pPr algn="ctr" fontAlgn="ctr"/>
                      <a:r>
                        <a:rPr lang="en-US" altLang="ja-JP" sz="1000" u="none" strike="noStrike" dirty="0">
                          <a:solidFill>
                            <a:srgbClr val="0D0D0D"/>
                          </a:solidFill>
                          <a:effectLst/>
                        </a:rPr>
                        <a:t>2025/9/1</a:t>
                      </a:r>
                      <a:r>
                        <a:rPr lang="ja-JP" altLang="en-US" sz="1000" u="none" strike="noStrike" dirty="0">
                          <a:solidFill>
                            <a:srgbClr val="0D0D0D"/>
                          </a:solidFill>
                          <a:effectLst/>
                        </a:rPr>
                        <a:t>～</a:t>
                      </a:r>
                      <a:r>
                        <a:rPr lang="en-US" altLang="ja-JP" sz="1000" u="none" strike="noStrike" dirty="0">
                          <a:solidFill>
                            <a:srgbClr val="0D0D0D"/>
                          </a:solidFill>
                          <a:effectLst/>
                        </a:rPr>
                        <a:t>2026/3/10</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dirty="0">
                          <a:solidFill>
                            <a:srgbClr val="0D0D0D"/>
                          </a:solidFill>
                          <a:effectLst/>
                        </a:rPr>
                        <a:t>2026/3/12</a:t>
                      </a:r>
                      <a:r>
                        <a:rPr lang="ja-JP" altLang="en-US" sz="1000" u="none" strike="noStrike" dirty="0">
                          <a:solidFill>
                            <a:srgbClr val="0D0D0D"/>
                          </a:solidFill>
                          <a:effectLst/>
                        </a:rPr>
                        <a:t>～</a:t>
                      </a:r>
                      <a:r>
                        <a:rPr lang="en-US" altLang="ja-JP" sz="1000" u="none" strike="noStrike" dirty="0">
                          <a:solidFill>
                            <a:srgbClr val="0D0D0D"/>
                          </a:solidFill>
                          <a:effectLst/>
                        </a:rPr>
                        <a:t>2026/3/31</a:t>
                      </a:r>
                      <a:endParaRPr lang="en-US" altLang="ja-JP" sz="1000" b="0" i="0" u="none" strike="noStrike" dirty="0">
                        <a:solidFill>
                          <a:srgbClr val="0D0D0D"/>
                        </a:solidFill>
                        <a:effectLst/>
                        <a:latin typeface="+mn-lt"/>
                        <a:ea typeface="Meiryo UI" panose="020B0604030504040204"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extLst>
                  <a:ext uri="{0D108BD9-81ED-4DB2-BD59-A6C34878D82A}">
                    <a16:rowId xmlns:a16="http://schemas.microsoft.com/office/drawing/2014/main" val="304619293"/>
                  </a:ext>
                </a:extLst>
              </a:tr>
              <a:tr h="454029">
                <a:tc>
                  <a:txBody>
                    <a:bodyPr/>
                    <a:lstStyle/>
                    <a:p>
                      <a:pPr algn="ctr" fontAlgn="ctr"/>
                      <a:r>
                        <a:rPr lang="ja-JP" altLang="en-US" sz="800" u="none" strike="noStrike">
                          <a:solidFill>
                            <a:srgbClr val="0D0D0D"/>
                          </a:solidFill>
                          <a:effectLst/>
                        </a:rPr>
                        <a:t>スペシャル</a:t>
                      </a:r>
                      <a:endParaRPr lang="ja-JP" altLang="en-US" sz="800" b="0" i="0" u="none" strike="noStrike">
                        <a:solidFill>
                          <a:srgbClr val="0D0D0D"/>
                        </a:solidFill>
                        <a:effectLst/>
                        <a:latin typeface="+mn-lt"/>
                        <a:ea typeface="メイリオ" panose="020B0604030504040204" pitchFamily="50" charset="-128"/>
                      </a:endParaRPr>
                    </a:p>
                  </a:txBody>
                  <a:tcPr marL="0" marR="0" marT="0" marB="0" anchor="ctr">
                    <a:solidFill>
                      <a:schemeClr val="bg1"/>
                    </a:solidFill>
                  </a:tcPr>
                </a:tc>
                <a:tc>
                  <a:txBody>
                    <a:bodyPr/>
                    <a:lstStyle/>
                    <a:p>
                      <a:pPr algn="ctr" fontAlgn="ctr"/>
                      <a:r>
                        <a:rPr lang="en-US" sz="800" u="none" strike="noStrike" dirty="0">
                          <a:solidFill>
                            <a:srgbClr val="0D0D0D"/>
                          </a:solidFill>
                          <a:effectLst/>
                        </a:rPr>
                        <a:t>PC</a:t>
                      </a:r>
                      <a:endParaRPr lang="en-US" sz="800" b="0" i="0" u="none" strike="noStrike" dirty="0">
                        <a:solidFill>
                          <a:srgbClr val="0D0D0D"/>
                        </a:solidFill>
                        <a:effectLst/>
                        <a:latin typeface="+mn-lt"/>
                        <a:ea typeface="メイリオ" panose="020B0604030504040204" pitchFamily="50" charset="-128"/>
                      </a:endParaRPr>
                    </a:p>
                  </a:txBody>
                  <a:tcPr marL="0" marR="0" marT="0" marB="0" anchor="ctr">
                    <a:solidFill>
                      <a:schemeClr val="bg1"/>
                    </a:solidFill>
                  </a:tcPr>
                </a:tc>
                <a:tc>
                  <a:txBody>
                    <a:bodyPr/>
                    <a:lstStyle/>
                    <a:p>
                      <a:pPr algn="l" fontAlgn="ctr"/>
                      <a:r>
                        <a:rPr kumimoji="1" lang="ja-JP" altLang="en-US" sz="700" u="none" strike="noStrike" kern="1200" dirty="0">
                          <a:solidFill>
                            <a:srgbClr val="0D0D0D"/>
                          </a:solidFill>
                          <a:effectLst/>
                          <a:latin typeface="+mn-lt"/>
                          <a:ea typeface="+mn-ea"/>
                          <a:cs typeface="+mn-cs"/>
                        </a:rPr>
                        <a:t>スペシャル商品</a:t>
                      </a:r>
                    </a:p>
                  </a:txBody>
                  <a:tcPr marL="0" marR="0" marT="0" marB="0" anchor="ctr">
                    <a:solidFill>
                      <a:schemeClr val="bg1"/>
                    </a:solidFill>
                  </a:tcPr>
                </a:tc>
                <a:tc>
                  <a:txBody>
                    <a:bodyPr/>
                    <a:lstStyle/>
                    <a:p>
                      <a:pPr algn="ctr" fontAlgn="ctr"/>
                      <a:r>
                        <a:rPr lang="en-US" altLang="ja-JP" sz="1000" u="none" strike="noStrike" dirty="0">
                          <a:solidFill>
                            <a:srgbClr val="0D0D0D"/>
                          </a:solidFill>
                          <a:effectLst/>
                        </a:rPr>
                        <a:t>2025/9/1</a:t>
                      </a:r>
                      <a:r>
                        <a:rPr lang="ja-JP" altLang="en-US" sz="1000" u="none" strike="noStrike" dirty="0">
                          <a:solidFill>
                            <a:srgbClr val="0D0D0D"/>
                          </a:solidFill>
                          <a:effectLst/>
                        </a:rPr>
                        <a:t>～</a:t>
                      </a:r>
                      <a:r>
                        <a:rPr lang="en-US" altLang="ja-JP" sz="1000" u="none" strike="noStrike" dirty="0">
                          <a:solidFill>
                            <a:srgbClr val="0D0D0D"/>
                          </a:solidFill>
                          <a:effectLst/>
                        </a:rPr>
                        <a:t>2026/3/10</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dirty="0">
                          <a:solidFill>
                            <a:srgbClr val="0D0D0D"/>
                          </a:solidFill>
                          <a:effectLst/>
                        </a:rPr>
                        <a:t>2026/3/12</a:t>
                      </a:r>
                      <a:r>
                        <a:rPr lang="ja-JP" altLang="en-US" sz="1000" u="none" strike="noStrike" dirty="0">
                          <a:solidFill>
                            <a:srgbClr val="0D0D0D"/>
                          </a:solidFill>
                          <a:effectLst/>
                        </a:rPr>
                        <a:t>～</a:t>
                      </a:r>
                      <a:r>
                        <a:rPr lang="en-US" altLang="ja-JP" sz="1000" u="none" strike="noStrike" dirty="0">
                          <a:solidFill>
                            <a:srgbClr val="0D0D0D"/>
                          </a:solidFill>
                          <a:effectLst/>
                        </a:rPr>
                        <a:t>2026/3/31</a:t>
                      </a:r>
                      <a:endParaRPr lang="en-US" altLang="ja-JP" sz="1000" b="0" i="0" u="none" strike="noStrike" dirty="0">
                        <a:solidFill>
                          <a:srgbClr val="0D0D0D"/>
                        </a:solidFill>
                        <a:effectLst/>
                        <a:latin typeface="+mn-lt"/>
                        <a:ea typeface="Meiryo UI" panose="020B0604030504040204"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solidFill>
                      <a:schemeClr val="bg1"/>
                    </a:solidFill>
                  </a:tcPr>
                </a:tc>
                <a:extLst>
                  <a:ext uri="{0D108BD9-81ED-4DB2-BD59-A6C34878D82A}">
                    <a16:rowId xmlns:a16="http://schemas.microsoft.com/office/drawing/2014/main" val="3635061812"/>
                  </a:ext>
                </a:extLst>
              </a:tr>
            </a:tbl>
          </a:graphicData>
        </a:graphic>
      </p:graphicFrame>
      <p:sp>
        <p:nvSpPr>
          <p:cNvPr id="14" name="角丸四角形 14">
            <a:extLst>
              <a:ext uri="{FF2B5EF4-FFF2-40B4-BE49-F238E27FC236}">
                <a16:creationId xmlns:a16="http://schemas.microsoft.com/office/drawing/2014/main" id="{5E06AEFE-1BD1-BA91-C861-6F67BB7E6BAD}"/>
              </a:ext>
            </a:extLst>
          </p:cNvPr>
          <p:cNvSpPr/>
          <p:nvPr/>
        </p:nvSpPr>
        <p:spPr>
          <a:xfrm>
            <a:off x="6249590" y="2870812"/>
            <a:ext cx="5772825" cy="225485"/>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18" name="角丸四角形 17">
            <a:extLst>
              <a:ext uri="{FF2B5EF4-FFF2-40B4-BE49-F238E27FC236}">
                <a16:creationId xmlns:a16="http://schemas.microsoft.com/office/drawing/2014/main" id="{55A4A531-9935-3881-B933-C2C8BEC7BB64}"/>
              </a:ext>
            </a:extLst>
          </p:cNvPr>
          <p:cNvSpPr/>
          <p:nvPr/>
        </p:nvSpPr>
        <p:spPr>
          <a:xfrm>
            <a:off x="6975822" y="4053803"/>
            <a:ext cx="2460782" cy="246004"/>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19" name="テキスト ボックス 18">
            <a:extLst>
              <a:ext uri="{FF2B5EF4-FFF2-40B4-BE49-F238E27FC236}">
                <a16:creationId xmlns:a16="http://schemas.microsoft.com/office/drawing/2014/main" id="{AFF4EC42-6876-A1DC-2023-6E80F0B66BAA}"/>
              </a:ext>
            </a:extLst>
          </p:cNvPr>
          <p:cNvSpPr txBox="1"/>
          <p:nvPr/>
        </p:nvSpPr>
        <p:spPr>
          <a:xfrm>
            <a:off x="6229024" y="2844780"/>
            <a:ext cx="588292" cy="253916"/>
          </a:xfrm>
          <a:prstGeom prst="rect">
            <a:avLst/>
          </a:prstGeom>
          <a:noFill/>
        </p:spPr>
        <p:txBody>
          <a:bodyPr wrap="square" rtlCol="0">
            <a:spAutoFit/>
          </a:bodyPr>
          <a:lstStyle/>
          <a:p>
            <a:pPr algn="l"/>
            <a:r>
              <a:rPr lang="en-US" altLang="ja-JP" sz="1050"/>
              <a:t>9</a:t>
            </a:r>
            <a:r>
              <a:rPr kumimoji="1" lang="en-US" altLang="ja-JP" sz="1050"/>
              <a:t>/1</a:t>
            </a:r>
            <a:endParaRPr kumimoji="1" lang="ja-JP" altLang="en-US" sz="1050"/>
          </a:p>
        </p:txBody>
      </p:sp>
      <p:sp>
        <p:nvSpPr>
          <p:cNvPr id="21" name="テキスト ボックス 20">
            <a:extLst>
              <a:ext uri="{FF2B5EF4-FFF2-40B4-BE49-F238E27FC236}">
                <a16:creationId xmlns:a16="http://schemas.microsoft.com/office/drawing/2014/main" id="{C20D196A-D8D3-97A4-546C-E8D7F42D9BAC}"/>
              </a:ext>
            </a:extLst>
          </p:cNvPr>
          <p:cNvSpPr txBox="1"/>
          <p:nvPr/>
        </p:nvSpPr>
        <p:spPr>
          <a:xfrm>
            <a:off x="11561463" y="2834648"/>
            <a:ext cx="504056" cy="253916"/>
          </a:xfrm>
          <a:prstGeom prst="rect">
            <a:avLst/>
          </a:prstGeom>
          <a:noFill/>
        </p:spPr>
        <p:txBody>
          <a:bodyPr wrap="square" rtlCol="0">
            <a:spAutoFit/>
          </a:bodyPr>
          <a:lstStyle/>
          <a:p>
            <a:pPr algn="l"/>
            <a:r>
              <a:rPr lang="en-US" altLang="ja-JP" sz="1050"/>
              <a:t>3</a:t>
            </a:r>
            <a:r>
              <a:rPr kumimoji="1" lang="en-US" altLang="ja-JP" sz="1050"/>
              <a:t>/31</a:t>
            </a:r>
            <a:endParaRPr kumimoji="1" lang="ja-JP" altLang="en-US" sz="1050"/>
          </a:p>
        </p:txBody>
      </p:sp>
      <p:sp>
        <p:nvSpPr>
          <p:cNvPr id="23" name="テキスト ボックス 22">
            <a:extLst>
              <a:ext uri="{FF2B5EF4-FFF2-40B4-BE49-F238E27FC236}">
                <a16:creationId xmlns:a16="http://schemas.microsoft.com/office/drawing/2014/main" id="{00B2FFF2-EF6E-426B-A6EE-6769CBBA756C}"/>
              </a:ext>
            </a:extLst>
          </p:cNvPr>
          <p:cNvSpPr txBox="1"/>
          <p:nvPr/>
        </p:nvSpPr>
        <p:spPr>
          <a:xfrm>
            <a:off x="8948697" y="4026526"/>
            <a:ext cx="529666" cy="253916"/>
          </a:xfrm>
          <a:prstGeom prst="rect">
            <a:avLst/>
          </a:prstGeom>
          <a:noFill/>
        </p:spPr>
        <p:txBody>
          <a:bodyPr wrap="square" rtlCol="0">
            <a:spAutoFit/>
          </a:bodyPr>
          <a:lstStyle/>
          <a:p>
            <a:pPr algn="l"/>
            <a:r>
              <a:rPr kumimoji="1" lang="en-US" altLang="ja-JP" sz="1050"/>
              <a:t>12/31</a:t>
            </a:r>
            <a:endParaRPr kumimoji="1" lang="ja-JP" altLang="en-US" sz="1050"/>
          </a:p>
        </p:txBody>
      </p:sp>
      <p:sp>
        <p:nvSpPr>
          <p:cNvPr id="24" name="角丸四角形 19">
            <a:extLst>
              <a:ext uri="{FF2B5EF4-FFF2-40B4-BE49-F238E27FC236}">
                <a16:creationId xmlns:a16="http://schemas.microsoft.com/office/drawing/2014/main" id="{0A37A2A6-8A20-725D-CBF8-426D821C02E8}"/>
              </a:ext>
            </a:extLst>
          </p:cNvPr>
          <p:cNvSpPr/>
          <p:nvPr/>
        </p:nvSpPr>
        <p:spPr>
          <a:xfrm>
            <a:off x="6262377" y="5490897"/>
            <a:ext cx="5071057" cy="272039"/>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25" name="テキスト ボックス 24">
            <a:extLst>
              <a:ext uri="{FF2B5EF4-FFF2-40B4-BE49-F238E27FC236}">
                <a16:creationId xmlns:a16="http://schemas.microsoft.com/office/drawing/2014/main" id="{AEEEACDF-24DF-FB33-B0A6-991752BC376B}"/>
              </a:ext>
            </a:extLst>
          </p:cNvPr>
          <p:cNvSpPr txBox="1"/>
          <p:nvPr/>
        </p:nvSpPr>
        <p:spPr>
          <a:xfrm>
            <a:off x="6249589" y="5525352"/>
            <a:ext cx="676986" cy="253916"/>
          </a:xfrm>
          <a:prstGeom prst="rect">
            <a:avLst/>
          </a:prstGeom>
          <a:noFill/>
        </p:spPr>
        <p:txBody>
          <a:bodyPr wrap="square" rtlCol="0">
            <a:spAutoFit/>
          </a:bodyPr>
          <a:lstStyle/>
          <a:p>
            <a:pPr algn="l"/>
            <a:r>
              <a:rPr lang="en-US" altLang="ja-JP" sz="1050" dirty="0"/>
              <a:t>9</a:t>
            </a:r>
            <a:r>
              <a:rPr kumimoji="1" lang="en-US" altLang="ja-JP" sz="1050" dirty="0"/>
              <a:t>/</a:t>
            </a:r>
            <a:r>
              <a:rPr lang="en-US" altLang="ja-JP" sz="1050" dirty="0"/>
              <a:t>1</a:t>
            </a:r>
            <a:endParaRPr kumimoji="1" lang="ja-JP" altLang="en-US" sz="1050" dirty="0"/>
          </a:p>
        </p:txBody>
      </p:sp>
      <p:sp>
        <p:nvSpPr>
          <p:cNvPr id="26" name="テキスト ボックス 25">
            <a:extLst>
              <a:ext uri="{FF2B5EF4-FFF2-40B4-BE49-F238E27FC236}">
                <a16:creationId xmlns:a16="http://schemas.microsoft.com/office/drawing/2014/main" id="{F411B660-2097-0CF0-047E-8A7ABD5C9F5E}"/>
              </a:ext>
            </a:extLst>
          </p:cNvPr>
          <p:cNvSpPr txBox="1"/>
          <p:nvPr/>
        </p:nvSpPr>
        <p:spPr>
          <a:xfrm>
            <a:off x="10972056" y="5489008"/>
            <a:ext cx="676986" cy="253916"/>
          </a:xfrm>
          <a:prstGeom prst="rect">
            <a:avLst/>
          </a:prstGeom>
          <a:noFill/>
        </p:spPr>
        <p:txBody>
          <a:bodyPr wrap="square" rtlCol="0">
            <a:spAutoFit/>
          </a:bodyPr>
          <a:lstStyle/>
          <a:p>
            <a:pPr algn="l"/>
            <a:r>
              <a:rPr lang="en-US" altLang="ja-JP" sz="1050"/>
              <a:t>3</a:t>
            </a:r>
            <a:r>
              <a:rPr kumimoji="1" lang="en-US" altLang="ja-JP" sz="1050"/>
              <a:t>/10</a:t>
            </a:r>
            <a:endParaRPr kumimoji="1" lang="ja-JP" altLang="en-US" sz="1050"/>
          </a:p>
        </p:txBody>
      </p:sp>
      <p:sp>
        <p:nvSpPr>
          <p:cNvPr id="27" name="角丸四角形 14">
            <a:extLst>
              <a:ext uri="{FF2B5EF4-FFF2-40B4-BE49-F238E27FC236}">
                <a16:creationId xmlns:a16="http://schemas.microsoft.com/office/drawing/2014/main" id="{CC32D420-2982-86A9-1542-53CF2B76F9B7}"/>
              </a:ext>
            </a:extLst>
          </p:cNvPr>
          <p:cNvSpPr/>
          <p:nvPr/>
        </p:nvSpPr>
        <p:spPr>
          <a:xfrm>
            <a:off x="6270457" y="5025705"/>
            <a:ext cx="5758623" cy="228146"/>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28" name="テキスト ボックス 27">
            <a:extLst>
              <a:ext uri="{FF2B5EF4-FFF2-40B4-BE49-F238E27FC236}">
                <a16:creationId xmlns:a16="http://schemas.microsoft.com/office/drawing/2014/main" id="{36534330-0BAA-B2CA-6014-9E152DA685DE}"/>
              </a:ext>
            </a:extLst>
          </p:cNvPr>
          <p:cNvSpPr txBox="1"/>
          <p:nvPr/>
        </p:nvSpPr>
        <p:spPr>
          <a:xfrm>
            <a:off x="11592180" y="5002169"/>
            <a:ext cx="504056" cy="253916"/>
          </a:xfrm>
          <a:prstGeom prst="rect">
            <a:avLst/>
          </a:prstGeom>
          <a:noFill/>
        </p:spPr>
        <p:txBody>
          <a:bodyPr wrap="square" rtlCol="0">
            <a:spAutoFit/>
          </a:bodyPr>
          <a:lstStyle/>
          <a:p>
            <a:pPr algn="l"/>
            <a:r>
              <a:rPr lang="en-US" altLang="ja-JP" sz="1050"/>
              <a:t>3</a:t>
            </a:r>
            <a:r>
              <a:rPr kumimoji="1" lang="en-US" altLang="ja-JP" sz="1050"/>
              <a:t>/31</a:t>
            </a:r>
            <a:endParaRPr kumimoji="1" lang="ja-JP" altLang="en-US" sz="1050"/>
          </a:p>
        </p:txBody>
      </p:sp>
      <p:sp>
        <p:nvSpPr>
          <p:cNvPr id="29" name="テキスト ボックス 28">
            <a:extLst>
              <a:ext uri="{FF2B5EF4-FFF2-40B4-BE49-F238E27FC236}">
                <a16:creationId xmlns:a16="http://schemas.microsoft.com/office/drawing/2014/main" id="{3DC7CBB8-1F04-7DEF-00B4-5AABBB5AC217}"/>
              </a:ext>
            </a:extLst>
          </p:cNvPr>
          <p:cNvSpPr txBox="1"/>
          <p:nvPr/>
        </p:nvSpPr>
        <p:spPr>
          <a:xfrm>
            <a:off x="6270457" y="5022636"/>
            <a:ext cx="504056" cy="253916"/>
          </a:xfrm>
          <a:prstGeom prst="rect">
            <a:avLst/>
          </a:prstGeom>
          <a:noFill/>
        </p:spPr>
        <p:txBody>
          <a:bodyPr wrap="square" rtlCol="0">
            <a:spAutoFit/>
          </a:bodyPr>
          <a:lstStyle/>
          <a:p>
            <a:pPr algn="l"/>
            <a:r>
              <a:rPr lang="en-US" altLang="ja-JP" sz="1050"/>
              <a:t>9</a:t>
            </a:r>
            <a:r>
              <a:rPr kumimoji="1" lang="en-US" altLang="ja-JP" sz="1050"/>
              <a:t>/1</a:t>
            </a:r>
            <a:endParaRPr kumimoji="1" lang="ja-JP" altLang="en-US" sz="1050"/>
          </a:p>
        </p:txBody>
      </p:sp>
      <p:sp>
        <p:nvSpPr>
          <p:cNvPr id="30" name="角丸四角形 15">
            <a:extLst>
              <a:ext uri="{FF2B5EF4-FFF2-40B4-BE49-F238E27FC236}">
                <a16:creationId xmlns:a16="http://schemas.microsoft.com/office/drawing/2014/main" id="{99CB81ED-5DD0-2B9B-B22C-F2BAE13847C9}"/>
              </a:ext>
            </a:extLst>
          </p:cNvPr>
          <p:cNvSpPr/>
          <p:nvPr/>
        </p:nvSpPr>
        <p:spPr>
          <a:xfrm>
            <a:off x="11414197" y="3268497"/>
            <a:ext cx="608219" cy="226316"/>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31" name="角丸四角形 14">
            <a:extLst>
              <a:ext uri="{FF2B5EF4-FFF2-40B4-BE49-F238E27FC236}">
                <a16:creationId xmlns:a16="http://schemas.microsoft.com/office/drawing/2014/main" id="{C5D184F5-E9B3-404C-BF60-F51EDFE6D5D4}"/>
              </a:ext>
            </a:extLst>
          </p:cNvPr>
          <p:cNvSpPr/>
          <p:nvPr/>
        </p:nvSpPr>
        <p:spPr>
          <a:xfrm>
            <a:off x="6249589" y="3661979"/>
            <a:ext cx="5758623" cy="205549"/>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32" name="テキスト ボックス 31">
            <a:extLst>
              <a:ext uri="{FF2B5EF4-FFF2-40B4-BE49-F238E27FC236}">
                <a16:creationId xmlns:a16="http://schemas.microsoft.com/office/drawing/2014/main" id="{56FA388B-D2EF-98CA-A43E-F380F409FF7A}"/>
              </a:ext>
            </a:extLst>
          </p:cNvPr>
          <p:cNvSpPr txBox="1"/>
          <p:nvPr/>
        </p:nvSpPr>
        <p:spPr>
          <a:xfrm>
            <a:off x="11367300" y="3237960"/>
            <a:ext cx="688792" cy="253916"/>
          </a:xfrm>
          <a:prstGeom prst="rect">
            <a:avLst/>
          </a:prstGeom>
          <a:noFill/>
        </p:spPr>
        <p:txBody>
          <a:bodyPr wrap="square" rtlCol="0">
            <a:spAutoFit/>
          </a:bodyPr>
          <a:lstStyle/>
          <a:p>
            <a:pPr algn="l"/>
            <a:r>
              <a:rPr lang="en-US" altLang="ja-JP" sz="1050" dirty="0"/>
              <a:t>3</a:t>
            </a:r>
            <a:r>
              <a:rPr kumimoji="1" lang="en-US" altLang="ja-JP" sz="1050" dirty="0"/>
              <a:t>/12</a:t>
            </a:r>
            <a:endParaRPr kumimoji="1" lang="ja-JP" altLang="en-US" sz="1050" dirty="0"/>
          </a:p>
        </p:txBody>
      </p:sp>
      <p:sp>
        <p:nvSpPr>
          <p:cNvPr id="34" name="テキスト ボックス 33">
            <a:extLst>
              <a:ext uri="{FF2B5EF4-FFF2-40B4-BE49-F238E27FC236}">
                <a16:creationId xmlns:a16="http://schemas.microsoft.com/office/drawing/2014/main" id="{A7A962FB-55C5-375E-A63A-97DAF230D4A9}"/>
              </a:ext>
            </a:extLst>
          </p:cNvPr>
          <p:cNvSpPr txBox="1"/>
          <p:nvPr/>
        </p:nvSpPr>
        <p:spPr>
          <a:xfrm>
            <a:off x="6249591" y="3617871"/>
            <a:ext cx="547159" cy="253916"/>
          </a:xfrm>
          <a:prstGeom prst="rect">
            <a:avLst/>
          </a:prstGeom>
          <a:noFill/>
        </p:spPr>
        <p:txBody>
          <a:bodyPr wrap="square" rtlCol="0">
            <a:spAutoFit/>
          </a:bodyPr>
          <a:lstStyle/>
          <a:p>
            <a:pPr algn="l"/>
            <a:r>
              <a:rPr lang="en-US" altLang="ja-JP" sz="1050"/>
              <a:t>9</a:t>
            </a:r>
            <a:r>
              <a:rPr kumimoji="1" lang="en-US" altLang="ja-JP" sz="1050"/>
              <a:t>/1</a:t>
            </a:r>
            <a:endParaRPr kumimoji="1" lang="ja-JP" altLang="en-US" sz="1050"/>
          </a:p>
        </p:txBody>
      </p:sp>
      <p:sp>
        <p:nvSpPr>
          <p:cNvPr id="35" name="テキスト ボックス 34">
            <a:extLst>
              <a:ext uri="{FF2B5EF4-FFF2-40B4-BE49-F238E27FC236}">
                <a16:creationId xmlns:a16="http://schemas.microsoft.com/office/drawing/2014/main" id="{16AA8D99-FA13-67D8-327E-5422AB348A46}"/>
              </a:ext>
            </a:extLst>
          </p:cNvPr>
          <p:cNvSpPr txBox="1"/>
          <p:nvPr/>
        </p:nvSpPr>
        <p:spPr>
          <a:xfrm>
            <a:off x="11633614" y="3637795"/>
            <a:ext cx="504056" cy="253916"/>
          </a:xfrm>
          <a:prstGeom prst="rect">
            <a:avLst/>
          </a:prstGeom>
          <a:noFill/>
        </p:spPr>
        <p:txBody>
          <a:bodyPr wrap="square" rtlCol="0">
            <a:spAutoFit/>
          </a:bodyPr>
          <a:lstStyle/>
          <a:p>
            <a:pPr algn="l"/>
            <a:r>
              <a:rPr lang="en-US" altLang="ja-JP" sz="1050"/>
              <a:t>3</a:t>
            </a:r>
            <a:r>
              <a:rPr kumimoji="1" lang="en-US" altLang="ja-JP" sz="1050"/>
              <a:t>/31</a:t>
            </a:r>
            <a:endParaRPr kumimoji="1" lang="ja-JP" altLang="en-US" sz="1050"/>
          </a:p>
        </p:txBody>
      </p:sp>
      <p:sp>
        <p:nvSpPr>
          <p:cNvPr id="36" name="テキスト ボックス 35">
            <a:extLst>
              <a:ext uri="{FF2B5EF4-FFF2-40B4-BE49-F238E27FC236}">
                <a16:creationId xmlns:a16="http://schemas.microsoft.com/office/drawing/2014/main" id="{1411C3C7-858A-B176-1E64-E5F199D57A90}"/>
              </a:ext>
            </a:extLst>
          </p:cNvPr>
          <p:cNvSpPr txBox="1"/>
          <p:nvPr/>
        </p:nvSpPr>
        <p:spPr>
          <a:xfrm>
            <a:off x="6914154" y="4045891"/>
            <a:ext cx="504056" cy="253916"/>
          </a:xfrm>
          <a:prstGeom prst="rect">
            <a:avLst/>
          </a:prstGeom>
          <a:noFill/>
        </p:spPr>
        <p:txBody>
          <a:bodyPr wrap="square" rtlCol="0">
            <a:spAutoFit/>
          </a:bodyPr>
          <a:lstStyle/>
          <a:p>
            <a:pPr algn="l"/>
            <a:r>
              <a:rPr kumimoji="1" lang="en-US" altLang="ja-JP" sz="1050"/>
              <a:t>10/1</a:t>
            </a:r>
            <a:endParaRPr kumimoji="1" lang="ja-JP" altLang="en-US" sz="1050"/>
          </a:p>
        </p:txBody>
      </p:sp>
      <p:sp>
        <p:nvSpPr>
          <p:cNvPr id="37" name="角丸四角形 17">
            <a:extLst>
              <a:ext uri="{FF2B5EF4-FFF2-40B4-BE49-F238E27FC236}">
                <a16:creationId xmlns:a16="http://schemas.microsoft.com/office/drawing/2014/main" id="{F61997C8-42CD-B057-EFE2-EEA0468B1453}"/>
              </a:ext>
            </a:extLst>
          </p:cNvPr>
          <p:cNvSpPr/>
          <p:nvPr/>
        </p:nvSpPr>
        <p:spPr>
          <a:xfrm flipH="1">
            <a:off x="9457626" y="4080384"/>
            <a:ext cx="122349" cy="142635"/>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38" name="角丸四角形 17">
            <a:extLst>
              <a:ext uri="{FF2B5EF4-FFF2-40B4-BE49-F238E27FC236}">
                <a16:creationId xmlns:a16="http://schemas.microsoft.com/office/drawing/2014/main" id="{B6425676-4410-FB5D-EA21-3454BA8DE99F}"/>
              </a:ext>
            </a:extLst>
          </p:cNvPr>
          <p:cNvSpPr/>
          <p:nvPr/>
        </p:nvSpPr>
        <p:spPr>
          <a:xfrm>
            <a:off x="9603641" y="4046975"/>
            <a:ext cx="2404571" cy="230811"/>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39" name="テキスト ボックス 38">
            <a:extLst>
              <a:ext uri="{FF2B5EF4-FFF2-40B4-BE49-F238E27FC236}">
                <a16:creationId xmlns:a16="http://schemas.microsoft.com/office/drawing/2014/main" id="{CC53BA61-38F3-5C01-3F11-C2C1CC566741}"/>
              </a:ext>
            </a:extLst>
          </p:cNvPr>
          <p:cNvSpPr txBox="1"/>
          <p:nvPr/>
        </p:nvSpPr>
        <p:spPr>
          <a:xfrm>
            <a:off x="11615633" y="4016138"/>
            <a:ext cx="504056" cy="253916"/>
          </a:xfrm>
          <a:prstGeom prst="rect">
            <a:avLst/>
          </a:prstGeom>
          <a:noFill/>
        </p:spPr>
        <p:txBody>
          <a:bodyPr wrap="square" rtlCol="0">
            <a:spAutoFit/>
          </a:bodyPr>
          <a:lstStyle/>
          <a:p>
            <a:pPr algn="l"/>
            <a:r>
              <a:rPr lang="en-US" altLang="ja-JP" sz="1050"/>
              <a:t>3</a:t>
            </a:r>
            <a:r>
              <a:rPr kumimoji="1" lang="en-US" altLang="ja-JP" sz="1050"/>
              <a:t>/31</a:t>
            </a:r>
            <a:endParaRPr kumimoji="1" lang="ja-JP" altLang="en-US" sz="1050"/>
          </a:p>
        </p:txBody>
      </p:sp>
      <p:sp>
        <p:nvSpPr>
          <p:cNvPr id="40" name="テキスト ボックス 39">
            <a:extLst>
              <a:ext uri="{FF2B5EF4-FFF2-40B4-BE49-F238E27FC236}">
                <a16:creationId xmlns:a16="http://schemas.microsoft.com/office/drawing/2014/main" id="{5DE21BE9-8785-A169-EA9D-BB8483847EE0}"/>
              </a:ext>
            </a:extLst>
          </p:cNvPr>
          <p:cNvSpPr txBox="1"/>
          <p:nvPr/>
        </p:nvSpPr>
        <p:spPr>
          <a:xfrm>
            <a:off x="9600997" y="4031017"/>
            <a:ext cx="547159" cy="253916"/>
          </a:xfrm>
          <a:prstGeom prst="rect">
            <a:avLst/>
          </a:prstGeom>
          <a:noFill/>
        </p:spPr>
        <p:txBody>
          <a:bodyPr wrap="square" rtlCol="0">
            <a:spAutoFit/>
          </a:bodyPr>
          <a:lstStyle/>
          <a:p>
            <a:pPr algn="l"/>
            <a:r>
              <a:rPr lang="en-US" altLang="ja-JP" sz="1050"/>
              <a:t>1</a:t>
            </a:r>
            <a:r>
              <a:rPr kumimoji="1" lang="en-US" altLang="ja-JP" sz="1050"/>
              <a:t>/2</a:t>
            </a:r>
            <a:endParaRPr kumimoji="1" lang="ja-JP" altLang="en-US" sz="1050"/>
          </a:p>
        </p:txBody>
      </p:sp>
      <p:sp>
        <p:nvSpPr>
          <p:cNvPr id="41" name="テキスト ボックス 40">
            <a:extLst>
              <a:ext uri="{FF2B5EF4-FFF2-40B4-BE49-F238E27FC236}">
                <a16:creationId xmlns:a16="http://schemas.microsoft.com/office/drawing/2014/main" id="{5A9FC019-0786-047E-A8B6-4BD1F6A23F68}"/>
              </a:ext>
            </a:extLst>
          </p:cNvPr>
          <p:cNvSpPr txBox="1"/>
          <p:nvPr/>
        </p:nvSpPr>
        <p:spPr>
          <a:xfrm>
            <a:off x="9348969" y="4229397"/>
            <a:ext cx="1419003" cy="253916"/>
          </a:xfrm>
          <a:prstGeom prst="rect">
            <a:avLst/>
          </a:prstGeom>
          <a:noFill/>
        </p:spPr>
        <p:txBody>
          <a:bodyPr wrap="square" rtlCol="0">
            <a:spAutoFit/>
          </a:bodyPr>
          <a:lstStyle/>
          <a:p>
            <a:pPr algn="l"/>
            <a:r>
              <a:rPr lang="en-US" altLang="ja-JP" sz="1050"/>
              <a:t>1</a:t>
            </a:r>
            <a:r>
              <a:rPr kumimoji="1" lang="en-US" altLang="ja-JP" sz="1050"/>
              <a:t>/1</a:t>
            </a:r>
            <a:r>
              <a:rPr kumimoji="1" lang="ja-JP" altLang="en-US" sz="1050"/>
              <a:t>　</a:t>
            </a:r>
            <a:r>
              <a:rPr kumimoji="1" lang="en-US" altLang="ja-JP" sz="1050"/>
              <a:t>1</a:t>
            </a:r>
            <a:r>
              <a:rPr kumimoji="1" lang="ja-JP" altLang="en-US" sz="1050"/>
              <a:t>：</a:t>
            </a:r>
            <a:r>
              <a:rPr kumimoji="1" lang="en-US" altLang="ja-JP" sz="1050"/>
              <a:t>00</a:t>
            </a:r>
            <a:r>
              <a:rPr kumimoji="1" lang="ja-JP" altLang="en-US" sz="1050"/>
              <a:t>～</a:t>
            </a:r>
            <a:r>
              <a:rPr kumimoji="1" lang="en-US" altLang="ja-JP" sz="1050"/>
              <a:t>21</a:t>
            </a:r>
            <a:r>
              <a:rPr kumimoji="1" lang="ja-JP" altLang="en-US" sz="1050"/>
              <a:t>：</a:t>
            </a:r>
            <a:r>
              <a:rPr kumimoji="1" lang="en-US" altLang="ja-JP" sz="1050"/>
              <a:t>59</a:t>
            </a:r>
            <a:endParaRPr kumimoji="1" lang="ja-JP" altLang="en-US" sz="1050"/>
          </a:p>
        </p:txBody>
      </p:sp>
      <p:sp>
        <p:nvSpPr>
          <p:cNvPr id="42" name="角丸四角形 17">
            <a:extLst>
              <a:ext uri="{FF2B5EF4-FFF2-40B4-BE49-F238E27FC236}">
                <a16:creationId xmlns:a16="http://schemas.microsoft.com/office/drawing/2014/main" id="{B70157CB-368B-6490-1B32-F0705BA1D479}"/>
              </a:ext>
            </a:extLst>
          </p:cNvPr>
          <p:cNvSpPr/>
          <p:nvPr/>
        </p:nvSpPr>
        <p:spPr>
          <a:xfrm flipH="1">
            <a:off x="9457138" y="4528358"/>
            <a:ext cx="122349" cy="142635"/>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43" name="テキスト ボックス 42">
            <a:extLst>
              <a:ext uri="{FF2B5EF4-FFF2-40B4-BE49-F238E27FC236}">
                <a16:creationId xmlns:a16="http://schemas.microsoft.com/office/drawing/2014/main" id="{9E4B9A8B-5386-0BEC-D218-34F0AF599F97}"/>
              </a:ext>
            </a:extLst>
          </p:cNvPr>
          <p:cNvSpPr txBox="1"/>
          <p:nvPr/>
        </p:nvSpPr>
        <p:spPr>
          <a:xfrm>
            <a:off x="9401955" y="4677862"/>
            <a:ext cx="1419003" cy="253916"/>
          </a:xfrm>
          <a:prstGeom prst="rect">
            <a:avLst/>
          </a:prstGeom>
          <a:noFill/>
        </p:spPr>
        <p:txBody>
          <a:bodyPr wrap="square" rtlCol="0">
            <a:spAutoFit/>
          </a:bodyPr>
          <a:lstStyle/>
          <a:p>
            <a:pPr algn="l"/>
            <a:r>
              <a:rPr lang="en-US" altLang="ja-JP" sz="1050"/>
              <a:t>1</a:t>
            </a:r>
            <a:r>
              <a:rPr kumimoji="1" lang="en-US" altLang="ja-JP" sz="1050"/>
              <a:t>/1</a:t>
            </a:r>
            <a:r>
              <a:rPr kumimoji="1" lang="ja-JP" altLang="en-US" sz="1050"/>
              <a:t>　</a:t>
            </a:r>
            <a:r>
              <a:rPr lang="en-US" altLang="ja-JP" sz="1050"/>
              <a:t>0</a:t>
            </a:r>
            <a:r>
              <a:rPr kumimoji="1" lang="ja-JP" altLang="en-US" sz="1050"/>
              <a:t>：</a:t>
            </a:r>
            <a:r>
              <a:rPr kumimoji="1" lang="en-US" altLang="ja-JP" sz="1050"/>
              <a:t>00</a:t>
            </a:r>
            <a:r>
              <a:rPr kumimoji="1" lang="ja-JP" altLang="en-US" sz="1050"/>
              <a:t>～</a:t>
            </a:r>
            <a:r>
              <a:rPr lang="en-US" altLang="ja-JP" sz="1050"/>
              <a:t>0</a:t>
            </a:r>
            <a:r>
              <a:rPr kumimoji="1" lang="ja-JP" altLang="en-US" sz="1050"/>
              <a:t>：</a:t>
            </a:r>
            <a:r>
              <a:rPr kumimoji="1" lang="en-US" altLang="ja-JP" sz="1050"/>
              <a:t>59</a:t>
            </a:r>
            <a:endParaRPr kumimoji="1" lang="ja-JP" altLang="en-US" sz="1050"/>
          </a:p>
        </p:txBody>
      </p:sp>
      <p:sp>
        <p:nvSpPr>
          <p:cNvPr id="44" name="角丸四角形 19">
            <a:extLst>
              <a:ext uri="{FF2B5EF4-FFF2-40B4-BE49-F238E27FC236}">
                <a16:creationId xmlns:a16="http://schemas.microsoft.com/office/drawing/2014/main" id="{70D3A906-0D1A-BA13-CCF4-F30F1C8FCF92}"/>
              </a:ext>
            </a:extLst>
          </p:cNvPr>
          <p:cNvSpPr/>
          <p:nvPr/>
        </p:nvSpPr>
        <p:spPr>
          <a:xfrm>
            <a:off x="11378328" y="5492714"/>
            <a:ext cx="676986" cy="272039"/>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45" name="テキスト ボックス 44">
            <a:extLst>
              <a:ext uri="{FF2B5EF4-FFF2-40B4-BE49-F238E27FC236}">
                <a16:creationId xmlns:a16="http://schemas.microsoft.com/office/drawing/2014/main" id="{69132AD8-9285-CC31-5785-5E252AAB79F7}"/>
              </a:ext>
            </a:extLst>
          </p:cNvPr>
          <p:cNvSpPr txBox="1"/>
          <p:nvPr/>
        </p:nvSpPr>
        <p:spPr>
          <a:xfrm>
            <a:off x="11340152" y="5501421"/>
            <a:ext cx="504056" cy="253916"/>
          </a:xfrm>
          <a:prstGeom prst="rect">
            <a:avLst/>
          </a:prstGeom>
          <a:noFill/>
        </p:spPr>
        <p:txBody>
          <a:bodyPr wrap="square" rtlCol="0">
            <a:spAutoFit/>
          </a:bodyPr>
          <a:lstStyle/>
          <a:p>
            <a:pPr algn="l"/>
            <a:r>
              <a:rPr lang="en-US" altLang="ja-JP" sz="1050"/>
              <a:t>3</a:t>
            </a:r>
            <a:r>
              <a:rPr kumimoji="1" lang="en-US" altLang="ja-JP" sz="1050"/>
              <a:t>/12</a:t>
            </a:r>
            <a:endParaRPr kumimoji="1" lang="ja-JP" altLang="en-US" sz="1050"/>
          </a:p>
        </p:txBody>
      </p:sp>
      <p:sp>
        <p:nvSpPr>
          <p:cNvPr id="46" name="テキスト ボックス 45">
            <a:extLst>
              <a:ext uri="{FF2B5EF4-FFF2-40B4-BE49-F238E27FC236}">
                <a16:creationId xmlns:a16="http://schemas.microsoft.com/office/drawing/2014/main" id="{631D6977-4C46-5470-0D40-2EF7E7436488}"/>
              </a:ext>
            </a:extLst>
          </p:cNvPr>
          <p:cNvSpPr txBox="1"/>
          <p:nvPr/>
        </p:nvSpPr>
        <p:spPr>
          <a:xfrm>
            <a:off x="11639945" y="5493446"/>
            <a:ext cx="504056" cy="253916"/>
          </a:xfrm>
          <a:prstGeom prst="rect">
            <a:avLst/>
          </a:prstGeom>
          <a:noFill/>
        </p:spPr>
        <p:txBody>
          <a:bodyPr wrap="square" rtlCol="0">
            <a:spAutoFit/>
          </a:bodyPr>
          <a:lstStyle/>
          <a:p>
            <a:pPr algn="l"/>
            <a:r>
              <a:rPr kumimoji="1" lang="en-US" altLang="ja-JP" sz="1050" dirty="0"/>
              <a:t>3/31</a:t>
            </a:r>
            <a:endParaRPr kumimoji="1" lang="ja-JP" altLang="en-US" sz="1050" dirty="0"/>
          </a:p>
        </p:txBody>
      </p:sp>
      <p:sp>
        <p:nvSpPr>
          <p:cNvPr id="47" name="角丸四角形 19">
            <a:extLst>
              <a:ext uri="{FF2B5EF4-FFF2-40B4-BE49-F238E27FC236}">
                <a16:creationId xmlns:a16="http://schemas.microsoft.com/office/drawing/2014/main" id="{54F7E9D4-4882-352F-ED5C-709657F7BD47}"/>
              </a:ext>
            </a:extLst>
          </p:cNvPr>
          <p:cNvSpPr/>
          <p:nvPr/>
        </p:nvSpPr>
        <p:spPr>
          <a:xfrm>
            <a:off x="6279334" y="5965717"/>
            <a:ext cx="5071057" cy="272039"/>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48" name="テキスト ボックス 47">
            <a:extLst>
              <a:ext uri="{FF2B5EF4-FFF2-40B4-BE49-F238E27FC236}">
                <a16:creationId xmlns:a16="http://schemas.microsoft.com/office/drawing/2014/main" id="{3F670592-E8EE-417D-E779-C44E5F053CE6}"/>
              </a:ext>
            </a:extLst>
          </p:cNvPr>
          <p:cNvSpPr txBox="1"/>
          <p:nvPr/>
        </p:nvSpPr>
        <p:spPr>
          <a:xfrm>
            <a:off x="6266546" y="6000172"/>
            <a:ext cx="676986" cy="253916"/>
          </a:xfrm>
          <a:prstGeom prst="rect">
            <a:avLst/>
          </a:prstGeom>
          <a:noFill/>
        </p:spPr>
        <p:txBody>
          <a:bodyPr wrap="square" rtlCol="0">
            <a:spAutoFit/>
          </a:bodyPr>
          <a:lstStyle/>
          <a:p>
            <a:pPr algn="l"/>
            <a:r>
              <a:rPr lang="en-US" altLang="ja-JP" sz="1050"/>
              <a:t>9</a:t>
            </a:r>
            <a:r>
              <a:rPr kumimoji="1" lang="en-US" altLang="ja-JP" sz="1050"/>
              <a:t>/</a:t>
            </a:r>
            <a:r>
              <a:rPr lang="en-US" altLang="ja-JP" sz="1050"/>
              <a:t>1</a:t>
            </a:r>
            <a:endParaRPr kumimoji="1" lang="ja-JP" altLang="en-US" sz="1050"/>
          </a:p>
        </p:txBody>
      </p:sp>
      <p:sp>
        <p:nvSpPr>
          <p:cNvPr id="49" name="テキスト ボックス 48">
            <a:extLst>
              <a:ext uri="{FF2B5EF4-FFF2-40B4-BE49-F238E27FC236}">
                <a16:creationId xmlns:a16="http://schemas.microsoft.com/office/drawing/2014/main" id="{C906F1A8-543E-64B4-7CCA-01F4BB59BDE8}"/>
              </a:ext>
            </a:extLst>
          </p:cNvPr>
          <p:cNvSpPr txBox="1"/>
          <p:nvPr/>
        </p:nvSpPr>
        <p:spPr>
          <a:xfrm>
            <a:off x="10989013" y="5963828"/>
            <a:ext cx="676986" cy="253916"/>
          </a:xfrm>
          <a:prstGeom prst="rect">
            <a:avLst/>
          </a:prstGeom>
          <a:noFill/>
        </p:spPr>
        <p:txBody>
          <a:bodyPr wrap="square" rtlCol="0">
            <a:spAutoFit/>
          </a:bodyPr>
          <a:lstStyle/>
          <a:p>
            <a:pPr algn="l"/>
            <a:r>
              <a:rPr lang="en-US" altLang="ja-JP" sz="1050"/>
              <a:t>3</a:t>
            </a:r>
            <a:r>
              <a:rPr kumimoji="1" lang="en-US" altLang="ja-JP" sz="1050"/>
              <a:t>/10</a:t>
            </a:r>
            <a:endParaRPr kumimoji="1" lang="ja-JP" altLang="en-US" sz="1050"/>
          </a:p>
        </p:txBody>
      </p:sp>
      <p:sp>
        <p:nvSpPr>
          <p:cNvPr id="50" name="角丸四角形 19">
            <a:extLst>
              <a:ext uri="{FF2B5EF4-FFF2-40B4-BE49-F238E27FC236}">
                <a16:creationId xmlns:a16="http://schemas.microsoft.com/office/drawing/2014/main" id="{51E5A60D-99C7-1C25-8184-6474A4BD663F}"/>
              </a:ext>
            </a:extLst>
          </p:cNvPr>
          <p:cNvSpPr/>
          <p:nvPr/>
        </p:nvSpPr>
        <p:spPr>
          <a:xfrm>
            <a:off x="11395285" y="5967534"/>
            <a:ext cx="633795" cy="272039"/>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51" name="テキスト ボックス 50">
            <a:extLst>
              <a:ext uri="{FF2B5EF4-FFF2-40B4-BE49-F238E27FC236}">
                <a16:creationId xmlns:a16="http://schemas.microsoft.com/office/drawing/2014/main" id="{53FBE27E-554D-01E4-96D0-94BBED241304}"/>
              </a:ext>
            </a:extLst>
          </p:cNvPr>
          <p:cNvSpPr txBox="1"/>
          <p:nvPr/>
        </p:nvSpPr>
        <p:spPr>
          <a:xfrm>
            <a:off x="11395285" y="5985721"/>
            <a:ext cx="504056" cy="253916"/>
          </a:xfrm>
          <a:prstGeom prst="rect">
            <a:avLst/>
          </a:prstGeom>
          <a:noFill/>
        </p:spPr>
        <p:txBody>
          <a:bodyPr wrap="square" rtlCol="0">
            <a:spAutoFit/>
          </a:bodyPr>
          <a:lstStyle/>
          <a:p>
            <a:pPr algn="l"/>
            <a:r>
              <a:rPr lang="en-US" altLang="ja-JP" sz="1050"/>
              <a:t>3</a:t>
            </a:r>
            <a:r>
              <a:rPr kumimoji="1" lang="en-US" altLang="ja-JP" sz="1050"/>
              <a:t>/12</a:t>
            </a:r>
            <a:endParaRPr kumimoji="1" lang="ja-JP" altLang="en-US" sz="1050"/>
          </a:p>
        </p:txBody>
      </p:sp>
      <p:sp>
        <p:nvSpPr>
          <p:cNvPr id="52" name="テキスト ボックス 51">
            <a:extLst>
              <a:ext uri="{FF2B5EF4-FFF2-40B4-BE49-F238E27FC236}">
                <a16:creationId xmlns:a16="http://schemas.microsoft.com/office/drawing/2014/main" id="{1EFDA04A-3A6A-E575-7629-0C240ED74FF6}"/>
              </a:ext>
            </a:extLst>
          </p:cNvPr>
          <p:cNvSpPr txBox="1"/>
          <p:nvPr/>
        </p:nvSpPr>
        <p:spPr>
          <a:xfrm>
            <a:off x="11662276" y="5993714"/>
            <a:ext cx="504056" cy="253916"/>
          </a:xfrm>
          <a:prstGeom prst="rect">
            <a:avLst/>
          </a:prstGeom>
          <a:noFill/>
        </p:spPr>
        <p:txBody>
          <a:bodyPr wrap="square" rtlCol="0">
            <a:spAutoFit/>
          </a:bodyPr>
          <a:lstStyle/>
          <a:p>
            <a:pPr algn="l"/>
            <a:r>
              <a:rPr kumimoji="1" lang="en-US" altLang="ja-JP" sz="1050"/>
              <a:t>3/31</a:t>
            </a:r>
            <a:endParaRPr kumimoji="1" lang="ja-JP" altLang="en-US" sz="1050"/>
          </a:p>
        </p:txBody>
      </p:sp>
      <p:sp>
        <p:nvSpPr>
          <p:cNvPr id="53" name="角丸四角形 19">
            <a:extLst>
              <a:ext uri="{FF2B5EF4-FFF2-40B4-BE49-F238E27FC236}">
                <a16:creationId xmlns:a16="http://schemas.microsoft.com/office/drawing/2014/main" id="{FD79150B-D0F1-7AA7-5C40-0BCA3C62FC26}"/>
              </a:ext>
            </a:extLst>
          </p:cNvPr>
          <p:cNvSpPr/>
          <p:nvPr/>
        </p:nvSpPr>
        <p:spPr>
          <a:xfrm>
            <a:off x="6269095" y="3241788"/>
            <a:ext cx="5071057" cy="272039"/>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54" name="テキスト ボックス 53">
            <a:extLst>
              <a:ext uri="{FF2B5EF4-FFF2-40B4-BE49-F238E27FC236}">
                <a16:creationId xmlns:a16="http://schemas.microsoft.com/office/drawing/2014/main" id="{C712A36E-C218-329A-BA4C-C4D0C0A95737}"/>
              </a:ext>
            </a:extLst>
          </p:cNvPr>
          <p:cNvSpPr txBox="1"/>
          <p:nvPr/>
        </p:nvSpPr>
        <p:spPr>
          <a:xfrm>
            <a:off x="6256307" y="3276243"/>
            <a:ext cx="676986" cy="253916"/>
          </a:xfrm>
          <a:prstGeom prst="rect">
            <a:avLst/>
          </a:prstGeom>
          <a:noFill/>
        </p:spPr>
        <p:txBody>
          <a:bodyPr wrap="square" rtlCol="0">
            <a:spAutoFit/>
          </a:bodyPr>
          <a:lstStyle/>
          <a:p>
            <a:pPr algn="l"/>
            <a:r>
              <a:rPr lang="en-US" altLang="ja-JP" sz="1050" dirty="0"/>
              <a:t>9</a:t>
            </a:r>
            <a:r>
              <a:rPr kumimoji="1" lang="en-US" altLang="ja-JP" sz="1050" dirty="0"/>
              <a:t>/</a:t>
            </a:r>
            <a:r>
              <a:rPr lang="en-US" altLang="ja-JP" sz="1050" dirty="0"/>
              <a:t>1</a:t>
            </a:r>
            <a:endParaRPr kumimoji="1" lang="ja-JP" altLang="en-US" sz="1050" dirty="0"/>
          </a:p>
        </p:txBody>
      </p:sp>
      <p:sp>
        <p:nvSpPr>
          <p:cNvPr id="55" name="テキスト ボックス 54">
            <a:extLst>
              <a:ext uri="{FF2B5EF4-FFF2-40B4-BE49-F238E27FC236}">
                <a16:creationId xmlns:a16="http://schemas.microsoft.com/office/drawing/2014/main" id="{4CD77A63-2B6E-D6B1-3E48-A7731A019D3E}"/>
              </a:ext>
            </a:extLst>
          </p:cNvPr>
          <p:cNvSpPr txBox="1"/>
          <p:nvPr/>
        </p:nvSpPr>
        <p:spPr>
          <a:xfrm>
            <a:off x="10978774" y="3239899"/>
            <a:ext cx="676986" cy="253916"/>
          </a:xfrm>
          <a:prstGeom prst="rect">
            <a:avLst/>
          </a:prstGeom>
          <a:noFill/>
        </p:spPr>
        <p:txBody>
          <a:bodyPr wrap="square" rtlCol="0">
            <a:spAutoFit/>
          </a:bodyPr>
          <a:lstStyle/>
          <a:p>
            <a:pPr algn="l"/>
            <a:r>
              <a:rPr lang="en-US" altLang="ja-JP" sz="1050"/>
              <a:t>3</a:t>
            </a:r>
            <a:r>
              <a:rPr kumimoji="1" lang="en-US" altLang="ja-JP" sz="1050"/>
              <a:t>/10</a:t>
            </a:r>
            <a:endParaRPr kumimoji="1" lang="ja-JP" altLang="en-US" sz="1050"/>
          </a:p>
        </p:txBody>
      </p:sp>
      <p:sp>
        <p:nvSpPr>
          <p:cNvPr id="56" name="テキスト ボックス 55">
            <a:extLst>
              <a:ext uri="{FF2B5EF4-FFF2-40B4-BE49-F238E27FC236}">
                <a16:creationId xmlns:a16="http://schemas.microsoft.com/office/drawing/2014/main" id="{6EB41ADB-2C98-2774-D404-0EA88A7EB9F9}"/>
              </a:ext>
            </a:extLst>
          </p:cNvPr>
          <p:cNvSpPr txBox="1"/>
          <p:nvPr/>
        </p:nvSpPr>
        <p:spPr>
          <a:xfrm>
            <a:off x="11655760" y="3241788"/>
            <a:ext cx="504056" cy="253916"/>
          </a:xfrm>
          <a:prstGeom prst="rect">
            <a:avLst/>
          </a:prstGeom>
          <a:noFill/>
        </p:spPr>
        <p:txBody>
          <a:bodyPr wrap="square" rtlCol="0">
            <a:spAutoFit/>
          </a:bodyPr>
          <a:lstStyle/>
          <a:p>
            <a:pPr algn="l"/>
            <a:r>
              <a:rPr kumimoji="1" lang="en-US" altLang="ja-JP" sz="1050" dirty="0"/>
              <a:t>3/31</a:t>
            </a:r>
            <a:endParaRPr kumimoji="1" lang="ja-JP" altLang="en-US" sz="1050" dirty="0"/>
          </a:p>
        </p:txBody>
      </p:sp>
    </p:spTree>
    <p:extLst>
      <p:ext uri="{BB962C8B-B14F-4D97-AF65-F5344CB8AC3E}">
        <p14:creationId xmlns:p14="http://schemas.microsoft.com/office/powerpoint/2010/main" val="3402460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プレースホルダー 9" descr="アイコン&#10;&#10;自動的に生成された説明">
            <a:extLst>
              <a:ext uri="{FF2B5EF4-FFF2-40B4-BE49-F238E27FC236}">
                <a16:creationId xmlns:a16="http://schemas.microsoft.com/office/drawing/2014/main" id="{6C9B6182-D6CE-A962-8928-56E322954890}"/>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a:t>商品スペック</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02</a:t>
            </a:r>
            <a:endParaRPr kumimoji="1" lang="ja-JP" altLang="en-US"/>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236700225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604</TotalTime>
  <Words>16571</Words>
  <Application>Microsoft Office PowerPoint</Application>
  <PresentationFormat>ワイド画面</PresentationFormat>
  <Paragraphs>2901</Paragraphs>
  <Slides>62</Slides>
  <Notes>41</Notes>
  <HiddenSlides>0</HiddenSlides>
  <MMClips>0</MMClips>
  <ScaleCrop>false</ScaleCrop>
  <HeadingPairs>
    <vt:vector size="8" baseType="variant">
      <vt:variant>
        <vt:lpstr>使用されているフォント</vt:lpstr>
      </vt:variant>
      <vt:variant>
        <vt:i4>11</vt:i4>
      </vt:variant>
      <vt:variant>
        <vt:lpstr>テーマ</vt:lpstr>
      </vt:variant>
      <vt:variant>
        <vt:i4>1</vt:i4>
      </vt:variant>
      <vt:variant>
        <vt:lpstr>埋め込まれた OLE サーバー</vt:lpstr>
      </vt:variant>
      <vt:variant>
        <vt:i4>1</vt:i4>
      </vt:variant>
      <vt:variant>
        <vt:lpstr>スライド タイトル</vt:lpstr>
      </vt:variant>
      <vt:variant>
        <vt:i4>62</vt:i4>
      </vt:variant>
    </vt:vector>
  </HeadingPairs>
  <TitlesOfParts>
    <vt:vector size="75" baseType="lpstr">
      <vt:lpstr>Hiragino Kaku Gothic Pro</vt:lpstr>
      <vt:lpstr>Meiryo UI</vt:lpstr>
      <vt:lpstr>NotoSansJP</vt:lpstr>
      <vt:lpstr>Meiryo</vt:lpstr>
      <vt:lpstr>Meiryo</vt:lpstr>
      <vt:lpstr>メイリオ 本文</vt:lpstr>
      <vt:lpstr>Yu Gothic Medium</vt:lpstr>
      <vt:lpstr>Arial</vt:lpstr>
      <vt:lpstr>Calibri</vt:lpstr>
      <vt:lpstr>Segoe UI</vt:lpstr>
      <vt:lpstr>Wingdings</vt:lpstr>
      <vt:lpstr>MSCレイアウト（広告主・代理店限定）</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小曽根 祐子</cp:lastModifiedBy>
  <cp:revision>268</cp:revision>
  <dcterms:created xsi:type="dcterms:W3CDTF">2020-02-26T07:28:11Z</dcterms:created>
  <dcterms:modified xsi:type="dcterms:W3CDTF">2025-06-26T01:38:46Z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2024-12-06T03:09:04Z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e8a2cfe1-ed36-4817-94cf-6e7060665082</vt:lpwstr>
  </property>
  <property fmtid="{D5CDD505-2E9C-101B-9397-08002B2CF9AE}" pid="8" name="MSIP_Label_defa4170-0d19-0005-0004-bc88714345d2_ContentBits">
    <vt:lpwstr>0</vt:lpwstr>
  </property>
</Properties>
</file>