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59"/>
  </p:notesMasterIdLst>
  <p:sldIdLst>
    <p:sldId id="469" r:id="rId2"/>
    <p:sldId id="572" r:id="rId3"/>
    <p:sldId id="544" r:id="rId4"/>
    <p:sldId id="558" r:id="rId5"/>
    <p:sldId id="700" r:id="rId6"/>
    <p:sldId id="701" r:id="rId7"/>
    <p:sldId id="702" r:id="rId8"/>
    <p:sldId id="559" r:id="rId9"/>
    <p:sldId id="553" r:id="rId10"/>
    <p:sldId id="575" r:id="rId11"/>
    <p:sldId id="576" r:id="rId12"/>
    <p:sldId id="514" r:id="rId13"/>
    <p:sldId id="615" r:id="rId14"/>
    <p:sldId id="577" r:id="rId15"/>
    <p:sldId id="562" r:id="rId16"/>
    <p:sldId id="655" r:id="rId17"/>
    <p:sldId id="656" r:id="rId18"/>
    <p:sldId id="657" r:id="rId19"/>
    <p:sldId id="658" r:id="rId20"/>
    <p:sldId id="582" r:id="rId21"/>
    <p:sldId id="661" r:id="rId22"/>
    <p:sldId id="664" r:id="rId23"/>
    <p:sldId id="665" r:id="rId24"/>
    <p:sldId id="666" r:id="rId25"/>
    <p:sldId id="667" r:id="rId26"/>
    <p:sldId id="670" r:id="rId27"/>
    <p:sldId id="671" r:id="rId28"/>
    <p:sldId id="674" r:id="rId29"/>
    <p:sldId id="675" r:id="rId30"/>
    <p:sldId id="676" r:id="rId31"/>
    <p:sldId id="677" r:id="rId32"/>
    <p:sldId id="678" r:id="rId33"/>
    <p:sldId id="679" r:id="rId34"/>
    <p:sldId id="681" r:id="rId35"/>
    <p:sldId id="600" r:id="rId36"/>
    <p:sldId id="601" r:id="rId37"/>
    <p:sldId id="690" r:id="rId38"/>
    <p:sldId id="691" r:id="rId39"/>
    <p:sldId id="692" r:id="rId40"/>
    <p:sldId id="694" r:id="rId41"/>
    <p:sldId id="682" r:id="rId42"/>
    <p:sldId id="683" r:id="rId43"/>
    <p:sldId id="684" r:id="rId44"/>
    <p:sldId id="686" r:id="rId45"/>
    <p:sldId id="569" r:id="rId46"/>
    <p:sldId id="570" r:id="rId47"/>
    <p:sldId id="611" r:id="rId48"/>
    <p:sldId id="629" r:id="rId49"/>
    <p:sldId id="630" r:id="rId50"/>
    <p:sldId id="631" r:id="rId51"/>
    <p:sldId id="632" r:id="rId52"/>
    <p:sldId id="633" r:id="rId53"/>
    <p:sldId id="634" r:id="rId54"/>
    <p:sldId id="635" r:id="rId55"/>
    <p:sldId id="636" r:id="rId56"/>
    <p:sldId id="717" r:id="rId57"/>
    <p:sldId id="512" r:id="rId5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DED"/>
    <a:srgbClr val="FF0033"/>
    <a:srgbClr val="0D0D0D"/>
    <a:srgbClr val="0D0C0D"/>
    <a:srgbClr val="00003E"/>
    <a:srgbClr val="FFFFFF"/>
    <a:srgbClr val="252525"/>
    <a:srgbClr val="F2F2F5"/>
    <a:srgbClr val="F5F5F5"/>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52"/>
    <p:restoredTop sz="94651"/>
  </p:normalViewPr>
  <p:slideViewPr>
    <p:cSldViewPr snapToGrid="0">
      <p:cViewPr varScale="1">
        <p:scale>
          <a:sx n="51" d="100"/>
          <a:sy n="51" d="100"/>
        </p:scale>
        <p:origin x="150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2025/6/23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968700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18113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742449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680493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4017230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615194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638932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574050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85227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4107924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3239553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426059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244585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763338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37879826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3263828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1751288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4027913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50</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51</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52</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53</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54</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55</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7FE0B-EE3C-8CC1-1759-2CC1F20334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50D1CB1-41C0-2837-E1F2-8553C6B1ADC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1ACA71E-77A1-0003-8279-DA33D3914CDD}"/>
              </a:ext>
            </a:extLst>
          </p:cNvPr>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a:extLst>
              <a:ext uri="{FF2B5EF4-FFF2-40B4-BE49-F238E27FC236}">
                <a16:creationId xmlns:a16="http://schemas.microsoft.com/office/drawing/2014/main" id="{4EA180A7-65A4-4BFB-02B8-361F3EAAB7A0}"/>
              </a:ext>
            </a:extLst>
          </p:cNvPr>
          <p:cNvSpPr>
            <a:spLocks noGrp="1"/>
          </p:cNvSpPr>
          <p:nvPr>
            <p:ph type="sldNum" sz="quarter" idx="5"/>
          </p:nvPr>
        </p:nvSpPr>
        <p:spPr/>
        <p:txBody>
          <a:bodyPr/>
          <a:lstStyle/>
          <a:p>
            <a:fld id="{8226725D-9DF2-415C-AB8C-875BE3177909}" type="slidenum">
              <a:rPr kumimoji="1" lang="ja-JP" altLang="en-US" smtClean="0"/>
              <a:pPr/>
              <a:t>56</a:t>
            </a:fld>
            <a:endParaRPr kumimoji="1" lang="ja-JP" altLang="en-US"/>
          </a:p>
        </p:txBody>
      </p:sp>
    </p:spTree>
    <p:extLst>
      <p:ext uri="{BB962C8B-B14F-4D97-AF65-F5344CB8AC3E}">
        <p14:creationId xmlns:p14="http://schemas.microsoft.com/office/powerpoint/2010/main" val="3369298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7715423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latin typeface="メイリオ" panose="020B0604030504040204" pitchFamily="50" charset="-128"/>
                <a:ea typeface="メイリオ" panose="020B0604030504040204" pitchFamily="50" charset="-128"/>
              </a:rPr>
              <a:t>Yahoo!</a:t>
            </a:r>
            <a:r>
              <a:rPr lang="ja-JP" altLang="en-US" sz="1600" b="1" dirty="0">
                <a:solidFill>
                  <a:srgbClr val="00003E"/>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hyperlink" Target="https://ads-help.yahoo-net.jp/s/article/H000044930?language=ja" TargetMode="External"/><Relationship Id="rId10" Type="http://schemas.openxmlformats.org/officeDocument/2006/relationships/image" Target="../media/image22.png"/><Relationship Id="rId4" Type="http://schemas.openxmlformats.org/officeDocument/2006/relationships/hyperlink" Target="https://s.yimg.jp/dl/displayads-guarantee/formatguide.zip" TargetMode="Externa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png"/><Relationship Id="rId7" Type="http://schemas.openxmlformats.org/officeDocument/2006/relationships/image" Target="../media/image26.jpe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23.png"/><Relationship Id="rId12" Type="http://schemas.openxmlformats.org/officeDocument/2006/relationships/hyperlink" Target="https://ads-help.yahoo-net.jp/s/article/H000044930?language=ja"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hyperlink" Target="https://s.yimg.jp/dl/displayads-guarantee/formatguide.zip" TargetMode="External"/><Relationship Id="rId5" Type="http://schemas.openxmlformats.org/officeDocument/2006/relationships/image" Target="../media/image21.png"/><Relationship Id="rId10" Type="http://schemas.openxmlformats.org/officeDocument/2006/relationships/image" Target="../media/image28.png"/><Relationship Id="rId4" Type="http://schemas.openxmlformats.org/officeDocument/2006/relationships/image" Target="../media/image20.png"/><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s://ads-help.yahoo-net.jp/s/article/H000044930?language=ja" TargetMode="External"/><Relationship Id="rId10" Type="http://schemas.openxmlformats.org/officeDocument/2006/relationships/image" Target="../media/image24.png"/><Relationship Id="rId4" Type="http://schemas.openxmlformats.org/officeDocument/2006/relationships/hyperlink" Target="https://s.yimg.jp/dl/displayads-guarantee/formatguide.zip" TargetMode="External"/><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png"/><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s://ads-help.yahoo-net.jp/s/article/H000044930?language=ja" TargetMode="External"/><Relationship Id="rId10" Type="http://schemas.openxmlformats.org/officeDocument/2006/relationships/image" Target="../media/image31.png"/><Relationship Id="rId4" Type="http://schemas.openxmlformats.org/officeDocument/2006/relationships/hyperlink" Target="https://s.yimg.jp/dl/displayads-guarantee/formatguide.zip" TargetMode="External"/><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4.png"/><Relationship Id="rId3" Type="http://schemas.openxmlformats.org/officeDocument/2006/relationships/image" Target="../media/image14.png"/><Relationship Id="rId7" Type="http://schemas.openxmlformats.org/officeDocument/2006/relationships/image" Target="../media/image23.png"/><Relationship Id="rId12"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image" Target="../media/image21.png"/><Relationship Id="rId10" Type="http://schemas.openxmlformats.org/officeDocument/2006/relationships/hyperlink" Target="https://ads-help.yahoo-net.jp/s/article/H000044930?language=ja" TargetMode="External"/><Relationship Id="rId4" Type="http://schemas.openxmlformats.org/officeDocument/2006/relationships/image" Target="../media/image20.png"/><Relationship Id="rId9" Type="http://schemas.openxmlformats.org/officeDocument/2006/relationships/hyperlink" Target="https://s.yimg.jp/dl/displayads-guarantee/formatguide.zip" TargetMode="External"/></Relationships>
</file>

<file path=ppt/slides/_rels/slide3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4.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www.lycbiz.com/jp/download/"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240/"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4.png"/><Relationship Id="rId7"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4.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40.sv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38.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3</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9</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2025/1/8</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a:t>LINE</a:t>
            </a:r>
            <a:r>
              <a:rPr lang="ja-JP" altLang="en-US"/>
              <a:t>ヤフー株式会社</a:t>
            </a:r>
          </a:p>
        </p:txBody>
      </p:sp>
      <p:sp>
        <p:nvSpPr>
          <p:cNvPr id="2" name="テキスト プレースホルダー 3">
            <a:extLst>
              <a:ext uri="{FF2B5EF4-FFF2-40B4-BE49-F238E27FC236}">
                <a16:creationId xmlns:a16="http://schemas.microsoft.com/office/drawing/2014/main" id="{2BFB43E7-720E-7DB2-370A-6ED64962B878}"/>
              </a:ext>
            </a:extLst>
          </p:cNvPr>
          <p:cNvSpPr txBox="1">
            <a:spLocks/>
          </p:cNvSpPr>
          <p:nvPr/>
        </p:nvSpPr>
        <p:spPr>
          <a:xfrm>
            <a:off x="587375" y="5499278"/>
            <a:ext cx="1616395" cy="277039"/>
          </a:xfrm>
          <a:prstGeom prst="rect">
            <a:avLst/>
          </a:prstGeom>
        </p:spPr>
        <p:txBody>
          <a:bodyPr lIns="0" tIns="0" rIns="0" bIns="0"/>
          <a:lstStyle>
            <a:lvl1pPr marL="0" indent="0" algn="l" rtl="0" eaLnBrk="0" fontAlgn="base" hangingPunct="0">
              <a:lnSpc>
                <a:spcPct val="90000"/>
              </a:lnSpc>
              <a:spcBef>
                <a:spcPts val="1000"/>
              </a:spcBef>
              <a:spcAft>
                <a:spcPct val="0"/>
              </a:spcAft>
              <a:buFont typeface="Arial" panose="020B0604020202020204" pitchFamily="34" charset="0"/>
              <a:buNone/>
              <a:defRPr kumimoji="1" sz="100" b="1" i="0" kern="1200" baseline="0">
                <a:solidFill>
                  <a:schemeClr val="bg1"/>
                </a:solidFill>
                <a:latin typeface="メイリオ" panose="020B0604030504040204" pitchFamily="50" charset="-128"/>
                <a:ea typeface="メイリオ" panose="020B0604030504040204" pitchFamily="50"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200" dirty="0"/>
              <a:t>更新日：</a:t>
            </a:r>
            <a:r>
              <a:rPr lang="en-US" altLang="ja-JP" sz="1200" dirty="0"/>
              <a:t>2025/4/15</a:t>
            </a:r>
            <a:endParaRPr lang="ja-JP" altLang="en-US" sz="600" dirty="0"/>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7" name="テキスト ボックス 6">
            <a:extLst>
              <a:ext uri="{FF2B5EF4-FFF2-40B4-BE49-F238E27FC236}">
                <a16:creationId xmlns:a16="http://schemas.microsoft.com/office/drawing/2014/main" id="{D1F3C55C-E266-9FA8-061C-02AEAC5E4197}"/>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dirty="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5"/>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17" name="テキスト プレースホルダー 2">
            <a:extLst>
              <a:ext uri="{FF2B5EF4-FFF2-40B4-BE49-F238E27FC236}">
                <a16:creationId xmlns:a16="http://schemas.microsoft.com/office/drawing/2014/main" id="{351E9626-25D5-978A-E871-DAA338BE6824}"/>
              </a:ext>
            </a:extLst>
          </p:cNvPr>
          <p:cNvSpPr>
            <a:spLocks noGrp="1"/>
          </p:cNvSpPr>
          <p:nvPr>
            <p:ph type="body" sz="quarter" idx="12"/>
          </p:nvPr>
        </p:nvSpPr>
        <p:spPr>
          <a:xfrm>
            <a:off x="595671" y="81412"/>
            <a:ext cx="866756" cy="410840"/>
          </a:xfrm>
        </p:spPr>
        <p:txBody>
          <a:bodyPr/>
          <a:lstStyle/>
          <a:p>
            <a:pPr marL="0" indent="0" algn="ctr">
              <a:buNone/>
            </a:pPr>
            <a:r>
              <a:rPr lang="ja-JP" altLang="en-US"/>
              <a:t>商品スペック</a:t>
            </a:r>
          </a:p>
        </p:txBody>
      </p:sp>
      <p:sp>
        <p:nvSpPr>
          <p:cNvPr id="18" name="テキスト プレースホルダー 35">
            <a:extLst>
              <a:ext uri="{FF2B5EF4-FFF2-40B4-BE49-F238E27FC236}">
                <a16:creationId xmlns:a16="http://schemas.microsoft.com/office/drawing/2014/main" id="{8A9A0764-B0F5-0969-5459-0E473EEAEFE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pic>
        <p:nvPicPr>
          <p:cNvPr id="21" name="図 20">
            <a:extLst>
              <a:ext uri="{FF2B5EF4-FFF2-40B4-BE49-F238E27FC236}">
                <a16:creationId xmlns:a16="http://schemas.microsoft.com/office/drawing/2014/main" id="{03A5CFF8-9C8C-D673-977C-6E8609CAB7D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3609513" y="2938226"/>
            <a:ext cx="3876964" cy="2176427"/>
          </a:xfrm>
          <a:prstGeom prst="rect">
            <a:avLst/>
          </a:prstGeom>
        </p:spPr>
      </p:pic>
      <p:sp>
        <p:nvSpPr>
          <p:cNvPr id="24" name="角丸四角形 44">
            <a:extLst>
              <a:ext uri="{FF2B5EF4-FFF2-40B4-BE49-F238E27FC236}">
                <a16:creationId xmlns:a16="http://schemas.microsoft.com/office/drawing/2014/main" id="{364201DD-87F6-690B-241E-FA8346D4274F}"/>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45">
            <a:extLst>
              <a:ext uri="{FF2B5EF4-FFF2-40B4-BE49-F238E27FC236}">
                <a16:creationId xmlns:a16="http://schemas.microsoft.com/office/drawing/2014/main" id="{4EAA2A46-4597-9C89-0783-1341C7DB19B4}"/>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7" name="円/楕円 46">
            <a:extLst>
              <a:ext uri="{FF2B5EF4-FFF2-40B4-BE49-F238E27FC236}">
                <a16:creationId xmlns:a16="http://schemas.microsoft.com/office/drawing/2014/main" id="{6D0B79C2-0A88-6AB3-784B-70C58DE07327}"/>
              </a:ext>
            </a:extLst>
          </p:cNvPr>
          <p:cNvSpPr>
            <a:spLocks noChangeAspect="1"/>
          </p:cNvSpPr>
          <p:nvPr/>
        </p:nvSpPr>
        <p:spPr>
          <a:xfrm>
            <a:off x="3609514"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5" name="角丸四角形 47">
            <a:extLst>
              <a:ext uri="{FF2B5EF4-FFF2-40B4-BE49-F238E27FC236}">
                <a16:creationId xmlns:a16="http://schemas.microsoft.com/office/drawing/2014/main" id="{166501BC-61E6-E3F5-0026-E9FE1D3EFA89}"/>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38" name="角丸四角形 48">
            <a:extLst>
              <a:ext uri="{FF2B5EF4-FFF2-40B4-BE49-F238E27FC236}">
                <a16:creationId xmlns:a16="http://schemas.microsoft.com/office/drawing/2014/main" id="{963FEA5F-3F0D-2796-9F38-5150E6977E0E}"/>
              </a:ext>
            </a:extLst>
          </p:cNvPr>
          <p:cNvSpPr/>
          <p:nvPr/>
        </p:nvSpPr>
        <p:spPr>
          <a:xfrm>
            <a:off x="749930"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9" name="円/楕円 49">
            <a:extLst>
              <a:ext uri="{FF2B5EF4-FFF2-40B4-BE49-F238E27FC236}">
                <a16:creationId xmlns:a16="http://schemas.microsoft.com/office/drawing/2014/main" id="{683497DC-7588-68C1-0562-188C8AFB442C}"/>
              </a:ext>
            </a:extLst>
          </p:cNvPr>
          <p:cNvSpPr>
            <a:spLocks noChangeAspect="1"/>
          </p:cNvSpPr>
          <p:nvPr/>
        </p:nvSpPr>
        <p:spPr>
          <a:xfrm>
            <a:off x="497930"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0" name="テキスト ボックス 39">
            <a:extLst>
              <a:ext uri="{FF2B5EF4-FFF2-40B4-BE49-F238E27FC236}">
                <a16:creationId xmlns:a16="http://schemas.microsoft.com/office/drawing/2014/main" id="{EA15963D-7BE0-9F3B-A513-838C4493065E}"/>
              </a:ext>
            </a:extLst>
          </p:cNvPr>
          <p:cNvSpPr txBox="1"/>
          <p:nvPr/>
        </p:nvSpPr>
        <p:spPr>
          <a:xfrm>
            <a:off x="1661888" y="2599260"/>
            <a:ext cx="1630254"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P13</a:t>
            </a:r>
            <a:endParaRPr kumimoji="1" lang="ja-JP" altLang="en-US"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pic>
        <p:nvPicPr>
          <p:cNvPr id="45" name="図 44">
            <a:extLst>
              <a:ext uri="{FF2B5EF4-FFF2-40B4-BE49-F238E27FC236}">
                <a16:creationId xmlns:a16="http://schemas.microsoft.com/office/drawing/2014/main" id="{D5BDB28A-84D0-1F69-C0B8-A8CBF9F1287C}"/>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7609864" y="2912826"/>
            <a:ext cx="4379844" cy="2458731"/>
          </a:xfrm>
          <a:prstGeom prst="rect">
            <a:avLst/>
          </a:prstGeom>
        </p:spPr>
      </p:pic>
      <p:grpSp>
        <p:nvGrpSpPr>
          <p:cNvPr id="47" name="グループ化 46">
            <a:extLst>
              <a:ext uri="{FF2B5EF4-FFF2-40B4-BE49-F238E27FC236}">
                <a16:creationId xmlns:a16="http://schemas.microsoft.com/office/drawing/2014/main" id="{1FEB4903-B601-EEBD-950B-CC1FB7176175}"/>
              </a:ext>
            </a:extLst>
          </p:cNvPr>
          <p:cNvGrpSpPr/>
          <p:nvPr/>
        </p:nvGrpSpPr>
        <p:grpSpPr>
          <a:xfrm>
            <a:off x="534905" y="2894074"/>
            <a:ext cx="1322156" cy="2410962"/>
            <a:chOff x="513033" y="432674"/>
            <a:chExt cx="2115990" cy="3618219"/>
          </a:xfrm>
        </p:grpSpPr>
        <p:grpSp>
          <p:nvGrpSpPr>
            <p:cNvPr id="48" name="グループ化 47">
              <a:extLst>
                <a:ext uri="{FF2B5EF4-FFF2-40B4-BE49-F238E27FC236}">
                  <a16:creationId xmlns:a16="http://schemas.microsoft.com/office/drawing/2014/main" id="{123CEBE1-8733-0B58-CBC6-80E96C3478E8}"/>
                </a:ext>
              </a:extLst>
            </p:cNvPr>
            <p:cNvGrpSpPr/>
            <p:nvPr/>
          </p:nvGrpSpPr>
          <p:grpSpPr>
            <a:xfrm>
              <a:off x="513033" y="432674"/>
              <a:ext cx="2115990" cy="3618219"/>
              <a:chOff x="513033" y="446485"/>
              <a:chExt cx="2115990" cy="3618219"/>
            </a:xfrm>
          </p:grpSpPr>
          <p:pic>
            <p:nvPicPr>
              <p:cNvPr id="55" name="図 54">
                <a:extLst>
                  <a:ext uri="{FF2B5EF4-FFF2-40B4-BE49-F238E27FC236}">
                    <a16:creationId xmlns:a16="http://schemas.microsoft.com/office/drawing/2014/main" id="{C3D77C64-15FE-AA17-E3E6-96033023A944}"/>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6" name="図 55">
                <a:extLst>
                  <a:ext uri="{FF2B5EF4-FFF2-40B4-BE49-F238E27FC236}">
                    <a16:creationId xmlns:a16="http://schemas.microsoft.com/office/drawing/2014/main" id="{6346EAAB-AE11-152F-3CC9-EFB1E4CF1725}"/>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7" name="図 56">
                <a:extLst>
                  <a:ext uri="{FF2B5EF4-FFF2-40B4-BE49-F238E27FC236}">
                    <a16:creationId xmlns:a16="http://schemas.microsoft.com/office/drawing/2014/main" id="{3F50BFD5-2FCD-B84B-9BE5-5A524524045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4" name="図 53">
              <a:extLst>
                <a:ext uri="{FF2B5EF4-FFF2-40B4-BE49-F238E27FC236}">
                  <a16:creationId xmlns:a16="http://schemas.microsoft.com/office/drawing/2014/main" id="{265534F7-7D8B-F212-ECC8-E4AE782AB986}"/>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8" name="グループ化 57">
            <a:extLst>
              <a:ext uri="{FF2B5EF4-FFF2-40B4-BE49-F238E27FC236}">
                <a16:creationId xmlns:a16="http://schemas.microsoft.com/office/drawing/2014/main" id="{2DDCB22A-6EB1-F3CF-8279-E81BF5E53718}"/>
              </a:ext>
            </a:extLst>
          </p:cNvPr>
          <p:cNvGrpSpPr/>
          <p:nvPr/>
        </p:nvGrpSpPr>
        <p:grpSpPr>
          <a:xfrm>
            <a:off x="1916910" y="2938226"/>
            <a:ext cx="1322156" cy="2366809"/>
            <a:chOff x="7241733" y="1270074"/>
            <a:chExt cx="2016626" cy="3609988"/>
          </a:xfrm>
        </p:grpSpPr>
        <p:grpSp>
          <p:nvGrpSpPr>
            <p:cNvPr id="59" name="グループ化 58">
              <a:extLst>
                <a:ext uri="{FF2B5EF4-FFF2-40B4-BE49-F238E27FC236}">
                  <a16:creationId xmlns:a16="http://schemas.microsoft.com/office/drawing/2014/main" id="{FB450AB3-0143-E1FD-4818-F6DC0BFE7E73}"/>
                </a:ext>
              </a:extLst>
            </p:cNvPr>
            <p:cNvGrpSpPr/>
            <p:nvPr/>
          </p:nvGrpSpPr>
          <p:grpSpPr>
            <a:xfrm>
              <a:off x="7241733" y="1270074"/>
              <a:ext cx="2016626" cy="3609988"/>
              <a:chOff x="513033" y="432676"/>
              <a:chExt cx="2115990" cy="3551959"/>
            </a:xfrm>
          </p:grpSpPr>
          <p:grpSp>
            <p:nvGrpSpPr>
              <p:cNvPr id="63" name="グループ化 62">
                <a:extLst>
                  <a:ext uri="{FF2B5EF4-FFF2-40B4-BE49-F238E27FC236}">
                    <a16:creationId xmlns:a16="http://schemas.microsoft.com/office/drawing/2014/main" id="{86A4F088-B079-1AB4-8B70-7203BC218351}"/>
                  </a:ext>
                </a:extLst>
              </p:cNvPr>
              <p:cNvGrpSpPr/>
              <p:nvPr/>
            </p:nvGrpSpPr>
            <p:grpSpPr>
              <a:xfrm>
                <a:off x="513033" y="432676"/>
                <a:ext cx="2115990" cy="3551959"/>
                <a:chOff x="513033" y="446487"/>
                <a:chExt cx="2115990" cy="3551959"/>
              </a:xfrm>
            </p:grpSpPr>
            <p:pic>
              <p:nvPicPr>
                <p:cNvPr id="65" name="図 64">
                  <a:extLst>
                    <a:ext uri="{FF2B5EF4-FFF2-40B4-BE49-F238E27FC236}">
                      <a16:creationId xmlns:a16="http://schemas.microsoft.com/office/drawing/2014/main" id="{3781BC36-1F85-1355-4A0E-8936D559A24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66" name="図 65">
                  <a:extLst>
                    <a:ext uri="{FF2B5EF4-FFF2-40B4-BE49-F238E27FC236}">
                      <a16:creationId xmlns:a16="http://schemas.microsoft.com/office/drawing/2014/main" id="{CA29CD21-1CD9-F043-5EA4-5BD61F56258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64" name="図 63">
                <a:extLst>
                  <a:ext uri="{FF2B5EF4-FFF2-40B4-BE49-F238E27FC236}">
                    <a16:creationId xmlns:a16="http://schemas.microsoft.com/office/drawing/2014/main" id="{A44D6432-E9C1-03D5-EDBB-B6402E2FADFA}"/>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60" name="図 59">
              <a:extLst>
                <a:ext uri="{FF2B5EF4-FFF2-40B4-BE49-F238E27FC236}">
                  <a16:creationId xmlns:a16="http://schemas.microsoft.com/office/drawing/2014/main" id="{E763E493-00A9-1BD6-AC3D-2F927514C60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61" name="図 60">
              <a:extLst>
                <a:ext uri="{FF2B5EF4-FFF2-40B4-BE49-F238E27FC236}">
                  <a16:creationId xmlns:a16="http://schemas.microsoft.com/office/drawing/2014/main" id="{77AC9B44-19E3-30AC-6B33-0EF99F65408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7" name="角丸四角形 20">
            <a:extLst>
              <a:ext uri="{FF2B5EF4-FFF2-40B4-BE49-F238E27FC236}">
                <a16:creationId xmlns:a16="http://schemas.microsoft.com/office/drawing/2014/main" id="{EF6B3C62-EC9E-201B-EEB6-B8B3669C1B2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8" name="角丸四角形 21">
            <a:extLst>
              <a:ext uri="{FF2B5EF4-FFF2-40B4-BE49-F238E27FC236}">
                <a16:creationId xmlns:a16="http://schemas.microsoft.com/office/drawing/2014/main" id="{05321239-380B-DC88-D158-99E138C980DA}"/>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0" name="角丸四角形 65">
            <a:extLst>
              <a:ext uri="{FF2B5EF4-FFF2-40B4-BE49-F238E27FC236}">
                <a16:creationId xmlns:a16="http://schemas.microsoft.com/office/drawing/2014/main" id="{27F5AAC7-01C3-6C17-5D5F-89D3D022232B}"/>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1" name="円/楕円 66">
            <a:extLst>
              <a:ext uri="{FF2B5EF4-FFF2-40B4-BE49-F238E27FC236}">
                <a16:creationId xmlns:a16="http://schemas.microsoft.com/office/drawing/2014/main" id="{02944FB9-880E-E291-069A-4DE89D8190E7}"/>
              </a:ext>
            </a:extLst>
          </p:cNvPr>
          <p:cNvSpPr>
            <a:spLocks noChangeAspect="1"/>
          </p:cNvSpPr>
          <p:nvPr/>
        </p:nvSpPr>
        <p:spPr>
          <a:xfrm>
            <a:off x="7713163"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2" name="角丸四角形 3">
            <a:extLst>
              <a:ext uri="{FF2B5EF4-FFF2-40B4-BE49-F238E27FC236}">
                <a16:creationId xmlns:a16="http://schemas.microsoft.com/office/drawing/2014/main" id="{E350C917-432B-A94B-23A5-51B6713DC416}"/>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cxnSp>
        <p:nvCxnSpPr>
          <p:cNvPr id="2" name="コネクタ: カギ線 1">
            <a:extLst>
              <a:ext uri="{FF2B5EF4-FFF2-40B4-BE49-F238E27FC236}">
                <a16:creationId xmlns:a16="http://schemas.microsoft.com/office/drawing/2014/main" id="{01E831B7-F8F8-C9DE-547F-9C09D0055FF2}"/>
              </a:ext>
            </a:extLst>
          </p:cNvPr>
          <p:cNvCxnSpPr>
            <a:cxnSpLocks/>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コネクタ: カギ線 2">
            <a:extLst>
              <a:ext uri="{FF2B5EF4-FFF2-40B4-BE49-F238E27FC236}">
                <a16:creationId xmlns:a16="http://schemas.microsoft.com/office/drawing/2014/main" id="{814C9BFE-224C-E9A8-14DE-DFC484E97EC9}"/>
              </a:ext>
            </a:extLst>
          </p:cNvPr>
          <p:cNvCxnSpPr>
            <a:cxnSpLocks/>
          </p:cNvCxnSpPr>
          <p:nvPr/>
        </p:nvCxnSpPr>
        <p:spPr>
          <a:xfrm flipH="1">
            <a:off x="11503660"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557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6" name="正方形/長方形 5">
            <a:extLst>
              <a:ext uri="{FF2B5EF4-FFF2-40B4-BE49-F238E27FC236}">
                <a16:creationId xmlns:a16="http://schemas.microsoft.com/office/drawing/2014/main" id="{3D4B646C-3C77-39FE-3AD6-7EAE43E9ABDA}"/>
              </a:ext>
            </a:extLst>
          </p:cNvPr>
          <p:cNvSpPr/>
          <p:nvPr/>
        </p:nvSpPr>
        <p:spPr>
          <a:xfrm>
            <a:off x="397581" y="5737913"/>
            <a:ext cx="4087657" cy="498598"/>
          </a:xfrm>
          <a:prstGeom prst="rect">
            <a:avLst/>
          </a:prstGeom>
        </p:spPr>
        <p:txBody>
          <a:bodyPr wrap="none" lIns="0" tIns="45720" rIns="0" bIns="45720" anchor="t">
            <a:spAutoFit/>
          </a:bodyPr>
          <a:lstStyle/>
          <a:p>
            <a:pPr>
              <a:lnSpc>
                <a:spcPct val="110000"/>
              </a:lnSpc>
              <a:defRPr/>
            </a:pPr>
            <a:r>
              <a:rPr kumimoji="0" lang="en-US" altLang="ja-JP" sz="800" kern="0">
                <a:solidFill>
                  <a:srgbClr val="595959"/>
                </a:solidFill>
                <a:latin typeface="Meiryo"/>
                <a:ea typeface="Meiryo"/>
                <a:cs typeface="+mn-lt"/>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graphicFrame>
        <p:nvGraphicFramePr>
          <p:cNvPr id="17" name="表 16">
            <a:extLst>
              <a:ext uri="{FF2B5EF4-FFF2-40B4-BE49-F238E27FC236}">
                <a16:creationId xmlns:a16="http://schemas.microsoft.com/office/drawing/2014/main" id="{8CD43981-D01F-0805-EFC0-CE1D91016E5B}"/>
              </a:ext>
            </a:extLst>
          </p:cNvPr>
          <p:cNvGraphicFramePr>
            <a:graphicFrameLocks noGrp="1"/>
          </p:cNvGraphicFramePr>
          <p:nvPr>
            <p:extLst>
              <p:ext uri="{D42A27DB-BD31-4B8C-83A1-F6EECF244321}">
                <p14:modId xmlns:p14="http://schemas.microsoft.com/office/powerpoint/2010/main" val="370327397"/>
              </p:ext>
            </p:extLst>
          </p:nvPr>
        </p:nvGraphicFramePr>
        <p:xfrm>
          <a:off x="443707" y="946152"/>
          <a:ext cx="11233149" cy="4738548"/>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2"/>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1000005651</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1000005652</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1000001346</a:t>
                      </a:r>
                      <a:endParaRPr kumimoji="1" lang="ja-JP" altLang="en-US" sz="90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1000005697</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en-US" altLang="ja-JP" sz="900" b="0" i="0" u="none" strike="noStrike" noProof="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1000005653</a:t>
                      </a:r>
                      <a:endParaRPr kumimoji="1" lang="ja-JP" altLang="en-US"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1000003037</a:t>
                      </a:r>
                      <a:endParaRPr kumimoji="1" lang="ja-JP" altLang="en-US" sz="90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【PC】</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rgbClr val="0D0D0D"/>
                          </a:solidFill>
                          <a:latin typeface="Meiryo" panose="020B0604030504040204" pitchFamily="34" charset="-128"/>
                          <a:ea typeface="Meiryo" panose="020B0604030504040204" pitchFamily="34" charset="-128"/>
                          <a:cs typeface="+mn-cs"/>
                        </a:rPr>
                        <a:t>for view</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en"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ja-JP" altLang="en-US" sz="900" kern="120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rgbClr val="0D0D0D"/>
                          </a:solidFill>
                          <a:latin typeface="Meiryo" panose="020B0604030504040204" pitchFamily="34" charset="-128"/>
                          <a:ea typeface="Meiryo" panose="020B0604030504040204" pitchFamily="34" charset="-128"/>
                          <a:cs typeface="+mn-cs"/>
                        </a:rPr>
                        <a:t>for click</a:t>
                      </a:r>
                      <a:r>
                        <a:rPr kumimoji="1" lang="ja-JP" altLang="en" sz="900" kern="1200">
                          <a:solidFill>
                            <a:srgbClr val="0D0D0D"/>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アプリ）　</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baseline="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D0D0D"/>
                          </a:solidFill>
                          <a:latin typeface="Meiryo" panose="020B0604030504040204" pitchFamily="34" charset="-128"/>
                          <a:ea typeface="Meiryo" panose="020B0604030504040204" pitchFamily="34" charset="-128"/>
                          <a:cs typeface="+mn-cs"/>
                        </a:rPr>
                        <a:t>PC</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Yahoo! JAPAN</a:t>
                      </a:r>
                      <a:r>
                        <a:rPr kumimoji="1" lang="ja-JP" altLang="en-US" sz="900" kern="1200">
                          <a:solidFill>
                            <a:srgbClr val="0D0D0D"/>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日（土）～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dirty="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31</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  </a:t>
                      </a:r>
                      <a:r>
                        <a:rPr kumimoji="1" lang="en-US" altLang="ja-JP" sz="900" kern="1200" dirty="0">
                          <a:solidFill>
                            <a:srgbClr val="FF0033"/>
                          </a:solidFill>
                          <a:latin typeface="Meiryo" panose="020B0604030504040204" pitchFamily="34" charset="-128"/>
                          <a:ea typeface="Meiryo" panose="020B0604030504040204" pitchFamily="34" charset="-128"/>
                          <a:cs typeface="+mn-cs"/>
                        </a:rPr>
                        <a:t>※1</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5</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31</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 </a:t>
                      </a:r>
                      <a:r>
                        <a:rPr kumimoji="1" lang="en-US" altLang="ja-JP" sz="900" dirty="0">
                          <a:solidFill>
                            <a:srgbClr val="FF0033"/>
                          </a:solidFill>
                          <a:latin typeface="Meiryo" panose="020B0604030504040204" pitchFamily="34" charset="-128"/>
                          <a:ea typeface="Meiryo" panose="020B0604030504040204" pitchFamily="34" charset="-128"/>
                        </a:rPr>
                        <a:t>※1</a:t>
                      </a:r>
                      <a:endParaRPr kumimoji="1" lang="ja-JP" altLang="en-US" sz="900" dirty="0">
                        <a:solidFill>
                          <a:srgbClr val="FF003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5,000,000</a:t>
                      </a:r>
                      <a:r>
                        <a:rPr kumimoji="1" lang="ja-JP" altLang="en-US" sz="900">
                          <a:solidFill>
                            <a:srgbClr val="0D0D0D"/>
                          </a:solidFill>
                          <a:latin typeface="Meiryo" panose="020B0604030504040204" pitchFamily="34" charset="-128"/>
                          <a:ea typeface="Meiryo" panose="020B0604030504040204" pitchFamily="34" charset="-128"/>
                        </a:rPr>
                        <a:t>円</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500,000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780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702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748</a:t>
                      </a:r>
                      <a:r>
                        <a:rPr kumimoji="1" lang="ja-JP" altLang="en-US" sz="900" dirty="0">
                          <a:solidFill>
                            <a:srgbClr val="0D0D0D"/>
                          </a:solidFill>
                          <a:latin typeface="Meiryo"/>
                          <a:ea typeface="Meiryo"/>
                        </a:rPr>
                        <a:t>円</a:t>
                      </a:r>
                      <a:r>
                        <a:rPr lang="en-US" altLang="ja-JP" sz="900" dirty="0">
                          <a:solidFill>
                            <a:srgbClr val="0D0D0D"/>
                          </a:solidFill>
                          <a:latin typeface="Meiryo"/>
                          <a:ea typeface="Meiryo"/>
                        </a:rPr>
                        <a:t> </a:t>
                      </a:r>
                      <a:r>
                        <a:rPr kumimoji="1" lang="en-US" altLang="ja-JP" sz="900" dirty="0">
                          <a:solidFill>
                            <a:srgbClr val="0D0D0D"/>
                          </a:solidFill>
                          <a:latin typeface="Meiryo"/>
                          <a:ea typeface="Meiryo"/>
                        </a:rPr>
                        <a:t> </a:t>
                      </a:r>
                      <a:r>
                        <a:rPr kumimoji="1" lang="en-US" altLang="ja-JP" sz="900" kern="1200" dirty="0">
                          <a:solidFill>
                            <a:srgbClr val="FF0033"/>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1,014</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912</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702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1,216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8" name="円/楕円 13">
            <a:extLst>
              <a:ext uri="{FF2B5EF4-FFF2-40B4-BE49-F238E27FC236}">
                <a16:creationId xmlns:a16="http://schemas.microsoft.com/office/drawing/2014/main" id="{7C81336E-3FAD-9CA6-2C5F-127D4700BBA4}"/>
              </a:ext>
            </a:extLst>
          </p:cNvPr>
          <p:cNvSpPr>
            <a:spLocks noChangeAspect="1"/>
          </p:cNvSpPr>
          <p:nvPr/>
        </p:nvSpPr>
        <p:spPr>
          <a:xfrm>
            <a:off x="8011033" y="2443829"/>
            <a:ext cx="180000" cy="180000"/>
          </a:xfrm>
          <a:prstGeom prst="ellipse">
            <a:avLst/>
          </a:prstGeom>
          <a:solidFill>
            <a:schemeClr val="tx1"/>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4">
            <a:extLst>
              <a:ext uri="{FF2B5EF4-FFF2-40B4-BE49-F238E27FC236}">
                <a16:creationId xmlns:a16="http://schemas.microsoft.com/office/drawing/2014/main" id="{21281617-866A-FB41-2FDC-AF9A47253A66}"/>
              </a:ext>
            </a:extLst>
          </p:cNvPr>
          <p:cNvSpPr>
            <a:spLocks noChangeAspect="1"/>
          </p:cNvSpPr>
          <p:nvPr/>
        </p:nvSpPr>
        <p:spPr>
          <a:xfrm>
            <a:off x="10374135" y="242058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5">
            <a:extLst>
              <a:ext uri="{FF2B5EF4-FFF2-40B4-BE49-F238E27FC236}">
                <a16:creationId xmlns:a16="http://schemas.microsoft.com/office/drawing/2014/main" id="{23EF63CC-EF4C-1BA5-C1AD-058E3917895D}"/>
              </a:ext>
            </a:extLst>
          </p:cNvPr>
          <p:cNvSpPr>
            <a:spLocks noChangeAspect="1"/>
          </p:cNvSpPr>
          <p:nvPr/>
        </p:nvSpPr>
        <p:spPr>
          <a:xfrm>
            <a:off x="8437754" y="2263829"/>
            <a:ext cx="180000" cy="180000"/>
          </a:xfrm>
          <a:prstGeom prst="ellipse">
            <a:avLst/>
          </a:prstGeom>
          <a:solidFill>
            <a:srgbClr val="03004A"/>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D20A29D5-9F5D-384F-0AE8-4FB0D7070F3E}"/>
              </a:ext>
            </a:extLst>
          </p:cNvPr>
          <p:cNvSpPr/>
          <p:nvPr/>
        </p:nvSpPr>
        <p:spPr>
          <a:xfrm>
            <a:off x="4807112" y="5737913"/>
            <a:ext cx="7178247" cy="634020"/>
          </a:xfrm>
          <a:prstGeom prst="rect">
            <a:avLst/>
          </a:prstGeom>
        </p:spPr>
        <p:txBody>
          <a:bodyPr wrap="none" lIns="0" tIns="45720" rIns="0" bIns="4572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i="0">
                <a:solidFill>
                  <a:srgbClr val="FF0033"/>
                </a:solidFill>
                <a:effectLst/>
                <a:latin typeface="NotoSansJP"/>
              </a:rPr>
              <a:t>1</a:t>
            </a:r>
            <a:r>
              <a:rPr lang="ja-JP" altLang="en-US" sz="800" i="0">
                <a:solidFill>
                  <a:srgbClr val="FF0033"/>
                </a:solidFill>
                <a:effectLst/>
                <a:latin typeface="NotoSansJP"/>
              </a:rPr>
              <a:t>日間～</a:t>
            </a:r>
            <a:r>
              <a:rPr lang="en-US" altLang="ja-JP" sz="800" i="0">
                <a:solidFill>
                  <a:srgbClr val="FF0033"/>
                </a:solidFill>
                <a:effectLst/>
                <a:latin typeface="NotoSansJP"/>
              </a:rPr>
              <a:t>4</a:t>
            </a:r>
            <a:r>
              <a:rPr lang="ja-JP" altLang="en-US" sz="800" i="0">
                <a:solidFill>
                  <a:srgbClr val="FF0033"/>
                </a:solidFill>
                <a:effectLst/>
                <a:latin typeface="NotoSansJP"/>
              </a:rPr>
              <a:t>日間での掲載も可能ですが、予約時のシミュレーション</a:t>
            </a:r>
            <a:r>
              <a:rPr lang="en-US" altLang="ja-JP" sz="800" i="0" err="1">
                <a:solidFill>
                  <a:srgbClr val="FF0033"/>
                </a:solidFill>
                <a:effectLst/>
                <a:latin typeface="NotoSansJP"/>
              </a:rPr>
              <a:t>vimps</a:t>
            </a:r>
            <a:r>
              <a:rPr lang="ja-JP" altLang="en-US" sz="800" i="0">
                <a:solidFill>
                  <a:srgbClr val="FF0033"/>
                </a:solidFill>
                <a:effectLst/>
                <a:latin typeface="NotoSansJP"/>
              </a:rPr>
              <a:t>を下回る場合がありますので、</a:t>
            </a:r>
            <a:r>
              <a:rPr lang="en-US" altLang="ja-JP" sz="800" i="0">
                <a:solidFill>
                  <a:srgbClr val="FF0033"/>
                </a:solidFill>
                <a:effectLst/>
                <a:latin typeface="NotoSansJP"/>
              </a:rPr>
              <a:t>5</a:t>
            </a:r>
            <a:r>
              <a:rPr lang="ja-JP" altLang="en-US" sz="800" i="0">
                <a:solidFill>
                  <a:srgbClr val="FF0033"/>
                </a:solidFill>
                <a:effectLst/>
                <a:latin typeface="NotoSansJP"/>
              </a:rPr>
              <a:t>日間以上の掲載を推奨します。</a:t>
            </a:r>
            <a:endParaRPr lang="en-US" altLang="ja-JP" sz="80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※4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
        <p:nvSpPr>
          <p:cNvPr id="2" name="角丸四角形 3">
            <a:extLst>
              <a:ext uri="{FF2B5EF4-FFF2-40B4-BE49-F238E27FC236}">
                <a16:creationId xmlns:a16="http://schemas.microsoft.com/office/drawing/2014/main" id="{ED9B0697-1FAE-849C-8A95-06BB95B26B5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7" name="テキスト プレースホルダー 35">
            <a:extLst>
              <a:ext uri="{FF2B5EF4-FFF2-40B4-BE49-F238E27FC236}">
                <a16:creationId xmlns:a16="http://schemas.microsoft.com/office/drawing/2014/main" id="{F7EB7768-783E-D0F2-C3EF-182C334A563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Tree>
    <p:extLst>
      <p:ext uri="{BB962C8B-B14F-4D97-AF65-F5344CB8AC3E}">
        <p14:creationId xmlns:p14="http://schemas.microsoft.com/office/powerpoint/2010/main" val="2958302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8" name="表 7">
            <a:extLst>
              <a:ext uri="{FF2B5EF4-FFF2-40B4-BE49-F238E27FC236}">
                <a16:creationId xmlns:a16="http://schemas.microsoft.com/office/drawing/2014/main" id="{7FACBCE0-E191-A1CE-9646-7986E6AE6905}"/>
              </a:ext>
            </a:extLst>
          </p:cNvPr>
          <p:cNvGraphicFramePr>
            <a:graphicFrameLocks noGrp="1"/>
          </p:cNvGraphicFramePr>
          <p:nvPr>
            <p:extLst>
              <p:ext uri="{D42A27DB-BD31-4B8C-83A1-F6EECF244321}">
                <p14:modId xmlns:p14="http://schemas.microsoft.com/office/powerpoint/2010/main" val="623967139"/>
              </p:ext>
            </p:extLst>
          </p:nvPr>
        </p:nvGraphicFramePr>
        <p:xfrm>
          <a:off x="479425" y="9874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a:ea typeface="Meiryo"/>
                        </a:rPr>
                        <a:t>vCPM</a:t>
                      </a:r>
                      <a:r>
                        <a:rPr kumimoji="1" lang="en-US" altLang="ja-JP" sz="1100" b="1" kern="1200">
                          <a:solidFill>
                            <a:schemeClr val="bg1"/>
                          </a:solidFill>
                          <a:latin typeface="Meiryo"/>
                          <a:ea typeface="Meiryo"/>
                        </a:rPr>
                        <a:t> </a:t>
                      </a:r>
                      <a:r>
                        <a:rPr kumimoji="1" lang="ja-JP" altLang="en-US" sz="1100" b="1" kern="1200">
                          <a:solidFill>
                            <a:schemeClr val="bg1"/>
                          </a:solidFill>
                          <a:latin typeface="Meiryo"/>
                          <a:ea typeface="Meiryo"/>
                        </a:rPr>
                        <a:t>掛け率</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br>
                        <a:rPr kumimoji="1" lang="en-US" altLang="ja-JP" sz="1100" b="1" kern="1200">
                          <a:solidFill>
                            <a:srgbClr val="FFFFFF"/>
                          </a:solidFill>
                          <a:latin typeface="Meiryo"/>
                          <a:ea typeface="Meiryo"/>
                        </a:rPr>
                      </a:br>
                      <a:r>
                        <a:rPr kumimoji="1" lang="ja-JP" altLang="en-US" sz="1100" b="1" kern="1200">
                          <a:solidFill>
                            <a:schemeClr val="bg1"/>
                          </a:solidFill>
                          <a:latin typeface="Meiryo"/>
                          <a:ea typeface="Meiryo"/>
                        </a:rPr>
                        <a:t>（</a:t>
                      </a:r>
                      <a:r>
                        <a:rPr kumimoji="1" lang="en-US" altLang="ja-JP" sz="1100" b="1" kern="1200">
                          <a:solidFill>
                            <a:schemeClr val="bg1"/>
                          </a:solidFill>
                          <a:latin typeface="Meiryo"/>
                          <a:ea typeface="Meiryo"/>
                        </a:rPr>
                        <a:t>FQ1</a:t>
                      </a:r>
                      <a:r>
                        <a:rPr kumimoji="1" lang="ja-JP" altLang="en-US" sz="1100" b="1" kern="1200">
                          <a:solidFill>
                            <a:schemeClr val="bg1"/>
                          </a:solidFill>
                          <a:latin typeface="Meiryo"/>
                          <a:ea typeface="Meiryo"/>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a:solidFill>
                          <a:srgbClr val="0D0D0D"/>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1.3</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1.56</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p>
                    <a:p>
                      <a:pPr algn="ctr"/>
                      <a:r>
                        <a:rPr kumimoji="1" lang="en-US" altLang="ja-JP" sz="1000" b="0" kern="1200">
                          <a:solidFill>
                            <a:srgbClr val="0D0D0D"/>
                          </a:solidFill>
                          <a:latin typeface="Meiryo" panose="020B0604030504040204" pitchFamily="34" charset="-128"/>
                          <a:ea typeface="Meiryo" panose="020B0604030504040204" pitchFamily="34" charset="-128"/>
                        </a:rPr>
                        <a:t>※</a:t>
                      </a:r>
                      <a:r>
                        <a:rPr kumimoji="1" lang="ja-JP" altLang="en-US" sz="1000" b="0" kern="1200">
                          <a:solidFill>
                            <a:srgbClr val="0D0D0D"/>
                          </a:solidFill>
                          <a:latin typeface="Meiryo" panose="020B0604030504040204" pitchFamily="34" charset="-128"/>
                          <a:ea typeface="Meiryo" panose="020B0604030504040204" pitchFamily="34" charset="-128"/>
                        </a:rPr>
                        <a:t>チラシ非閲覧</a:t>
                      </a:r>
                      <a:endParaRPr kumimoji="1" lang="en-US" altLang="ja-JP" sz="1000" b="0" kern="1200">
                        <a:solidFill>
                          <a:srgbClr val="0D0D0D"/>
                        </a:solidFill>
                        <a:latin typeface="Meiryo" panose="020B0604030504040204" pitchFamily="34" charset="-128"/>
                        <a:ea typeface="Meiryo" panose="020B0604030504040204" pitchFamily="34" charset="-128"/>
                      </a:endParaRPr>
                    </a:p>
                    <a:p>
                      <a:pPr algn="ctr"/>
                      <a:r>
                        <a:rPr kumimoji="1" lang="ja-JP" altLang="en-US" sz="1000" b="0" kern="1200">
                          <a:solidFill>
                            <a:srgbClr val="0D0D0D"/>
                          </a:solidFill>
                          <a:latin typeface="Meiryo" panose="020B0604030504040204" pitchFamily="34" charset="-128"/>
                          <a:ea typeface="Meiryo" panose="020B0604030504040204" pitchFamily="34" charset="-128"/>
                        </a:rPr>
                        <a:t>ターゲティングのみ可</a:t>
                      </a:r>
                      <a:endParaRPr kumimoji="1" lang="ja-JP" altLang="en-US" sz="10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2.0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a:ea typeface="Meiryo"/>
                        </a:rPr>
                        <a:t>1</a:t>
                      </a:r>
                      <a:r>
                        <a:rPr kumimoji="1" lang="ja-JP" altLang="en-US" sz="1100" b="0" kern="1200">
                          <a:solidFill>
                            <a:srgbClr val="0D0D0D"/>
                          </a:solidFill>
                          <a:latin typeface="Meiryo"/>
                          <a:ea typeface="Meiryo"/>
                        </a:rPr>
                        <a:t>回</a:t>
                      </a:r>
                      <a:r>
                        <a:rPr kumimoji="1" lang="en-US" altLang="ja-JP" sz="1100" b="0" kern="1200">
                          <a:solidFill>
                            <a:srgbClr val="0D0D0D"/>
                          </a:solidFill>
                          <a:latin typeface="Meiryo"/>
                          <a:ea typeface="Meiryo"/>
                        </a:rPr>
                        <a:t>/</a:t>
                      </a:r>
                      <a:r>
                        <a:rPr kumimoji="1" lang="ja-JP" altLang="en-US" sz="1100" b="0" kern="1200">
                          <a:solidFill>
                            <a:srgbClr val="0D0D0D"/>
                          </a:solidFill>
                          <a:latin typeface="Meiryo"/>
                          <a:ea typeface="Meiryo"/>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35">
            <a:extLst>
              <a:ext uri="{FF2B5EF4-FFF2-40B4-BE49-F238E27FC236}">
                <a16:creationId xmlns:a16="http://schemas.microsoft.com/office/drawing/2014/main" id="{453285B5-2A75-E386-8846-513735775A8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Tree>
    <p:extLst>
      <p:ext uri="{BB962C8B-B14F-4D97-AF65-F5344CB8AC3E}">
        <p14:creationId xmlns:p14="http://schemas.microsoft.com/office/powerpoint/2010/main" val="3400282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577355"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P13</a:t>
            </a:r>
            <a:endParaRPr kumimoji="1" lang="en-US" altLang="ja-JP"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7" name="角丸四角形 45">
            <a:extLst>
              <a:ext uri="{FF2B5EF4-FFF2-40B4-BE49-F238E27FC236}">
                <a16:creationId xmlns:a16="http://schemas.microsoft.com/office/drawing/2014/main" id="{4125CE3B-F44C-8755-DA2F-1B3EEC70F5CA}"/>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11">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cs typeface="+mn-lt"/>
                <a:hlinkClick r:id="rId12"/>
              </a:rPr>
              <a:t>https://ads-help.yahoo-net.jp/s/article/H000044930?language=ja</a:t>
            </a:r>
            <a:endParaRPr lang="en-US" altLang="en-US" sz="900" b="0" i="0" u="none" strike="noStrike" cap="none" spc="0" normalizeH="0" baseline="0" noProof="0" dirty="0">
              <a:ln>
                <a:noFill/>
              </a:ln>
              <a:solidFill>
                <a:srgbClr val="000000"/>
              </a:solidFill>
              <a:effectLst/>
              <a:uLnTx/>
              <a:uFillTx/>
              <a:latin typeface="Meiryo"/>
              <a:ea typeface="Meiryo"/>
            </a:endParaRPr>
          </a:p>
        </p:txBody>
      </p:sp>
      <p:cxnSp>
        <p:nvCxnSpPr>
          <p:cNvPr id="14" name="コネクタ: カギ線 13">
            <a:extLst>
              <a:ext uri="{FF2B5EF4-FFF2-40B4-BE49-F238E27FC236}">
                <a16:creationId xmlns:a16="http://schemas.microsoft.com/office/drawing/2014/main" id="{55588BED-1CCF-70DB-A98A-1797A762B53F}"/>
              </a:ext>
            </a:extLst>
          </p:cNvPr>
          <p:cNvCxnSpPr>
            <a:cxnSpLocks/>
            <a:stCxn id="19" idx="3"/>
            <a:endCxn id="4" idx="3"/>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コネクタ: カギ線 24">
            <a:extLst>
              <a:ext uri="{FF2B5EF4-FFF2-40B4-BE49-F238E27FC236}">
                <a16:creationId xmlns:a16="http://schemas.microsoft.com/office/drawing/2014/main" id="{5351868E-D3B6-9AE1-EE6F-7E6C08F8E56E}"/>
              </a:ext>
            </a:extLst>
          </p:cNvPr>
          <p:cNvCxnSpPr>
            <a:cxnSpLocks/>
          </p:cNvCxnSpPr>
          <p:nvPr/>
        </p:nvCxnSpPr>
        <p:spPr>
          <a:xfrm flipH="1">
            <a:off x="11528050" y="21866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27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14523008"/>
              </p:ext>
            </p:extLst>
          </p:nvPr>
        </p:nvGraphicFramePr>
        <p:xfrm>
          <a:off x="103432" y="877263"/>
          <a:ext cx="11237668" cy="4947627"/>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500</a:t>
                      </a:r>
                      <a:r>
                        <a:rPr kumimoji="1" lang="ja-JP" altLang="en-US" sz="800" b="1" i="0" dirty="0">
                          <a:solidFill>
                            <a:srgbClr val="FFFFFF"/>
                          </a:solidFill>
                          <a:latin typeface="Meiryo" panose="020B0604030504040204" pitchFamily="34" charset="-128"/>
                          <a:ea typeface="Meiryo" panose="020B0604030504040204" pitchFamily="34" charset="-128"/>
                        </a:rPr>
                        <a:t>万円～）</a:t>
                      </a:r>
                      <a:endParaRPr kumimoji="1" lang="ja-JP" altLang="en-US" sz="800" b="1" i="0" dirty="0">
                        <a:solidFill>
                          <a:srgbClr val="FFFFFF"/>
                        </a:solidFill>
                        <a:latin typeface="Meiryo"/>
                        <a:ea typeface="Meiryo"/>
                      </a:endParaRP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1000</a:t>
                      </a:r>
                      <a:r>
                        <a:rPr kumimoji="1" lang="ja-JP" altLang="en-US" sz="800" b="1" i="0" dirty="0">
                          <a:solidFill>
                            <a:srgbClr val="FFFFFF"/>
                          </a:solidFill>
                          <a:latin typeface="Meiryo" panose="020B0604030504040204" pitchFamily="34" charset="-128"/>
                          <a:ea typeface="Meiryo" panose="020B0604030504040204" pitchFamily="34" charset="-128"/>
                        </a:rPr>
                        <a:t>万円～）</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万円～）</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dirty="0">
                          <a:solidFill>
                            <a:schemeClr val="bg1"/>
                          </a:solidFill>
                          <a:latin typeface="メイリオ" panose="020B0604030504040204" pitchFamily="50" charset="-128"/>
                          <a:ea typeface="メイリオ" panose="020B0604030504040204" pitchFamily="50" charset="-128"/>
                        </a:rPr>
                        <a:t>MD</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FQ1</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2000</a:t>
                      </a:r>
                      <a:r>
                        <a:rPr kumimoji="1" lang="ja-JP" altLang="en-US" sz="800" b="1" dirty="0">
                          <a:solidFill>
                            <a:schemeClr val="bg1"/>
                          </a:solidFill>
                          <a:latin typeface="メイリオ" panose="020B0604030504040204" pitchFamily="50" charset="-128"/>
                          <a:ea typeface="メイリオ" panose="020B0604030504040204" pitchFamily="50" charset="-128"/>
                        </a:rPr>
                        <a:t>万円～）</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（都道府県）</a:t>
                      </a:r>
                      <a:endParaRPr kumimoji="1" lang="ja-JP" altLang="en-US"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044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dirty="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altLang="ja-JP" sz="900" b="0" i="0" u="none" strike="noStrike" noProof="0" dirty="0">
                          <a:solidFill>
                            <a:srgbClr val="0D0D0D"/>
                          </a:solidFill>
                          <a:latin typeface="メイリオ"/>
                          <a:ea typeface="メイリオ"/>
                        </a:rPr>
                        <a:t>1000010581</a:t>
                      </a:r>
                      <a:endParaRPr kumimoji="1" lang="ja-JP"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lang="ja-JP" sz="900" b="0" i="0" u="none" strike="noStrike" noProof="0" dirty="0">
                          <a:solidFill>
                            <a:srgbClr val="0D0D0D"/>
                          </a:solidFill>
                        </a:rPr>
                        <a:t>1000010601</a:t>
                      </a:r>
                      <a:endParaRPr kumimoji="1" lang="ja-JP"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ja-JP" sz="900" b="0" i="0" u="none" strike="noStrike" baseline="0" noProof="0" dirty="0">
                          <a:solidFill>
                            <a:srgbClr val="0D0D0D"/>
                          </a:solidFill>
                          <a:latin typeface="Meiryo"/>
                          <a:ea typeface="Meiryo"/>
                        </a:rPr>
                        <a:t>1000010621</a:t>
                      </a:r>
                      <a:endParaRPr kumimoji="1" lang="ja-JP"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lang="ja-JP" sz="900" b="0" i="0" u="none" strike="noStrike" noProof="0" dirty="0">
                          <a:solidFill>
                            <a:srgbClr val="0D0D0D"/>
                          </a:solidFill>
                        </a:rPr>
                        <a:t>1000010602</a:t>
                      </a:r>
                      <a:endParaRPr kumimoji="1" lang="ja-JP"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ja-JP" sz="900" b="0" i="0" u="none" strike="noStrike" baseline="0" noProof="0" dirty="0">
                          <a:solidFill>
                            <a:srgbClr val="0D0D0D"/>
                          </a:solidFill>
                          <a:latin typeface="Meiryo"/>
                          <a:ea typeface="Meiryo"/>
                        </a:rPr>
                        <a:t>1000010582</a:t>
                      </a:r>
                      <a:endParaRPr kumimoji="1" lang="ja-JP" dirty="0"/>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en-US" altLang="ja-JP" sz="900" b="0" i="0" kern="1200" dirty="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dirty="0">
                          <a:solidFill>
                            <a:srgbClr val="0D0D0D"/>
                          </a:solidFill>
                          <a:latin typeface="Meiryo"/>
                          <a:ea typeface="Meiryo"/>
                          <a:cs typeface="+mn-cs"/>
                        </a:rPr>
                        <a:t>         </a:t>
                      </a:r>
                      <a:endParaRPr kumimoji="1" lang="en-US" altLang="ja-JP" sz="900" b="0" i="0" kern="1200" dirty="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dirty="0">
                          <a:solidFill>
                            <a:srgbClr val="0D0D0D"/>
                          </a:solidFill>
                          <a:latin typeface="Meiryo"/>
                          <a:ea typeface="Meiryo"/>
                          <a:cs typeface="+mn-cs"/>
                        </a:rPr>
                        <a:t>/</a:t>
                      </a:r>
                      <a:r>
                        <a:rPr kumimoji="1" lang="ja-JP" altLang="en-US" sz="900" b="0" i="0" kern="1200" baseline="0" dirty="0">
                          <a:solidFill>
                            <a:srgbClr val="0D0D0D"/>
                          </a:solidFill>
                          <a:latin typeface="Meiryo"/>
                          <a:ea typeface="Meiryo"/>
                          <a:cs typeface="+mn-cs"/>
                        </a:rPr>
                        <a:t>　</a:t>
                      </a:r>
                      <a:r>
                        <a:rPr kumimoji="1" lang="en-US" altLang="ja-JP" sz="900" b="0" i="0" kern="1200" dirty="0">
                          <a:solidFill>
                            <a:srgbClr val="0D0D0D"/>
                          </a:solidFill>
                          <a:latin typeface="Meiryo"/>
                          <a:ea typeface="Meiryo"/>
                          <a:cs typeface="+mn-cs"/>
                        </a:rPr>
                        <a:t>PC</a:t>
                      </a:r>
                      <a:endParaRPr kumimoji="1" lang="ja-JP" altLang="en-US" sz="900" b="0" i="0" kern="1200" dirty="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2025</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12</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水</a:t>
                      </a:r>
                      <a:r>
                        <a:rPr kumimoji="1" 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2025</a:t>
                      </a:r>
                      <a:r>
                        <a:rPr kumimoji="1" 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9</a:t>
                      </a:r>
                      <a:r>
                        <a:rPr kumimoji="1" 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30</a:t>
                      </a:r>
                      <a:r>
                        <a:rPr kumimoji="1" 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sz="900" b="0" i="0" u="none" strike="noStrike" kern="1200" cap="none" spc="0" normalizeH="0" baseline="0" noProof="0" dirty="0">
                          <a:ln>
                            <a:noFill/>
                          </a:ln>
                          <a:solidFill>
                            <a:srgbClr val="0D0D0D"/>
                          </a:solidFill>
                          <a:effectLst/>
                          <a:uLnTx/>
                          <a:uFillTx/>
                          <a:latin typeface="Meiryo"/>
                          <a:ea typeface="Meiryo"/>
                        </a:rPr>
                        <a:t>）</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5</a:t>
                      </a:r>
                      <a:r>
                        <a:rPr kumimoji="1" lang="ja-JP" altLang="en-US" sz="900" b="0" i="0" kern="1200" dirty="0">
                          <a:solidFill>
                            <a:srgbClr val="0D0D0D"/>
                          </a:solidFill>
                          <a:latin typeface="Meiryo"/>
                          <a:ea typeface="Meiryo"/>
                          <a:cs typeface="+mn-cs"/>
                        </a:rPr>
                        <a:t>日間～</a:t>
                      </a:r>
                      <a:r>
                        <a:rPr kumimoji="1" lang="en-US" altLang="ja-JP" sz="900" b="0" i="0" kern="1200" dirty="0">
                          <a:solidFill>
                            <a:srgbClr val="0D0D0D"/>
                          </a:solidFill>
                          <a:latin typeface="Meiryo"/>
                          <a:ea typeface="Meiryo"/>
                          <a:cs typeface="+mn-cs"/>
                        </a:rPr>
                        <a:t>31</a:t>
                      </a:r>
                      <a:r>
                        <a:rPr kumimoji="1" lang="ja-JP"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sz="900" b="0" i="0" kern="1200" dirty="0">
                        <a:solidFill>
                          <a:srgbClr val="FF0033"/>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lang="ja-JP" altLang="en-US" sz="900" kern="1200">
                          <a:solidFill>
                            <a:srgbClr val="0D0D0D"/>
                          </a:solidFill>
                          <a:latin typeface="メイリオ" panose="020B0604030504040204" pitchFamily="50" charset="-128"/>
                          <a:ea typeface="メイリオ" panose="020B0604030504040204" pitchFamily="50" charset="-128"/>
                          <a:cs typeface="+mn-cs"/>
                        </a:rPr>
                        <a:t>31</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rgbClr val="0D0D0D"/>
                          </a:solidFill>
                          <a:latin typeface="Meiryo"/>
                          <a:ea typeface="Meiryo"/>
                          <a:cs typeface="+mn-cs"/>
                        </a:rPr>
                        <a:t>5</a:t>
                      </a:r>
                      <a:r>
                        <a:rPr kumimoji="1" lang="zh-TW" altLang="en-US" sz="900" b="0" i="0" kern="1200" dirty="0">
                          <a:solidFill>
                            <a:srgbClr val="0D0D0D"/>
                          </a:solidFill>
                          <a:latin typeface="Meiryo"/>
                          <a:ea typeface="Meiryo"/>
                          <a:cs typeface="+mn-cs"/>
                        </a:rPr>
                        <a:t>日間～</a:t>
                      </a:r>
                      <a:r>
                        <a:rPr lang="zh-TW" altLang="en-US" sz="900" b="0" i="0" kern="1200" dirty="0">
                          <a:solidFill>
                            <a:srgbClr val="0D0D0D"/>
                          </a:solidFill>
                          <a:latin typeface="Meiryo"/>
                          <a:ea typeface="Meiryo"/>
                          <a:cs typeface="+mn-cs"/>
                        </a:rPr>
                        <a:t>31</a:t>
                      </a:r>
                      <a:r>
                        <a:rPr kumimoji="1" lang="zh-TW"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902</a:t>
                      </a:r>
                      <a:r>
                        <a:rPr kumimoji="1" lang="ja-JP" altLang="en-US" sz="900" b="0" i="0" dirty="0">
                          <a:solidFill>
                            <a:srgbClr val="0D0D0D"/>
                          </a:solidFill>
                          <a:latin typeface="Meiryo"/>
                          <a:ea typeface="Meiryo"/>
                        </a:rPr>
                        <a:t>円</a:t>
                      </a:r>
                      <a:r>
                        <a:rPr kumimoji="1" lang="en-US" altLang="ja-JP" sz="900" b="0" i="0" dirty="0">
                          <a:solidFill>
                            <a:srgbClr val="0D0D0D"/>
                          </a:solidFill>
                          <a:latin typeface="Meiryo"/>
                          <a:ea typeface="Meiryo"/>
                        </a:rPr>
                        <a:t> </a:t>
                      </a:r>
                      <a:r>
                        <a:rPr kumimoji="1" lang="en-US" altLang="ja-JP" sz="900" b="0" i="0" kern="1200" dirty="0">
                          <a:solidFill>
                            <a:srgbClr val="FF0033"/>
                          </a:solidFill>
                          <a:latin typeface="Meiryo"/>
                          <a:ea typeface="Meiryo"/>
                          <a:cs typeface="+mn-cs"/>
                        </a:rPr>
                        <a:t>※2</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dirty="0">
                          <a:solidFill>
                            <a:srgbClr val="0D0D0D"/>
                          </a:solidFill>
                          <a:latin typeface="Meiryo"/>
                          <a:ea typeface="Meiryo"/>
                        </a:rPr>
                        <a:t>円 </a:t>
                      </a:r>
                      <a:r>
                        <a:rPr kumimoji="0" lang="en-US" altLang="ja-JP" sz="900" kern="0" dirty="0">
                          <a:solidFill>
                            <a:srgbClr val="FF0033"/>
                          </a:solidFill>
                          <a:latin typeface="Meiryo" panose="020B0604030504040204" pitchFamily="34" charset="-128"/>
                          <a:ea typeface="Meiryo" panose="020B0604030504040204" pitchFamily="34" charset="-128"/>
                        </a:rPr>
                        <a:t>※2</a:t>
                      </a:r>
                      <a:r>
                        <a:rPr kumimoji="0" lang="ja-JP" altLang="en-US" sz="900" kern="0" dirty="0">
                          <a:solidFill>
                            <a:srgbClr val="FF0033"/>
                          </a:solidFill>
                          <a:latin typeface="Meiryo" panose="020B0604030504040204" pitchFamily="34" charset="-128"/>
                          <a:ea typeface="Meiryo" panose="020B0604030504040204" pitchFamily="34" charset="-128"/>
                        </a:rPr>
                        <a:t>　</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998</a:t>
                      </a:r>
                      <a:r>
                        <a:rPr kumimoji="1" lang="ja-JP" altLang="en-US" sz="900" b="0" i="0" kern="1200" dirty="0">
                          <a:solidFill>
                            <a:srgbClr val="0D0D0D"/>
                          </a:solidFill>
                          <a:latin typeface="Meiryo"/>
                          <a:ea typeface="Meiryo"/>
                          <a:cs typeface="+mn-cs"/>
                        </a:rPr>
                        <a:t>円★</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768</a:t>
                      </a:r>
                      <a:r>
                        <a:rPr kumimoji="1" lang="ja-JP" altLang="en-US" sz="900" b="0" i="0" kern="1200" dirty="0">
                          <a:solidFill>
                            <a:srgbClr val="0D0D0D"/>
                          </a:solidFill>
                          <a:latin typeface="Meiryo"/>
                          <a:ea typeface="Meiryo"/>
                          <a:cs typeface="+mn-cs"/>
                        </a:rPr>
                        <a:t>円</a:t>
                      </a:r>
                      <a:r>
                        <a:rPr kumimoji="1" lang="en-US" altLang="ja-JP" sz="900" b="0" i="0" kern="1200" dirty="0">
                          <a:solidFill>
                            <a:srgbClr val="0D0D0D"/>
                          </a:solidFill>
                          <a:latin typeface="Meiryo"/>
                          <a:ea typeface="Meiryo"/>
                          <a:cs typeface="+mn-cs"/>
                        </a:rPr>
                        <a:t>×1.3</a:t>
                      </a:r>
                      <a:r>
                        <a:rPr kumimoji="1" lang="ja-JP" altLang="en-US" sz="900" b="0" i="0" kern="1200" dirty="0">
                          <a:solidFill>
                            <a:srgbClr val="0D0D0D"/>
                          </a:solidFill>
                          <a:latin typeface="Meiryo"/>
                          <a:ea typeface="Meiryo"/>
                          <a:cs typeface="+mn-cs"/>
                        </a:rPr>
                        <a:t>倍） </a:t>
                      </a:r>
                      <a:r>
                        <a:rPr kumimoji="1" lang="en-US" altLang="ja-JP" sz="900" b="0" i="0" kern="1200" dirty="0">
                          <a:solidFill>
                            <a:srgbClr val="FF0033"/>
                          </a:solidFill>
                          <a:latin typeface="Meiryo"/>
                          <a:ea typeface="Meiryo"/>
                          <a:cs typeface="+mn-cs"/>
                        </a:rPr>
                        <a:t>※3</a:t>
                      </a:r>
                      <a:endParaRPr kumimoji="1" lang="ja-JP" altLang="en-US" sz="900"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43005" y="237010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420638" y="254021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2356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592670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9112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97525" y="270380"/>
            <a:ext cx="8136904"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855266377"/>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70862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3913223"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スマートフォン</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kern="0" cap="none" spc="0" normalizeH="0" baseline="0" noProof="0" dirty="0">
              <a:ln>
                <a:noFill/>
              </a:ln>
              <a:solidFill>
                <a:srgbClr val="0D0D0D"/>
              </a:solidFill>
              <a:effectLst/>
              <a:uLnTx/>
              <a:uFillTx/>
              <a:latin typeface="Meiryo UI"/>
              <a:ea typeface="Meiryo UI"/>
            </a:endParaRPr>
          </a:p>
        </p:txBody>
      </p:sp>
      <p:grpSp>
        <p:nvGrpSpPr>
          <p:cNvPr id="3" name="グループ化 2">
            <a:extLst>
              <a:ext uri="{FF2B5EF4-FFF2-40B4-BE49-F238E27FC236}">
                <a16:creationId xmlns:a16="http://schemas.microsoft.com/office/drawing/2014/main" id="{98EF36DF-F827-B253-5D7B-692C66A07149}"/>
              </a:ext>
            </a:extLst>
          </p:cNvPr>
          <p:cNvGrpSpPr/>
          <p:nvPr/>
        </p:nvGrpSpPr>
        <p:grpSpPr>
          <a:xfrm>
            <a:off x="4566590" y="1911510"/>
            <a:ext cx="2816667" cy="3961834"/>
            <a:chOff x="513033" y="432676"/>
            <a:chExt cx="2115990" cy="2790926"/>
          </a:xfrm>
        </p:grpSpPr>
        <p:grpSp>
          <p:nvGrpSpPr>
            <p:cNvPr id="6" name="グループ化 5">
              <a:extLst>
                <a:ext uri="{FF2B5EF4-FFF2-40B4-BE49-F238E27FC236}">
                  <a16:creationId xmlns:a16="http://schemas.microsoft.com/office/drawing/2014/main" id="{8B0237BF-23FF-7B33-FA4D-17F0ACB55B76}"/>
                </a:ext>
              </a:extLst>
            </p:cNvPr>
            <p:cNvGrpSpPr/>
            <p:nvPr/>
          </p:nvGrpSpPr>
          <p:grpSpPr>
            <a:xfrm>
              <a:off x="513033" y="432676"/>
              <a:ext cx="2115990" cy="2790926"/>
              <a:chOff x="513033" y="446487"/>
              <a:chExt cx="2115990" cy="2790926"/>
            </a:xfrm>
          </p:grpSpPr>
          <p:pic>
            <p:nvPicPr>
              <p:cNvPr id="15" name="図 14">
                <a:extLst>
                  <a:ext uri="{FF2B5EF4-FFF2-40B4-BE49-F238E27FC236}">
                    <a16:creationId xmlns:a16="http://schemas.microsoft.com/office/drawing/2014/main" id="{4A380FF8-1F81-6FAA-405F-E9E442639FE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16" name="図 15">
                <a:extLst>
                  <a:ext uri="{FF2B5EF4-FFF2-40B4-BE49-F238E27FC236}">
                    <a16:creationId xmlns:a16="http://schemas.microsoft.com/office/drawing/2014/main" id="{EF7D8327-864F-77AF-AFEC-0172E09A3DC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7" name="図 16">
                <a:extLst>
                  <a:ext uri="{FF2B5EF4-FFF2-40B4-BE49-F238E27FC236}">
                    <a16:creationId xmlns:a16="http://schemas.microsoft.com/office/drawing/2014/main" id="{C1DD603F-A3C4-1ACB-4F7C-D4E4B8617E8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CA1D169B-CE42-9ED4-A073-85EC944A3196}"/>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テキスト ボックス 22">
            <a:extLst>
              <a:ext uri="{FF2B5EF4-FFF2-40B4-BE49-F238E27FC236}">
                <a16:creationId xmlns:a16="http://schemas.microsoft.com/office/drawing/2014/main" id="{78CDB1E1-D1EE-246A-6527-7B111A65AB0B}"/>
              </a:ext>
            </a:extLst>
          </p:cNvPr>
          <p:cNvSpPr txBox="1"/>
          <p:nvPr/>
        </p:nvSpPr>
        <p:spPr>
          <a:xfrm>
            <a:off x="2314885" y="3891183"/>
            <a:ext cx="1630254" cy="1692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FF0033"/>
                </a:solidFill>
                <a:effectLst/>
                <a:uLnTx/>
                <a:uFillTx/>
                <a:latin typeface="Meiryo"/>
                <a:ea typeface="Meiryo"/>
              </a:rPr>
              <a:t>※ </a:t>
            </a:r>
            <a:r>
              <a:rPr kumimoji="1" lang="ja-JP" altLang="en-US" sz="1100" b="0" i="0" u="none" strike="noStrike" kern="1200" cap="none" spc="0" normalizeH="0" baseline="0" noProof="0">
                <a:ln>
                  <a:noFill/>
                </a:ln>
                <a:solidFill>
                  <a:srgbClr val="FF0033"/>
                </a:solidFill>
                <a:effectLst/>
                <a:uLnTx/>
                <a:uFillTx/>
                <a:latin typeface="Meiryo"/>
                <a:ea typeface="Meiryo"/>
              </a:rPr>
              <a:t>タップ後の挙動は</a:t>
            </a:r>
            <a:r>
              <a:rPr lang="en-US" altLang="ja-JP" sz="1100" dirty="0">
                <a:solidFill>
                  <a:srgbClr val="FF0033"/>
                </a:solidFill>
                <a:latin typeface="Meiryo"/>
                <a:ea typeface="Meiryo"/>
              </a:rPr>
              <a:t>P13</a:t>
            </a:r>
            <a:endParaRPr kumimoji="1" lang="ja-JP" altLang="en-US" sz="11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9424662C-3B54-4E6F-2992-9BD861D11716}"/>
              </a:ext>
            </a:extLst>
          </p:cNvPr>
          <p:cNvGrpSpPr/>
          <p:nvPr/>
        </p:nvGrpSpPr>
        <p:grpSpPr>
          <a:xfrm>
            <a:off x="7670937" y="1912567"/>
            <a:ext cx="2816667" cy="3960777"/>
            <a:chOff x="7241733" y="1270074"/>
            <a:chExt cx="2016626" cy="2835765"/>
          </a:xfrm>
        </p:grpSpPr>
        <p:grpSp>
          <p:nvGrpSpPr>
            <p:cNvPr id="27" name="グループ化 26">
              <a:extLst>
                <a:ext uri="{FF2B5EF4-FFF2-40B4-BE49-F238E27FC236}">
                  <a16:creationId xmlns:a16="http://schemas.microsoft.com/office/drawing/2014/main" id="{F2B0F33F-500D-5AA7-3377-ADC2FB498ECD}"/>
                </a:ext>
              </a:extLst>
            </p:cNvPr>
            <p:cNvGrpSpPr/>
            <p:nvPr/>
          </p:nvGrpSpPr>
          <p:grpSpPr>
            <a:xfrm>
              <a:off x="7241733" y="1270074"/>
              <a:ext cx="2016626" cy="2835764"/>
              <a:chOff x="513033" y="432676"/>
              <a:chExt cx="2115990" cy="2790180"/>
            </a:xfrm>
          </p:grpSpPr>
          <p:grpSp>
            <p:nvGrpSpPr>
              <p:cNvPr id="30" name="グループ化 29">
                <a:extLst>
                  <a:ext uri="{FF2B5EF4-FFF2-40B4-BE49-F238E27FC236}">
                    <a16:creationId xmlns:a16="http://schemas.microsoft.com/office/drawing/2014/main" id="{041717FA-969F-653B-7FCE-0558B8E2AFC7}"/>
                  </a:ext>
                </a:extLst>
              </p:cNvPr>
              <p:cNvGrpSpPr/>
              <p:nvPr/>
            </p:nvGrpSpPr>
            <p:grpSpPr>
              <a:xfrm>
                <a:off x="513033" y="432676"/>
                <a:ext cx="2115990" cy="2790180"/>
                <a:chOff x="513033" y="446487"/>
                <a:chExt cx="2115990" cy="2790180"/>
              </a:xfrm>
            </p:grpSpPr>
            <p:pic>
              <p:nvPicPr>
                <p:cNvPr id="34" name="図 33">
                  <a:extLst>
                    <a:ext uri="{FF2B5EF4-FFF2-40B4-BE49-F238E27FC236}">
                      <a16:creationId xmlns:a16="http://schemas.microsoft.com/office/drawing/2014/main" id="{F798445F-C0DD-5987-BE53-D84C106A0B6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35" name="図 34">
                  <a:extLst>
                    <a:ext uri="{FF2B5EF4-FFF2-40B4-BE49-F238E27FC236}">
                      <a16:creationId xmlns:a16="http://schemas.microsoft.com/office/drawing/2014/main" id="{4A911D31-7F2A-CC31-EC84-707AE5C20E7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3" name="図 32">
                <a:extLst>
                  <a:ext uri="{FF2B5EF4-FFF2-40B4-BE49-F238E27FC236}">
                    <a16:creationId xmlns:a16="http://schemas.microsoft.com/office/drawing/2014/main" id="{190FB219-1E77-3211-658F-B685CB4CA987}"/>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28" name="図 27">
              <a:extLst>
                <a:ext uri="{FF2B5EF4-FFF2-40B4-BE49-F238E27FC236}">
                  <a16:creationId xmlns:a16="http://schemas.microsoft.com/office/drawing/2014/main" id="{1F14353B-E03C-CFDC-C4FE-2C6B1B7957D7}"/>
                </a:ext>
              </a:extLst>
            </p:cNvPr>
            <p:cNvPicPr>
              <a:picLocks noChangeAspect="1"/>
            </p:cNvPicPr>
            <p:nvPr/>
          </p:nvPicPr>
          <p:blipFill rotWithShape="1">
            <a:blip r:embed="rId10">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29" name="図 28">
              <a:extLst>
                <a:ext uri="{FF2B5EF4-FFF2-40B4-BE49-F238E27FC236}">
                  <a16:creationId xmlns:a16="http://schemas.microsoft.com/office/drawing/2014/main" id="{0F515BB8-D106-787D-8094-133227D20CA0}"/>
                </a:ext>
              </a:extLst>
            </p:cNvPr>
            <p:cNvPicPr>
              <a:picLocks noChangeAspect="1"/>
            </p:cNvPicPr>
            <p:nvPr/>
          </p:nvPicPr>
          <p:blipFill rotWithShape="1">
            <a:blip r:embed="rId10">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6" name="角丸四角形 46">
            <a:extLst>
              <a:ext uri="{FF2B5EF4-FFF2-40B4-BE49-F238E27FC236}">
                <a16:creationId xmlns:a16="http://schemas.microsoft.com/office/drawing/2014/main" id="{C01300AE-95A8-7BBB-4AA1-A4ADA471F332}"/>
              </a:ext>
            </a:extLst>
          </p:cNvPr>
          <p:cNvSpPr/>
          <p:nvPr/>
        </p:nvSpPr>
        <p:spPr>
          <a:xfrm>
            <a:off x="4624448" y="1300726"/>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7" name="角丸四角形 47">
            <a:extLst>
              <a:ext uri="{FF2B5EF4-FFF2-40B4-BE49-F238E27FC236}">
                <a16:creationId xmlns:a16="http://schemas.microsoft.com/office/drawing/2014/main" id="{AED0BB69-3E8D-1657-6217-6BB6405CC503}"/>
              </a:ext>
            </a:extLst>
          </p:cNvPr>
          <p:cNvSpPr/>
          <p:nvPr/>
        </p:nvSpPr>
        <p:spPr>
          <a:xfrm>
            <a:off x="7774321" y="1263977"/>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30131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A0C4A60B-65D8-01E7-75C9-556D66032AFD}"/>
              </a:ext>
            </a:extLst>
          </p:cNvPr>
          <p:cNvGraphicFramePr>
            <a:graphicFrameLocks noGrp="1"/>
          </p:cNvGraphicFramePr>
          <p:nvPr>
            <p:extLst>
              <p:ext uri="{D42A27DB-BD31-4B8C-83A1-F6EECF244321}">
                <p14:modId xmlns:p14="http://schemas.microsoft.com/office/powerpoint/2010/main" val="2383825626"/>
              </p:ext>
            </p:extLst>
          </p:nvPr>
        </p:nvGraphicFramePr>
        <p:xfrm>
          <a:off x="443707" y="883443"/>
          <a:ext cx="11233145" cy="488301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ja-JP" altLang="en-US" sz="900" b="1">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a:ea typeface="Meiryo"/>
                        </a:rPr>
                        <a:t>継続</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1000005698</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cap="none" spc="0" normalizeH="0" baseline="0" noProof="0" dirty="0">
                          <a:ln>
                            <a:noFill/>
                          </a:ln>
                          <a:solidFill>
                            <a:srgbClr val="0D0D0D"/>
                          </a:solidFill>
                          <a:effectLst/>
                          <a:uLnTx/>
                          <a:uFillTx/>
                          <a:latin typeface="Meiryo"/>
                        </a:rPr>
                        <a:t>1000005700</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effectLst/>
                          <a:latin typeface="Meiryo"/>
                          <a:ea typeface="Meiryo"/>
                          <a:cs typeface="+mn-cs"/>
                        </a:rPr>
                        <a:t>1000001343</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900" b="0" i="0" u="none" strike="noStrike" kern="1200" noProof="0" dirty="0">
                          <a:solidFill>
                            <a:srgbClr val="0D0D0D"/>
                          </a:solidFill>
                          <a:effectLst/>
                          <a:latin typeface="Meiryo"/>
                        </a:rPr>
                        <a:t>1000005717</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1000005702</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1000003038</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動画をフルスクリーンで再生する（</a:t>
                      </a:r>
                      <a:r>
                        <a:rPr kumimoji="1" lang="en-US" altLang="ja-JP" sz="900" b="0" i="0" kern="1200">
                          <a:solidFill>
                            <a:srgbClr val="0D0D0D"/>
                          </a:solidFill>
                          <a:latin typeface="Meiryo"/>
                          <a:ea typeface="Meiryo"/>
                          <a:cs typeface="+mn-cs"/>
                        </a:rPr>
                        <a:t>for view</a:t>
                      </a:r>
                      <a:r>
                        <a:rPr kumimoji="1" lang="ja-JP" altLang="en-US" sz="900" b="0" i="0" kern="120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ランディングページを表示する（</a:t>
                      </a:r>
                      <a:r>
                        <a:rPr kumimoji="1" lang="en-US" altLang="ja-JP" sz="900" b="0" i="0" kern="1200">
                          <a:solidFill>
                            <a:srgbClr val="0D0D0D"/>
                          </a:solidFill>
                          <a:latin typeface="Meiryo"/>
                          <a:ea typeface="Meiryo"/>
                          <a:cs typeface="+mn-cs"/>
                        </a:rPr>
                        <a:t>for click</a:t>
                      </a:r>
                      <a:r>
                        <a:rPr kumimoji="1" lang="ja-JP" altLang="en-US"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日（土）～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800" kern="1200" dirty="0">
                          <a:solidFill>
                            <a:srgbClr val="0D0D0D"/>
                          </a:solidFill>
                          <a:latin typeface="Meiryo"/>
                          <a:ea typeface="Meiryo"/>
                          <a:cs typeface="+mn-cs"/>
                        </a:rPr>
                        <a:t> </a:t>
                      </a:r>
                      <a:r>
                        <a:rPr kumimoji="1" lang="en-US" altLang="ja-JP" sz="8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800" dirty="0">
                          <a:solidFill>
                            <a:srgbClr val="FF0033"/>
                          </a:solidFill>
                          <a:latin typeface="Meiryo"/>
                          <a:ea typeface="Meiryo"/>
                        </a:rPr>
                        <a:t>※1</a:t>
                      </a:r>
                      <a:endParaRPr kumimoji="1" lang="ja-JP" altLang="en-US" sz="10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960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768</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902</a:t>
                      </a:r>
                      <a:r>
                        <a:rPr kumimoji="1" lang="ja-JP" altLang="en-US" sz="900" dirty="0">
                          <a:solidFill>
                            <a:srgbClr val="0D0D0D"/>
                          </a:solidFill>
                          <a:latin typeface="Meiryo"/>
                          <a:ea typeface="Meiryo"/>
                        </a:rPr>
                        <a:t>円 </a:t>
                      </a:r>
                      <a:r>
                        <a:rPr kumimoji="1" lang="en-US" altLang="ja-JP" sz="800" kern="1200" dirty="0">
                          <a:solidFill>
                            <a:srgbClr val="FF0033"/>
                          </a:solidFill>
                          <a:latin typeface="Meiryo"/>
                          <a:ea typeface="Meiryo"/>
                          <a:cs typeface="+mn-cs"/>
                        </a:rPr>
                        <a:t>※2</a:t>
                      </a:r>
                      <a:endParaRPr kumimoji="1" lang="en-US" altLang="ja-JP" sz="10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1,248</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800" dirty="0">
                          <a:solidFill>
                            <a:srgbClr val="FF0033"/>
                          </a:solidFill>
                          <a:latin typeface="Meiryo"/>
                          <a:ea typeface="Meiryo"/>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998</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768</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a:t>
                      </a:r>
                      <a:r>
                        <a:rPr kumimoji="1" lang="en-US" altLang="ja-JP" sz="800" kern="1200" dirty="0">
                          <a:solidFill>
                            <a:srgbClr val="FF0033"/>
                          </a:solidFill>
                          <a:latin typeface="Meiryo"/>
                          <a:ea typeface="Meiryo"/>
                          <a:cs typeface="+mn-cs"/>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1,497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800" kern="1200" dirty="0">
                          <a:solidFill>
                            <a:srgbClr val="FF0033"/>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15">
            <a:extLst>
              <a:ext uri="{FF2B5EF4-FFF2-40B4-BE49-F238E27FC236}">
                <a16:creationId xmlns:a16="http://schemas.microsoft.com/office/drawing/2014/main" id="{0CE11FBF-09A0-AC1A-EAF5-70D812927B28}"/>
              </a:ext>
            </a:extLst>
          </p:cNvPr>
          <p:cNvSpPr>
            <a:spLocks noChangeAspect="1"/>
          </p:cNvSpPr>
          <p:nvPr/>
        </p:nvSpPr>
        <p:spPr>
          <a:xfrm>
            <a:off x="8002737" y="231027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正方形/長方形 4">
            <a:extLst>
              <a:ext uri="{FF2B5EF4-FFF2-40B4-BE49-F238E27FC236}">
                <a16:creationId xmlns:a16="http://schemas.microsoft.com/office/drawing/2014/main" id="{F7093880-730A-4143-59BC-85927D1FA2D9}"/>
              </a:ext>
            </a:extLst>
          </p:cNvPr>
          <p:cNvSpPr/>
          <p:nvPr/>
        </p:nvSpPr>
        <p:spPr>
          <a:xfrm>
            <a:off x="479425" y="58162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4" name="正方形/長方形 13">
            <a:extLst>
              <a:ext uri="{FF2B5EF4-FFF2-40B4-BE49-F238E27FC236}">
                <a16:creationId xmlns:a16="http://schemas.microsoft.com/office/drawing/2014/main" id="{58C99860-7637-BA52-07D9-69E3EC246592}"/>
              </a:ext>
            </a:extLst>
          </p:cNvPr>
          <p:cNvSpPr/>
          <p:nvPr/>
        </p:nvSpPr>
        <p:spPr>
          <a:xfrm>
            <a:off x="4637615" y="5828385"/>
            <a:ext cx="7314240"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lang="ja-JP" altLang="en-US" sz="800" dirty="0">
                <a:solidFill>
                  <a:srgbClr val="FF0033"/>
                </a:solidFill>
                <a:latin typeface="Meiryo" panose="020B0604030504040204" pitchFamily="34" charset="-128"/>
                <a:ea typeface="Meiryo" panose="020B0604030504040204" pitchFamily="34" charset="-128"/>
              </a:rPr>
              <a:t>市区郡指定の掛け率含む。</a:t>
            </a:r>
            <a:endParaRPr lang="en-US" altLang="ja-JP" sz="800" dirty="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63281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8" name="表 7">
            <a:extLst>
              <a:ext uri="{FF2B5EF4-FFF2-40B4-BE49-F238E27FC236}">
                <a16:creationId xmlns:a16="http://schemas.microsoft.com/office/drawing/2014/main" id="{ECBFD6FA-97E8-AE30-0F84-A07137F40570}"/>
              </a:ext>
            </a:extLst>
          </p:cNvPr>
          <p:cNvGraphicFramePr>
            <a:graphicFrameLocks noGrp="1"/>
          </p:cNvGraphicFramePr>
          <p:nvPr>
            <p:extLst>
              <p:ext uri="{D42A27DB-BD31-4B8C-83A1-F6EECF244321}">
                <p14:modId xmlns:p14="http://schemas.microsoft.com/office/powerpoint/2010/main" val="3070470560"/>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1000010604</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1000010623</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1</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23</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r>
                        <a:rPr kumimoji="1" lang="ja-JP" altLang="en-US" sz="1050" kern="1200" dirty="0">
                          <a:solidFill>
                            <a:srgbClr val="0D0D0D"/>
                          </a:solidFill>
                          <a:latin typeface="Meiryo"/>
                          <a:ea typeface="Meiryo"/>
                          <a:cs typeface="+mn-cs"/>
                        </a:rPr>
                        <a:t>　</a:t>
                      </a: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dirty="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dirty="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dirty="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dirty="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dirty="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dirty="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rPr>
                        <a:t>2025</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4</a:t>
                      </a:r>
                      <a:r>
                        <a:rPr lang="ja-JP" sz="1050" b="0" i="0" u="none" strike="noStrike" kern="1200" cap="none" spc="0" normalizeH="0" baseline="0" noProof="0" dirty="0">
                          <a:ln>
                            <a:noFill/>
                          </a:ln>
                          <a:solidFill>
                            <a:srgbClr val="0D0D0D"/>
                          </a:solidFill>
                          <a:effectLst/>
                          <a:uLnTx/>
                          <a:uFillTx/>
                        </a:rPr>
                        <a:t>月</a:t>
                      </a:r>
                      <a:r>
                        <a:rPr kumimoji="1" lang="en-US" altLang="ja-JP" sz="1050" b="0" i="0" u="none" strike="noStrike" kern="1200" cap="none" spc="0" normalizeH="0" baseline="0" noProof="0" dirty="0">
                          <a:ln>
                            <a:noFill/>
                          </a:ln>
                          <a:solidFill>
                            <a:srgbClr val="0D0D0D"/>
                          </a:solidFill>
                          <a:effectLst/>
                          <a:uLnTx/>
                          <a:uFillTx/>
                        </a:rPr>
                        <a:t>1</a:t>
                      </a:r>
                      <a:r>
                        <a:rPr kumimoji="1" lang="ja-JP" sz="1050" b="0" i="0" u="none" strike="noStrike" kern="1200" cap="none" spc="0" normalizeH="0" baseline="0" noProof="0" dirty="0">
                          <a:ln>
                            <a:noFill/>
                          </a:ln>
                          <a:solidFill>
                            <a:srgbClr val="0D0D0D"/>
                          </a:solidFill>
                          <a:effectLst/>
                          <a:uLnTx/>
                          <a:uFillTx/>
                        </a:rPr>
                        <a:t>日</a:t>
                      </a:r>
                      <a:r>
                        <a:rPr lang="ja-JP" altLang="en-US" sz="1050" b="0" i="0" u="none" strike="noStrike" kern="1200" cap="none" spc="0" normalizeH="0" baseline="0" noProof="0" dirty="0">
                          <a:ln>
                            <a:noFill/>
                          </a:ln>
                          <a:solidFill>
                            <a:srgbClr val="0D0D0D"/>
                          </a:solidFill>
                          <a:effectLst/>
                          <a:uLnTx/>
                          <a:uFillTx/>
                        </a:rPr>
                        <a:t>（火）</a:t>
                      </a:r>
                      <a:r>
                        <a:rPr kumimoji="1" lang="ja-JP" sz="1050" b="0" i="0" u="none" strike="noStrike" kern="1200" cap="none" spc="0" normalizeH="0" baseline="0" noProof="0" dirty="0">
                          <a:ln>
                            <a:noFill/>
                          </a:ln>
                          <a:solidFill>
                            <a:srgbClr val="0D0D0D"/>
                          </a:solidFill>
                          <a:effectLst/>
                          <a:uLnTx/>
                          <a:uFillTx/>
                        </a:rPr>
                        <a:t>～　</a:t>
                      </a:r>
                      <a:r>
                        <a:rPr lang="en-US" altLang="ja-JP" sz="1050" b="0" i="0" u="none" strike="noStrike" kern="1200" cap="none" spc="0" normalizeH="0" baseline="0" noProof="0" dirty="0">
                          <a:ln>
                            <a:noFill/>
                          </a:ln>
                          <a:solidFill>
                            <a:srgbClr val="0D0D0D"/>
                          </a:solidFill>
                          <a:effectLst/>
                          <a:uLnTx/>
                          <a:uFillTx/>
                        </a:rPr>
                        <a:t>2025</a:t>
                      </a:r>
                      <a:r>
                        <a:rPr kumimoji="1" 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9</a:t>
                      </a:r>
                      <a:r>
                        <a:rPr kumimoji="1" lang="ja-JP" sz="1050" b="0" i="0" u="none" strike="noStrike" kern="1200" cap="none" spc="0" normalizeH="0" baseline="0" noProof="0" dirty="0">
                          <a:ln>
                            <a:noFill/>
                          </a:ln>
                          <a:solidFill>
                            <a:srgbClr val="0D0D0D"/>
                          </a:solidFill>
                          <a:effectLst/>
                          <a:uLnTx/>
                          <a:uFillTx/>
                        </a:rPr>
                        <a:t>月</a:t>
                      </a:r>
                      <a:r>
                        <a:rPr lang="en-US" altLang="ja-JP" sz="1050" b="0" i="0" u="none" strike="noStrike" kern="1200" cap="none" spc="0" normalizeH="0" baseline="0" noProof="0" dirty="0">
                          <a:ln>
                            <a:noFill/>
                          </a:ln>
                          <a:solidFill>
                            <a:srgbClr val="0D0D0D"/>
                          </a:solidFill>
                          <a:effectLst/>
                          <a:uLnTx/>
                          <a:uFillTx/>
                        </a:rPr>
                        <a:t>30</a:t>
                      </a:r>
                      <a:r>
                        <a:rPr kumimoji="1" lang="ja-JP" sz="1050" b="0" i="0" u="none" strike="noStrike" kern="1200" cap="none" spc="0" normalizeH="0" baseline="0" noProof="0" dirty="0">
                          <a:ln>
                            <a:noFill/>
                          </a:ln>
                          <a:solidFill>
                            <a:srgbClr val="0D0D0D"/>
                          </a:solidFill>
                          <a:effectLst/>
                          <a:uLnTx/>
                          <a:uFillTx/>
                        </a:rPr>
                        <a:t>日（</a:t>
                      </a:r>
                      <a:r>
                        <a:rPr kumimoji="1" lang="ja-JP" altLang="en-US" sz="1050" b="0" i="0" u="none" strike="noStrike" kern="1200" cap="none" spc="0" normalizeH="0" baseline="0" noProof="0" dirty="0">
                          <a:ln>
                            <a:noFill/>
                          </a:ln>
                          <a:solidFill>
                            <a:srgbClr val="0D0D0D"/>
                          </a:solidFill>
                          <a:effectLst/>
                          <a:uLnTx/>
                          <a:uFillTx/>
                        </a:rPr>
                        <a:t>火</a:t>
                      </a:r>
                      <a:r>
                        <a:rPr kumimoji="1" lang="ja-JP" sz="1050" b="0" i="0" u="none" strike="noStrike" kern="1200" cap="none" spc="0" normalizeH="0" baseline="0" noProof="0" dirty="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a:ea typeface="Meiryo"/>
                          <a:cs typeface="+mn-cs"/>
                        </a:rPr>
                        <a:t>価格は</a:t>
                      </a:r>
                      <a:r>
                        <a:rPr lang="en-US" altLang="ja-JP" sz="1050" b="0" i="0" kern="1200">
                          <a:solidFill>
                            <a:srgbClr val="0D0D0D"/>
                          </a:solidFill>
                          <a:latin typeface="Meiryo"/>
                          <a:ea typeface="Meiryo"/>
                          <a:cs typeface="+mn-cs"/>
                        </a:rPr>
                        <a:t>P20</a:t>
                      </a:r>
                      <a:r>
                        <a:rPr kumimoji="1" lang="ja-JP" altLang="en-US" sz="1050" b="0" i="0" kern="120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a:ea typeface="Meiryo"/>
                          <a:cs typeface="+mn-cs"/>
                        </a:rPr>
                        <a:t>価格は</a:t>
                      </a:r>
                      <a:r>
                        <a:rPr lang="en-US" altLang="ja-JP" sz="1050" b="0" i="0" kern="1200">
                          <a:solidFill>
                            <a:srgbClr val="0D0D0D"/>
                          </a:solidFill>
                          <a:latin typeface="Meiryo"/>
                          <a:ea typeface="Meiryo"/>
                          <a:cs typeface="+mn-cs"/>
                        </a:rPr>
                        <a:t>P21</a:t>
                      </a:r>
                      <a:r>
                        <a:rPr kumimoji="1" lang="ja-JP" altLang="en-US" sz="1050" b="0" i="0" kern="120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13BA5076-7F6B-5F18-64B5-753B96D221DF}"/>
              </a:ext>
            </a:extLst>
          </p:cNvPr>
          <p:cNvSpPr>
            <a:spLocks noChangeAspect="1"/>
          </p:cNvSpPr>
          <p:nvPr/>
        </p:nvSpPr>
        <p:spPr>
          <a:xfrm>
            <a:off x="8790137" y="25579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522D616F-B6D8-A40C-601D-63D297C89269}"/>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Tree>
    <p:extLst>
      <p:ext uri="{BB962C8B-B14F-4D97-AF65-F5344CB8AC3E}">
        <p14:creationId xmlns:p14="http://schemas.microsoft.com/office/powerpoint/2010/main" val="1641873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096742673"/>
              </p:ext>
            </p:extLst>
          </p:nvPr>
        </p:nvGraphicFramePr>
        <p:xfrm>
          <a:off x="479423"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916738580"/>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Tree>
    <p:extLst>
      <p:ext uri="{BB962C8B-B14F-4D97-AF65-F5344CB8AC3E}">
        <p14:creationId xmlns:p14="http://schemas.microsoft.com/office/powerpoint/2010/main" val="2131862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293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DC2427B3-2D34-F0D8-57A6-74BF998B67A3}"/>
              </a:ext>
            </a:extLst>
          </p:cNvPr>
          <p:cNvGraphicFramePr>
            <a:graphicFrameLocks noGrp="1"/>
          </p:cNvGraphicFramePr>
          <p:nvPr>
            <p:extLst>
              <p:ext uri="{D42A27DB-BD31-4B8C-83A1-F6EECF244321}">
                <p14:modId xmlns:p14="http://schemas.microsoft.com/office/powerpoint/2010/main" val="2907011142"/>
              </p:ext>
            </p:extLst>
          </p:nvPr>
        </p:nvGraphicFramePr>
        <p:xfrm>
          <a:off x="479423" y="9683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2D951C79-3150-CD70-787A-37984B3777B4}"/>
              </a:ext>
            </a:extLst>
          </p:cNvPr>
          <p:cNvGraphicFramePr>
            <a:graphicFrameLocks noGrp="1"/>
          </p:cNvGraphicFramePr>
          <p:nvPr>
            <p:extLst>
              <p:ext uri="{D42A27DB-BD31-4B8C-83A1-F6EECF244321}">
                <p14:modId xmlns:p14="http://schemas.microsoft.com/office/powerpoint/2010/main" val="2321183518"/>
              </p:ext>
            </p:extLst>
          </p:nvPr>
        </p:nvGraphicFramePr>
        <p:xfrm>
          <a:off x="6240018" y="9683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737695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1887808" y="252000"/>
            <a:ext cx="7408592" cy="335028"/>
          </a:xfrm>
        </p:spPr>
        <p:txBody>
          <a:bodyPr/>
          <a:lstStyle/>
          <a:p>
            <a:pPr algn="ctr"/>
            <a:r>
              <a:rPr kumimoji="1" lang="ja-JP" altLang="en-US" sz="2000" b="1" i="0">
                <a:latin typeface="Meiryo" panose="020B0604030504040204" pitchFamily="34" charset="-128"/>
                <a:ea typeface="Meiryo" panose="020B0604030504040204" pitchFamily="34" charset="-128"/>
              </a:rPr>
              <a:t>ブランドパネル  スマートフォン</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3233882667"/>
              </p:ext>
            </p:extLst>
          </p:nvPr>
        </p:nvGraphicFramePr>
        <p:xfrm>
          <a:off x="479423" y="88413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Meiryo" panose="020B0604030504040204" pitchFamily="34" charset="-128"/>
                          <a:ea typeface="Meiryo" panose="020B0604030504040204" pitchFamily="34" charset="-128"/>
                          <a:cs typeface="+mn-cs"/>
                        </a:rPr>
                        <a:t>1</a:t>
                      </a:r>
                      <a:r>
                        <a:rPr kumimoji="1" lang="ja-JP" altLang="en-US" sz="1100" b="0" kern="1200" dirty="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149270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角丸四角形 15">
            <a:extLst>
              <a:ext uri="{FF2B5EF4-FFF2-40B4-BE49-F238E27FC236}">
                <a16:creationId xmlns:a16="http://schemas.microsoft.com/office/drawing/2014/main" id="{E1C36EF1-93A8-8CDF-5979-68778656ECC4}"/>
              </a:ext>
            </a:extLst>
          </p:cNvPr>
          <p:cNvSpPr/>
          <p:nvPr/>
        </p:nvSpPr>
        <p:spPr>
          <a:xfrm>
            <a:off x="1667649" y="1293383"/>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6105132" cy="335028"/>
          </a:xfrm>
        </p:spPr>
        <p:txBody>
          <a:bodyPr/>
          <a:lstStyle/>
          <a:p>
            <a:r>
              <a:rPr kumimoji="1" lang="ja-JP" altLang="en-US" sz="2000" b="1" i="0" dirty="0">
                <a:latin typeface="Meiryo" panose="020B0604030504040204" pitchFamily="34" charset="-128"/>
                <a:ea typeface="Meiryo" panose="020B0604030504040204" pitchFamily="34" charset="-128"/>
              </a:rPr>
              <a:t>ブランドパネル  </a:t>
            </a:r>
            <a:r>
              <a:rPr lang="ja-JP" altLang="en-US" dirty="0"/>
              <a:t>スマートフォン</a:t>
            </a:r>
            <a:r>
              <a:rPr kumimoji="1" lang="ja-JP" altLang="en-US" sz="2000" b="1" i="0" dirty="0">
                <a:latin typeface="Meiryo" panose="020B0604030504040204" pitchFamily="34" charset="-128"/>
                <a:ea typeface="Meiryo" panose="020B0604030504040204" pitchFamily="34" charset="-128"/>
              </a:rPr>
              <a:t>  </a:t>
            </a:r>
            <a:r>
              <a:rPr lang="ja-JP" altLang="en-US" dirty="0"/>
              <a:t>カルーセル</a:t>
            </a:r>
            <a:endParaRPr kumimoji="1" lang="ja-JP" altLang="en-US" sz="2000" b="1" i="0" dirty="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grpSp>
        <p:nvGrpSpPr>
          <p:cNvPr id="4" name="グループ化 3">
            <a:extLst>
              <a:ext uri="{FF2B5EF4-FFF2-40B4-BE49-F238E27FC236}">
                <a16:creationId xmlns:a16="http://schemas.microsoft.com/office/drawing/2014/main" id="{9B5DF827-F93F-E64E-8D09-8574C2AF052D}"/>
              </a:ext>
            </a:extLst>
          </p:cNvPr>
          <p:cNvGrpSpPr/>
          <p:nvPr/>
        </p:nvGrpSpPr>
        <p:grpSpPr>
          <a:xfrm>
            <a:off x="1282854" y="2247990"/>
            <a:ext cx="2841099" cy="3008587"/>
            <a:chOff x="513033" y="446487"/>
            <a:chExt cx="2115990" cy="2101183"/>
          </a:xfrm>
        </p:grpSpPr>
        <p:pic>
          <p:nvPicPr>
            <p:cNvPr id="7" name="図 6">
              <a:extLst>
                <a:ext uri="{FF2B5EF4-FFF2-40B4-BE49-F238E27FC236}">
                  <a16:creationId xmlns:a16="http://schemas.microsoft.com/office/drawing/2014/main" id="{6B4E7C5E-DA59-2AE1-83E3-DE437495FC1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9" name="図 8">
              <a:extLst>
                <a:ext uri="{FF2B5EF4-FFF2-40B4-BE49-F238E27FC236}">
                  <a16:creationId xmlns:a16="http://schemas.microsoft.com/office/drawing/2014/main" id="{03FC6EF8-5E61-8E62-43A0-98F1802F157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0" name="図 9">
            <a:extLst>
              <a:ext uri="{FF2B5EF4-FFF2-40B4-BE49-F238E27FC236}">
                <a16:creationId xmlns:a16="http://schemas.microsoft.com/office/drawing/2014/main" id="{C3335C50-905A-7D63-AD77-4146E4DB9EBE}"/>
              </a:ext>
            </a:extLst>
          </p:cNvPr>
          <p:cNvPicPr>
            <a:picLocks noChangeAspect="1"/>
          </p:cNvPicPr>
          <p:nvPr/>
        </p:nvPicPr>
        <p:blipFill rotWithShape="1">
          <a:blip r:embed="rId8">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grpSp>
        <p:nvGrpSpPr>
          <p:cNvPr id="25" name="グループ化 24">
            <a:extLst>
              <a:ext uri="{FF2B5EF4-FFF2-40B4-BE49-F238E27FC236}">
                <a16:creationId xmlns:a16="http://schemas.microsoft.com/office/drawing/2014/main" id="{18B09AE7-8F1A-7B8E-F4E8-429D75853A5D}"/>
              </a:ext>
            </a:extLst>
          </p:cNvPr>
          <p:cNvGrpSpPr/>
          <p:nvPr/>
        </p:nvGrpSpPr>
        <p:grpSpPr>
          <a:xfrm>
            <a:off x="4249310" y="3987949"/>
            <a:ext cx="183216" cy="191683"/>
            <a:chOff x="4505326" y="2604452"/>
            <a:chExt cx="203132" cy="212519"/>
          </a:xfrm>
        </p:grpSpPr>
        <p:sp>
          <p:nvSpPr>
            <p:cNvPr id="31" name="山形 13">
              <a:extLst>
                <a:ext uri="{FF2B5EF4-FFF2-40B4-BE49-F238E27FC236}">
                  <a16:creationId xmlns:a16="http://schemas.microsoft.com/office/drawing/2014/main" id="{8FA0040A-8C6A-22E9-20D3-28B3E25F9B91}"/>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14">
              <a:extLst>
                <a:ext uri="{FF2B5EF4-FFF2-40B4-BE49-F238E27FC236}">
                  <a16:creationId xmlns:a16="http://schemas.microsoft.com/office/drawing/2014/main" id="{CC8DE26D-815A-BDEB-6DBA-FB5D6F39B023}"/>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9" name="円/楕円 16">
            <a:extLst>
              <a:ext uri="{FF2B5EF4-FFF2-40B4-BE49-F238E27FC236}">
                <a16:creationId xmlns:a16="http://schemas.microsoft.com/office/drawing/2014/main" id="{67E5CFA9-EE2C-ECF0-A0DD-773DA598B5FA}"/>
              </a:ext>
            </a:extLst>
          </p:cNvPr>
          <p:cNvSpPr>
            <a:spLocks noChangeAspect="1"/>
          </p:cNvSpPr>
          <p:nvPr/>
        </p:nvSpPr>
        <p:spPr>
          <a:xfrm>
            <a:off x="1289649" y="138783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40" name="図 39">
            <a:extLst>
              <a:ext uri="{FF2B5EF4-FFF2-40B4-BE49-F238E27FC236}">
                <a16:creationId xmlns:a16="http://schemas.microsoft.com/office/drawing/2014/main" id="{083458F6-157F-312E-1F6A-34ADBF65D14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rgbClr val="00003E"/>
            </a:solidFill>
          </a:ln>
          <a:effectLst/>
        </p:spPr>
      </p:pic>
      <p:pic>
        <p:nvPicPr>
          <p:cNvPr id="41" name="図 40">
            <a:extLst>
              <a:ext uri="{FF2B5EF4-FFF2-40B4-BE49-F238E27FC236}">
                <a16:creationId xmlns:a16="http://schemas.microsoft.com/office/drawing/2014/main" id="{B2157566-5712-C3C8-D5C4-E63ECB0A9320}"/>
              </a:ext>
            </a:extLst>
          </p:cNvPr>
          <p:cNvPicPr>
            <a:picLocks noChangeAspect="1"/>
          </p:cNvPicPr>
          <p:nvPr/>
        </p:nvPicPr>
        <p:blipFill rotWithShape="1">
          <a:blip r:embed="rId10">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rgbClr val="00003E"/>
            </a:solidFill>
          </a:ln>
          <a:effectLst/>
        </p:spPr>
      </p:pic>
      <p:grpSp>
        <p:nvGrpSpPr>
          <p:cNvPr id="42" name="グループ化 41">
            <a:extLst>
              <a:ext uri="{FF2B5EF4-FFF2-40B4-BE49-F238E27FC236}">
                <a16:creationId xmlns:a16="http://schemas.microsoft.com/office/drawing/2014/main" id="{6FDDD159-7687-EA56-56A5-C5371E9B42AD}"/>
              </a:ext>
            </a:extLst>
          </p:cNvPr>
          <p:cNvGrpSpPr/>
          <p:nvPr/>
        </p:nvGrpSpPr>
        <p:grpSpPr>
          <a:xfrm>
            <a:off x="7640210" y="3987949"/>
            <a:ext cx="183216" cy="191683"/>
            <a:chOff x="4505326" y="2604452"/>
            <a:chExt cx="203132" cy="212519"/>
          </a:xfrm>
        </p:grpSpPr>
        <p:sp>
          <p:nvSpPr>
            <p:cNvPr id="43" name="山形 13">
              <a:extLst>
                <a:ext uri="{FF2B5EF4-FFF2-40B4-BE49-F238E27FC236}">
                  <a16:creationId xmlns:a16="http://schemas.microsoft.com/office/drawing/2014/main" id="{16F3884E-2A28-28C1-A2FD-A815D4F81084}"/>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4" name="山形 14">
              <a:extLst>
                <a:ext uri="{FF2B5EF4-FFF2-40B4-BE49-F238E27FC236}">
                  <a16:creationId xmlns:a16="http://schemas.microsoft.com/office/drawing/2014/main" id="{5F610151-0699-6036-14BF-C61412B55A3A}"/>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cxnSp>
        <p:nvCxnSpPr>
          <p:cNvPr id="46" name="コネクタ: カギ線 45">
            <a:extLst>
              <a:ext uri="{FF2B5EF4-FFF2-40B4-BE49-F238E27FC236}">
                <a16:creationId xmlns:a16="http://schemas.microsoft.com/office/drawing/2014/main" id="{D3A1AB7B-67B1-DCF6-9B1B-9142923A79F7}"/>
              </a:ext>
            </a:extLst>
          </p:cNvPr>
          <p:cNvCxnSpPr>
            <a:stCxn id="39" idx="2"/>
            <a:endCxn id="7" idx="1"/>
          </p:cNvCxnSpPr>
          <p:nvPr/>
        </p:nvCxnSpPr>
        <p:spPr>
          <a:xfrm rot="10800000" flipV="1">
            <a:off x="1282855" y="1639834"/>
            <a:ext cx="6795" cy="2112449"/>
          </a:xfrm>
          <a:prstGeom prst="bentConnector3">
            <a:avLst>
              <a:gd name="adj1" fmla="val 346423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194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dirty="0">
                <a:latin typeface="Meiryo" panose="020B0604030504040204" pitchFamily="34" charset="-128"/>
                <a:ea typeface="Meiryo" panose="020B0604030504040204" pitchFamily="34" charset="-128"/>
              </a:rPr>
              <a:t>ブランドパネル  スマートフォン  </a:t>
            </a:r>
            <a:r>
              <a:rPr lang="ja-JP" altLang="en-US" dirty="0"/>
              <a:t>カルーセル</a:t>
            </a:r>
            <a:endParaRPr kumimoji="1" lang="ja-JP" altLang="en-US" sz="2000" b="1" i="0" dirty="0">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2B94B78-65E9-CB4E-CDF8-4FDC57E8229B}"/>
              </a:ext>
            </a:extLst>
          </p:cNvPr>
          <p:cNvGraphicFramePr>
            <a:graphicFrameLocks noGrp="1"/>
          </p:cNvGraphicFramePr>
          <p:nvPr>
            <p:extLst>
              <p:ext uri="{D42A27DB-BD31-4B8C-83A1-F6EECF244321}">
                <p14:modId xmlns:p14="http://schemas.microsoft.com/office/powerpoint/2010/main" val="3811359490"/>
              </p:ext>
            </p:extLst>
          </p:nvPr>
        </p:nvGraphicFramePr>
        <p:xfrm>
          <a:off x="479426" y="973118"/>
          <a:ext cx="11233148" cy="4633853"/>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1000005704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1000001919</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1000005705</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1000005706</a:t>
                      </a:r>
                      <a:endParaRPr kumimoji="1" lang="ja-JP" altLang="en-US" sz="900" kern="1200" dirty="0">
                        <a:solidFill>
                          <a:srgbClr val="0D0D0D"/>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1000003036</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rgbClr val="0D0D0D"/>
                          </a:solidFill>
                          <a:latin typeface="Meiryo" panose="020B0604030504040204" pitchFamily="34" charset="-128"/>
                          <a:ea typeface="Meiryo" panose="020B0604030504040204" pitchFamily="34" charset="-128"/>
                          <a:cs typeface="+mn-cs"/>
                        </a:rPr>
                        <a:t>カルーセル</a:t>
                      </a:r>
                      <a:r>
                        <a:rPr lang="en-US" altLang="ja-JP" sz="900" kern="1200">
                          <a:solidFill>
                            <a:srgbClr val="0D0D0D"/>
                          </a:solidFill>
                          <a:latin typeface="Meiryo" panose="020B0604030504040204" pitchFamily="34" charset="-128"/>
                          <a:ea typeface="Meiryo" panose="020B0604030504040204" pitchFamily="34" charset="-128"/>
                          <a:cs typeface="+mn-cs"/>
                        </a:rPr>
                        <a:t>/</a:t>
                      </a:r>
                      <a:r>
                        <a:rPr lang="ja-JP" altLang="en-US" sz="900" kern="1200">
                          <a:solidFill>
                            <a:srgbClr val="0D0D0D"/>
                          </a:solidFill>
                          <a:latin typeface="Meiryo" panose="020B0604030504040204" pitchFamily="34" charset="-128"/>
                          <a:ea typeface="Meiryo" panose="020B0604030504040204" pitchFamily="34" charset="-128"/>
                          <a:cs typeface="+mn-cs"/>
                        </a:rPr>
                        <a:t>画像</a:t>
                      </a:r>
                      <a:r>
                        <a:rPr lang="en-US" altLang="ja-JP" sz="900" kern="1200">
                          <a:solidFill>
                            <a:srgbClr val="0D0D0D"/>
                          </a:solidFill>
                          <a:latin typeface="Meiryo" panose="020B0604030504040204" pitchFamily="34" charset="-128"/>
                          <a:ea typeface="Meiryo" panose="020B0604030504040204" pitchFamily="34" charset="-128"/>
                          <a:cs typeface="+mn-cs"/>
                        </a:rPr>
                        <a:t>/16</a:t>
                      </a:r>
                      <a:r>
                        <a:rPr lang="ja-JP" altLang="en-US" sz="900" kern="1200">
                          <a:solidFill>
                            <a:srgbClr val="0D0D0D"/>
                          </a:solidFill>
                          <a:latin typeface="Meiryo" panose="020B0604030504040204" pitchFamily="34" charset="-128"/>
                          <a:ea typeface="Meiryo" panose="020B0604030504040204" pitchFamily="34" charset="-128"/>
                          <a:cs typeface="+mn-cs"/>
                        </a:rPr>
                        <a:t>：</a:t>
                      </a:r>
                      <a:r>
                        <a:rPr lang="en-US" altLang="ja-JP" sz="900" kern="1200">
                          <a:solidFill>
                            <a:srgbClr val="0D0D0D"/>
                          </a:solidFill>
                          <a:latin typeface="Meiryo" panose="020B0604030504040204" pitchFamily="34" charset="-128"/>
                          <a:ea typeface="Meiryo" panose="020B0604030504040204" pitchFamily="34" charset="-128"/>
                          <a:cs typeface="+mn-cs"/>
                        </a:rPr>
                        <a:t>9</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Calibri" panose="020F0502020204030204"/>
                          <a:ea typeface="+mn-ea"/>
                          <a:cs typeface="+mn-cs"/>
                        </a:rPr>
                        <a:t>-</a:t>
                      </a:r>
                      <a:endParaRPr kumimoji="1" lang="ja-JP" altLang="en-US" sz="900" kern="1200">
                        <a:solidFill>
                          <a:srgbClr val="0D0D0D"/>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日（土）～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921</a:t>
                      </a:r>
                      <a:r>
                        <a:rPr kumimoji="1" lang="ja-JP" altLang="en-US" sz="900" dirty="0">
                          <a:solidFill>
                            <a:srgbClr val="0D0D0D"/>
                          </a:solidFill>
                          <a:latin typeface="Meiryo"/>
                          <a:ea typeface="Meiryo"/>
                        </a:rPr>
                        <a:t>円 </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1,082</a:t>
                      </a:r>
                      <a:r>
                        <a:rPr kumimoji="1" lang="ja-JP" altLang="en-US" sz="900" dirty="0">
                          <a:solidFill>
                            <a:srgbClr val="0D0D0D"/>
                          </a:solidFill>
                          <a:latin typeface="Meiryo"/>
                          <a:ea typeface="Meiryo"/>
                        </a:rPr>
                        <a:t>円</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1,497</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1,198</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921.6</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ja-JP" altLang="en-US" sz="900" dirty="0">
                          <a:solidFill>
                            <a:srgbClr val="0D0D0D"/>
                          </a:solidFill>
                          <a:latin typeface="Meiryo"/>
                          <a:ea typeface="Meiryo"/>
                        </a:rPr>
                        <a:t>） </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1,797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※5</a:t>
                      </a:r>
                      <a:endParaRPr kumimoji="1" lang="en-US" altLang="ja-JP"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9" name="正方形/長方形 8">
            <a:extLst>
              <a:ext uri="{FF2B5EF4-FFF2-40B4-BE49-F238E27FC236}">
                <a16:creationId xmlns:a16="http://schemas.microsoft.com/office/drawing/2014/main" id="{3999F525-7617-734F-3EB6-09D20354E824}"/>
              </a:ext>
            </a:extLst>
          </p:cNvPr>
          <p:cNvSpPr/>
          <p:nvPr/>
        </p:nvSpPr>
        <p:spPr>
          <a:xfrm>
            <a:off x="479425" y="57174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n-lt"/>
              </a:rPr>
              <a:t>SP</a:t>
            </a:r>
            <a:r>
              <a:rPr kumimoji="0" lang="ja-JP" sz="800" kern="0">
                <a:solidFill>
                  <a:srgbClr val="0D0D0D"/>
                </a:solidFill>
                <a:latin typeface="Meiryo"/>
                <a:ea typeface="Meiryo"/>
              </a:rPr>
              <a:t>はスマートフォン、</a:t>
            </a:r>
            <a:r>
              <a:rPr kumimoji="0" lang="en-US" altLang="ja-JP"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kumimoji="0"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10" name="正方形/長方形 9">
            <a:extLst>
              <a:ext uri="{FF2B5EF4-FFF2-40B4-BE49-F238E27FC236}">
                <a16:creationId xmlns:a16="http://schemas.microsoft.com/office/drawing/2014/main" id="{A2D679D3-29D0-3F46-0078-9E3B9768907F}"/>
              </a:ext>
            </a:extLst>
          </p:cNvPr>
          <p:cNvSpPr/>
          <p:nvPr/>
        </p:nvSpPr>
        <p:spPr>
          <a:xfrm>
            <a:off x="4567082" y="5709705"/>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a:t>
            </a:r>
            <a:r>
              <a:rPr kumimoji="0" lang="ja-JP" altLang="en-US" sz="800" kern="0" dirty="0">
                <a:solidFill>
                  <a:srgbClr val="FF0033"/>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FF0033"/>
                </a:solidFill>
                <a:latin typeface="Meiryo" panose="020B0604030504040204" pitchFamily="34" charset="-128"/>
                <a:ea typeface="Meiryo" panose="020B0604030504040204" pitchFamily="34" charset="-128"/>
              </a:rPr>
              <a:t>921.6</a:t>
            </a:r>
            <a:r>
              <a:rPr kumimoji="0" lang="ja-JP" altLang="en-US" sz="800" kern="0" dirty="0">
                <a:solidFill>
                  <a:srgbClr val="FF0033"/>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FF0033"/>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※5  </a:t>
            </a:r>
            <a:r>
              <a:rPr kumimoji="0" lang="ja-JP" altLang="en-US" sz="800" kern="0" dirty="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
        <p:nvSpPr>
          <p:cNvPr id="12" name="円/楕円 27">
            <a:extLst>
              <a:ext uri="{FF2B5EF4-FFF2-40B4-BE49-F238E27FC236}">
                <a16:creationId xmlns:a16="http://schemas.microsoft.com/office/drawing/2014/main" id="{522F3A73-2BC3-DACF-E95F-2BFED9328073}"/>
              </a:ext>
            </a:extLst>
          </p:cNvPr>
          <p:cNvSpPr>
            <a:spLocks noChangeAspect="1"/>
          </p:cNvSpPr>
          <p:nvPr/>
        </p:nvSpPr>
        <p:spPr>
          <a:xfrm>
            <a:off x="7525042" y="223860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518903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2ABCC0D6-5AFD-5BB0-322B-48F5F57773D6}"/>
              </a:ext>
            </a:extLst>
          </p:cNvPr>
          <p:cNvGraphicFramePr>
            <a:graphicFrameLocks noGrp="1"/>
          </p:cNvGraphicFramePr>
          <p:nvPr>
            <p:extLst>
              <p:ext uri="{D42A27DB-BD31-4B8C-83A1-F6EECF244321}">
                <p14:modId xmlns:p14="http://schemas.microsoft.com/office/powerpoint/2010/main" val="3103114055"/>
              </p:ext>
            </p:extLst>
          </p:nvPr>
        </p:nvGraphicFramePr>
        <p:xfrm>
          <a:off x="479426" y="94297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rgbClr val="0D0D0D"/>
                          </a:solidFill>
                        </a:rPr>
                        <a:t>1000010587</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latin typeface="Meiryo"/>
                        </a:rPr>
                        <a:t>1000010588</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1</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23</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rgbClr val="0D0D0D"/>
                          </a:solidFill>
                          <a:latin typeface="Meiryo"/>
                          <a:ea typeface="Meiryo"/>
                          <a:cs typeface="+mn-cs"/>
                        </a:rPr>
                        <a:t>カルーセル</a:t>
                      </a:r>
                      <a:r>
                        <a:rPr lang="en-US" altLang="ja-JP" sz="1050" b="0" i="0" kern="1200" dirty="0">
                          <a:solidFill>
                            <a:srgbClr val="0D0D0D"/>
                          </a:solidFill>
                          <a:latin typeface="Meiryo"/>
                          <a:ea typeface="Meiryo"/>
                          <a:cs typeface="+mn-cs"/>
                        </a:rPr>
                        <a:t>/</a:t>
                      </a:r>
                      <a:r>
                        <a:rPr lang="ja-JP" altLang="en-US" sz="1050" b="0" i="0" kern="1200">
                          <a:solidFill>
                            <a:srgbClr val="0D0D0D"/>
                          </a:solidFill>
                          <a:latin typeface="Meiryo"/>
                          <a:ea typeface="Meiryo"/>
                          <a:cs typeface="+mn-cs"/>
                        </a:rPr>
                        <a:t>画像</a:t>
                      </a:r>
                      <a:r>
                        <a:rPr lang="en-US" altLang="ja-JP" sz="1050" b="0" i="0" kern="1200" dirty="0">
                          <a:solidFill>
                            <a:srgbClr val="0D0D0D"/>
                          </a:solidFill>
                          <a:latin typeface="Meiryo"/>
                          <a:ea typeface="Meiryo"/>
                          <a:cs typeface="+mn-cs"/>
                        </a:rPr>
                        <a:t>/16</a:t>
                      </a:r>
                      <a:r>
                        <a:rPr lang="ja-JP" altLang="en-US" sz="1050" b="0" i="0" kern="1200">
                          <a:solidFill>
                            <a:srgbClr val="0D0D0D"/>
                          </a:solidFill>
                          <a:latin typeface="Meiryo"/>
                          <a:ea typeface="Meiryo"/>
                          <a:cs typeface="+mn-cs"/>
                        </a:rPr>
                        <a:t>：</a:t>
                      </a:r>
                      <a:r>
                        <a:rPr lang="en-US" altLang="ja-JP" sz="1050" b="0" i="0" kern="1200" dirty="0">
                          <a:solidFill>
                            <a:srgbClr val="0D0D0D"/>
                          </a:solidFill>
                          <a:latin typeface="Meiryo"/>
                          <a:ea typeface="Meiryo"/>
                          <a:cs typeface="+mn-cs"/>
                        </a:rPr>
                        <a:t>9</a:t>
                      </a:r>
                      <a:endParaRPr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lt"/>
                          <a:ea typeface="+mn-ea"/>
                          <a:cs typeface="+mn-cs"/>
                        </a:rPr>
                        <a:t>-</a:t>
                      </a:r>
                      <a:endParaRPr kumimoji="1" lang="ja-JP" altLang="en-US" sz="1050" kern="1200" dirty="0">
                        <a:solidFill>
                          <a:srgbClr val="0D0D0D"/>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dirty="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dirty="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dirty="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rPr>
                        <a:t>2025</a:t>
                      </a:r>
                      <a:r>
                        <a:rPr kumimoji="1" lang="ja-JP" alt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4</a:t>
                      </a:r>
                      <a:r>
                        <a:rPr lang="ja-JP" altLang="ja-JP" sz="1050" b="0" i="0" u="none" strike="noStrike" kern="1200" cap="none" spc="0" normalizeH="0" baseline="0" noProof="0" dirty="0">
                          <a:ln>
                            <a:noFill/>
                          </a:ln>
                          <a:solidFill>
                            <a:srgbClr val="0D0D0D"/>
                          </a:solidFill>
                          <a:effectLst/>
                          <a:uLnTx/>
                          <a:uFillTx/>
                        </a:rPr>
                        <a:t>月</a:t>
                      </a:r>
                      <a:r>
                        <a:rPr kumimoji="1" lang="en-US" altLang="ja-JP" sz="1050" b="0" i="0" u="none" strike="noStrike" kern="1200" cap="none" spc="0" normalizeH="0" baseline="0" noProof="0" dirty="0">
                          <a:ln>
                            <a:noFill/>
                          </a:ln>
                          <a:solidFill>
                            <a:srgbClr val="0D0D0D"/>
                          </a:solidFill>
                          <a:effectLst/>
                          <a:uLnTx/>
                          <a:uFillTx/>
                        </a:rPr>
                        <a:t>1</a:t>
                      </a:r>
                      <a:r>
                        <a:rPr kumimoji="1" lang="ja-JP" altLang="ja-JP" sz="1050" b="0" i="0" u="none" strike="noStrike" kern="1200" cap="none" spc="0" normalizeH="0" baseline="0" noProof="0" dirty="0">
                          <a:ln>
                            <a:noFill/>
                          </a:ln>
                          <a:solidFill>
                            <a:srgbClr val="0D0D0D"/>
                          </a:solidFill>
                          <a:effectLst/>
                          <a:uLnTx/>
                          <a:uFillTx/>
                        </a:rPr>
                        <a:t>日</a:t>
                      </a:r>
                      <a:r>
                        <a:rPr lang="ja-JP" altLang="en-US" sz="1050" b="0" i="0" u="none" strike="noStrike" kern="1200" cap="none" spc="0" normalizeH="0" baseline="0" noProof="0" dirty="0">
                          <a:ln>
                            <a:noFill/>
                          </a:ln>
                          <a:solidFill>
                            <a:srgbClr val="0D0D0D"/>
                          </a:solidFill>
                          <a:effectLst/>
                          <a:uLnTx/>
                          <a:uFillTx/>
                        </a:rPr>
                        <a:t>（火）</a:t>
                      </a:r>
                      <a:r>
                        <a:rPr kumimoji="1" lang="ja-JP" altLang="ja-JP" sz="1050" b="0" i="0" u="none" strike="noStrike" kern="1200" cap="none" spc="0" normalizeH="0" baseline="0" noProof="0" dirty="0">
                          <a:ln>
                            <a:noFill/>
                          </a:ln>
                          <a:solidFill>
                            <a:srgbClr val="0D0D0D"/>
                          </a:solidFill>
                          <a:effectLst/>
                          <a:uLnTx/>
                          <a:uFillTx/>
                        </a:rPr>
                        <a:t>～　</a:t>
                      </a:r>
                      <a:r>
                        <a:rPr lang="en-US" altLang="ja-JP" sz="1050" b="0" i="0" u="none" strike="noStrike" kern="1200" cap="none" spc="0" normalizeH="0" baseline="0" noProof="0" dirty="0">
                          <a:ln>
                            <a:noFill/>
                          </a:ln>
                          <a:solidFill>
                            <a:srgbClr val="0D0D0D"/>
                          </a:solidFill>
                          <a:effectLst/>
                          <a:uLnTx/>
                          <a:uFillTx/>
                        </a:rPr>
                        <a:t>2025</a:t>
                      </a:r>
                      <a:r>
                        <a:rPr kumimoji="1" lang="ja-JP" altLang="ja-JP" sz="1050" b="0" i="0" u="none" strike="noStrike" kern="1200" cap="none" spc="0" normalizeH="0" baseline="0" noProof="0" dirty="0">
                          <a:ln>
                            <a:noFill/>
                          </a:ln>
                          <a:solidFill>
                            <a:srgbClr val="0D0D0D"/>
                          </a:solidFill>
                          <a:effectLst/>
                          <a:uLnTx/>
                          <a:uFillTx/>
                        </a:rPr>
                        <a:t>年</a:t>
                      </a:r>
                      <a:r>
                        <a:rPr kumimoji="1" lang="en-US" altLang="ja-JP" sz="1050" b="0" i="0" u="none" strike="noStrike" kern="1200" cap="none" spc="0" normalizeH="0" baseline="0" noProof="0" dirty="0">
                          <a:ln>
                            <a:noFill/>
                          </a:ln>
                          <a:solidFill>
                            <a:srgbClr val="0D0D0D"/>
                          </a:solidFill>
                          <a:effectLst/>
                          <a:uLnTx/>
                          <a:uFillTx/>
                        </a:rPr>
                        <a:t>9</a:t>
                      </a:r>
                      <a:r>
                        <a:rPr kumimoji="1" lang="ja-JP" altLang="ja-JP" sz="1050" b="0" i="0" u="none" strike="noStrike" kern="1200" cap="none" spc="0" normalizeH="0" baseline="0" noProof="0" dirty="0">
                          <a:ln>
                            <a:noFill/>
                          </a:ln>
                          <a:solidFill>
                            <a:srgbClr val="0D0D0D"/>
                          </a:solidFill>
                          <a:effectLst/>
                          <a:uLnTx/>
                          <a:uFillTx/>
                        </a:rPr>
                        <a:t>月</a:t>
                      </a:r>
                      <a:r>
                        <a:rPr lang="en-US" altLang="ja-JP" sz="1050" b="0" i="0" u="none" strike="noStrike" kern="1200" cap="none" spc="0" normalizeH="0" baseline="0" noProof="0" dirty="0">
                          <a:ln>
                            <a:noFill/>
                          </a:ln>
                          <a:solidFill>
                            <a:srgbClr val="0D0D0D"/>
                          </a:solidFill>
                          <a:effectLst/>
                          <a:uLnTx/>
                          <a:uFillTx/>
                        </a:rPr>
                        <a:t>30</a:t>
                      </a:r>
                      <a:r>
                        <a:rPr kumimoji="1" lang="ja-JP" altLang="ja-JP" sz="1050" b="0" i="0" u="none" strike="noStrike" kern="1200" cap="none" spc="0" normalizeH="0" baseline="0" noProof="0" dirty="0">
                          <a:ln>
                            <a:noFill/>
                          </a:ln>
                          <a:solidFill>
                            <a:srgbClr val="0D0D0D"/>
                          </a:solidFill>
                          <a:effectLst/>
                          <a:uLnTx/>
                          <a:uFillTx/>
                        </a:rPr>
                        <a:t>日（</a:t>
                      </a:r>
                      <a:r>
                        <a:rPr kumimoji="1" lang="ja-JP" altLang="en-US" sz="1050" b="0" i="0" u="none" strike="noStrike" kern="1200" cap="none" spc="0" normalizeH="0" baseline="0" noProof="0" dirty="0">
                          <a:ln>
                            <a:noFill/>
                          </a:ln>
                          <a:solidFill>
                            <a:srgbClr val="0D0D0D"/>
                          </a:solidFill>
                          <a:effectLst/>
                          <a:uLnTx/>
                          <a:uFillTx/>
                        </a:rPr>
                        <a:t>火</a:t>
                      </a:r>
                      <a:r>
                        <a:rPr kumimoji="1" lang="ja-JP" altLang="ja-JP" sz="1050" b="0" i="0" u="none" strike="noStrike" kern="1200" cap="none" spc="0" normalizeH="0" baseline="0" noProof="0" dirty="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P26</a:t>
                      </a:r>
                      <a:r>
                        <a:rPr kumimoji="1" lang="ja-JP" altLang="en-US" sz="1050" b="0" i="0" kern="120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a:ea typeface="Meiryo"/>
                          <a:cs typeface="+mn-cs"/>
                        </a:rPr>
                        <a:t>価格は</a:t>
                      </a:r>
                      <a:r>
                        <a:rPr lang="en-US" altLang="ja-JP" sz="1050" b="0" i="0" kern="1200" dirty="0">
                          <a:solidFill>
                            <a:srgbClr val="0D0D0D"/>
                          </a:solidFill>
                          <a:latin typeface="Meiryo"/>
                          <a:ea typeface="Meiryo"/>
                          <a:cs typeface="+mn-cs"/>
                        </a:rPr>
                        <a:t>P27</a:t>
                      </a:r>
                      <a:r>
                        <a:rPr kumimoji="1" lang="ja-JP" altLang="en-US" sz="1050" b="0" i="0" kern="1200">
                          <a:solidFill>
                            <a:srgbClr val="0D0D0D"/>
                          </a:solidFill>
                          <a:latin typeface="Meiryo"/>
                          <a:ea typeface="Meiryo"/>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4" name="正方形/長方形 13">
            <a:extLst>
              <a:ext uri="{FF2B5EF4-FFF2-40B4-BE49-F238E27FC236}">
                <a16:creationId xmlns:a16="http://schemas.microsoft.com/office/drawing/2014/main" id="{046D98E6-7363-0377-4F52-E89113347EC2}"/>
              </a:ext>
            </a:extLst>
          </p:cNvPr>
          <p:cNvSpPr/>
          <p:nvPr/>
        </p:nvSpPr>
        <p:spPr>
          <a:xfrm>
            <a:off x="434975" y="6070545"/>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16" name="円/楕円 27">
            <a:extLst>
              <a:ext uri="{FF2B5EF4-FFF2-40B4-BE49-F238E27FC236}">
                <a16:creationId xmlns:a16="http://schemas.microsoft.com/office/drawing/2014/main" id="{F1C764C6-C70F-A8CA-614A-B18B60C1C9C5}"/>
              </a:ext>
            </a:extLst>
          </p:cNvPr>
          <p:cNvSpPr>
            <a:spLocks noChangeAspect="1"/>
          </p:cNvSpPr>
          <p:nvPr/>
        </p:nvSpPr>
        <p:spPr>
          <a:xfrm>
            <a:off x="8318792" y="25624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51938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61B2C58-12D9-BB57-4CAF-B85B3721461A}"/>
              </a:ext>
            </a:extLst>
          </p:cNvPr>
          <p:cNvGraphicFramePr>
            <a:graphicFrameLocks noGrp="1"/>
          </p:cNvGraphicFramePr>
          <p:nvPr>
            <p:extLst>
              <p:ext uri="{D42A27DB-BD31-4B8C-83A1-F6EECF244321}">
                <p14:modId xmlns:p14="http://schemas.microsoft.com/office/powerpoint/2010/main" val="224238874"/>
              </p:ext>
            </p:extLst>
          </p:nvPr>
        </p:nvGraphicFramePr>
        <p:xfrm>
          <a:off x="479424" y="962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B5848210-0A3E-51CA-B7AC-A667C1121C39}"/>
              </a:ext>
            </a:extLst>
          </p:cNvPr>
          <p:cNvGraphicFramePr>
            <a:graphicFrameLocks noGrp="1"/>
          </p:cNvGraphicFramePr>
          <p:nvPr>
            <p:extLst>
              <p:ext uri="{D42A27DB-BD31-4B8C-83A1-F6EECF244321}">
                <p14:modId xmlns:p14="http://schemas.microsoft.com/office/powerpoint/2010/main" val="745311502"/>
              </p:ext>
            </p:extLst>
          </p:nvPr>
        </p:nvGraphicFramePr>
        <p:xfrm>
          <a:off x="6240018" y="962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672289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4" name="表 3">
            <a:extLst>
              <a:ext uri="{FF2B5EF4-FFF2-40B4-BE49-F238E27FC236}">
                <a16:creationId xmlns:a16="http://schemas.microsoft.com/office/drawing/2014/main" id="{30FB2457-B6C1-0F28-D2A5-D25C0A52BC90}"/>
              </a:ext>
            </a:extLst>
          </p:cNvPr>
          <p:cNvGraphicFramePr>
            <a:graphicFrameLocks noGrp="1"/>
          </p:cNvGraphicFramePr>
          <p:nvPr>
            <p:extLst>
              <p:ext uri="{D42A27DB-BD31-4B8C-83A1-F6EECF244321}">
                <p14:modId xmlns:p14="http://schemas.microsoft.com/office/powerpoint/2010/main" val="1963293103"/>
              </p:ext>
            </p:extLst>
          </p:nvPr>
        </p:nvGraphicFramePr>
        <p:xfrm>
          <a:off x="479423" y="9937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7" name="表 6">
            <a:extLst>
              <a:ext uri="{FF2B5EF4-FFF2-40B4-BE49-F238E27FC236}">
                <a16:creationId xmlns:a16="http://schemas.microsoft.com/office/drawing/2014/main" id="{64375AD5-A498-D378-8F2E-1F1EB2A3D894}"/>
              </a:ext>
            </a:extLst>
          </p:cNvPr>
          <p:cNvGraphicFramePr>
            <a:graphicFrameLocks noGrp="1"/>
          </p:cNvGraphicFramePr>
          <p:nvPr>
            <p:extLst>
              <p:ext uri="{D42A27DB-BD31-4B8C-83A1-F6EECF244321}">
                <p14:modId xmlns:p14="http://schemas.microsoft.com/office/powerpoint/2010/main" val="422120596"/>
              </p:ext>
            </p:extLst>
          </p:nvPr>
        </p:nvGraphicFramePr>
        <p:xfrm>
          <a:off x="6240018" y="9937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26282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r>
              <a:rPr lang="ja-JP" altLang="en-US"/>
              <a:t>  カルーセル</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2019413379"/>
              </p:ext>
            </p:extLst>
          </p:nvPr>
        </p:nvGraphicFramePr>
        <p:xfrm>
          <a:off x="479423" y="88413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8648080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pic>
        <p:nvPicPr>
          <p:cNvPr id="6" name="図 5">
            <a:extLst>
              <a:ext uri="{FF2B5EF4-FFF2-40B4-BE49-F238E27FC236}">
                <a16:creationId xmlns:a16="http://schemas.microsoft.com/office/drawing/2014/main" id="{CEFFE48E-B60A-9803-7513-74EE02F6611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13" name="角丸四角形 22">
            <a:extLst>
              <a:ext uri="{FF2B5EF4-FFF2-40B4-BE49-F238E27FC236}">
                <a16:creationId xmlns:a16="http://schemas.microsoft.com/office/drawing/2014/main" id="{9C608423-E264-889C-1165-B6A724A39068}"/>
              </a:ext>
            </a:extLst>
          </p:cNvPr>
          <p:cNvSpPr/>
          <p:nvPr/>
        </p:nvSpPr>
        <p:spPr>
          <a:xfrm>
            <a:off x="2217534" y="1257998"/>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23">
            <a:extLst>
              <a:ext uri="{FF2B5EF4-FFF2-40B4-BE49-F238E27FC236}">
                <a16:creationId xmlns:a16="http://schemas.microsoft.com/office/drawing/2014/main" id="{86E939FC-34F2-477A-A2B5-3C059DEA4AB3}"/>
              </a:ext>
            </a:extLst>
          </p:cNvPr>
          <p:cNvSpPr>
            <a:spLocks noChangeAspect="1"/>
          </p:cNvSpPr>
          <p:nvPr/>
        </p:nvSpPr>
        <p:spPr>
          <a:xfrm>
            <a:off x="1969170" y="135245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6" name="図 15">
            <a:extLst>
              <a:ext uri="{FF2B5EF4-FFF2-40B4-BE49-F238E27FC236}">
                <a16:creationId xmlns:a16="http://schemas.microsoft.com/office/drawing/2014/main" id="{638895FF-6E6F-46EC-50AB-0EDD5BCEAD7D}"/>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sp>
        <p:nvSpPr>
          <p:cNvPr id="18" name="角丸四角形 27">
            <a:extLst>
              <a:ext uri="{FF2B5EF4-FFF2-40B4-BE49-F238E27FC236}">
                <a16:creationId xmlns:a16="http://schemas.microsoft.com/office/drawing/2014/main" id="{95E636B4-6C36-3703-3A20-1B1BBD32286B}"/>
              </a:ext>
            </a:extLst>
          </p:cNvPr>
          <p:cNvSpPr/>
          <p:nvPr/>
        </p:nvSpPr>
        <p:spPr>
          <a:xfrm>
            <a:off x="6514359" y="1265009"/>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rPr>
              <a:t>バナー</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画像</a:t>
            </a:r>
            <a:r>
              <a:rPr lang="en-US" altLang="ja-JP" sz="1200" b="1">
                <a:solidFill>
                  <a:schemeClr val="bg1"/>
                </a:solidFill>
                <a:latin typeface="Meiryo" panose="020B0604030504040204" pitchFamily="34" charset="-128"/>
                <a:ea typeface="Meiryo" panose="020B0604030504040204" pitchFamily="34" charset="-128"/>
              </a:rPr>
              <a:t>/1</a:t>
            </a:r>
            <a:r>
              <a:rPr lang="ja-JP" altLang="en-US" sz="1200" b="1">
                <a:solidFill>
                  <a:schemeClr val="bg1"/>
                </a:solidFill>
                <a:latin typeface="Meiryo" panose="020B0604030504040204" pitchFamily="34" charset="-128"/>
                <a:ea typeface="Meiryo" panose="020B0604030504040204" pitchFamily="34" charset="-128"/>
              </a:rPr>
              <a:t>：</a:t>
            </a:r>
            <a:r>
              <a:rPr lang="en-US" altLang="ja-JP" sz="1200" b="1">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F963685D-5C5B-042D-86B8-F4EEEF24E009}"/>
              </a:ext>
            </a:extLst>
          </p:cNvPr>
          <p:cNvSpPr>
            <a:spLocks noChangeAspect="1"/>
          </p:cNvSpPr>
          <p:nvPr/>
        </p:nvSpPr>
        <p:spPr>
          <a:xfrm>
            <a:off x="6240463" y="135946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23" name="コネクタ: カギ線 22">
            <a:extLst>
              <a:ext uri="{FF2B5EF4-FFF2-40B4-BE49-F238E27FC236}">
                <a16:creationId xmlns:a16="http://schemas.microsoft.com/office/drawing/2014/main" id="{4BFE1605-1E7D-BAE4-C61C-4205A04747D5}"/>
              </a:ext>
            </a:extLst>
          </p:cNvPr>
          <p:cNvCxnSpPr>
            <a:cxnSpLocks/>
          </p:cNvCxnSpPr>
          <p:nvPr/>
        </p:nvCxnSpPr>
        <p:spPr>
          <a:xfrm flipH="1">
            <a:off x="5784846"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30727F5-1135-3551-E5F6-B471D969F663}"/>
              </a:ext>
            </a:extLst>
          </p:cNvPr>
          <p:cNvCxnSpPr>
            <a:cxnSpLocks/>
          </p:cNvCxnSpPr>
          <p:nvPr/>
        </p:nvCxnSpPr>
        <p:spPr>
          <a:xfrm flipH="1">
            <a:off x="10074465"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383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15" name="表 14">
            <a:extLst>
              <a:ext uri="{FF2B5EF4-FFF2-40B4-BE49-F238E27FC236}">
                <a16:creationId xmlns:a16="http://schemas.microsoft.com/office/drawing/2014/main" id="{07060F2E-C5F7-D11E-9F35-D8D67FBCDD60}"/>
              </a:ext>
            </a:extLst>
          </p:cNvPr>
          <p:cNvGraphicFramePr>
            <a:graphicFrameLocks noGrp="1"/>
          </p:cNvGraphicFramePr>
          <p:nvPr>
            <p:extLst>
              <p:ext uri="{D42A27DB-BD31-4B8C-83A1-F6EECF244321}">
                <p14:modId xmlns:p14="http://schemas.microsoft.com/office/powerpoint/2010/main" val="1249245452"/>
              </p:ext>
            </p:extLst>
          </p:nvPr>
        </p:nvGraphicFramePr>
        <p:xfrm>
          <a:off x="455613" y="936620"/>
          <a:ext cx="11233149" cy="484659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panose="020B0604030504040204" pitchFamily="34" charset="-128"/>
                          <a:ea typeface="Meiryo" panose="020B0604030504040204" pitchFamily="34" charset="-128"/>
                        </a:rPr>
                        <a:t>継続</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1000005703</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rgbClr val="0D0D0D"/>
                          </a:solidFill>
                          <a:effectLst/>
                          <a:latin typeface="Meiryo"/>
                        </a:rPr>
                        <a:t>1000005720</a:t>
                      </a:r>
                      <a:endParaRPr kumimoji="1" lang="ja-JP" altLang="en-US"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effectLst/>
                          <a:latin typeface="Meiryo"/>
                          <a:ea typeface="Meiryo"/>
                          <a:cs typeface="+mn-cs"/>
                        </a:rPr>
                        <a:t>1000005654</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1000003110</a:t>
                      </a:r>
                      <a:endParaRPr kumimoji="1" lang="ja-JP" altLang="en-US" sz="900" kern="1200" dirty="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日（土）～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日（火）</a:t>
                      </a:r>
                      <a:endParaRPr kumimoji="1" lang="ja-JP" altLang="ja-JP" sz="900" dirty="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600</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a:solidFill>
                            <a:srgbClr val="0D0D0D"/>
                          </a:solidFill>
                          <a:latin typeface="Meiryo"/>
                          <a:ea typeface="Meiryo"/>
                        </a:rPr>
                        <a:t>540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780</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endParaRPr kumimoji="1" lang="ja-JP" altLang="en-US" sz="9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900" dirty="0">
                          <a:solidFill>
                            <a:srgbClr val="0D0D0D"/>
                          </a:solidFill>
                          <a:latin typeface="Meiryo"/>
                          <a:ea typeface="Meiryo"/>
                        </a:rPr>
                        <a:t>702</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540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936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rgbClr val="0D0D0D"/>
                          </a:solidFill>
                          <a:latin typeface="Meiryo"/>
                          <a:ea typeface="Meiryo"/>
                          <a:cs typeface="+mn-cs"/>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6" name="円/楕円 15">
            <a:extLst>
              <a:ext uri="{FF2B5EF4-FFF2-40B4-BE49-F238E27FC236}">
                <a16:creationId xmlns:a16="http://schemas.microsoft.com/office/drawing/2014/main" id="{C58962D2-5466-447C-26E4-9CB510D9CFC6}"/>
              </a:ext>
            </a:extLst>
          </p:cNvPr>
          <p:cNvSpPr>
            <a:spLocks noChangeAspect="1"/>
          </p:cNvSpPr>
          <p:nvPr/>
        </p:nvSpPr>
        <p:spPr>
          <a:xfrm>
            <a:off x="9021728" y="217606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16">
            <a:extLst>
              <a:ext uri="{FF2B5EF4-FFF2-40B4-BE49-F238E27FC236}">
                <a16:creationId xmlns:a16="http://schemas.microsoft.com/office/drawing/2014/main" id="{F8163CDE-3804-BF72-EB4F-332B602DC639}"/>
              </a:ext>
            </a:extLst>
          </p:cNvPr>
          <p:cNvSpPr>
            <a:spLocks noChangeAspect="1"/>
          </p:cNvSpPr>
          <p:nvPr/>
        </p:nvSpPr>
        <p:spPr>
          <a:xfrm>
            <a:off x="7888631" y="2342270"/>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24ECBA5C-AB46-CB8F-1C6A-D3DD06948B1C}"/>
              </a:ext>
            </a:extLst>
          </p:cNvPr>
          <p:cNvSpPr/>
          <p:nvPr/>
        </p:nvSpPr>
        <p:spPr>
          <a:xfrm>
            <a:off x="479426" y="586237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3DABF822-4E9C-1ACF-5E03-3424780469FC}"/>
              </a:ext>
            </a:extLst>
          </p:cNvPr>
          <p:cNvSpPr/>
          <p:nvPr/>
        </p:nvSpPr>
        <p:spPr>
          <a:xfrm>
            <a:off x="4757915" y="5862379"/>
            <a:ext cx="7280839" cy="406265"/>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12817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FB344C1-6141-CEC9-567D-C834926909C5}"/>
              </a:ext>
            </a:extLst>
          </p:cNvPr>
          <p:cNvGraphicFramePr>
            <a:graphicFrameLocks noGrp="1"/>
          </p:cNvGraphicFramePr>
          <p:nvPr>
            <p:extLst>
              <p:ext uri="{D42A27DB-BD31-4B8C-83A1-F6EECF244321}">
                <p14:modId xmlns:p14="http://schemas.microsoft.com/office/powerpoint/2010/main" val="4279830265"/>
              </p:ext>
            </p:extLst>
          </p:nvPr>
        </p:nvGraphicFramePr>
        <p:xfrm>
          <a:off x="479426" y="929206"/>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9801708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4" name="角丸四角形 6">
            <a:extLst>
              <a:ext uri="{FF2B5EF4-FFF2-40B4-BE49-F238E27FC236}">
                <a16:creationId xmlns:a16="http://schemas.microsoft.com/office/drawing/2014/main" id="{5A8395BE-9BF6-288D-7DFF-BD186A4FD41F}"/>
              </a:ext>
            </a:extLst>
          </p:cNvPr>
          <p:cNvSpPr/>
          <p:nvPr/>
        </p:nvSpPr>
        <p:spPr>
          <a:xfrm>
            <a:off x="220043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7" name="円/楕円 7">
            <a:extLst>
              <a:ext uri="{FF2B5EF4-FFF2-40B4-BE49-F238E27FC236}">
                <a16:creationId xmlns:a16="http://schemas.microsoft.com/office/drawing/2014/main" id="{44437BCD-7424-6C95-4011-F27084568A94}"/>
              </a:ext>
            </a:extLst>
          </p:cNvPr>
          <p:cNvSpPr>
            <a:spLocks noChangeAspect="1"/>
          </p:cNvSpPr>
          <p:nvPr/>
        </p:nvSpPr>
        <p:spPr>
          <a:xfrm>
            <a:off x="195207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10">
            <a:extLst>
              <a:ext uri="{FF2B5EF4-FFF2-40B4-BE49-F238E27FC236}">
                <a16:creationId xmlns:a16="http://schemas.microsoft.com/office/drawing/2014/main" id="{35369D9E-CFD9-E29A-DDED-A5E3F0039B1B}"/>
              </a:ext>
            </a:extLst>
          </p:cNvPr>
          <p:cNvSpPr/>
          <p:nvPr/>
        </p:nvSpPr>
        <p:spPr>
          <a:xfrm>
            <a:off x="649402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4" name="円/楕円 11">
            <a:extLst>
              <a:ext uri="{FF2B5EF4-FFF2-40B4-BE49-F238E27FC236}">
                <a16:creationId xmlns:a16="http://schemas.microsoft.com/office/drawing/2014/main" id="{70ABA1CD-CDE1-E252-8048-A638D397A928}"/>
              </a:ext>
            </a:extLst>
          </p:cNvPr>
          <p:cNvSpPr>
            <a:spLocks noChangeAspect="1"/>
          </p:cNvSpPr>
          <p:nvPr/>
        </p:nvSpPr>
        <p:spPr>
          <a:xfrm>
            <a:off x="624566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25794AAE-69AB-6B91-4EBB-189D9B24721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9" name="図 18" descr="グラフィカル ユーザー インターフェイス, テキスト, アプリケーション, Web サイト&#10;&#10;自動的に生成された説明">
            <a:extLst>
              <a:ext uri="{FF2B5EF4-FFF2-40B4-BE49-F238E27FC236}">
                <a16:creationId xmlns:a16="http://schemas.microsoft.com/office/drawing/2014/main" id="{2153D10A-40C5-9EDC-13B8-8F9B1D8159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cxnSp>
        <p:nvCxnSpPr>
          <p:cNvPr id="22" name="コネクタ: カギ線 21">
            <a:extLst>
              <a:ext uri="{FF2B5EF4-FFF2-40B4-BE49-F238E27FC236}">
                <a16:creationId xmlns:a16="http://schemas.microsoft.com/office/drawing/2014/main" id="{61719F82-6089-761F-27D1-3BE77F4C5180}"/>
              </a:ext>
            </a:extLst>
          </p:cNvPr>
          <p:cNvCxnSpPr>
            <a:cxnSpLocks/>
          </p:cNvCxnSpPr>
          <p:nvPr/>
        </p:nvCxnSpPr>
        <p:spPr>
          <a:xfrm flipH="1">
            <a:off x="57425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コネクタ: カギ線 23">
            <a:extLst>
              <a:ext uri="{FF2B5EF4-FFF2-40B4-BE49-F238E27FC236}">
                <a16:creationId xmlns:a16="http://schemas.microsoft.com/office/drawing/2014/main" id="{C5168971-38BE-C40A-99C8-66EADA692CAB}"/>
              </a:ext>
            </a:extLst>
          </p:cNvPr>
          <p:cNvCxnSpPr>
            <a:cxnSpLocks/>
          </p:cNvCxnSpPr>
          <p:nvPr/>
        </p:nvCxnSpPr>
        <p:spPr>
          <a:xfrm flipH="1">
            <a:off x="10026233"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845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2802375771"/>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（都道府県）</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rgbClr val="0D0D0D"/>
                          </a:solidFill>
                          <a:effectLst/>
                          <a:latin typeface="Meiryo"/>
                        </a:rPr>
                        <a:t>1000010605</a:t>
                      </a:r>
                      <a:endParaRPr kumimoji="1" lang="ja-JP" altLang="en-US" dirty="0">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50" b="0" i="0" u="none" strike="noStrike" kern="1200" baseline="0" noProof="0" dirty="0">
                          <a:solidFill>
                            <a:srgbClr val="0D0D0D"/>
                          </a:solidFill>
                          <a:effectLst/>
                          <a:latin typeface="Meiryo"/>
                        </a:rPr>
                        <a:t>1000010585</a:t>
                      </a:r>
                      <a:endParaRPr kumimoji="1" lang="ja-JP"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a:ea typeface="メイリオ"/>
                          <a:cs typeface="+mn-cs"/>
                        </a:rPr>
                        <a:t>2025</a:t>
                      </a:r>
                      <a:r>
                        <a:rPr kumimoji="1" lang="ja-JP" altLang="en-US" sz="1050" kern="1200" dirty="0">
                          <a:solidFill>
                            <a:srgbClr val="0D0D0D"/>
                          </a:solidFill>
                          <a:latin typeface="メイリオ"/>
                          <a:ea typeface="メイリオ"/>
                          <a:cs typeface="+mn-cs"/>
                        </a:rPr>
                        <a:t>年</a:t>
                      </a:r>
                      <a:r>
                        <a:rPr kumimoji="1" lang="en-US" altLang="ja-JP" sz="1050" kern="1200" dirty="0">
                          <a:solidFill>
                            <a:srgbClr val="0D0D0D"/>
                          </a:solidFill>
                          <a:latin typeface="メイリオ"/>
                          <a:ea typeface="メイリオ"/>
                          <a:cs typeface="+mn-cs"/>
                        </a:rPr>
                        <a:t>1</a:t>
                      </a:r>
                      <a:r>
                        <a:rPr kumimoji="1" lang="ja-JP" altLang="en-US" sz="1050" kern="1200" dirty="0">
                          <a:solidFill>
                            <a:srgbClr val="0D0D0D"/>
                          </a:solidFill>
                          <a:latin typeface="メイリオ"/>
                          <a:ea typeface="メイリオ"/>
                          <a:cs typeface="+mn-cs"/>
                        </a:rPr>
                        <a:t>月</a:t>
                      </a:r>
                      <a:r>
                        <a:rPr kumimoji="1" lang="en-US" altLang="ja-JP" sz="1050" kern="1200" dirty="0">
                          <a:solidFill>
                            <a:srgbClr val="0D0D0D"/>
                          </a:solidFill>
                          <a:latin typeface="メイリオ"/>
                          <a:ea typeface="メイリオ"/>
                          <a:cs typeface="+mn-cs"/>
                        </a:rPr>
                        <a:t>23</a:t>
                      </a:r>
                      <a:r>
                        <a:rPr kumimoji="1" lang="ja-JP" altLang="en-US" sz="1050" kern="1200" dirty="0">
                          <a:solidFill>
                            <a:srgbClr val="0D0D0D"/>
                          </a:solidFill>
                          <a:latin typeface="メイリオ"/>
                          <a:ea typeface="メイリオ"/>
                          <a:cs typeface="+mn-cs"/>
                        </a:rPr>
                        <a:t>日</a:t>
                      </a:r>
                      <a:r>
                        <a:rPr lang="en-US" altLang="ja-JP" sz="1050" kern="1200" dirty="0">
                          <a:solidFill>
                            <a:srgbClr val="0D0D0D"/>
                          </a:solidFill>
                          <a:latin typeface="メイリオ"/>
                          <a:ea typeface="メイリオ"/>
                          <a:cs typeface="+mn-cs"/>
                        </a:rPr>
                        <a:t>(</a:t>
                      </a:r>
                      <a:r>
                        <a:rPr lang="ja-JP" altLang="en-US" sz="1050" kern="1200" dirty="0">
                          <a:solidFill>
                            <a:srgbClr val="0D0D0D"/>
                          </a:solidFill>
                          <a:latin typeface="メイリオ"/>
                          <a:ea typeface="メイリオ"/>
                          <a:cs typeface="+mn-cs"/>
                        </a:rPr>
                        <a:t>木</a:t>
                      </a:r>
                      <a:r>
                        <a:rPr lang="en-US" altLang="ja-JP" sz="1050" kern="1200" dirty="0">
                          <a:solidFill>
                            <a:srgbClr val="0D0D0D"/>
                          </a:solidFill>
                          <a:latin typeface="メイリオ"/>
                          <a:ea typeface="メイリオ"/>
                          <a:cs typeface="+mn-cs"/>
                        </a:rPr>
                        <a:t>)</a:t>
                      </a:r>
                      <a:endParaRPr kumimoji="1" lang="ja-JP" altLang="en-US" sz="105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PC</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 JAPAN</a:t>
                      </a:r>
                      <a:r>
                        <a:rPr lang="en-US" altLang="ja-JP" sz="1050" kern="1200" dirty="0">
                          <a:solidFill>
                            <a:srgbClr val="0D0D0D"/>
                          </a:solidFill>
                          <a:latin typeface="Meiryo"/>
                          <a:ea typeface="Meiryo"/>
                          <a:cs typeface="+mn-cs"/>
                        </a:rPr>
                        <a:t> </a:t>
                      </a:r>
                      <a:r>
                        <a:rPr kumimoji="1" lang="en-US" altLang="ja-JP" sz="1050" kern="1200" dirty="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rgbClr val="0D0D0D"/>
                          </a:solidFill>
                          <a:effectLst/>
                          <a:uLnTx/>
                          <a:uFillTx/>
                          <a:latin typeface="Meiryo"/>
                        </a:rPr>
                        <a:t>2025</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3</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lang="en-US" altLang="ja-JP" sz="1050" b="0" i="0" u="none" strike="noStrike" kern="1200" cap="none" spc="0" normalizeH="0" baseline="0" noProof="0" dirty="0">
                          <a:ln>
                            <a:noFill/>
                          </a:ln>
                          <a:solidFill>
                            <a:srgbClr val="0D0D0D"/>
                          </a:solidFill>
                          <a:effectLst/>
                          <a:uLnTx/>
                          <a:uFillTx/>
                          <a:latin typeface="Meiryo"/>
                        </a:rPr>
                        <a:t>12</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水</a:t>
                      </a:r>
                      <a:r>
                        <a:rPr kumimoji="1" lang="ja-JP" altLang="ja-JP" sz="1050" b="0" i="0" u="none" strike="noStrike" kern="1200" cap="none" spc="0" normalizeH="0" baseline="0" noProof="0" dirty="0">
                          <a:ln>
                            <a:noFill/>
                          </a:ln>
                          <a:solidFill>
                            <a:srgbClr val="0D0D0D"/>
                          </a:solidFill>
                          <a:effectLst/>
                          <a:uLnTx/>
                          <a:uFillTx/>
                          <a:latin typeface="Meiryo"/>
                          <a:ea typeface="Meiryo"/>
                        </a:rPr>
                        <a:t>）～　</a:t>
                      </a:r>
                      <a:r>
                        <a:rPr lang="en-US" altLang="ja-JP" sz="1050" b="0" i="0" u="none" strike="noStrike" kern="1200" cap="none" spc="0" normalizeH="0" baseline="0" noProof="0" dirty="0">
                          <a:ln>
                            <a:noFill/>
                          </a:ln>
                          <a:solidFill>
                            <a:srgbClr val="0D0D0D"/>
                          </a:solidFill>
                          <a:effectLst/>
                          <a:uLnTx/>
                          <a:uFillTx/>
                          <a:latin typeface="Meiryo"/>
                        </a:rPr>
                        <a:t>2025</a:t>
                      </a:r>
                      <a:r>
                        <a:rPr kumimoji="1" lang="ja-JP" altLang="ja-JP" sz="1050" b="0" i="0" u="none" strike="noStrike" kern="1200" cap="none" spc="0" normalizeH="0" baseline="0" noProof="0" dirty="0">
                          <a:ln>
                            <a:noFill/>
                          </a:ln>
                          <a:solidFill>
                            <a:srgbClr val="0D0D0D"/>
                          </a:solidFill>
                          <a:effectLst/>
                          <a:uLnTx/>
                          <a:uFillTx/>
                          <a:latin typeface="Meiryo"/>
                          <a:ea typeface="Meiryo"/>
                        </a:rPr>
                        <a:t>年</a:t>
                      </a:r>
                      <a:r>
                        <a:rPr kumimoji="1" lang="en-US" altLang="ja-JP" sz="1050" b="0" i="0" u="none" strike="noStrike" kern="1200" cap="none" spc="0" normalizeH="0" baseline="0" noProof="0" dirty="0">
                          <a:ln>
                            <a:noFill/>
                          </a:ln>
                          <a:solidFill>
                            <a:srgbClr val="0D0D0D"/>
                          </a:solidFill>
                          <a:effectLst/>
                          <a:uLnTx/>
                          <a:uFillTx/>
                          <a:latin typeface="Meiryo"/>
                          <a:ea typeface="Meiryo"/>
                        </a:rPr>
                        <a:t>9</a:t>
                      </a:r>
                      <a:r>
                        <a:rPr kumimoji="1" lang="ja-JP" altLang="ja-JP" sz="1050" b="0" i="0" u="none" strike="noStrike" kern="1200" cap="none" spc="0" normalizeH="0" baseline="0" noProof="0" dirty="0">
                          <a:ln>
                            <a:noFill/>
                          </a:ln>
                          <a:solidFill>
                            <a:srgbClr val="0D0D0D"/>
                          </a:solidFill>
                          <a:effectLst/>
                          <a:uLnTx/>
                          <a:uFillTx/>
                          <a:latin typeface="Meiryo"/>
                          <a:ea typeface="Meiryo"/>
                        </a:rPr>
                        <a:t>月</a:t>
                      </a:r>
                      <a:r>
                        <a:rPr kumimoji="1" lang="en-US" altLang="ja-JP" sz="1050" b="0" i="0" u="none" strike="noStrike" kern="1200" cap="none" spc="0" normalizeH="0" baseline="0" noProof="0" dirty="0">
                          <a:ln>
                            <a:noFill/>
                          </a:ln>
                          <a:solidFill>
                            <a:srgbClr val="0D0D0D"/>
                          </a:solidFill>
                          <a:effectLst/>
                          <a:uLnTx/>
                          <a:uFillTx/>
                          <a:latin typeface="Meiryo"/>
                          <a:ea typeface="Meiryo"/>
                        </a:rPr>
                        <a:t>30</a:t>
                      </a:r>
                      <a:r>
                        <a:rPr kumimoji="1" lang="ja-JP" altLang="ja-JP" sz="1050" b="0" i="0" u="none" strike="noStrike" kern="1200" cap="none" spc="0" normalizeH="0" baseline="0" noProof="0" dirty="0">
                          <a:ln>
                            <a:noFill/>
                          </a:ln>
                          <a:solidFill>
                            <a:srgbClr val="0D0D0D"/>
                          </a:solidFill>
                          <a:effectLst/>
                          <a:uLnTx/>
                          <a:uFillTx/>
                          <a:latin typeface="Meiryo"/>
                          <a:ea typeface="Meiryo"/>
                        </a:rPr>
                        <a:t>日（</a:t>
                      </a:r>
                      <a:r>
                        <a:rPr kumimoji="1" lang="ja-JP" altLang="en-US" sz="1050" b="0" i="0" u="none" strike="noStrike" kern="1200" cap="none" spc="0" normalizeH="0" baseline="0" noProof="0" dirty="0">
                          <a:ln>
                            <a:noFill/>
                          </a:ln>
                          <a:solidFill>
                            <a:srgbClr val="0D0D0D"/>
                          </a:solidFill>
                          <a:effectLst/>
                          <a:uLnTx/>
                          <a:uFillTx/>
                          <a:latin typeface="Meiryo"/>
                          <a:ea typeface="Meiryo"/>
                        </a:rPr>
                        <a:t>火</a:t>
                      </a:r>
                      <a:r>
                        <a:rPr kumimoji="1" lang="ja-JP" altLang="ja-JP" sz="105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5</a:t>
                      </a:r>
                      <a:r>
                        <a:rPr kumimoji="1" lang="ja-JP" altLang="en-US" sz="1050" kern="1200" dirty="0">
                          <a:solidFill>
                            <a:srgbClr val="0D0D0D"/>
                          </a:solidFill>
                          <a:latin typeface="Meiryo"/>
                          <a:ea typeface="Meiryo"/>
                          <a:cs typeface="+mn-cs"/>
                        </a:rPr>
                        <a:t>日間～</a:t>
                      </a:r>
                      <a:r>
                        <a:rPr lang="ja-JP" altLang="en-US" sz="1050" kern="1200" dirty="0">
                          <a:solidFill>
                            <a:srgbClr val="0D0D0D"/>
                          </a:solidFill>
                          <a:latin typeface="Meiryo"/>
                          <a:ea typeface="Meiryo"/>
                          <a:cs typeface="+mn-cs"/>
                        </a:rPr>
                        <a:t>31</a:t>
                      </a:r>
                      <a:r>
                        <a:rPr kumimoji="1" lang="ja-JP" altLang="en-US" sz="1050" kern="1200" dirty="0">
                          <a:solidFill>
                            <a:srgbClr val="0D0D0D"/>
                          </a:solidFill>
                          <a:latin typeface="Meiryo"/>
                          <a:ea typeface="Meiryo"/>
                          <a:cs typeface="+mn-cs"/>
                        </a:rPr>
                        <a:t>日間 </a:t>
                      </a:r>
                      <a:r>
                        <a:rPr kumimoji="0" lang="en-US" altLang="ja-JP" sz="1050" kern="0" dirty="0">
                          <a:solidFill>
                            <a:srgbClr val="FF0033"/>
                          </a:solidFill>
                          <a:latin typeface="Meiryo"/>
                          <a:ea typeface="Meiryo"/>
                        </a:rPr>
                        <a:t>※1</a:t>
                      </a:r>
                      <a:r>
                        <a:rPr lang="en-US" altLang="ja-JP" sz="1050" kern="0" dirty="0">
                          <a:solidFill>
                            <a:srgbClr val="FF0033"/>
                          </a:solidFill>
                          <a:latin typeface="Meiryo"/>
                          <a:ea typeface="Meiryo"/>
                        </a:rPr>
                        <a:t> </a:t>
                      </a:r>
                      <a:endParaRPr kumimoji="1" lang="ja-JP" altLang="en-US"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1,200</a:t>
                      </a:r>
                      <a:r>
                        <a:rPr kumimoji="1" lang="ja-JP" altLang="en-US" sz="1050" b="0" i="0" kern="120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rgbClr val="0D0D0D"/>
                          </a:solidFill>
                          <a:latin typeface="Meiryo"/>
                          <a:ea typeface="Meiryo"/>
                          <a:cs typeface="+mn-cs"/>
                        </a:rPr>
                        <a:t>1,560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1,200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×1.3</a:t>
                      </a:r>
                      <a:r>
                        <a:rPr kumimoji="1" lang="ja-JP" altLang="en-US" sz="1050" kern="1200" dirty="0">
                          <a:solidFill>
                            <a:srgbClr val="0D0D0D"/>
                          </a:solidFill>
                          <a:latin typeface="Meiryo"/>
                          <a:ea typeface="Meiryo"/>
                          <a:cs typeface="+mn-cs"/>
                        </a:rPr>
                        <a:t>倍）</a:t>
                      </a:r>
                      <a:r>
                        <a:rPr kumimoji="1" lang="en-US" altLang="ja-JP" sz="1050" kern="1200" dirty="0">
                          <a:solidFill>
                            <a:srgbClr val="FF0033"/>
                          </a:solidFill>
                          <a:latin typeface="Meiryo"/>
                          <a:ea typeface="Meiryo"/>
                          <a:cs typeface="+mn-cs"/>
                        </a:rPr>
                        <a:t>※2</a:t>
                      </a:r>
                      <a:endParaRPr kumimoji="1" lang="ja-JP" altLang="en-US" sz="1050" kern="1200" dirty="0">
                        <a:solidFill>
                          <a:srgbClr val="FF003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a:t>
                      </a: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9952720" y="24356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円/楕円 24">
            <a:extLst>
              <a:ext uri="{FF2B5EF4-FFF2-40B4-BE49-F238E27FC236}">
                <a16:creationId xmlns:a16="http://schemas.microsoft.com/office/drawing/2014/main" id="{E8756881-25C0-3D8D-BD90-22BE43A68AAA}"/>
              </a:ext>
            </a:extLst>
          </p:cNvPr>
          <p:cNvSpPr>
            <a:spLocks noChangeAspect="1"/>
          </p:cNvSpPr>
          <p:nvPr/>
        </p:nvSpPr>
        <p:spPr>
          <a:xfrm>
            <a:off x="9952720" y="266108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02226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9" name="テキスト プレースホルダー 1">
            <a:extLst>
              <a:ext uri="{FF2B5EF4-FFF2-40B4-BE49-F238E27FC236}">
                <a16:creationId xmlns:a16="http://schemas.microsoft.com/office/drawing/2014/main" id="{1E42B688-BC7D-37B2-B6F3-8362BCB536D1}"/>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ブランドパネル  トップインパクト  </a:t>
            </a:r>
            <a:r>
              <a:rPr lang="en-US" altLang="ja-JP"/>
              <a:t>PC</a:t>
            </a:r>
            <a:endParaRPr lang="ja-JP" altLang="en-US"/>
          </a:p>
        </p:txBody>
      </p:sp>
      <p:graphicFrame>
        <p:nvGraphicFramePr>
          <p:cNvPr id="11" name="表 10">
            <a:extLst>
              <a:ext uri="{FF2B5EF4-FFF2-40B4-BE49-F238E27FC236}">
                <a16:creationId xmlns:a16="http://schemas.microsoft.com/office/drawing/2014/main" id="{BD3E3E29-1B0D-EC17-0712-C126518CE4DF}"/>
              </a:ext>
            </a:extLst>
          </p:cNvPr>
          <p:cNvGraphicFramePr>
            <a:graphicFrameLocks noGrp="1"/>
          </p:cNvGraphicFramePr>
          <p:nvPr>
            <p:extLst>
              <p:ext uri="{D42A27DB-BD31-4B8C-83A1-F6EECF244321}">
                <p14:modId xmlns:p14="http://schemas.microsoft.com/office/powerpoint/2010/main" val="3494242122"/>
              </p:ext>
            </p:extLst>
          </p:nvPr>
        </p:nvGraphicFramePr>
        <p:xfrm>
          <a:off x="479425" y="864632"/>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1775295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srgbClr val="0D0D0D"/>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846526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FF0033"/>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FF0033"/>
                </a:solidFill>
                <a:latin typeface="Meiryo" panose="020B0604030504040204" pitchFamily="34" charset="-128"/>
                <a:ea typeface="Meiryo" panose="020B0604030504040204" pitchFamily="34" charset="-128"/>
              </a:rPr>
              <a:t>※</a:t>
            </a:r>
            <a:r>
              <a:rPr lang="ja-JP" altLang="en-US" sz="1600" b="1" u="sng" dirty="0">
                <a:solidFill>
                  <a:srgbClr val="FF0033"/>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0D0D0D"/>
                </a:solidFill>
                <a:latin typeface="Meiryo" panose="020B0604030504040204" pitchFamily="34" charset="-128"/>
                <a:ea typeface="Meiryo" panose="020B0604030504040204" pitchFamily="34" charset="-128"/>
              </a:rPr>
              <a:t>※</a:t>
            </a:r>
            <a:r>
              <a:rPr lang="ja-JP" altLang="en-US" sz="1200" dirty="0">
                <a:solidFill>
                  <a:srgbClr val="0D0D0D"/>
                </a:solidFill>
                <a:latin typeface="Meiryo" panose="020B0604030504040204" pitchFamily="34" charset="-128"/>
                <a:ea typeface="Meiryo" panose="020B0604030504040204" pitchFamily="34" charset="-128"/>
              </a:rPr>
              <a:t>広告商品名一例：ブランドパネル　トップインパクト　パノラマ　</a:t>
            </a:r>
            <a:r>
              <a:rPr lang="en-US" altLang="ja-JP" sz="1200" dirty="0">
                <a:solidFill>
                  <a:srgbClr val="0D0D0D"/>
                </a:solidFill>
                <a:latin typeface="Meiryo" panose="020B0604030504040204" pitchFamily="34" charset="-128"/>
                <a:ea typeface="Meiryo" panose="020B0604030504040204" pitchFamily="34" charset="-128"/>
              </a:rPr>
              <a:t>PC</a:t>
            </a:r>
            <a:r>
              <a:rPr lang="ja-JP" altLang="en-US" sz="1200" dirty="0">
                <a:solidFill>
                  <a:srgbClr val="0D0D0D"/>
                </a:solidFill>
                <a:latin typeface="Meiryo" panose="020B0604030504040204" pitchFamily="34" charset="-128"/>
                <a:ea typeface="Meiryo" panose="020B0604030504040204" pitchFamily="34" charset="-128"/>
              </a:rPr>
              <a:t>（</a:t>
            </a:r>
            <a:r>
              <a:rPr lang="en-US" altLang="ja-JP" sz="1200" dirty="0">
                <a:solidFill>
                  <a:srgbClr val="0D0D0D"/>
                </a:solidFill>
                <a:latin typeface="Meiryo" panose="020B0604030504040204" pitchFamily="34" charset="-128"/>
                <a:ea typeface="Meiryo" panose="020B0604030504040204" pitchFamily="34" charset="-128"/>
              </a:rPr>
              <a:t>2000</a:t>
            </a:r>
            <a:r>
              <a:rPr lang="ja-JP" altLang="en-US" sz="1200" dirty="0">
                <a:solidFill>
                  <a:srgbClr val="0D0D0D"/>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335782360"/>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2063888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59717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69162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351610"/>
            <a:ext cx="1577355" cy="169277"/>
          </a:xfrm>
          <a:prstGeom prst="rect">
            <a:avLst/>
          </a:prstGeom>
          <a:noFill/>
        </p:spPr>
        <p:txBody>
          <a:bodyPr wrap="none" lIns="0" tIns="0" rIns="0" bIns="0" rtlCol="0" anchor="t">
            <a:spAutoFit/>
          </a:bodyPr>
          <a:lstStyle/>
          <a:p>
            <a:pPr>
              <a:defRPr/>
            </a:pPr>
            <a:r>
              <a:rPr kumimoji="1" lang="en-US" altLang="ja-JP" sz="1100" b="0" i="0" u="none" strike="noStrike" kern="1200" cap="none" spc="0" normalizeH="0" baseline="0" noProof="0" dirty="0">
                <a:ln>
                  <a:noFill/>
                </a:ln>
                <a:solidFill>
                  <a:srgbClr val="FF0000"/>
                </a:solidFill>
                <a:effectLst/>
                <a:uLnTx/>
                <a:uFillTx/>
                <a:latin typeface="Meiryo"/>
                <a:ea typeface="Meiryo"/>
              </a:rPr>
              <a:t>※ </a:t>
            </a:r>
            <a:r>
              <a:rPr kumimoji="1" lang="ja-JP" altLang="en-US" sz="1100" b="0" i="0" u="none" strike="noStrike" kern="1200" cap="none" spc="0" normalizeH="0" baseline="0" noProof="0">
                <a:ln>
                  <a:noFill/>
                </a:ln>
                <a:solidFill>
                  <a:srgbClr val="FF0000"/>
                </a:solidFill>
                <a:effectLst/>
                <a:uLnTx/>
                <a:uFillTx/>
                <a:latin typeface="Meiryo"/>
                <a:ea typeface="Meiryo"/>
              </a:rPr>
              <a:t>タップ後の挙動は</a:t>
            </a:r>
            <a:r>
              <a:rPr lang="en-US" altLang="ja-JP" sz="1100" dirty="0">
                <a:solidFill>
                  <a:srgbClr val="FF0000"/>
                </a:solidFill>
                <a:latin typeface="Meiryo"/>
                <a:ea typeface="Meiryo"/>
              </a:rPr>
              <a:t>P13</a:t>
            </a:r>
            <a:endParaRPr kumimoji="1" lang="en-US" altLang="ja-JP" sz="11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5384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5826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48025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48025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角丸四角形 45">
            <a:extLst>
              <a:ext uri="{FF2B5EF4-FFF2-40B4-BE49-F238E27FC236}">
                <a16:creationId xmlns:a16="http://schemas.microsoft.com/office/drawing/2014/main" id="{4125CE3B-F44C-8755-DA2F-1B3EEC70F5CA}"/>
              </a:ext>
            </a:extLst>
          </p:cNvPr>
          <p:cNvSpPr/>
          <p:nvPr/>
        </p:nvSpPr>
        <p:spPr>
          <a:xfrm>
            <a:off x="3609513" y="103534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03534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9">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10"/>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3" name="テキスト プレースホルダー 1">
            <a:extLst>
              <a:ext uri="{FF2B5EF4-FFF2-40B4-BE49-F238E27FC236}">
                <a16:creationId xmlns:a16="http://schemas.microsoft.com/office/drawing/2014/main" id="{3AB3577A-606A-1FDB-9E60-5BA5F536EC0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6" name="角丸四角形 16">
            <a:extLst>
              <a:ext uri="{FF2B5EF4-FFF2-40B4-BE49-F238E27FC236}">
                <a16:creationId xmlns:a16="http://schemas.microsoft.com/office/drawing/2014/main" id="{81C7A5EC-35F9-E884-AA03-4CBC15AD9052}"/>
              </a:ext>
            </a:extLst>
          </p:cNvPr>
          <p:cNvSpPr/>
          <p:nvPr/>
        </p:nvSpPr>
        <p:spPr>
          <a:xfrm>
            <a:off x="3673637" y="161460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17">
            <a:extLst>
              <a:ext uri="{FF2B5EF4-FFF2-40B4-BE49-F238E27FC236}">
                <a16:creationId xmlns:a16="http://schemas.microsoft.com/office/drawing/2014/main" id="{4D6DB412-6FA6-12A8-BB5D-2CEC47B7C198}"/>
              </a:ext>
            </a:extLst>
          </p:cNvPr>
          <p:cNvSpPr>
            <a:spLocks noChangeAspect="1"/>
          </p:cNvSpPr>
          <p:nvPr/>
        </p:nvSpPr>
        <p:spPr>
          <a:xfrm>
            <a:off x="342527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F9FF7CE1-7F83-DD6C-28FB-512EB263CDCF}"/>
              </a:ext>
            </a:extLst>
          </p:cNvPr>
          <p:cNvSpPr/>
          <p:nvPr/>
        </p:nvSpPr>
        <p:spPr>
          <a:xfrm>
            <a:off x="7948176" y="161460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B0056814-34CA-3EDD-759D-6A009BA83D3C}"/>
              </a:ext>
            </a:extLst>
          </p:cNvPr>
          <p:cNvSpPr>
            <a:spLocks noChangeAspect="1"/>
          </p:cNvSpPr>
          <p:nvPr/>
        </p:nvSpPr>
        <p:spPr>
          <a:xfrm>
            <a:off x="769981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テキスト ボックス 16">
            <a:extLst>
              <a:ext uri="{FF2B5EF4-FFF2-40B4-BE49-F238E27FC236}">
                <a16:creationId xmlns:a16="http://schemas.microsoft.com/office/drawing/2014/main" id="{F5364A99-0066-0C58-A152-1F53982C621F}"/>
              </a:ext>
            </a:extLst>
          </p:cNvPr>
          <p:cNvSpPr txBox="1"/>
          <p:nvPr/>
        </p:nvSpPr>
        <p:spPr>
          <a:xfrm>
            <a:off x="8036480" y="5296251"/>
            <a:ext cx="3706847"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cs typeface="Calibri" panose="020F0502020204030204"/>
                <a:hlinkClick r:id="rId11">
                  <a:extLst>
                    <a:ext uri="{A12FA001-AC4F-418D-AE19-62706E023703}">
                      <ahyp:hlinkClr xmlns:ahyp="http://schemas.microsoft.com/office/drawing/2018/hyperlinkcolor" val="tx"/>
                    </a:ext>
                  </a:extLst>
                </a:hlinkClick>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endParaRPr>
          </a:p>
        </p:txBody>
      </p:sp>
      <p:pic>
        <p:nvPicPr>
          <p:cNvPr id="18" name="図 17" descr="グラフィカル ユーザー インターフェイス, Web サイト&#10;&#10;自動的に生成された説明">
            <a:extLst>
              <a:ext uri="{FF2B5EF4-FFF2-40B4-BE49-F238E27FC236}">
                <a16:creationId xmlns:a16="http://schemas.microsoft.com/office/drawing/2014/main" id="{871BD53B-AA2B-619E-9E41-F07CBCFC6FF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71555" y="2582761"/>
            <a:ext cx="3595465" cy="2703160"/>
          </a:xfrm>
          <a:prstGeom prst="rect">
            <a:avLst/>
          </a:prstGeom>
        </p:spPr>
      </p:pic>
      <p:pic>
        <p:nvPicPr>
          <p:cNvPr id="20" name="図 19">
            <a:extLst>
              <a:ext uri="{FF2B5EF4-FFF2-40B4-BE49-F238E27FC236}">
                <a16:creationId xmlns:a16="http://schemas.microsoft.com/office/drawing/2014/main" id="{7168BD37-0EF5-6396-C847-E499717F61D7}"/>
              </a:ext>
            </a:extLst>
          </p:cNvPr>
          <p:cNvPicPr>
            <a:picLocks noChangeAspect="1"/>
          </p:cNvPicPr>
          <p:nvPr/>
        </p:nvPicPr>
        <p:blipFill rotWithShape="1">
          <a:blip r:embed="rId13"/>
          <a:srcRect b="4363"/>
          <a:stretch/>
        </p:blipFill>
        <p:spPr>
          <a:xfrm>
            <a:off x="8030131" y="2582761"/>
            <a:ext cx="3706847" cy="2703160"/>
          </a:xfrm>
          <a:prstGeom prst="rect">
            <a:avLst/>
          </a:prstGeom>
        </p:spPr>
      </p:pic>
      <p:cxnSp>
        <p:nvCxnSpPr>
          <p:cNvPr id="23" name="コネクタ: カギ線 22">
            <a:extLst>
              <a:ext uri="{FF2B5EF4-FFF2-40B4-BE49-F238E27FC236}">
                <a16:creationId xmlns:a16="http://schemas.microsoft.com/office/drawing/2014/main" id="{BA02F58A-CC38-0BB7-C92B-9A48E88E2FA7}"/>
              </a:ext>
            </a:extLst>
          </p:cNvPr>
          <p:cNvCxnSpPr>
            <a:cxnSpLocks/>
          </p:cNvCxnSpPr>
          <p:nvPr/>
        </p:nvCxnSpPr>
        <p:spPr>
          <a:xfrm flipH="1">
            <a:off x="7241170"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4C22DF8-40EF-3FE0-0603-9C65F4B6F762}"/>
              </a:ext>
            </a:extLst>
          </p:cNvPr>
          <p:cNvCxnSpPr>
            <a:cxnSpLocks/>
          </p:cNvCxnSpPr>
          <p:nvPr/>
        </p:nvCxnSpPr>
        <p:spPr>
          <a:xfrm flipH="1">
            <a:off x="11737977"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0817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47375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432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800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57837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67282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48634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51730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6596A39D-C918-EC0A-42A3-2B013560945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panose="020B0604030504040204" pitchFamily="34" charset="-128"/>
                <a:ea typeface="Meiryo" panose="020B0604030504040204" pitchFamily="34" charset="-128"/>
              </a:rPr>
              <a:t>ブランドパネル</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トップインパクト  パノラマ </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マルチデバイス</a:t>
            </a:r>
          </a:p>
        </p:txBody>
      </p:sp>
      <p:sp>
        <p:nvSpPr>
          <p:cNvPr id="15" name="テキスト プレースホルダー 1">
            <a:extLst>
              <a:ext uri="{FF2B5EF4-FFF2-40B4-BE49-F238E27FC236}">
                <a16:creationId xmlns:a16="http://schemas.microsoft.com/office/drawing/2014/main" id="{A640836F-0D3A-29C4-7216-66D40C0386F1}"/>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16" name="角丸四角形 45">
            <a:extLst>
              <a:ext uri="{FF2B5EF4-FFF2-40B4-BE49-F238E27FC236}">
                <a16:creationId xmlns:a16="http://schemas.microsoft.com/office/drawing/2014/main" id="{65CCD3BE-2362-3C72-8F54-F5807B436EE2}"/>
              </a:ext>
            </a:extLst>
          </p:cNvPr>
          <p:cNvSpPr/>
          <p:nvPr/>
        </p:nvSpPr>
        <p:spPr>
          <a:xfrm>
            <a:off x="1937173" y="1041923"/>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658798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898205"/>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graphicFrame>
        <p:nvGraphicFramePr>
          <p:cNvPr id="17" name="表 16">
            <a:extLst>
              <a:ext uri="{FF2B5EF4-FFF2-40B4-BE49-F238E27FC236}">
                <a16:creationId xmlns:a16="http://schemas.microsoft.com/office/drawing/2014/main" id="{CEC04619-F271-6BDA-811C-54066C3495CA}"/>
              </a:ext>
            </a:extLst>
          </p:cNvPr>
          <p:cNvGraphicFramePr>
            <a:graphicFrameLocks noGrp="1"/>
          </p:cNvGraphicFramePr>
          <p:nvPr>
            <p:extLst>
              <p:ext uri="{D42A27DB-BD31-4B8C-83A1-F6EECF244321}">
                <p14:modId xmlns:p14="http://schemas.microsoft.com/office/powerpoint/2010/main" val="2888978176"/>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solidFill>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FQ1</a:t>
                      </a:r>
                      <a:r>
                        <a:rPr lang="ja-JP" altLang="en-US" sz="800" b="1" i="0" u="none" strike="noStrike" dirty="0">
                          <a:solidFill>
                            <a:srgbClr val="FFFFFF"/>
                          </a:solidFill>
                          <a:effectLst/>
                          <a:latin typeface="Meiryo"/>
                          <a:ea typeface="Meiryo"/>
                        </a:rPr>
                        <a:t>）（</a:t>
                      </a:r>
                      <a:r>
                        <a:rPr lang="en-US" altLang="ja-JP" sz="800" b="1" i="0" u="none" strike="noStrike" dirty="0">
                          <a:solidFill>
                            <a:srgbClr val="FFFFFF"/>
                          </a:solidFill>
                          <a:effectLst/>
                          <a:latin typeface="Meiryo"/>
                          <a:ea typeface="Meiryo"/>
                        </a:rPr>
                        <a:t>1000</a:t>
                      </a:r>
                      <a:r>
                        <a:rPr lang="ja-JP" altLang="en-US" sz="800" b="1" i="0" u="none" strike="noStrike" dirty="0">
                          <a:solidFill>
                            <a:srgbClr val="FFFFFF"/>
                          </a:solidFill>
                          <a:effectLst/>
                          <a:latin typeface="Meiryo"/>
                          <a:ea typeface="Meiryo"/>
                        </a:rPr>
                        <a:t>万円</a:t>
                      </a:r>
                      <a:r>
                        <a:rPr lang="en-US" altLang="ja-JP" sz="800" b="1" i="0" u="none" strike="noStrike" dirty="0">
                          <a:solidFill>
                            <a:srgbClr val="FFFFFF"/>
                          </a:solidFill>
                          <a:effectLst/>
                          <a:latin typeface="Meiryo"/>
                          <a:ea typeface="Meiryo"/>
                        </a:rPr>
                        <a:t>〜</a:t>
                      </a:r>
                      <a:r>
                        <a:rPr lang="ja-JP" altLang="en-US" sz="800" b="1"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a:ea typeface="メイリオ"/>
                        </a:rPr>
                        <a:t>ブランドパネル　トップインパクト　パノラマ　</a:t>
                      </a:r>
                      <a:r>
                        <a:rPr lang="en-US" altLang="ja-JP" sz="800" b="1" i="0" u="none" strike="noStrike" dirty="0">
                          <a:solidFill>
                            <a:srgbClr val="FFFFFF"/>
                          </a:solidFill>
                          <a:effectLst/>
                          <a:latin typeface="メイリオ"/>
                          <a:ea typeface="メイリオ"/>
                        </a:rPr>
                        <a:t>MD</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FQ1</a:t>
                      </a:r>
                      <a:r>
                        <a:rPr lang="ja-JP" altLang="en-US" sz="800" b="1" i="0" u="none" strike="noStrike" dirty="0">
                          <a:solidFill>
                            <a:srgbClr val="FFFFFF"/>
                          </a:solidFill>
                          <a:effectLst/>
                          <a:latin typeface="メイリオ"/>
                          <a:ea typeface="メイリオ"/>
                        </a:rPr>
                        <a:t>）（</a:t>
                      </a:r>
                      <a:r>
                        <a:rPr lang="en-US" altLang="ja-JP" sz="800" b="1" i="0" u="none" strike="noStrike" dirty="0">
                          <a:solidFill>
                            <a:srgbClr val="FFFFFF"/>
                          </a:solidFill>
                          <a:effectLst/>
                          <a:latin typeface="メイリオ"/>
                          <a:ea typeface="メイリオ"/>
                        </a:rPr>
                        <a:t>2000</a:t>
                      </a:r>
                      <a:r>
                        <a:rPr lang="ja-JP" altLang="en-US" sz="800" b="1" i="0" u="none" strike="noStrike" dirty="0">
                          <a:solidFill>
                            <a:srgbClr val="FFFFFF"/>
                          </a:solidFill>
                          <a:effectLst/>
                          <a:latin typeface="メイリオ"/>
                          <a:ea typeface="メイリオ"/>
                        </a:rPr>
                        <a:t>万円</a:t>
                      </a:r>
                      <a:r>
                        <a:rPr lang="en-US" altLang="ja-JP" sz="800" b="1" i="0" u="none" strike="noStrike" dirty="0">
                          <a:solidFill>
                            <a:srgbClr val="FFFFFF"/>
                          </a:solidFill>
                          <a:effectLst/>
                          <a:latin typeface="メイリオ"/>
                          <a:ea typeface="メイリオ"/>
                        </a:rPr>
                        <a:t>〜</a:t>
                      </a:r>
                      <a:r>
                        <a:rPr lang="ja-JP" altLang="en-US" sz="800" b="1" i="0" u="none" strike="noStrike" dirty="0">
                          <a:solidFill>
                            <a:srgbClr val="FFFFFF"/>
                          </a:solidFill>
                          <a:effectLst/>
                          <a:latin typeface="メイリオ"/>
                          <a:ea typeface="メイリオ"/>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Meiryo"/>
                          <a:ea typeface="Meiryo"/>
                        </a:rPr>
                        <a:t>ブランドパネル　トップインパクト　パノラマ　</a:t>
                      </a:r>
                      <a:r>
                        <a:rPr lang="en-US" altLang="ja-JP" sz="800" b="1" i="0" u="none" strike="noStrike" dirty="0">
                          <a:solidFill>
                            <a:srgbClr val="FFFFFF"/>
                          </a:solidFill>
                          <a:effectLst/>
                          <a:latin typeface="Meiryo"/>
                          <a:ea typeface="Meiryo"/>
                        </a:rPr>
                        <a:t>MD</a:t>
                      </a:r>
                      <a:r>
                        <a:rPr lang="ja-JP" altLang="en-US" sz="800" b="1" i="0" u="none" strike="noStrike" dirty="0">
                          <a:solidFill>
                            <a:srgbClr val="FFFFFF"/>
                          </a:solidFill>
                          <a:effectLst/>
                          <a:latin typeface="Meiryo"/>
                          <a:ea typeface="Meiryo"/>
                        </a:rPr>
                        <a:t>（都道府県）</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a:ea typeface="Meiryo"/>
                        </a:rPr>
                        <a:t>リリース種別</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商品</a:t>
                      </a:r>
                      <a:r>
                        <a:rPr lang="en-US" altLang="ja-JP" sz="900" b="0" i="0" u="none" strike="noStrike" dirty="0">
                          <a:solidFill>
                            <a:srgbClr val="FFFFFF"/>
                          </a:solidFill>
                          <a:effectLst/>
                          <a:latin typeface="Meiryo"/>
                          <a:ea typeface="Meiryo"/>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ja-JP" sz="900" b="0" i="0" u="none" strike="noStrike" baseline="0" noProof="0" dirty="0">
                          <a:solidFill>
                            <a:srgbClr val="0D0D0D"/>
                          </a:solidFill>
                          <a:effectLst/>
                          <a:latin typeface="Meiryo"/>
                          <a:ea typeface="Meiryo"/>
                        </a:rPr>
                        <a:t>1000010583</a:t>
                      </a:r>
                      <a:endParaRPr lang="ja-JP" altLang="en-US" sz="900" b="0" i="0" u="none" strike="noStrike" dirty="0">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ja-JP" sz="900" b="0" i="0" u="none" strike="noStrike" baseline="0" noProof="0" dirty="0">
                          <a:solidFill>
                            <a:srgbClr val="0D0D0D"/>
                          </a:solidFill>
                          <a:effectLst/>
                          <a:latin typeface="Meiryo"/>
                          <a:ea typeface="Meiryo"/>
                        </a:rPr>
                        <a:t>1000010622</a:t>
                      </a:r>
                      <a:endParaRPr lang="ja-JP" altLang="en-US" sz="900" b="0" i="0" u="none" strike="noStrike" dirty="0">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ja-JP" sz="900" b="0" i="0" u="none" strike="noStrike" baseline="0" noProof="0" dirty="0">
                          <a:solidFill>
                            <a:srgbClr val="0D0D0D"/>
                          </a:solidFill>
                          <a:effectLst/>
                          <a:latin typeface="Meiryo"/>
                          <a:ea typeface="Meiryo"/>
                        </a:rPr>
                        <a:t>1000010584</a:t>
                      </a:r>
                      <a:endParaRPr lang="ja-JP" altLang="en-US" sz="900" b="0" i="0" u="none" strike="noStrike" dirty="0">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ja-JP" sz="900" b="0" i="0" u="none" strike="noStrike" baseline="0" noProof="0" dirty="0">
                          <a:solidFill>
                            <a:srgbClr val="0D0D0D"/>
                          </a:solidFill>
                          <a:effectLst/>
                          <a:latin typeface="Meiryo"/>
                          <a:ea typeface="Meiryo"/>
                        </a:rPr>
                        <a:t>1000010603</a:t>
                      </a:r>
                      <a:endParaRPr lang="ja-JP" dirty="0"/>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2025</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年</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月</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23</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日</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0D0D0D"/>
                          </a:solidFill>
                          <a:effectLst/>
                          <a:latin typeface="メイリオ" panose="020B0604030504040204" pitchFamily="50" charset="-128"/>
                          <a:ea typeface="メイリオ" panose="020B0604030504040204" pitchFamily="50" charset="-128"/>
                        </a:rPr>
                        <a:t>木</a:t>
                      </a: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dirty="0">
                          <a:solidFill>
                            <a:srgbClr val="0D0D0D"/>
                          </a:solidFill>
                          <a:effectLst/>
                          <a:latin typeface="Meiryo"/>
                          <a:ea typeface="Meiryo"/>
                        </a:rPr>
                        <a:t>●</a:t>
                      </a:r>
                      <a:r>
                        <a:rPr lang="en-US"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のみ）</a:t>
                      </a:r>
                      <a:endParaRPr lang="ja-JP" altLang="en-US" sz="900" b="1"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a:ea typeface="Meiryo"/>
                        </a:rPr>
                        <a:t>広告タイプ</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メインメディアの形式</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スマートフォン</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a:solidFill>
                            <a:srgbClr val="0D0D0D"/>
                          </a:solidFill>
                          <a:effectLst/>
                          <a:latin typeface="Meiryo"/>
                          <a:ea typeface="Meiryo"/>
                        </a:rPr>
                        <a:t>　バナー</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dirty="0">
                          <a:solidFill>
                            <a:srgbClr val="0D0D0D"/>
                          </a:solidFill>
                          <a:effectLst/>
                          <a:latin typeface="Meiryo"/>
                          <a:ea typeface="Meiryo"/>
                        </a:rPr>
                        <a:t>9</a:t>
                      </a:r>
                      <a:r>
                        <a:rPr lang="ja-JP" altLang="en-US" sz="900" b="0" i="0" u="none" strike="noStrike" dirty="0">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dirty="0">
                          <a:solidFill>
                            <a:srgbClr val="0D0D0D"/>
                          </a:solidFill>
                          <a:effectLst/>
                          <a:latin typeface="Meiryo"/>
                          <a:ea typeface="Meiryo"/>
                        </a:rPr>
                        <a:t>【PC】</a:t>
                      </a:r>
                      <a:r>
                        <a:rPr lang="ja-JP" altLang="en-US" sz="900" b="0" i="0" u="none" strike="noStrike">
                          <a:solidFill>
                            <a:srgbClr val="0D0D0D"/>
                          </a:solidFill>
                          <a:effectLst/>
                          <a:latin typeface="Meiryo"/>
                          <a:ea typeface="Meiryo"/>
                        </a:rPr>
                        <a:t>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 パネルスイッチ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a:ea typeface="Meiryo"/>
                        </a:rPr>
                        <a:t>トップインパクト パノラマ サイドスイッチ</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a:ea typeface="Meiryo"/>
                        </a:rPr>
                        <a:t>バナー</a:t>
                      </a:r>
                      <a:r>
                        <a:rPr lang="en-US" altLang="ja-JP" sz="900" b="0" i="0" u="none" strike="noStrike" dirty="0">
                          <a:solidFill>
                            <a:srgbClr val="FFFFFF"/>
                          </a:solidFill>
                          <a:effectLst/>
                          <a:latin typeface="Meiryo"/>
                          <a:ea typeface="Meiryo"/>
                        </a:rPr>
                        <a:t>/</a:t>
                      </a:r>
                      <a:r>
                        <a:rPr lang="ja-JP" altLang="en-US" sz="900" b="0" i="0" u="none" strike="noStrike">
                          <a:solidFill>
                            <a:srgbClr val="FFFFFF"/>
                          </a:solidFill>
                          <a:effectLst/>
                          <a:latin typeface="Meiryo"/>
                          <a:ea typeface="Meiryo"/>
                        </a:rPr>
                        <a:t>動画</a:t>
                      </a:r>
                      <a:r>
                        <a:rPr lang="en-US" altLang="ja-JP" sz="900" b="0" i="0" u="none" strike="noStrike" dirty="0">
                          <a:solidFill>
                            <a:srgbClr val="FFFFFF"/>
                          </a:solidFill>
                          <a:effectLst/>
                          <a:latin typeface="Meiryo"/>
                          <a:ea typeface="Meiryo"/>
                        </a:rPr>
                        <a:t>/16</a:t>
                      </a:r>
                      <a:r>
                        <a:rPr lang="ja-JP" altLang="en-US" sz="900" b="0" i="0" u="none" strike="noStrike">
                          <a:solidFill>
                            <a:srgbClr val="FFFFFF"/>
                          </a:solidFill>
                          <a:effectLst/>
                          <a:latin typeface="Meiryo"/>
                          <a:ea typeface="Meiryo"/>
                        </a:rPr>
                        <a:t>：</a:t>
                      </a:r>
                      <a:r>
                        <a:rPr lang="en-US" altLang="ja-JP" sz="900" b="0" i="0" u="none" strike="noStrike" dirty="0">
                          <a:solidFill>
                            <a:srgbClr val="FFFFFF"/>
                          </a:solidFill>
                          <a:effectLst/>
                          <a:latin typeface="Meiryo"/>
                          <a:ea typeface="Meiryo"/>
                        </a:rPr>
                        <a:t>9</a:t>
                      </a:r>
                      <a:r>
                        <a:rPr lang="ja-JP" altLang="en-US" sz="900" b="0" i="0" u="none" strike="noStrike">
                          <a:solidFill>
                            <a:srgbClr val="FFFFFF"/>
                          </a:solidFill>
                          <a:effectLst/>
                          <a:latin typeface="Meiryo"/>
                          <a:ea typeface="Meiryo"/>
                        </a:rPr>
                        <a:t>広告</a:t>
                      </a:r>
                      <a:br>
                        <a:rPr lang="ja-JP" altLang="en-US" sz="900" b="0" i="0" u="none" strike="noStrike" dirty="0">
                          <a:solidFill>
                            <a:srgbClr val="FFFFFF"/>
                          </a:solidFill>
                          <a:effectLst/>
                          <a:latin typeface="Meiryo"/>
                          <a:ea typeface="Meiryo"/>
                        </a:rPr>
                      </a:br>
                      <a:r>
                        <a:rPr lang="ja-JP" altLang="en-US" sz="900" b="0" i="0" u="none" strike="noStrike">
                          <a:solidFill>
                            <a:srgbClr val="FFFFFF"/>
                          </a:solidFill>
                          <a:effectLst/>
                          <a:latin typeface="Meiryo"/>
                          <a:ea typeface="Meiryo"/>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動画をフルスクリーンで再生する（</a:t>
                      </a:r>
                      <a:r>
                        <a:rPr lang="en-US" altLang="ja-JP" sz="900" b="0" i="0" u="none" strike="noStrike" dirty="0">
                          <a:solidFill>
                            <a:srgbClr val="0D0D0D"/>
                          </a:solidFill>
                          <a:effectLst/>
                          <a:latin typeface="Meiryo"/>
                          <a:ea typeface="Meiryo"/>
                        </a:rPr>
                        <a:t>for view</a:t>
                      </a:r>
                      <a:r>
                        <a:rPr lang="ja-JP" altLang="en-US" sz="900" b="0" i="0" u="none" strike="noStrike">
                          <a:solidFill>
                            <a:srgbClr val="0D0D0D"/>
                          </a:solidFill>
                          <a:effectLst/>
                          <a:latin typeface="Meiryo"/>
                          <a:ea typeface="Meiryo"/>
                        </a:rPr>
                        <a:t>）　</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　ランディングページを表示する（</a:t>
                      </a:r>
                      <a:r>
                        <a:rPr lang="en-US" altLang="ja-JP" sz="900" b="0" i="0" u="none" strike="noStrike" dirty="0">
                          <a:solidFill>
                            <a:srgbClr val="0D0D0D"/>
                          </a:solidFill>
                          <a:effectLst/>
                          <a:latin typeface="Meiryo"/>
                          <a:ea typeface="Meiryo"/>
                        </a:rPr>
                        <a:t>for click</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スマートフォン（ウェブ</a:t>
                      </a:r>
                      <a:r>
                        <a:rPr lang="en-US" altLang="ja-JP" sz="900" b="0" i="0" u="none" strike="noStrike" dirty="0">
                          <a:solidFill>
                            <a:srgbClr val="0D0D0D"/>
                          </a:solidFill>
                          <a:effectLst/>
                          <a:latin typeface="Meiryo"/>
                          <a:ea typeface="Meiryo"/>
                        </a:rPr>
                        <a:t>/</a:t>
                      </a:r>
                      <a:r>
                        <a:rPr lang="ja-JP" altLang="en-US" sz="900" b="0" i="0" u="none" strike="noStrike">
                          <a:solidFill>
                            <a:srgbClr val="0D0D0D"/>
                          </a:solidFill>
                          <a:effectLst/>
                          <a:latin typeface="Meiryo"/>
                          <a:ea typeface="Meiryo"/>
                        </a:rPr>
                        <a:t>アプリ）　</a:t>
                      </a:r>
                      <a:r>
                        <a:rPr lang="en-US" altLang="ja-JP" sz="900" b="0" i="0" u="none" strike="noStrike" dirty="0">
                          <a:solidFill>
                            <a:srgbClr val="0D0D0D"/>
                          </a:solidFill>
                          <a:effectLst/>
                          <a:latin typeface="Meiryo"/>
                          <a:ea typeface="Meiryo"/>
                        </a:rPr>
                        <a:t>/</a:t>
                      </a:r>
                      <a:r>
                        <a:rPr lang="ja-JP" altLang="en-US" sz="900" b="0" i="0" u="none" strike="noStrike" dirty="0">
                          <a:solidFill>
                            <a:srgbClr val="0D0D0D"/>
                          </a:solidFill>
                          <a:effectLst/>
                          <a:latin typeface="Meiryo"/>
                          <a:ea typeface="Meiryo"/>
                        </a:rPr>
                        <a:t>　</a:t>
                      </a:r>
                      <a:r>
                        <a:rPr lang="en-US" altLang="ja-JP" sz="900" b="0" i="0" u="none" strike="noStrike" dirty="0">
                          <a:solidFill>
                            <a:srgbClr val="0D0D0D"/>
                          </a:solidFill>
                          <a:effectLst/>
                          <a:latin typeface="Meiryo"/>
                          <a:ea typeface="Meiryo"/>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　および　</a:t>
                      </a:r>
                      <a:r>
                        <a:rPr lang="en-US" altLang="ja-JP" sz="900" b="0" i="0" u="none" strike="noStrike" dirty="0">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dirty="0">
                          <a:solidFill>
                            <a:srgbClr val="0D0D0D"/>
                          </a:solidFill>
                          <a:effectLst/>
                          <a:latin typeface="Meiryo"/>
                          <a:ea typeface="Meiryo"/>
                        </a:rPr>
                        <a:t>2025</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3</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12</a:t>
                      </a:r>
                      <a:r>
                        <a:rPr lang="ja-JP" altLang="en-US" sz="900" b="0" i="0" u="none" strike="noStrike" dirty="0">
                          <a:solidFill>
                            <a:srgbClr val="0D0D0D"/>
                          </a:solidFill>
                          <a:effectLst/>
                          <a:latin typeface="Meiryo"/>
                          <a:ea typeface="Meiryo"/>
                        </a:rPr>
                        <a:t>日（水）～　</a:t>
                      </a:r>
                      <a:r>
                        <a:rPr lang="en-US" altLang="ja-JP" sz="900" b="0" i="0" u="none" strike="noStrike" dirty="0">
                          <a:solidFill>
                            <a:srgbClr val="0D0D0D"/>
                          </a:solidFill>
                          <a:effectLst/>
                          <a:latin typeface="Meiryo"/>
                          <a:ea typeface="Meiryo"/>
                        </a:rPr>
                        <a:t>2025</a:t>
                      </a:r>
                      <a:r>
                        <a:rPr lang="ja-JP" altLang="en-US" sz="900" b="0" i="0" u="none" strike="noStrike" dirty="0">
                          <a:solidFill>
                            <a:srgbClr val="0D0D0D"/>
                          </a:solidFill>
                          <a:effectLst/>
                          <a:latin typeface="Meiryo"/>
                          <a:ea typeface="Meiryo"/>
                        </a:rPr>
                        <a:t>年</a:t>
                      </a:r>
                      <a:r>
                        <a:rPr lang="en-US" altLang="ja-JP" sz="900" b="0" i="0" u="none" strike="noStrike" dirty="0">
                          <a:solidFill>
                            <a:srgbClr val="0D0D0D"/>
                          </a:solidFill>
                          <a:effectLst/>
                          <a:latin typeface="Meiryo"/>
                          <a:ea typeface="Meiryo"/>
                        </a:rPr>
                        <a:t>9</a:t>
                      </a:r>
                      <a:r>
                        <a:rPr lang="ja-JP" altLang="en-US" sz="900" b="0" i="0" u="none" strike="noStrike" dirty="0">
                          <a:solidFill>
                            <a:srgbClr val="0D0D0D"/>
                          </a:solidFill>
                          <a:effectLst/>
                          <a:latin typeface="Meiryo"/>
                          <a:ea typeface="Meiryo"/>
                        </a:rPr>
                        <a:t>月</a:t>
                      </a:r>
                      <a:r>
                        <a:rPr lang="en-US" altLang="ja-JP" sz="900" b="0" i="0" u="none" strike="noStrike" dirty="0">
                          <a:solidFill>
                            <a:srgbClr val="0D0D0D"/>
                          </a:solidFill>
                          <a:effectLst/>
                          <a:latin typeface="Meiryo"/>
                          <a:ea typeface="Meiryo"/>
                        </a:rPr>
                        <a:t>30</a:t>
                      </a:r>
                      <a:r>
                        <a:rPr lang="ja-JP" altLang="en-US" sz="900" b="0" i="0" u="none" strike="noStrike" dirty="0">
                          <a:solidFill>
                            <a:srgbClr val="0D0D0D"/>
                          </a:solidFill>
                          <a:effectLst/>
                          <a:latin typeface="Meiryo"/>
                          <a:ea typeface="Meiryo"/>
                        </a:rPr>
                        <a:t>日（火）</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dirty="0">
                          <a:solidFill>
                            <a:srgbClr val="0D0D0D"/>
                          </a:solidFill>
                          <a:effectLst/>
                          <a:latin typeface="Meiryo"/>
                          <a:ea typeface="Meiryo"/>
                        </a:rPr>
                        <a:t>5</a:t>
                      </a:r>
                      <a:r>
                        <a:rPr lang="zh-TW" altLang="en-US" sz="900" b="0" i="0" u="none" strike="noStrike" dirty="0">
                          <a:solidFill>
                            <a:srgbClr val="0D0D0D"/>
                          </a:solidFill>
                          <a:effectLst/>
                          <a:latin typeface="Meiryo"/>
                          <a:ea typeface="Meiryo"/>
                        </a:rPr>
                        <a:t>日間～</a:t>
                      </a:r>
                      <a:r>
                        <a:rPr lang="en-US" altLang="zh-TW" sz="900" b="0" i="0" u="none" strike="noStrike" dirty="0">
                          <a:solidFill>
                            <a:srgbClr val="0D0D0D"/>
                          </a:solidFill>
                          <a:effectLst/>
                          <a:latin typeface="Meiryo"/>
                          <a:ea typeface="Meiryo"/>
                        </a:rPr>
                        <a:t>31</a:t>
                      </a:r>
                      <a:r>
                        <a:rPr lang="zh-TW" altLang="en-US" sz="900" b="0" i="0" u="none" strike="noStrike" dirty="0">
                          <a:solidFill>
                            <a:srgbClr val="0D0D0D"/>
                          </a:solidFill>
                          <a:effectLst/>
                          <a:latin typeface="Meiryo"/>
                          <a:ea typeface="Meiryo"/>
                        </a:rPr>
                        <a:t>日間 </a:t>
                      </a:r>
                      <a:r>
                        <a:rPr lang="en-US" altLang="zh-TW" sz="900" b="0" i="0" u="none" strike="noStrike" dirty="0">
                          <a:solidFill>
                            <a:srgbClr val="FF0033"/>
                          </a:solidFill>
                          <a:effectLst/>
                          <a:latin typeface="Meiryo"/>
                          <a:ea typeface="Meiryo"/>
                        </a:rPr>
                        <a:t>※1</a:t>
                      </a:r>
                      <a:endParaRPr lang="zh-TW"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dirty="0">
                          <a:solidFill>
                            <a:srgbClr val="0D0D0D"/>
                          </a:solidFill>
                          <a:effectLst/>
                          <a:latin typeface="Calibri"/>
                          <a:ea typeface="游ゴシック"/>
                        </a:rPr>
                        <a:t>3</a:t>
                      </a:r>
                      <a:r>
                        <a:rPr lang="ja-JP" altLang="en-US" sz="900" b="0" i="0" u="none" strike="noStrike">
                          <a:solidFill>
                            <a:srgbClr val="0D0D0D"/>
                          </a:solidFill>
                          <a:effectLst/>
                          <a:latin typeface="メイリオ"/>
                          <a:ea typeface="メイリオ"/>
                        </a:rPr>
                        <a:t>日間～</a:t>
                      </a:r>
                      <a:r>
                        <a:rPr lang="en-US" altLang="ja-JP" sz="900" b="0" i="0" u="none" strike="noStrike" dirty="0">
                          <a:solidFill>
                            <a:srgbClr val="0D0D0D"/>
                          </a:solidFill>
                          <a:effectLst/>
                          <a:latin typeface="Calibri"/>
                          <a:ea typeface="游ゴシック"/>
                        </a:rPr>
                        <a:t>31</a:t>
                      </a:r>
                      <a:r>
                        <a:rPr lang="ja-JP" altLang="en-US" sz="900" b="0" i="0" u="none" strike="noStrike">
                          <a:solidFill>
                            <a:srgbClr val="0D0D0D"/>
                          </a:solidFill>
                          <a:effectLst/>
                          <a:latin typeface="メイリオ"/>
                          <a:ea typeface="メイリオ"/>
                        </a:rPr>
                        <a:t>日間</a:t>
                      </a: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zh-TW" sz="900" b="0" i="0" u="none" strike="noStrike" dirty="0">
                          <a:solidFill>
                            <a:srgbClr val="0D0D0D"/>
                          </a:solidFill>
                          <a:effectLst/>
                          <a:latin typeface="Meiryo" panose="020B0604030504040204" pitchFamily="50" charset="-128"/>
                          <a:ea typeface="Meiryo" panose="020B0604030504040204" pitchFamily="50" charset="-128"/>
                        </a:rPr>
                        <a:t>31</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dirty="0" err="1">
                          <a:solidFill>
                            <a:srgbClr val="0D0D0D"/>
                          </a:solidFill>
                          <a:effectLst/>
                          <a:latin typeface="Meiryo"/>
                          <a:ea typeface="Meiryo"/>
                        </a:rPr>
                        <a:t>vimps</a:t>
                      </a:r>
                      <a:r>
                        <a:rPr lang="ja-JP" altLang="en-US" sz="900" b="0" i="0" u="none" strike="noStrike">
                          <a:solidFill>
                            <a:srgbClr val="0D0D0D"/>
                          </a:solidFill>
                          <a:effectLst/>
                          <a:latin typeface="Meiryo"/>
                          <a:ea typeface="Meiryo"/>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20,000,000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3,000,000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a:ea typeface="Meiryo"/>
                        </a:rPr>
                        <a:t>基本料金（</a:t>
                      </a:r>
                      <a:r>
                        <a:rPr lang="en-US" sz="900" b="0" i="0" u="none" strike="noStrike" dirty="0" err="1">
                          <a:solidFill>
                            <a:srgbClr val="FFFFFF"/>
                          </a:solidFill>
                          <a:effectLst/>
                          <a:latin typeface="Meiryo"/>
                          <a:ea typeface="Meiryo"/>
                        </a:rPr>
                        <a:t>vCPM</a:t>
                      </a:r>
                      <a:r>
                        <a:rPr lang="en-US" sz="900" b="0" i="0" u="none" strike="noStrike" dirty="0">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dirty="0">
                          <a:solidFill>
                            <a:srgbClr val="0D0D0D"/>
                          </a:solidFill>
                          <a:effectLst/>
                          <a:latin typeface="Meiryo"/>
                          <a:ea typeface="Meiryo"/>
                        </a:rPr>
                        <a:t>1,075</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a:ea typeface="Meiryo"/>
                        </a:rPr>
                        <a:t>1,263</a:t>
                      </a:r>
                      <a:r>
                        <a:rPr lang="ja-JP" altLang="en-US" sz="900" b="0" i="0" u="none" strike="noStrike" dirty="0">
                          <a:solidFill>
                            <a:srgbClr val="0D0D0D"/>
                          </a:solidFill>
                          <a:effectLst/>
                          <a:latin typeface="Meiryo"/>
                          <a:ea typeface="Meiryo"/>
                        </a:rPr>
                        <a:t>円 </a:t>
                      </a:r>
                      <a:r>
                        <a:rPr lang="en-US" altLang="ja-JP" sz="900" b="0" i="0" u="none" strike="noStrike" dirty="0">
                          <a:solidFill>
                            <a:srgbClr val="FF0033"/>
                          </a:solidFill>
                          <a:effectLst/>
                          <a:latin typeface="Meiryo"/>
                          <a:ea typeface="Meiryo"/>
                        </a:rPr>
                        <a:t>※2</a:t>
                      </a:r>
                      <a:endParaRPr lang="ja-JP"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r>
                        <a:rPr lang="ja-JP" altLang="en-US" sz="900" b="0" i="0" u="none" strike="noStrike" dirty="0">
                          <a:solidFill>
                            <a:srgbClr val="FF0033"/>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dirty="0">
                          <a:solidFill>
                            <a:srgbClr val="0D0D0D"/>
                          </a:solidFill>
                          <a:effectLst/>
                          <a:latin typeface="Meiryo"/>
                          <a:ea typeface="Meiryo"/>
                        </a:rPr>
                        <a:t>1,397</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倍）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※3</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a:ea typeface="Meiryo"/>
                        </a:rPr>
                        <a:t>想定</a:t>
                      </a:r>
                      <a:r>
                        <a:rPr lang="en-US" altLang="ja-JP" sz="900" b="0" i="0" u="none" strike="noStrike" dirty="0" err="1">
                          <a:solidFill>
                            <a:srgbClr val="FFFFFF"/>
                          </a:solidFill>
                          <a:effectLst/>
                          <a:latin typeface="Meiryo"/>
                          <a:ea typeface="Meiryo"/>
                        </a:rPr>
                        <a:t>vimps</a:t>
                      </a:r>
                      <a:r>
                        <a:rPr lang="ja-JP" altLang="en-US" sz="900" b="0" i="0" u="none" strike="noStrike">
                          <a:solidFill>
                            <a:srgbClr val="FFFFFF"/>
                          </a:solidFill>
                          <a:effectLst/>
                          <a:latin typeface="Meiryo"/>
                          <a:ea typeface="Meiryo"/>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20" name="テキスト プレースホルダー 1">
            <a:extLst>
              <a:ext uri="{FF2B5EF4-FFF2-40B4-BE49-F238E27FC236}">
                <a16:creationId xmlns:a16="http://schemas.microsoft.com/office/drawing/2014/main" id="{12F31B7F-3BE2-FC4E-BF24-D46BFEA91F13}"/>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21" name="テキスト プレースホルダー 1">
            <a:extLst>
              <a:ext uri="{FF2B5EF4-FFF2-40B4-BE49-F238E27FC236}">
                <a16:creationId xmlns:a16="http://schemas.microsoft.com/office/drawing/2014/main" id="{CF0E798F-F23B-4FCF-B207-850E94004145}"/>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22" name="円/楕円 19">
            <a:extLst>
              <a:ext uri="{FF2B5EF4-FFF2-40B4-BE49-F238E27FC236}">
                <a16:creationId xmlns:a16="http://schemas.microsoft.com/office/drawing/2014/main" id="{9C111EE6-33EC-981B-BAF3-76D26B0623DD}"/>
              </a:ext>
            </a:extLst>
          </p:cNvPr>
          <p:cNvSpPr>
            <a:spLocks noChangeAspect="1"/>
          </p:cNvSpPr>
          <p:nvPr/>
        </p:nvSpPr>
        <p:spPr>
          <a:xfrm>
            <a:off x="8586535" y="23499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1">
            <a:extLst>
              <a:ext uri="{FF2B5EF4-FFF2-40B4-BE49-F238E27FC236}">
                <a16:creationId xmlns:a16="http://schemas.microsoft.com/office/drawing/2014/main" id="{047370D4-60A4-C548-F115-EF6BC3E33122}"/>
              </a:ext>
            </a:extLst>
          </p:cNvPr>
          <p:cNvSpPr>
            <a:spLocks noChangeAspect="1"/>
          </p:cNvSpPr>
          <p:nvPr/>
        </p:nvSpPr>
        <p:spPr>
          <a:xfrm>
            <a:off x="7488200" y="255447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4" name="円/楕円 33">
            <a:extLst>
              <a:ext uri="{FF2B5EF4-FFF2-40B4-BE49-F238E27FC236}">
                <a16:creationId xmlns:a16="http://schemas.microsoft.com/office/drawing/2014/main" id="{5489E938-98B8-8607-3613-F61DEDB85E3A}"/>
              </a:ext>
            </a:extLst>
          </p:cNvPr>
          <p:cNvSpPr>
            <a:spLocks noChangeAspect="1"/>
          </p:cNvSpPr>
          <p:nvPr/>
        </p:nvSpPr>
        <p:spPr>
          <a:xfrm>
            <a:off x="10526259" y="25636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34">
            <a:extLst>
              <a:ext uri="{FF2B5EF4-FFF2-40B4-BE49-F238E27FC236}">
                <a16:creationId xmlns:a16="http://schemas.microsoft.com/office/drawing/2014/main" id="{3115AD78-3D4E-91D9-4CD7-F372B321F12C}"/>
              </a:ext>
            </a:extLst>
          </p:cNvPr>
          <p:cNvSpPr>
            <a:spLocks noChangeAspect="1"/>
          </p:cNvSpPr>
          <p:nvPr/>
        </p:nvSpPr>
        <p:spPr>
          <a:xfrm>
            <a:off x="8342351" y="27535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523360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10" name="テキスト ボックス 9">
            <a:extLst>
              <a:ext uri="{FF2B5EF4-FFF2-40B4-BE49-F238E27FC236}">
                <a16:creationId xmlns:a16="http://schemas.microsoft.com/office/drawing/2014/main" id="{44680C12-A9D7-A0F7-0F35-203F6D5511C1}"/>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a:solidFill>
                  <a:srgbClr val="0D0D0D"/>
                </a:solidFill>
                <a:latin typeface="Meiryo" panose="020B0604030504040204" pitchFamily="34" charset="-128"/>
              </a:rPr>
              <a:t>本資料はブランドパネルのセールスシートです。その他商品のセールスシートや販促資料は下記をご覧ください</a:t>
            </a:r>
            <a:endParaRPr lang="en-US" altLang="ja-JP" sz="1600">
              <a:solidFill>
                <a:srgbClr val="0D0D0D"/>
              </a:solidFill>
              <a:latin typeface="Meiryo" panose="020B0604030504040204" pitchFamily="34" charset="-128"/>
            </a:endParaRPr>
          </a:p>
        </p:txBody>
      </p:sp>
      <p:graphicFrame>
        <p:nvGraphicFramePr>
          <p:cNvPr id="11" name="表 4">
            <a:extLst>
              <a:ext uri="{FF2B5EF4-FFF2-40B4-BE49-F238E27FC236}">
                <a16:creationId xmlns:a16="http://schemas.microsoft.com/office/drawing/2014/main" id="{C24C45D3-2D8D-807A-49FA-A91C05C6AA08}"/>
              </a:ext>
            </a:extLst>
          </p:cNvPr>
          <p:cNvGraphicFramePr>
            <a:graphicFrameLocks noGrp="1"/>
          </p:cNvGraphicFramePr>
          <p:nvPr>
            <p:extLst>
              <p:ext uri="{D42A27DB-BD31-4B8C-83A1-F6EECF244321}">
                <p14:modId xmlns:p14="http://schemas.microsoft.com/office/powerpoint/2010/main" val="1716095425"/>
              </p:ext>
            </p:extLst>
          </p:nvPr>
        </p:nvGraphicFramePr>
        <p:xfrm>
          <a:off x="479425" y="1661538"/>
          <a:ext cx="11371022" cy="4517012"/>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dirty="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dirty="0">
                          <a:solidFill>
                            <a:srgbClr val="0D0D0D"/>
                          </a:solidFill>
                          <a:latin typeface="Meiryo" panose="020B0604030504040204" pitchFamily="34" charset="-128"/>
                          <a:ea typeface="Meiryo" panose="020B0604030504040204" pitchFamily="34" charset="-128"/>
                        </a:rPr>
                        <a:t>Yahoo!</a:t>
                      </a:r>
                      <a:r>
                        <a:rPr kumimoji="1" lang="ja-JP" altLang="en-US" sz="1000" b="1" i="0" dirty="0">
                          <a:solidFill>
                            <a:srgbClr val="0D0D0D"/>
                          </a:solidFill>
                          <a:latin typeface="Meiryo" panose="020B0604030504040204" pitchFamily="34" charset="-128"/>
                          <a:ea typeface="Meiryo" panose="020B0604030504040204" pitchFamily="34" charset="-128"/>
                        </a:rPr>
                        <a:t>広告　ディスプレイ広告</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dirty="0">
                          <a:solidFill>
                            <a:srgbClr val="0D0D0D"/>
                          </a:solidFill>
                          <a:latin typeface="Meiryo" panose="020B0604030504040204" pitchFamily="34" charset="-128"/>
                          <a:ea typeface="Meiryo" panose="020B0604030504040204" pitchFamily="34" charset="-128"/>
                        </a:rPr>
                        <a:t>予約型</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dirty="0">
                          <a:solidFill>
                            <a:srgbClr val="0D0D0D"/>
                          </a:solidFill>
                          <a:latin typeface="Meiryo" panose="020B0604030504040204" pitchFamily="34" charset="-128"/>
                          <a:ea typeface="Meiryo" panose="020B0604030504040204" pitchFamily="34" charset="-128"/>
                          <a:hlinkClick r:id="rId4"/>
                        </a:rPr>
                        <a:t>https://portal.yadui.business.yahoo.co.jp/agencyportal/873240/</a:t>
                      </a:r>
                      <a:r>
                        <a:rPr kumimoji="1" lang="en-US" altLang="ja-JP" sz="1000" b="0" i="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フォーマットガイド</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4">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5"/>
                        </a:rPr>
                        <a:t>https://portal.yadui.business.yahoo.co.jp/agencyportal/30335704/</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事例カタログ</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498233">
                <a:tc>
                  <a:txBody>
                    <a:bodyPr/>
                    <a:lstStyle/>
                    <a:p>
                      <a:r>
                        <a:rPr kumimoji="1" lang="ja-JP" altLang="en-US" sz="1000" b="1" i="0" dirty="0">
                          <a:solidFill>
                            <a:srgbClr val="0D0D0D"/>
                          </a:solidFill>
                          <a:latin typeface="Meiryo" panose="020B0604030504040204" pitchFamily="34" charset="-128"/>
                          <a:ea typeface="Meiryo" panose="020B0604030504040204" pitchFamily="34" charset="-128"/>
                        </a:rPr>
                        <a:t>スマートフォン版ブランドパネル（カルーセル</a:t>
                      </a:r>
                      <a:r>
                        <a:rPr kumimoji="1" lang="en-US" altLang="ja-JP" sz="1000" b="1" i="0" dirty="0">
                          <a:solidFill>
                            <a:srgbClr val="0D0D0D"/>
                          </a:solidFill>
                          <a:latin typeface="Meiryo" panose="020B0604030504040204" pitchFamily="34" charset="-128"/>
                          <a:ea typeface="Meiryo" panose="020B0604030504040204" pitchFamily="34" charset="-128"/>
                        </a:rPr>
                        <a:t>/</a:t>
                      </a:r>
                      <a:r>
                        <a:rPr kumimoji="1" lang="ja-JP" altLang="en-US" sz="1000" b="1" i="0" dirty="0">
                          <a:solidFill>
                            <a:srgbClr val="0D0D0D"/>
                          </a:solidFill>
                          <a:latin typeface="Meiryo" panose="020B0604030504040204" pitchFamily="34" charset="-128"/>
                          <a:ea typeface="Meiryo" panose="020B0604030504040204" pitchFamily="34" charset="-128"/>
                        </a:rPr>
                        <a:t>画像</a:t>
                      </a:r>
                      <a:r>
                        <a:rPr kumimoji="1" lang="en-US" altLang="ja-JP" sz="1000" b="1" i="0" dirty="0">
                          <a:solidFill>
                            <a:srgbClr val="0D0D0D"/>
                          </a:solidFill>
                          <a:latin typeface="Meiryo" panose="020B0604030504040204" pitchFamily="34" charset="-128"/>
                          <a:ea typeface="Meiryo" panose="020B0604030504040204" pitchFamily="34" charset="-128"/>
                        </a:rPr>
                        <a:t>/16</a:t>
                      </a:r>
                      <a:r>
                        <a:rPr kumimoji="1" lang="ja-JP" altLang="en-US" sz="1000" b="1" i="0" dirty="0">
                          <a:solidFill>
                            <a:srgbClr val="0D0D0D"/>
                          </a:solidFill>
                          <a:latin typeface="Meiryo" panose="020B0604030504040204" pitchFamily="34" charset="-128"/>
                          <a:ea typeface="Meiryo" panose="020B0604030504040204" pitchFamily="34" charset="-128"/>
                        </a:rPr>
                        <a:t>：</a:t>
                      </a:r>
                      <a:r>
                        <a:rPr kumimoji="1" lang="en-US" altLang="ja-JP" sz="1000" b="1" i="0" dirty="0">
                          <a:solidFill>
                            <a:srgbClr val="0D0D0D"/>
                          </a:solidFill>
                          <a:latin typeface="Meiryo" panose="020B0604030504040204" pitchFamily="34" charset="-128"/>
                          <a:ea typeface="Meiryo" panose="020B0604030504040204" pitchFamily="34" charset="-128"/>
                        </a:rPr>
                        <a:t>9</a:t>
                      </a:r>
                      <a:r>
                        <a:rPr kumimoji="1" lang="ja-JP" altLang="en-US" sz="1000" b="1" i="0" dirty="0">
                          <a:solidFill>
                            <a:srgbClr val="0D0D0D"/>
                          </a:solidFill>
                          <a:latin typeface="Meiryo" panose="020B0604030504040204" pitchFamily="34" charset="-128"/>
                          <a:ea typeface="Meiryo" panose="020B0604030504040204" pitchFamily="34" charset="-128"/>
                        </a:rPr>
                        <a:t>）　販促資料</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58848917"/>
                  </a:ext>
                </a:extLst>
              </a:tr>
              <a:tr h="498233">
                <a:tc>
                  <a:txBody>
                    <a:bodyPr/>
                    <a:lstStyle/>
                    <a:p>
                      <a:r>
                        <a:rPr kumimoji="1" lang="ja-JP" altLang="en-US" sz="1000" b="1" i="0">
                          <a:solidFill>
                            <a:srgbClr val="0D0D0D"/>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a:solidFill>
                            <a:srgbClr val="0D0D0D"/>
                          </a:solidFill>
                          <a:latin typeface="Meiryo" panose="020B0604030504040204" pitchFamily="34" charset="-128"/>
                          <a:ea typeface="Meiryo" panose="020B0604030504040204" pitchFamily="34" charset="-128"/>
                        </a:rPr>
                        <a:t>　販促資料</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988605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6"/>
                        </a:rPr>
                        <a:t>https://www.lycbiz.com/jp/download/</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(LINE</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for Business</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2632091716"/>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endParaRPr kumimoji="1" lang="en-US" altLang="ja-JP" sz="140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Meiryo" panose="020B0604030504040204" pitchFamily="34" charset="-128"/>
                          <a:ea typeface="Meiryo" panose="020B0604030504040204" pitchFamily="34" charset="-128"/>
                        </a:rPr>
                        <a:t>1</a:t>
                      </a:r>
                      <a:r>
                        <a:rPr kumimoji="1" lang="ja-JP" altLang="en-US" sz="1100" b="0" kern="1200" dirty="0">
                          <a:solidFill>
                            <a:srgbClr val="0D0D0D"/>
                          </a:solidFill>
                          <a:latin typeface="Meiryo" panose="020B0604030504040204" pitchFamily="34" charset="-128"/>
                          <a:ea typeface="Meiryo" panose="020B0604030504040204" pitchFamily="34" charset="-128"/>
                        </a:rPr>
                        <a:t>回</a:t>
                      </a:r>
                      <a:r>
                        <a:rPr kumimoji="1" lang="en-US" altLang="ja-JP" sz="1100" b="0" kern="1200" dirty="0">
                          <a:solidFill>
                            <a:srgbClr val="0D0D0D"/>
                          </a:solidFill>
                          <a:latin typeface="Meiryo" panose="020B0604030504040204" pitchFamily="34" charset="-128"/>
                          <a:ea typeface="Meiryo" panose="020B0604030504040204" pitchFamily="34" charset="-128"/>
                        </a:rPr>
                        <a:t>/</a:t>
                      </a:r>
                      <a:r>
                        <a:rPr kumimoji="1" lang="ja-JP" altLang="en-US" sz="1100" b="0" kern="1200" dirty="0">
                          <a:solidFill>
                            <a:srgbClr val="0D0D0D"/>
                          </a:solidFill>
                          <a:latin typeface="Meiryo" panose="020B0604030504040204" pitchFamily="34" charset="-128"/>
                          <a:ea typeface="Meiryo" panose="020B0604030504040204" pitchFamily="34" charset="-128"/>
                        </a:rPr>
                        <a:t>通期</a:t>
                      </a:r>
                      <a:r>
                        <a:rPr lang="ja-JP" altLang="en-US" sz="1100" b="0" kern="1200" dirty="0">
                          <a:solidFill>
                            <a:srgbClr val="0D0D0D"/>
                          </a:solidFill>
                          <a:latin typeface="Meiryo"/>
                          <a:ea typeface="Meiryo"/>
                        </a:rPr>
                        <a:t>(固定)</a:t>
                      </a:r>
                      <a:endParaRPr kumimoji="1" lang="ja-JP" altLang="en-US" sz="11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8" name="テキスト プレースホルダー 1">
            <a:extLst>
              <a:ext uri="{FF2B5EF4-FFF2-40B4-BE49-F238E27FC236}">
                <a16:creationId xmlns:a16="http://schemas.microsoft.com/office/drawing/2014/main" id="{5F29D623-C3C0-1F99-4FAF-701563917D4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11" name="テキスト プレースホルダー 1">
            <a:extLst>
              <a:ext uri="{FF2B5EF4-FFF2-40B4-BE49-F238E27FC236}">
                <a16:creationId xmlns:a16="http://schemas.microsoft.com/office/drawing/2014/main" id="{2AB87EAD-062E-7FD2-7746-79020A02092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23308174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hlinkClick r:id="rId5"/>
              </a:rPr>
              <a:t>https://ads-help.yahoo-net.jp/s/article/H000044930?language=ja</a:t>
            </a:r>
            <a:endParaRPr lang="en-US" altLang="ja-JP" sz="900" b="0" i="0" u="none" strike="noStrike" cap="none" spc="0" normalizeH="0" baseline="0" noProof="0" dirty="0">
              <a:ln>
                <a:noFill/>
              </a:ln>
              <a:solidFill>
                <a:srgbClr val="000000"/>
              </a:solidFill>
              <a:effectLst/>
              <a:uLnTx/>
              <a:uFillTx/>
              <a:latin typeface="Meiryo"/>
              <a:ea typeface="Meiryo"/>
            </a:endParaRPr>
          </a:p>
        </p:txBody>
      </p:sp>
      <p:sp>
        <p:nvSpPr>
          <p:cNvPr id="6" name="角丸四角形 16">
            <a:extLst>
              <a:ext uri="{FF2B5EF4-FFF2-40B4-BE49-F238E27FC236}">
                <a16:creationId xmlns:a16="http://schemas.microsoft.com/office/drawing/2014/main" id="{FCCB261D-A8C2-2397-F96B-CC44AF8AFDF6}"/>
              </a:ext>
            </a:extLst>
          </p:cNvPr>
          <p:cNvSpPr/>
          <p:nvPr/>
        </p:nvSpPr>
        <p:spPr>
          <a:xfrm>
            <a:off x="2200437" y="129075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9" name="円/楕円 17">
            <a:extLst>
              <a:ext uri="{FF2B5EF4-FFF2-40B4-BE49-F238E27FC236}">
                <a16:creationId xmlns:a16="http://schemas.microsoft.com/office/drawing/2014/main" id="{22983C04-BCDF-59B7-E64F-E078AB804627}"/>
              </a:ext>
            </a:extLst>
          </p:cNvPr>
          <p:cNvSpPr>
            <a:spLocks noChangeAspect="1"/>
          </p:cNvSpPr>
          <p:nvPr/>
        </p:nvSpPr>
        <p:spPr>
          <a:xfrm>
            <a:off x="195207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244DEB5D-59A1-8C85-E0B8-79BFB6908BA4}"/>
              </a:ext>
            </a:extLst>
          </p:cNvPr>
          <p:cNvSpPr/>
          <p:nvPr/>
        </p:nvSpPr>
        <p:spPr>
          <a:xfrm>
            <a:off x="6474976" y="129075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D8F7A57A-D614-17A6-3399-E2B624AB968E}"/>
              </a:ext>
            </a:extLst>
          </p:cNvPr>
          <p:cNvSpPr>
            <a:spLocks noChangeAspect="1"/>
          </p:cNvSpPr>
          <p:nvPr/>
        </p:nvSpPr>
        <p:spPr>
          <a:xfrm>
            <a:off x="622661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テキスト ボックス 17">
            <a:extLst>
              <a:ext uri="{FF2B5EF4-FFF2-40B4-BE49-F238E27FC236}">
                <a16:creationId xmlns:a16="http://schemas.microsoft.com/office/drawing/2014/main" id="{F0B77B0F-D358-A3E1-4CDE-F6A89C487021}"/>
              </a:ext>
            </a:extLst>
          </p:cNvPr>
          <p:cNvSpPr txBox="1"/>
          <p:nvPr/>
        </p:nvSpPr>
        <p:spPr>
          <a:xfrm>
            <a:off x="667817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cs typeface="Calibri" panose="020F0502020204030204"/>
                <a:hlinkClick r:id="rId6"/>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endParaRPr>
          </a:p>
        </p:txBody>
      </p:sp>
      <p:pic>
        <p:nvPicPr>
          <p:cNvPr id="20" name="図 19" descr="グラフィカル ユーザー インターフェイス, Web サイト&#10;&#10;自動的に生成された説明">
            <a:extLst>
              <a:ext uri="{FF2B5EF4-FFF2-40B4-BE49-F238E27FC236}">
                <a16:creationId xmlns:a16="http://schemas.microsoft.com/office/drawing/2014/main" id="{B67BA054-7C8E-7E09-BCCB-9F97237215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8355" y="2366861"/>
            <a:ext cx="3595465" cy="2703160"/>
          </a:xfrm>
          <a:prstGeom prst="rect">
            <a:avLst/>
          </a:prstGeom>
        </p:spPr>
      </p:pic>
      <p:pic>
        <p:nvPicPr>
          <p:cNvPr id="23" name="図 22">
            <a:extLst>
              <a:ext uri="{FF2B5EF4-FFF2-40B4-BE49-F238E27FC236}">
                <a16:creationId xmlns:a16="http://schemas.microsoft.com/office/drawing/2014/main" id="{275B04E8-533C-61E0-AF0C-C5468335D570}"/>
              </a:ext>
            </a:extLst>
          </p:cNvPr>
          <p:cNvPicPr>
            <a:picLocks noChangeAspect="1"/>
          </p:cNvPicPr>
          <p:nvPr/>
        </p:nvPicPr>
        <p:blipFill rotWithShape="1">
          <a:blip r:embed="rId8"/>
          <a:srcRect b="4363"/>
          <a:stretch/>
        </p:blipFill>
        <p:spPr>
          <a:xfrm>
            <a:off x="6556931" y="2366861"/>
            <a:ext cx="3706847" cy="2703160"/>
          </a:xfrm>
          <a:prstGeom prst="rect">
            <a:avLst/>
          </a:prstGeom>
        </p:spPr>
      </p:pic>
      <p:cxnSp>
        <p:nvCxnSpPr>
          <p:cNvPr id="25" name="コネクタ: カギ線 24">
            <a:extLst>
              <a:ext uri="{FF2B5EF4-FFF2-40B4-BE49-F238E27FC236}">
                <a16:creationId xmlns:a16="http://schemas.microsoft.com/office/drawing/2014/main" id="{A69661FA-C748-1546-B4DD-2F5E465322C7}"/>
              </a:ext>
            </a:extLst>
          </p:cNvPr>
          <p:cNvCxnSpPr>
            <a:cxnSpLocks/>
          </p:cNvCxnSpPr>
          <p:nvPr/>
        </p:nvCxnSpPr>
        <p:spPr>
          <a:xfrm flipH="1">
            <a:off x="57679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646C90B5-C23D-4321-723C-609EE53AFE77}"/>
              </a:ext>
            </a:extLst>
          </p:cNvPr>
          <p:cNvCxnSpPr>
            <a:cxnSpLocks/>
          </p:cNvCxnSpPr>
          <p:nvPr/>
        </p:nvCxnSpPr>
        <p:spPr>
          <a:xfrm flipH="1">
            <a:off x="10264777"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テキスト プレースホルダー 1">
            <a:extLst>
              <a:ext uri="{FF2B5EF4-FFF2-40B4-BE49-F238E27FC236}">
                <a16:creationId xmlns:a16="http://schemas.microsoft.com/office/drawing/2014/main" id="{F8F7F9A4-C7A8-9F25-90FE-BE324BAEF7CE}"/>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0" name="テキスト プレースホルダー 1">
            <a:extLst>
              <a:ext uri="{FF2B5EF4-FFF2-40B4-BE49-F238E27FC236}">
                <a16:creationId xmlns:a16="http://schemas.microsoft.com/office/drawing/2014/main" id="{F8475B67-66F7-E358-E4C3-57416FCA1BA7}"/>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0366636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rPr>
              <a:t>:</a:t>
            </a:r>
            <a:r>
              <a:rPr kumimoji="0" lang="ja-JP" altLang="en-US" sz="900" b="0" i="0" u="none" strike="noStrike" kern="0" cap="none" spc="0" normalizeH="0" baseline="0" noProof="0" dirty="0">
                <a:ln>
                  <a:noFill/>
                </a:ln>
                <a:solidFill>
                  <a:srgbClr val="0D0D0D"/>
                </a:solidFill>
                <a:effectLst/>
                <a:uLnTx/>
                <a:uFillTx/>
                <a:latin typeface="Meiryo"/>
                <a:ea typeface="Meiryo"/>
              </a:rPr>
              <a:t> </a:t>
            </a:r>
            <a:r>
              <a:rPr kumimoji="0" lang="en-US" altLang="ja-JP" sz="900" b="0" i="0" u="none" strike="noStrike" kern="0" cap="none" spc="0" normalizeH="0" baseline="0" noProof="0" dirty="0">
                <a:ln>
                  <a:noFill/>
                </a:ln>
                <a:solidFill>
                  <a:srgbClr val="000000"/>
                </a:solidFill>
                <a:effectLst/>
                <a:uLnTx/>
                <a:uFillTx/>
                <a:latin typeface="Meiryo"/>
                <a:ea typeface="Meiryo"/>
                <a:hlinkClick r:id="rId4">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dirty="0">
                <a:solidFill>
                  <a:srgbClr val="0D0D0D"/>
                </a:solidFill>
                <a:latin typeface="Meiryo"/>
                <a:ea typeface="Meiryo"/>
                <a:cs typeface="+mn-lt"/>
                <a:hlinkClick r:id="rId5"/>
              </a:rPr>
              <a:t>https://ads-help.yahoo-net.jp/s/article/H000044930?language=ja</a:t>
            </a:r>
            <a:endParaRPr lang="en-US" altLang="en-US" sz="900" b="0" i="0" u="none" strike="noStrike" cap="none" spc="0" normalizeH="0" baseline="0" noProof="0" dirty="0">
              <a:ln>
                <a:noFill/>
              </a:ln>
              <a:solidFill>
                <a:srgbClr val="000000"/>
              </a:solidFill>
              <a:effectLst/>
              <a:uLnTx/>
              <a:uFillTx/>
              <a:latin typeface="Meiryo"/>
              <a:ea typeface="Meiryo"/>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28960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27992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37437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30219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33315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4F4DD0F0-AB25-072C-354F-B68EDBD67C1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5" name="テキスト プレースホルダー 1">
            <a:extLst>
              <a:ext uri="{FF2B5EF4-FFF2-40B4-BE49-F238E27FC236}">
                <a16:creationId xmlns:a16="http://schemas.microsoft.com/office/drawing/2014/main" id="{B4BB4CE7-2F90-AF2D-36B7-7C8C7C408CA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4199029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4" name="表 13">
            <a:extLst>
              <a:ext uri="{FF2B5EF4-FFF2-40B4-BE49-F238E27FC236}">
                <a16:creationId xmlns:a16="http://schemas.microsoft.com/office/drawing/2014/main" id="{4D612C70-AE33-F58B-D1E9-B66ECE12694A}"/>
              </a:ext>
            </a:extLst>
          </p:cNvPr>
          <p:cNvGraphicFramePr>
            <a:graphicFrameLocks noGrp="1"/>
          </p:cNvGraphicFramePr>
          <p:nvPr>
            <p:extLst>
              <p:ext uri="{D42A27DB-BD31-4B8C-83A1-F6EECF244321}">
                <p14:modId xmlns:p14="http://schemas.microsoft.com/office/powerpoint/2010/main" val="1769781662"/>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baseline="0" noProof="0" dirty="0">
                          <a:solidFill>
                            <a:srgbClr val="0D0D0D"/>
                          </a:solidFill>
                          <a:effectLst/>
                          <a:latin typeface="Meiryo"/>
                        </a:rPr>
                        <a:t>1000010606</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baseline="0" noProof="0" dirty="0">
                          <a:solidFill>
                            <a:srgbClr val="0D0D0D"/>
                          </a:solidFill>
                          <a:effectLst/>
                          <a:latin typeface="Meiryo"/>
                        </a:rPr>
                        <a:t>1000010586</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2025</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1</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ja-JP" altLang="en-US" sz="900" kern="1200" dirty="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トップインパクト パノラマ サイドスイッチ</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PC</a:t>
                      </a:r>
                      <a:endParaRPr kumimoji="1" lang="ja-JP" altLang="en-US" sz="90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dirty="0">
                          <a:solidFill>
                            <a:srgbClr val="0D0D0D"/>
                          </a:solidFill>
                          <a:latin typeface="Meiryo"/>
                          <a:ea typeface="Meiryo"/>
                          <a:cs typeface="+mn-cs"/>
                        </a:rPr>
                        <a:t>Yahoo! JAPAN</a:t>
                      </a:r>
                      <a:r>
                        <a:rPr lang="en-US" altLang="ja-JP" sz="900" kern="1200" dirty="0">
                          <a:solidFill>
                            <a:srgbClr val="0D0D0D"/>
                          </a:solidFill>
                          <a:latin typeface="Meiryo"/>
                          <a:ea typeface="Meiryo"/>
                          <a:cs typeface="+mn-cs"/>
                        </a:rPr>
                        <a:t> </a:t>
                      </a:r>
                      <a:r>
                        <a:rPr kumimoji="1" lang="en-US" altLang="ja-JP" sz="900" kern="1200" dirty="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rgbClr val="0D0D0D"/>
                          </a:solidFill>
                          <a:effectLst/>
                          <a:uLnTx/>
                          <a:uFillTx/>
                          <a:latin typeface="Meiryo"/>
                        </a:rPr>
                        <a:t>2025</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3</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lang="en-US" altLang="ja-JP" sz="900" b="0" i="0" u="none" strike="noStrike" kern="1200" cap="none" spc="0" normalizeH="0" baseline="0" noProof="0" dirty="0">
                          <a:ln>
                            <a:noFill/>
                          </a:ln>
                          <a:solidFill>
                            <a:srgbClr val="0D0D0D"/>
                          </a:solidFill>
                          <a:effectLst/>
                          <a:uLnTx/>
                          <a:uFillTx/>
                          <a:latin typeface="Meiryo"/>
                        </a:rPr>
                        <a:t>12</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水</a:t>
                      </a:r>
                      <a:r>
                        <a:rPr kumimoji="1" lang="ja-JP" altLang="ja-JP" sz="900" b="0" i="0" u="none" strike="noStrike" kern="1200" cap="none" spc="0" normalizeH="0" baseline="0" noProof="0" dirty="0">
                          <a:ln>
                            <a:noFill/>
                          </a:ln>
                          <a:solidFill>
                            <a:srgbClr val="0D0D0D"/>
                          </a:solidFill>
                          <a:effectLst/>
                          <a:uLnTx/>
                          <a:uFillTx/>
                          <a:latin typeface="Meiryo"/>
                          <a:ea typeface="Meiryo"/>
                        </a:rPr>
                        <a:t>）～　</a:t>
                      </a:r>
                      <a:r>
                        <a:rPr lang="en-US" altLang="ja-JP" sz="900" b="0" i="0" u="none" strike="noStrike" kern="1200" cap="none" spc="0" normalizeH="0" baseline="0" noProof="0" dirty="0">
                          <a:ln>
                            <a:noFill/>
                          </a:ln>
                          <a:solidFill>
                            <a:srgbClr val="0D0D0D"/>
                          </a:solidFill>
                          <a:effectLst/>
                          <a:uLnTx/>
                          <a:uFillTx/>
                          <a:latin typeface="Meiryo"/>
                        </a:rPr>
                        <a:t>2025</a:t>
                      </a:r>
                      <a:r>
                        <a:rPr kumimoji="1" lang="ja-JP" altLang="ja-JP" sz="900" b="0" i="0" u="none" strike="noStrike" kern="1200" cap="none" spc="0" normalizeH="0" baseline="0" noProof="0" dirty="0">
                          <a:ln>
                            <a:noFill/>
                          </a:ln>
                          <a:solidFill>
                            <a:srgbClr val="0D0D0D"/>
                          </a:solidFill>
                          <a:effectLst/>
                          <a:uLnTx/>
                          <a:uFillTx/>
                          <a:latin typeface="Meiryo"/>
                          <a:ea typeface="Meiryo"/>
                        </a:rPr>
                        <a:t>年</a:t>
                      </a:r>
                      <a:r>
                        <a:rPr kumimoji="1" lang="en-US" altLang="ja-JP" sz="900" b="0" i="0" u="none" strike="noStrike" kern="1200" cap="none" spc="0" normalizeH="0" baseline="0" noProof="0" dirty="0">
                          <a:ln>
                            <a:noFill/>
                          </a:ln>
                          <a:solidFill>
                            <a:srgbClr val="0D0D0D"/>
                          </a:solidFill>
                          <a:effectLst/>
                          <a:uLnTx/>
                          <a:uFillTx/>
                          <a:latin typeface="Meiryo"/>
                          <a:ea typeface="Meiryo"/>
                        </a:rPr>
                        <a:t>9</a:t>
                      </a:r>
                      <a:r>
                        <a:rPr kumimoji="1" lang="ja-JP" altLang="ja-JP" sz="900" b="0" i="0" u="none" strike="noStrike" kern="1200" cap="none" spc="0" normalizeH="0" baseline="0" noProof="0" dirty="0">
                          <a:ln>
                            <a:noFill/>
                          </a:ln>
                          <a:solidFill>
                            <a:srgbClr val="0D0D0D"/>
                          </a:solidFill>
                          <a:effectLst/>
                          <a:uLnTx/>
                          <a:uFillTx/>
                          <a:latin typeface="Meiryo"/>
                          <a:ea typeface="Meiryo"/>
                        </a:rPr>
                        <a:t>月</a:t>
                      </a:r>
                      <a:r>
                        <a:rPr kumimoji="1" lang="en-US" altLang="ja-JP" sz="900" b="0" i="0" u="none" strike="noStrike" kern="1200" cap="none" spc="0" normalizeH="0" baseline="0" noProof="0" dirty="0">
                          <a:ln>
                            <a:noFill/>
                          </a:ln>
                          <a:solidFill>
                            <a:srgbClr val="0D0D0D"/>
                          </a:solidFill>
                          <a:effectLst/>
                          <a:uLnTx/>
                          <a:uFillTx/>
                          <a:latin typeface="Meiryo"/>
                          <a:ea typeface="Meiryo"/>
                        </a:rPr>
                        <a:t>30</a:t>
                      </a:r>
                      <a:r>
                        <a:rPr kumimoji="1" lang="ja-JP" altLang="ja-JP" sz="900" b="0" i="0" u="none" strike="noStrike" kern="1200" cap="none" spc="0" normalizeH="0" baseline="0" noProof="0" dirty="0">
                          <a:ln>
                            <a:noFill/>
                          </a:ln>
                          <a:solidFill>
                            <a:srgbClr val="0D0D0D"/>
                          </a:solidFill>
                          <a:effectLst/>
                          <a:uLnTx/>
                          <a:uFillTx/>
                          <a:latin typeface="Meiryo"/>
                          <a:ea typeface="Meiryo"/>
                        </a:rPr>
                        <a:t>日（</a:t>
                      </a:r>
                      <a:r>
                        <a:rPr kumimoji="1" lang="ja-JP" altLang="en-US" sz="900" b="0" i="0" u="none" strike="noStrike" kern="1200" cap="none" spc="0" normalizeH="0" baseline="0" noProof="0" dirty="0">
                          <a:ln>
                            <a:noFill/>
                          </a:ln>
                          <a:solidFill>
                            <a:srgbClr val="0D0D0D"/>
                          </a:solidFill>
                          <a:effectLst/>
                          <a:uLnTx/>
                          <a:uFillTx/>
                          <a:latin typeface="Meiryo"/>
                          <a:ea typeface="Meiryo"/>
                        </a:rPr>
                        <a:t>火</a:t>
                      </a:r>
                      <a:r>
                        <a:rPr kumimoji="1" lang="ja-JP" altLang="ja-JP" sz="900" b="0" i="0" u="none" strike="noStrike" kern="1200" cap="none" spc="0" normalizeH="0" baseline="0" noProof="0" dirty="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lang="ja-JP" altLang="en-US"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 </a:t>
                      </a:r>
                      <a:r>
                        <a:rPr kumimoji="0" lang="en-US" altLang="ja-JP" sz="900" kern="0" dirty="0">
                          <a:solidFill>
                            <a:srgbClr val="FF0033"/>
                          </a:solidFill>
                          <a:latin typeface="Meiryo"/>
                          <a:ea typeface="Meiryo"/>
                        </a:rPr>
                        <a:t>※1</a:t>
                      </a:r>
                      <a:r>
                        <a:rPr lang="en-US" altLang="ja-JP" sz="900" kern="0" dirty="0">
                          <a:solidFill>
                            <a:srgbClr val="FF0033"/>
                          </a:solidFill>
                          <a:latin typeface="Meiryo"/>
                          <a:ea typeface="Meiryo"/>
                        </a:rPr>
                        <a:t> </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Meiryo"/>
                          <a:ea typeface="Meiryo"/>
                          <a:cs typeface="+mn-cs"/>
                        </a:rPr>
                        <a:t>-</a:t>
                      </a:r>
                      <a:endParaRPr kumimoji="1" lang="ja-JP" altLang="en-US" sz="100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rgbClr val="0D0D0D"/>
                          </a:solidFill>
                          <a:latin typeface="Meiryo"/>
                          <a:ea typeface="Meiryo"/>
                        </a:rPr>
                        <a:t>-</a:t>
                      </a:r>
                      <a:endParaRPr kumimoji="1" lang="ja-JP" altLang="en-US" sz="100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5" name="円/楕円 31">
            <a:extLst>
              <a:ext uri="{FF2B5EF4-FFF2-40B4-BE49-F238E27FC236}">
                <a16:creationId xmlns:a16="http://schemas.microsoft.com/office/drawing/2014/main" id="{EC037BFA-5AA0-E73D-F67B-58361247C958}"/>
              </a:ext>
            </a:extLst>
          </p:cNvPr>
          <p:cNvSpPr>
            <a:spLocks noChangeAspect="1"/>
          </p:cNvSpPr>
          <p:nvPr/>
        </p:nvSpPr>
        <p:spPr>
          <a:xfrm>
            <a:off x="7989850" y="242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6" name="円/楕円 33">
            <a:extLst>
              <a:ext uri="{FF2B5EF4-FFF2-40B4-BE49-F238E27FC236}">
                <a16:creationId xmlns:a16="http://schemas.microsoft.com/office/drawing/2014/main" id="{D9452EB9-B9AE-65E2-961D-D43F93BD107A}"/>
              </a:ext>
            </a:extLst>
          </p:cNvPr>
          <p:cNvSpPr>
            <a:spLocks noChangeAspect="1"/>
          </p:cNvSpPr>
          <p:nvPr/>
        </p:nvSpPr>
        <p:spPr>
          <a:xfrm>
            <a:off x="11021559" y="24493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4">
            <a:extLst>
              <a:ext uri="{FF2B5EF4-FFF2-40B4-BE49-F238E27FC236}">
                <a16:creationId xmlns:a16="http://schemas.microsoft.com/office/drawing/2014/main" id="{4F0D60F8-172A-52D4-4A0D-8A7281E688EC}"/>
              </a:ext>
            </a:extLst>
          </p:cNvPr>
          <p:cNvSpPr>
            <a:spLocks noChangeAspect="1"/>
          </p:cNvSpPr>
          <p:nvPr/>
        </p:nvSpPr>
        <p:spPr>
          <a:xfrm>
            <a:off x="8971001" y="260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59438613-CD67-4971-F611-C3BDEEB96FAC}"/>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66F71D73-B9A0-EBCB-537A-60DB003F951A}"/>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p:txBody>
      </p:sp>
      <p:sp>
        <p:nvSpPr>
          <p:cNvPr id="5" name="テキスト プレースホルダー 1">
            <a:extLst>
              <a:ext uri="{FF2B5EF4-FFF2-40B4-BE49-F238E27FC236}">
                <a16:creationId xmlns:a16="http://schemas.microsoft.com/office/drawing/2014/main" id="{B7D89394-B8E8-B750-94A7-F78E38F592A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6" name="テキスト プレースホルダー 1">
            <a:extLst>
              <a:ext uri="{FF2B5EF4-FFF2-40B4-BE49-F238E27FC236}">
                <a16:creationId xmlns:a16="http://schemas.microsoft.com/office/drawing/2014/main" id="{88E3EE3E-2DF2-84B5-4A73-175E7AD27C2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36343684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E438D95-B47B-E3B7-E6A3-8C5A368555D7}"/>
              </a:ext>
            </a:extLst>
          </p:cNvPr>
          <p:cNvGraphicFramePr>
            <a:graphicFrameLocks noGrp="1"/>
          </p:cNvGraphicFramePr>
          <p:nvPr>
            <p:extLst>
              <p:ext uri="{D42A27DB-BD31-4B8C-83A1-F6EECF244321}">
                <p14:modId xmlns:p14="http://schemas.microsoft.com/office/powerpoint/2010/main" val="2614650990"/>
              </p:ext>
            </p:extLst>
          </p:nvPr>
        </p:nvGraphicFramePr>
        <p:xfrm>
          <a:off x="479423" y="826712"/>
          <a:ext cx="11068817" cy="3947633"/>
        </p:xfrm>
        <a:graphic>
          <a:graphicData uri="http://schemas.openxmlformats.org/drawingml/2006/table">
            <a:tbl>
              <a:tblPr firstCol="1" bandRow="1"/>
              <a:tblGrid>
                <a:gridCol w="2082474">
                  <a:extLst>
                    <a:ext uri="{9D8B030D-6E8A-4147-A177-3AD203B41FA5}">
                      <a16:colId xmlns:a16="http://schemas.microsoft.com/office/drawing/2014/main" val="792911817"/>
                    </a:ext>
                  </a:extLst>
                </a:gridCol>
                <a:gridCol w="2230820">
                  <a:extLst>
                    <a:ext uri="{9D8B030D-6E8A-4147-A177-3AD203B41FA5}">
                      <a16:colId xmlns:a16="http://schemas.microsoft.com/office/drawing/2014/main" val="2515137241"/>
                    </a:ext>
                  </a:extLst>
                </a:gridCol>
                <a:gridCol w="6755523">
                  <a:extLst>
                    <a:ext uri="{9D8B030D-6E8A-4147-A177-3AD203B41FA5}">
                      <a16:colId xmlns:a16="http://schemas.microsoft.com/office/drawing/2014/main" val="598637953"/>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1">
            <a:extLst>
              <a:ext uri="{FF2B5EF4-FFF2-40B4-BE49-F238E27FC236}">
                <a16:creationId xmlns:a16="http://schemas.microsoft.com/office/drawing/2014/main" id="{BD6E207F-474E-1626-9BCB-FDA9D39FE661}"/>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1" name="テキスト プレースホルダー 1">
            <a:extLst>
              <a:ext uri="{FF2B5EF4-FFF2-40B4-BE49-F238E27FC236}">
                <a16:creationId xmlns:a16="http://schemas.microsoft.com/office/drawing/2014/main" id="{4086EEB8-C854-30F0-7236-980EABE0532A}"/>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6563922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1861924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7773341" y="6141987"/>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9EE3A50F-8B69-DCF7-3056-A38423887876}"/>
              </a:ext>
            </a:extLst>
          </p:cNvPr>
          <p:cNvSpPr/>
          <p:nvPr/>
        </p:nvSpPr>
        <p:spPr>
          <a:xfrm>
            <a:off x="1222375" y="6144575"/>
            <a:ext cx="6701050" cy="507831"/>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7928475" y="614288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BD069AC-04F8-CAB3-FA07-5FD562A63FF1}"/>
              </a:ext>
            </a:extLst>
          </p:cNvPr>
          <p:cNvGraphicFramePr>
            <a:graphicFrameLocks noGrp="1"/>
          </p:cNvGraphicFramePr>
          <p:nvPr>
            <p:extLst>
              <p:ext uri="{D42A27DB-BD31-4B8C-83A1-F6EECF244321}">
                <p14:modId xmlns:p14="http://schemas.microsoft.com/office/powerpoint/2010/main" val="3511914355"/>
              </p:ext>
            </p:extLst>
          </p:nvPr>
        </p:nvGraphicFramePr>
        <p:xfrm>
          <a:off x="479425" y="887851"/>
          <a:ext cx="11233150" cy="5227520"/>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dirty="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dirty="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　</a:t>
                      </a:r>
                      <a:r>
                        <a:rPr kumimoji="1" lang="en-US" altLang="ja-JP" sz="800" b="1" kern="1200" dirty="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関連商品</a:t>
                      </a:r>
                      <a:endParaRPr kumimoji="1" lang="en-US" altLang="ja-JP" sz="800" b="1" kern="120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（カルーセル含む）</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dirty="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a:t>
                      </a:r>
                      <a:endParaRPr kumimoji="1" lang="en-US" altLang="ja-JP" sz="800" b="1" kern="1200" dirty="0">
                        <a:solidFill>
                          <a:schemeClr val="bg1"/>
                        </a:solidFill>
                      </a:endParaRPr>
                    </a:p>
                    <a:p>
                      <a:pPr algn="ctr"/>
                      <a:r>
                        <a:rPr kumimoji="1" lang="ja-JP" altLang="en-US" sz="800" b="1" kern="1200" dirty="0">
                          <a:solidFill>
                            <a:schemeClr val="bg1"/>
                          </a:solidFill>
                        </a:rPr>
                        <a:t>トップインパクト　</a:t>
                      </a:r>
                      <a:r>
                        <a:rPr kumimoji="1" lang="en-US" altLang="ja-JP" sz="800" b="1" kern="1200" dirty="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※1</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※1</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dirty="0">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dirty="0">
                          <a:solidFill>
                            <a:schemeClr val="bg1"/>
                          </a:solidFill>
                          <a:effectLst/>
                          <a:latin typeface="Meiryo"/>
                          <a:ea typeface="Meiryo"/>
                        </a:rPr>
                        <a:t>)</a:t>
                      </a:r>
                      <a:endParaRPr lang="en-US" altLang="ja-JP"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148735">
                <a:tc>
                  <a:txBody>
                    <a:bodyPr/>
                    <a:lstStyle/>
                    <a:p>
                      <a:pPr lvl="0" algn="l">
                        <a:buNone/>
                      </a:pPr>
                      <a:r>
                        <a:rPr lang="ja-JP" altLang="en-US" sz="850" b="0" u="none" strike="noStrike">
                          <a:solidFill>
                            <a:schemeClr val="bg1"/>
                          </a:solidFill>
                          <a:effectLst/>
                          <a:latin typeface="Meiryo"/>
                          <a:ea typeface="Meiryo"/>
                        </a:rPr>
                        <a:t>加熱式たばこ</a:t>
                      </a:r>
                      <a:endParaRPr lang="ja-JP" altLang="en-US" sz="850" b="0" u="none" strike="noStrike" dirty="0">
                        <a:solidFill>
                          <a:schemeClr val="bg1"/>
                        </a:solidFill>
                        <a:effectLst/>
                        <a:latin typeface="Meiryo"/>
                        <a:ea typeface="Meiryo"/>
                      </a:endParaRP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endParaRPr lang="en-US" altLang="ja-JP" sz="900" b="1" u="none" strike="noStrike" dirty="0">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402261701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163663"/>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1222375" y="6172845"/>
            <a:ext cx="6701050" cy="634789"/>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74087"/>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4063968552"/>
              </p:ext>
            </p:extLst>
          </p:nvPr>
        </p:nvGraphicFramePr>
        <p:xfrm>
          <a:off x="479425" y="928577"/>
          <a:ext cx="11233149" cy="5225346"/>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dirty="0">
                          <a:solidFill>
                            <a:srgbClr val="FFFFFF"/>
                          </a:solidFill>
                        </a:rPr>
                      </a:br>
                      <a:r>
                        <a:rPr kumimoji="1" lang="ja-JP" altLang="en-US" sz="800" b="1" kern="1200">
                          <a:solidFill>
                            <a:schemeClr val="bg1"/>
                          </a:solidFill>
                        </a:rPr>
                        <a:t>トップインパクト  パノラマ  </a:t>
                      </a:r>
                      <a:r>
                        <a:rPr kumimoji="1" lang="en-US" altLang="ja-JP" sz="800" b="1" kern="1200" dirty="0">
                          <a:solidFill>
                            <a:schemeClr val="bg1"/>
                          </a:solidFill>
                        </a:rPr>
                        <a:t>MD</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dirty="0">
                          <a:solidFill>
                            <a:srgbClr val="FFFFFF"/>
                          </a:solidFill>
                        </a:rPr>
                      </a:br>
                      <a:r>
                        <a:rPr kumimoji="1" lang="ja-JP" altLang="en-US" sz="800" b="1" kern="1200">
                          <a:solidFill>
                            <a:schemeClr val="bg1"/>
                          </a:solidFill>
                        </a:rPr>
                        <a:t>トップインパクト  パノラマ  </a:t>
                      </a:r>
                      <a:r>
                        <a:rPr kumimoji="1" lang="en" altLang="ja-JP" sz="800" b="1" kern="1200" dirty="0">
                          <a:solidFill>
                            <a:schemeClr val="bg1"/>
                          </a:solidFill>
                        </a:rPr>
                        <a:t>PC</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※2</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a:ea typeface="Meiryo"/>
                        </a:rPr>
                        <a:t>※2</a:t>
                      </a:r>
                      <a:endParaRPr lang="en-US" altLang="ja-JP" sz="900" b="1" i="0" u="none" strike="noStrike" dirty="0">
                        <a:solidFill>
                          <a:srgbClr val="FF0000"/>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a:t>
                      </a:r>
                      <a:endParaRPr lang="en-US" altLang="ja-JP" sz="900" b="1" i="0" u="none" strike="noStrike" dirty="0">
                        <a:solidFill>
                          <a:srgbClr val="FF003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※1</a:t>
                      </a: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a:ea typeface="Meiryo"/>
                        </a:rPr>
                        <a:t>※1</a:t>
                      </a:r>
                      <a:endParaRPr lang="en-US" altLang="ja-JP" sz="900" b="1" i="0" u="none" strike="noStrike" dirty="0">
                        <a:solidFill>
                          <a:srgbClr val="FF003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※1</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dirty="0">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dirty="0">
                          <a:solidFill>
                            <a:schemeClr val="bg1"/>
                          </a:solidFill>
                          <a:effectLst/>
                          <a:latin typeface="Meiryo"/>
                          <a:ea typeface="Meiryo"/>
                        </a:rPr>
                        <a:t>)</a:t>
                      </a:r>
                      <a:endParaRPr lang="en-US" altLang="ja-JP"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152586">
                <a:tc>
                  <a:txBody>
                    <a:bodyPr/>
                    <a:lstStyle/>
                    <a:p>
                      <a:pPr lvl="0" algn="l">
                        <a:buNone/>
                      </a:pPr>
                      <a:r>
                        <a:rPr lang="ja-JP" altLang="en-US" sz="850" b="0" u="none" strike="noStrike">
                          <a:solidFill>
                            <a:schemeClr val="bg1"/>
                          </a:solidFill>
                          <a:effectLst/>
                          <a:latin typeface="Meiryo"/>
                          <a:ea typeface="Meiryo"/>
                        </a:rPr>
                        <a:t>加熱式たばこ</a:t>
                      </a:r>
                      <a:endParaRPr lang="ja-JP" altLang="en-US" sz="850" b="0" u="none" strike="noStrike" dirty="0">
                        <a:solidFill>
                          <a:schemeClr val="bg1"/>
                        </a:solidFill>
                        <a:effectLst/>
                        <a:latin typeface="Meiryo"/>
                        <a:ea typeface="Meiryo"/>
                      </a:endParaRP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900" b="1" u="none" strike="noStrike" dirty="0">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677586743"/>
                  </a:ext>
                </a:extLst>
              </a:tr>
            </a:tbl>
          </a:graphicData>
        </a:graphic>
      </p:graphicFrame>
    </p:spTree>
    <p:extLst>
      <p:ext uri="{BB962C8B-B14F-4D97-AF65-F5344CB8AC3E}">
        <p14:creationId xmlns:p14="http://schemas.microsoft.com/office/powerpoint/2010/main" val="15930765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掲載制限カテゴリーに該当する場合の注意点</a:t>
            </a:r>
            <a:endParaRPr kumimoji="1" lang="ja-JP" altLang="en-US"/>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538720"/>
            <a:ext cx="11233150" cy="1104933"/>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162924"/>
            <a:ext cx="11233149"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a:t>
            </a:r>
            <a:r>
              <a:rPr lang="en" altLang="ja-JP" sz="1400">
                <a:solidFill>
                  <a:srgbClr val="0D0D0D"/>
                </a:solidFill>
                <a:latin typeface="Meiryo" panose="020B0604030504040204" pitchFamily="34" charset="-128"/>
                <a:ea typeface="Meiryo" panose="020B0604030504040204" pitchFamily="34" charset="-128"/>
              </a:rPr>
              <a:t>36</a:t>
            </a: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の</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事前提案可否のフローにて、事前に弊社営業宛にご連絡ください。</a:t>
            </a: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043068" y="5219857"/>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defRPr/>
            </a:pPr>
            <a:r>
              <a:rPr lang="ja-JP" altLang="en-US" sz="1200" spc="0">
                <a:solidFill>
                  <a:srgbClr val="0D0D0D"/>
                </a:solidFill>
                <a:latin typeface="Meiryo"/>
                <a:ea typeface="Meiryo"/>
              </a:rPr>
              <a:t>上記対象商品において</a:t>
            </a:r>
            <a:r>
              <a:rPr lang="ja-JP" altLang="en-US" sz="1200" b="1" spc="0">
                <a:solidFill>
                  <a:srgbClr val="FF0033"/>
                </a:solidFill>
                <a:latin typeface="Meiryo"/>
                <a:ea typeface="Meiryo"/>
              </a:rPr>
              <a:t>「健康・美容食品」「法務・税務」「消費者金融」「加熱式たばこ」</a:t>
            </a:r>
            <a:r>
              <a:rPr lang="ja-JP" altLang="en-US" sz="1200" spc="0">
                <a:solidFill>
                  <a:srgbClr val="212121"/>
                </a:solidFill>
                <a:latin typeface="Meiryo"/>
                <a:ea typeface="Meiryo"/>
              </a:rPr>
              <a:t>は、システム制御がかからず予約できてしまいます。</a:t>
            </a:r>
            <a:br>
              <a:rPr lang="en-US" altLang="ja-JP" sz="1200" spc="0" dirty="0">
                <a:latin typeface="Meiryo" panose="020B0604030504040204" pitchFamily="34" charset="-128"/>
                <a:ea typeface="Meiryo" panose="020B0604030504040204" pitchFamily="34" charset="-128"/>
              </a:rPr>
            </a:br>
            <a:r>
              <a:rPr lang="ja-JP" altLang="en-US" sz="1200" spc="0">
                <a:solidFill>
                  <a:srgbClr val="212121"/>
                </a:solidFill>
                <a:latin typeface="Meiryo"/>
                <a:ea typeface="Meiryo"/>
              </a:rPr>
              <a:t>しかし、予約型専用広告（ブランドパネル クインティ以外）の掲載制限カテゴリー対象のため、審査のタイミングで否認されます。</a:t>
            </a:r>
            <a:br>
              <a:rPr lang="en-US" altLang="ja-JP" sz="1200" spc="0" dirty="0">
                <a:latin typeface="Meiryo" panose="020B0604030504040204" pitchFamily="34" charset="-128"/>
                <a:ea typeface="Meiryo" panose="020B0604030504040204" pitchFamily="34" charset="-128"/>
              </a:rPr>
            </a:br>
            <a:r>
              <a:rPr lang="ja-JP" altLang="en-US" sz="1200" spc="0" dirty="0">
                <a:solidFill>
                  <a:srgbClr val="212121"/>
                </a:solidFill>
                <a:latin typeface="Meiryo"/>
                <a:ea typeface="Meiryo"/>
              </a:rPr>
              <a:t>（ 「健康・美容食品」 は許可されたプロモーション内容のみ掲載可となりますので上記のとおり事前の申請が必要です）</a:t>
            </a:r>
            <a:br>
              <a:rPr lang="en-US" altLang="ja-JP" sz="1200" spc="0" dirty="0">
                <a:latin typeface="Meiryo" panose="020B0604030504040204" pitchFamily="34" charset="-128"/>
                <a:ea typeface="Meiryo" panose="020B0604030504040204" pitchFamily="34" charset="-128"/>
              </a:rPr>
            </a:br>
            <a:r>
              <a:rPr lang="ja-JP" altLang="en-US" sz="1200" b="1" spc="0" dirty="0">
                <a:solidFill>
                  <a:srgbClr val="FF0033"/>
                </a:solidFill>
                <a:latin typeface="Meiryo"/>
                <a:ea typeface="Meiryo"/>
              </a:rPr>
              <a:t>否認された場合、再審査を申請するか、忘れずにキャンセルしてください。</a:t>
            </a:r>
            <a:br>
              <a:rPr lang="en-US" altLang="ja-JP" sz="1200" b="1" spc="0" dirty="0">
                <a:latin typeface="Meiryo" panose="020B0604030504040204" pitchFamily="34" charset="-128"/>
                <a:ea typeface="Meiryo" panose="020B0604030504040204" pitchFamily="34" charset="-128"/>
              </a:rPr>
            </a:br>
            <a:r>
              <a:rPr lang="ja-JP" altLang="en-US" sz="1200" spc="0" dirty="0">
                <a:solidFill>
                  <a:srgbClr val="212121"/>
                </a:solidFill>
                <a:latin typeface="Meiryo"/>
                <a:ea typeface="Meiryo"/>
              </a:rPr>
              <a:t>（キャンペーン作成（予約）後、</a:t>
            </a:r>
            <a:r>
              <a:rPr lang="en-US" altLang="ja-JP" sz="1200" spc="0" dirty="0">
                <a:solidFill>
                  <a:srgbClr val="212121"/>
                </a:solidFill>
                <a:latin typeface="Meiryo"/>
                <a:ea typeface="Meiryo"/>
              </a:rPr>
              <a:t>3</a:t>
            </a:r>
            <a:r>
              <a:rPr lang="ja-JP" altLang="en-US" sz="1200" spc="0" dirty="0">
                <a:solidFill>
                  <a:srgbClr val="212121"/>
                </a:solidFill>
                <a:latin typeface="Meiryo"/>
                <a:ea typeface="Meiryo"/>
              </a:rPr>
              <a:t>営業日より後のキャンセル、または掲載開始日以降のキャンセルはキャンセル料が発生します）</a:t>
            </a:r>
            <a:endParaRPr lang="ja-JP">
              <a:cs typeface="Calibri" panose="020F0502020204030204"/>
            </a:endParaRP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トップインパクト関連、パノラマ関連</a:t>
            </a:r>
          </a:p>
        </p:txBody>
      </p:sp>
    </p:spTree>
    <p:extLst>
      <p:ext uri="{BB962C8B-B14F-4D97-AF65-F5344CB8AC3E}">
        <p14:creationId xmlns:p14="http://schemas.microsoft.com/office/powerpoint/2010/main" val="6710985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D0D0D"/>
                </a:solidFill>
                <a:latin typeface="Meiryo" panose="020B0604030504040204" pitchFamily="34" charset="-128"/>
                <a:ea typeface="Meiryo" panose="020B0604030504040204" pitchFamily="34" charset="-128"/>
              </a:rPr>
              <a:t>以下商品において</a:t>
            </a:r>
            <a:r>
              <a:rPr lang="ja-JP" altLang="en-US" sz="1400" b="1" dirty="0">
                <a:solidFill>
                  <a:srgbClr val="FF0033"/>
                </a:solidFill>
                <a:latin typeface="Meiryo" panose="020B0604030504040204" pitchFamily="34" charset="-128"/>
                <a:ea typeface="Meiryo" panose="020B0604030504040204" pitchFamily="34" charset="-128"/>
              </a:rPr>
              <a:t>「下着・水着」の訴求内容</a:t>
            </a:r>
            <a:r>
              <a:rPr lang="ja-JP" altLang="en-US" sz="1400" dirty="0">
                <a:solidFill>
                  <a:srgbClr val="0D0D0D"/>
                </a:solidFill>
                <a:latin typeface="Meiryo" panose="020B0604030504040204" pitchFamily="34" charset="-128"/>
                <a:ea typeface="Meiryo" panose="020B0604030504040204" pitchFamily="34" charset="-128"/>
              </a:rPr>
              <a:t>は掲載できません</a:t>
            </a:r>
            <a:r>
              <a:rPr lang="ja-JP" altLang="en-US" sz="1400" dirty="0">
                <a:solidFill>
                  <a:srgbClr val="000000"/>
                </a:solidFill>
                <a:latin typeface="Meiryo" panose="020B0604030504040204" pitchFamily="34" charset="-128"/>
                <a:ea typeface="Meiryo" panose="020B0604030504040204" pitchFamily="34" charset="-128"/>
              </a:rPr>
              <a:t>。</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en-US" altLang="ja-JP" sz="1400" b="1" kern="0">
              <a:solidFill>
                <a:srgbClr val="0D0D0D"/>
              </a:solidFill>
              <a:latin typeface="Meiryo" panose="020B0604030504040204" pitchFamily="34" charset="-128"/>
              <a:ea typeface="Meiryo" panose="020B0604030504040204" pitchFamily="34" charset="-128"/>
            </a:endParaRPr>
          </a:p>
          <a:p>
            <a:pPr marL="177750" indent="-177750">
              <a:lnSpc>
                <a:spcPct val="150000"/>
              </a:lnSpc>
              <a:buFont typeface="Arial" panose="020B0604020202020204" pitchFamily="34" charset="0"/>
              <a:buChar char="•"/>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US" altLang="ja-JP" sz="1400" b="1" kern="0">
                <a:solidFill>
                  <a:srgbClr val="0D0D0D"/>
                </a:solidFill>
                <a:latin typeface="Meiryo" panose="020B0604030504040204" pitchFamily="34" charset="-128"/>
                <a:ea typeface="Meiryo" panose="020B0604030504040204" pitchFamily="34" charset="-128"/>
              </a:rPr>
              <a:t>MD</a:t>
            </a:r>
            <a:endParaRPr kumimoji="0" lang="ja-JP" altLang="en"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00003E">
              <a:alpha val="10196"/>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00003E"/>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上記対象商品において</a:t>
            </a:r>
            <a:r>
              <a:rPr kumimoji="0" lang="ja-JP" altLang="en-US" sz="1200" b="1" kern="0" spc="0" dirty="0">
                <a:solidFill>
                  <a:srgbClr val="FF0033"/>
                </a:solidFill>
                <a:latin typeface="Meiryo" panose="020B0604030504040204" pitchFamily="34" charset="-128"/>
                <a:ea typeface="Meiryo" panose="020B0604030504040204" pitchFamily="34" charset="-128"/>
              </a:rPr>
              <a:t>「下着・水着の訴求」</a:t>
            </a:r>
            <a:r>
              <a:rPr kumimoji="0" lang="ja-JP" altLang="en-US" sz="1200" kern="0" spc="0" dirty="0">
                <a:solidFill>
                  <a:srgbClr val="0D0D0D"/>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b="1" kern="0" spc="0" dirty="0">
                <a:solidFill>
                  <a:srgbClr val="FF0033"/>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dirty="0">
                <a:solidFill>
                  <a:srgbClr val="FF0033"/>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（キャンペーン作成（予約）後、</a:t>
            </a:r>
            <a:r>
              <a:rPr kumimoji="0" lang="en-US" altLang="ja-JP" sz="1200" kern="0" spc="0" dirty="0">
                <a:solidFill>
                  <a:srgbClr val="0D0D0D"/>
                </a:solidFill>
                <a:latin typeface="Meiryo" panose="020B0604030504040204" pitchFamily="34" charset="-128"/>
                <a:ea typeface="Meiryo" panose="020B0604030504040204" pitchFamily="34" charset="-128"/>
              </a:rPr>
              <a:t>3</a:t>
            </a:r>
            <a:r>
              <a:rPr kumimoji="0" lang="ja-JP" altLang="en-US" sz="1200" kern="0" spc="0" dirty="0">
                <a:solidFill>
                  <a:srgbClr val="0D0D0D"/>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000" kern="0" spc="0" dirty="0">
                <a:solidFill>
                  <a:srgbClr val="0D0D0D"/>
                </a:solidFill>
                <a:latin typeface="Meiryo" panose="020B0604030504040204" pitchFamily="34" charset="-128"/>
                <a:ea typeface="Meiryo" panose="020B0604030504040204" pitchFamily="34" charset="-128"/>
              </a:rPr>
              <a:t>なお、ブランドパネル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リッチフォーマット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MD</a:t>
            </a:r>
            <a:r>
              <a:rPr kumimoji="0" lang="ja-JP" altLang="en-US" sz="1000" kern="0" spc="0" dirty="0">
                <a:solidFill>
                  <a:srgbClr val="0D0D0D"/>
                </a:solidFill>
                <a:latin typeface="Meiryo" panose="020B0604030504040204" pitchFamily="34" charset="-128"/>
                <a:ea typeface="Meiryo" panose="020B0604030504040204" pitchFamily="34" charset="-128"/>
              </a:rPr>
              <a:t>関連商品、ブランドパネル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トップインパクト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PC</a:t>
            </a:r>
            <a:r>
              <a:rPr kumimoji="0" lang="ja-JP" altLang="en-US" sz="1000" kern="0" spc="0" dirty="0">
                <a:solidFill>
                  <a:srgbClr val="0D0D0D"/>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a:solidFill>
                  <a:srgbClr val="0D0D0D"/>
                </a:solidFill>
              </a:rPr>
              <a:t>上記以外においても</a:t>
            </a:r>
            <a:r>
              <a:rPr kumimoji="1" lang="ja-JP" altLang="en-US" sz="1000">
                <a:solidFill>
                  <a:srgbClr val="0D0D0D"/>
                </a:solidFill>
              </a:rPr>
              <a:t>ユーザーに不快感・嫌悪感を与えるおそれのある場合は掲載を</a:t>
            </a:r>
            <a:endParaRPr kumimoji="1" lang="en-US" altLang="ja-JP" sz="1000">
              <a:solidFill>
                <a:srgbClr val="0D0D0D"/>
              </a:solidFill>
            </a:endParaRPr>
          </a:p>
          <a:p>
            <a:pPr algn="l"/>
            <a:r>
              <a:rPr kumimoji="1" lang="ja-JP" altLang="en-US" sz="1000">
                <a:solidFill>
                  <a:srgbClr val="0D0D0D"/>
                </a:solidFill>
              </a:rPr>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3</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9</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BAC74E5D-7DD3-3A59-F2FC-714C79882533}"/>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kumimoji="1" lang="ja-JP" altLang="en-US" sz="1800" b="1" i="0">
                <a:latin typeface="Meiryo"/>
                <a:ea typeface="Meiryo"/>
              </a:rPr>
              <a:t>トップインパクト</a:t>
            </a:r>
            <a:r>
              <a:rPr lang="ja-JP" altLang="en-US" sz="1800">
                <a:latin typeface="Meiryo"/>
                <a:ea typeface="Meiryo"/>
              </a:rPr>
              <a:t>  </a:t>
            </a:r>
            <a:r>
              <a:rPr kumimoji="1" lang="ja-JP" altLang="en-US" sz="1800" b="1" i="0">
                <a:latin typeface="Meiryo"/>
                <a:ea typeface="Meiryo"/>
              </a:rPr>
              <a:t>パノラマ</a:t>
            </a:r>
            <a:r>
              <a:rPr lang="ja-JP" altLang="en-US" sz="1800">
                <a:latin typeface="Meiryo"/>
                <a:ea typeface="Meiryo"/>
              </a:rPr>
              <a:t> </a:t>
            </a:r>
            <a:r>
              <a:rPr lang="ja-JP" altLang="en-US" b="1">
                <a:latin typeface="Meiryo"/>
                <a:ea typeface="Meiryo"/>
              </a:rPr>
              <a:t>（スペシャル商品）のターゲティング制限緩和</a:t>
            </a:r>
            <a:endParaRPr kumimoji="1" lang="ja-JP" altLang="en-US" sz="1800" b="1" i="0">
              <a:latin typeface="Meiryo"/>
              <a:ea typeface="Meiryo"/>
            </a:endParaRPr>
          </a:p>
        </p:txBody>
      </p:sp>
      <p:sp>
        <p:nvSpPr>
          <p:cNvPr id="6" name="正方形/長方形 5">
            <a:extLst>
              <a:ext uri="{FF2B5EF4-FFF2-40B4-BE49-F238E27FC236}">
                <a16:creationId xmlns:a16="http://schemas.microsoft.com/office/drawing/2014/main" id="{ACB52EFD-C176-6A68-A7C4-4260DE646F86}"/>
              </a:ext>
            </a:extLst>
          </p:cNvPr>
          <p:cNvSpPr/>
          <p:nvPr/>
        </p:nvSpPr>
        <p:spPr>
          <a:xfrm>
            <a:off x="493629" y="1566407"/>
            <a:ext cx="11204741" cy="922214"/>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r>
              <a:rPr lang="ja-JP" altLang="en-US" sz="1600">
                <a:solidFill>
                  <a:srgbClr val="0D0C0D"/>
                </a:solidFill>
                <a:latin typeface="+mj-ea"/>
                <a:ea typeface="+mj-ea"/>
              </a:rPr>
              <a:t>スペシャル</a:t>
            </a:r>
            <a:r>
              <a:rPr lang="ja-JP" altLang="en-US" sz="1600" dirty="0">
                <a:solidFill>
                  <a:srgbClr val="0D0C0D"/>
                </a:solidFill>
                <a:latin typeface="+mj-ea"/>
                <a:ea typeface="+mj-ea"/>
              </a:rPr>
              <a:t>商品から「</a:t>
            </a:r>
            <a:r>
              <a:rPr lang="ja-JP" altLang="en-US" sz="1600">
                <a:solidFill>
                  <a:srgbClr val="0D0C0D"/>
                </a:solidFill>
                <a:latin typeface="+mj-ea"/>
                <a:ea typeface="+mj-ea"/>
              </a:rPr>
              <a:t>ブランドパネル　トップインパクトパノラマ　マルチデバイス」および「ブランドパネル　トップインパクトパノラマ　</a:t>
            </a:r>
            <a:r>
              <a:rPr lang="en-US" altLang="ja-JP" sz="1600" dirty="0">
                <a:solidFill>
                  <a:srgbClr val="0D0C0D"/>
                </a:solidFill>
                <a:latin typeface="+mj-ea"/>
                <a:ea typeface="+mj-ea"/>
              </a:rPr>
              <a:t>PC</a:t>
            </a:r>
            <a:r>
              <a:rPr lang="ja-JP" altLang="en-US" sz="1600">
                <a:solidFill>
                  <a:srgbClr val="0D0C0D"/>
                </a:solidFill>
                <a:latin typeface="+mj-ea"/>
                <a:ea typeface="+mj-ea"/>
              </a:rPr>
              <a:t>」のオーディエンスリストターゲティングの制限緩和します。</a:t>
            </a:r>
            <a:endParaRPr lang="ja-JP" altLang="en-US" sz="1600" dirty="0">
              <a:solidFill>
                <a:srgbClr val="0D0C0D"/>
              </a:solidFill>
              <a:latin typeface="+mj-ea"/>
              <a:ea typeface="+mj-ea"/>
            </a:endParaRPr>
          </a:p>
        </p:txBody>
      </p:sp>
      <p:sp>
        <p:nvSpPr>
          <p:cNvPr id="7" name="テキスト ボックス 6">
            <a:extLst>
              <a:ext uri="{FF2B5EF4-FFF2-40B4-BE49-F238E27FC236}">
                <a16:creationId xmlns:a16="http://schemas.microsoft.com/office/drawing/2014/main" id="{FAA7E1CE-30C0-585D-25A2-B3D35A9BD679}"/>
              </a:ext>
            </a:extLst>
          </p:cNvPr>
          <p:cNvSpPr txBox="1"/>
          <p:nvPr/>
        </p:nvSpPr>
        <p:spPr>
          <a:xfrm>
            <a:off x="650140" y="5900042"/>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pic>
        <p:nvPicPr>
          <p:cNvPr id="4" name="図 3">
            <a:extLst>
              <a:ext uri="{FF2B5EF4-FFF2-40B4-BE49-F238E27FC236}">
                <a16:creationId xmlns:a16="http://schemas.microsoft.com/office/drawing/2014/main" id="{05569A48-CA80-C08C-9730-2CD451D18140}"/>
              </a:ext>
            </a:extLst>
          </p:cNvPr>
          <p:cNvPicPr>
            <a:picLocks noChangeAspect="1"/>
          </p:cNvPicPr>
          <p:nvPr/>
        </p:nvPicPr>
        <p:blipFill>
          <a:blip r:embed="rId3"/>
          <a:stretch>
            <a:fillRect/>
          </a:stretch>
        </p:blipFill>
        <p:spPr>
          <a:xfrm>
            <a:off x="555391" y="3035483"/>
            <a:ext cx="7772400" cy="2734582"/>
          </a:xfrm>
          <a:prstGeom prst="rect">
            <a:avLst/>
          </a:prstGeom>
        </p:spPr>
      </p:pic>
      <p:sp>
        <p:nvSpPr>
          <p:cNvPr id="8" name="テキスト ボックス 7">
            <a:extLst>
              <a:ext uri="{FF2B5EF4-FFF2-40B4-BE49-F238E27FC236}">
                <a16:creationId xmlns:a16="http://schemas.microsoft.com/office/drawing/2014/main" id="{0DE668AC-C4E3-1F10-CA64-AEDF45705423}"/>
              </a:ext>
            </a:extLst>
          </p:cNvPr>
          <p:cNvSpPr txBox="1"/>
          <p:nvPr/>
        </p:nvSpPr>
        <p:spPr>
          <a:xfrm>
            <a:off x="493629" y="2664190"/>
            <a:ext cx="10865119" cy="307777"/>
          </a:xfrm>
          <a:prstGeom prst="rect">
            <a:avLst/>
          </a:prstGeom>
          <a:noFill/>
        </p:spPr>
        <p:txBody>
          <a:bodyPr wrap="square" rtlCol="0">
            <a:spAutoFit/>
          </a:bodyPr>
          <a:lstStyle/>
          <a:p>
            <a:pPr algn="l">
              <a:spcBef>
                <a:spcPts val="750"/>
              </a:spcBef>
            </a:pPr>
            <a:r>
              <a:rPr lang="ja-JP" altLang="en-US" sz="1400">
                <a:solidFill>
                  <a:srgbClr val="172B4D"/>
                </a:solidFill>
                <a:effectLst/>
                <a:latin typeface="Meiryo" panose="020B0604030504040204" pitchFamily="34" charset="-128"/>
                <a:ea typeface="Meiryo" panose="020B0604030504040204" pitchFamily="34" charset="-128"/>
              </a:rPr>
              <a:t>これまで「</a:t>
            </a:r>
            <a:r>
              <a:rPr lang="en-US" altLang="ja-JP" sz="1400" dirty="0">
                <a:solidFill>
                  <a:srgbClr val="172B4D"/>
                </a:solidFill>
                <a:effectLst/>
                <a:latin typeface="Meiryo" panose="020B0604030504040204" pitchFamily="34" charset="-128"/>
                <a:ea typeface="Meiryo" panose="020B0604030504040204" pitchFamily="34" charset="-128"/>
              </a:rPr>
              <a:t>※</a:t>
            </a:r>
            <a:r>
              <a:rPr lang="ja-JP" altLang="en-US" sz="1400">
                <a:solidFill>
                  <a:srgbClr val="172B4D"/>
                </a:solidFill>
                <a:effectLst/>
                <a:latin typeface="Meiryo" panose="020B0604030504040204" pitchFamily="34" charset="-128"/>
                <a:ea typeface="Meiryo" panose="020B0604030504040204" pitchFamily="34" charset="-128"/>
              </a:rPr>
              <a:t>属性・ライフイベントのみ可」としていた制限を撤廃いたします。</a:t>
            </a:r>
          </a:p>
        </p:txBody>
      </p:sp>
      <p:sp>
        <p:nvSpPr>
          <p:cNvPr id="15" name="正方形/長方形 14">
            <a:extLst>
              <a:ext uri="{FF2B5EF4-FFF2-40B4-BE49-F238E27FC236}">
                <a16:creationId xmlns:a16="http://schemas.microsoft.com/office/drawing/2014/main" id="{65F2B0CA-7A4D-02A7-C1D9-3E8BC48A8DB3}"/>
              </a:ext>
            </a:extLst>
          </p:cNvPr>
          <p:cNvSpPr/>
          <p:nvPr/>
        </p:nvSpPr>
        <p:spPr>
          <a:xfrm>
            <a:off x="555391" y="4699252"/>
            <a:ext cx="7858277" cy="585264"/>
          </a:xfrm>
          <a:prstGeom prst="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730314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295491" y="5333121"/>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dirty="0">
                <a:solidFill>
                  <a:srgbClr val="FF0033"/>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dirty="0">
                <a:solidFill>
                  <a:srgbClr val="0D0D0D"/>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dirty="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dirty="0">
                <a:solidFill>
                  <a:srgbClr val="212121"/>
                </a:solidFill>
                <a:latin typeface="Meiryo" panose="020B0604030504040204" pitchFamily="34" charset="-128"/>
                <a:ea typeface="Meiryo" panose="020B0604030504040204" pitchFamily="34" charset="-128"/>
              </a:rPr>
              <a:t> </a:t>
            </a:r>
            <a:r>
              <a:rPr kumimoji="0" lang="ja-JP" altLang="en-US" sz="1200" kern="0" spc="0" dirty="0">
                <a:solidFill>
                  <a:srgbClr val="0D0D0D"/>
                </a:solidFill>
                <a:latin typeface="Meiryo" panose="020B0604030504040204" pitchFamily="34" charset="-128"/>
                <a:ea typeface="Meiryo" panose="020B0604030504040204" pitchFamily="34" charset="-128"/>
              </a:rPr>
              <a:t>から入稿前審査を依頼してください</a:t>
            </a:r>
            <a:r>
              <a:rPr kumimoji="0" lang="ja-JP" altLang="en-US" sz="1200" kern="0" spc="0" dirty="0">
                <a:solidFill>
                  <a:srgbClr val="595959"/>
                </a:solidFill>
                <a:latin typeface="Meiryo" panose="020B0604030504040204" pitchFamily="34" charset="-128"/>
                <a:ea typeface="Meiryo" panose="020B0604030504040204" pitchFamily="34" charset="-128"/>
              </a:rPr>
              <a:t>。</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選択項目</a:t>
            </a:r>
            <a:r>
              <a:rPr kumimoji="0" lang="ja-JP" altLang="en-US" sz="1100" kern="0" spc="0" dirty="0">
                <a:solidFill>
                  <a:srgbClr val="0D0D0D"/>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dirty="0">
                <a:solidFill>
                  <a:srgbClr val="0D0D0D"/>
                </a:solidFill>
                <a:latin typeface="Meiryo" panose="020B0604030504040204" pitchFamily="34" charset="-128"/>
                <a:ea typeface="Meiryo" panose="020B0604030504040204" pitchFamily="34" charset="-128"/>
              </a:rPr>
              <a:t>URL</a:t>
            </a:r>
            <a:r>
              <a:rPr kumimoji="0" lang="ja-JP" altLang="en-US" sz="1100" kern="0" spc="0" dirty="0">
                <a:solidFill>
                  <a:srgbClr val="0D0D0D"/>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詳細</a:t>
            </a:r>
            <a:r>
              <a:rPr kumimoji="0" lang="ja-JP" altLang="en-US" sz="1100" kern="0" spc="0" dirty="0">
                <a:solidFill>
                  <a:srgbClr val="0D0D0D"/>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弊社からの回答</a:t>
            </a:r>
            <a:r>
              <a:rPr kumimoji="0" lang="ja-JP" altLang="en-US" sz="1100" kern="0" spc="0" dirty="0">
                <a:solidFill>
                  <a:srgbClr val="0D0D0D"/>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extLst>
              <p:ext uri="{D42A27DB-BD31-4B8C-83A1-F6EECF244321}">
                <p14:modId xmlns:p14="http://schemas.microsoft.com/office/powerpoint/2010/main" val="2455915913"/>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rgbClr val="0D0D0D"/>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・ショーツ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パンツ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・ブラジャー</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スポーツブラ</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ブラトップ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チューブトップ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・キャミソール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ベビードール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・ペチコート</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インナーショートパンツ</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rgbClr val="0D0D0D"/>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rgbClr val="0D0D0D"/>
                          </a:solidFill>
                          <a:latin typeface="Meiryo" panose="020B0604030504040204" pitchFamily="34" charset="-128"/>
                          <a:ea typeface="Meiryo" panose="020B0604030504040204" pitchFamily="34" charset="-128"/>
                        </a:rPr>
                        <a:t>以下は基本的に</a:t>
                      </a:r>
                      <a:r>
                        <a:rPr lang="ja-JP" altLang="ja-JP" sz="1050" b="1" dirty="0">
                          <a:solidFill>
                            <a:srgbClr val="0D0D0D"/>
                          </a:solidFill>
                          <a:latin typeface="Meiryo" panose="020B0604030504040204" pitchFamily="34" charset="-128"/>
                          <a:ea typeface="Meiryo" panose="020B0604030504040204" pitchFamily="34" charset="-128"/>
                        </a:rPr>
                        <a:t>対象外</a:t>
                      </a:r>
                      <a:r>
                        <a:rPr lang="ja-JP" altLang="ja-JP" sz="1050" dirty="0">
                          <a:solidFill>
                            <a:srgbClr val="0D0D0D"/>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rgbClr val="0D0D0D"/>
                          </a:solidFill>
                          <a:latin typeface="Meiryo" panose="020B0604030504040204" pitchFamily="34" charset="-128"/>
                          <a:ea typeface="Meiryo" panose="020B0604030504040204" pitchFamily="34" charset="-128"/>
                        </a:rPr>
                        <a:t>対象外例）</a:t>
                      </a:r>
                      <a:r>
                        <a:rPr lang="ja-JP" altLang="ja-JP" sz="1050" dirty="0">
                          <a:solidFill>
                            <a:srgbClr val="0D0D0D"/>
                          </a:solidFill>
                          <a:latin typeface="Meiryo" panose="020B0604030504040204" pitchFamily="34" charset="-128"/>
                          <a:ea typeface="Meiryo" panose="020B0604030504040204" pitchFamily="34" charset="-128"/>
                        </a:rPr>
                        <a:t>・スポーツ水着</a:t>
                      </a:r>
                      <a:r>
                        <a:rPr lang="ja-JP" altLang="en-US" sz="1050" dirty="0">
                          <a:solidFill>
                            <a:srgbClr val="0D0D0D"/>
                          </a:solidFill>
                          <a:latin typeface="Meiryo" panose="020B0604030504040204" pitchFamily="34" charset="-128"/>
                          <a:ea typeface="Meiryo" panose="020B0604030504040204" pitchFamily="34" charset="-128"/>
                        </a:rPr>
                        <a:t>　</a:t>
                      </a:r>
                      <a:r>
                        <a:rPr lang="ja-JP" altLang="ja-JP" sz="1050" dirty="0">
                          <a:solidFill>
                            <a:srgbClr val="0D0D0D"/>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FF0033"/>
                          </a:solidFill>
                          <a:latin typeface="Meiryo" panose="020B0604030504040204" pitchFamily="34" charset="-128"/>
                          <a:ea typeface="Meiryo" panose="020B0604030504040204" pitchFamily="34" charset="-128"/>
                        </a:rPr>
                        <a:t>※</a:t>
                      </a:r>
                      <a:r>
                        <a:rPr lang="ja-JP" altLang="ja-JP" sz="1050" b="1" dirty="0">
                          <a:solidFill>
                            <a:srgbClr val="FF0033"/>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FF0033"/>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rgbClr val="0D0D0D"/>
                          </a:solidFill>
                          <a:latin typeface="Meiryo" panose="020B0604030504040204" pitchFamily="34" charset="-128"/>
                          <a:ea typeface="Meiryo" panose="020B0604030504040204" pitchFamily="34" charset="-128"/>
                          <a:cs typeface="+mn-cs"/>
                        </a:rPr>
                        <a:t>参照：</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rgbClr val="0D0D0D"/>
                          </a:solidFill>
                          <a:latin typeface="Meiryo" panose="020B0604030504040204" pitchFamily="34" charset="-128"/>
                          <a:ea typeface="Meiryo" panose="020B0604030504040204" pitchFamily="34" charset="-128"/>
                          <a:cs typeface="+mn-cs"/>
                        </a:rPr>
                        <a:t>9</a:t>
                      </a:r>
                      <a:r>
                        <a:rPr kumimoji="1" lang="ja-JP" altLang="en-US" sz="1050" kern="1200" dirty="0">
                          <a:solidFill>
                            <a:srgbClr val="0D0D0D"/>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rgbClr val="0D0D0D"/>
                          </a:solidFill>
                          <a:latin typeface="Meiryo" panose="020B0604030504040204" pitchFamily="34" charset="-128"/>
                          <a:ea typeface="Meiryo" panose="020B0604030504040204" pitchFamily="34" charset="-128"/>
                          <a:cs typeface="+mn-cs"/>
                        </a:rPr>
                        <a:t>3. </a:t>
                      </a:r>
                      <a:r>
                        <a:rPr kumimoji="1" lang="ja-JP" altLang="en-US" sz="1050" kern="1200" dirty="0">
                          <a:solidFill>
                            <a:srgbClr val="0D0D0D"/>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a:t>
            </a:r>
            <a:endParaRPr kumimoji="1" lang="ja-JP" altLang="en-US" sz="160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extLst>
              <p:ext uri="{D42A27DB-BD31-4B8C-83A1-F6EECF244321}">
                <p14:modId xmlns:p14="http://schemas.microsoft.com/office/powerpoint/2010/main" val="3894697680"/>
              </p:ext>
            </p:extLst>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rgbClr val="0D0D0D"/>
                          </a:solidFill>
                          <a:latin typeface="Meiryo" panose="020B0604030504040204" pitchFamily="34" charset="-128"/>
                          <a:ea typeface="Meiryo" panose="020B0604030504040204" pitchFamily="34" charset="-128"/>
                        </a:rPr>
                        <a:t>※</a:t>
                      </a:r>
                      <a:r>
                        <a:rPr kumimoji="1" lang="ja-JP" altLang="en-US" sz="1000" b="0">
                          <a:solidFill>
                            <a:srgbClr val="0D0D0D"/>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FF0033"/>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FF0033"/>
                          </a:solidFill>
                          <a:latin typeface="Meiryo" panose="020B0604030504040204" pitchFamily="34" charset="-128"/>
                          <a:ea typeface="Meiryo" panose="020B0604030504040204" pitchFamily="34" charset="-128"/>
                        </a:rPr>
                        <a:t>11</a:t>
                      </a:r>
                      <a:r>
                        <a:rPr kumimoji="1" lang="ja-JP" altLang="en-US" sz="1000" b="0" dirty="0">
                          <a:solidFill>
                            <a:srgbClr val="FF0033"/>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FF0033"/>
                          </a:solidFill>
                          <a:latin typeface="Meiryo" panose="020B0604030504040204" pitchFamily="34" charset="-128"/>
                          <a:ea typeface="Meiryo" panose="020B0604030504040204" pitchFamily="34" charset="-128"/>
                        </a:rPr>
                        <a:t>必須</a:t>
                      </a:r>
                      <a:endParaRPr kumimoji="1" lang="en-US" altLang="ja-JP" sz="1000" b="1" dirty="0">
                        <a:solidFill>
                          <a:srgbClr val="FF0033"/>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FF0033"/>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rgbClr val="0D0D0D"/>
                          </a:solidFill>
                          <a:latin typeface="Meiryo" panose="020B0604030504040204" pitchFamily="34" charset="-128"/>
                          <a:ea typeface="Meiryo" panose="020B0604030504040204" pitchFamily="34" charset="-128"/>
                          <a:cs typeface="+mn-cs"/>
                        </a:rPr>
                        <a:t>任意</a:t>
                      </a:r>
                      <a:endParaRPr kumimoji="1" lang="ja-JP" altLang="en-US" sz="1000" b="1" kern="120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なお、審査には</a:t>
            </a:r>
            <a:r>
              <a:rPr lang="en-US" altLang="ja-JP" sz="140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営業日程度かかります。</a:t>
            </a:r>
            <a:endParaRPr lang="en-US" altLang="ja-JP" sz="140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extLst>
              <p:ext uri="{D42A27DB-BD31-4B8C-83A1-F6EECF244321}">
                <p14:modId xmlns:p14="http://schemas.microsoft.com/office/powerpoint/2010/main" val="1240778928"/>
              </p:ext>
            </p:extLst>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pPr marL="0" indent="0">
              <a:buNone/>
            </a:pPr>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extLst>
              <p:ext uri="{D42A27DB-BD31-4B8C-83A1-F6EECF244321}">
                <p14:modId xmlns:p14="http://schemas.microsoft.com/office/powerpoint/2010/main" val="2356221883"/>
              </p:ext>
            </p:extLst>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商品掲載期間を</a:t>
            </a:r>
            <a:r>
              <a:rPr lang="en-US" altLang="ja-JP" sz="1400" dirty="0">
                <a:solidFill>
                  <a:srgbClr val="0D0D0D"/>
                </a:solidFill>
                <a:latin typeface="Meiryo" panose="020B0604030504040204" pitchFamily="34" charset="-128"/>
                <a:ea typeface="Meiryo" panose="020B0604030504040204" pitchFamily="34" charset="-128"/>
              </a:rPr>
              <a:t>1</a:t>
            </a:r>
            <a:r>
              <a:rPr lang="ja-JP" altLang="en-US" sz="1400" dirty="0">
                <a:solidFill>
                  <a:srgbClr val="0D0D0D"/>
                </a:solidFill>
                <a:latin typeface="Meiryo" panose="020B0604030504040204" pitchFamily="34" charset="-128"/>
                <a:ea typeface="Meiryo" panose="020B0604030504040204" pitchFamily="34" charset="-128"/>
              </a:rPr>
              <a:t>カ月間重複して商品をリリースする場合があります。</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dirty="0">
              <a:solidFill>
                <a:srgbClr val="0D0D0D"/>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00003E"/>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8" y="2616100"/>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30534"/>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FF0033"/>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dirty="0">
                <a:solidFill>
                  <a:srgbClr val="FF0033"/>
                </a:solidFill>
              </a:rPr>
              <a:t>重複期間</a:t>
            </a:r>
            <a:r>
              <a:rPr lang="ja-JP" altLang="en-US" sz="1200" b="1" dirty="0">
                <a:solidFill>
                  <a:srgbClr val="FF0033"/>
                </a:solidFill>
              </a:rPr>
              <a:t>（</a:t>
            </a:r>
            <a:r>
              <a:rPr lang="en-US" altLang="ja-JP" sz="1200" b="1" dirty="0">
                <a:solidFill>
                  <a:srgbClr val="FF0033"/>
                </a:solidFill>
              </a:rPr>
              <a:t>1</a:t>
            </a:r>
            <a:r>
              <a:rPr lang="ja-JP" altLang="en-US" sz="1200" b="1" dirty="0">
                <a:solidFill>
                  <a:srgbClr val="FF0033"/>
                </a:solidFill>
              </a:rPr>
              <a:t>カ月間）</a:t>
            </a:r>
            <a:endParaRPr kumimoji="1" lang="ja-JP" altLang="en-US" sz="1200" b="1" dirty="0">
              <a:solidFill>
                <a:srgbClr val="FF0033"/>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rgbClr val="FF0033"/>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bg1"/>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FF0033"/>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00003E"/>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390862" y="5222465"/>
            <a:ext cx="5731565" cy="523220"/>
          </a:xfrm>
          <a:prstGeom prst="rect">
            <a:avLst/>
          </a:prstGeom>
          <a:solidFill>
            <a:srgbClr val="FFFFFF">
              <a:alpha val="80000"/>
            </a:srgbClr>
          </a:solidFill>
        </p:spPr>
        <p:txBody>
          <a:bodyPr wrap="square" rtlCol="0">
            <a:spAutoFit/>
          </a:bodyPr>
          <a:lstStyle/>
          <a:p>
            <a:pPr algn="l"/>
            <a:r>
              <a:rPr lang="ja-JP" altLang="en-US" sz="1400">
                <a:solidFill>
                  <a:srgbClr val="0D0D0D"/>
                </a:solidFill>
              </a:rPr>
              <a:t>既存</a:t>
            </a:r>
            <a:r>
              <a:rPr kumimoji="1" lang="ja-JP" altLang="en-US" sz="1400">
                <a:solidFill>
                  <a:srgbClr val="0D0D0D"/>
                </a:solidFill>
              </a:rPr>
              <a:t>リリース商品、最新リリース商品のどちらもご利用いただけます</a:t>
            </a:r>
            <a:endParaRPr kumimoji="1" lang="en-US" altLang="ja-JP" sz="1400">
              <a:solidFill>
                <a:srgbClr val="0D0D0D"/>
              </a:solidFill>
            </a:endParaRPr>
          </a:p>
          <a:p>
            <a:pPr algn="l"/>
            <a:r>
              <a:rPr lang="ja-JP" altLang="en-US" sz="1400">
                <a:solidFill>
                  <a:srgbClr val="0D0D0D"/>
                </a:solidFill>
              </a:rPr>
              <a:t>（広告掲載できる商品スペックに違いはありません）</a:t>
            </a:r>
            <a:endParaRPr kumimoji="1" lang="ja-JP" altLang="en-US" sz="1400">
              <a:solidFill>
                <a:srgbClr val="0D0D0D"/>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206E0E95-E775-9071-94D6-1E24A11C2D48}"/>
              </a:ext>
            </a:extLst>
          </p:cNvPr>
          <p:cNvSpPr txBox="1"/>
          <p:nvPr/>
        </p:nvSpPr>
        <p:spPr>
          <a:xfrm>
            <a:off x="479425" y="1089025"/>
            <a:ext cx="11233149" cy="5230663"/>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mn-ea"/>
              </a:rPr>
              <a:t>ガイドライン・規約</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4"/>
              </a:rPr>
              <a:t>https://www.lycbiz.com/jp/download/yahoo/</a:t>
            </a:r>
            <a:br>
              <a:rPr lang="en-US" altLang="ja-JP" sz="1400">
                <a:latin typeface="+mn-ea"/>
              </a:rPr>
            </a:br>
            <a:r>
              <a:rPr lang="ja-JP" altLang="en-US" sz="1400" b="0" i="0">
                <a:solidFill>
                  <a:srgbClr val="1D1C1D"/>
                </a:solidFill>
                <a:effectLst/>
                <a:latin typeface="+mn-ea"/>
              </a:rPr>
              <a:t>　　　　　　　　　</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5"/>
              </a:rPr>
              <a:t>https://www.lycbiz.com/jp/terms-and-policies/yahoo/</a:t>
            </a:r>
            <a:endParaRPr lang="en-US" altLang="ja-JP" sz="1400" b="0" i="0" u="none" strike="noStrike">
              <a:effectLst/>
              <a:latin typeface="+mn-ea"/>
            </a:endParaRPr>
          </a:p>
          <a:p>
            <a:pPr marL="742950" lvl="1" indent="-285750">
              <a:lnSpc>
                <a:spcPct val="120000"/>
              </a:lnSpc>
              <a:spcAft>
                <a:spcPts val="600"/>
              </a:spcAft>
              <a:buFont typeface="Wingdings" pitchFamily="2" charset="2"/>
              <a:buChar char="n"/>
              <a:defRPr/>
            </a:pPr>
            <a:r>
              <a:rPr kumimoji="0" lang="en-US" altLang="ja-JP" sz="1400" kern="0">
                <a:solidFill>
                  <a:srgbClr val="0D0D0D"/>
                </a:solidFill>
                <a:latin typeface="+mn-ea"/>
              </a:rPr>
              <a:t>Yahoo!</a:t>
            </a:r>
            <a:r>
              <a:rPr kumimoji="0" lang="ja-JP" altLang="en-US" sz="1400" kern="0">
                <a:solidFill>
                  <a:srgbClr val="0D0D0D"/>
                </a:solidFill>
                <a:latin typeface="+mn-ea"/>
              </a:rPr>
              <a:t>広告 ヘルプ</a:t>
            </a:r>
            <a:r>
              <a:rPr kumimoji="0" lang="en-US" altLang="ja-JP" sz="1400" kern="0">
                <a:solidFill>
                  <a:srgbClr val="000000">
                    <a:lumMod val="65000"/>
                    <a:lumOff val="35000"/>
                  </a:srgbClr>
                </a:solidFill>
                <a:latin typeface="+mn-ea"/>
              </a:rPr>
              <a:t>	</a:t>
            </a:r>
            <a:r>
              <a:rPr kumimoji="0" lang="en-US" altLang="ja-JP" sz="1400" kern="0">
                <a:solidFill>
                  <a:srgbClr val="000000">
                    <a:lumMod val="65000"/>
                    <a:lumOff val="35000"/>
                  </a:srgbClr>
                </a:solidFill>
                <a:latin typeface="+mn-ea"/>
                <a:hlinkClick r:id="rId6"/>
              </a:rPr>
              <a:t>https://ads-help.yahoo-net.jp/</a:t>
            </a:r>
            <a:endParaRPr kumimoji="0" lang="en-US" altLang="ja-JP" sz="1400" kern="0">
              <a:solidFill>
                <a:srgbClr val="000000">
                  <a:lumMod val="65000"/>
                  <a:lumOff val="35000"/>
                </a:srgbClr>
              </a:solidFill>
              <a:latin typeface="+mn-ea"/>
            </a:endParaRPr>
          </a:p>
          <a:p>
            <a:pPr>
              <a:lnSpc>
                <a:spcPct val="120000"/>
              </a:lnSpc>
              <a:spcAft>
                <a:spcPts val="600"/>
              </a:spcAft>
              <a:defRPr/>
            </a:pP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a:solidFill>
                  <a:srgbClr val="0D0D0D"/>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a:solidFill>
                  <a:srgbClr val="0D0D0D"/>
                </a:solidFill>
                <a:latin typeface="Meiryo" panose="020B0604030504040204" pitchFamily="34" charset="-128"/>
                <a:ea typeface="Meiryo" panose="020B0604030504040204" pitchFamily="34" charset="-128"/>
              </a:rPr>
              <a:t>伴い広告</a:t>
            </a:r>
            <a:r>
              <a:rPr kumimoji="0" lang="ja-JP" altLang="ja-JP" sz="1400" kern="0">
                <a:solidFill>
                  <a:srgbClr val="0D0D0D"/>
                </a:solidFill>
                <a:latin typeface="Meiryo" panose="020B0604030504040204" pitchFamily="34" charset="-128"/>
                <a:ea typeface="Meiryo" panose="020B0604030504040204" pitchFamily="34" charset="-128"/>
              </a:rPr>
              <a:t>掲載</a:t>
            </a:r>
            <a:r>
              <a:rPr kumimoji="0" lang="ja-JP" altLang="en-US" sz="1400" kern="0">
                <a:solidFill>
                  <a:srgbClr val="0D0D0D"/>
                </a:solidFill>
                <a:latin typeface="Meiryo" panose="020B0604030504040204" pitchFamily="34" charset="-128"/>
                <a:ea typeface="Meiryo" panose="020B0604030504040204" pitchFamily="34" charset="-128"/>
              </a:rPr>
              <a:t>位置</a:t>
            </a:r>
            <a:r>
              <a:rPr kumimoji="0" lang="ja-JP" altLang="ja-JP" sz="1400" kern="0">
                <a:solidFill>
                  <a:srgbClr val="0D0D0D"/>
                </a:solidFill>
                <a:latin typeface="Meiryo" panose="020B0604030504040204" pitchFamily="34" charset="-128"/>
                <a:ea typeface="Meiryo" panose="020B0604030504040204" pitchFamily="34" charset="-128"/>
              </a:rPr>
              <a:t>が変更になる場合があります。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商品によってはセールスシートの「商品一覧」ページに記載の「購入期間」より短期間で購入可能ですが、予約時のシミュレーションビューアブルインプレッションを下回る場合があります。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00F8B774-797B-3F02-CD78-33F61D8A9E55}"/>
              </a:ext>
            </a:extLst>
          </p:cNvPr>
          <p:cNvSpPr txBox="1"/>
          <p:nvPr/>
        </p:nvSpPr>
        <p:spPr>
          <a:xfrm>
            <a:off x="479425" y="1089025"/>
            <a:ext cx="11233150" cy="4060407"/>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a:ea typeface="Meiryo"/>
              </a:rPr>
              <a:t>広告掲載調整時間について</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次に定める時間は「広告掲載調整時間」とし、広告掲載調整時間内に発生した不具合について、LINEヤフーは免責されます。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1</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広告掲載開始日、および広告内容を変更した後の掲載開始日において、掲載開始から</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　　</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ただし、以下の（</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）に該当する場合は、その定めに従います。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広告掲載開始日が営業日以外の場合、当該広告の掲載開始時間から、翌営業日の正午までを広告掲載調整時間とします。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広告の総掲載予定時間が</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時間未満の場合、総掲載予定時間の</a:t>
            </a:r>
            <a:r>
              <a:rPr kumimoji="0" lang="en-US" altLang="ja-JP" sz="1400" kern="0" dirty="0">
                <a:solidFill>
                  <a:srgbClr val="0D0D0D"/>
                </a:solidFill>
                <a:latin typeface="Meiryo"/>
                <a:ea typeface="Meiryo"/>
              </a:rPr>
              <a:t>10</a:t>
            </a:r>
            <a:r>
              <a:rPr kumimoji="0" lang="ja-JP" altLang="en-US" sz="1400" kern="0">
                <a:solidFill>
                  <a:srgbClr val="0D0D0D"/>
                </a:solidFill>
                <a:latin typeface="Meiryo"/>
                <a:ea typeface="Meiryo"/>
              </a:rPr>
              <a:t>％にあたる時間を上限に広告掲載調整時間とします。</a:t>
            </a:r>
            <a:endParaRPr kumimoji="0" lang="en-US" altLang="ja-JP" sz="1400" kern="0">
              <a:solidFill>
                <a:srgbClr val="0D0D0D"/>
              </a:solidFill>
              <a:latin typeface="Meiryo"/>
              <a:ea typeface="Meiryo"/>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セールスシートの「商品一覧」ページ、「時間帯ジャック価格表」ページに記載の「想定ビューアブルインプレッション」は広告視聴数の目安です。結果として下回る場合があります。</a:t>
            </a:r>
            <a:endParaRPr lang="en-US" altLang="ja-JP" sz="1400" b="0" i="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a:ea typeface="Meiryo"/>
              </a:rPr>
              <a:t>ユーザーが当該広告の非表示設定を実施した場合など、</a:t>
            </a:r>
            <a:r>
              <a:rPr kumimoji="0" lang="ja-JP" altLang="en-US" sz="1400" kern="0">
                <a:solidFill>
                  <a:srgbClr val="0D0D0D"/>
                </a:solidFill>
                <a:latin typeface="Meiryo"/>
                <a:ea typeface="Meiryo"/>
              </a:rPr>
              <a:t>ディスプレイ広告（運用型）を含めた</a:t>
            </a:r>
            <a:r>
              <a:rPr kumimoji="0" lang="ja-JP" altLang="en-US" sz="1400" b="0" i="0" u="none" strike="noStrike" kern="0" cap="none" spc="0" normalizeH="0" baseline="0" noProof="0">
                <a:ln>
                  <a:noFill/>
                </a:ln>
                <a:solidFill>
                  <a:srgbClr val="0D0D0D"/>
                </a:solidFill>
                <a:effectLst/>
                <a:uLnTx/>
                <a:uFillTx/>
                <a:latin typeface="Meiryo"/>
                <a:ea typeface="Meiryo"/>
              </a:rPr>
              <a:t>他社の広告配信設定の状況により、</a:t>
            </a:r>
            <a:r>
              <a:rPr kumimoji="0" lang="en-US" altLang="ja-JP" sz="1400" b="0" i="0" u="none" strike="noStrike" kern="0" cap="none" spc="0" normalizeH="0" baseline="0" noProof="0" dirty="0">
                <a:ln>
                  <a:noFill/>
                </a:ln>
                <a:solidFill>
                  <a:srgbClr val="0D0D0D"/>
                </a:solidFill>
                <a:effectLst/>
                <a:uLnTx/>
                <a:uFillTx/>
                <a:latin typeface="Meiryo"/>
                <a:ea typeface="Meiryo"/>
              </a:rPr>
              <a:t>SOV100</a:t>
            </a:r>
            <a:r>
              <a:rPr kumimoji="0" lang="ja-JP" altLang="en-US" sz="1400" kern="0">
                <a:solidFill>
                  <a:srgbClr val="0D0D0D"/>
                </a:solidFill>
                <a:latin typeface="Meiryo"/>
                <a:ea typeface="Meiryo"/>
              </a:rPr>
              <a:t>％</a:t>
            </a:r>
            <a:r>
              <a:rPr kumimoji="0" lang="ja-JP" altLang="en-US" sz="1400" b="0" i="0" u="none" strike="noStrike" kern="0" cap="none" spc="0" normalizeH="0" baseline="0" noProof="0">
                <a:ln>
                  <a:noFill/>
                </a:ln>
                <a:solidFill>
                  <a:srgbClr val="0D0D0D"/>
                </a:solidFill>
                <a:effectLst/>
                <a:uLnTx/>
                <a:uFillTx/>
                <a:latin typeface="Meiryo"/>
                <a:ea typeface="Meiryo"/>
              </a:rPr>
              <a:t>配信の購入の場合でも他社の広告が配信される場合があります。</a:t>
            </a:r>
            <a:endParaRPr kumimoji="0" lang="en-US" altLang="ja-JP" sz="1400" b="0" i="0" u="none" strike="noStrike" kern="0" cap="none" spc="0" normalizeH="0" baseline="0" noProof="0">
              <a:ln>
                <a:noFill/>
              </a:ln>
              <a:solidFill>
                <a:srgbClr val="0D0D0D"/>
              </a:solidFill>
              <a:effectLst/>
              <a:uLnTx/>
              <a:uFillTx/>
              <a:latin typeface="Meiryo"/>
              <a:ea typeface="Meiryo"/>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sz="1400" b="0" i="0" u="none" strike="noStrike" kern="0" cap="none" spc="0" normalizeH="0" baseline="0" noProof="0">
                <a:ln>
                  <a:noFill/>
                </a:ln>
                <a:solidFill>
                  <a:srgbClr val="0D0D0D"/>
                </a:solidFill>
                <a:effectLst/>
                <a:uLnTx/>
                <a:uFillTx/>
                <a:latin typeface="Meiryo"/>
                <a:ea typeface="Meiryo"/>
                <a:cs typeface="+mn-lt"/>
              </a:rPr>
              <a:t>資料やツールに明示されている場合を除き、表示</a:t>
            </a:r>
            <a:r>
              <a:rPr kumimoji="0" lang="ja-JP" sz="1400" kern="0">
                <a:solidFill>
                  <a:srgbClr val="0D0D0D"/>
                </a:solidFill>
                <a:latin typeface="Meiryo"/>
                <a:ea typeface="Meiryo"/>
                <a:cs typeface="+mn-lt"/>
              </a:rPr>
              <a:t>金額</a:t>
            </a:r>
            <a:r>
              <a:rPr kumimoji="0" lang="ja-JP" sz="1400" b="0" i="0" u="none" strike="noStrike" kern="0" cap="none" spc="0" normalizeH="0" baseline="0" noProof="0">
                <a:ln>
                  <a:noFill/>
                </a:ln>
                <a:solidFill>
                  <a:srgbClr val="0D0D0D"/>
                </a:solidFill>
                <a:effectLst/>
                <a:uLnTx/>
                <a:uFillTx/>
                <a:latin typeface="Meiryo"/>
                <a:ea typeface="Meiryo"/>
                <a:cs typeface="+mn-lt"/>
              </a:rPr>
              <a:t>は</a:t>
            </a:r>
            <a:r>
              <a:rPr kumimoji="0" lang="ja-JP" sz="1400" kern="0">
                <a:solidFill>
                  <a:srgbClr val="0D0D0D"/>
                </a:solidFill>
                <a:latin typeface="Meiryo"/>
                <a:ea typeface="Meiryo"/>
                <a:cs typeface="+mn-lt"/>
              </a:rPr>
              <a:t>消費税を含んで</a:t>
            </a:r>
            <a:r>
              <a:rPr kumimoji="0" lang="ja-JP" sz="1400" b="0" i="0" u="none" strike="noStrike" kern="0" cap="none" spc="0" normalizeH="0" baseline="0" noProof="0">
                <a:ln>
                  <a:noFill/>
                </a:ln>
                <a:solidFill>
                  <a:srgbClr val="0D0D0D"/>
                </a:solidFill>
                <a:effectLst/>
                <a:uLnTx/>
                <a:uFillTx/>
                <a:latin typeface="Meiryo"/>
                <a:ea typeface="Meiryo"/>
                <a:cs typeface="+mn-lt"/>
              </a:rPr>
              <a:t>おり</a:t>
            </a:r>
            <a:r>
              <a:rPr kumimoji="0" lang="ja-JP" sz="1400" kern="0">
                <a:solidFill>
                  <a:srgbClr val="0D0D0D"/>
                </a:solidFill>
                <a:latin typeface="Meiryo"/>
                <a:ea typeface="Meiryo"/>
                <a:cs typeface="+mn-lt"/>
              </a:rPr>
              <a:t>ません</a:t>
            </a:r>
            <a:r>
              <a:rPr kumimoji="0" lang="ja-JP" sz="1400" b="0" i="0" u="none" strike="noStrike" kern="0" cap="none" spc="0" normalizeH="0" baseline="0" noProof="0">
                <a:ln>
                  <a:noFill/>
                </a:ln>
                <a:solidFill>
                  <a:srgbClr val="0D0D0D"/>
                </a:solidFill>
                <a:effectLst/>
                <a:uLnTx/>
                <a:uFillTx/>
                <a:latin typeface="Meiryo"/>
                <a:ea typeface="Meiryo"/>
                <a:cs typeface="+mn-lt"/>
              </a:rPr>
              <a:t>。</a:t>
            </a:r>
            <a:endParaRPr kumimoji="0" lang="en-US" sz="1400" b="0" i="0" u="none" strike="noStrike" kern="0" cap="none" spc="0" normalizeH="0" baseline="0" noProof="0">
              <a:ln>
                <a:noFill/>
              </a:ln>
              <a:solidFill>
                <a:srgbClr val="0D0D0D"/>
              </a:solidFill>
              <a:effectLst/>
              <a:uLnTx/>
              <a:uFillTx/>
              <a:latin typeface="Meiryo"/>
              <a:ea typeface="Meiryo"/>
              <a:cs typeface="+mn-lt"/>
            </a:endParaRPr>
          </a:p>
        </p:txBody>
      </p:sp>
      <p:sp>
        <p:nvSpPr>
          <p:cNvPr id="7" name="テキスト プレースホルダー 3">
            <a:extLst>
              <a:ext uri="{FF2B5EF4-FFF2-40B4-BE49-F238E27FC236}">
                <a16:creationId xmlns:a16="http://schemas.microsoft.com/office/drawing/2014/main" id="{658FFB66-D33F-6E89-0974-9599BC7E1F2F}"/>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7399548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5" name="テキスト ボックス 4">
            <a:extLst>
              <a:ext uri="{FF2B5EF4-FFF2-40B4-BE49-F238E27FC236}">
                <a16:creationId xmlns:a16="http://schemas.microsoft.com/office/drawing/2014/main" id="{0491951F-F2F6-AB55-BB4C-91A476AACCF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B008CDA1-43ED-8299-12A4-CC1497BA7BB4}"/>
              </a:ext>
            </a:extLst>
          </p:cNvPr>
          <p:cNvGraphicFramePr>
            <a:graphicFrameLocks noGrp="1"/>
          </p:cNvGraphicFramePr>
          <p:nvPr>
            <p:extLst>
              <p:ext uri="{D42A27DB-BD31-4B8C-83A1-F6EECF244321}">
                <p14:modId xmlns:p14="http://schemas.microsoft.com/office/powerpoint/2010/main" val="4290399571"/>
              </p:ext>
            </p:extLst>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B8C248DF-2E44-15F5-F47D-58284CB64CAD}"/>
              </a:ext>
            </a:extLst>
          </p:cNvPr>
          <p:cNvCxnSpPr/>
          <p:nvPr/>
        </p:nvCxnSpPr>
        <p:spPr>
          <a:xfrm>
            <a:off x="479425" y="36830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1B0998-DB37-55E6-3D6D-16485DC64BAC}"/>
              </a:ext>
            </a:extLst>
          </p:cNvPr>
          <p:cNvCxnSpPr/>
          <p:nvPr/>
        </p:nvCxnSpPr>
        <p:spPr>
          <a:xfrm>
            <a:off x="492125" y="53848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プレースホルダー 3">
            <a:extLst>
              <a:ext uri="{FF2B5EF4-FFF2-40B4-BE49-F238E27FC236}">
                <a16:creationId xmlns:a16="http://schemas.microsoft.com/office/drawing/2014/main" id="{14622854-41A4-C850-FECA-59D2CF5AB77C}"/>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5333087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0494A-B838-3378-1E75-F12432BE48D1}"/>
            </a:ext>
          </a:extLst>
        </p:cNvPr>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E396B359-999E-E0D6-6101-8785ED9913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A5B0FDF9-4683-829C-F2B2-712F74C73CAC}"/>
              </a:ext>
            </a:extLst>
          </p:cNvPr>
          <p:cNvSpPr>
            <a:spLocks noGrp="1"/>
          </p:cNvSpPr>
          <p:nvPr>
            <p:ph type="body" sz="quarter" idx="10"/>
          </p:nvPr>
        </p:nvSpPr>
        <p:spPr/>
        <p:txBody>
          <a:bodyPr/>
          <a:lstStyle/>
          <a:p>
            <a:r>
              <a:rPr lang="ja-JP" altLang="en-US" dirty="0"/>
              <a:t>更新履歴</a:t>
            </a:r>
            <a:endParaRPr kumimoji="1" lang="ja-JP" altLang="en-US" dirty="0"/>
          </a:p>
        </p:txBody>
      </p:sp>
      <p:sp>
        <p:nvSpPr>
          <p:cNvPr id="11" name="テキスト プレースホルダー 3">
            <a:extLst>
              <a:ext uri="{FF2B5EF4-FFF2-40B4-BE49-F238E27FC236}">
                <a16:creationId xmlns:a16="http://schemas.microsoft.com/office/drawing/2014/main" id="{410CF7C8-DFD5-3752-0846-3B546234CEE5}"/>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
        <p:nvSpPr>
          <p:cNvPr id="3" name="テキスト ボックス 2">
            <a:extLst>
              <a:ext uri="{FF2B5EF4-FFF2-40B4-BE49-F238E27FC236}">
                <a16:creationId xmlns:a16="http://schemas.microsoft.com/office/drawing/2014/main" id="{97429393-8683-C819-CC50-FA0A7CA81E5F}"/>
              </a:ext>
            </a:extLst>
          </p:cNvPr>
          <p:cNvSpPr txBox="1"/>
          <p:nvPr/>
        </p:nvSpPr>
        <p:spPr>
          <a:xfrm>
            <a:off x="479425" y="1089025"/>
            <a:ext cx="11233150" cy="1109535"/>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2025</a:t>
            </a:r>
            <a:r>
              <a:rPr kumimoji="0" lang="ja-JP" altLang="en-US" sz="1400" kern="0" dirty="0">
                <a:solidFill>
                  <a:srgbClr val="0D0D0D"/>
                </a:solidFill>
                <a:latin typeface="Meiryo" panose="020B0604030504040204" pitchFamily="34" charset="-128"/>
                <a:ea typeface="Meiryo" panose="020B0604030504040204" pitchFamily="34" charset="-128"/>
              </a:rPr>
              <a:t>年</a:t>
            </a:r>
            <a:r>
              <a:rPr kumimoji="0" lang="en-US" altLang="ja-JP" sz="1400" kern="0" dirty="0">
                <a:solidFill>
                  <a:srgbClr val="0D0D0D"/>
                </a:solidFill>
                <a:latin typeface="Meiryo" panose="020B0604030504040204" pitchFamily="34" charset="-128"/>
                <a:ea typeface="Meiryo" panose="020B0604030504040204" pitchFamily="34" charset="-128"/>
              </a:rPr>
              <a:t>3</a:t>
            </a:r>
            <a:r>
              <a:rPr kumimoji="0" lang="ja-JP" altLang="en-US" sz="1400" kern="0" dirty="0">
                <a:solidFill>
                  <a:srgbClr val="0D0D0D"/>
                </a:solidFill>
                <a:latin typeface="Meiryo" panose="020B0604030504040204" pitchFamily="34" charset="-128"/>
                <a:ea typeface="Meiryo" panose="020B0604030504040204" pitchFamily="34" charset="-128"/>
              </a:rPr>
              <a:t>月</a:t>
            </a:r>
            <a:r>
              <a:rPr kumimoji="0" lang="en-US" altLang="ja-JP" sz="1400" kern="0" dirty="0">
                <a:solidFill>
                  <a:srgbClr val="0D0D0D"/>
                </a:solidFill>
                <a:latin typeface="Meiryo" panose="020B0604030504040204" pitchFamily="34" charset="-128"/>
                <a:ea typeface="Meiryo" panose="020B0604030504040204" pitchFamily="34" charset="-128"/>
              </a:rPr>
              <a:t>21</a:t>
            </a:r>
            <a:r>
              <a:rPr kumimoji="0" lang="ja-JP" altLang="en-US" sz="1400" kern="0" dirty="0">
                <a:solidFill>
                  <a:srgbClr val="0D0D0D"/>
                </a:solidFill>
                <a:latin typeface="Meiryo" panose="020B0604030504040204" pitchFamily="34" charset="-128"/>
                <a:ea typeface="Meiryo" panose="020B0604030504040204" pitchFamily="34" charset="-128"/>
              </a:rPr>
              <a:t>日</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en-US" altLang="ja-JP" sz="1000" kern="0" dirty="0">
                <a:solidFill>
                  <a:srgbClr val="0D0D0D"/>
                </a:solidFill>
                <a:latin typeface="Meiryo" panose="020B0604030504040204" pitchFamily="34" charset="-128"/>
                <a:ea typeface="Meiryo" panose="020B0604030504040204" pitchFamily="34" charset="-128"/>
              </a:rPr>
              <a:t>P46</a:t>
            </a:r>
            <a:r>
              <a:rPr kumimoji="0" lang="ja-JP" altLang="en-US" sz="1000" kern="0" dirty="0">
                <a:solidFill>
                  <a:srgbClr val="0D0D0D"/>
                </a:solidFill>
                <a:latin typeface="Meiryo" panose="020B0604030504040204" pitchFamily="34" charset="-128"/>
                <a:ea typeface="Meiryo" panose="020B0604030504040204" pitchFamily="34" charset="-128"/>
              </a:rPr>
              <a:t>、</a:t>
            </a:r>
            <a:r>
              <a:rPr kumimoji="0" lang="en-US" altLang="ja-JP" sz="1000" kern="0" dirty="0">
                <a:solidFill>
                  <a:srgbClr val="0D0D0D"/>
                </a:solidFill>
                <a:latin typeface="Meiryo" panose="020B0604030504040204" pitchFamily="34" charset="-128"/>
                <a:ea typeface="Meiryo" panose="020B0604030504040204" pitchFamily="34" charset="-128"/>
              </a:rPr>
              <a:t>47</a:t>
            </a:r>
            <a:r>
              <a:rPr kumimoji="0" lang="ja-JP" altLang="en-US" sz="1000" kern="0" dirty="0">
                <a:solidFill>
                  <a:srgbClr val="0D0D0D"/>
                </a:solidFill>
                <a:latin typeface="Meiryo" panose="020B0604030504040204" pitchFamily="34" charset="-128"/>
                <a:ea typeface="Meiryo" panose="020B0604030504040204" pitchFamily="34" charset="-128"/>
              </a:rPr>
              <a:t>　掲載制限カテゴリ</a:t>
            </a: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「妊娠・不妊情報」をホワイトリスト適応ありに変更しました。</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2025</a:t>
            </a:r>
            <a:r>
              <a:rPr kumimoji="0" lang="ja-JP" altLang="en-US" sz="1400" kern="0" dirty="0">
                <a:solidFill>
                  <a:srgbClr val="0D0D0D"/>
                </a:solidFill>
                <a:latin typeface="Meiryo" panose="020B0604030504040204" pitchFamily="34" charset="-128"/>
                <a:ea typeface="Meiryo" panose="020B0604030504040204" pitchFamily="34" charset="-128"/>
              </a:rPr>
              <a:t>年</a:t>
            </a:r>
            <a:r>
              <a:rPr kumimoji="0" lang="en-US" altLang="ja-JP" sz="1400" kern="0" dirty="0">
                <a:solidFill>
                  <a:srgbClr val="0D0D0D"/>
                </a:solidFill>
                <a:latin typeface="Meiryo" panose="020B0604030504040204" pitchFamily="34" charset="-128"/>
                <a:ea typeface="Meiryo" panose="020B0604030504040204" pitchFamily="34" charset="-128"/>
              </a:rPr>
              <a:t>4</a:t>
            </a:r>
            <a:r>
              <a:rPr kumimoji="0" lang="ja-JP" altLang="en-US" sz="1400" kern="0" dirty="0">
                <a:solidFill>
                  <a:srgbClr val="0D0D0D"/>
                </a:solidFill>
                <a:latin typeface="Meiryo" panose="020B0604030504040204" pitchFamily="34" charset="-128"/>
                <a:ea typeface="Meiryo" panose="020B0604030504040204" pitchFamily="34" charset="-128"/>
              </a:rPr>
              <a:t>月</a:t>
            </a:r>
            <a:r>
              <a:rPr kumimoji="0" lang="en-US" altLang="ja-JP" sz="1400" kern="0" dirty="0">
                <a:solidFill>
                  <a:srgbClr val="0D0D0D"/>
                </a:solidFill>
                <a:latin typeface="Meiryo" panose="020B0604030504040204" pitchFamily="34" charset="-128"/>
                <a:ea typeface="Meiryo" panose="020B0604030504040204" pitchFamily="34" charset="-128"/>
              </a:rPr>
              <a:t>15</a:t>
            </a:r>
            <a:r>
              <a:rPr kumimoji="0" lang="ja-JP" altLang="en-US" sz="1400" kern="0" dirty="0">
                <a:solidFill>
                  <a:srgbClr val="0D0D0D"/>
                </a:solidFill>
                <a:latin typeface="Meiryo" panose="020B0604030504040204" pitchFamily="34" charset="-128"/>
                <a:ea typeface="Meiryo" panose="020B0604030504040204" pitchFamily="34" charset="-128"/>
              </a:rPr>
              <a:t>日</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en-US" altLang="ja-JP" sz="1000" kern="0" dirty="0">
                <a:solidFill>
                  <a:srgbClr val="0D0D0D"/>
                </a:solidFill>
                <a:latin typeface="Meiryo" panose="020B0604030504040204" pitchFamily="34" charset="-128"/>
                <a:ea typeface="Meiryo" panose="020B0604030504040204" pitchFamily="34" charset="-128"/>
              </a:rPr>
              <a:t>P46</a:t>
            </a:r>
            <a:r>
              <a:rPr kumimoji="0" lang="ja-JP" altLang="en-US" sz="1000" kern="0" dirty="0">
                <a:solidFill>
                  <a:srgbClr val="0D0D0D"/>
                </a:solidFill>
                <a:latin typeface="Meiryo" panose="020B0604030504040204" pitchFamily="34" charset="-128"/>
                <a:ea typeface="Meiryo" panose="020B0604030504040204" pitchFamily="34" charset="-128"/>
              </a:rPr>
              <a:t>　</a:t>
            </a:r>
            <a:r>
              <a:rPr lang="ja-JP" altLang="en-US" sz="1000" b="0" i="0" dirty="0">
                <a:solidFill>
                  <a:srgbClr val="1D1C1D"/>
                </a:solidFill>
                <a:effectLst/>
                <a:latin typeface="Hiragino Kaku Gothic Pro"/>
              </a:rPr>
              <a:t>掲載制限カテゴリ</a:t>
            </a:r>
            <a:r>
              <a:rPr lang="en-US" altLang="ja-JP" sz="1000" b="0" i="0" dirty="0">
                <a:solidFill>
                  <a:srgbClr val="1D1C1D"/>
                </a:solidFill>
                <a:effectLst/>
                <a:latin typeface="Hiragino Kaku Gothic Pro"/>
              </a:rPr>
              <a:t>―</a:t>
            </a:r>
            <a:r>
              <a:rPr lang="ja-JP" altLang="en-US" sz="1000" b="0" i="0" dirty="0">
                <a:solidFill>
                  <a:srgbClr val="172B4D"/>
                </a:solidFill>
                <a:effectLst/>
                <a:latin typeface="Hiragino Kaku Gothic Pro"/>
              </a:rPr>
              <a:t>「</a:t>
            </a:r>
            <a:r>
              <a:rPr lang="ja-JP" altLang="en-US" sz="1000" b="0" i="0" dirty="0">
                <a:solidFill>
                  <a:srgbClr val="1D1C1D"/>
                </a:solidFill>
                <a:effectLst/>
                <a:latin typeface="Hiragino Kaku Gothic Pro"/>
              </a:rPr>
              <a:t>医療（保険外治療）</a:t>
            </a:r>
            <a:r>
              <a:rPr lang="ja-JP" altLang="en-US" sz="1000" b="0" i="0" dirty="0">
                <a:solidFill>
                  <a:srgbClr val="172B4D"/>
                </a:solidFill>
                <a:effectLst/>
                <a:latin typeface="Hiragino Kaku Gothic Pro"/>
              </a:rPr>
              <a:t>」「</a:t>
            </a:r>
            <a:r>
              <a:rPr lang="ja-JP" altLang="en-US" sz="1000" b="0" i="0" dirty="0">
                <a:solidFill>
                  <a:srgbClr val="1D1C1D"/>
                </a:solidFill>
                <a:effectLst/>
                <a:latin typeface="Hiragino Kaku Gothic Pro"/>
              </a:rPr>
              <a:t>レーシック・美容整形・美容外科・美容皮膚科</a:t>
            </a:r>
            <a:r>
              <a:rPr lang="ja-JP" altLang="en-US" sz="1000" b="0" i="0" dirty="0">
                <a:solidFill>
                  <a:srgbClr val="172B4D"/>
                </a:solidFill>
                <a:effectLst/>
                <a:latin typeface="Hiragino Kaku Gothic Pro"/>
              </a:rPr>
              <a:t>」</a:t>
            </a:r>
            <a:r>
              <a:rPr lang="ja-JP" altLang="en-US" sz="1000" b="0" i="0" dirty="0">
                <a:solidFill>
                  <a:srgbClr val="1D1C1D"/>
                </a:solidFill>
                <a:effectLst/>
                <a:latin typeface="Hiragino Kaku Gothic Pro"/>
              </a:rPr>
              <a:t>をホワイトリスト適応ありに変更しました。</a:t>
            </a:r>
            <a:endParaRPr kumimoji="0" lang="en-US" altLang="ja-JP" sz="10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901082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3</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9</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01DEC05E-AD7A-1177-179E-BF5CBE00A6CC}"/>
              </a:ext>
            </a:extLst>
          </p:cNvPr>
          <p:cNvSpPr/>
          <p:nvPr/>
        </p:nvSpPr>
        <p:spPr>
          <a:xfrm>
            <a:off x="507832" y="992440"/>
            <a:ext cx="8229767"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defRPr/>
            </a:pPr>
            <a:r>
              <a:rPr kumimoji="1" lang="ja-JP" altLang="en-US" sz="1800" b="1" i="0" u="none" strike="noStrike" kern="1200" cap="none" spc="300" normalizeH="0" baseline="0" noProof="0">
                <a:ln>
                  <a:noFill/>
                </a:ln>
                <a:solidFill>
                  <a:schemeClr val="bg1"/>
                </a:solidFill>
                <a:effectLst/>
                <a:uLnTx/>
                <a:uFillTx/>
                <a:latin typeface="Meiryo" panose="020B0604030504040204" pitchFamily="34" charset="-128"/>
                <a:ea typeface="Meiryo" panose="020B0604030504040204" pitchFamily="34" charset="-128"/>
              </a:rPr>
              <a:t>掲載制限カテゴリの一部変更</a:t>
            </a:r>
          </a:p>
        </p:txBody>
      </p:sp>
      <p:sp>
        <p:nvSpPr>
          <p:cNvPr id="3" name="正方形/長方形 2">
            <a:extLst>
              <a:ext uri="{FF2B5EF4-FFF2-40B4-BE49-F238E27FC236}">
                <a16:creationId xmlns:a16="http://schemas.microsoft.com/office/drawing/2014/main" id="{1987A16C-EE35-D5A1-4C21-D0B7264BE484}"/>
              </a:ext>
            </a:extLst>
          </p:cNvPr>
          <p:cNvSpPr/>
          <p:nvPr/>
        </p:nvSpPr>
        <p:spPr>
          <a:xfrm>
            <a:off x="493629" y="1566406"/>
            <a:ext cx="11204741" cy="1210491"/>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600">
                <a:solidFill>
                  <a:srgbClr val="0D0D0D"/>
                </a:solidFill>
                <a:latin typeface="Meiryo" panose="020B0604030504040204" pitchFamily="34" charset="-128"/>
                <a:ea typeface="Meiryo" panose="020B0604030504040204" pitchFamily="34" charset="-128"/>
              </a:rPr>
              <a:t>・一部の商品について「加熱式たばこ」の制限が追加になります。</a:t>
            </a:r>
            <a:endParaRPr lang="en-US" altLang="ja-JP" sz="1600" dirty="0">
              <a:solidFill>
                <a:srgbClr val="0D0D0D"/>
              </a:solidFill>
              <a:latin typeface="Meiryo" panose="020B0604030504040204" pitchFamily="34" charset="-128"/>
              <a:ea typeface="Meiryo" panose="020B0604030504040204" pitchFamily="34" charset="-128"/>
            </a:endParaRPr>
          </a:p>
          <a:p>
            <a:endParaRPr lang="en-US" altLang="ja-JP" sz="1600" dirty="0">
              <a:solidFill>
                <a:srgbClr val="0D0D0D"/>
              </a:solidFill>
              <a:latin typeface="Meiryo" panose="020B0604030504040204" pitchFamily="34" charset="-128"/>
              <a:ea typeface="Meiryo" panose="020B0604030504040204" pitchFamily="34" charset="-128"/>
            </a:endParaRPr>
          </a:p>
          <a:p>
            <a:r>
              <a:rPr lang="ja-JP" altLang="en-US" sz="1600">
                <a:solidFill>
                  <a:srgbClr val="0D0D0D"/>
                </a:solidFill>
                <a:latin typeface="Meiryo" panose="020B0604030504040204" pitchFamily="34" charset="-128"/>
                <a:ea typeface="Meiryo" panose="020B0604030504040204" pitchFamily="34" charset="-128"/>
              </a:rPr>
              <a:t>・一部の商品について「</a:t>
            </a:r>
            <a:r>
              <a:rPr lang="ja-JP" altLang="en-US" sz="1600" b="0" u="none" strike="noStrike">
                <a:solidFill>
                  <a:srgbClr val="0D0D0D"/>
                </a:solidFill>
                <a:effectLst/>
                <a:latin typeface="Meiryo" panose="020B0604030504040204" pitchFamily="34" charset="-128"/>
                <a:ea typeface="Meiryo" panose="020B0604030504040204" pitchFamily="34" charset="-128"/>
              </a:rPr>
              <a:t>消費者向無担保貸金業者（銀行グループ・上場企業を除く）、商工ローン</a:t>
            </a:r>
            <a:r>
              <a:rPr lang="ja-JP" altLang="en-US" sz="1600">
                <a:solidFill>
                  <a:srgbClr val="0D0D0D"/>
                </a:solidFill>
                <a:latin typeface="Meiryo" panose="020B0604030504040204" pitchFamily="34" charset="-128"/>
                <a:ea typeface="Meiryo" panose="020B0604030504040204" pitchFamily="34" charset="-128"/>
              </a:rPr>
              <a:t>」の制限が</a:t>
            </a:r>
            <a:endParaRPr lang="en-US" altLang="ja-JP" sz="1600" dirty="0">
              <a:solidFill>
                <a:srgbClr val="0D0D0D"/>
              </a:solidFill>
              <a:latin typeface="Meiryo" panose="020B0604030504040204" pitchFamily="34" charset="-128"/>
              <a:ea typeface="Meiryo" panose="020B0604030504040204" pitchFamily="34" charset="-128"/>
            </a:endParaRPr>
          </a:p>
          <a:p>
            <a:r>
              <a:rPr lang="ja-JP" altLang="en-US" sz="1600">
                <a:solidFill>
                  <a:srgbClr val="0D0D0D"/>
                </a:solidFill>
                <a:latin typeface="Meiryo" panose="020B0604030504040204" pitchFamily="34" charset="-128"/>
                <a:ea typeface="Meiryo" panose="020B0604030504040204" pitchFamily="34" charset="-128"/>
              </a:rPr>
              <a:t>　変更になります（ホワイトリストで一部プロモーションで掲載可となる場合がある、に変更）。</a:t>
            </a:r>
            <a:endParaRPr lang="en-US" altLang="ja-JP" sz="1600" dirty="0">
              <a:solidFill>
                <a:srgbClr val="0D0D0D"/>
              </a:solidFill>
              <a:latin typeface="Meiryo" panose="020B0604030504040204" pitchFamily="34" charset="-128"/>
              <a:ea typeface="Meiryo" panose="020B0604030504040204" pitchFamily="34" charset="-128"/>
            </a:endParaRPr>
          </a:p>
        </p:txBody>
      </p:sp>
      <p:pic>
        <p:nvPicPr>
          <p:cNvPr id="4" name="図 3">
            <a:extLst>
              <a:ext uri="{FF2B5EF4-FFF2-40B4-BE49-F238E27FC236}">
                <a16:creationId xmlns:a16="http://schemas.microsoft.com/office/drawing/2014/main" id="{F03B2955-9A8E-77BA-0D4B-ECE2BF7E3C39}"/>
              </a:ext>
            </a:extLst>
          </p:cNvPr>
          <p:cNvPicPr>
            <a:picLocks noChangeAspect="1"/>
          </p:cNvPicPr>
          <p:nvPr/>
        </p:nvPicPr>
        <p:blipFill>
          <a:blip r:embed="rId3"/>
          <a:stretch>
            <a:fillRect/>
          </a:stretch>
        </p:blipFill>
        <p:spPr>
          <a:xfrm>
            <a:off x="1504907" y="2973195"/>
            <a:ext cx="6268957" cy="3536575"/>
          </a:xfrm>
          <a:prstGeom prst="rect">
            <a:avLst/>
          </a:prstGeom>
          <a:ln>
            <a:solidFill>
              <a:schemeClr val="tx1">
                <a:lumMod val="50000"/>
                <a:lumOff val="50000"/>
              </a:schemeClr>
            </a:solidFill>
          </a:ln>
        </p:spPr>
      </p:pic>
      <p:sp>
        <p:nvSpPr>
          <p:cNvPr id="6" name="正方形/長方形 5">
            <a:extLst>
              <a:ext uri="{FF2B5EF4-FFF2-40B4-BE49-F238E27FC236}">
                <a16:creationId xmlns:a16="http://schemas.microsoft.com/office/drawing/2014/main" id="{4C724EDD-D037-5C6C-2424-3557C1FF0151}"/>
              </a:ext>
            </a:extLst>
          </p:cNvPr>
          <p:cNvSpPr/>
          <p:nvPr/>
        </p:nvSpPr>
        <p:spPr>
          <a:xfrm>
            <a:off x="1602355" y="4363631"/>
            <a:ext cx="6268957" cy="237681"/>
          </a:xfrm>
          <a:prstGeom prst="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DCB0E14-C380-B902-4C64-76E185698959}"/>
              </a:ext>
            </a:extLst>
          </p:cNvPr>
          <p:cNvSpPr/>
          <p:nvPr/>
        </p:nvSpPr>
        <p:spPr>
          <a:xfrm>
            <a:off x="1610784" y="5991748"/>
            <a:ext cx="6268957" cy="197032"/>
          </a:xfrm>
          <a:prstGeom prst="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96269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ブランドパネル</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3</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9</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62FA80BF-D5D1-5965-2A6B-84CA9A3C9CD2}"/>
              </a:ext>
            </a:extLst>
          </p:cNvPr>
          <p:cNvSpPr/>
          <p:nvPr/>
        </p:nvSpPr>
        <p:spPr>
          <a:xfrm>
            <a:off x="507833" y="992440"/>
            <a:ext cx="5765968"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endPar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A1401B8B-DD89-A7EB-8E65-064A29107C5F}"/>
              </a:ext>
            </a:extLst>
          </p:cNvPr>
          <p:cNvSpPr/>
          <p:nvPr/>
        </p:nvSpPr>
        <p:spPr>
          <a:xfrm>
            <a:off x="493629" y="1566407"/>
            <a:ext cx="11204741" cy="850222"/>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a:solidFill>
                  <a:srgbClr val="1D1C1D"/>
                </a:solidFill>
                <a:effectLst/>
                <a:latin typeface="+mj-ea"/>
                <a:ea typeface="+mj-ea"/>
              </a:rPr>
              <a:t>・通常の</a:t>
            </a:r>
            <a:r>
              <a:rPr lang="en-US" altLang="ja-JP" sz="1400" b="0" i="0" dirty="0">
                <a:solidFill>
                  <a:srgbClr val="1D1C1D"/>
                </a:solidFill>
                <a:effectLst/>
                <a:latin typeface="+mj-ea"/>
                <a:ea typeface="+mj-ea"/>
              </a:rPr>
              <a:t>MD,SP,PC</a:t>
            </a:r>
            <a:r>
              <a:rPr lang="ja-JP" altLang="en-US" sz="1400" b="0" i="0">
                <a:solidFill>
                  <a:srgbClr val="1D1C1D"/>
                </a:solidFill>
                <a:effectLst/>
                <a:latin typeface="+mj-ea"/>
                <a:ea typeface="+mj-ea"/>
              </a:rPr>
              <a:t>関連商品は</a:t>
            </a:r>
            <a:r>
              <a:rPr lang="en-US" altLang="ja-JP" sz="1400" b="0" i="0" dirty="0">
                <a:solidFill>
                  <a:srgbClr val="1D1C1D"/>
                </a:solidFill>
                <a:effectLst/>
                <a:latin typeface="+mj-ea"/>
                <a:ea typeface="+mj-ea"/>
              </a:rPr>
              <a:t>3/1</a:t>
            </a:r>
            <a:r>
              <a:rPr lang="ja-JP" altLang="en-US" sz="1400" b="0" i="0">
                <a:solidFill>
                  <a:srgbClr val="1D1C1D"/>
                </a:solidFill>
                <a:effectLst/>
                <a:latin typeface="+mj-ea"/>
                <a:ea typeface="+mj-ea"/>
              </a:rPr>
              <a:t>～となります。</a:t>
            </a:r>
            <a:endParaRPr lang="en-US" altLang="ja-JP" sz="1400" b="0" i="0" dirty="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400" b="0" i="0">
                <a:solidFill>
                  <a:srgbClr val="1D1C1D"/>
                </a:solidFill>
                <a:effectLst/>
                <a:latin typeface="+mj-ea"/>
                <a:ea typeface="+mj-ea"/>
              </a:rPr>
              <a:t>・リッチアドについては</a:t>
            </a:r>
            <a:r>
              <a:rPr lang="en-US" altLang="ja-JP" sz="1400" b="0" i="0" dirty="0">
                <a:solidFill>
                  <a:srgbClr val="1D1C1D"/>
                </a:solidFill>
                <a:effectLst/>
                <a:latin typeface="+mj-ea"/>
                <a:ea typeface="+mj-ea"/>
              </a:rPr>
              <a:t>3/11</a:t>
            </a:r>
            <a:r>
              <a:rPr lang="ja-JP" altLang="en-US" sz="1400" b="0" i="0">
                <a:solidFill>
                  <a:srgbClr val="1D1C1D"/>
                </a:solidFill>
                <a:effectLst/>
                <a:latin typeface="+mj-ea"/>
                <a:ea typeface="+mj-ea"/>
              </a:rPr>
              <a:t>を売り止めしている関係で、掲載開始日が</a:t>
            </a:r>
            <a:r>
              <a:rPr lang="en-US" altLang="ja-JP" sz="1400" b="0" i="0" dirty="0">
                <a:solidFill>
                  <a:srgbClr val="1D1C1D"/>
                </a:solidFill>
                <a:effectLst/>
                <a:latin typeface="+mj-ea"/>
                <a:ea typeface="+mj-ea"/>
              </a:rPr>
              <a:t>3/12</a:t>
            </a:r>
            <a:r>
              <a:rPr lang="ja-JP" altLang="en-US" sz="1400" b="0" i="0">
                <a:solidFill>
                  <a:srgbClr val="1D1C1D"/>
                </a:solidFill>
                <a:effectLst/>
                <a:latin typeface="+mj-ea"/>
                <a:ea typeface="+mj-ea"/>
              </a:rPr>
              <a:t>～となります。</a:t>
            </a:r>
            <a:endParaRPr lang="en-US" altLang="ja-JP" sz="1400" b="0" i="0" dirty="0">
              <a:solidFill>
                <a:srgbClr val="1D1C1D"/>
              </a:solidFill>
              <a:effectLst/>
              <a:latin typeface="+mj-ea"/>
              <a:ea typeface="+mj-ea"/>
            </a:endParaRPr>
          </a:p>
        </p:txBody>
      </p:sp>
      <p:sp>
        <p:nvSpPr>
          <p:cNvPr id="6" name="テキスト ボックス 5">
            <a:extLst>
              <a:ext uri="{FF2B5EF4-FFF2-40B4-BE49-F238E27FC236}">
                <a16:creationId xmlns:a16="http://schemas.microsoft.com/office/drawing/2014/main" id="{2C966D02-5234-AAA1-51FC-614B80CD5B99}"/>
              </a:ext>
            </a:extLst>
          </p:cNvPr>
          <p:cNvSpPr txBox="1"/>
          <p:nvPr/>
        </p:nvSpPr>
        <p:spPr>
          <a:xfrm>
            <a:off x="1415480" y="2200425"/>
            <a:ext cx="9577064" cy="461665"/>
          </a:xfrm>
          <a:prstGeom prst="rect">
            <a:avLst/>
          </a:prstGeom>
          <a:noFill/>
        </p:spPr>
        <p:txBody>
          <a:bodyPr wrap="square" rtlCol="0">
            <a:spAutoFit/>
          </a:bodyPr>
          <a:lstStyle/>
          <a:p>
            <a:br>
              <a:rPr lang="en-US" altLang="ja-JP" sz="120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C64541F3-113A-32E3-4A2E-AFB498372EDE}"/>
              </a:ext>
            </a:extLst>
          </p:cNvPr>
          <p:cNvSpPr txBox="1"/>
          <p:nvPr/>
        </p:nvSpPr>
        <p:spPr>
          <a:xfrm>
            <a:off x="7911145" y="6207113"/>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dirty="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dirty="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dirty="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dirty="0">
              <a:solidFill>
                <a:srgbClr val="595959"/>
              </a:solidFill>
              <a:latin typeface="Meiryo"/>
              <a:ea typeface="Meiryo"/>
            </a:endParaRPr>
          </a:p>
        </p:txBody>
      </p:sp>
      <p:graphicFrame>
        <p:nvGraphicFramePr>
          <p:cNvPr id="28" name="表 27">
            <a:extLst>
              <a:ext uri="{FF2B5EF4-FFF2-40B4-BE49-F238E27FC236}">
                <a16:creationId xmlns:a16="http://schemas.microsoft.com/office/drawing/2014/main" id="{8AA9134E-B012-E696-CC85-0B1817586F09}"/>
              </a:ext>
            </a:extLst>
          </p:cNvPr>
          <p:cNvGraphicFramePr>
            <a:graphicFrameLocks noGrp="1"/>
          </p:cNvGraphicFramePr>
          <p:nvPr/>
        </p:nvGraphicFramePr>
        <p:xfrm>
          <a:off x="914552" y="3187383"/>
          <a:ext cx="2774672" cy="986794"/>
        </p:xfrm>
        <a:graphic>
          <a:graphicData uri="http://schemas.openxmlformats.org/drawingml/2006/table">
            <a:tbl>
              <a:tblPr/>
              <a:tblGrid>
                <a:gridCol w="2774672">
                  <a:extLst>
                    <a:ext uri="{9D8B030D-6E8A-4147-A177-3AD203B41FA5}">
                      <a16:colId xmlns:a16="http://schemas.microsoft.com/office/drawing/2014/main" val="4214658235"/>
                    </a:ext>
                  </a:extLst>
                </a:gridCol>
              </a:tblGrid>
              <a:tr h="345525">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50" b="1" i="0" spc="300">
                          <a:solidFill>
                            <a:schemeClr val="bg1"/>
                          </a:solidFill>
                          <a:effectLst/>
                          <a:latin typeface="Meiryo" panose="020B0604030504040204" pitchFamily="34" charset="-128"/>
                          <a:ea typeface="Meiryo" panose="020B0604030504040204" pitchFamily="34" charset="-128"/>
                        </a:rPr>
                        <a:t>商品名</a:t>
                      </a:r>
                      <a:endParaRPr lang="en-US" altLang="ja-JP" sz="1050" b="1" i="0" spc="300" dirty="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rgbClr val="01004A"/>
                    </a:solidFill>
                  </a:tcPr>
                </a:tc>
                <a:extLst>
                  <a:ext uri="{0D108BD9-81ED-4DB2-BD59-A6C34878D82A}">
                    <a16:rowId xmlns:a16="http://schemas.microsoft.com/office/drawing/2014/main" val="3569015333"/>
                  </a:ext>
                </a:extLst>
              </a:tr>
              <a:tr h="201881">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627352238"/>
                  </a:ext>
                </a:extLst>
              </a:tr>
              <a:tr h="225631">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時間帯ジャックを除く</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1373603260"/>
                  </a:ext>
                </a:extLst>
              </a:tr>
              <a:tr h="2137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3326150942"/>
                  </a:ext>
                </a:extLst>
              </a:tr>
            </a:tbl>
          </a:graphicData>
        </a:graphic>
      </p:graphicFrame>
      <p:sp>
        <p:nvSpPr>
          <p:cNvPr id="29" name="角丸四角形 35">
            <a:extLst>
              <a:ext uri="{FF2B5EF4-FFF2-40B4-BE49-F238E27FC236}">
                <a16:creationId xmlns:a16="http://schemas.microsoft.com/office/drawing/2014/main" id="{B0B5D1D2-0403-C597-89E0-04C6CAFECE6E}"/>
              </a:ext>
            </a:extLst>
          </p:cNvPr>
          <p:cNvSpPr/>
          <p:nvPr/>
        </p:nvSpPr>
        <p:spPr>
          <a:xfrm>
            <a:off x="914552" y="2670516"/>
            <a:ext cx="2774672" cy="396000"/>
          </a:xfrm>
          <a:prstGeom prst="roundRect">
            <a:avLst>
              <a:gd name="adj" fmla="val 50000"/>
            </a:avLst>
          </a:prstGeom>
          <a:solidFill>
            <a:srgbClr val="01004A">
              <a:alpha val="4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dirty="0">
                <a:solidFill>
                  <a:srgbClr val="01004A"/>
                </a:solidFill>
                <a:effectLst/>
                <a:latin typeface="メイリオ" panose="020B0604030504040204" pitchFamily="50" charset="-128"/>
                <a:ea typeface="メイリオ" panose="020B0604030504040204" pitchFamily="50" charset="-128"/>
              </a:rPr>
              <a:t>掲載期間：</a:t>
            </a:r>
            <a:r>
              <a:rPr lang="en-US" altLang="zh-TW" sz="1400" b="1" i="0" dirty="0">
                <a:solidFill>
                  <a:srgbClr val="FF0000"/>
                </a:solidFill>
                <a:effectLst/>
                <a:latin typeface="メイリオ" panose="020B0604030504040204" pitchFamily="50" charset="-128"/>
                <a:ea typeface="メイリオ" panose="020B0604030504040204" pitchFamily="50" charset="-128"/>
              </a:rPr>
              <a:t>3/1</a:t>
            </a:r>
            <a:r>
              <a:rPr lang="zh-TW" altLang="en-US" sz="1400" b="1" i="0" dirty="0">
                <a:solidFill>
                  <a:schemeClr val="bg1"/>
                </a:solidFill>
                <a:effectLst/>
                <a:latin typeface="メイリオ" panose="020B0604030504040204" pitchFamily="50" charset="-128"/>
                <a:ea typeface="メイリオ" panose="020B0604030504040204" pitchFamily="50" charset="-128"/>
              </a:rPr>
              <a:t>～</a:t>
            </a:r>
            <a:r>
              <a:rPr lang="en-US" altLang="zh-TW" sz="1400" b="1" dirty="0">
                <a:solidFill>
                  <a:schemeClr val="bg1"/>
                </a:solidFill>
                <a:latin typeface="メイリオ" panose="020B0604030504040204" pitchFamily="50" charset="-128"/>
                <a:ea typeface="メイリオ" panose="020B0604030504040204" pitchFamily="50" charset="-128"/>
              </a:rPr>
              <a:t>9</a:t>
            </a:r>
            <a:r>
              <a:rPr lang="en-US" altLang="zh-TW" sz="1400" b="1" i="0" dirty="0">
                <a:solidFill>
                  <a:schemeClr val="bg1"/>
                </a:solidFill>
                <a:effectLst/>
                <a:latin typeface="メイリオ" panose="020B0604030504040204" pitchFamily="50" charset="-128"/>
                <a:ea typeface="メイリオ" panose="020B0604030504040204" pitchFamily="50" charset="-128"/>
              </a:rPr>
              <a:t>/30</a:t>
            </a:r>
            <a:endParaRPr kumimoji="1" lang="ja-JP" altLang="en-US" sz="1400" b="1" i="0" u="none" strike="noStrike" kern="1200" cap="none" spc="600" normalizeH="0" baseline="0" noProof="0">
              <a:ln>
                <a:noFill/>
              </a:ln>
              <a:solidFill>
                <a:schemeClr val="bg1"/>
              </a:solidFill>
              <a:effectLst/>
              <a:uLnTx/>
              <a:uFillTx/>
              <a:latin typeface="メイリオ" panose="020B0604030504040204" pitchFamily="50" charset="-128"/>
              <a:ea typeface="メイリオ" panose="020B0604030504040204" pitchFamily="50" charset="-128"/>
            </a:endParaRPr>
          </a:p>
        </p:txBody>
      </p:sp>
      <p:graphicFrame>
        <p:nvGraphicFramePr>
          <p:cNvPr id="30" name="表 29">
            <a:extLst>
              <a:ext uri="{FF2B5EF4-FFF2-40B4-BE49-F238E27FC236}">
                <a16:creationId xmlns:a16="http://schemas.microsoft.com/office/drawing/2014/main" id="{4C3413E2-F406-E9C4-E9A6-629212D93074}"/>
              </a:ext>
            </a:extLst>
          </p:cNvPr>
          <p:cNvGraphicFramePr>
            <a:graphicFrameLocks noGrp="1"/>
          </p:cNvGraphicFramePr>
          <p:nvPr>
            <p:extLst>
              <p:ext uri="{D42A27DB-BD31-4B8C-83A1-F6EECF244321}">
                <p14:modId xmlns:p14="http://schemas.microsoft.com/office/powerpoint/2010/main" val="3420886468"/>
              </p:ext>
            </p:extLst>
          </p:nvPr>
        </p:nvGraphicFramePr>
        <p:xfrm>
          <a:off x="3826824" y="3187383"/>
          <a:ext cx="3946721" cy="2277560"/>
        </p:xfrm>
        <a:graphic>
          <a:graphicData uri="http://schemas.openxmlformats.org/drawingml/2006/table">
            <a:tbl>
              <a:tblPr/>
              <a:tblGrid>
                <a:gridCol w="3946721">
                  <a:extLst>
                    <a:ext uri="{9D8B030D-6E8A-4147-A177-3AD203B41FA5}">
                      <a16:colId xmlns:a16="http://schemas.microsoft.com/office/drawing/2014/main" val="4214658235"/>
                    </a:ext>
                  </a:extLst>
                </a:gridCol>
              </a:tblGrid>
              <a:tr h="327713">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50" b="1" i="0" spc="300">
                          <a:solidFill>
                            <a:schemeClr val="bg1"/>
                          </a:solidFill>
                          <a:effectLst/>
                          <a:latin typeface="Meiryo" panose="020B0604030504040204" pitchFamily="34" charset="-128"/>
                          <a:ea typeface="Meiryo" panose="020B0604030504040204" pitchFamily="34" charset="-128"/>
                        </a:rPr>
                        <a:t>商品名</a:t>
                      </a:r>
                      <a:endParaRPr lang="en-US" altLang="ja-JP" sz="1050" b="1" i="0" spc="300" dirty="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rgbClr val="01004A"/>
                    </a:solidFill>
                  </a:tcPr>
                </a:tc>
                <a:extLst>
                  <a:ext uri="{0D108BD9-81ED-4DB2-BD59-A6C34878D82A}">
                    <a16:rowId xmlns:a16="http://schemas.microsoft.com/office/drawing/2014/main" val="3569015333"/>
                  </a:ext>
                </a:extLst>
              </a:tr>
              <a:tr h="214736">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MD</a:t>
                      </a:r>
                      <a:endParaRPr kumimoji="1" lang="ja-JP" altLang="en-US"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627352238"/>
                  </a:ext>
                </a:extLst>
              </a:tr>
              <a:tr h="214736">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FQ1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1373603260"/>
                  </a:ext>
                </a:extLst>
              </a:tr>
              <a:tr h="231959">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3326150942"/>
                  </a:ext>
                </a:extLst>
              </a:tr>
              <a:tr h="214736">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PC</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2151811043"/>
                  </a:ext>
                </a:extLst>
              </a:tr>
              <a:tr h="214736">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endParaRPr kumimoji="1" lang="en-US" altLang="ja-JP" sz="850" b="0" i="0" kern="1200" dirty="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2534653171"/>
                  </a:ext>
                </a:extLst>
              </a:tr>
              <a:tr h="214736">
                <a:tc>
                  <a:txBody>
                    <a:bodyPr/>
                    <a:lstStyle/>
                    <a:p>
                      <a:pPr algn="l" fontAlgn="t"/>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 altLang="ja-JP" sz="850" b="0" i="0" kern="1200" dirty="0">
                          <a:solidFill>
                            <a:schemeClr val="tx1"/>
                          </a:solidFill>
                          <a:effectLst/>
                          <a:latin typeface="Meiryo" panose="020B0604030504040204" pitchFamily="34" charset="-128"/>
                          <a:ea typeface="Meiryo" panose="020B0604030504040204" pitchFamily="34" charset="-128"/>
                          <a:cs typeface="+mn-cs"/>
                        </a:rPr>
                        <a:t>MD</a:t>
                      </a:r>
                      <a:endParaRPr kumimoji="1" lang="en-US" altLang="ja-JP" sz="850" b="0" i="0" kern="1200" dirty="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3134429109"/>
                  </a:ext>
                </a:extLst>
              </a:tr>
              <a:tr h="21473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 altLang="ja-JP" sz="850" b="0" i="0" kern="1200" dirty="0">
                          <a:solidFill>
                            <a:schemeClr val="tx1"/>
                          </a:solidFill>
                          <a:effectLst/>
                          <a:latin typeface="Meiryo" panose="020B0604030504040204" pitchFamily="34" charset="-128"/>
                          <a:ea typeface="Meiryo" panose="020B0604030504040204" pitchFamily="34" charset="-128"/>
                          <a:cs typeface="+mn-cs"/>
                        </a:rPr>
                        <a:t>MD</a:t>
                      </a:r>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a:t>
                      </a:r>
                      <a:r>
                        <a:rPr kumimoji="1" lang="en-US" altLang="ja-JP" sz="850" b="0" i="0" kern="1200" dirty="0">
                          <a:solidFill>
                            <a:schemeClr val="tx1"/>
                          </a:solidFill>
                          <a:effectLst/>
                          <a:latin typeface="Meiryo" panose="020B0604030504040204" pitchFamily="34" charset="-128"/>
                          <a:ea typeface="Meiryo" panose="020B0604030504040204" pitchFamily="34" charset="-128"/>
                          <a:cs typeface="+mn-cs"/>
                        </a:rPr>
                        <a:t>FQ1</a:t>
                      </a:r>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a:t>
                      </a:r>
                      <a:endParaRPr kumimoji="1" lang="en-US" altLang="ja-JP" sz="850" b="0" i="0" kern="1200" dirty="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1429804585"/>
                  </a:ext>
                </a:extLst>
              </a:tr>
              <a:tr h="21473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 altLang="ja-JP" sz="850" b="0" i="0" kern="1200" dirty="0">
                          <a:solidFill>
                            <a:schemeClr val="tx1"/>
                          </a:solidFill>
                          <a:effectLst/>
                          <a:latin typeface="Meiryo" panose="020B0604030504040204" pitchFamily="34" charset="-128"/>
                          <a:ea typeface="Meiryo" panose="020B0604030504040204" pitchFamily="34" charset="-128"/>
                          <a:cs typeface="+mn-cs"/>
                        </a:rPr>
                        <a:t>MD</a:t>
                      </a:r>
                      <a:r>
                        <a:rPr kumimoji="1" lang="ja-JP" altLang="en" sz="850" b="0" i="0" kern="1200">
                          <a:solidFill>
                            <a:schemeClr val="tx1"/>
                          </a:solidFill>
                          <a:effectLst/>
                          <a:latin typeface="Meiryo" panose="020B0604030504040204" pitchFamily="34" charset="-128"/>
                          <a:ea typeface="Meiryo" panose="020B0604030504040204" pitchFamily="34" charset="-128"/>
                          <a:cs typeface="+mn-cs"/>
                        </a:rPr>
                        <a:t>（</a:t>
                      </a:r>
                      <a:r>
                        <a:rPr kumimoji="1" lang="ja-JP" altLang="en-US" sz="850" b="0" i="0" kern="1200">
                          <a:solidFill>
                            <a:schemeClr val="tx1"/>
                          </a:solidFill>
                          <a:effectLst/>
                          <a:latin typeface="Meiryo" panose="020B0604030504040204" pitchFamily="34" charset="-128"/>
                          <a:ea typeface="Meiryo" panose="020B0604030504040204" pitchFamily="34" charset="-128"/>
                          <a:cs typeface="+mn-cs"/>
                        </a:rPr>
                        <a:t>都道府県）</a:t>
                      </a:r>
                      <a:endParaRPr kumimoji="1" lang="en-US" altLang="ja-JP" sz="850" b="0" i="0" kern="1200" dirty="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624885718"/>
                  </a:ext>
                </a:extLst>
              </a:tr>
              <a:tr h="214736">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PC</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1686933344"/>
                  </a:ext>
                </a:extLst>
              </a:tr>
            </a:tbl>
          </a:graphicData>
        </a:graphic>
      </p:graphicFrame>
      <p:sp>
        <p:nvSpPr>
          <p:cNvPr id="31" name="角丸四角形 35">
            <a:extLst>
              <a:ext uri="{FF2B5EF4-FFF2-40B4-BE49-F238E27FC236}">
                <a16:creationId xmlns:a16="http://schemas.microsoft.com/office/drawing/2014/main" id="{84484CB0-ADB3-14A7-4FC8-46E653B5AFA7}"/>
              </a:ext>
            </a:extLst>
          </p:cNvPr>
          <p:cNvSpPr/>
          <p:nvPr/>
        </p:nvSpPr>
        <p:spPr>
          <a:xfrm>
            <a:off x="3826824" y="2662090"/>
            <a:ext cx="3946721" cy="396000"/>
          </a:xfrm>
          <a:prstGeom prst="roundRect">
            <a:avLst>
              <a:gd name="adj" fmla="val 50000"/>
            </a:avLst>
          </a:prstGeom>
          <a:solidFill>
            <a:srgbClr val="01004A">
              <a:alpha val="40015"/>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dirty="0">
                <a:solidFill>
                  <a:srgbClr val="01004A"/>
                </a:solidFill>
                <a:effectLst/>
                <a:latin typeface="メイリオ" panose="020B0604030504040204" pitchFamily="50" charset="-128"/>
                <a:ea typeface="メイリオ" panose="020B0604030504040204" pitchFamily="50" charset="-128"/>
              </a:rPr>
              <a:t>掲載期間：</a:t>
            </a:r>
            <a:r>
              <a:rPr lang="en-US" altLang="zh-TW" sz="1400" b="1" i="0" dirty="0">
                <a:solidFill>
                  <a:srgbClr val="FF0000"/>
                </a:solidFill>
                <a:effectLst/>
                <a:latin typeface="メイリオ" panose="020B0604030504040204" pitchFamily="50" charset="-128"/>
                <a:ea typeface="メイリオ" panose="020B0604030504040204" pitchFamily="50" charset="-128"/>
              </a:rPr>
              <a:t>3/12</a:t>
            </a:r>
            <a:r>
              <a:rPr lang="zh-TW" altLang="en-US" sz="1400" b="1" i="0" dirty="0">
                <a:solidFill>
                  <a:schemeClr val="bg1"/>
                </a:solidFill>
                <a:effectLst/>
                <a:latin typeface="メイリオ" panose="020B0604030504040204" pitchFamily="50" charset="-128"/>
                <a:ea typeface="メイリオ" panose="020B0604030504040204" pitchFamily="50" charset="-128"/>
              </a:rPr>
              <a:t>～</a:t>
            </a:r>
            <a:r>
              <a:rPr lang="en-US" altLang="zh-TW" sz="1400" b="1" dirty="0">
                <a:solidFill>
                  <a:schemeClr val="bg1"/>
                </a:solidFill>
                <a:latin typeface="メイリオ" panose="020B0604030504040204" pitchFamily="50" charset="-128"/>
                <a:ea typeface="メイリオ" panose="020B0604030504040204" pitchFamily="50" charset="-128"/>
              </a:rPr>
              <a:t>9</a:t>
            </a:r>
            <a:r>
              <a:rPr lang="en-US" altLang="zh-TW" sz="1400" b="1" i="0" dirty="0">
                <a:solidFill>
                  <a:schemeClr val="bg1"/>
                </a:solidFill>
                <a:effectLst/>
                <a:latin typeface="メイリオ" panose="020B0604030504040204" pitchFamily="50" charset="-128"/>
                <a:ea typeface="メイリオ" panose="020B0604030504040204" pitchFamily="50" charset="-128"/>
              </a:rPr>
              <a:t>/30</a:t>
            </a:r>
            <a:endParaRPr kumimoji="1" lang="ja-JP" altLang="en-US" sz="1400" b="1" i="0" u="none" strike="noStrike" kern="1200" cap="none" spc="600" normalizeH="0" baseline="0" noProof="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32" name="角丸四角形 35">
            <a:extLst>
              <a:ext uri="{FF2B5EF4-FFF2-40B4-BE49-F238E27FC236}">
                <a16:creationId xmlns:a16="http://schemas.microsoft.com/office/drawing/2014/main" id="{D388FB37-6FF9-2E61-33F6-254C98947A34}"/>
              </a:ext>
            </a:extLst>
          </p:cNvPr>
          <p:cNvSpPr/>
          <p:nvPr/>
        </p:nvSpPr>
        <p:spPr>
          <a:xfrm>
            <a:off x="7921596" y="2662090"/>
            <a:ext cx="3496922" cy="396000"/>
          </a:xfrm>
          <a:prstGeom prst="roundRect">
            <a:avLst>
              <a:gd name="adj" fmla="val 50000"/>
            </a:avLst>
          </a:prstGeom>
          <a:solidFill>
            <a:srgbClr val="01004A">
              <a:alpha val="4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dirty="0">
                <a:solidFill>
                  <a:srgbClr val="01004A"/>
                </a:solidFill>
                <a:effectLst/>
                <a:latin typeface="メイリオ" panose="020B0604030504040204" pitchFamily="50" charset="-128"/>
                <a:ea typeface="メイリオ" panose="020B0604030504040204" pitchFamily="50" charset="-128"/>
              </a:rPr>
              <a:t>掲載期間：</a:t>
            </a:r>
            <a:r>
              <a:rPr lang="en-US" altLang="ja-JP" sz="1400" b="1" i="0" dirty="0">
                <a:solidFill>
                  <a:srgbClr val="FF0000"/>
                </a:solidFill>
                <a:effectLst/>
                <a:latin typeface="メイリオ" panose="020B0604030504040204" pitchFamily="50" charset="-128"/>
                <a:ea typeface="メイリオ" panose="020B0604030504040204" pitchFamily="50" charset="-128"/>
              </a:rPr>
              <a:t>4</a:t>
            </a:r>
            <a:r>
              <a:rPr lang="en-US" altLang="zh-TW" sz="1400" b="1" i="0" dirty="0">
                <a:solidFill>
                  <a:srgbClr val="FF0000"/>
                </a:solidFill>
                <a:effectLst/>
                <a:latin typeface="メイリオ" panose="020B0604030504040204" pitchFamily="50" charset="-128"/>
                <a:ea typeface="メイリオ" panose="020B0604030504040204" pitchFamily="50" charset="-128"/>
              </a:rPr>
              <a:t>/1</a:t>
            </a:r>
            <a:r>
              <a:rPr lang="zh-TW" altLang="en-US" sz="1400" b="1" i="0" dirty="0">
                <a:solidFill>
                  <a:schemeClr val="bg1"/>
                </a:solidFill>
                <a:effectLst/>
                <a:latin typeface="メイリオ" panose="020B0604030504040204" pitchFamily="50" charset="-128"/>
                <a:ea typeface="メイリオ" panose="020B0604030504040204" pitchFamily="50" charset="-128"/>
              </a:rPr>
              <a:t>～</a:t>
            </a:r>
            <a:r>
              <a:rPr lang="en-US" altLang="zh-TW" sz="1400" b="1" dirty="0">
                <a:solidFill>
                  <a:schemeClr val="bg1"/>
                </a:solidFill>
                <a:latin typeface="メイリオ" panose="020B0604030504040204" pitchFamily="50" charset="-128"/>
                <a:ea typeface="メイリオ" panose="020B0604030504040204" pitchFamily="50" charset="-128"/>
              </a:rPr>
              <a:t>9</a:t>
            </a:r>
            <a:r>
              <a:rPr lang="en-US" altLang="zh-TW" sz="1400" b="1" i="0" dirty="0">
                <a:solidFill>
                  <a:schemeClr val="bg1"/>
                </a:solidFill>
                <a:effectLst/>
                <a:latin typeface="メイリオ" panose="020B0604030504040204" pitchFamily="50" charset="-128"/>
                <a:ea typeface="メイリオ" panose="020B0604030504040204" pitchFamily="50" charset="-128"/>
              </a:rPr>
              <a:t>/3</a:t>
            </a:r>
            <a:r>
              <a:rPr lang="en-US" altLang="ja-JP" sz="1400" b="1" dirty="0">
                <a:solidFill>
                  <a:schemeClr val="bg1"/>
                </a:solidFill>
                <a:latin typeface="メイリオ" panose="020B0604030504040204" pitchFamily="50" charset="-128"/>
                <a:ea typeface="メイリオ" panose="020B0604030504040204" pitchFamily="50" charset="-128"/>
              </a:rPr>
              <a:t>0</a:t>
            </a:r>
            <a:endParaRPr kumimoji="1" lang="ja-JP" altLang="en-US" sz="1400" b="1" i="0" u="none" strike="noStrike" kern="1200" cap="none" spc="600" normalizeH="0" baseline="0" noProof="0">
              <a:ln>
                <a:noFill/>
              </a:ln>
              <a:solidFill>
                <a:schemeClr val="bg1"/>
              </a:solidFill>
              <a:effectLst/>
              <a:uLnTx/>
              <a:uFillTx/>
              <a:latin typeface="メイリオ" panose="020B0604030504040204" pitchFamily="50" charset="-128"/>
              <a:ea typeface="メイリオ" panose="020B0604030504040204" pitchFamily="50" charset="-128"/>
            </a:endParaRPr>
          </a:p>
        </p:txBody>
      </p:sp>
      <p:graphicFrame>
        <p:nvGraphicFramePr>
          <p:cNvPr id="33" name="表 32">
            <a:extLst>
              <a:ext uri="{FF2B5EF4-FFF2-40B4-BE49-F238E27FC236}">
                <a16:creationId xmlns:a16="http://schemas.microsoft.com/office/drawing/2014/main" id="{08E39AF4-7B7E-E907-9409-D9037F37B41A}"/>
              </a:ext>
            </a:extLst>
          </p:cNvPr>
          <p:cNvGraphicFramePr>
            <a:graphicFrameLocks noGrp="1"/>
          </p:cNvGraphicFramePr>
          <p:nvPr/>
        </p:nvGraphicFramePr>
        <p:xfrm>
          <a:off x="7921596" y="3187384"/>
          <a:ext cx="3496922" cy="1264645"/>
        </p:xfrm>
        <a:graphic>
          <a:graphicData uri="http://schemas.openxmlformats.org/drawingml/2006/table">
            <a:tbl>
              <a:tblPr/>
              <a:tblGrid>
                <a:gridCol w="3496922">
                  <a:extLst>
                    <a:ext uri="{9D8B030D-6E8A-4147-A177-3AD203B41FA5}">
                      <a16:colId xmlns:a16="http://schemas.microsoft.com/office/drawing/2014/main" val="4214658235"/>
                    </a:ext>
                  </a:extLst>
                </a:gridCol>
              </a:tblGrid>
              <a:tr h="345525">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50" b="1" i="0" spc="300">
                          <a:solidFill>
                            <a:schemeClr val="bg1"/>
                          </a:solidFill>
                          <a:effectLst/>
                          <a:latin typeface="Meiryo" panose="020B0604030504040204" pitchFamily="34" charset="-128"/>
                          <a:ea typeface="Meiryo" panose="020B0604030504040204" pitchFamily="34" charset="-128"/>
                        </a:rPr>
                        <a:t>商品名</a:t>
                      </a:r>
                      <a:endParaRPr lang="en-US" altLang="ja-JP" sz="1050" b="1" i="0" spc="300" dirty="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rgbClr val="01004A"/>
                    </a:solidFill>
                  </a:tcPr>
                </a:tc>
                <a:extLst>
                  <a:ext uri="{0D108BD9-81ED-4DB2-BD59-A6C34878D82A}">
                    <a16:rowId xmlns:a16="http://schemas.microsoft.com/office/drawing/2014/main" val="3569015333"/>
                  </a:ext>
                </a:extLst>
              </a:tr>
              <a:tr h="195943">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627352238"/>
                  </a:ext>
                </a:extLst>
              </a:tr>
              <a:tr h="173981">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　関東</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1373603260"/>
                  </a:ext>
                </a:extLst>
              </a:tr>
              <a:tr h="175770">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3326150942"/>
                  </a:ext>
                </a:extLst>
              </a:tr>
              <a:tr h="159746">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　関東</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dirty="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3413921914"/>
                  </a:ext>
                </a:extLst>
              </a:tr>
            </a:tbl>
          </a:graphicData>
        </a:graphic>
      </p:graphicFrame>
    </p:spTree>
    <p:extLst>
      <p:ext uri="{BB962C8B-B14F-4D97-AF65-F5344CB8AC3E}">
        <p14:creationId xmlns:p14="http://schemas.microsoft.com/office/powerpoint/2010/main" val="3099550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65C4A2F7-25E4-7CC1-EC28-1978F302B408}"/>
              </a:ext>
            </a:extLst>
          </p:cNvPr>
          <p:cNvGraphicFramePr>
            <a:graphicFrameLocks noGrp="1"/>
          </p:cNvGraphicFramePr>
          <p:nvPr>
            <p:extLst>
              <p:ext uri="{D42A27DB-BD31-4B8C-83A1-F6EECF244321}">
                <p14:modId xmlns:p14="http://schemas.microsoft.com/office/powerpoint/2010/main" val="549954211"/>
              </p:ext>
            </p:extLst>
          </p:nvPr>
        </p:nvGraphicFramePr>
        <p:xfrm>
          <a:off x="485141" y="1346715"/>
          <a:ext cx="10585449" cy="494613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376281940"/>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a:t>
                      </a:r>
                      <a:r>
                        <a:rPr lang="en-US" altLang="ja-JP" sz="1000" b="0" i="0" u="none" strike="noStrike" dirty="0">
                          <a:solidFill>
                            <a:srgbClr val="0D0D0D"/>
                          </a:solidFill>
                          <a:effectLst/>
                          <a:highlight>
                            <a:srgbClr val="F3F3F4"/>
                          </a:highlight>
                          <a:latin typeface="Meiryo"/>
                          <a:ea typeface="Meiryo"/>
                        </a:rPr>
                        <a:t>10</a:t>
                      </a:r>
                      <a:endParaRPr lang="en-US"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120603209"/>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リッチフォーマット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P.14</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7281248"/>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P.17</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445062720"/>
                  </a:ext>
                </a:extLst>
              </a:tr>
              <a:tr h="494260">
                <a:tc vMerge="1">
                  <a:txBody>
                    <a:bodyPr/>
                    <a:lstStyle/>
                    <a:p>
                      <a:endParaRPr kumimoji="1" lang="ja-JP" altLang="en-US"/>
                    </a:p>
                  </a:txBody>
                  <a:tcPr/>
                </a:tc>
                <a:tc>
                  <a:txBody>
                    <a:bodyPr/>
                    <a:lstStyle/>
                    <a:p>
                      <a:pPr algn="l"/>
                      <a:r>
                        <a:rPr lang="ja-JP" altLang="en-US" sz="1000" b="1" i="0" u="none" strike="noStrike" dirty="0">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　カルーセル</a:t>
                      </a:r>
                      <a:endParaRPr kumimoji="1" lang="ja-JP" altLang="en-US" sz="1000" dirty="0"/>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P.23</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781469126"/>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P.29</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487435451"/>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トップインパクト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P.32</a:t>
                      </a:r>
                      <a:endParaRPr lang="en-US" altLang="ja-JP" sz="1000" b="0" i="0" u="none" strike="noStrike" dirty="0">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10600988"/>
                  </a:ext>
                </a:extLst>
              </a:tr>
              <a:tr h="307148">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スペシャル商品</a:t>
                      </a: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2664500675"/>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パノラマ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highlight>
                            <a:srgbClr val="F3F3F4"/>
                          </a:highlight>
                          <a:latin typeface="Meiryo"/>
                          <a:ea typeface="Meiryo"/>
                        </a:rPr>
                        <a:t>P.37</a:t>
                      </a:r>
                      <a:endParaRPr lang="ja-JP" altLang="en-US" sz="1000" b="0" i="0" u="none" strike="noStrike" dirty="0">
                        <a:solidFill>
                          <a:srgbClr val="0D0D0D"/>
                        </a:solidFill>
                        <a:effectLst/>
                        <a:highlight>
                          <a:srgbClr val="F3F3F4"/>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994157269"/>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トップインパクト　パノラマ　</a:t>
                      </a:r>
                      <a:r>
                        <a:rPr lang="en-US" altLang="ja-JP" sz="1000" b="1" i="0" u="none" strike="noStrike" dirty="0">
                          <a:solidFill>
                            <a:srgbClr val="0D0D0D"/>
                          </a:solidFill>
                          <a:effectLst/>
                          <a:highlight>
                            <a:srgbClr val="F3F3F4"/>
                          </a:highlight>
                          <a:latin typeface="Meiryo"/>
                          <a:ea typeface="Meiryo"/>
                        </a:rPr>
                        <a:t>PC</a:t>
                      </a:r>
                      <a:endParaRPr lang="ja-JP" altLang="en-US" sz="1000" b="1" i="0" u="none" strike="noStrike" dirty="0">
                        <a:solidFill>
                          <a:srgbClr val="FFFFFF"/>
                        </a:solidFill>
                        <a:effectLst/>
                        <a:highlight>
                          <a:srgbClr val="AAAAAF"/>
                        </a:highlight>
                        <a:latin typeface="Meiryo"/>
                        <a:ea typeface="Meiryo"/>
                      </a:endParaRPr>
                    </a:p>
                  </a:txBody>
                  <a:tcPr marL="55906" marR="3106" marT="3106"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highlight>
                            <a:srgbClr val="F3F3F4"/>
                          </a:highlight>
                          <a:latin typeface="Meiryo"/>
                          <a:ea typeface="Meiryo"/>
                        </a:rPr>
                        <a:t>P.41</a:t>
                      </a:r>
                      <a:endParaRPr lang="ja-JP" altLang="en-US" sz="1000" b="0" i="0" u="none" strike="noStrike" dirty="0">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671345526"/>
                  </a:ext>
                </a:extLst>
              </a:tr>
            </a:tbl>
          </a:graphicData>
        </a:graphic>
      </p:graphicFrame>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598DF32B-956E-724B-E1F0-F2BEFCB6656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20681" y="1879782"/>
            <a:ext cx="576000" cy="433107"/>
          </a:xfrm>
          <a:prstGeom prst="rect">
            <a:avLst/>
          </a:prstGeom>
        </p:spPr>
      </p:pic>
      <p:pic>
        <p:nvPicPr>
          <p:cNvPr id="19" name="図 18">
            <a:extLst>
              <a:ext uri="{FF2B5EF4-FFF2-40B4-BE49-F238E27FC236}">
                <a16:creationId xmlns:a16="http://schemas.microsoft.com/office/drawing/2014/main" id="{CF59ADA3-37F5-EB9F-F31A-B2DBD737923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52393" y="2847985"/>
            <a:ext cx="288000" cy="520176"/>
          </a:xfrm>
          <a:prstGeom prst="rect">
            <a:avLst/>
          </a:prstGeom>
        </p:spPr>
      </p:pic>
      <p:pic>
        <p:nvPicPr>
          <p:cNvPr id="20" name="図 19">
            <a:extLst>
              <a:ext uri="{FF2B5EF4-FFF2-40B4-BE49-F238E27FC236}">
                <a16:creationId xmlns:a16="http://schemas.microsoft.com/office/drawing/2014/main" id="{A73004EF-DF37-2A23-2AB8-EC4A7FF3805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08583" y="3912560"/>
            <a:ext cx="575621" cy="475831"/>
          </a:xfrm>
          <a:prstGeom prst="rect">
            <a:avLst/>
          </a:prstGeom>
        </p:spPr>
      </p:pic>
      <p:pic>
        <p:nvPicPr>
          <p:cNvPr id="8" name="図 7">
            <a:extLst>
              <a:ext uri="{FF2B5EF4-FFF2-40B4-BE49-F238E27FC236}">
                <a16:creationId xmlns:a16="http://schemas.microsoft.com/office/drawing/2014/main" id="{6BDA7C43-857D-848B-2E21-A59F6F9C31E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37804" y="4980497"/>
            <a:ext cx="576000" cy="433107"/>
          </a:xfrm>
          <a:prstGeom prst="rect">
            <a:avLst/>
          </a:prstGeom>
        </p:spPr>
      </p:pic>
      <p:pic>
        <p:nvPicPr>
          <p:cNvPr id="11" name="図 10">
            <a:extLst>
              <a:ext uri="{FF2B5EF4-FFF2-40B4-BE49-F238E27FC236}">
                <a16:creationId xmlns:a16="http://schemas.microsoft.com/office/drawing/2014/main" id="{803735AB-E1FA-8076-97BF-694101D5683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39030" y="5697241"/>
            <a:ext cx="575621" cy="475831"/>
          </a:xfrm>
          <a:prstGeom prst="rect">
            <a:avLst/>
          </a:prstGeom>
        </p:spPr>
      </p:pic>
      <p:sp>
        <p:nvSpPr>
          <p:cNvPr id="15" name="テキスト ボックス 14">
            <a:extLst>
              <a:ext uri="{FF2B5EF4-FFF2-40B4-BE49-F238E27FC236}">
                <a16:creationId xmlns:a16="http://schemas.microsoft.com/office/drawing/2014/main" id="{CA7E5BAA-07AD-6451-5083-3B822DD7428F}"/>
              </a:ext>
            </a:extLst>
          </p:cNvPr>
          <p:cNvSpPr txBox="1"/>
          <p:nvPr/>
        </p:nvSpPr>
        <p:spPr>
          <a:xfrm>
            <a:off x="2133600" y="2032000"/>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1" name="テキスト ボックス 20">
            <a:extLst>
              <a:ext uri="{FF2B5EF4-FFF2-40B4-BE49-F238E27FC236}">
                <a16:creationId xmlns:a16="http://schemas.microsoft.com/office/drawing/2014/main" id="{32132610-6D17-CD37-AF8F-F76153DBBB32}"/>
              </a:ext>
            </a:extLst>
          </p:cNvPr>
          <p:cNvSpPr txBox="1"/>
          <p:nvPr/>
        </p:nvSpPr>
        <p:spPr>
          <a:xfrm>
            <a:off x="2120900" y="2963506"/>
            <a:ext cx="1225550" cy="246221"/>
          </a:xfrm>
          <a:prstGeom prst="rect">
            <a:avLst/>
          </a:prstGeom>
          <a:noFill/>
        </p:spPr>
        <p:txBody>
          <a:bodyPr wrap="square" rtlCol="0">
            <a:spAutoFit/>
          </a:bodyPr>
          <a:lstStyle/>
          <a:p>
            <a:r>
              <a:rPr lang="ja-JP" altLang="en-US" sz="1000" b="1">
                <a:solidFill>
                  <a:schemeClr val="bg1"/>
                </a:solidFill>
              </a:rPr>
              <a:t>スマートフォン</a:t>
            </a:r>
            <a:endParaRPr kumimoji="1" lang="ja-JP" altLang="en-US" sz="1000" b="1">
              <a:solidFill>
                <a:schemeClr val="bg1"/>
              </a:solidFill>
            </a:endParaRPr>
          </a:p>
        </p:txBody>
      </p:sp>
      <p:sp>
        <p:nvSpPr>
          <p:cNvPr id="22" name="テキスト ボックス 21">
            <a:extLst>
              <a:ext uri="{FF2B5EF4-FFF2-40B4-BE49-F238E27FC236}">
                <a16:creationId xmlns:a16="http://schemas.microsoft.com/office/drawing/2014/main" id="{FEAA1B2F-0C20-3C47-F676-E18E22972986}"/>
              </a:ext>
            </a:extLst>
          </p:cNvPr>
          <p:cNvSpPr txBox="1"/>
          <p:nvPr/>
        </p:nvSpPr>
        <p:spPr>
          <a:xfrm>
            <a:off x="2120900" y="3984775"/>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
        <p:nvSpPr>
          <p:cNvPr id="23" name="テキスト ボックス 22">
            <a:extLst>
              <a:ext uri="{FF2B5EF4-FFF2-40B4-BE49-F238E27FC236}">
                <a16:creationId xmlns:a16="http://schemas.microsoft.com/office/drawing/2014/main" id="{31A5FA1E-98D9-17B4-42FF-19B8479E8FCB}"/>
              </a:ext>
            </a:extLst>
          </p:cNvPr>
          <p:cNvSpPr txBox="1"/>
          <p:nvPr/>
        </p:nvSpPr>
        <p:spPr>
          <a:xfrm>
            <a:off x="2076450" y="5112039"/>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4" name="テキスト ボックス 23">
            <a:extLst>
              <a:ext uri="{FF2B5EF4-FFF2-40B4-BE49-F238E27FC236}">
                <a16:creationId xmlns:a16="http://schemas.microsoft.com/office/drawing/2014/main" id="{663F8C11-9D53-3899-8C6D-089B5F1F8BA7}"/>
              </a:ext>
            </a:extLst>
          </p:cNvPr>
          <p:cNvSpPr txBox="1"/>
          <p:nvPr/>
        </p:nvSpPr>
        <p:spPr>
          <a:xfrm>
            <a:off x="2089150" y="5853217"/>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Tree>
    <p:extLst>
      <p:ext uri="{BB962C8B-B14F-4D97-AF65-F5344CB8AC3E}">
        <p14:creationId xmlns:p14="http://schemas.microsoft.com/office/powerpoint/2010/main" val="1846275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452</TotalTime>
  <Words>13886</Words>
  <Application>Microsoft Office PowerPoint</Application>
  <PresentationFormat>ワイド画面</PresentationFormat>
  <Paragraphs>2428</Paragraphs>
  <Slides>57</Slides>
  <Notes>37</Notes>
  <HiddenSlides>0</HiddenSlides>
  <MMClips>0</MMClips>
  <ScaleCrop>false</ScaleCrop>
  <HeadingPairs>
    <vt:vector size="8" baseType="variant">
      <vt:variant>
        <vt:lpstr>使用されているフォント</vt:lpstr>
      </vt:variant>
      <vt:variant>
        <vt:i4>11</vt:i4>
      </vt:variant>
      <vt:variant>
        <vt:lpstr>テーマ</vt:lpstr>
      </vt:variant>
      <vt:variant>
        <vt:i4>1</vt:i4>
      </vt:variant>
      <vt:variant>
        <vt:lpstr>埋め込まれた OLE サーバー</vt:lpstr>
      </vt:variant>
      <vt:variant>
        <vt:i4>1</vt:i4>
      </vt:variant>
      <vt:variant>
        <vt:lpstr>スライド タイトル</vt:lpstr>
      </vt:variant>
      <vt:variant>
        <vt:i4>57</vt:i4>
      </vt:variant>
    </vt:vector>
  </HeadingPairs>
  <TitlesOfParts>
    <vt:vector size="70" baseType="lpstr">
      <vt:lpstr>Hiragino Kaku Gothic Pro</vt:lpstr>
      <vt:lpstr>Meiryo UI</vt:lpstr>
      <vt:lpstr>NotoSansJP</vt:lpstr>
      <vt:lpstr>Meiryo</vt:lpstr>
      <vt:lpstr>Meiryo</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小曽根 祐子</cp:lastModifiedBy>
  <cp:revision>183</cp:revision>
  <dcterms:created xsi:type="dcterms:W3CDTF">2020-02-26T07:28:11Z</dcterms:created>
  <dcterms:modified xsi:type="dcterms:W3CDTF">2025-06-23T06:57:18Z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2024-12-06T03:09:04Z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e8a2cfe1-ed36-4817-94cf-6e7060665082</vt:lpwstr>
  </property>
  <property fmtid="{D5CDD505-2E9C-101B-9397-08002B2CF9AE}" pid="8" name="MSIP_Label_defa4170-0d19-0005-0004-bc88714345d2_ContentBits">
    <vt:lpwstr>0</vt:lpwstr>
  </property>
</Properties>
</file>