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72"/>
  </p:notesMasterIdLst>
  <p:sldIdLst>
    <p:sldId id="469" r:id="rId2"/>
    <p:sldId id="572" r:id="rId3"/>
    <p:sldId id="544" r:id="rId4"/>
    <p:sldId id="558" r:id="rId5"/>
    <p:sldId id="695" r:id="rId6"/>
    <p:sldId id="696" r:id="rId7"/>
    <p:sldId id="697" r:id="rId8"/>
    <p:sldId id="698" r:id="rId9"/>
    <p:sldId id="699" r:id="rId10"/>
    <p:sldId id="559" r:id="rId11"/>
    <p:sldId id="553" r:id="rId12"/>
    <p:sldId id="575" r:id="rId13"/>
    <p:sldId id="576" r:id="rId14"/>
    <p:sldId id="514" r:id="rId15"/>
    <p:sldId id="615" r:id="rId16"/>
    <p:sldId id="577" r:id="rId17"/>
    <p:sldId id="562" r:id="rId18"/>
    <p:sldId id="654" r:id="rId19"/>
    <p:sldId id="655" r:id="rId20"/>
    <p:sldId id="656" r:id="rId21"/>
    <p:sldId id="657" r:id="rId22"/>
    <p:sldId id="658" r:id="rId23"/>
    <p:sldId id="659" r:id="rId24"/>
    <p:sldId id="660" r:id="rId25"/>
    <p:sldId id="582" r:id="rId26"/>
    <p:sldId id="661" r:id="rId27"/>
    <p:sldId id="662" r:id="rId28"/>
    <p:sldId id="663" r:id="rId29"/>
    <p:sldId id="664" r:id="rId30"/>
    <p:sldId id="665" r:id="rId31"/>
    <p:sldId id="666" r:id="rId32"/>
    <p:sldId id="667" r:id="rId33"/>
    <p:sldId id="668" r:id="rId34"/>
    <p:sldId id="669" r:id="rId35"/>
    <p:sldId id="670" r:id="rId36"/>
    <p:sldId id="671" r:id="rId37"/>
    <p:sldId id="672" r:id="rId38"/>
    <p:sldId id="673" r:id="rId39"/>
    <p:sldId id="674" r:id="rId40"/>
    <p:sldId id="675" r:id="rId41"/>
    <p:sldId id="676" r:id="rId42"/>
    <p:sldId id="677" r:id="rId43"/>
    <p:sldId id="678" r:id="rId44"/>
    <p:sldId id="679" r:id="rId45"/>
    <p:sldId id="680" r:id="rId46"/>
    <p:sldId id="681" r:id="rId47"/>
    <p:sldId id="600" r:id="rId48"/>
    <p:sldId id="601" r:id="rId49"/>
    <p:sldId id="690" r:id="rId50"/>
    <p:sldId id="691" r:id="rId51"/>
    <p:sldId id="692" r:id="rId52"/>
    <p:sldId id="693" r:id="rId53"/>
    <p:sldId id="694" r:id="rId54"/>
    <p:sldId id="682" r:id="rId55"/>
    <p:sldId id="683" r:id="rId56"/>
    <p:sldId id="684" r:id="rId57"/>
    <p:sldId id="685" r:id="rId58"/>
    <p:sldId id="686" r:id="rId59"/>
    <p:sldId id="569" r:id="rId60"/>
    <p:sldId id="570" r:id="rId61"/>
    <p:sldId id="611" r:id="rId62"/>
    <p:sldId id="629" r:id="rId63"/>
    <p:sldId id="630" r:id="rId64"/>
    <p:sldId id="631" r:id="rId65"/>
    <p:sldId id="632" r:id="rId66"/>
    <p:sldId id="633" r:id="rId67"/>
    <p:sldId id="634" r:id="rId68"/>
    <p:sldId id="635" r:id="rId69"/>
    <p:sldId id="636" r:id="rId70"/>
    <p:sldId id="512" r:id="rId7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33"/>
    <a:srgbClr val="0D0D0D"/>
    <a:srgbClr val="0D0C0D"/>
    <a:srgbClr val="00003E"/>
    <a:srgbClr val="FFFFFF"/>
    <a:srgbClr val="252525"/>
    <a:srgbClr val="F2F2F5"/>
    <a:srgbClr val="F5F5F5"/>
    <a:srgbClr val="E9E9E9"/>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35F512F-8416-452D-9E45-7E0CAB53C21A}" v="1" dt="2024-07-18T05:11:05.95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332" y="2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2025/1/10</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771542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968700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318113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1607862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24</a:t>
            </a:fld>
            <a:endParaRPr kumimoji="1" lang="ja-JP" altLang="en-US"/>
          </a:p>
        </p:txBody>
      </p:sp>
    </p:spTree>
    <p:extLst>
      <p:ext uri="{BB962C8B-B14F-4D97-AF65-F5344CB8AC3E}">
        <p14:creationId xmlns:p14="http://schemas.microsoft.com/office/powerpoint/2010/main" val="589661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25</a:t>
            </a:fld>
            <a:endParaRPr kumimoji="1" lang="ja-JP" altLang="en-US"/>
          </a:p>
        </p:txBody>
      </p:sp>
    </p:spTree>
    <p:extLst>
      <p:ext uri="{BB962C8B-B14F-4D97-AF65-F5344CB8AC3E}">
        <p14:creationId xmlns:p14="http://schemas.microsoft.com/office/powerpoint/2010/main" val="23197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2742449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11385226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3759151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30</a:t>
            </a:fld>
            <a:endParaRPr kumimoji="1" lang="ja-JP" altLang="en-US"/>
          </a:p>
        </p:txBody>
      </p:sp>
    </p:spTree>
    <p:extLst>
      <p:ext uri="{BB962C8B-B14F-4D97-AF65-F5344CB8AC3E}">
        <p14:creationId xmlns:p14="http://schemas.microsoft.com/office/powerpoint/2010/main" val="6804937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31</a:t>
            </a:fld>
            <a:endParaRPr kumimoji="1" lang="ja-JP" altLang="en-US"/>
          </a:p>
        </p:txBody>
      </p:sp>
    </p:spTree>
    <p:extLst>
      <p:ext uri="{BB962C8B-B14F-4D97-AF65-F5344CB8AC3E}">
        <p14:creationId xmlns:p14="http://schemas.microsoft.com/office/powerpoint/2010/main" val="40172300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32</a:t>
            </a:fld>
            <a:endParaRPr kumimoji="1" lang="ja-JP" altLang="en-US"/>
          </a:p>
        </p:txBody>
      </p:sp>
    </p:spTree>
    <p:extLst>
      <p:ext uri="{BB962C8B-B14F-4D97-AF65-F5344CB8AC3E}">
        <p14:creationId xmlns:p14="http://schemas.microsoft.com/office/powerpoint/2010/main" val="6151944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33</a:t>
            </a:fld>
            <a:endParaRPr kumimoji="1" lang="ja-JP" altLang="en-US"/>
          </a:p>
        </p:txBody>
      </p:sp>
    </p:spTree>
    <p:extLst>
      <p:ext uri="{BB962C8B-B14F-4D97-AF65-F5344CB8AC3E}">
        <p14:creationId xmlns:p14="http://schemas.microsoft.com/office/powerpoint/2010/main" val="13644870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1617682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35</a:t>
            </a:fld>
            <a:endParaRPr kumimoji="1" lang="ja-JP" altLang="en-US"/>
          </a:p>
        </p:txBody>
      </p:sp>
    </p:spTree>
    <p:extLst>
      <p:ext uri="{BB962C8B-B14F-4D97-AF65-F5344CB8AC3E}">
        <p14:creationId xmlns:p14="http://schemas.microsoft.com/office/powerpoint/2010/main" val="16389323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574050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32698013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38</a:t>
            </a:fld>
            <a:endParaRPr kumimoji="1" lang="ja-JP" altLang="en-US"/>
          </a:p>
        </p:txBody>
      </p:sp>
    </p:spTree>
    <p:extLst>
      <p:ext uri="{BB962C8B-B14F-4D97-AF65-F5344CB8AC3E}">
        <p14:creationId xmlns:p14="http://schemas.microsoft.com/office/powerpoint/2010/main" val="2904632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40</a:t>
            </a:fld>
            <a:endParaRPr kumimoji="1" lang="ja-JP" altLang="en-US"/>
          </a:p>
        </p:txBody>
      </p:sp>
    </p:spTree>
    <p:extLst>
      <p:ext uri="{BB962C8B-B14F-4D97-AF65-F5344CB8AC3E}">
        <p14:creationId xmlns:p14="http://schemas.microsoft.com/office/powerpoint/2010/main" val="852275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41</a:t>
            </a:fld>
            <a:endParaRPr kumimoji="1" lang="ja-JP" altLang="en-US"/>
          </a:p>
        </p:txBody>
      </p:sp>
    </p:spTree>
    <p:extLst>
      <p:ext uri="{BB962C8B-B14F-4D97-AF65-F5344CB8AC3E}">
        <p14:creationId xmlns:p14="http://schemas.microsoft.com/office/powerpoint/2010/main" val="4107924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43</a:t>
            </a:fld>
            <a:endParaRPr kumimoji="1" lang="ja-JP" altLang="en-US"/>
          </a:p>
        </p:txBody>
      </p:sp>
    </p:spTree>
    <p:extLst>
      <p:ext uri="{BB962C8B-B14F-4D97-AF65-F5344CB8AC3E}">
        <p14:creationId xmlns:p14="http://schemas.microsoft.com/office/powerpoint/2010/main" val="32395530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44</a:t>
            </a:fld>
            <a:endParaRPr kumimoji="1" lang="ja-JP" altLang="en-US"/>
          </a:p>
        </p:txBody>
      </p:sp>
    </p:spTree>
    <p:extLst>
      <p:ext uri="{BB962C8B-B14F-4D97-AF65-F5344CB8AC3E}">
        <p14:creationId xmlns:p14="http://schemas.microsoft.com/office/powerpoint/2010/main" val="4260592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45</a:t>
            </a:fld>
            <a:endParaRPr kumimoji="1" lang="ja-JP" altLang="en-US"/>
          </a:p>
        </p:txBody>
      </p:sp>
    </p:spTree>
    <p:extLst>
      <p:ext uri="{BB962C8B-B14F-4D97-AF65-F5344CB8AC3E}">
        <p14:creationId xmlns:p14="http://schemas.microsoft.com/office/powerpoint/2010/main" val="32691114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49</a:t>
            </a:fld>
            <a:endParaRPr kumimoji="1" lang="ja-JP" altLang="en-US"/>
          </a:p>
        </p:txBody>
      </p:sp>
    </p:spTree>
    <p:extLst>
      <p:ext uri="{BB962C8B-B14F-4D97-AF65-F5344CB8AC3E}">
        <p14:creationId xmlns:p14="http://schemas.microsoft.com/office/powerpoint/2010/main" val="32445851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50</a:t>
            </a:fld>
            <a:endParaRPr kumimoji="1" lang="ja-JP" altLang="en-US"/>
          </a:p>
        </p:txBody>
      </p:sp>
    </p:spTree>
    <p:extLst>
      <p:ext uri="{BB962C8B-B14F-4D97-AF65-F5344CB8AC3E}">
        <p14:creationId xmlns:p14="http://schemas.microsoft.com/office/powerpoint/2010/main" val="7633386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51</a:t>
            </a:fld>
            <a:endParaRPr kumimoji="1" lang="ja-JP" altLang="en-US"/>
          </a:p>
        </p:txBody>
      </p:sp>
    </p:spTree>
    <p:extLst>
      <p:ext uri="{BB962C8B-B14F-4D97-AF65-F5344CB8AC3E}">
        <p14:creationId xmlns:p14="http://schemas.microsoft.com/office/powerpoint/2010/main" val="3787982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52</a:t>
            </a:fld>
            <a:endParaRPr kumimoji="1" lang="ja-JP" altLang="en-US"/>
          </a:p>
        </p:txBody>
      </p:sp>
    </p:spTree>
    <p:extLst>
      <p:ext uri="{BB962C8B-B14F-4D97-AF65-F5344CB8AC3E}">
        <p14:creationId xmlns:p14="http://schemas.microsoft.com/office/powerpoint/2010/main" val="15642916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54</a:t>
            </a:fld>
            <a:endParaRPr kumimoji="1" lang="ja-JP" altLang="en-US"/>
          </a:p>
        </p:txBody>
      </p:sp>
    </p:spTree>
    <p:extLst>
      <p:ext uri="{BB962C8B-B14F-4D97-AF65-F5344CB8AC3E}">
        <p14:creationId xmlns:p14="http://schemas.microsoft.com/office/powerpoint/2010/main" val="32638286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55</a:t>
            </a:fld>
            <a:endParaRPr kumimoji="1" lang="ja-JP" altLang="en-US"/>
          </a:p>
        </p:txBody>
      </p:sp>
    </p:spTree>
    <p:extLst>
      <p:ext uri="{BB962C8B-B14F-4D97-AF65-F5344CB8AC3E}">
        <p14:creationId xmlns:p14="http://schemas.microsoft.com/office/powerpoint/2010/main" val="17512883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56</a:t>
            </a:fld>
            <a:endParaRPr kumimoji="1" lang="ja-JP" altLang="en-US"/>
          </a:p>
        </p:txBody>
      </p:sp>
    </p:spTree>
    <p:extLst>
      <p:ext uri="{BB962C8B-B14F-4D97-AF65-F5344CB8AC3E}">
        <p14:creationId xmlns:p14="http://schemas.microsoft.com/office/powerpoint/2010/main" val="4027913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　</a:t>
            </a:r>
            <a:endParaRPr kumimoji="1" lang="en-US" altLang="ja-JP"/>
          </a:p>
          <a:p>
            <a:endParaRPr kumimoji="1" lang="en-US" altLang="ja-JP"/>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57</a:t>
            </a:fld>
            <a:endParaRPr kumimoji="1" lang="ja-JP" altLang="en-US"/>
          </a:p>
        </p:txBody>
      </p:sp>
    </p:spTree>
    <p:extLst>
      <p:ext uri="{BB962C8B-B14F-4D97-AF65-F5344CB8AC3E}">
        <p14:creationId xmlns:p14="http://schemas.microsoft.com/office/powerpoint/2010/main" val="28463189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62</a:t>
            </a:fld>
            <a:endParaRPr kumimoji="1" lang="ja-JP" altLang="en-US"/>
          </a:p>
        </p:txBody>
      </p:sp>
    </p:spTree>
    <p:extLst>
      <p:ext uri="{BB962C8B-B14F-4D97-AF65-F5344CB8AC3E}">
        <p14:creationId xmlns:p14="http://schemas.microsoft.com/office/powerpoint/2010/main" val="31027499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63</a:t>
            </a:fld>
            <a:endParaRPr kumimoji="1" lang="ja-JP" altLang="en-US"/>
          </a:p>
        </p:txBody>
      </p:sp>
    </p:spTree>
    <p:extLst>
      <p:ext uri="{BB962C8B-B14F-4D97-AF65-F5344CB8AC3E}">
        <p14:creationId xmlns:p14="http://schemas.microsoft.com/office/powerpoint/2010/main" val="29967422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800">
              <a:latin typeface="メイリオ" panose="020B0604030504040204" pitchFamily="50" charset="-128"/>
              <a:ea typeface="メイリオ" panose="020B0604030504040204" pitchFamily="50" charset="-128"/>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64</a:t>
            </a:fld>
            <a:endParaRPr kumimoji="1" lang="ja-JP" altLang="en-US"/>
          </a:p>
        </p:txBody>
      </p:sp>
    </p:spTree>
    <p:extLst>
      <p:ext uri="{BB962C8B-B14F-4D97-AF65-F5344CB8AC3E}">
        <p14:creationId xmlns:p14="http://schemas.microsoft.com/office/powerpoint/2010/main" val="34584390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65</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66</a:t>
            </a:fld>
            <a:endParaRPr kumimoji="1" lang="ja-JP" altLang="en-US"/>
          </a:p>
        </p:txBody>
      </p:sp>
    </p:spTree>
    <p:extLst>
      <p:ext uri="{BB962C8B-B14F-4D97-AF65-F5344CB8AC3E}">
        <p14:creationId xmlns:p14="http://schemas.microsoft.com/office/powerpoint/2010/main" val="10248344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67</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68</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69</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605442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3715985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6711468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8614193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23830133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1.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1"/>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2" imgW="7772400" imgH="10058400" progId="TCLayout.ActiveDocument.1">
                  <p:embed/>
                </p:oleObj>
              </mc:Choice>
              <mc:Fallback>
                <p:oleObj name="think-cell スライド" r:id="rId12"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3"/>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3.png"/><Relationship Id="rId7" Type="http://schemas.openxmlformats.org/officeDocument/2006/relationships/image" Target="../media/image28.png"/><Relationship Id="rId12"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7.png"/><Relationship Id="rId11" Type="http://schemas.openxmlformats.org/officeDocument/2006/relationships/image" Target="../media/image16.png"/><Relationship Id="rId5" Type="http://schemas.openxmlformats.org/officeDocument/2006/relationships/hyperlink" Target="https://ads-help.yahoo-net.jp/s/article/H000044930?language=ja" TargetMode="External"/><Relationship Id="rId10" Type="http://schemas.openxmlformats.org/officeDocument/2006/relationships/image" Target="../media/image15.png"/><Relationship Id="rId4" Type="http://schemas.openxmlformats.org/officeDocument/2006/relationships/hyperlink" Target="https://s.yimg.jp/dl/displayads-guarantee/formatguide.zip" TargetMode="External"/><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30.jpeg"/><Relationship Id="rId2" Type="http://schemas.openxmlformats.org/officeDocument/2006/relationships/image" Target="../media/image13.png"/><Relationship Id="rId1" Type="http://schemas.openxmlformats.org/officeDocument/2006/relationships/slideLayout" Target="../slideLayouts/slideLayout4.xml"/><Relationship Id="rId6" Type="http://schemas.openxmlformats.org/officeDocument/2006/relationships/image" Target="../media/image29.jpe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3.png"/><Relationship Id="rId7" Type="http://schemas.openxmlformats.org/officeDocument/2006/relationships/image" Target="../media/image16.png"/><Relationship Id="rId12" Type="http://schemas.openxmlformats.org/officeDocument/2006/relationships/hyperlink" Target="https://ads-help.yahoo-net.jp/s/article/H000044930?language=ja"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15.png"/><Relationship Id="rId11" Type="http://schemas.openxmlformats.org/officeDocument/2006/relationships/hyperlink" Target="https://s.yimg.jp/dl/displayads-guarantee/formatguide.zip" TargetMode="External"/><Relationship Id="rId5" Type="http://schemas.openxmlformats.org/officeDocument/2006/relationships/image" Target="../media/image14.png"/><Relationship Id="rId10" Type="http://schemas.openxmlformats.org/officeDocument/2006/relationships/image" Target="../media/image32.png"/><Relationship Id="rId4" Type="http://schemas.openxmlformats.org/officeDocument/2006/relationships/image" Target="../media/image13.png"/><Relationship Id="rId9"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3.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hyperlink" Target="https://ads-help.yahoo-net.jp/s/article/H000044930?language=ja" TargetMode="External"/><Relationship Id="rId10" Type="http://schemas.openxmlformats.org/officeDocument/2006/relationships/image" Target="../media/image17.png"/><Relationship Id="rId4" Type="http://schemas.openxmlformats.org/officeDocument/2006/relationships/hyperlink" Target="https://s.yimg.jp/dl/displayads-guarantee/formatguide.zip" TargetMode="External"/><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hyperlink" Target="https://ads-help.yahoo-net.jp/s/article/H000044930?language=ja" TargetMode="External"/><Relationship Id="rId10" Type="http://schemas.openxmlformats.org/officeDocument/2006/relationships/image" Target="../media/image35.png"/><Relationship Id="rId4" Type="http://schemas.openxmlformats.org/officeDocument/2006/relationships/hyperlink" Target="https://s.yimg.jp/dl/displayads-guarantee/formatguide.zip" TargetMode="External"/><Relationship Id="rId9"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hyperlink" Target="https://www.lycbiz.com/jp/download/"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portal.yadui.business.yahoo.co.jp/agencyportal/873240/"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31.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9.png"/><Relationship Id="rId3" Type="http://schemas.openxmlformats.org/officeDocument/2006/relationships/image" Target="../media/image23.png"/><Relationship Id="rId7" Type="http://schemas.openxmlformats.org/officeDocument/2006/relationships/image" Target="../media/image16.png"/><Relationship Id="rId12"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15.png"/><Relationship Id="rId11" Type="http://schemas.openxmlformats.org/officeDocument/2006/relationships/hyperlink" Target="https://yac.yahoo.co.jp/brandpanel_panorama_topimpact_panelswitch_banner/220310_panorama_topimpact_panelswitch_creativeplan.html" TargetMode="External"/><Relationship Id="rId5" Type="http://schemas.openxmlformats.org/officeDocument/2006/relationships/image" Target="../media/image14.png"/><Relationship Id="rId10" Type="http://schemas.openxmlformats.org/officeDocument/2006/relationships/hyperlink" Target="https://ads-help.yahoo-net.jp/s/article/H000044930?language=ja" TargetMode="External"/><Relationship Id="rId4" Type="http://schemas.openxmlformats.org/officeDocument/2006/relationships/image" Target="../media/image13.png"/><Relationship Id="rId9" Type="http://schemas.openxmlformats.org/officeDocument/2006/relationships/hyperlink" Target="https://s.yimg.jp/dl/displayads-guarantee/formatguide.zip"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3.png"/><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3.png"/><Relationship Id="rId7"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5.xml"/><Relationship Id="rId6" Type="http://schemas.openxmlformats.org/officeDocument/2006/relationships/hyperlink" Target="https://yac.yahoo.co.jp/brandpanel_panorama_topimpact_panelswitch_banner/220310_panorama_topimpact_panelswitch_creativeplan.html" TargetMode="External"/><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5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3.png"/><Relationship Id="rId7" Type="http://schemas.openxmlformats.org/officeDocument/2006/relationships/hyperlink" Target="https://yac.yahoo.co.jp/LinkedGYJ_car_sample_20191016.html" TargetMode="External"/><Relationship Id="rId2" Type="http://schemas.openxmlformats.org/officeDocument/2006/relationships/notesSlide" Target="../notesSlides/notesSlide38.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6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6.xml"/><Relationship Id="rId5" Type="http://schemas.openxmlformats.org/officeDocument/2006/relationships/image" Target="../media/image42.svg"/><Relationship Id="rId4" Type="http://schemas.openxmlformats.org/officeDocument/2006/relationships/image" Target="../media/image41.png"/></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6.xml"/><Relationship Id="rId5" Type="http://schemas.openxmlformats.org/officeDocument/2006/relationships/hyperlink" Target="https://ads-help.yahoo-net.jp/s/article/H000044801?language=ja" TargetMode="External"/><Relationship Id="rId4" Type="http://schemas.openxmlformats.org/officeDocument/2006/relationships/hyperlink" Target="https://form-business.yahoo.co.jp/claris/enqueteForm?inquiry_type=guaranteed_review"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hyperlink" Target="https://ads-help.yahoo-net.jp/" TargetMode="External"/><Relationship Id="rId5" Type="http://schemas.openxmlformats.org/officeDocument/2006/relationships/hyperlink" Target="https://www.lycbiz.com/jp/terms-and-policies/yahoo/" TargetMode="External"/><Relationship Id="rId4" Type="http://schemas.openxmlformats.org/officeDocument/2006/relationships/hyperlink" Target="https://www.lycbiz.com/jp/download/yahoo/"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40.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ブランドパネル</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196349" cy="220983"/>
          </a:xfrm>
        </p:spPr>
        <p:txBody>
          <a:bodyPr/>
          <a:lstStyle/>
          <a:p>
            <a:r>
              <a:rPr lang="en-US" altLang="ja-JP" sz="1200"/>
              <a:t>2024/7/10</a:t>
            </a:r>
            <a:endParaRPr lang="ja-JP" altLang="en-US" sz="1200"/>
          </a:p>
          <a:p>
            <a:endParaRPr lang="ja-JP" altLang="en-US" sz="60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a:t>LINE</a:t>
            </a:r>
            <a:r>
              <a:rPr lang="ja-JP" altLang="en-US"/>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2367002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65C4A2F7-25E4-7CC1-EC28-1978F302B408}"/>
              </a:ext>
            </a:extLst>
          </p:cNvPr>
          <p:cNvGraphicFramePr>
            <a:graphicFrameLocks noGrp="1"/>
          </p:cNvGraphicFramePr>
          <p:nvPr>
            <p:extLst>
              <p:ext uri="{D42A27DB-BD31-4B8C-83A1-F6EECF244321}">
                <p14:modId xmlns:p14="http://schemas.microsoft.com/office/powerpoint/2010/main" val="4096841881"/>
              </p:ext>
            </p:extLst>
          </p:nvPr>
        </p:nvGraphicFramePr>
        <p:xfrm>
          <a:off x="485141" y="1346715"/>
          <a:ext cx="10585449" cy="4946132"/>
        </p:xfrm>
        <a:graphic>
          <a:graphicData uri="http://schemas.openxmlformats.org/drawingml/2006/table">
            <a:tbl>
              <a:tblPr/>
              <a:tblGrid>
                <a:gridCol w="3439159">
                  <a:extLst>
                    <a:ext uri="{9D8B030D-6E8A-4147-A177-3AD203B41FA5}">
                      <a16:colId xmlns:a16="http://schemas.microsoft.com/office/drawing/2014/main" val="251439796"/>
                    </a:ext>
                  </a:extLst>
                </a:gridCol>
                <a:gridCol w="5231111">
                  <a:extLst>
                    <a:ext uri="{9D8B030D-6E8A-4147-A177-3AD203B41FA5}">
                      <a16:colId xmlns:a16="http://schemas.microsoft.com/office/drawing/2014/main" val="723909667"/>
                    </a:ext>
                  </a:extLst>
                </a:gridCol>
                <a:gridCol w="1915179">
                  <a:extLst>
                    <a:ext uri="{9D8B030D-6E8A-4147-A177-3AD203B41FA5}">
                      <a16:colId xmlns:a16="http://schemas.microsoft.com/office/drawing/2014/main" val="2192678241"/>
                    </a:ext>
                  </a:extLst>
                </a:gridCol>
              </a:tblGrid>
              <a:tr h="261252">
                <a:tc gridSpan="2">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通常商品</a:t>
                      </a: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extLst>
                  <a:ext uri="{0D108BD9-81ED-4DB2-BD59-A6C34878D82A}">
                    <a16:rowId xmlns:a16="http://schemas.microsoft.com/office/drawing/2014/main" val="376281940"/>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a:t>
                      </a:r>
                      <a:r>
                        <a:rPr lang="en-US" altLang="ja-JP" sz="1000" b="0" i="0" u="none" strike="noStrike">
                          <a:solidFill>
                            <a:srgbClr val="0D0D0D"/>
                          </a:solidFill>
                          <a:effectLst/>
                          <a:highlight>
                            <a:srgbClr val="F3F3F4"/>
                          </a:highlight>
                          <a:latin typeface="Meiryo"/>
                          <a:ea typeface="Meiryo"/>
                        </a:rPr>
                        <a:t>12</a:t>
                      </a:r>
                      <a:endParaRPr lang="en-US"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120603209"/>
                  </a:ext>
                </a:extLst>
              </a:tr>
              <a:tr h="494260">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リッチフォーマット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P.1</a:t>
                      </a:r>
                      <a:r>
                        <a:rPr lang="en-US" altLang="ja-JP" sz="1000" b="0" i="0" u="none" strike="noStrike">
                          <a:solidFill>
                            <a:srgbClr val="0D0D0D"/>
                          </a:solidFill>
                          <a:effectLst/>
                          <a:highlight>
                            <a:srgbClr val="F3F3F4"/>
                          </a:highlight>
                          <a:latin typeface="Meiryo"/>
                          <a:ea typeface="Meiryo"/>
                        </a:rPr>
                        <a:t>6</a:t>
                      </a:r>
                      <a:endParaRPr lang="en-US"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27281248"/>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スマートフォン</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a:t>
                      </a:r>
                      <a:r>
                        <a:rPr lang="en-US" altLang="ja-JP" sz="1000" b="0" i="0" u="none" strike="noStrike">
                          <a:solidFill>
                            <a:srgbClr val="0D0D0D"/>
                          </a:solidFill>
                          <a:effectLst/>
                          <a:highlight>
                            <a:srgbClr val="F3F3F4"/>
                          </a:highlight>
                          <a:latin typeface="Meiryo"/>
                          <a:ea typeface="Meiryo"/>
                        </a:rPr>
                        <a:t>20</a:t>
                      </a:r>
                      <a:endParaRPr lang="en-US"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445062720"/>
                  </a:ext>
                </a:extLst>
              </a:tr>
              <a:tr h="494260">
                <a:tc vMerge="1">
                  <a:txBody>
                    <a:bodyPr/>
                    <a:lstStyle/>
                    <a:p>
                      <a:endParaRPr kumimoji="1" lang="ja-JP" altLang="en-US"/>
                    </a:p>
                  </a:txBody>
                  <a:tcPr/>
                </a:tc>
                <a:tc>
                  <a:txBody>
                    <a:bodyPr/>
                    <a:lstStyle/>
                    <a:p>
                      <a:pPr algn="l"/>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スマートフォン　カルーセル</a:t>
                      </a:r>
                      <a:endParaRPr kumimoji="1" lang="ja-JP" altLang="en-US" sz="1000"/>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a:t>
                      </a:r>
                      <a:r>
                        <a:rPr lang="en-US" altLang="ja-JP" sz="1000" b="0" i="0" u="none" strike="noStrike">
                          <a:solidFill>
                            <a:srgbClr val="0D0D0D"/>
                          </a:solidFill>
                          <a:effectLst/>
                          <a:highlight>
                            <a:srgbClr val="F3F3F4"/>
                          </a:highlight>
                          <a:latin typeface="Meiryo"/>
                          <a:ea typeface="Meiryo"/>
                        </a:rPr>
                        <a:t>30</a:t>
                      </a:r>
                      <a:endParaRPr lang="en-US"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781469126"/>
                  </a:ext>
                </a:extLst>
              </a:tr>
              <a:tr h="494260">
                <a:tc rowSpan="2">
                  <a:txBody>
                    <a:bodyPr/>
                    <a:lstStyle/>
                    <a:p>
                      <a:pPr algn="ctr"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a:ea typeface="Meiryo"/>
                        </a:rPr>
                        <a:t>ブランドパネル  </a:t>
                      </a:r>
                      <a:r>
                        <a:rPr lang="en-US" altLang="ja-JP" sz="1000" b="1" i="0" u="none" strike="noStrike">
                          <a:solidFill>
                            <a:srgbClr val="0D0D0D"/>
                          </a:solidFill>
                          <a:effectLst/>
                          <a:highlight>
                            <a:srgbClr val="F3F3F4"/>
                          </a:highlight>
                          <a:latin typeface="Meiryo"/>
                          <a:ea typeface="Meiryo"/>
                        </a:rPr>
                        <a:t>PC</a:t>
                      </a:r>
                      <a:endParaRPr lang="ja-JP" altLang="en-US" sz="1000" b="1" i="0" u="none" strike="noStrike">
                        <a:solidFill>
                          <a:srgbClr val="FFFFFF"/>
                        </a:solidFill>
                        <a:effectLst/>
                        <a:highlight>
                          <a:srgbClr val="AAAAAF"/>
                        </a:highlight>
                        <a:latin typeface="Meiryo"/>
                        <a:ea typeface="Meiryo"/>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a:ea typeface="Meiryo"/>
                        </a:rPr>
                        <a:t>P.</a:t>
                      </a:r>
                      <a:r>
                        <a:rPr lang="en-US" altLang="ja-JP" sz="1000" b="0" i="0" u="none" strike="noStrike">
                          <a:solidFill>
                            <a:srgbClr val="0D0D0D"/>
                          </a:solidFill>
                          <a:effectLst/>
                          <a:highlight>
                            <a:srgbClr val="F3F3F4"/>
                          </a:highlight>
                          <a:latin typeface="Meiryo"/>
                          <a:ea typeface="Meiryo"/>
                        </a:rPr>
                        <a:t>40</a:t>
                      </a:r>
                      <a:endParaRPr lang="en-US" sz="1000" b="0" i="0" u="none" strike="noStrike">
                        <a:solidFill>
                          <a:srgbClr val="0D0D0D"/>
                        </a:solidFill>
                        <a:effectLst/>
                        <a:highlight>
                          <a:srgbClr val="F3F3F4"/>
                        </a:highlight>
                        <a:latin typeface="Meiryo"/>
                        <a:ea typeface="Meiryo"/>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1487435451"/>
                  </a:ext>
                </a:extLst>
              </a:tr>
              <a:tr h="494260">
                <a:tc vMerge="1">
                  <a:txBody>
                    <a:bodyPr/>
                    <a:lstStyle/>
                    <a:p>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トップインパクト  </a:t>
                      </a:r>
                      <a:r>
                        <a:rPr lang="en-US" altLang="ja-JP"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PC</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F3F4"/>
                    </a:solidFill>
                  </a:tcPr>
                </a:tc>
                <a:tc>
                  <a:txBody>
                    <a:bodyPr/>
                    <a:lstStyle/>
                    <a:p>
                      <a:pPr algn="ctr" rtl="0" fontAlgn="ctr"/>
                      <a:r>
                        <a:rPr lang="en-US" sz="1000" b="0" i="0" u="none" strike="noStrike">
                          <a:solidFill>
                            <a:srgbClr val="0D0D0D"/>
                          </a:solidFill>
                          <a:effectLst/>
                          <a:highlight>
                            <a:srgbClr val="F3F3F4"/>
                          </a:highlight>
                          <a:latin typeface="Meiryo" panose="020B0604030504040204" pitchFamily="50" charset="-128"/>
                          <a:ea typeface="Meiryo" panose="020B0604030504040204" pitchFamily="50" charset="-128"/>
                        </a:rPr>
                        <a:t>P.</a:t>
                      </a:r>
                      <a:r>
                        <a:rPr lang="en-US" altLang="ja-JP" sz="1000" b="0" i="0" u="none" strike="noStrike">
                          <a:solidFill>
                            <a:srgbClr val="0D0D0D"/>
                          </a:solidFill>
                          <a:effectLst/>
                          <a:highlight>
                            <a:srgbClr val="F3F3F4"/>
                          </a:highlight>
                          <a:latin typeface="Meiryo" panose="020B0604030504040204" pitchFamily="50" charset="-128"/>
                          <a:ea typeface="Meiryo" panose="020B0604030504040204" pitchFamily="50" charset="-128"/>
                        </a:rPr>
                        <a:t>43</a:t>
                      </a:r>
                      <a:endParaRPr lang="en-US" sz="1000" b="0" i="0" u="none" strike="noStrike">
                        <a:solidFill>
                          <a:srgbClr val="0D0D0D"/>
                        </a:solidFill>
                        <a:effectLst/>
                        <a:highlight>
                          <a:srgbClr val="F3F3F4"/>
                        </a:highlight>
                        <a:latin typeface="Meiryo" panose="020B0604030504040204" pitchFamily="50" charset="-128"/>
                        <a:ea typeface="Meiryo" panose="020B0604030504040204" pitchFamily="50" charset="-128"/>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310600988"/>
                  </a:ext>
                </a:extLst>
              </a:tr>
              <a:tr h="307148">
                <a:tc gridSpan="2">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スペシャル商品</a:t>
                      </a: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a:txBody>
                    <a:bodyPr/>
                    <a:lstStyle/>
                    <a:p>
                      <a:pPr algn="ctr" rtl="0" fontAlgn="ctr"/>
                      <a:r>
                        <a:rPr lang="ja-JP" altLang="en-US" sz="1000" b="1" i="0" u="none" strike="noStrike">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solidFill>
                  </a:tcPr>
                </a:tc>
                <a:extLst>
                  <a:ext uri="{0D108BD9-81ED-4DB2-BD59-A6C34878D82A}">
                    <a16:rowId xmlns:a16="http://schemas.microsoft.com/office/drawing/2014/main" val="2664500675"/>
                  </a:ext>
                </a:extLst>
              </a:tr>
              <a:tr h="706086">
                <a:tc>
                  <a:txBody>
                    <a:bodyPr/>
                    <a:lstStyle/>
                    <a:p>
                      <a:pPr algn="l"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トップインパクト　パノラマ　マルチデバイス</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highlight>
                            <a:srgbClr val="F3F3F4"/>
                          </a:highlight>
                          <a:latin typeface="Meiryo" panose="020B0604030504040204" pitchFamily="50" charset="-128"/>
                          <a:ea typeface="Meiryo" panose="020B0604030504040204" pitchFamily="50" charset="-128"/>
                        </a:rPr>
                        <a:t>P.49</a:t>
                      </a:r>
                      <a:endParaRPr lang="ja-JP" altLang="en-US" sz="1000" b="0" i="0" u="none" strike="noStrike">
                        <a:solidFill>
                          <a:srgbClr val="0D0D0D"/>
                        </a:solidFill>
                        <a:effectLst/>
                        <a:highlight>
                          <a:srgbClr val="F3F3F4"/>
                        </a:highlight>
                        <a:latin typeface="Meiryo" panose="020B0604030504040204" pitchFamily="50" charset="-128"/>
                        <a:ea typeface="Meiryo" panose="020B0604030504040204" pitchFamily="50" charset="-128"/>
                      </a:endParaRPr>
                    </a:p>
                  </a:txBody>
                  <a:tcPr marL="3106" marR="3106" marT="3106" marB="0" anchor="ctr">
                    <a:lnL w="63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3994157269"/>
                  </a:ext>
                </a:extLst>
              </a:tr>
              <a:tr h="706086">
                <a:tc>
                  <a:txBody>
                    <a:bodyPr/>
                    <a:lstStyle/>
                    <a:p>
                      <a:pPr algn="l" rtl="0" fontAlgn="ctr"/>
                      <a:endParaRPr lang="ja-JP" altLang="en-US" sz="1000" b="1" i="0" u="none" strike="noStrike">
                        <a:solidFill>
                          <a:srgbClr val="FFFFFF"/>
                        </a:solidFill>
                        <a:effectLst/>
                        <a:highlight>
                          <a:srgbClr val="AAAAAF"/>
                        </a:highlight>
                        <a:latin typeface="Meiryo"/>
                        <a:ea typeface="Meiryo"/>
                      </a:endParaRPr>
                    </a:p>
                  </a:txBody>
                  <a:tcPr marL="3106" marR="3106" marT="3106"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00003E">
                        <a:alpha val="60000"/>
                      </a:srgbClr>
                    </a:solidFill>
                  </a:tcPr>
                </a:tc>
                <a:tc>
                  <a:txBody>
                    <a:bodyPr/>
                    <a:lstStyle/>
                    <a:p>
                      <a:pPr algn="l" rtl="0" fontAlgn="ctr"/>
                      <a:r>
                        <a:rPr lang="ja-JP" altLang="en-US"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0D0D0D"/>
                          </a:solidFill>
                          <a:effectLst/>
                          <a:highlight>
                            <a:srgbClr val="F3F3F4"/>
                          </a:highlight>
                          <a:latin typeface="Meiryo" panose="020B0604030504040204" pitchFamily="50" charset="-128"/>
                          <a:ea typeface="Meiryo" panose="020B0604030504040204" pitchFamily="50" charset="-128"/>
                        </a:rPr>
                        <a:t>PC</a:t>
                      </a:r>
                      <a:endParaRPr lang="ja-JP" altLang="en-US" sz="1000" b="1" i="0" u="none" strike="noStrike">
                        <a:solidFill>
                          <a:srgbClr val="FFFFFF"/>
                        </a:solidFill>
                        <a:effectLst/>
                        <a:highlight>
                          <a:srgbClr val="AAAAAF"/>
                        </a:highlight>
                        <a:latin typeface="Meiryo" panose="020B0604030504040204" pitchFamily="50" charset="-128"/>
                        <a:ea typeface="Meiryo" panose="020B0604030504040204" pitchFamily="50" charset="-128"/>
                      </a:endParaRPr>
                    </a:p>
                  </a:txBody>
                  <a:tcPr marL="55906" marR="3106" marT="3106" marB="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highlight>
                            <a:srgbClr val="F3F3F4"/>
                          </a:highlight>
                          <a:latin typeface="Meiryo" panose="020B0604030504040204" pitchFamily="50" charset="-128"/>
                          <a:ea typeface="Meiryo" panose="020B0604030504040204" pitchFamily="50" charset="-128"/>
                        </a:rPr>
                        <a:t>P.54</a:t>
                      </a:r>
                      <a:endParaRPr lang="ja-JP" altLang="en-US" sz="1000" b="0" i="0" u="none" strike="noStrike">
                        <a:solidFill>
                          <a:srgbClr val="0D0D0D"/>
                        </a:solidFill>
                        <a:effectLst/>
                        <a:highlight>
                          <a:srgbClr val="F3F3F4"/>
                        </a:highlight>
                        <a:latin typeface="Meiryo" panose="020B0604030504040204" pitchFamily="50" charset="-128"/>
                        <a:ea typeface="Meiryo" panose="020B0604030504040204" pitchFamily="50" charset="-128"/>
                      </a:endParaRP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F3F3F4"/>
                    </a:solidFill>
                  </a:tcPr>
                </a:tc>
                <a:extLst>
                  <a:ext uri="{0D108BD9-81ED-4DB2-BD59-A6C34878D82A}">
                    <a16:rowId xmlns:a16="http://schemas.microsoft.com/office/drawing/2014/main" val="671345526"/>
                  </a:ext>
                </a:extLst>
              </a:tr>
            </a:tbl>
          </a:graphicData>
        </a:graphic>
      </p:graphicFrame>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marL="0" indent="0" algn="ctr">
              <a:buNone/>
            </a:pPr>
            <a:r>
              <a:rPr lang="ja-JP" altLang="en-US"/>
              <a:t>商品スペック</a:t>
            </a:r>
          </a:p>
        </p:txBody>
      </p:sp>
      <p:pic>
        <p:nvPicPr>
          <p:cNvPr id="13" name="図プレースホルダー 12" descr="アイコン&#10;&#10;自動的に生成された説明">
            <a:extLst>
              <a:ext uri="{FF2B5EF4-FFF2-40B4-BE49-F238E27FC236}">
                <a16:creationId xmlns:a16="http://schemas.microsoft.com/office/drawing/2014/main" id="{9C170B1A-18AB-BD9F-9567-74FC723E55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sp>
        <p:nvSpPr>
          <p:cNvPr id="16" name="テキスト ボックス 15">
            <a:extLst>
              <a:ext uri="{FF2B5EF4-FFF2-40B4-BE49-F238E27FC236}">
                <a16:creationId xmlns:a16="http://schemas.microsoft.com/office/drawing/2014/main" id="{1AE2F7EE-83F3-556C-6619-9F651F868918}"/>
              </a:ext>
            </a:extLst>
          </p:cNvPr>
          <p:cNvSpPr txBox="1"/>
          <p:nvPr/>
        </p:nvSpPr>
        <p:spPr>
          <a:xfrm>
            <a:off x="447648" y="1069716"/>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pic>
        <p:nvPicPr>
          <p:cNvPr id="18" name="図 17">
            <a:extLst>
              <a:ext uri="{FF2B5EF4-FFF2-40B4-BE49-F238E27FC236}">
                <a16:creationId xmlns:a16="http://schemas.microsoft.com/office/drawing/2014/main" id="{598DF32B-956E-724B-E1F0-F2BEFCB6656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20681" y="1879782"/>
            <a:ext cx="576000" cy="433107"/>
          </a:xfrm>
          <a:prstGeom prst="rect">
            <a:avLst/>
          </a:prstGeom>
        </p:spPr>
      </p:pic>
      <p:pic>
        <p:nvPicPr>
          <p:cNvPr id="19" name="図 18">
            <a:extLst>
              <a:ext uri="{FF2B5EF4-FFF2-40B4-BE49-F238E27FC236}">
                <a16:creationId xmlns:a16="http://schemas.microsoft.com/office/drawing/2014/main" id="{CF59ADA3-37F5-EB9F-F31A-B2DBD737923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52393" y="2847985"/>
            <a:ext cx="288000" cy="520176"/>
          </a:xfrm>
          <a:prstGeom prst="rect">
            <a:avLst/>
          </a:prstGeom>
        </p:spPr>
      </p:pic>
      <p:pic>
        <p:nvPicPr>
          <p:cNvPr id="20" name="図 19">
            <a:extLst>
              <a:ext uri="{FF2B5EF4-FFF2-40B4-BE49-F238E27FC236}">
                <a16:creationId xmlns:a16="http://schemas.microsoft.com/office/drawing/2014/main" id="{A73004EF-DF37-2A23-2AB8-EC4A7FF3805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08583" y="3912560"/>
            <a:ext cx="575621" cy="475831"/>
          </a:xfrm>
          <a:prstGeom prst="rect">
            <a:avLst/>
          </a:prstGeom>
        </p:spPr>
      </p:pic>
      <p:pic>
        <p:nvPicPr>
          <p:cNvPr id="8" name="図 7">
            <a:extLst>
              <a:ext uri="{FF2B5EF4-FFF2-40B4-BE49-F238E27FC236}">
                <a16:creationId xmlns:a16="http://schemas.microsoft.com/office/drawing/2014/main" id="{6BDA7C43-857D-848B-2E21-A59F6F9C31E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37804" y="4980497"/>
            <a:ext cx="576000" cy="433107"/>
          </a:xfrm>
          <a:prstGeom prst="rect">
            <a:avLst/>
          </a:prstGeom>
        </p:spPr>
      </p:pic>
      <p:pic>
        <p:nvPicPr>
          <p:cNvPr id="11" name="図 10">
            <a:extLst>
              <a:ext uri="{FF2B5EF4-FFF2-40B4-BE49-F238E27FC236}">
                <a16:creationId xmlns:a16="http://schemas.microsoft.com/office/drawing/2014/main" id="{803735AB-E1FA-8076-97BF-694101D5683F}"/>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39030" y="5697241"/>
            <a:ext cx="575621" cy="475831"/>
          </a:xfrm>
          <a:prstGeom prst="rect">
            <a:avLst/>
          </a:prstGeom>
        </p:spPr>
      </p:pic>
      <p:sp>
        <p:nvSpPr>
          <p:cNvPr id="15" name="テキスト ボックス 14">
            <a:extLst>
              <a:ext uri="{FF2B5EF4-FFF2-40B4-BE49-F238E27FC236}">
                <a16:creationId xmlns:a16="http://schemas.microsoft.com/office/drawing/2014/main" id="{CA7E5BAA-07AD-6451-5083-3B822DD7428F}"/>
              </a:ext>
            </a:extLst>
          </p:cNvPr>
          <p:cNvSpPr txBox="1"/>
          <p:nvPr/>
        </p:nvSpPr>
        <p:spPr>
          <a:xfrm>
            <a:off x="2133600" y="2032000"/>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sp>
        <p:nvSpPr>
          <p:cNvPr id="21" name="テキスト ボックス 20">
            <a:extLst>
              <a:ext uri="{FF2B5EF4-FFF2-40B4-BE49-F238E27FC236}">
                <a16:creationId xmlns:a16="http://schemas.microsoft.com/office/drawing/2014/main" id="{32132610-6D17-CD37-AF8F-F76153DBBB32}"/>
              </a:ext>
            </a:extLst>
          </p:cNvPr>
          <p:cNvSpPr txBox="1"/>
          <p:nvPr/>
        </p:nvSpPr>
        <p:spPr>
          <a:xfrm>
            <a:off x="2120900" y="2963506"/>
            <a:ext cx="1225550" cy="246221"/>
          </a:xfrm>
          <a:prstGeom prst="rect">
            <a:avLst/>
          </a:prstGeom>
          <a:noFill/>
        </p:spPr>
        <p:txBody>
          <a:bodyPr wrap="square" rtlCol="0">
            <a:spAutoFit/>
          </a:bodyPr>
          <a:lstStyle/>
          <a:p>
            <a:r>
              <a:rPr lang="ja-JP" altLang="en-US" sz="1000" b="1">
                <a:solidFill>
                  <a:schemeClr val="bg1"/>
                </a:solidFill>
              </a:rPr>
              <a:t>スマートフォン</a:t>
            </a:r>
            <a:endParaRPr kumimoji="1" lang="ja-JP" altLang="en-US" sz="1000" b="1">
              <a:solidFill>
                <a:schemeClr val="bg1"/>
              </a:solidFill>
            </a:endParaRPr>
          </a:p>
        </p:txBody>
      </p:sp>
      <p:sp>
        <p:nvSpPr>
          <p:cNvPr id="22" name="テキスト ボックス 21">
            <a:extLst>
              <a:ext uri="{FF2B5EF4-FFF2-40B4-BE49-F238E27FC236}">
                <a16:creationId xmlns:a16="http://schemas.microsoft.com/office/drawing/2014/main" id="{FEAA1B2F-0C20-3C47-F676-E18E22972986}"/>
              </a:ext>
            </a:extLst>
          </p:cNvPr>
          <p:cNvSpPr txBox="1"/>
          <p:nvPr/>
        </p:nvSpPr>
        <p:spPr>
          <a:xfrm>
            <a:off x="2120900" y="3984775"/>
            <a:ext cx="1225550" cy="246221"/>
          </a:xfrm>
          <a:prstGeom prst="rect">
            <a:avLst/>
          </a:prstGeom>
          <a:noFill/>
        </p:spPr>
        <p:txBody>
          <a:bodyPr wrap="square" rtlCol="0">
            <a:spAutoFit/>
          </a:bodyPr>
          <a:lstStyle/>
          <a:p>
            <a:r>
              <a:rPr lang="en-US" altLang="ja-JP" sz="1000" b="1">
                <a:solidFill>
                  <a:schemeClr val="bg1"/>
                </a:solidFill>
                <a:latin typeface="+mn-ea"/>
              </a:rPr>
              <a:t>PC</a:t>
            </a:r>
            <a:endParaRPr kumimoji="1" lang="ja-JP" altLang="en-US" sz="1000" b="1">
              <a:solidFill>
                <a:schemeClr val="bg1"/>
              </a:solidFill>
              <a:latin typeface="+mn-ea"/>
            </a:endParaRPr>
          </a:p>
        </p:txBody>
      </p:sp>
      <p:sp>
        <p:nvSpPr>
          <p:cNvPr id="23" name="テキスト ボックス 22">
            <a:extLst>
              <a:ext uri="{FF2B5EF4-FFF2-40B4-BE49-F238E27FC236}">
                <a16:creationId xmlns:a16="http://schemas.microsoft.com/office/drawing/2014/main" id="{31A5FA1E-98D9-17B4-42FF-19B8479E8FCB}"/>
              </a:ext>
            </a:extLst>
          </p:cNvPr>
          <p:cNvSpPr txBox="1"/>
          <p:nvPr/>
        </p:nvSpPr>
        <p:spPr>
          <a:xfrm>
            <a:off x="2076450" y="5112039"/>
            <a:ext cx="1225550" cy="246221"/>
          </a:xfrm>
          <a:prstGeom prst="rect">
            <a:avLst/>
          </a:prstGeom>
          <a:noFill/>
        </p:spPr>
        <p:txBody>
          <a:bodyPr wrap="square" rtlCol="0">
            <a:spAutoFit/>
          </a:bodyPr>
          <a:lstStyle/>
          <a:p>
            <a:r>
              <a:rPr lang="ja-JP" altLang="en-US" sz="1000" b="1">
                <a:solidFill>
                  <a:schemeClr val="bg1"/>
                </a:solidFill>
              </a:rPr>
              <a:t>マルチデバイス</a:t>
            </a:r>
            <a:endParaRPr kumimoji="1" lang="ja-JP" altLang="en-US" sz="1000" b="1">
              <a:solidFill>
                <a:schemeClr val="bg1"/>
              </a:solidFill>
            </a:endParaRPr>
          </a:p>
        </p:txBody>
      </p:sp>
      <p:sp>
        <p:nvSpPr>
          <p:cNvPr id="24" name="テキスト ボックス 23">
            <a:extLst>
              <a:ext uri="{FF2B5EF4-FFF2-40B4-BE49-F238E27FC236}">
                <a16:creationId xmlns:a16="http://schemas.microsoft.com/office/drawing/2014/main" id="{663F8C11-9D53-3899-8C6D-089B5F1F8BA7}"/>
              </a:ext>
            </a:extLst>
          </p:cNvPr>
          <p:cNvSpPr txBox="1"/>
          <p:nvPr/>
        </p:nvSpPr>
        <p:spPr>
          <a:xfrm>
            <a:off x="2089150" y="5853217"/>
            <a:ext cx="1225550" cy="246221"/>
          </a:xfrm>
          <a:prstGeom prst="rect">
            <a:avLst/>
          </a:prstGeom>
          <a:noFill/>
        </p:spPr>
        <p:txBody>
          <a:bodyPr wrap="square" rtlCol="0">
            <a:spAutoFit/>
          </a:bodyPr>
          <a:lstStyle/>
          <a:p>
            <a:r>
              <a:rPr lang="en-US" altLang="ja-JP" sz="1000" b="1">
                <a:solidFill>
                  <a:schemeClr val="bg1"/>
                </a:solidFill>
                <a:latin typeface="+mn-ea"/>
              </a:rPr>
              <a:t>PC</a:t>
            </a:r>
            <a:endParaRPr kumimoji="1" lang="ja-JP" altLang="en-US" sz="1000" b="1">
              <a:solidFill>
                <a:schemeClr val="bg1"/>
              </a:solidFill>
              <a:latin typeface="+mn-ea"/>
            </a:endParaRPr>
          </a:p>
        </p:txBody>
      </p:sp>
    </p:spTree>
    <p:extLst>
      <p:ext uri="{BB962C8B-B14F-4D97-AF65-F5344CB8AC3E}">
        <p14:creationId xmlns:p14="http://schemas.microsoft.com/office/powerpoint/2010/main" val="184627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プレースホルダー 18" descr="アイコン&#10;&#10;自動的に生成された説明">
            <a:extLst>
              <a:ext uri="{FF2B5EF4-FFF2-40B4-BE49-F238E27FC236}">
                <a16:creationId xmlns:a16="http://schemas.microsoft.com/office/drawing/2014/main" id="{0AEEDD63-B9E7-613A-56CD-98D886165DC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7" name="テキスト ボックス 6">
            <a:extLst>
              <a:ext uri="{FF2B5EF4-FFF2-40B4-BE49-F238E27FC236}">
                <a16:creationId xmlns:a16="http://schemas.microsoft.com/office/drawing/2014/main" id="{D1F3C55C-E266-9FA8-061C-02AEAC5E4197}"/>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17" name="テキスト プレースホルダー 2">
            <a:extLst>
              <a:ext uri="{FF2B5EF4-FFF2-40B4-BE49-F238E27FC236}">
                <a16:creationId xmlns:a16="http://schemas.microsoft.com/office/drawing/2014/main" id="{351E9626-25D5-978A-E871-DAA338BE6824}"/>
              </a:ext>
            </a:extLst>
          </p:cNvPr>
          <p:cNvSpPr>
            <a:spLocks noGrp="1"/>
          </p:cNvSpPr>
          <p:nvPr>
            <p:ph type="body" sz="quarter" idx="12"/>
          </p:nvPr>
        </p:nvSpPr>
        <p:spPr>
          <a:xfrm>
            <a:off x="595671" y="81412"/>
            <a:ext cx="866756" cy="410840"/>
          </a:xfrm>
        </p:spPr>
        <p:txBody>
          <a:bodyPr/>
          <a:lstStyle/>
          <a:p>
            <a:pPr marL="0" indent="0" algn="ctr">
              <a:buNone/>
            </a:pPr>
            <a:r>
              <a:rPr lang="ja-JP" altLang="en-US"/>
              <a:t>商品スペック</a:t>
            </a:r>
          </a:p>
        </p:txBody>
      </p:sp>
      <p:sp>
        <p:nvSpPr>
          <p:cNvPr id="18" name="テキスト プレースホルダー 35">
            <a:extLst>
              <a:ext uri="{FF2B5EF4-FFF2-40B4-BE49-F238E27FC236}">
                <a16:creationId xmlns:a16="http://schemas.microsoft.com/office/drawing/2014/main" id="{8A9A0764-B0F5-0969-5459-0E473EEAEFEA}"/>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pic>
        <p:nvPicPr>
          <p:cNvPr id="21" name="図 20">
            <a:extLst>
              <a:ext uri="{FF2B5EF4-FFF2-40B4-BE49-F238E27FC236}">
                <a16:creationId xmlns:a16="http://schemas.microsoft.com/office/drawing/2014/main" id="{03A5CFF8-9C8C-D673-977C-6E8609CAB7D4}"/>
              </a:ext>
            </a:extLst>
          </p:cNvPr>
          <p:cNvPicPr>
            <a:picLocks noChangeAspect="1"/>
          </p:cNvPicPr>
          <p:nvPr/>
        </p:nvPicPr>
        <p:blipFill rotWithShape="1">
          <a:blip r:embed="rId6">
            <a:extLst>
              <a:ext uri="{28A0092B-C50C-407E-A947-70E740481C1C}">
                <a14:useLocalDpi xmlns:a14="http://schemas.microsoft.com/office/drawing/2010/main"/>
              </a:ext>
            </a:extLst>
          </a:blip>
          <a:srcRect t="-105" b="18249"/>
          <a:stretch/>
        </p:blipFill>
        <p:spPr>
          <a:xfrm>
            <a:off x="3609513" y="2938226"/>
            <a:ext cx="3876964" cy="2176427"/>
          </a:xfrm>
          <a:prstGeom prst="rect">
            <a:avLst/>
          </a:prstGeom>
        </p:spPr>
      </p:pic>
      <p:sp>
        <p:nvSpPr>
          <p:cNvPr id="24" name="角丸四角形 44">
            <a:extLst>
              <a:ext uri="{FF2B5EF4-FFF2-40B4-BE49-F238E27FC236}">
                <a16:creationId xmlns:a16="http://schemas.microsoft.com/office/drawing/2014/main" id="{364201DD-87F6-690B-241E-FA8346D4274F}"/>
              </a:ext>
            </a:extLst>
          </p:cNvPr>
          <p:cNvSpPr/>
          <p:nvPr/>
        </p:nvSpPr>
        <p:spPr>
          <a:xfrm>
            <a:off x="3857878"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6" name="角丸四角形 45">
            <a:extLst>
              <a:ext uri="{FF2B5EF4-FFF2-40B4-BE49-F238E27FC236}">
                <a16:creationId xmlns:a16="http://schemas.microsoft.com/office/drawing/2014/main" id="{4EAA2A46-4597-9C89-0783-1341C7DB19B4}"/>
              </a:ext>
            </a:extLst>
          </p:cNvPr>
          <p:cNvSpPr/>
          <p:nvPr/>
        </p:nvSpPr>
        <p:spPr>
          <a:xfrm>
            <a:off x="3609513" y="128299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7" name="円/楕円 46">
            <a:extLst>
              <a:ext uri="{FF2B5EF4-FFF2-40B4-BE49-F238E27FC236}">
                <a16:creationId xmlns:a16="http://schemas.microsoft.com/office/drawing/2014/main" id="{6D0B79C2-0A88-6AB3-784B-70C58DE07327}"/>
              </a:ext>
            </a:extLst>
          </p:cNvPr>
          <p:cNvSpPr>
            <a:spLocks noChangeAspect="1"/>
          </p:cNvSpPr>
          <p:nvPr/>
        </p:nvSpPr>
        <p:spPr>
          <a:xfrm>
            <a:off x="3609514"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5" name="角丸四角形 47">
            <a:extLst>
              <a:ext uri="{FF2B5EF4-FFF2-40B4-BE49-F238E27FC236}">
                <a16:creationId xmlns:a16="http://schemas.microsoft.com/office/drawing/2014/main" id="{166501BC-61E6-E3F5-0026-E9FE1D3EFA89}"/>
              </a:ext>
            </a:extLst>
          </p:cNvPr>
          <p:cNvSpPr/>
          <p:nvPr/>
        </p:nvSpPr>
        <p:spPr>
          <a:xfrm>
            <a:off x="497930" y="128299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38" name="角丸四角形 48">
            <a:extLst>
              <a:ext uri="{FF2B5EF4-FFF2-40B4-BE49-F238E27FC236}">
                <a16:creationId xmlns:a16="http://schemas.microsoft.com/office/drawing/2014/main" id="{963FEA5F-3F0D-2796-9F38-5150E6977E0E}"/>
              </a:ext>
            </a:extLst>
          </p:cNvPr>
          <p:cNvSpPr/>
          <p:nvPr/>
        </p:nvSpPr>
        <p:spPr>
          <a:xfrm>
            <a:off x="749930" y="184482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9" name="円/楕円 49">
            <a:extLst>
              <a:ext uri="{FF2B5EF4-FFF2-40B4-BE49-F238E27FC236}">
                <a16:creationId xmlns:a16="http://schemas.microsoft.com/office/drawing/2014/main" id="{683497DC-7588-68C1-0562-188C8AFB442C}"/>
              </a:ext>
            </a:extLst>
          </p:cNvPr>
          <p:cNvSpPr>
            <a:spLocks noChangeAspect="1"/>
          </p:cNvSpPr>
          <p:nvPr/>
        </p:nvSpPr>
        <p:spPr>
          <a:xfrm>
            <a:off x="497930"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0" name="テキスト ボックス 39">
            <a:extLst>
              <a:ext uri="{FF2B5EF4-FFF2-40B4-BE49-F238E27FC236}">
                <a16:creationId xmlns:a16="http://schemas.microsoft.com/office/drawing/2014/main" id="{EA15963D-7BE0-9F3B-A513-838C4493065E}"/>
              </a:ext>
            </a:extLst>
          </p:cNvPr>
          <p:cNvSpPr txBox="1"/>
          <p:nvPr/>
        </p:nvSpPr>
        <p:spPr>
          <a:xfrm>
            <a:off x="1661888" y="259926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P15</a:t>
            </a:r>
            <a:endParaRPr kumimoji="1" lang="ja-JP" altLang="en-US"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endParaRPr>
          </a:p>
        </p:txBody>
      </p:sp>
      <p:pic>
        <p:nvPicPr>
          <p:cNvPr id="45" name="図 44">
            <a:extLst>
              <a:ext uri="{FF2B5EF4-FFF2-40B4-BE49-F238E27FC236}">
                <a16:creationId xmlns:a16="http://schemas.microsoft.com/office/drawing/2014/main" id="{D5BDB28A-84D0-1F69-C0B8-A8CBF9F1287C}"/>
              </a:ext>
            </a:extLst>
          </p:cNvPr>
          <p:cNvPicPr>
            <a:picLocks noChangeAspect="1"/>
          </p:cNvPicPr>
          <p:nvPr/>
        </p:nvPicPr>
        <p:blipFill rotWithShape="1">
          <a:blip r:embed="rId7">
            <a:extLst>
              <a:ext uri="{28A0092B-C50C-407E-A947-70E740481C1C}">
                <a14:useLocalDpi xmlns:a14="http://schemas.microsoft.com/office/drawing/2010/main"/>
              </a:ext>
            </a:extLst>
          </a:blip>
          <a:srcRect t="15" b="15"/>
          <a:stretch/>
        </p:blipFill>
        <p:spPr>
          <a:xfrm>
            <a:off x="7609864" y="2912826"/>
            <a:ext cx="4379844" cy="2458731"/>
          </a:xfrm>
          <a:prstGeom prst="rect">
            <a:avLst/>
          </a:prstGeom>
        </p:spPr>
      </p:pic>
      <p:grpSp>
        <p:nvGrpSpPr>
          <p:cNvPr id="47" name="グループ化 46">
            <a:extLst>
              <a:ext uri="{FF2B5EF4-FFF2-40B4-BE49-F238E27FC236}">
                <a16:creationId xmlns:a16="http://schemas.microsoft.com/office/drawing/2014/main" id="{1FEB4903-B601-EEBD-950B-CC1FB7176175}"/>
              </a:ext>
            </a:extLst>
          </p:cNvPr>
          <p:cNvGrpSpPr/>
          <p:nvPr/>
        </p:nvGrpSpPr>
        <p:grpSpPr>
          <a:xfrm>
            <a:off x="534905" y="2894074"/>
            <a:ext cx="1322156" cy="2410962"/>
            <a:chOff x="513033" y="432674"/>
            <a:chExt cx="2115990" cy="3618219"/>
          </a:xfrm>
        </p:grpSpPr>
        <p:grpSp>
          <p:nvGrpSpPr>
            <p:cNvPr id="48" name="グループ化 47">
              <a:extLst>
                <a:ext uri="{FF2B5EF4-FFF2-40B4-BE49-F238E27FC236}">
                  <a16:creationId xmlns:a16="http://schemas.microsoft.com/office/drawing/2014/main" id="{123CEBE1-8733-0B58-CBC6-80E96C3478E8}"/>
                </a:ext>
              </a:extLst>
            </p:cNvPr>
            <p:cNvGrpSpPr/>
            <p:nvPr/>
          </p:nvGrpSpPr>
          <p:grpSpPr>
            <a:xfrm>
              <a:off x="513033" y="432674"/>
              <a:ext cx="2115990" cy="3618219"/>
              <a:chOff x="513033" y="446485"/>
              <a:chExt cx="2115990" cy="3618219"/>
            </a:xfrm>
          </p:grpSpPr>
          <p:pic>
            <p:nvPicPr>
              <p:cNvPr id="55" name="図 54">
                <a:extLst>
                  <a:ext uri="{FF2B5EF4-FFF2-40B4-BE49-F238E27FC236}">
                    <a16:creationId xmlns:a16="http://schemas.microsoft.com/office/drawing/2014/main" id="{C3D77C64-15FE-AA17-E3E6-96033023A944}"/>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6" name="図 55">
                <a:extLst>
                  <a:ext uri="{FF2B5EF4-FFF2-40B4-BE49-F238E27FC236}">
                    <a16:creationId xmlns:a16="http://schemas.microsoft.com/office/drawing/2014/main" id="{6346EAAB-AE11-152F-3CC9-EFB1E4CF1725}"/>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7" name="図 56">
                <a:extLst>
                  <a:ext uri="{FF2B5EF4-FFF2-40B4-BE49-F238E27FC236}">
                    <a16:creationId xmlns:a16="http://schemas.microsoft.com/office/drawing/2014/main" id="{3F50BFD5-2FCD-B84B-9BE5-5A5245240454}"/>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4" name="図 53">
              <a:extLst>
                <a:ext uri="{FF2B5EF4-FFF2-40B4-BE49-F238E27FC236}">
                  <a16:creationId xmlns:a16="http://schemas.microsoft.com/office/drawing/2014/main" id="{265534F7-7D8B-F212-ECC8-E4AE782AB986}"/>
                </a:ext>
              </a:extLst>
            </p:cNvPr>
            <p:cNvPicPr>
              <a:picLocks noChangeAspect="1"/>
            </p:cNvPicPr>
            <p:nvPr/>
          </p:nvPicPr>
          <p:blipFill rotWithShape="1">
            <a:blip r:embed="rId11">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8" name="グループ化 57">
            <a:extLst>
              <a:ext uri="{FF2B5EF4-FFF2-40B4-BE49-F238E27FC236}">
                <a16:creationId xmlns:a16="http://schemas.microsoft.com/office/drawing/2014/main" id="{2DDCB22A-6EB1-F3CF-8279-E81BF5E53718}"/>
              </a:ext>
            </a:extLst>
          </p:cNvPr>
          <p:cNvGrpSpPr/>
          <p:nvPr/>
        </p:nvGrpSpPr>
        <p:grpSpPr>
          <a:xfrm>
            <a:off x="1916910" y="2938226"/>
            <a:ext cx="1322156" cy="2366809"/>
            <a:chOff x="7241733" y="1270074"/>
            <a:chExt cx="2016626" cy="3609988"/>
          </a:xfrm>
        </p:grpSpPr>
        <p:grpSp>
          <p:nvGrpSpPr>
            <p:cNvPr id="59" name="グループ化 58">
              <a:extLst>
                <a:ext uri="{FF2B5EF4-FFF2-40B4-BE49-F238E27FC236}">
                  <a16:creationId xmlns:a16="http://schemas.microsoft.com/office/drawing/2014/main" id="{FB450AB3-0143-E1FD-4818-F6DC0BFE7E73}"/>
                </a:ext>
              </a:extLst>
            </p:cNvPr>
            <p:cNvGrpSpPr/>
            <p:nvPr/>
          </p:nvGrpSpPr>
          <p:grpSpPr>
            <a:xfrm>
              <a:off x="7241733" y="1270074"/>
              <a:ext cx="2016626" cy="3609988"/>
              <a:chOff x="513033" y="432676"/>
              <a:chExt cx="2115990" cy="3551959"/>
            </a:xfrm>
          </p:grpSpPr>
          <p:grpSp>
            <p:nvGrpSpPr>
              <p:cNvPr id="63" name="グループ化 62">
                <a:extLst>
                  <a:ext uri="{FF2B5EF4-FFF2-40B4-BE49-F238E27FC236}">
                    <a16:creationId xmlns:a16="http://schemas.microsoft.com/office/drawing/2014/main" id="{86A4F088-B079-1AB4-8B70-7203BC218351}"/>
                  </a:ext>
                </a:extLst>
              </p:cNvPr>
              <p:cNvGrpSpPr/>
              <p:nvPr/>
            </p:nvGrpSpPr>
            <p:grpSpPr>
              <a:xfrm>
                <a:off x="513033" y="432676"/>
                <a:ext cx="2115990" cy="3551959"/>
                <a:chOff x="513033" y="446487"/>
                <a:chExt cx="2115990" cy="3551959"/>
              </a:xfrm>
            </p:grpSpPr>
            <p:pic>
              <p:nvPicPr>
                <p:cNvPr id="65" name="図 64">
                  <a:extLst>
                    <a:ext uri="{FF2B5EF4-FFF2-40B4-BE49-F238E27FC236}">
                      <a16:creationId xmlns:a16="http://schemas.microsoft.com/office/drawing/2014/main" id="{3781BC36-1F85-1355-4A0E-8936D559A24A}"/>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66" name="図 65">
                  <a:extLst>
                    <a:ext uri="{FF2B5EF4-FFF2-40B4-BE49-F238E27FC236}">
                      <a16:creationId xmlns:a16="http://schemas.microsoft.com/office/drawing/2014/main" id="{CA29CD21-1CD9-F043-5EA4-5BD61F562588}"/>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64" name="図 63">
                <a:extLst>
                  <a:ext uri="{FF2B5EF4-FFF2-40B4-BE49-F238E27FC236}">
                    <a16:creationId xmlns:a16="http://schemas.microsoft.com/office/drawing/2014/main" id="{A44D6432-E9C1-03D5-EDBB-B6402E2FADFA}"/>
                  </a:ext>
                </a:extLst>
              </p:cNvPr>
              <p:cNvPicPr>
                <a:picLocks noChangeAspect="1"/>
              </p:cNvPicPr>
              <p:nvPr/>
            </p:nvPicPr>
            <p:blipFill rotWithShape="1">
              <a:blip r:embed="rId11">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60" name="図 59">
              <a:extLst>
                <a:ext uri="{FF2B5EF4-FFF2-40B4-BE49-F238E27FC236}">
                  <a16:creationId xmlns:a16="http://schemas.microsoft.com/office/drawing/2014/main" id="{E763E493-00A9-1BD6-AC3D-2F927514C60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61" name="図 60">
              <a:extLst>
                <a:ext uri="{FF2B5EF4-FFF2-40B4-BE49-F238E27FC236}">
                  <a16:creationId xmlns:a16="http://schemas.microsoft.com/office/drawing/2014/main" id="{77AC9B44-19E3-30AC-6B33-0EF99F65408B}"/>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7" name="角丸四角形 20">
            <a:extLst>
              <a:ext uri="{FF2B5EF4-FFF2-40B4-BE49-F238E27FC236}">
                <a16:creationId xmlns:a16="http://schemas.microsoft.com/office/drawing/2014/main" id="{EF6B3C62-EC9E-201B-EEB6-B8B3669C1B21}"/>
              </a:ext>
            </a:extLst>
          </p:cNvPr>
          <p:cNvSpPr/>
          <p:nvPr/>
        </p:nvSpPr>
        <p:spPr>
          <a:xfrm>
            <a:off x="534905" y="51581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8" name="角丸四角形 21">
            <a:extLst>
              <a:ext uri="{FF2B5EF4-FFF2-40B4-BE49-F238E27FC236}">
                <a16:creationId xmlns:a16="http://schemas.microsoft.com/office/drawing/2014/main" id="{05321239-380B-DC88-D158-99E138C980DA}"/>
              </a:ext>
            </a:extLst>
          </p:cNvPr>
          <p:cNvSpPr/>
          <p:nvPr/>
        </p:nvSpPr>
        <p:spPr>
          <a:xfrm>
            <a:off x="1921456" y="51581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0" name="角丸四角形 65">
            <a:extLst>
              <a:ext uri="{FF2B5EF4-FFF2-40B4-BE49-F238E27FC236}">
                <a16:creationId xmlns:a16="http://schemas.microsoft.com/office/drawing/2014/main" id="{27F5AAC7-01C3-6C17-5D5F-89D3D022232B}"/>
              </a:ext>
            </a:extLst>
          </p:cNvPr>
          <p:cNvSpPr/>
          <p:nvPr/>
        </p:nvSpPr>
        <p:spPr>
          <a:xfrm>
            <a:off x="7961527"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1" name="円/楕円 66">
            <a:extLst>
              <a:ext uri="{FF2B5EF4-FFF2-40B4-BE49-F238E27FC236}">
                <a16:creationId xmlns:a16="http://schemas.microsoft.com/office/drawing/2014/main" id="{02944FB9-880E-E291-069A-4DE89D8190E7}"/>
              </a:ext>
            </a:extLst>
          </p:cNvPr>
          <p:cNvSpPr>
            <a:spLocks noChangeAspect="1"/>
          </p:cNvSpPr>
          <p:nvPr/>
        </p:nvSpPr>
        <p:spPr>
          <a:xfrm>
            <a:off x="7713163" y="1939276"/>
            <a:ext cx="504000" cy="504000"/>
          </a:xfrm>
          <a:prstGeom prst="ellipse">
            <a:avLst/>
          </a:pr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2" name="角丸四角形 3">
            <a:extLst>
              <a:ext uri="{FF2B5EF4-FFF2-40B4-BE49-F238E27FC236}">
                <a16:creationId xmlns:a16="http://schemas.microsoft.com/office/drawing/2014/main" id="{E350C917-432B-A94B-23A5-51B6713DC416}"/>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cxnSp>
        <p:nvCxnSpPr>
          <p:cNvPr id="2" name="コネクタ: カギ線 1">
            <a:extLst>
              <a:ext uri="{FF2B5EF4-FFF2-40B4-BE49-F238E27FC236}">
                <a16:creationId xmlns:a16="http://schemas.microsoft.com/office/drawing/2014/main" id="{01E831B7-F8F8-C9DE-547F-9C09D0055FF2}"/>
              </a:ext>
            </a:extLst>
          </p:cNvPr>
          <p:cNvCxnSpPr>
            <a:cxnSpLocks/>
          </p:cNvCxnSpPr>
          <p:nvPr/>
        </p:nvCxnSpPr>
        <p:spPr>
          <a:xfrm flipH="1">
            <a:off x="7400011"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 name="コネクタ: カギ線 2">
            <a:extLst>
              <a:ext uri="{FF2B5EF4-FFF2-40B4-BE49-F238E27FC236}">
                <a16:creationId xmlns:a16="http://schemas.microsoft.com/office/drawing/2014/main" id="{814C9BFE-224C-E9A8-14DE-DFC484E97EC9}"/>
              </a:ext>
            </a:extLst>
          </p:cNvPr>
          <p:cNvCxnSpPr>
            <a:cxnSpLocks/>
          </p:cNvCxnSpPr>
          <p:nvPr/>
        </p:nvCxnSpPr>
        <p:spPr>
          <a:xfrm flipH="1">
            <a:off x="11503660"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05576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4" name="図プレースホルダー 13" descr="アイコン&#10;&#10;自動的に生成された説明">
            <a:extLst>
              <a:ext uri="{FF2B5EF4-FFF2-40B4-BE49-F238E27FC236}">
                <a16:creationId xmlns:a16="http://schemas.microsoft.com/office/drawing/2014/main" id="{6D0922E5-498B-B907-D970-6AD0917D5DC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6" name="正方形/長方形 5">
            <a:extLst>
              <a:ext uri="{FF2B5EF4-FFF2-40B4-BE49-F238E27FC236}">
                <a16:creationId xmlns:a16="http://schemas.microsoft.com/office/drawing/2014/main" id="{3D4B646C-3C77-39FE-3AD6-7EAE43E9ABDA}"/>
              </a:ext>
            </a:extLst>
          </p:cNvPr>
          <p:cNvSpPr/>
          <p:nvPr/>
        </p:nvSpPr>
        <p:spPr>
          <a:xfrm>
            <a:off x="397581" y="5737913"/>
            <a:ext cx="4087657" cy="498598"/>
          </a:xfrm>
          <a:prstGeom prst="rect">
            <a:avLst/>
          </a:prstGeom>
        </p:spPr>
        <p:txBody>
          <a:bodyPr wrap="none" lIns="0" tIns="45720" rIns="0" bIns="45720" anchor="t">
            <a:spAutoFit/>
          </a:bodyPr>
          <a:lstStyle/>
          <a:p>
            <a:pPr>
              <a:lnSpc>
                <a:spcPct val="110000"/>
              </a:lnSpc>
              <a:defRPr/>
            </a:pPr>
            <a:r>
              <a:rPr kumimoji="0" lang="en-US" altLang="ja-JP" sz="800" kern="0">
                <a:solidFill>
                  <a:srgbClr val="595959"/>
                </a:solidFill>
                <a:latin typeface="Meiryo"/>
                <a:ea typeface="Meiryo"/>
                <a:cs typeface="+mn-lt"/>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cs typeface="+mn-lt"/>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cs typeface="+mn-lt"/>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3" name="テキスト ボックス 2">
            <a:extLst>
              <a:ext uri="{FF2B5EF4-FFF2-40B4-BE49-F238E27FC236}">
                <a16:creationId xmlns:a16="http://schemas.microsoft.com/office/drawing/2014/main" id="{1B860C3D-80AD-EEAC-8F4E-101F6ED7D309}"/>
              </a:ext>
            </a:extLst>
          </p:cNvPr>
          <p:cNvSpPr txBox="1"/>
          <p:nvPr/>
        </p:nvSpPr>
        <p:spPr>
          <a:xfrm>
            <a:off x="305234" y="6187130"/>
            <a:ext cx="4272350" cy="215444"/>
          </a:xfrm>
          <a:prstGeom prst="rect">
            <a:avLst/>
          </a:prstGeom>
          <a:noFill/>
        </p:spPr>
        <p:txBody>
          <a:bodyPr wrap="square">
            <a:spAutoFit/>
          </a:bodyPr>
          <a:lstStyle/>
          <a:p>
            <a:pPr marL="449263" indent="-449263"/>
            <a:r>
              <a:rPr kumimoji="1" lang="en-US" altLang="ja-JP" sz="700">
                <a:solidFill>
                  <a:srgbClr val="FF0033"/>
                </a:solidFill>
                <a:latin typeface="+mn-ea"/>
              </a:rPr>
              <a:t>※</a:t>
            </a:r>
            <a:r>
              <a:rPr kumimoji="0" lang="en-US" altLang="ja-JP" sz="700" kern="0">
                <a:solidFill>
                  <a:srgbClr val="FF0033"/>
                </a:solidFill>
                <a:latin typeface="+mn-ea"/>
              </a:rPr>
              <a:t>3/11</a:t>
            </a:r>
            <a:r>
              <a:rPr kumimoji="0" lang="ja-JP" altLang="en-US" sz="700" kern="0">
                <a:solidFill>
                  <a:srgbClr val="FF0033"/>
                </a:solidFill>
                <a:latin typeface="+mn-ea"/>
              </a:rPr>
              <a:t>に</a:t>
            </a:r>
            <a:r>
              <a:rPr lang="en-US" altLang="ja-JP" sz="700">
                <a:solidFill>
                  <a:srgbClr val="FF0033"/>
                </a:solidFill>
                <a:latin typeface="+mn-ea"/>
              </a:rPr>
              <a:t>Yahoo! JAPAN</a:t>
            </a:r>
            <a:r>
              <a:rPr lang="ja-JP" altLang="en-US" sz="700">
                <a:solidFill>
                  <a:srgbClr val="FF0033"/>
                </a:solidFill>
                <a:latin typeface="+mn-ea"/>
              </a:rPr>
              <a:t>　トップページ</a:t>
            </a:r>
            <a:r>
              <a:rPr kumimoji="0" lang="ja-JP" altLang="en-US" sz="700" kern="0">
                <a:solidFill>
                  <a:srgbClr val="FF0033"/>
                </a:solidFill>
                <a:latin typeface="+mn-ea"/>
              </a:rPr>
              <a:t>にて特別演出が</a:t>
            </a:r>
            <a:r>
              <a:rPr kumimoji="0" lang="ja-JP" altLang="en-US" sz="800" kern="0">
                <a:solidFill>
                  <a:srgbClr val="FF0033"/>
                </a:solidFill>
                <a:latin typeface="+mn-ea"/>
              </a:rPr>
              <a:t>行われる</a:t>
            </a:r>
            <a:r>
              <a:rPr kumimoji="0" lang="ja-JP" altLang="en-US" sz="700" kern="0">
                <a:solidFill>
                  <a:srgbClr val="FF0033"/>
                </a:solidFill>
                <a:latin typeface="+mn-ea"/>
              </a:rPr>
              <a:t>可能性があります。</a:t>
            </a:r>
          </a:p>
        </p:txBody>
      </p:sp>
      <p:graphicFrame>
        <p:nvGraphicFramePr>
          <p:cNvPr id="17" name="表 16">
            <a:extLst>
              <a:ext uri="{FF2B5EF4-FFF2-40B4-BE49-F238E27FC236}">
                <a16:creationId xmlns:a16="http://schemas.microsoft.com/office/drawing/2014/main" id="{8CD43981-D01F-0805-EFC0-CE1D91016E5B}"/>
              </a:ext>
            </a:extLst>
          </p:cNvPr>
          <p:cNvGraphicFramePr>
            <a:graphicFrameLocks noGrp="1"/>
          </p:cNvGraphicFramePr>
          <p:nvPr>
            <p:extLst>
              <p:ext uri="{D42A27DB-BD31-4B8C-83A1-F6EECF244321}">
                <p14:modId xmlns:p14="http://schemas.microsoft.com/office/powerpoint/2010/main" val="843169679"/>
              </p:ext>
            </p:extLst>
          </p:nvPr>
        </p:nvGraphicFramePr>
        <p:xfrm>
          <a:off x="443707" y="946152"/>
          <a:ext cx="11233149" cy="4738548"/>
        </p:xfrm>
        <a:graphic>
          <a:graphicData uri="http://schemas.openxmlformats.org/drawingml/2006/table">
            <a:tbl>
              <a:tblPr firstCol="1" bandRow="1"/>
              <a:tblGrid>
                <a:gridCol w="1472433">
                  <a:extLst>
                    <a:ext uri="{9D8B030D-6E8A-4147-A177-3AD203B41FA5}">
                      <a16:colId xmlns:a16="http://schemas.microsoft.com/office/drawing/2014/main" val="792911817"/>
                    </a:ext>
                  </a:extLst>
                </a:gridCol>
                <a:gridCol w="542262">
                  <a:extLst>
                    <a:ext uri="{9D8B030D-6E8A-4147-A177-3AD203B41FA5}">
                      <a16:colId xmlns:a16="http://schemas.microsoft.com/office/drawing/2014/main" val="1525620392"/>
                    </a:ext>
                  </a:extLst>
                </a:gridCol>
                <a:gridCol w="1084524">
                  <a:extLst>
                    <a:ext uri="{9D8B030D-6E8A-4147-A177-3AD203B41FA5}">
                      <a16:colId xmlns:a16="http://schemas.microsoft.com/office/drawing/2014/main" val="3835180974"/>
                    </a:ext>
                  </a:extLst>
                </a:gridCol>
                <a:gridCol w="542262">
                  <a:extLst>
                    <a:ext uri="{9D8B030D-6E8A-4147-A177-3AD203B41FA5}">
                      <a16:colId xmlns:a16="http://schemas.microsoft.com/office/drawing/2014/main" val="4269922740"/>
                    </a:ext>
                  </a:extLst>
                </a:gridCol>
                <a:gridCol w="1084524">
                  <a:extLst>
                    <a:ext uri="{9D8B030D-6E8A-4147-A177-3AD203B41FA5}">
                      <a16:colId xmlns:a16="http://schemas.microsoft.com/office/drawing/2014/main" val="360912566"/>
                    </a:ext>
                  </a:extLst>
                </a:gridCol>
                <a:gridCol w="542262">
                  <a:extLst>
                    <a:ext uri="{9D8B030D-6E8A-4147-A177-3AD203B41FA5}">
                      <a16:colId xmlns:a16="http://schemas.microsoft.com/office/drawing/2014/main" val="1933156410"/>
                    </a:ext>
                  </a:extLst>
                </a:gridCol>
                <a:gridCol w="1084524">
                  <a:extLst>
                    <a:ext uri="{9D8B030D-6E8A-4147-A177-3AD203B41FA5}">
                      <a16:colId xmlns:a16="http://schemas.microsoft.com/office/drawing/2014/main" val="846502076"/>
                    </a:ext>
                  </a:extLst>
                </a:gridCol>
                <a:gridCol w="542262">
                  <a:extLst>
                    <a:ext uri="{9D8B030D-6E8A-4147-A177-3AD203B41FA5}">
                      <a16:colId xmlns:a16="http://schemas.microsoft.com/office/drawing/2014/main" val="4196219788"/>
                    </a:ext>
                  </a:extLst>
                </a:gridCol>
                <a:gridCol w="1084524">
                  <a:extLst>
                    <a:ext uri="{9D8B030D-6E8A-4147-A177-3AD203B41FA5}">
                      <a16:colId xmlns:a16="http://schemas.microsoft.com/office/drawing/2014/main" val="943744829"/>
                    </a:ext>
                  </a:extLst>
                </a:gridCol>
                <a:gridCol w="542262">
                  <a:extLst>
                    <a:ext uri="{9D8B030D-6E8A-4147-A177-3AD203B41FA5}">
                      <a16:colId xmlns:a16="http://schemas.microsoft.com/office/drawing/2014/main" val="2494124302"/>
                    </a:ext>
                  </a:extLst>
                </a:gridCol>
                <a:gridCol w="1084524">
                  <a:extLst>
                    <a:ext uri="{9D8B030D-6E8A-4147-A177-3AD203B41FA5}">
                      <a16:colId xmlns:a16="http://schemas.microsoft.com/office/drawing/2014/main" val="3445193374"/>
                    </a:ext>
                  </a:extLst>
                </a:gridCol>
                <a:gridCol w="542262">
                  <a:extLst>
                    <a:ext uri="{9D8B030D-6E8A-4147-A177-3AD203B41FA5}">
                      <a16:colId xmlns:a16="http://schemas.microsoft.com/office/drawing/2014/main" val="739266037"/>
                    </a:ext>
                  </a:extLst>
                </a:gridCol>
                <a:gridCol w="1084524">
                  <a:extLst>
                    <a:ext uri="{9D8B030D-6E8A-4147-A177-3AD203B41FA5}">
                      <a16:colId xmlns:a16="http://schemas.microsoft.com/office/drawing/2014/main" val="3201855149"/>
                    </a:ext>
                  </a:extLst>
                </a:gridCol>
              </a:tblGrid>
              <a:tr h="4403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2"/>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500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1000</a:t>
                      </a:r>
                      <a:r>
                        <a:rPr kumimoji="1" lang="ja-JP" altLang="en-US" sz="850" b="1" kern="1200">
                          <a:solidFill>
                            <a:schemeClr val="bg1"/>
                          </a:solidFill>
                          <a:latin typeface="Meiryo"/>
                          <a:ea typeface="Meiryo"/>
                          <a:cs typeface="+mn-cs"/>
                        </a:rPr>
                        <a:t>万円～）</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a:t>
                      </a:r>
                      <a:r>
                        <a:rPr kumimoji="1" lang="en-US" altLang="ja-JP" sz="850" b="1" kern="1200">
                          <a:solidFill>
                            <a:schemeClr val="bg1"/>
                          </a:solidFill>
                          <a:latin typeface="Meiryo"/>
                          <a:ea typeface="Meiryo"/>
                          <a:cs typeface="+mn-cs"/>
                        </a:rPr>
                        <a:t>FQ1</a:t>
                      </a:r>
                      <a:r>
                        <a:rPr kumimoji="1" lang="ja-JP" altLang="en-US" sz="850" b="1" kern="1200">
                          <a:solidFill>
                            <a:schemeClr val="bg1"/>
                          </a:solidFill>
                          <a:latin typeface="Meiryo"/>
                          <a:ea typeface="Meiryo"/>
                          <a:cs typeface="+mn-cs"/>
                        </a:rPr>
                        <a:t>）</a:t>
                      </a:r>
                      <a:endParaRPr kumimoji="1" lang="ja-JP" altLang="en-US" sz="850" b="1">
                        <a:solidFill>
                          <a:schemeClr val="bg1"/>
                        </a:solidFill>
                        <a:latin typeface="Meiryo"/>
                        <a:ea typeface="Meiryo"/>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50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a:ea typeface="Meiryo"/>
                          <a:cs typeface="+mn-cs"/>
                        </a:rPr>
                        <a:t>（都道府県）（</a:t>
                      </a:r>
                      <a:r>
                        <a:rPr kumimoji="1" lang="en-US" altLang="ja-JP" sz="850" b="1" kern="1200">
                          <a:solidFill>
                            <a:schemeClr val="bg1"/>
                          </a:solidFill>
                          <a:latin typeface="Meiryo"/>
                          <a:ea typeface="Meiryo"/>
                          <a:cs typeface="+mn-cs"/>
                        </a:rPr>
                        <a:t>300</a:t>
                      </a:r>
                      <a:r>
                        <a:rPr kumimoji="1" lang="ja-JP" altLang="en-US" sz="850" b="1" kern="1200">
                          <a:solidFill>
                            <a:schemeClr val="bg1"/>
                          </a:solidFill>
                          <a:latin typeface="Meiryo"/>
                          <a:ea typeface="Meiryo"/>
                          <a:cs typeface="+mn-cs"/>
                        </a:rPr>
                        <a:t>万円～）</a:t>
                      </a: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50" b="1" kern="1200">
                          <a:solidFill>
                            <a:schemeClr val="bg1"/>
                          </a:solidFill>
                          <a:latin typeface="Meiryo"/>
                          <a:ea typeface="Meiryo"/>
                          <a:cs typeface="+mn-cs"/>
                        </a:rPr>
                        <a:t>ブランドパネル　</a:t>
                      </a:r>
                      <a:r>
                        <a:rPr kumimoji="1" lang="en-US" altLang="ja-JP" sz="850" b="1" kern="1200">
                          <a:solidFill>
                            <a:schemeClr val="bg1"/>
                          </a:solidFill>
                          <a:latin typeface="Meiryo"/>
                          <a:ea typeface="Meiryo"/>
                          <a:cs typeface="+mn-cs"/>
                        </a:rPr>
                        <a:t>MD</a:t>
                      </a:r>
                      <a:endParaRPr kumimoji="1" lang="ja-JP" altLang="en-US" sz="85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50" b="1" kern="1200">
                          <a:solidFill>
                            <a:schemeClr val="bg1"/>
                          </a:solidFill>
                          <a:latin typeface="Meiryo" panose="020B0604030504040204" pitchFamily="34" charset="-128"/>
                          <a:ea typeface="Meiryo" panose="020B0604030504040204" pitchFamily="34" charset="-128"/>
                          <a:cs typeface="+mn-cs"/>
                        </a:rPr>
                        <a:t>（市区郡）</a:t>
                      </a:r>
                      <a:endParaRPr kumimoji="1" lang="en-US" altLang="ja-JP" sz="850" b="1" kern="1200">
                        <a:solidFill>
                          <a:schemeClr val="bg1"/>
                        </a:solidFill>
                        <a:latin typeface="Meiryo" panose="020B0604030504040204" pitchFamily="34" charset="-128"/>
                        <a:ea typeface="Meiryo" panose="020B0604030504040204" pitchFamily="34" charset="-128"/>
                        <a:cs typeface="+mn-cs"/>
                      </a:endParaRPr>
                    </a:p>
                  </a:txBody>
                  <a:tcPr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effectLst/>
                          <a:latin typeface="Meiryo"/>
                        </a:rPr>
                        <a:t>1000005651</a:t>
                      </a:r>
                      <a:endParaRPr kumimoji="1"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effectLst/>
                          <a:latin typeface="Meiryo"/>
                        </a:rPr>
                        <a:t>1000005652</a:t>
                      </a:r>
                      <a:endParaRPr kumimoji="1"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1000001346</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effectLst/>
                          <a:latin typeface="Meiryo"/>
                        </a:rPr>
                        <a:t>1000005697</a:t>
                      </a:r>
                      <a:endParaRPr kumimoji="1"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ja-JP" altLang="en-US" sz="900" b="0" i="0" u="none" strike="noStrike" noProof="0">
                          <a:solidFill>
                            <a:srgbClr val="0D0D0D"/>
                          </a:solidFill>
                          <a:latin typeface="Meiryo"/>
                          <a:ea typeface="Meiryo"/>
                        </a:rPr>
                        <a:t>継続</a:t>
                      </a:r>
                      <a:endParaRPr lang="en-US" altLang="ja-JP" sz="900" b="0" i="0" u="none" strike="noStrike" noProof="0">
                        <a:solidFill>
                          <a:srgbClr val="0D0D0D"/>
                        </a:solidFill>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effectLst/>
                          <a:latin typeface="Meiryo"/>
                        </a:rPr>
                        <a:t>1000005653</a:t>
                      </a:r>
                      <a:endParaRPr kumimoji="1" lang="ja-JP" altLang="en-US">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a:ea typeface="Meiryo"/>
                        </a:rPr>
                        <a:t>継続</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1000003037</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2024</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7</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25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a:t>
                      </a:r>
                      <a:endParaRPr kumimoji="1" lang="ja-JP" altLang="en-US" sz="900" kern="1200">
                        <a:solidFill>
                          <a:srgbClr val="0D0D0D"/>
                        </a:solidFill>
                        <a:latin typeface="Meiryo"/>
                        <a:ea typeface="Meiryo"/>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5043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a:t>
                      </a:r>
                      <a:endParaRPr kumimoji="1" lang="en-US" altLang="ja-JP" sz="800" b="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【PC】</a:t>
                      </a:r>
                      <a:r>
                        <a:rPr kumimoji="1" lang="ja-JP" altLang="en-US" sz="900" kern="1200">
                          <a:solidFill>
                            <a:srgbClr val="0D0D0D"/>
                          </a:solidFill>
                          <a:latin typeface="Meiryo" panose="020B0604030504040204" pitchFamily="34" charset="-128"/>
                          <a:ea typeface="Meiryo" panose="020B0604030504040204" pitchFamily="34" charset="-128"/>
                          <a:cs typeface="+mn-cs"/>
                        </a:rPr>
                        <a:t>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ブランドパネル クインティ</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/16</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9</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画像</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 　バナー</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/1</a:t>
                      </a:r>
                      <a:r>
                        <a:rPr kumimoji="1" lang="ja-JP" altLang="en-US" sz="900" kern="1200">
                          <a:solidFill>
                            <a:srgbClr val="0D0D0D"/>
                          </a:solidFill>
                          <a:latin typeface="Meiryo" panose="020B0604030504040204" pitchFamily="34" charset="-128"/>
                          <a:ea typeface="Meiryo" panose="020B0604030504040204" pitchFamily="34" charset="-128"/>
                          <a:cs typeface="+mn-cs"/>
                        </a:rPr>
                        <a:t>：</a:t>
                      </a:r>
                      <a:r>
                        <a:rPr kumimoji="1" lang="en-US" altLang="ja-JP" sz="900" kern="1200">
                          <a:solidFill>
                            <a:srgbClr val="0D0D0D"/>
                          </a:solidFill>
                          <a:latin typeface="Meiryo" panose="020B0604030504040204" pitchFamily="34" charset="-128"/>
                          <a:ea typeface="Meiryo" panose="020B0604030504040204" pitchFamily="34" charset="-128"/>
                          <a:cs typeface="+mn-cs"/>
                        </a:rPr>
                        <a:t>1</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4274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動画をフルスクリーンで再生する（</a:t>
                      </a:r>
                      <a:r>
                        <a:rPr kumimoji="1" lang="en" altLang="ja-JP" sz="900" kern="1200">
                          <a:solidFill>
                            <a:srgbClr val="0D0D0D"/>
                          </a:solidFill>
                          <a:latin typeface="Meiryo" panose="020B0604030504040204" pitchFamily="34" charset="-128"/>
                          <a:ea typeface="Meiryo" panose="020B0604030504040204" pitchFamily="34" charset="-128"/>
                          <a:cs typeface="+mn-cs"/>
                        </a:rPr>
                        <a:t>for view</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en"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 sz="900" kern="1200">
                          <a:solidFill>
                            <a:srgbClr val="0D0D0D"/>
                          </a:solidFill>
                          <a:latin typeface="Meiryo" panose="020B0604030504040204" pitchFamily="34" charset="-128"/>
                          <a:ea typeface="Meiryo" panose="020B0604030504040204" pitchFamily="34" charset="-128"/>
                          <a:cs typeface="+mn-cs"/>
                        </a:rPr>
                        <a:t>　</a:t>
                      </a:r>
                      <a:r>
                        <a:rPr kumimoji="1" lang="ja-JP" altLang="en-US" sz="900" kern="1200">
                          <a:solidFill>
                            <a:srgbClr val="0D0D0D"/>
                          </a:solidFill>
                          <a:latin typeface="Meiryo" panose="020B0604030504040204" pitchFamily="34" charset="-128"/>
                          <a:ea typeface="Meiryo" panose="020B0604030504040204" pitchFamily="34" charset="-128"/>
                          <a:cs typeface="+mn-cs"/>
                        </a:rPr>
                        <a:t>ランディングページを表示する（</a:t>
                      </a:r>
                      <a:r>
                        <a:rPr kumimoji="1" lang="en" altLang="ja-JP" sz="900" kern="1200">
                          <a:solidFill>
                            <a:srgbClr val="0D0D0D"/>
                          </a:solidFill>
                          <a:latin typeface="Meiryo" panose="020B0604030504040204" pitchFamily="34" charset="-128"/>
                          <a:ea typeface="Meiryo" panose="020B0604030504040204" pitchFamily="34" charset="-128"/>
                          <a:cs typeface="+mn-cs"/>
                        </a:rPr>
                        <a:t>for click</a:t>
                      </a:r>
                      <a:r>
                        <a:rPr kumimoji="1" lang="ja-JP" altLang="en" sz="900" kern="1200">
                          <a:solidFill>
                            <a:srgbClr val="0D0D0D"/>
                          </a:solidFill>
                          <a:latin typeface="Meiryo" panose="020B0604030504040204" pitchFamily="34" charset="-128"/>
                          <a:ea typeface="Meiryo" panose="020B0604030504040204" pitchFamily="34" charset="-128"/>
                          <a:cs typeface="+mn-cs"/>
                        </a:rPr>
                        <a:t>）</a:t>
                      </a:r>
                    </a:p>
                  </a:txBody>
                  <a:tcPr marL="0" marR="0" marT="72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222981766"/>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スマートフォン（ウェブ</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アプリ）　</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baseline="0">
                          <a:solidFill>
                            <a:srgbClr val="0D0D0D"/>
                          </a:solidFill>
                          <a:latin typeface="Meiryo" panose="020B0604030504040204" pitchFamily="34" charset="-128"/>
                          <a:ea typeface="Meiryo" panose="020B0604030504040204" pitchFamily="34" charset="-128"/>
                          <a:cs typeface="+mn-cs"/>
                        </a:rPr>
                        <a:t>　</a:t>
                      </a:r>
                      <a:r>
                        <a:rPr kumimoji="1" lang="en-US" altLang="ja-JP" sz="900" kern="1200">
                          <a:solidFill>
                            <a:srgbClr val="0D0D0D"/>
                          </a:solidFill>
                          <a:latin typeface="Meiryo" panose="020B0604030504040204" pitchFamily="34" charset="-128"/>
                          <a:ea typeface="Meiryo" panose="020B0604030504040204" pitchFamily="34" charset="-128"/>
                          <a:cs typeface="+mn-cs"/>
                        </a:rPr>
                        <a:t>PC</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Yahoo! JAPAN</a:t>
                      </a:r>
                      <a:r>
                        <a:rPr kumimoji="1" lang="ja-JP" altLang="en-US" sz="900" kern="1200">
                          <a:solidFill>
                            <a:srgbClr val="0D0D0D"/>
                          </a:solidFill>
                          <a:latin typeface="Meiryo" panose="020B0604030504040204" pitchFamily="34" charset="-128"/>
                          <a:ea typeface="Meiryo" panose="020B0604030504040204" pitchFamily="34" charset="-128"/>
                          <a:cs typeface="+mn-cs"/>
                        </a:rPr>
                        <a:t>　トップページ</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rgbClr val="0D0D0D"/>
                          </a:solidFill>
                          <a:effectLst/>
                          <a:uLnTx/>
                          <a:uFillTx/>
                          <a:latin typeface="Meiryo"/>
                          <a:ea typeface="Meiryo"/>
                          <a:cs typeface="+mn-cs"/>
                        </a:rPr>
                        <a:t>2024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日（日）～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日（月）</a:t>
                      </a:r>
                      <a:endParaRPr kumimoji="1" lang="ja-JP">
                        <a:solidFill>
                          <a:srgbClr val="0D0D0D"/>
                        </a:solidFill>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panose="020B0604030504040204" pitchFamily="34" charset="-128"/>
                          <a:ea typeface="Meiryo" panose="020B0604030504040204" pitchFamily="34" charset="-128"/>
                          <a:cs typeface="+mn-cs"/>
                        </a:rPr>
                        <a:t>5</a:t>
                      </a:r>
                      <a:r>
                        <a:rPr kumimoji="1" lang="ja-JP" altLang="en-US" sz="900" kern="1200" dirty="0">
                          <a:solidFill>
                            <a:srgbClr val="0D0D0D"/>
                          </a:solidFill>
                          <a:latin typeface="Meiryo" panose="020B0604030504040204" pitchFamily="34" charset="-128"/>
                          <a:ea typeface="Meiryo" panose="020B0604030504040204" pitchFamily="34" charset="-128"/>
                          <a:cs typeface="+mn-cs"/>
                        </a:rPr>
                        <a:t>日間～</a:t>
                      </a:r>
                      <a:r>
                        <a:rPr kumimoji="1" lang="en-US" altLang="ja-JP" sz="900" kern="1200" dirty="0">
                          <a:solidFill>
                            <a:srgbClr val="0D0D0D"/>
                          </a:solidFill>
                          <a:latin typeface="Meiryo" panose="020B0604030504040204" pitchFamily="34" charset="-128"/>
                          <a:ea typeface="Meiryo" panose="020B0604030504040204" pitchFamily="34" charset="-128"/>
                          <a:cs typeface="+mn-cs"/>
                        </a:rPr>
                        <a:t>31</a:t>
                      </a:r>
                      <a:r>
                        <a:rPr kumimoji="1" lang="ja-JP" altLang="en-US" sz="900" kern="1200" dirty="0">
                          <a:solidFill>
                            <a:srgbClr val="0D0D0D"/>
                          </a:solidFill>
                          <a:latin typeface="Meiryo" panose="020B0604030504040204" pitchFamily="34" charset="-128"/>
                          <a:ea typeface="Meiryo" panose="020B0604030504040204" pitchFamily="34" charset="-128"/>
                          <a:cs typeface="+mn-cs"/>
                        </a:rPr>
                        <a:t>日間</a:t>
                      </a:r>
                      <a:r>
                        <a:rPr kumimoji="1" lang="en-US" altLang="ja-JP" sz="900" kern="1200" dirty="0">
                          <a:solidFill>
                            <a:srgbClr val="0D0D0D"/>
                          </a:solidFill>
                          <a:latin typeface="Meiryo" panose="020B0604030504040204" pitchFamily="34" charset="-128"/>
                          <a:ea typeface="Meiryo" panose="020B0604030504040204" pitchFamily="34" charset="-128"/>
                          <a:cs typeface="+mn-cs"/>
                        </a:rPr>
                        <a:t>  </a:t>
                      </a:r>
                      <a:r>
                        <a:rPr kumimoji="1" lang="en-US" altLang="ja-JP" sz="900" kern="1200" dirty="0">
                          <a:solidFill>
                            <a:srgbClr val="FF0033"/>
                          </a:solidFill>
                          <a:latin typeface="Meiryo" panose="020B0604030504040204" pitchFamily="34" charset="-128"/>
                          <a:ea typeface="Meiryo" panose="020B0604030504040204" pitchFamily="34" charset="-128"/>
                          <a:cs typeface="+mn-cs"/>
                        </a:rPr>
                        <a:t>※1</a:t>
                      </a:r>
                      <a:endParaRPr kumimoji="1" lang="ja-JP" altLang="en-US" sz="900" kern="1200" dirty="0">
                        <a:solidFill>
                          <a:srgbClr val="FF0033"/>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r>
                        <a:rPr kumimoji="1" lang="en-US" altLang="ja-JP" sz="900" kern="1200">
                          <a:solidFill>
                            <a:srgbClr val="0D0D0D"/>
                          </a:solidFill>
                          <a:latin typeface="Meiryo" panose="020B0604030504040204" pitchFamily="34" charset="-128"/>
                          <a:ea typeface="Meiryo" panose="020B0604030504040204" pitchFamily="34" charset="-128"/>
                          <a:cs typeface="+mn-cs"/>
                        </a:rPr>
                        <a:t>31</a:t>
                      </a:r>
                      <a:r>
                        <a:rPr kumimoji="1" lang="ja-JP" altLang="en-US" sz="900" kern="1200">
                          <a:solidFill>
                            <a:srgbClr val="0D0D0D"/>
                          </a:solidFill>
                          <a:latin typeface="Meiryo" panose="020B0604030504040204" pitchFamily="34" charset="-128"/>
                          <a:ea typeface="Meiryo" panose="020B0604030504040204" pitchFamily="34" charset="-128"/>
                          <a:cs typeface="+mn-cs"/>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panose="020B0604030504040204" pitchFamily="34" charset="-128"/>
                          <a:ea typeface="Meiryo" panose="020B0604030504040204" pitchFamily="34" charset="-128"/>
                        </a:rPr>
                        <a:t>5</a:t>
                      </a:r>
                      <a:r>
                        <a:rPr kumimoji="1" lang="ja-JP" altLang="en-US" sz="900" dirty="0">
                          <a:solidFill>
                            <a:srgbClr val="0D0D0D"/>
                          </a:solidFill>
                          <a:latin typeface="Meiryo" panose="020B0604030504040204" pitchFamily="34" charset="-128"/>
                          <a:ea typeface="Meiryo" panose="020B0604030504040204" pitchFamily="34" charset="-128"/>
                        </a:rPr>
                        <a:t>日間～</a:t>
                      </a:r>
                      <a:r>
                        <a:rPr kumimoji="1" lang="en-US" altLang="ja-JP" sz="900" dirty="0">
                          <a:solidFill>
                            <a:srgbClr val="0D0D0D"/>
                          </a:solidFill>
                          <a:latin typeface="Meiryo" panose="020B0604030504040204" pitchFamily="34" charset="-128"/>
                          <a:ea typeface="Meiryo" panose="020B0604030504040204" pitchFamily="34" charset="-128"/>
                        </a:rPr>
                        <a:t>31</a:t>
                      </a:r>
                      <a:r>
                        <a:rPr kumimoji="1" lang="ja-JP" altLang="en-US" sz="900" dirty="0">
                          <a:solidFill>
                            <a:srgbClr val="0D0D0D"/>
                          </a:solidFill>
                          <a:latin typeface="Meiryo" panose="020B0604030504040204" pitchFamily="34" charset="-128"/>
                          <a:ea typeface="Meiryo" panose="020B0604030504040204" pitchFamily="34" charset="-128"/>
                        </a:rPr>
                        <a:t>日間</a:t>
                      </a:r>
                      <a:r>
                        <a:rPr kumimoji="1" lang="en-US" altLang="ja-JP" sz="900" dirty="0">
                          <a:solidFill>
                            <a:srgbClr val="0D0D0D"/>
                          </a:solidFill>
                          <a:latin typeface="Meiryo" panose="020B0604030504040204" pitchFamily="34" charset="-128"/>
                          <a:ea typeface="Meiryo" panose="020B0604030504040204" pitchFamily="34" charset="-128"/>
                        </a:rPr>
                        <a:t> </a:t>
                      </a:r>
                      <a:r>
                        <a:rPr kumimoji="1" lang="en-US" altLang="ja-JP" sz="900" dirty="0">
                          <a:solidFill>
                            <a:srgbClr val="FF0033"/>
                          </a:solidFill>
                          <a:latin typeface="Meiryo" panose="020B0604030504040204" pitchFamily="34" charset="-128"/>
                          <a:ea typeface="Meiryo" panose="020B0604030504040204" pitchFamily="34" charset="-128"/>
                        </a:rPr>
                        <a:t>※1</a:t>
                      </a:r>
                      <a:endParaRPr kumimoji="1" lang="ja-JP" altLang="en-US" sz="900" dirty="0">
                        <a:solidFill>
                          <a:srgbClr val="FF0033"/>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a:t>
                      </a:r>
                      <a:r>
                        <a:rPr kumimoji="1" lang="ja-JP" altLang="en-US" sz="900">
                          <a:solidFill>
                            <a:srgbClr val="0D0D0D"/>
                          </a:solidFill>
                          <a:latin typeface="Meiryo" panose="020B0604030504040204" pitchFamily="34" charset="-128"/>
                          <a:ea typeface="Meiryo" panose="020B0604030504040204" pitchFamily="34" charset="-128"/>
                        </a:rPr>
                        <a:t>日間～</a:t>
                      </a:r>
                      <a:r>
                        <a:rPr kumimoji="1" lang="en-US" altLang="ja-JP" sz="900">
                          <a:solidFill>
                            <a:srgbClr val="0D0D0D"/>
                          </a:solidFill>
                          <a:latin typeface="Meiryo" panose="020B0604030504040204" pitchFamily="34" charset="-128"/>
                          <a:ea typeface="Meiryo" panose="020B0604030504040204" pitchFamily="34" charset="-128"/>
                        </a:rPr>
                        <a:t>31</a:t>
                      </a:r>
                      <a:r>
                        <a:rPr kumimoji="1" lang="ja-JP" altLang="en-US" sz="900">
                          <a:solidFill>
                            <a:srgbClr val="0D0D0D"/>
                          </a:solidFill>
                          <a:latin typeface="Meiryo" panose="020B0604030504040204" pitchFamily="34" charset="-128"/>
                          <a:ea typeface="Meiryo" panose="020B0604030504040204" pitchFamily="34" charset="-128"/>
                        </a:rPr>
                        <a:t>日間</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67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panose="020B0604030504040204" pitchFamily="34" charset="-128"/>
                          <a:ea typeface="Meiryo" panose="020B0604030504040204" pitchFamily="34" charset="-128"/>
                        </a:rPr>
                        <a:t>5,000,000</a:t>
                      </a:r>
                      <a:r>
                        <a:rPr kumimoji="1" lang="ja-JP" altLang="en-US" sz="900">
                          <a:solidFill>
                            <a:srgbClr val="0D0D0D"/>
                          </a:solidFill>
                          <a:latin typeface="Meiryo" panose="020B0604030504040204" pitchFamily="34" charset="-128"/>
                          <a:ea typeface="Meiryo" panose="020B0604030504040204" pitchFamily="34" charset="-128"/>
                        </a:rPr>
                        <a:t>円</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500,000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3,000,000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100,000</a:t>
                      </a:r>
                      <a:r>
                        <a:rPr kumimoji="1" lang="ja-JP" altLang="en-US" sz="900" kern="1200">
                          <a:solidFill>
                            <a:srgbClr val="0D0D0D"/>
                          </a:solidFill>
                          <a:latin typeface="Meiryo" panose="020B0604030504040204" pitchFamily="34" charset="-128"/>
                          <a:ea typeface="Meiryo" panose="020B0604030504040204" pitchFamily="34" charset="-128"/>
                          <a:cs typeface="+mn-cs"/>
                        </a:rPr>
                        <a:t>円</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2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780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702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748</a:t>
                      </a:r>
                      <a:r>
                        <a:rPr kumimoji="1" lang="ja-JP" altLang="en-US" sz="900" dirty="0">
                          <a:solidFill>
                            <a:srgbClr val="0D0D0D"/>
                          </a:solidFill>
                          <a:latin typeface="Meiryo"/>
                          <a:ea typeface="Meiryo"/>
                        </a:rPr>
                        <a:t>円</a:t>
                      </a:r>
                      <a:r>
                        <a:rPr lang="en-US" altLang="ja-JP" sz="900" dirty="0">
                          <a:solidFill>
                            <a:srgbClr val="0D0D0D"/>
                          </a:solidFill>
                          <a:latin typeface="Meiryo"/>
                          <a:ea typeface="Meiryo"/>
                        </a:rPr>
                        <a:t> </a:t>
                      </a:r>
                      <a:r>
                        <a:rPr kumimoji="1" lang="en-US" altLang="ja-JP" sz="900" dirty="0">
                          <a:solidFill>
                            <a:srgbClr val="0D0D0D"/>
                          </a:solidFill>
                          <a:latin typeface="Meiryo"/>
                          <a:ea typeface="Meiryo"/>
                        </a:rPr>
                        <a:t> </a:t>
                      </a:r>
                      <a:r>
                        <a:rPr kumimoji="1" lang="en-US" altLang="ja-JP" sz="900" kern="1200" dirty="0">
                          <a:solidFill>
                            <a:srgbClr val="FF0033"/>
                          </a:solidFill>
                          <a:latin typeface="Meiryo"/>
                          <a:ea typeface="Meiryo"/>
                          <a:cs typeface="+mn-cs"/>
                        </a:rPr>
                        <a:t>※2</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1,014</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780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912</a:t>
                      </a:r>
                      <a:r>
                        <a:rPr kumimoji="1" lang="ja-JP" altLang="en-US" sz="900" kern="1200" dirty="0">
                          <a:solidFill>
                            <a:srgbClr val="0D0D0D"/>
                          </a:solidFill>
                          <a:latin typeface="Meiryo"/>
                          <a:ea typeface="Meiryo"/>
                          <a:cs typeface="+mn-cs"/>
                        </a:rPr>
                        <a:t>円</a:t>
                      </a:r>
                      <a:r>
                        <a:rPr kumimoji="1" lang="ja-JP" altLang="en-US" sz="900" dirty="0">
                          <a:solidFill>
                            <a:srgbClr val="0D0D0D"/>
                          </a:solidFill>
                          <a:latin typeface="Meiryo"/>
                          <a:ea typeface="Meiryo"/>
                        </a:rPr>
                        <a:t>★</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702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1,216</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780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kern="1200" dirty="0">
                          <a:solidFill>
                            <a:srgbClr val="FF0033"/>
                          </a:solidFill>
                          <a:latin typeface="Meiryo"/>
                          <a:ea typeface="Meiryo"/>
                          <a:cs typeface="+mn-cs"/>
                        </a:rPr>
                        <a:t>※4</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716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panose="020B0604030504040204" pitchFamily="34" charset="-128"/>
                          <a:ea typeface="Meiryo" panose="020B0604030504040204" pitchFamily="34" charset="-128"/>
                          <a:cs typeface="+mn-cs"/>
                        </a:rPr>
                        <a:t>-</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panose="020B0604030504040204" pitchFamily="34" charset="-128"/>
                          <a:ea typeface="Meiryo" panose="020B0604030504040204" pitchFamily="34" charset="-128"/>
                        </a:rPr>
                        <a:t>-</a:t>
                      </a:r>
                      <a:endParaRPr kumimoji="1" lang="ja-JP" altLang="en-US" sz="900" dirty="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8" name="円/楕円 13">
            <a:extLst>
              <a:ext uri="{FF2B5EF4-FFF2-40B4-BE49-F238E27FC236}">
                <a16:creationId xmlns:a16="http://schemas.microsoft.com/office/drawing/2014/main" id="{7C81336E-3FAD-9CA6-2C5F-127D4700BBA4}"/>
              </a:ext>
            </a:extLst>
          </p:cNvPr>
          <p:cNvSpPr>
            <a:spLocks noChangeAspect="1"/>
          </p:cNvSpPr>
          <p:nvPr/>
        </p:nvSpPr>
        <p:spPr>
          <a:xfrm>
            <a:off x="8011033" y="2443829"/>
            <a:ext cx="180000" cy="180000"/>
          </a:xfrm>
          <a:prstGeom prst="ellipse">
            <a:avLst/>
          </a:prstGeom>
          <a:solidFill>
            <a:schemeClr val="tx1"/>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9" name="円/楕円 14">
            <a:extLst>
              <a:ext uri="{FF2B5EF4-FFF2-40B4-BE49-F238E27FC236}">
                <a16:creationId xmlns:a16="http://schemas.microsoft.com/office/drawing/2014/main" id="{21281617-866A-FB41-2FDC-AF9A47253A66}"/>
              </a:ext>
            </a:extLst>
          </p:cNvPr>
          <p:cNvSpPr>
            <a:spLocks noChangeAspect="1"/>
          </p:cNvSpPr>
          <p:nvPr/>
        </p:nvSpPr>
        <p:spPr>
          <a:xfrm>
            <a:off x="10374135" y="242058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15">
            <a:extLst>
              <a:ext uri="{FF2B5EF4-FFF2-40B4-BE49-F238E27FC236}">
                <a16:creationId xmlns:a16="http://schemas.microsoft.com/office/drawing/2014/main" id="{23EF63CC-EF4C-1BA5-C1AD-058E3917895D}"/>
              </a:ext>
            </a:extLst>
          </p:cNvPr>
          <p:cNvSpPr>
            <a:spLocks noChangeAspect="1"/>
          </p:cNvSpPr>
          <p:nvPr/>
        </p:nvSpPr>
        <p:spPr>
          <a:xfrm>
            <a:off x="8437754" y="2263829"/>
            <a:ext cx="180000" cy="180000"/>
          </a:xfrm>
          <a:prstGeom prst="ellipse">
            <a:avLst/>
          </a:prstGeom>
          <a:solidFill>
            <a:srgbClr val="03004A"/>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1" name="正方形/長方形 20">
            <a:extLst>
              <a:ext uri="{FF2B5EF4-FFF2-40B4-BE49-F238E27FC236}">
                <a16:creationId xmlns:a16="http://schemas.microsoft.com/office/drawing/2014/main" id="{D20A29D5-9F5D-384F-0AE8-4FB0D7070F3E}"/>
              </a:ext>
            </a:extLst>
          </p:cNvPr>
          <p:cNvSpPr/>
          <p:nvPr/>
        </p:nvSpPr>
        <p:spPr>
          <a:xfrm>
            <a:off x="4807112" y="5737913"/>
            <a:ext cx="7178247" cy="634020"/>
          </a:xfrm>
          <a:prstGeom prst="rect">
            <a:avLst/>
          </a:prstGeom>
        </p:spPr>
        <p:txBody>
          <a:bodyPr wrap="none" lIns="0" tIns="45720" rIns="0" bIns="4572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i="0">
                <a:solidFill>
                  <a:srgbClr val="FF0033"/>
                </a:solidFill>
                <a:effectLst/>
                <a:latin typeface="NotoSansJP"/>
              </a:rPr>
              <a:t>1</a:t>
            </a:r>
            <a:r>
              <a:rPr lang="ja-JP" altLang="en-US" sz="800" i="0">
                <a:solidFill>
                  <a:srgbClr val="FF0033"/>
                </a:solidFill>
                <a:effectLst/>
                <a:latin typeface="NotoSansJP"/>
              </a:rPr>
              <a:t>日間～</a:t>
            </a:r>
            <a:r>
              <a:rPr lang="en-US" altLang="ja-JP" sz="800" i="0">
                <a:solidFill>
                  <a:srgbClr val="FF0033"/>
                </a:solidFill>
                <a:effectLst/>
                <a:latin typeface="NotoSansJP"/>
              </a:rPr>
              <a:t>4</a:t>
            </a:r>
            <a:r>
              <a:rPr lang="ja-JP" altLang="en-US" sz="800" i="0">
                <a:solidFill>
                  <a:srgbClr val="FF0033"/>
                </a:solidFill>
                <a:effectLst/>
                <a:latin typeface="NotoSansJP"/>
              </a:rPr>
              <a:t>日間での掲載も可能ですが、予約時のシミュレーション</a:t>
            </a:r>
            <a:r>
              <a:rPr lang="en-US" altLang="ja-JP" sz="800" i="0" err="1">
                <a:solidFill>
                  <a:srgbClr val="FF0033"/>
                </a:solidFill>
                <a:effectLst/>
                <a:latin typeface="NotoSansJP"/>
              </a:rPr>
              <a:t>vimps</a:t>
            </a:r>
            <a:r>
              <a:rPr lang="ja-JP" altLang="en-US" sz="800" i="0">
                <a:solidFill>
                  <a:srgbClr val="FF0033"/>
                </a:solidFill>
                <a:effectLst/>
                <a:latin typeface="NotoSansJP"/>
              </a:rPr>
              <a:t>を下回る場合がありますので、</a:t>
            </a:r>
            <a:r>
              <a:rPr lang="en-US" altLang="ja-JP" sz="800" i="0">
                <a:solidFill>
                  <a:srgbClr val="FF0033"/>
                </a:solidFill>
                <a:effectLst/>
                <a:latin typeface="NotoSansJP"/>
              </a:rPr>
              <a:t>5</a:t>
            </a:r>
            <a:r>
              <a:rPr lang="ja-JP" altLang="en-US" sz="800" i="0">
                <a:solidFill>
                  <a:srgbClr val="FF0033"/>
                </a:solidFill>
                <a:effectLst/>
                <a:latin typeface="NotoSansJP"/>
              </a:rPr>
              <a:t>日間以上の掲載を推奨します。</a:t>
            </a:r>
            <a:endParaRPr lang="en-US" altLang="ja-JP" sz="80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en" altLang="ja-JP" sz="800" kern="0">
                <a:solidFill>
                  <a:srgbClr val="FF0033"/>
                </a:solidFill>
                <a:latin typeface="Meiryo" panose="020B0604030504040204" pitchFamily="34" charset="-128"/>
                <a:ea typeface="Meiryo" panose="020B0604030504040204" pitchFamily="34" charset="-128"/>
              </a:rPr>
              <a:t>FQ1</a:t>
            </a:r>
            <a:r>
              <a:rPr kumimoji="0" lang="ja-JP" altLang="en-US" sz="800" kern="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ja-JP" altLang="en"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※4  </a:t>
            </a:r>
            <a:r>
              <a:rPr kumimoji="0" lang="ja-JP" altLang="en-US" sz="800" kern="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p:txBody>
      </p:sp>
      <p:sp>
        <p:nvSpPr>
          <p:cNvPr id="2" name="角丸四角形 3">
            <a:extLst>
              <a:ext uri="{FF2B5EF4-FFF2-40B4-BE49-F238E27FC236}">
                <a16:creationId xmlns:a16="http://schemas.microsoft.com/office/drawing/2014/main" id="{ED9B0697-1FAE-849C-8A95-06BB95B26B5D}"/>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7" name="テキスト プレースホルダー 35">
            <a:extLst>
              <a:ext uri="{FF2B5EF4-FFF2-40B4-BE49-F238E27FC236}">
                <a16:creationId xmlns:a16="http://schemas.microsoft.com/office/drawing/2014/main" id="{F7EB7768-783E-D0F2-C3EF-182C334A563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spTree>
    <p:extLst>
      <p:ext uri="{BB962C8B-B14F-4D97-AF65-F5344CB8AC3E}">
        <p14:creationId xmlns:p14="http://schemas.microsoft.com/office/powerpoint/2010/main" val="29583021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8" name="表 7">
            <a:extLst>
              <a:ext uri="{FF2B5EF4-FFF2-40B4-BE49-F238E27FC236}">
                <a16:creationId xmlns:a16="http://schemas.microsoft.com/office/drawing/2014/main" id="{7FACBCE0-E191-A1CE-9646-7986E6AE6905}"/>
              </a:ext>
            </a:extLst>
          </p:cNvPr>
          <p:cNvGraphicFramePr>
            <a:graphicFrameLocks noGrp="1"/>
          </p:cNvGraphicFramePr>
          <p:nvPr>
            <p:extLst>
              <p:ext uri="{D42A27DB-BD31-4B8C-83A1-F6EECF244321}">
                <p14:modId xmlns:p14="http://schemas.microsoft.com/office/powerpoint/2010/main" val="623967139"/>
              </p:ext>
            </p:extLst>
          </p:nvPr>
        </p:nvGraphicFramePr>
        <p:xfrm>
          <a:off x="479425" y="987425"/>
          <a:ext cx="11233148" cy="3760823"/>
        </p:xfrm>
        <a:graphic>
          <a:graphicData uri="http://schemas.openxmlformats.org/drawingml/2006/table">
            <a:tbl>
              <a:tblPr bandRow="1"/>
              <a:tblGrid>
                <a:gridCol w="1544247">
                  <a:extLst>
                    <a:ext uri="{9D8B030D-6E8A-4147-A177-3AD203B41FA5}">
                      <a16:colId xmlns:a16="http://schemas.microsoft.com/office/drawing/2014/main" val="792911817"/>
                    </a:ext>
                  </a:extLst>
                </a:gridCol>
                <a:gridCol w="2261385">
                  <a:extLst>
                    <a:ext uri="{9D8B030D-6E8A-4147-A177-3AD203B41FA5}">
                      <a16:colId xmlns:a16="http://schemas.microsoft.com/office/drawing/2014/main" val="2515137241"/>
                    </a:ext>
                  </a:extLst>
                </a:gridCol>
                <a:gridCol w="1856879">
                  <a:extLst>
                    <a:ext uri="{9D8B030D-6E8A-4147-A177-3AD203B41FA5}">
                      <a16:colId xmlns:a16="http://schemas.microsoft.com/office/drawing/2014/main" val="598637953"/>
                    </a:ext>
                  </a:extLst>
                </a:gridCol>
                <a:gridCol w="1856879">
                  <a:extLst>
                    <a:ext uri="{9D8B030D-6E8A-4147-A177-3AD203B41FA5}">
                      <a16:colId xmlns:a16="http://schemas.microsoft.com/office/drawing/2014/main" val="56015879"/>
                    </a:ext>
                  </a:extLst>
                </a:gridCol>
                <a:gridCol w="1856879">
                  <a:extLst>
                    <a:ext uri="{9D8B030D-6E8A-4147-A177-3AD203B41FA5}">
                      <a16:colId xmlns:a16="http://schemas.microsoft.com/office/drawing/2014/main" val="379781813"/>
                    </a:ext>
                  </a:extLst>
                </a:gridCol>
                <a:gridCol w="18568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a:ea typeface="Meiryo"/>
                        </a:rPr>
                        <a:t>vCPM</a:t>
                      </a:r>
                      <a:r>
                        <a:rPr kumimoji="1" lang="en-US" altLang="ja-JP" sz="1100" b="1" kern="1200">
                          <a:solidFill>
                            <a:schemeClr val="bg1"/>
                          </a:solidFill>
                          <a:latin typeface="Meiryo"/>
                          <a:ea typeface="Meiryo"/>
                        </a:rPr>
                        <a:t> </a:t>
                      </a:r>
                      <a:r>
                        <a:rPr kumimoji="1" lang="ja-JP" altLang="en-US" sz="1100" b="1" kern="1200">
                          <a:solidFill>
                            <a:schemeClr val="bg1"/>
                          </a:solidFill>
                          <a:latin typeface="Meiryo"/>
                          <a:ea typeface="Meiryo"/>
                        </a:rPr>
                        <a:t>掛け率</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br>
                        <a:rPr kumimoji="1" lang="en-US" altLang="ja-JP" sz="1100" b="1" kern="1200">
                          <a:solidFill>
                            <a:srgbClr val="FFFFFF"/>
                          </a:solidFill>
                          <a:latin typeface="Meiryo"/>
                          <a:ea typeface="Meiryo"/>
                        </a:rPr>
                      </a:br>
                      <a:r>
                        <a:rPr kumimoji="1" lang="ja-JP" altLang="en-US" sz="1100" b="1" kern="1200">
                          <a:solidFill>
                            <a:schemeClr val="bg1"/>
                          </a:solidFill>
                          <a:latin typeface="Meiryo"/>
                          <a:ea typeface="Meiryo"/>
                        </a:rPr>
                        <a:t>（</a:t>
                      </a:r>
                      <a:r>
                        <a:rPr kumimoji="1" lang="en-US" altLang="ja-JP" sz="1100" b="1" kern="1200">
                          <a:solidFill>
                            <a:schemeClr val="bg1"/>
                          </a:solidFill>
                          <a:latin typeface="Meiryo"/>
                          <a:ea typeface="Meiryo"/>
                        </a:rPr>
                        <a:t>FQ1</a:t>
                      </a:r>
                      <a:r>
                        <a:rPr kumimoji="1" lang="ja-JP" altLang="en-US" sz="1100" b="1" kern="1200">
                          <a:solidFill>
                            <a:schemeClr val="bg1"/>
                          </a:solidFill>
                          <a:latin typeface="Meiryo"/>
                          <a:ea typeface="Meiryo"/>
                        </a:rPr>
                        <a:t>）</a:t>
                      </a:r>
                      <a:endParaRPr kumimoji="1" lang="en-US" altLang="ja-JP" sz="1100" b="1" kern="120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（都道府県）</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kern="1200">
                          <a:solidFill>
                            <a:schemeClr val="bg1"/>
                          </a:solidFill>
                          <a:latin typeface="Meiryo"/>
                          <a:ea typeface="Meiryo"/>
                        </a:rPr>
                        <a:t>ブランドパネル　</a:t>
                      </a:r>
                      <a:r>
                        <a:rPr kumimoji="1" lang="en-US" altLang="ja-JP" sz="1100" b="1" kern="1200">
                          <a:solidFill>
                            <a:schemeClr val="bg1"/>
                          </a:solidFill>
                          <a:latin typeface="Meiryo"/>
                          <a:ea typeface="Meiryo"/>
                        </a:rPr>
                        <a:t>MD</a:t>
                      </a:r>
                    </a:p>
                    <a:p>
                      <a:pPr algn="ctr"/>
                      <a:r>
                        <a:rPr kumimoji="1" lang="ja-JP" altLang="en-US" sz="1100" b="1" kern="1200">
                          <a:solidFill>
                            <a:schemeClr val="bg1"/>
                          </a:solidFill>
                          <a:latin typeface="Meiryo" panose="020B0604030504040204" pitchFamily="34" charset="-128"/>
                          <a:ea typeface="Meiryo" panose="020B0604030504040204" pitchFamily="34" charset="-128"/>
                        </a:rPr>
                        <a:t>（市区郡）</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a:ea typeface="Meiryo"/>
                        </a:rPr>
                        <a:t>1.2</a:t>
                      </a:r>
                      <a:r>
                        <a:rPr kumimoji="1" lang="ja-JP" altLang="en-US" sz="1100" b="0">
                          <a:solidFill>
                            <a:schemeClr val="bg1"/>
                          </a:solidFill>
                          <a:latin typeface="Meiryo"/>
                          <a:ea typeface="Meiryo"/>
                        </a:rPr>
                        <a:t>倍</a:t>
                      </a: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a:solidFill>
                          <a:srgbClr val="0D0D0D"/>
                        </a:solidFill>
                        <a:latin typeface="Meiryo"/>
                        <a:ea typeface="Meiryo"/>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1.2</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1.3</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i="0" u="none" strike="noStrike" kern="1200" cap="none" spc="0" normalizeH="0" baseline="0" noProof="0">
                        <a:ln>
                          <a:noFill/>
                        </a:ln>
                        <a:solidFill>
                          <a:srgbClr val="0D0D0D"/>
                        </a:solidFill>
                        <a:effectLst/>
                        <a:uLnTx/>
                        <a:uFillTx/>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a:ea typeface="Meiryo"/>
                        </a:rPr>
                        <a:t>1.56</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solidFill>
                          <a:latin typeface="Meiryo" panose="020B0604030504040204" pitchFamily="34" charset="-128"/>
                          <a:ea typeface="Meiryo" panose="020B0604030504040204" pitchFamily="34" charset="-128"/>
                        </a:rPr>
                        <a:t>※</a:t>
                      </a:r>
                      <a:r>
                        <a:rPr kumimoji="1" lang="ja-JP" altLang="en-US" sz="1100" b="0" kern="1200">
                          <a:solidFill>
                            <a:schemeClr val="bg1"/>
                          </a:solidFill>
                          <a:latin typeface="Meiryo" panose="020B0604030504040204" pitchFamily="34" charset="-128"/>
                          <a:ea typeface="Meiryo" panose="020B0604030504040204" pitchFamily="34" charset="-128"/>
                        </a:rPr>
                        <a:t>１</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1.8</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a:t>
                      </a:r>
                      <a:r>
                        <a:rPr kumimoji="1" lang="en-US" altLang="ja-JP" sz="11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リスト参照</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p>
                    <a:p>
                      <a:pPr algn="ctr"/>
                      <a:r>
                        <a:rPr kumimoji="1" lang="en-US" altLang="ja-JP" sz="1000" b="0" kern="1200">
                          <a:solidFill>
                            <a:srgbClr val="0D0D0D"/>
                          </a:solidFill>
                          <a:latin typeface="Meiryo" panose="020B0604030504040204" pitchFamily="34" charset="-128"/>
                          <a:ea typeface="Meiryo" panose="020B0604030504040204" pitchFamily="34" charset="-128"/>
                        </a:rPr>
                        <a:t>※</a:t>
                      </a:r>
                      <a:r>
                        <a:rPr kumimoji="1" lang="ja-JP" altLang="en-US" sz="1000" b="0" kern="1200">
                          <a:solidFill>
                            <a:srgbClr val="0D0D0D"/>
                          </a:solidFill>
                          <a:latin typeface="Meiryo" panose="020B0604030504040204" pitchFamily="34" charset="-128"/>
                          <a:ea typeface="Meiryo" panose="020B0604030504040204" pitchFamily="34" charset="-128"/>
                        </a:rPr>
                        <a:t>チラシ非閲覧</a:t>
                      </a:r>
                      <a:endParaRPr kumimoji="1" lang="en-US" altLang="ja-JP" sz="1000" b="0" kern="1200">
                        <a:solidFill>
                          <a:srgbClr val="0D0D0D"/>
                        </a:solidFill>
                        <a:latin typeface="Meiryo" panose="020B0604030504040204" pitchFamily="34" charset="-128"/>
                        <a:ea typeface="Meiryo" panose="020B0604030504040204" pitchFamily="34" charset="-128"/>
                      </a:endParaRPr>
                    </a:p>
                    <a:p>
                      <a:pPr algn="ctr"/>
                      <a:r>
                        <a:rPr kumimoji="1" lang="ja-JP" altLang="en-US" sz="1000" b="0" kern="1200">
                          <a:solidFill>
                            <a:srgbClr val="0D0D0D"/>
                          </a:solidFill>
                          <a:latin typeface="Meiryo" panose="020B0604030504040204" pitchFamily="34" charset="-128"/>
                          <a:ea typeface="Meiryo" panose="020B0604030504040204" pitchFamily="34" charset="-128"/>
                        </a:rPr>
                        <a:t>ターゲティングのみ可</a:t>
                      </a:r>
                      <a:endParaRPr kumimoji="1" lang="ja-JP" altLang="en-US" sz="1000" b="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a:ea typeface="Meiryo"/>
                        </a:rPr>
                        <a:t>2.0</a:t>
                      </a:r>
                      <a:r>
                        <a:rPr kumimoji="1" lang="ja-JP" altLang="en-US" sz="1100" b="0" kern="1200">
                          <a:solidFill>
                            <a:schemeClr val="bg1"/>
                          </a:solidFill>
                          <a:latin typeface="Meiryo"/>
                          <a:ea typeface="Meiryo"/>
                        </a:rPr>
                        <a:t>倍</a:t>
                      </a:r>
                      <a:endParaRPr kumimoji="1" lang="ja-JP" altLang="en-US" sz="1100" b="0" kern="1200">
                        <a:solidFill>
                          <a:schemeClr val="bg1"/>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a:ea typeface="Meiryo"/>
                        </a:rPr>
                        <a:t>1</a:t>
                      </a:r>
                      <a:r>
                        <a:rPr kumimoji="1" lang="ja-JP" altLang="en-US" sz="1100" b="0" kern="1200">
                          <a:solidFill>
                            <a:srgbClr val="0D0D0D"/>
                          </a:solidFill>
                          <a:latin typeface="Meiryo"/>
                          <a:ea typeface="Meiryo"/>
                        </a:rPr>
                        <a:t>回</a:t>
                      </a:r>
                      <a:r>
                        <a:rPr kumimoji="1" lang="en-US" altLang="ja-JP" sz="1100" b="0" kern="1200">
                          <a:solidFill>
                            <a:srgbClr val="0D0D0D"/>
                          </a:solidFill>
                          <a:latin typeface="Meiryo"/>
                          <a:ea typeface="Meiryo"/>
                        </a:rPr>
                        <a:t>/</a:t>
                      </a:r>
                      <a:r>
                        <a:rPr kumimoji="1" lang="ja-JP" altLang="en-US" sz="1100" b="0" kern="1200">
                          <a:solidFill>
                            <a:srgbClr val="0D0D0D"/>
                          </a:solidFill>
                          <a:latin typeface="Meiryo"/>
                          <a:ea typeface="Meiryo"/>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9" name="テキスト プレースホルダー 35">
            <a:extLst>
              <a:ext uri="{FF2B5EF4-FFF2-40B4-BE49-F238E27FC236}">
                <a16:creationId xmlns:a16="http://schemas.microsoft.com/office/drawing/2014/main" id="{453285B5-2A75-E386-8846-513735775A8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a:solidFill>
                  <a:srgbClr val="00003E"/>
                </a:solidFill>
                <a:latin typeface="Meiryo" panose="020B0604030504040204" pitchFamily="34" charset="-128"/>
                <a:ea typeface="Meiryo" panose="020B0604030504040204" pitchFamily="34" charset="-128"/>
              </a:rPr>
              <a:t>ブランドパネル</a:t>
            </a:r>
            <a:r>
              <a:rPr lang="en-US" altLang="ja-JP" sz="2000" b="1">
                <a:solidFill>
                  <a:srgbClr val="00003E"/>
                </a:solidFill>
                <a:latin typeface="Meiryo" panose="020B0604030504040204" pitchFamily="34" charset="-128"/>
                <a:ea typeface="Meiryo" panose="020B0604030504040204" pitchFamily="34" charset="-128"/>
              </a:rPr>
              <a:t>  </a:t>
            </a:r>
            <a:r>
              <a:rPr lang="ja-JP" altLang="en-US" sz="2000" b="1">
                <a:solidFill>
                  <a:srgbClr val="00003E"/>
                </a:solidFill>
                <a:latin typeface="Meiryo" panose="020B0604030504040204" pitchFamily="34" charset="-128"/>
                <a:ea typeface="Meiryo" panose="020B0604030504040204" pitchFamily="34" charset="-128"/>
              </a:rPr>
              <a:t>マルチデバイス</a:t>
            </a:r>
          </a:p>
        </p:txBody>
      </p:sp>
    </p:spTree>
    <p:extLst>
      <p:ext uri="{BB962C8B-B14F-4D97-AF65-F5344CB8AC3E}">
        <p14:creationId xmlns:p14="http://schemas.microsoft.com/office/powerpoint/2010/main" val="34002824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9B11FB3-D319-F680-E02A-AF514548708D}"/>
              </a:ext>
            </a:extLst>
          </p:cNvPr>
          <p:cNvSpPr/>
          <p:nvPr/>
        </p:nvSpPr>
        <p:spPr>
          <a:xfrm>
            <a:off x="8519905" y="59638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551272"/>
            <a:ext cx="5452347"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68314" y="1551272"/>
            <a:ext cx="5452514"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551272"/>
            <a:ext cx="5452514" cy="595851"/>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4362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4779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5">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994122" y="26486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45644" y="26486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3671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lang="ja-JP" altLang="en-US" sz="1400"/>
              <a:t>フルスクリーンの動画プレイヤーで動画が再生される</a:t>
            </a:r>
            <a:endParaRPr kumimoji="1" lang="ja-JP" altLang="en-US" sz="140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367147"/>
            <a:ext cx="2125781"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kumimoji="1" lang="ja-JP" altLang="en-US" sz="1400"/>
              <a:t>再生している動画の下にランディングページが表示される</a:t>
            </a:r>
            <a:endParaRPr kumimoji="1" lang="en-US" altLang="ja-JP" sz="1400"/>
          </a:p>
        </p:txBody>
      </p:sp>
      <p:sp>
        <p:nvSpPr>
          <p:cNvPr id="2" name="テキスト プレースホルダー 1">
            <a:extLst>
              <a:ext uri="{FF2B5EF4-FFF2-40B4-BE49-F238E27FC236}">
                <a16:creationId xmlns:a16="http://schemas.microsoft.com/office/drawing/2014/main" id="{DF888B66-EC85-C8FA-2014-44E0D459B768}"/>
              </a:ext>
            </a:extLst>
          </p:cNvPr>
          <p:cNvSpPr>
            <a:spLocks noGrp="1"/>
          </p:cNvSpPr>
          <p:nvPr>
            <p:ph type="body" sz="quarter" idx="12"/>
          </p:nvPr>
        </p:nvSpPr>
        <p:spPr/>
        <p:txBody>
          <a:bodyPr/>
          <a:lstStyle/>
          <a:p>
            <a:pPr marL="0" indent="0">
              <a:buNone/>
            </a:pPr>
            <a:r>
              <a:rPr lang="ja-JP" altLang="en-US"/>
              <a:t>商品スペック</a:t>
            </a:r>
          </a:p>
        </p:txBody>
      </p:sp>
      <p:pic>
        <p:nvPicPr>
          <p:cNvPr id="24" name="図プレースホルダー 23" descr="アイコン&#10;&#10;自動的に生成された説明">
            <a:extLst>
              <a:ext uri="{FF2B5EF4-FFF2-40B4-BE49-F238E27FC236}">
                <a16:creationId xmlns:a16="http://schemas.microsoft.com/office/drawing/2014/main" id="{281A4442-F7FC-0676-2830-9392070DC512}"/>
              </a:ext>
            </a:extLst>
          </p:cNvPr>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a:stretch/>
        </p:blipFill>
        <p:spPr/>
      </p:pic>
      <p:sp>
        <p:nvSpPr>
          <p:cNvPr id="22" name="テキスト プレースホルダー 21">
            <a:extLst>
              <a:ext uri="{FF2B5EF4-FFF2-40B4-BE49-F238E27FC236}">
                <a16:creationId xmlns:a16="http://schemas.microsoft.com/office/drawing/2014/main" id="{81865439-B595-3E0D-6733-251F82C9C007}"/>
              </a:ext>
            </a:extLst>
          </p:cNvPr>
          <p:cNvSpPr>
            <a:spLocks noGrp="1"/>
          </p:cNvSpPr>
          <p:nvPr>
            <p:ph type="body"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effectLst/>
                <a:uLnTx/>
                <a:uFillTx/>
                <a:latin typeface="Meiryo" panose="020B0604030504040204" pitchFamily="34" charset="-128"/>
                <a:ea typeface="Meiryo" panose="020B0604030504040204" pitchFamily="34" charset="-128"/>
              </a:rPr>
              <a:t>スマートフォン動画広告タップ後の挙動</a:t>
            </a:r>
          </a:p>
        </p:txBody>
      </p:sp>
      <p:sp>
        <p:nvSpPr>
          <p:cNvPr id="3" name="片側の 2 つの角を丸めた四角形 19">
            <a:extLst>
              <a:ext uri="{FF2B5EF4-FFF2-40B4-BE49-F238E27FC236}">
                <a16:creationId xmlns:a16="http://schemas.microsoft.com/office/drawing/2014/main" id="{A40575B2-A55A-AFE9-5D28-8B9B1D456196}"/>
              </a:ext>
            </a:extLst>
          </p:cNvPr>
          <p:cNvSpPr/>
          <p:nvPr/>
        </p:nvSpPr>
        <p:spPr>
          <a:xfrm>
            <a:off x="499191" y="1551272"/>
            <a:ext cx="5452347" cy="4274776"/>
          </a:xfrm>
          <a:prstGeom prst="round2SameRect">
            <a:avLst>
              <a:gd name="adj1" fmla="val 4527"/>
              <a:gd name="adj2" fmla="val 0"/>
            </a:avLst>
          </a:prstGeom>
          <a:noFill/>
          <a:ln w="3175" cap="flat" cmpd="sng" algn="ctr">
            <a:solidFill>
              <a:srgbClr val="00003E"/>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i="0" u="none" strike="noStrike" kern="0" cap="none" spc="0" normalizeH="0" baseline="0" noProof="0">
              <a:ln>
                <a:noFill/>
              </a:ln>
              <a:solidFill>
                <a:srgbClr val="FFFFFF"/>
              </a:solidFill>
              <a:effectLst/>
              <a:uLnTx/>
              <a:uFillTx/>
              <a:latin typeface="メイリオ"/>
              <a:ea typeface="メイリオ"/>
              <a:cs typeface="+mn-cs"/>
            </a:endParaRPr>
          </a:p>
        </p:txBody>
      </p:sp>
      <p:sp>
        <p:nvSpPr>
          <p:cNvPr id="4" name="角丸四角形 3">
            <a:extLst>
              <a:ext uri="{FF2B5EF4-FFF2-40B4-BE49-F238E27FC236}">
                <a16:creationId xmlns:a16="http://schemas.microsoft.com/office/drawing/2014/main" id="{CFC13C38-676B-42BC-F455-9AC33D4E36E9}"/>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挙動説明</a:t>
            </a:r>
          </a:p>
        </p:txBody>
      </p:sp>
    </p:spTree>
    <p:extLst>
      <p:ext uri="{BB962C8B-B14F-4D97-AF65-F5344CB8AC3E}">
        <p14:creationId xmlns:p14="http://schemas.microsoft.com/office/powerpoint/2010/main" val="397607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9" name="角丸四角形 6">
            <a:extLst>
              <a:ext uri="{FF2B5EF4-FFF2-40B4-BE49-F238E27FC236}">
                <a16:creationId xmlns:a16="http://schemas.microsoft.com/office/drawing/2014/main" id="{6B594EF5-8E46-0301-20CF-4D6606CAF0D3}"/>
              </a:ext>
            </a:extLst>
          </p:cNvPr>
          <p:cNvSpPr/>
          <p:nvPr/>
        </p:nvSpPr>
        <p:spPr>
          <a:xfrm>
            <a:off x="3857878"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22" name="円/楕円 8">
            <a:extLst>
              <a:ext uri="{FF2B5EF4-FFF2-40B4-BE49-F238E27FC236}">
                <a16:creationId xmlns:a16="http://schemas.microsoft.com/office/drawing/2014/main" id="{A4777C7F-7059-5AAC-4B92-65A670C07C35}"/>
              </a:ext>
            </a:extLst>
          </p:cNvPr>
          <p:cNvSpPr>
            <a:spLocks noChangeAspect="1"/>
          </p:cNvSpPr>
          <p:nvPr/>
        </p:nvSpPr>
        <p:spPr>
          <a:xfrm>
            <a:off x="3609514"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84482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59926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P15</a:t>
            </a:r>
          </a:p>
        </p:txBody>
      </p:sp>
      <p:sp>
        <p:nvSpPr>
          <p:cNvPr id="40" name="角丸四角形 24">
            <a:extLst>
              <a:ext uri="{FF2B5EF4-FFF2-40B4-BE49-F238E27FC236}">
                <a16:creationId xmlns:a16="http://schemas.microsoft.com/office/drawing/2014/main" id="{8E8D690D-4011-EFF3-F02C-5282B28030E2}"/>
              </a:ext>
            </a:extLst>
          </p:cNvPr>
          <p:cNvSpPr/>
          <p:nvPr/>
        </p:nvSpPr>
        <p:spPr>
          <a:xfrm>
            <a:off x="7961527" y="1844824"/>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42" name="円/楕円 25">
            <a:extLst>
              <a:ext uri="{FF2B5EF4-FFF2-40B4-BE49-F238E27FC236}">
                <a16:creationId xmlns:a16="http://schemas.microsoft.com/office/drawing/2014/main" id="{B6929C8B-066A-46F0-8195-EF61E473CECF}"/>
              </a:ext>
            </a:extLst>
          </p:cNvPr>
          <p:cNvSpPr>
            <a:spLocks noChangeAspect="1"/>
          </p:cNvSpPr>
          <p:nvPr/>
        </p:nvSpPr>
        <p:spPr>
          <a:xfrm>
            <a:off x="7713163" y="193927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8940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9382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51581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51581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2FA5C7E-2242-29A7-2CC3-2282F6DFD2E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14412" y="2881891"/>
            <a:ext cx="3585599" cy="2695742"/>
          </a:xfrm>
          <a:prstGeom prst="rect">
            <a:avLst/>
          </a:prstGeom>
        </p:spPr>
      </p:pic>
      <p:pic>
        <p:nvPicPr>
          <p:cNvPr id="9" name="図 8" descr="グラフィカル ユーザー インターフェイス, テキスト, アプリケーション, Web サイト&#10;&#10;自動的に生成された説明">
            <a:extLst>
              <a:ext uri="{FF2B5EF4-FFF2-40B4-BE49-F238E27FC236}">
                <a16:creationId xmlns:a16="http://schemas.microsoft.com/office/drawing/2014/main" id="{69676C50-787E-DC30-DA8D-381E9317D0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975357" y="2901519"/>
            <a:ext cx="3571770" cy="2685344"/>
          </a:xfrm>
          <a:prstGeom prst="rect">
            <a:avLst/>
          </a:prstGeom>
        </p:spPr>
      </p:pic>
      <p:sp>
        <p:nvSpPr>
          <p:cNvPr id="7" name="角丸四角形 45">
            <a:extLst>
              <a:ext uri="{FF2B5EF4-FFF2-40B4-BE49-F238E27FC236}">
                <a16:creationId xmlns:a16="http://schemas.microsoft.com/office/drawing/2014/main" id="{4125CE3B-F44C-8755-DA2F-1B3EEC70F5CA}"/>
              </a:ext>
            </a:extLst>
          </p:cNvPr>
          <p:cNvSpPr/>
          <p:nvPr/>
        </p:nvSpPr>
        <p:spPr>
          <a:xfrm>
            <a:off x="3609513" y="128299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28BF8D26-D5D8-6079-CFDF-76C7F7E4DC36}"/>
              </a:ext>
            </a:extLst>
          </p:cNvPr>
          <p:cNvSpPr/>
          <p:nvPr/>
        </p:nvSpPr>
        <p:spPr>
          <a:xfrm>
            <a:off x="497930" y="128299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11"/>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12"/>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cxnSp>
        <p:nvCxnSpPr>
          <p:cNvPr id="14" name="コネクタ: カギ線 13">
            <a:extLst>
              <a:ext uri="{FF2B5EF4-FFF2-40B4-BE49-F238E27FC236}">
                <a16:creationId xmlns:a16="http://schemas.microsoft.com/office/drawing/2014/main" id="{55588BED-1CCF-70DB-A98A-1797A762B53F}"/>
              </a:ext>
            </a:extLst>
          </p:cNvPr>
          <p:cNvCxnSpPr>
            <a:cxnSpLocks/>
            <a:stCxn id="19" idx="3"/>
            <a:endCxn id="4" idx="3"/>
          </p:cNvCxnSpPr>
          <p:nvPr/>
        </p:nvCxnSpPr>
        <p:spPr>
          <a:xfrm flipH="1">
            <a:off x="7400011" y="2191276"/>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5" name="コネクタ: カギ線 24">
            <a:extLst>
              <a:ext uri="{FF2B5EF4-FFF2-40B4-BE49-F238E27FC236}">
                <a16:creationId xmlns:a16="http://schemas.microsoft.com/office/drawing/2014/main" id="{5351868E-D3B6-9AE1-EE6F-7E6C08F8E56E}"/>
              </a:ext>
            </a:extLst>
          </p:cNvPr>
          <p:cNvCxnSpPr>
            <a:cxnSpLocks/>
          </p:cNvCxnSpPr>
          <p:nvPr/>
        </p:nvCxnSpPr>
        <p:spPr>
          <a:xfrm flipH="1">
            <a:off x="11528050" y="2186655"/>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527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0" name="表 9">
            <a:extLst>
              <a:ext uri="{FF2B5EF4-FFF2-40B4-BE49-F238E27FC236}">
                <a16:creationId xmlns:a16="http://schemas.microsoft.com/office/drawing/2014/main" id="{F67B7EEB-573A-9DF0-2B5D-1EA6EE856F25}"/>
              </a:ext>
            </a:extLst>
          </p:cNvPr>
          <p:cNvGraphicFramePr>
            <a:graphicFrameLocks noGrp="1"/>
          </p:cNvGraphicFramePr>
          <p:nvPr>
            <p:extLst>
              <p:ext uri="{D42A27DB-BD31-4B8C-83A1-F6EECF244321}">
                <p14:modId xmlns:p14="http://schemas.microsoft.com/office/powerpoint/2010/main" val="1700860658"/>
              </p:ext>
            </p:extLst>
          </p:nvPr>
        </p:nvGraphicFramePr>
        <p:xfrm>
          <a:off x="474907" y="858213"/>
          <a:ext cx="11237668" cy="4993556"/>
        </p:xfrm>
        <a:graphic>
          <a:graphicData uri="http://schemas.openxmlformats.org/drawingml/2006/table">
            <a:tbl>
              <a:tblPr firstCol="1" bandRow="1"/>
              <a:tblGrid>
                <a:gridCol w="1721804">
                  <a:extLst>
                    <a:ext uri="{9D8B030D-6E8A-4147-A177-3AD203B41FA5}">
                      <a16:colId xmlns:a16="http://schemas.microsoft.com/office/drawing/2014/main" val="792911817"/>
                    </a:ext>
                  </a:extLst>
                </a:gridCol>
                <a:gridCol w="553970">
                  <a:extLst>
                    <a:ext uri="{9D8B030D-6E8A-4147-A177-3AD203B41FA5}">
                      <a16:colId xmlns:a16="http://schemas.microsoft.com/office/drawing/2014/main" val="1525620392"/>
                    </a:ext>
                  </a:extLst>
                </a:gridCol>
                <a:gridCol w="1217581">
                  <a:extLst>
                    <a:ext uri="{9D8B030D-6E8A-4147-A177-3AD203B41FA5}">
                      <a16:colId xmlns:a16="http://schemas.microsoft.com/office/drawing/2014/main" val="3835180974"/>
                    </a:ext>
                  </a:extLst>
                </a:gridCol>
                <a:gridCol w="571541">
                  <a:extLst>
                    <a:ext uri="{9D8B030D-6E8A-4147-A177-3AD203B41FA5}">
                      <a16:colId xmlns:a16="http://schemas.microsoft.com/office/drawing/2014/main" val="3436582354"/>
                    </a:ext>
                  </a:extLst>
                </a:gridCol>
                <a:gridCol w="1356905">
                  <a:extLst>
                    <a:ext uri="{9D8B030D-6E8A-4147-A177-3AD203B41FA5}">
                      <a16:colId xmlns:a16="http://schemas.microsoft.com/office/drawing/2014/main" val="3979026210"/>
                    </a:ext>
                  </a:extLst>
                </a:gridCol>
                <a:gridCol w="536289">
                  <a:extLst>
                    <a:ext uri="{9D8B030D-6E8A-4147-A177-3AD203B41FA5}">
                      <a16:colId xmlns:a16="http://schemas.microsoft.com/office/drawing/2014/main" val="946559652"/>
                    </a:ext>
                  </a:extLst>
                </a:gridCol>
                <a:gridCol w="1439049">
                  <a:extLst>
                    <a:ext uri="{9D8B030D-6E8A-4147-A177-3AD203B41FA5}">
                      <a16:colId xmlns:a16="http://schemas.microsoft.com/office/drawing/2014/main" val="360912566"/>
                    </a:ext>
                  </a:extLst>
                </a:gridCol>
                <a:gridCol w="512100">
                  <a:extLst>
                    <a:ext uri="{9D8B030D-6E8A-4147-A177-3AD203B41FA5}">
                      <a16:colId xmlns:a16="http://schemas.microsoft.com/office/drawing/2014/main" val="4234446206"/>
                    </a:ext>
                  </a:extLst>
                </a:gridCol>
                <a:gridCol w="1433932">
                  <a:extLst>
                    <a:ext uri="{9D8B030D-6E8A-4147-A177-3AD203B41FA5}">
                      <a16:colId xmlns:a16="http://schemas.microsoft.com/office/drawing/2014/main" val="885390380"/>
                    </a:ext>
                  </a:extLst>
                </a:gridCol>
                <a:gridCol w="562294">
                  <a:extLst>
                    <a:ext uri="{9D8B030D-6E8A-4147-A177-3AD203B41FA5}">
                      <a16:colId xmlns:a16="http://schemas.microsoft.com/office/drawing/2014/main" val="3784303411"/>
                    </a:ext>
                  </a:extLst>
                </a:gridCol>
                <a:gridCol w="1332203">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bg1"/>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i="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a:solidFill>
                            <a:srgbClr val="FFFFFF"/>
                          </a:solidFill>
                          <a:latin typeface="Meiryo" panose="020B0604030504040204" pitchFamily="34" charset="-128"/>
                          <a:ea typeface="Meiryo" panose="020B0604030504040204" pitchFamily="34" charset="-128"/>
                        </a:rPr>
                        <a:t>MD</a:t>
                      </a:r>
                      <a:r>
                        <a:rPr kumimoji="1" lang="ja-JP" altLang="en-US" sz="800" b="1" i="0">
                          <a:solidFill>
                            <a:srgbClr val="FFFFFF"/>
                          </a:solidFill>
                          <a:latin typeface="Meiryo" panose="020B0604030504040204" pitchFamily="34" charset="-128"/>
                          <a:ea typeface="Meiryo" panose="020B0604030504040204" pitchFamily="34" charset="-128"/>
                        </a:rPr>
                        <a:t>（</a:t>
                      </a:r>
                      <a:r>
                        <a:rPr kumimoji="1" lang="en-US" altLang="ja-JP" sz="800" b="1" i="0">
                          <a:solidFill>
                            <a:srgbClr val="FFFFFF"/>
                          </a:solidFill>
                          <a:latin typeface="Meiryo" panose="020B0604030504040204" pitchFamily="34" charset="-128"/>
                          <a:ea typeface="Meiryo" panose="020B0604030504040204" pitchFamily="34" charset="-128"/>
                        </a:rPr>
                        <a:t>500</a:t>
                      </a:r>
                      <a:r>
                        <a:rPr kumimoji="1" lang="ja-JP" altLang="en-US" sz="800" b="1" i="0">
                          <a:solidFill>
                            <a:srgbClr val="FFFFFF"/>
                          </a:solidFill>
                          <a:latin typeface="Meiryo" panose="020B0604030504040204" pitchFamily="34" charset="-128"/>
                          <a:ea typeface="Meiryo" panose="020B0604030504040204" pitchFamily="34" charset="-128"/>
                        </a:rPr>
                        <a:t>万円～）（</a:t>
                      </a:r>
                      <a:r>
                        <a:rPr kumimoji="1" lang="en-US" altLang="ja-JP" sz="800" b="1" i="0">
                          <a:solidFill>
                            <a:srgbClr val="FFFFFF"/>
                          </a:solidFill>
                          <a:latin typeface="Meiryo" panose="020B0604030504040204" pitchFamily="34" charset="-128"/>
                          <a:ea typeface="Meiryo" panose="020B0604030504040204" pitchFamily="34" charset="-128"/>
                        </a:rPr>
                        <a:t>9/1</a:t>
                      </a:r>
                      <a:r>
                        <a:rPr kumimoji="1" lang="ja-JP" altLang="en-US" sz="800" b="1" i="0">
                          <a:solidFill>
                            <a:srgbClr val="FFFFFF"/>
                          </a:solidFill>
                          <a:latin typeface="Meiryo" panose="020B0604030504040204" pitchFamily="34" charset="-128"/>
                          <a:ea typeface="Meiryo" panose="020B0604030504040204" pitchFamily="34" charset="-128"/>
                        </a:rPr>
                        <a:t>～</a:t>
                      </a:r>
                      <a:r>
                        <a:rPr kumimoji="1" lang="en-US" altLang="ja-JP" sz="800" b="1" i="0">
                          <a:solidFill>
                            <a:srgbClr val="FFFFFF"/>
                          </a:solidFill>
                          <a:latin typeface="Meiryo" panose="020B0604030504040204" pitchFamily="34" charset="-128"/>
                          <a:ea typeface="Meiryo" panose="020B0604030504040204" pitchFamily="34" charset="-128"/>
                        </a:rPr>
                        <a:t>3/10</a:t>
                      </a:r>
                      <a:r>
                        <a:rPr kumimoji="1" lang="ja-JP" altLang="en-US" sz="800" b="1" i="0">
                          <a:solidFill>
                            <a:srgbClr val="FFFFFF"/>
                          </a:solidFill>
                          <a:latin typeface="Meiryo" panose="020B0604030504040204" pitchFamily="34" charset="-128"/>
                          <a:ea typeface="Meiryo" panose="020B0604030504040204" pitchFamily="34" charset="-128"/>
                        </a:rPr>
                        <a:t>）</a:t>
                      </a:r>
                      <a:endParaRPr kumimoji="1" lang="ja-JP" altLang="en-US" sz="800" b="1" i="0">
                        <a:solidFill>
                          <a:srgbClr val="FFFFFF"/>
                        </a:solidFill>
                        <a:latin typeface="Meiryo"/>
                        <a:ea typeface="Meiryo"/>
                      </a:endParaRPr>
                    </a:p>
                  </a:txBody>
                  <a:tcPr marB="0" anchor="ctr">
                    <a:lnL w="19050" cap="flat" cmpd="sng" algn="ctr">
                      <a:solidFill>
                        <a:schemeClr val="bg1"/>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a:solidFill>
                            <a:srgbClr val="FFFFFF"/>
                          </a:solidFill>
                          <a:latin typeface="Meiryo" panose="020B0604030504040204" pitchFamily="34" charset="-128"/>
                          <a:ea typeface="Meiryo" panose="020B0604030504040204" pitchFamily="34" charset="-128"/>
                        </a:rPr>
                        <a:t>ブランドパネル　リッチフォーマット　</a:t>
                      </a:r>
                      <a:r>
                        <a:rPr kumimoji="1" lang="en-US" altLang="ja-JP" sz="800" b="1" i="0">
                          <a:solidFill>
                            <a:srgbClr val="FFFFFF"/>
                          </a:solidFill>
                          <a:latin typeface="Meiryo" panose="020B0604030504040204" pitchFamily="34" charset="-128"/>
                          <a:ea typeface="Meiryo" panose="020B0604030504040204" pitchFamily="34" charset="-128"/>
                        </a:rPr>
                        <a:t>MD</a:t>
                      </a:r>
                      <a:r>
                        <a:rPr kumimoji="1" lang="ja-JP" altLang="en-US" sz="800" b="1" i="0">
                          <a:solidFill>
                            <a:srgbClr val="FFFFFF"/>
                          </a:solidFill>
                          <a:latin typeface="Meiryo" panose="020B0604030504040204" pitchFamily="34" charset="-128"/>
                          <a:ea typeface="Meiryo" panose="020B0604030504040204" pitchFamily="34" charset="-128"/>
                        </a:rPr>
                        <a:t>（</a:t>
                      </a:r>
                      <a:r>
                        <a:rPr kumimoji="1" lang="en-US" altLang="ja-JP" sz="800" b="1" i="0">
                          <a:solidFill>
                            <a:srgbClr val="FFFFFF"/>
                          </a:solidFill>
                          <a:latin typeface="Meiryo" panose="020B0604030504040204" pitchFamily="34" charset="-128"/>
                          <a:ea typeface="Meiryo" panose="020B0604030504040204" pitchFamily="34" charset="-128"/>
                        </a:rPr>
                        <a:t>1000</a:t>
                      </a:r>
                      <a:r>
                        <a:rPr kumimoji="1" lang="ja-JP" altLang="en-US" sz="800" b="1" i="0">
                          <a:solidFill>
                            <a:srgbClr val="FFFFFF"/>
                          </a:solidFill>
                          <a:latin typeface="Meiryo" panose="020B0604030504040204" pitchFamily="34" charset="-128"/>
                          <a:ea typeface="Meiryo" panose="020B0604030504040204" pitchFamily="34" charset="-128"/>
                        </a:rPr>
                        <a:t>万円～）（</a:t>
                      </a:r>
                      <a:r>
                        <a:rPr kumimoji="1" lang="en-US" altLang="ja-JP" sz="800" b="1" i="0">
                          <a:solidFill>
                            <a:srgbClr val="FFFFFF"/>
                          </a:solidFill>
                          <a:latin typeface="Meiryo" panose="020B0604030504040204" pitchFamily="34" charset="-128"/>
                          <a:ea typeface="Meiryo" panose="020B0604030504040204" pitchFamily="34" charset="-128"/>
                        </a:rPr>
                        <a:t>9/1</a:t>
                      </a:r>
                      <a:r>
                        <a:rPr kumimoji="1" lang="ja-JP" altLang="en-US" sz="800" b="1" i="0">
                          <a:solidFill>
                            <a:srgbClr val="FFFFFF"/>
                          </a:solidFill>
                          <a:latin typeface="Meiryo" panose="020B0604030504040204" pitchFamily="34" charset="-128"/>
                          <a:ea typeface="Meiryo" panose="020B0604030504040204" pitchFamily="34" charset="-128"/>
                        </a:rPr>
                        <a:t>～</a:t>
                      </a:r>
                      <a:r>
                        <a:rPr kumimoji="1" lang="en-US" altLang="ja-JP" sz="800" b="1" i="0">
                          <a:solidFill>
                            <a:srgbClr val="FFFFFF"/>
                          </a:solidFill>
                          <a:latin typeface="Meiryo" panose="020B0604030504040204" pitchFamily="34" charset="-128"/>
                          <a:ea typeface="Meiryo" panose="020B0604030504040204" pitchFamily="34" charset="-128"/>
                        </a:rPr>
                        <a:t>3/10</a:t>
                      </a:r>
                      <a:r>
                        <a:rPr kumimoji="1" lang="ja-JP" altLang="en-US" sz="800" b="1" i="0">
                          <a:solidFill>
                            <a:srgbClr val="FFFFFF"/>
                          </a:solidFill>
                          <a:latin typeface="Meiryo" panose="020B0604030504040204" pitchFamily="34" charset="-128"/>
                          <a:ea typeface="Meiryo" panose="020B0604030504040204" pitchFamily="34" charset="-128"/>
                        </a:rPr>
                        <a:t>）</a:t>
                      </a:r>
                      <a:endParaRPr kumimoji="1" lang="ja-JP" altLang="en-US" sz="800" b="1" i="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r>
                        <a:rPr kumimoji="1" lang="en-US" altLang="ja-JP" sz="800" b="1" i="0" kern="1200">
                          <a:solidFill>
                            <a:srgbClr val="FFFFFF"/>
                          </a:solidFill>
                          <a:latin typeface="Meiryo" panose="020B0604030504040204" pitchFamily="34" charset="-128"/>
                          <a:ea typeface="Meiryo" panose="020B0604030504040204" pitchFamily="34" charset="-128"/>
                          <a:cs typeface="+mn-cs"/>
                        </a:rPr>
                        <a:t>FQ1</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r>
                        <a:rPr kumimoji="1" lang="en-US" altLang="ja-JP" sz="800" b="1" i="0" kern="1200">
                          <a:solidFill>
                            <a:srgbClr val="FFFFFF"/>
                          </a:solidFill>
                          <a:latin typeface="Meiryo" panose="020B0604030504040204" pitchFamily="34" charset="-128"/>
                          <a:ea typeface="Meiryo" panose="020B0604030504040204" pitchFamily="34" charset="-128"/>
                          <a:cs typeface="+mn-cs"/>
                        </a:rPr>
                        <a:t>1000</a:t>
                      </a:r>
                      <a:r>
                        <a:rPr kumimoji="1" lang="ja-JP" altLang="en-US" sz="800" b="1" i="0" kern="1200">
                          <a:solidFill>
                            <a:srgbClr val="FFFFFF"/>
                          </a:solidFill>
                          <a:latin typeface="Meiryo" panose="020B0604030504040204" pitchFamily="34" charset="-128"/>
                          <a:ea typeface="Meiryo" panose="020B0604030504040204" pitchFamily="34" charset="-128"/>
                          <a:cs typeface="+mn-cs"/>
                        </a:rPr>
                        <a:t>万円～）（</a:t>
                      </a:r>
                      <a:r>
                        <a:rPr kumimoji="1" lang="en-US" altLang="ja-JP" sz="800" b="1" i="0" kern="1200">
                          <a:solidFill>
                            <a:srgbClr val="FFFFFF"/>
                          </a:solidFill>
                          <a:latin typeface="Meiryo" panose="020B0604030504040204" pitchFamily="34" charset="-128"/>
                          <a:ea typeface="Meiryo" panose="020B0604030504040204" pitchFamily="34" charset="-128"/>
                          <a:cs typeface="+mn-cs"/>
                        </a:rPr>
                        <a:t>9/1</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r>
                        <a:rPr kumimoji="1" lang="en-US" altLang="ja-JP" sz="800" b="1" i="0" kern="1200">
                          <a:solidFill>
                            <a:srgbClr val="FFFFFF"/>
                          </a:solidFill>
                          <a:latin typeface="Meiryo" panose="020B0604030504040204" pitchFamily="34" charset="-128"/>
                          <a:ea typeface="Meiryo" panose="020B0604030504040204" pitchFamily="34" charset="-128"/>
                          <a:cs typeface="+mn-cs"/>
                        </a:rPr>
                        <a:t>3/10</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endParaRPr kumimoji="1" lang="ja-JP" altLang="en-US" sz="800" b="1" i="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a:solidFill>
                            <a:schemeClr val="bg1"/>
                          </a:solidFill>
                          <a:latin typeface="メイリオ" panose="020B0604030504040204" pitchFamily="50" charset="-128"/>
                          <a:ea typeface="メイリオ" panose="020B0604030504040204" pitchFamily="50" charset="-128"/>
                        </a:rPr>
                        <a:t>ブランドパネル　リッチフォーマット　</a:t>
                      </a:r>
                      <a:r>
                        <a:rPr kumimoji="1" lang="en-US" altLang="ja-JP" sz="800" b="1">
                          <a:solidFill>
                            <a:schemeClr val="bg1"/>
                          </a:solidFill>
                          <a:latin typeface="メイリオ" panose="020B0604030504040204" pitchFamily="50" charset="-128"/>
                          <a:ea typeface="メイリオ" panose="020B0604030504040204" pitchFamily="50" charset="-128"/>
                        </a:rPr>
                        <a:t>MD</a:t>
                      </a:r>
                      <a:r>
                        <a:rPr kumimoji="1" lang="ja-JP" altLang="en-US" sz="800" b="1">
                          <a:solidFill>
                            <a:schemeClr val="bg1"/>
                          </a:solidFill>
                          <a:latin typeface="メイリオ" panose="020B0604030504040204" pitchFamily="50" charset="-128"/>
                          <a:ea typeface="メイリオ" panose="020B0604030504040204" pitchFamily="50" charset="-128"/>
                        </a:rPr>
                        <a:t>（</a:t>
                      </a:r>
                      <a:r>
                        <a:rPr kumimoji="1" lang="en-US" altLang="ja-JP" sz="800" b="1">
                          <a:solidFill>
                            <a:schemeClr val="bg1"/>
                          </a:solidFill>
                          <a:latin typeface="メイリオ" panose="020B0604030504040204" pitchFamily="50" charset="-128"/>
                          <a:ea typeface="メイリオ" panose="020B0604030504040204" pitchFamily="50" charset="-128"/>
                        </a:rPr>
                        <a:t>FQ1</a:t>
                      </a:r>
                      <a:r>
                        <a:rPr kumimoji="1" lang="ja-JP" altLang="en-US" sz="800" b="1">
                          <a:solidFill>
                            <a:schemeClr val="bg1"/>
                          </a:solidFill>
                          <a:latin typeface="メイリオ" panose="020B0604030504040204" pitchFamily="50" charset="-128"/>
                          <a:ea typeface="メイリオ" panose="020B0604030504040204" pitchFamily="50" charset="-128"/>
                        </a:rPr>
                        <a:t>）（</a:t>
                      </a:r>
                      <a:r>
                        <a:rPr kumimoji="1" lang="en-US" altLang="ja-JP" sz="800" b="1">
                          <a:solidFill>
                            <a:schemeClr val="bg1"/>
                          </a:solidFill>
                          <a:latin typeface="メイリオ" panose="020B0604030504040204" pitchFamily="50" charset="-128"/>
                          <a:ea typeface="メイリオ" panose="020B0604030504040204" pitchFamily="50" charset="-128"/>
                        </a:rPr>
                        <a:t>2000</a:t>
                      </a:r>
                      <a:r>
                        <a:rPr kumimoji="1" lang="ja-JP" altLang="en-US" sz="800" b="1">
                          <a:solidFill>
                            <a:schemeClr val="bg1"/>
                          </a:solidFill>
                          <a:latin typeface="メイリオ" panose="020B0604030504040204" pitchFamily="50" charset="-128"/>
                          <a:ea typeface="メイリオ" panose="020B0604030504040204" pitchFamily="50" charset="-128"/>
                        </a:rPr>
                        <a:t>万円～）（</a:t>
                      </a:r>
                      <a:r>
                        <a:rPr kumimoji="1" lang="en-US" altLang="ja-JP" sz="800" b="1">
                          <a:solidFill>
                            <a:schemeClr val="bg1"/>
                          </a:solidFill>
                          <a:latin typeface="メイリオ" panose="020B0604030504040204" pitchFamily="50" charset="-128"/>
                          <a:ea typeface="メイリオ" panose="020B0604030504040204" pitchFamily="50" charset="-128"/>
                        </a:rPr>
                        <a:t>9/1</a:t>
                      </a:r>
                      <a:r>
                        <a:rPr kumimoji="1" lang="ja-JP" altLang="en-US" sz="800" b="1">
                          <a:solidFill>
                            <a:schemeClr val="bg1"/>
                          </a:solidFill>
                          <a:latin typeface="メイリオ" panose="020B0604030504040204" pitchFamily="50" charset="-128"/>
                          <a:ea typeface="メイリオ" panose="020B0604030504040204" pitchFamily="50" charset="-128"/>
                        </a:rPr>
                        <a:t>～</a:t>
                      </a:r>
                      <a:r>
                        <a:rPr kumimoji="1" lang="en-US" altLang="ja-JP" sz="800" b="1">
                          <a:solidFill>
                            <a:schemeClr val="bg1"/>
                          </a:solidFill>
                          <a:latin typeface="メイリオ" panose="020B0604030504040204" pitchFamily="50" charset="-128"/>
                          <a:ea typeface="メイリオ" panose="020B0604030504040204" pitchFamily="50" charset="-128"/>
                        </a:rPr>
                        <a:t>3/10</a:t>
                      </a:r>
                      <a:r>
                        <a:rPr kumimoji="1" lang="ja-JP" altLang="en-US" sz="800" b="1">
                          <a:solidFill>
                            <a:schemeClr val="bg1"/>
                          </a:solidFill>
                          <a:latin typeface="メイリオ" panose="020B0604030504040204" pitchFamily="50" charset="-128"/>
                          <a:ea typeface="メイリオ" panose="020B0604030504040204" pitchFamily="50" charset="-128"/>
                        </a:rPr>
                        <a:t>）</a:t>
                      </a:r>
                      <a:endParaRPr kumimoji="1" lang="ja-JP" altLang="en-US" sz="800" b="1" i="0">
                        <a:solidFill>
                          <a:srgbClr val="FFFFFF"/>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ja-JP" altLang="en-US" sz="800" b="1" i="0" kern="1200">
                          <a:solidFill>
                            <a:srgbClr val="FFFFFF"/>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a:solidFill>
                            <a:srgbClr val="FFFFFF"/>
                          </a:solidFill>
                          <a:latin typeface="Meiryo" panose="020B0604030504040204" pitchFamily="34" charset="-128"/>
                          <a:ea typeface="Meiryo" panose="020B0604030504040204" pitchFamily="34" charset="-128"/>
                          <a:cs typeface="+mn-cs"/>
                        </a:rPr>
                        <a:t>MD</a:t>
                      </a:r>
                      <a:r>
                        <a:rPr kumimoji="1" lang="ja-JP" altLang="en-US" sz="800" b="1" i="0" kern="1200">
                          <a:solidFill>
                            <a:srgbClr val="FFFFFF"/>
                          </a:solidFill>
                          <a:latin typeface="Meiryo" panose="020B0604030504040204" pitchFamily="34" charset="-128"/>
                          <a:ea typeface="Meiryo" panose="020B0604030504040204" pitchFamily="34" charset="-128"/>
                          <a:cs typeface="+mn-cs"/>
                        </a:rPr>
                        <a:t>（都道府県）（</a:t>
                      </a:r>
                      <a:r>
                        <a:rPr kumimoji="1" lang="en-US" altLang="ja-JP" sz="800" b="1" i="0" kern="1200">
                          <a:solidFill>
                            <a:srgbClr val="FFFFFF"/>
                          </a:solidFill>
                          <a:latin typeface="Meiryo" panose="020B0604030504040204" pitchFamily="34" charset="-128"/>
                          <a:ea typeface="Meiryo" panose="020B0604030504040204" pitchFamily="34" charset="-128"/>
                          <a:cs typeface="+mn-cs"/>
                        </a:rPr>
                        <a:t>9/1</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r>
                        <a:rPr kumimoji="1" lang="en-US" altLang="ja-JP" sz="800" b="1" i="0" kern="1200">
                          <a:solidFill>
                            <a:srgbClr val="FFFFFF"/>
                          </a:solidFill>
                          <a:latin typeface="Meiryo" panose="020B0604030504040204" pitchFamily="34" charset="-128"/>
                          <a:ea typeface="Meiryo" panose="020B0604030504040204" pitchFamily="34" charset="-128"/>
                          <a:cs typeface="+mn-cs"/>
                        </a:rPr>
                        <a:t>3/10</a:t>
                      </a:r>
                      <a:r>
                        <a:rPr kumimoji="1" lang="ja-JP" altLang="en-US" sz="800" b="1" i="0" kern="1200">
                          <a:solidFill>
                            <a:srgbClr val="FFFFFF"/>
                          </a:solidFill>
                          <a:latin typeface="Meiryo" panose="020B0604030504040204" pitchFamily="34" charset="-128"/>
                          <a:ea typeface="Meiryo" panose="020B0604030504040204" pitchFamily="34" charset="-128"/>
                          <a:cs typeface="+mn-cs"/>
                        </a:rPr>
                        <a:t>）</a:t>
                      </a:r>
                      <a:endParaRPr kumimoji="1" lang="ja-JP" altLang="en-US"/>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3044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altLang="ja-JP" sz="900" b="0" i="0" u="none" strike="noStrike" kern="1200" noProof="0">
                          <a:solidFill>
                            <a:srgbClr val="0D0D0D"/>
                          </a:solidFill>
                          <a:effectLst/>
                          <a:latin typeface="Meiryo"/>
                        </a:rPr>
                        <a:t>1000009241</a:t>
                      </a:r>
                      <a:endParaRPr kumimoji="1" lang="ja-JP" altLang="en-US" sz="90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内容</a:t>
                      </a:r>
                      <a:endParaRPr kumimoji="1" lang="en-US" altLang="ja-JP" sz="900">
                        <a:solidFill>
                          <a:srgbClr val="0D0D0D"/>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1000009242</a:t>
                      </a:r>
                      <a:endParaRPr kumimoji="1" lang="ja-JP" altLang="en-US" sz="90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内容</a:t>
                      </a:r>
                      <a:endParaRPr kumimoji="1" lang="en-US" altLang="ja-JP" sz="900">
                        <a:solidFill>
                          <a:srgbClr val="0D0D0D"/>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1000009261</a:t>
                      </a:r>
                      <a:endParaRPr kumimoji="1" lang="ja-JP" altLang="en-US" sz="90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内容</a:t>
                      </a:r>
                      <a:endParaRPr kumimoji="1" lang="en-US" altLang="ja-JP" sz="900">
                        <a:solidFill>
                          <a:srgbClr val="0D0D0D"/>
                        </a:solidFill>
                        <a:latin typeface="Meiryo"/>
                        <a:ea typeface="Meiryo"/>
                      </a:endParaRPr>
                    </a:p>
                    <a:p>
                      <a:pPr marL="0" marR="0" lvl="0" indent="0" algn="ctr" defTabSz="914423">
                        <a:lnSpc>
                          <a:spcPct val="100000"/>
                        </a:lnSpc>
                        <a:spcBef>
                          <a:spcPts val="0"/>
                        </a:spcBef>
                        <a:spcAft>
                          <a:spcPts val="0"/>
                        </a:spcAft>
                        <a:buNone/>
                        <a:tabLst/>
                        <a:defRPr/>
                      </a:pPr>
                      <a:r>
                        <a:rPr kumimoji="1" lang="ja-JP" altLang="en-US" sz="900">
                          <a:solidFill>
                            <a:srgbClr val="0D0D0D"/>
                          </a:solidFill>
                          <a:latin typeface="Meiryo"/>
                          <a:ea typeface="Meiryo"/>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1000009243</a:t>
                      </a:r>
                      <a:endParaRPr kumimoji="1" lang="ja-JP" altLang="en-US" sz="90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1000009244</a:t>
                      </a:r>
                      <a:endParaRPr kumimoji="1" lang="ja-JP" altLang="en-US" sz="900">
                        <a:solidFill>
                          <a:srgbClr val="0D0D0D"/>
                        </a:solidFill>
                        <a:latin typeface="Meiryo"/>
                        <a:ea typeface="Meiryo"/>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2024</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7</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25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a:ea typeface="Meiryo"/>
                        </a:rPr>
                        <a:t>●</a:t>
                      </a:r>
                      <a:r>
                        <a:rPr kumimoji="1" lang="ja-JP" altLang="en-US" sz="900" b="0" i="0" kern="1200">
                          <a:solidFill>
                            <a:srgbClr val="0D0D0D"/>
                          </a:solidFill>
                          <a:latin typeface="Meiryo"/>
                          <a:ea typeface="Meiryo"/>
                          <a:cs typeface="+mn-cs"/>
                        </a:rPr>
                        <a:t>（</a:t>
                      </a:r>
                      <a:r>
                        <a:rPr kumimoji="1" lang="en-US" altLang="ja-JP" sz="900" b="0" i="0" kern="120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のみ）</a:t>
                      </a:r>
                    </a:p>
                  </a:txBody>
                  <a:tcPr marT="72000" marB="36000"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p>
                      <a:pPr algn="ctr"/>
                      <a:r>
                        <a:rPr kumimoji="1" lang="en-US" altLang="ja-JP" sz="900" b="0" i="0" kern="120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トップインパクト クインティ</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トップインパクト クインティ</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動画</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a:t>
                      </a:r>
                      <a:r>
                        <a:rPr lang="en-US" altLang="ja-JP" sz="900" b="0" i="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p>
                      <a:pPr algn="ctr"/>
                      <a:r>
                        <a:rPr kumimoji="1" lang="ja-JP" altLang="en-US" sz="900" b="0" i="0" kern="1200">
                          <a:solidFill>
                            <a:srgbClr val="0D0D0D"/>
                          </a:solidFill>
                          <a:latin typeface="Meiryo"/>
                          <a:ea typeface="Meiryo"/>
                          <a:cs typeface="+mn-cs"/>
                        </a:rPr>
                        <a:t>トップインパクト スクエア</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トップインパクト スクエア</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R="1188000"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動画をフルスクリーンで再生する（</a:t>
                      </a:r>
                      <a:r>
                        <a:rPr kumimoji="1" lang="en" altLang="ja-JP" sz="900" kern="1200">
                          <a:solidFill>
                            <a:srgbClr val="0D0D0D"/>
                          </a:solidFill>
                          <a:latin typeface="Meiryo"/>
                          <a:ea typeface="Meiryo"/>
                          <a:cs typeface="+mn-cs"/>
                        </a:rPr>
                        <a:t>for view</a:t>
                      </a:r>
                      <a:r>
                        <a:rPr kumimoji="1" lang="ja-JP" altLang="en" sz="900" kern="1200">
                          <a:solidFill>
                            <a:srgbClr val="0D0D0D"/>
                          </a:solidFill>
                          <a:latin typeface="Meiryo"/>
                          <a:ea typeface="Meiryo"/>
                          <a:cs typeface="+mn-cs"/>
                        </a:rPr>
                        <a:t>）　</a:t>
                      </a:r>
                      <a:r>
                        <a:rPr kumimoji="1" lang="en" altLang="ja-JP" sz="900" kern="1200">
                          <a:solidFill>
                            <a:srgbClr val="0D0D0D"/>
                          </a:solidFill>
                          <a:latin typeface="Meiryo"/>
                          <a:ea typeface="Meiryo"/>
                          <a:cs typeface="+mn-cs"/>
                        </a:rPr>
                        <a:t>/</a:t>
                      </a:r>
                      <a:r>
                        <a:rPr kumimoji="1" lang="ja-JP" altLang="en"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ランディングページを表示する（</a:t>
                      </a:r>
                      <a:r>
                        <a:rPr kumimoji="1" lang="en" altLang="ja-JP" sz="900" kern="1200">
                          <a:solidFill>
                            <a:srgbClr val="0D0D0D"/>
                          </a:solidFill>
                          <a:latin typeface="Meiryo"/>
                          <a:ea typeface="Meiryo"/>
                          <a:cs typeface="+mn-cs"/>
                        </a:rPr>
                        <a:t>for click</a:t>
                      </a:r>
                      <a:r>
                        <a:rPr kumimoji="1" lang="ja-JP" altLang="en" sz="900" kern="1200">
                          <a:solidFill>
                            <a:srgbClr val="0D0D0D"/>
                          </a:solidFill>
                          <a:latin typeface="Meiryo"/>
                          <a:ea typeface="Meiryo"/>
                          <a:cs typeface="+mn-cs"/>
                        </a:rPr>
                        <a:t>）</a:t>
                      </a:r>
                    </a:p>
                  </a:txBody>
                  <a:tcPr marL="0" marR="0" marT="72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　</a:t>
                      </a:r>
                      <a:r>
                        <a:rPr kumimoji="1" lang="en-US" altLang="ja-JP" sz="900" b="0" i="0" kern="1200">
                          <a:solidFill>
                            <a:srgbClr val="0D0D0D"/>
                          </a:solidFill>
                          <a:latin typeface="Meiryo"/>
                          <a:ea typeface="Meiryo"/>
                          <a:cs typeface="+mn-cs"/>
                        </a:rPr>
                        <a:t>/</a:t>
                      </a:r>
                      <a:r>
                        <a:rPr kumimoji="1" lang="ja-JP" altLang="en-US" sz="900" b="0" i="0" kern="1200" baseline="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PC</a:t>
                      </a:r>
                      <a:endParaRPr kumimoji="1" lang="ja-JP" altLang="en-US" sz="900" b="0" i="0" kern="1200">
                        <a:solidFill>
                          <a:srgbClr val="0D0D0D"/>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　および　</a:t>
                      </a: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アプリのファーストビュー　</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a:ln>
                            <a:noFill/>
                          </a:ln>
                          <a:solidFill>
                            <a:srgbClr val="0D0D0D"/>
                          </a:solidFill>
                          <a:effectLst/>
                          <a:uLnTx/>
                          <a:uFillTx/>
                          <a:latin typeface="Meiryo"/>
                        </a:rPr>
                        <a:t>2024</a:t>
                      </a:r>
                      <a:r>
                        <a:rPr kumimoji="1" 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9</a:t>
                      </a:r>
                      <a:r>
                        <a:rPr kumimoji="1" lang="ja-JP" sz="900" b="0" i="0" u="none" strike="noStrike" kern="1200" cap="none" spc="0" normalizeH="0" baseline="0" noProof="0">
                          <a:ln>
                            <a:noFill/>
                          </a:ln>
                          <a:solidFill>
                            <a:srgbClr val="0D0D0D"/>
                          </a:solidFill>
                          <a:effectLst/>
                          <a:uLnTx/>
                          <a:uFillTx/>
                          <a:latin typeface="Meiryo"/>
                          <a:ea typeface="Meiryo"/>
                        </a:rPr>
                        <a:t>月</a:t>
                      </a:r>
                      <a:r>
                        <a:rPr lang="en-US" altLang="ja-JP" sz="900" b="0" i="0" u="none" strike="noStrike" kern="1200" cap="none" spc="0" normalizeH="0" baseline="0" noProof="0">
                          <a:ln>
                            <a:noFill/>
                          </a:ln>
                          <a:solidFill>
                            <a:srgbClr val="0D0D0D"/>
                          </a:solidFill>
                          <a:effectLst/>
                          <a:uLnTx/>
                          <a:uFillTx/>
                          <a:latin typeface="Meiryo"/>
                        </a:rPr>
                        <a:t>1</a:t>
                      </a:r>
                      <a:r>
                        <a:rPr kumimoji="1" 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日</a:t>
                      </a:r>
                      <a:r>
                        <a:rPr kumimoji="1" lang="ja-JP" sz="900" b="0" i="0" u="none" strike="noStrike" kern="1200" cap="none" spc="0" normalizeH="0" baseline="0" noProof="0">
                          <a:ln>
                            <a:noFill/>
                          </a:ln>
                          <a:solidFill>
                            <a:srgbClr val="0D0D0D"/>
                          </a:solidFill>
                          <a:effectLst/>
                          <a:uLnTx/>
                          <a:uFillTx/>
                          <a:latin typeface="Meiryo"/>
                          <a:ea typeface="Meiryo"/>
                        </a:rPr>
                        <a:t>）～　</a:t>
                      </a:r>
                      <a:r>
                        <a:rPr lang="en-US" altLang="ja-JP" sz="900" b="0" i="0" u="none" strike="noStrike" kern="1200" cap="none" spc="0" normalizeH="0" baseline="0" noProof="0">
                          <a:ln>
                            <a:noFill/>
                          </a:ln>
                          <a:solidFill>
                            <a:srgbClr val="0D0D0D"/>
                          </a:solidFill>
                          <a:effectLst/>
                          <a:uLnTx/>
                          <a:uFillTx/>
                          <a:latin typeface="Meiryo"/>
                        </a:rPr>
                        <a:t>2025</a:t>
                      </a:r>
                      <a:r>
                        <a:rPr kumimoji="1" 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3</a:t>
                      </a:r>
                      <a:r>
                        <a:rPr kumimoji="1" lang="ja-JP" sz="900" b="0" i="0" u="none" strike="noStrike" kern="1200" cap="none" spc="0" normalizeH="0" baseline="0" noProof="0">
                          <a:ln>
                            <a:noFill/>
                          </a:ln>
                          <a:solidFill>
                            <a:srgbClr val="0D0D0D"/>
                          </a:solidFill>
                          <a:effectLst/>
                          <a:uLnTx/>
                          <a:uFillTx/>
                          <a:latin typeface="Meiryo"/>
                          <a:ea typeface="Meiryo"/>
                        </a:rPr>
                        <a:t>月</a:t>
                      </a:r>
                      <a:r>
                        <a:rPr kumimoji="1" lang="en-US" altLang="ja-JP" sz="900" b="0" i="0" u="none" strike="noStrike" kern="1200" cap="none" spc="0" normalizeH="0" baseline="0" noProof="0">
                          <a:ln>
                            <a:noFill/>
                          </a:ln>
                          <a:solidFill>
                            <a:srgbClr val="0D0D0D"/>
                          </a:solidFill>
                          <a:effectLst/>
                          <a:uLnTx/>
                          <a:uFillTx/>
                          <a:latin typeface="Meiryo"/>
                          <a:ea typeface="Meiryo"/>
                        </a:rPr>
                        <a:t>10</a:t>
                      </a:r>
                      <a:r>
                        <a:rPr kumimoji="1" 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月</a:t>
                      </a:r>
                      <a:r>
                        <a:rPr kumimoji="1" lang="ja-JP" sz="900" b="0" i="0" u="none" strike="noStrike" kern="1200" cap="none" spc="0" normalizeH="0" baseline="0" noProof="0">
                          <a:ln>
                            <a:noFill/>
                          </a:ln>
                          <a:solidFill>
                            <a:srgbClr val="0D0D0D"/>
                          </a:solidFill>
                          <a:effectLst/>
                          <a:uLnTx/>
                          <a:uFillTx/>
                          <a:latin typeface="Meiryo"/>
                          <a:ea typeface="Meiryo"/>
                        </a:rPr>
                        <a:t>）</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5</a:t>
                      </a:r>
                      <a:r>
                        <a:rPr kumimoji="1" lang="ja-JP" altLang="en-US" sz="900" b="0" i="0" kern="1200" dirty="0">
                          <a:solidFill>
                            <a:srgbClr val="0D0D0D"/>
                          </a:solidFill>
                          <a:latin typeface="Meiryo"/>
                          <a:ea typeface="Meiryo"/>
                          <a:cs typeface="+mn-cs"/>
                        </a:rPr>
                        <a:t>日間～</a:t>
                      </a:r>
                      <a:r>
                        <a:rPr kumimoji="1" lang="en-US" altLang="ja-JP" sz="900" b="0" i="0" kern="1200" dirty="0">
                          <a:solidFill>
                            <a:srgbClr val="0D0D0D"/>
                          </a:solidFill>
                          <a:latin typeface="Meiryo"/>
                          <a:ea typeface="Meiryo"/>
                          <a:cs typeface="+mn-cs"/>
                        </a:rPr>
                        <a:t>31</a:t>
                      </a:r>
                      <a:r>
                        <a:rPr kumimoji="1" lang="ja-JP"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sz="900" b="0" i="0" kern="1200" dirty="0">
                        <a:solidFill>
                          <a:srgbClr val="FF0033"/>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a:solidFill>
                            <a:srgbClr val="0D0D0D"/>
                          </a:solidFill>
                          <a:latin typeface="メイリオ" panose="020B0604030504040204" pitchFamily="50" charset="-128"/>
                          <a:ea typeface="メイリオ" panose="020B0604030504040204" pitchFamily="50" charset="-128"/>
                          <a:cs typeface="+mn-cs"/>
                        </a:rPr>
                        <a:t>3</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r>
                        <a:rPr lang="ja-JP" altLang="en-US" sz="900" kern="1200">
                          <a:solidFill>
                            <a:srgbClr val="0D0D0D"/>
                          </a:solidFill>
                          <a:latin typeface="メイリオ" panose="020B0604030504040204" pitchFamily="50" charset="-128"/>
                          <a:ea typeface="メイリオ" panose="020B0604030504040204" pitchFamily="50" charset="-128"/>
                          <a:cs typeface="+mn-cs"/>
                        </a:rPr>
                        <a:t>31</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endParaRPr kumimoji="1" lang="ja-JP" altLang="en-US" sz="900" b="0" i="0" kern="120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dirty="0">
                          <a:solidFill>
                            <a:srgbClr val="0D0D0D"/>
                          </a:solidFill>
                          <a:latin typeface="Meiryo"/>
                          <a:ea typeface="Meiryo"/>
                          <a:cs typeface="+mn-cs"/>
                        </a:rPr>
                        <a:t>5</a:t>
                      </a:r>
                      <a:r>
                        <a:rPr kumimoji="1" lang="zh-TW" altLang="en-US" sz="900" b="0" i="0" kern="1200" dirty="0">
                          <a:solidFill>
                            <a:srgbClr val="0D0D0D"/>
                          </a:solidFill>
                          <a:latin typeface="Meiryo"/>
                          <a:ea typeface="Meiryo"/>
                          <a:cs typeface="+mn-cs"/>
                        </a:rPr>
                        <a:t>日間～</a:t>
                      </a:r>
                      <a:r>
                        <a:rPr lang="zh-TW" altLang="en-US" sz="900" b="0" i="0" kern="1200" dirty="0">
                          <a:solidFill>
                            <a:srgbClr val="0D0D0D"/>
                          </a:solidFill>
                          <a:latin typeface="Meiryo"/>
                          <a:ea typeface="Meiryo"/>
                          <a:cs typeface="+mn-cs"/>
                        </a:rPr>
                        <a:t>31</a:t>
                      </a:r>
                      <a:r>
                        <a:rPr kumimoji="1" lang="zh-TW"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dirty="0">
                        <a:solidFill>
                          <a:srgbClr val="FF0033"/>
                        </a:solidFill>
                      </a:endParaRPr>
                    </a:p>
                  </a:txBody>
                  <a:tcPr marT="72000" marB="36000" anchor="ctr">
                    <a:lnL w="1905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rgbClr val="0D0D0D"/>
                          </a:solidFill>
                          <a:latin typeface="Meiryo"/>
                          <a:ea typeface="Meiryo"/>
                        </a:rPr>
                        <a:t>vimps</a:t>
                      </a:r>
                      <a:r>
                        <a:rPr kumimoji="1" lang="ja-JP" altLang="en-US" sz="900" b="0" i="0">
                          <a:solidFill>
                            <a:srgbClr val="0D0D0D"/>
                          </a:solidFill>
                          <a:latin typeface="Meiryo"/>
                          <a:ea typeface="Meiryo"/>
                        </a:rPr>
                        <a:t>購入型</a:t>
                      </a: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rgbClr val="0D0D0D"/>
                          </a:solidFill>
                          <a:latin typeface="Meiryo"/>
                          <a:ea typeface="Meiryo"/>
                        </a:rPr>
                        <a:t>5,000,000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10,000,000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10,000,000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20,000,000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3,000,000</a:t>
                      </a:r>
                      <a:r>
                        <a:rPr kumimoji="1" lang="ja-JP" altLang="en-US" sz="900" b="0" i="0" kern="1200">
                          <a:solidFill>
                            <a:srgbClr val="0D0D0D"/>
                          </a:solidFill>
                          <a:latin typeface="Meiryo"/>
                          <a:ea typeface="Meiryo"/>
                          <a:cs typeface="+mn-cs"/>
                        </a:rPr>
                        <a:t>円</a:t>
                      </a:r>
                      <a:endParaRPr kumimoji="1" lang="ja-JP" altLang="en-US">
                        <a:solidFill>
                          <a:srgbClr val="0D0D0D"/>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rgbClr val="0D0D0D"/>
                          </a:solidFill>
                          <a:latin typeface="Meiryo"/>
                          <a:ea typeface="Meiryo"/>
                        </a:rPr>
                        <a:t>960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768</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902</a:t>
                      </a:r>
                      <a:r>
                        <a:rPr kumimoji="1" lang="ja-JP" altLang="en-US" sz="900" b="0" i="0" dirty="0">
                          <a:solidFill>
                            <a:srgbClr val="0D0D0D"/>
                          </a:solidFill>
                          <a:latin typeface="Meiryo"/>
                          <a:ea typeface="Meiryo"/>
                        </a:rPr>
                        <a:t>円</a:t>
                      </a:r>
                      <a:r>
                        <a:rPr kumimoji="1" lang="en-US" altLang="ja-JP" sz="900" b="0" i="0" dirty="0">
                          <a:solidFill>
                            <a:srgbClr val="0D0D0D"/>
                          </a:solidFill>
                          <a:latin typeface="Meiryo"/>
                          <a:ea typeface="Meiryo"/>
                        </a:rPr>
                        <a:t> </a:t>
                      </a:r>
                      <a:r>
                        <a:rPr kumimoji="1" lang="en-US" altLang="ja-JP" sz="900" b="0" i="0" kern="1200" dirty="0">
                          <a:solidFill>
                            <a:srgbClr val="FF0033"/>
                          </a:solidFill>
                          <a:latin typeface="Meiryo"/>
                          <a:ea typeface="Meiryo"/>
                          <a:cs typeface="+mn-cs"/>
                        </a:rPr>
                        <a:t>※2</a:t>
                      </a:r>
                      <a:endParaRPr kumimoji="1" lang="en-US" altLang="ja-JP" sz="900" b="0" i="0" dirty="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768</a:t>
                      </a:r>
                      <a:r>
                        <a:rPr kumimoji="1" lang="ja-JP" altLang="en-US" sz="900" b="0" i="0" dirty="0">
                          <a:solidFill>
                            <a:srgbClr val="0D0D0D"/>
                          </a:solidFill>
                          <a:latin typeface="Meiryo"/>
                          <a:ea typeface="Meiryo"/>
                        </a:rPr>
                        <a:t>円 </a:t>
                      </a:r>
                      <a:r>
                        <a:rPr kumimoji="0" lang="en-US" altLang="ja-JP" sz="900" kern="0" dirty="0">
                          <a:solidFill>
                            <a:srgbClr val="FF0033"/>
                          </a:solidFill>
                          <a:latin typeface="Meiryo" panose="020B0604030504040204" pitchFamily="34" charset="-128"/>
                          <a:ea typeface="Meiryo" panose="020B0604030504040204" pitchFamily="34" charset="-128"/>
                        </a:rPr>
                        <a:t>※2</a:t>
                      </a:r>
                      <a:r>
                        <a:rPr kumimoji="0" lang="ja-JP" altLang="en-US" sz="900" kern="0" dirty="0">
                          <a:solidFill>
                            <a:srgbClr val="FF0033"/>
                          </a:solidFill>
                          <a:latin typeface="Meiryo" panose="020B0604030504040204" pitchFamily="34" charset="-128"/>
                          <a:ea typeface="Meiryo" panose="020B0604030504040204" pitchFamily="34" charset="-128"/>
                        </a:rPr>
                        <a:t>　</a:t>
                      </a:r>
                      <a:endParaRPr kumimoji="1" lang="en-US" altLang="ja-JP" sz="900" b="0" i="0" dirty="0">
                        <a:solidFill>
                          <a:srgbClr val="FF0033"/>
                        </a:solidFill>
                        <a:latin typeface="Meiryo"/>
                        <a:ea typeface="Meiryo"/>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998</a:t>
                      </a:r>
                      <a:r>
                        <a:rPr kumimoji="1" lang="ja-JP" altLang="en-US" sz="900" b="0" i="0" kern="1200" dirty="0">
                          <a:solidFill>
                            <a:srgbClr val="0D0D0D"/>
                          </a:solidFill>
                          <a:latin typeface="Meiryo"/>
                          <a:ea typeface="Meiryo"/>
                          <a:cs typeface="+mn-cs"/>
                        </a:rPr>
                        <a:t>円★</a:t>
                      </a:r>
                      <a:endParaRPr kumimoji="1" lang="en-US" altLang="ja-JP" sz="900" b="0" i="0" kern="1200" dirty="0">
                        <a:solidFill>
                          <a:srgbClr val="0D0D0D"/>
                        </a:solidFill>
                        <a:latin typeface="Meiryo"/>
                        <a:ea typeface="Meiryo"/>
                        <a:cs typeface="+mn-cs"/>
                      </a:endParaRPr>
                    </a:p>
                    <a:p>
                      <a:pPr algn="ctr"/>
                      <a:r>
                        <a:rPr kumimoji="1" lang="ja-JP" altLang="en-US" sz="900" b="0" i="0" kern="1200" dirty="0">
                          <a:solidFill>
                            <a:srgbClr val="0D0D0D"/>
                          </a:solidFill>
                          <a:latin typeface="Meiryo"/>
                          <a:ea typeface="Meiryo"/>
                          <a:cs typeface="+mn-cs"/>
                        </a:rPr>
                        <a:t>（</a:t>
                      </a:r>
                      <a:r>
                        <a:rPr kumimoji="1" lang="en-US" altLang="ja-JP" sz="900" b="0" i="0" kern="1200" dirty="0">
                          <a:solidFill>
                            <a:srgbClr val="0D0D0D"/>
                          </a:solidFill>
                          <a:latin typeface="Meiryo"/>
                          <a:ea typeface="Meiryo"/>
                          <a:cs typeface="+mn-cs"/>
                        </a:rPr>
                        <a:t>768</a:t>
                      </a:r>
                      <a:r>
                        <a:rPr kumimoji="1" lang="ja-JP" altLang="en-US" sz="900" b="0" i="0" kern="1200" dirty="0">
                          <a:solidFill>
                            <a:srgbClr val="0D0D0D"/>
                          </a:solidFill>
                          <a:latin typeface="Meiryo"/>
                          <a:ea typeface="Meiryo"/>
                          <a:cs typeface="+mn-cs"/>
                        </a:rPr>
                        <a:t>円</a:t>
                      </a:r>
                      <a:r>
                        <a:rPr kumimoji="1" lang="en-US" altLang="ja-JP" sz="900" b="0" i="0" kern="1200" dirty="0">
                          <a:solidFill>
                            <a:srgbClr val="0D0D0D"/>
                          </a:solidFill>
                          <a:latin typeface="Meiryo"/>
                          <a:ea typeface="Meiryo"/>
                          <a:cs typeface="+mn-cs"/>
                        </a:rPr>
                        <a:t>×1.3</a:t>
                      </a:r>
                      <a:r>
                        <a:rPr kumimoji="1" lang="ja-JP" altLang="en-US" sz="900" b="0" i="0" kern="1200" dirty="0">
                          <a:solidFill>
                            <a:srgbClr val="0D0D0D"/>
                          </a:solidFill>
                          <a:latin typeface="Meiryo"/>
                          <a:ea typeface="Meiryo"/>
                          <a:cs typeface="+mn-cs"/>
                        </a:rPr>
                        <a:t>倍） </a:t>
                      </a:r>
                      <a:r>
                        <a:rPr kumimoji="1" lang="en-US" altLang="ja-JP" sz="900" b="0" i="0" kern="1200" dirty="0">
                          <a:solidFill>
                            <a:srgbClr val="FF0033"/>
                          </a:solidFill>
                          <a:latin typeface="Meiryo"/>
                          <a:ea typeface="Meiryo"/>
                          <a:cs typeface="+mn-cs"/>
                        </a:rPr>
                        <a:t>※3</a:t>
                      </a:r>
                      <a:endParaRPr kumimoji="1" lang="ja-JP" altLang="en-US" sz="900" dirty="0">
                        <a:solidFill>
                          <a:srgbClr val="FF0033"/>
                        </a:solidFill>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chemeClr val="tx1">
                              <a:lumMod val="65000"/>
                              <a:lumOff val="35000"/>
                            </a:schemeClr>
                          </a:solidFill>
                          <a:latin typeface="Meiryo"/>
                          <a:ea typeface="Meiryo"/>
                          <a:cs typeface="+mn-cs"/>
                        </a:rPr>
                        <a:t>-</a:t>
                      </a:r>
                      <a:endParaRPr kumimoji="1" lang="ja-JP" altLang="en-US" sz="900" b="0" i="0" kern="1200">
                        <a:solidFill>
                          <a:schemeClr val="tx1">
                            <a:lumMod val="65000"/>
                            <a:lumOff val="35000"/>
                          </a:schemeClr>
                        </a:solidFill>
                        <a:latin typeface="Meiryo"/>
                        <a:ea typeface="Meiryo"/>
                        <a:cs typeface="+mn-cs"/>
                      </a:endParaRPr>
                    </a:p>
                  </a:txBody>
                  <a:tcPr marT="72000" marB="36000" anchor="ctr">
                    <a:lnL w="1905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chemeClr val="tx1">
                              <a:lumMod val="65000"/>
                              <a:lumOff val="35000"/>
                            </a:schemeClr>
                          </a:solidFill>
                          <a:latin typeface="Meiryo"/>
                          <a:ea typeface="Meiryo"/>
                        </a:rPr>
                        <a:t>-</a:t>
                      </a:r>
                      <a:endParaRPr kumimoji="1" lang="ja-JP" altLang="en-US" dirty="0"/>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9" name="円/楕円 17">
            <a:extLst>
              <a:ext uri="{FF2B5EF4-FFF2-40B4-BE49-F238E27FC236}">
                <a16:creationId xmlns:a16="http://schemas.microsoft.com/office/drawing/2014/main" id="{4EECFB34-2B8B-56B5-B4B3-E0E6D49754A0}"/>
              </a:ext>
            </a:extLst>
          </p:cNvPr>
          <p:cNvSpPr>
            <a:spLocks noChangeAspect="1"/>
          </p:cNvSpPr>
          <p:nvPr/>
        </p:nvSpPr>
        <p:spPr>
          <a:xfrm>
            <a:off x="8543005" y="237010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円/楕円 18">
            <a:extLst>
              <a:ext uri="{FF2B5EF4-FFF2-40B4-BE49-F238E27FC236}">
                <a16:creationId xmlns:a16="http://schemas.microsoft.com/office/drawing/2014/main" id="{74CF5289-139C-195C-7637-508EFC22012C}"/>
              </a:ext>
            </a:extLst>
          </p:cNvPr>
          <p:cNvSpPr>
            <a:spLocks noChangeAspect="1"/>
          </p:cNvSpPr>
          <p:nvPr/>
        </p:nvSpPr>
        <p:spPr>
          <a:xfrm>
            <a:off x="8420638" y="254021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19">
            <a:extLst>
              <a:ext uri="{FF2B5EF4-FFF2-40B4-BE49-F238E27FC236}">
                <a16:creationId xmlns:a16="http://schemas.microsoft.com/office/drawing/2014/main" id="{87B943E3-6FD3-0AEA-23D4-CED020729942}"/>
              </a:ext>
            </a:extLst>
          </p:cNvPr>
          <p:cNvSpPr>
            <a:spLocks noChangeAspect="1"/>
          </p:cNvSpPr>
          <p:nvPr/>
        </p:nvSpPr>
        <p:spPr>
          <a:xfrm>
            <a:off x="8046785" y="22356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592670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8" name="正方形/長方形 7">
            <a:extLst>
              <a:ext uri="{FF2B5EF4-FFF2-40B4-BE49-F238E27FC236}">
                <a16:creationId xmlns:a16="http://schemas.microsoft.com/office/drawing/2014/main" id="{FF231430-A499-1BBC-A97E-A0EA46D242B0}"/>
              </a:ext>
            </a:extLst>
          </p:cNvPr>
          <p:cNvSpPr/>
          <p:nvPr/>
        </p:nvSpPr>
        <p:spPr>
          <a:xfrm>
            <a:off x="4712060" y="5911226"/>
            <a:ext cx="7325969" cy="406265"/>
          </a:xfrm>
          <a:prstGeom prst="rect">
            <a:avLst/>
          </a:prstGeom>
        </p:spPr>
        <p:txBody>
          <a:bodyPr wrap="squar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en" altLang="ja-JP" sz="800" kern="0">
                <a:solidFill>
                  <a:srgbClr val="FF0033"/>
                </a:solidFill>
                <a:latin typeface="Meiryo" panose="020B0604030504040204" pitchFamily="34" charset="-128"/>
                <a:ea typeface="Meiryo" panose="020B0604030504040204" pitchFamily="34" charset="-128"/>
              </a:rPr>
              <a:t>FQ1</a:t>
            </a:r>
            <a:r>
              <a:rPr kumimoji="0" lang="ja-JP" altLang="en-US" sz="800" kern="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1128944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79425" y="591400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8" name="正方形/長方形 7">
            <a:extLst>
              <a:ext uri="{FF2B5EF4-FFF2-40B4-BE49-F238E27FC236}">
                <a16:creationId xmlns:a16="http://schemas.microsoft.com/office/drawing/2014/main" id="{FF231430-A499-1BBC-A97E-A0EA46D242B0}"/>
              </a:ext>
            </a:extLst>
          </p:cNvPr>
          <p:cNvSpPr/>
          <p:nvPr/>
        </p:nvSpPr>
        <p:spPr>
          <a:xfrm>
            <a:off x="4712060" y="5898526"/>
            <a:ext cx="7325969" cy="406265"/>
          </a:xfrm>
          <a:prstGeom prst="rect">
            <a:avLst/>
          </a:prstGeom>
        </p:spPr>
        <p:txBody>
          <a:bodyPr wrap="squar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en" altLang="ja-JP" sz="800" kern="0">
                <a:solidFill>
                  <a:srgbClr val="FF0033"/>
                </a:solidFill>
                <a:latin typeface="Meiryo" panose="020B0604030504040204" pitchFamily="34" charset="-128"/>
                <a:ea typeface="Meiryo" panose="020B0604030504040204" pitchFamily="34" charset="-128"/>
              </a:rPr>
              <a:t>FQ1</a:t>
            </a:r>
            <a:r>
              <a:rPr kumimoji="0" lang="ja-JP" altLang="en-US" sz="800" kern="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a:t>
            </a:r>
            <a:r>
              <a:rPr kumimoji="0" lang="en-US" altLang="ja-JP"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92DACBA9-0B98-E948-7A42-49DF458AFC5C}"/>
              </a:ext>
            </a:extLst>
          </p:cNvPr>
          <p:cNvGraphicFramePr>
            <a:graphicFrameLocks noGrp="1"/>
          </p:cNvGraphicFramePr>
          <p:nvPr>
            <p:extLst>
              <p:ext uri="{D42A27DB-BD31-4B8C-83A1-F6EECF244321}">
                <p14:modId xmlns:p14="http://schemas.microsoft.com/office/powerpoint/2010/main" val="854682303"/>
              </p:ext>
            </p:extLst>
          </p:nvPr>
        </p:nvGraphicFramePr>
        <p:xfrm>
          <a:off x="474907" y="858213"/>
          <a:ext cx="11237668" cy="5003866"/>
        </p:xfrm>
        <a:graphic>
          <a:graphicData uri="http://schemas.openxmlformats.org/drawingml/2006/table">
            <a:tbl>
              <a:tblPr firstCol="1" bandRow="1"/>
              <a:tblGrid>
                <a:gridCol w="1721804">
                  <a:extLst>
                    <a:ext uri="{9D8B030D-6E8A-4147-A177-3AD203B41FA5}">
                      <a16:colId xmlns:a16="http://schemas.microsoft.com/office/drawing/2014/main" val="792911817"/>
                    </a:ext>
                  </a:extLst>
                </a:gridCol>
                <a:gridCol w="553970">
                  <a:extLst>
                    <a:ext uri="{9D8B030D-6E8A-4147-A177-3AD203B41FA5}">
                      <a16:colId xmlns:a16="http://schemas.microsoft.com/office/drawing/2014/main" val="1525620392"/>
                    </a:ext>
                  </a:extLst>
                </a:gridCol>
                <a:gridCol w="1217581">
                  <a:extLst>
                    <a:ext uri="{9D8B030D-6E8A-4147-A177-3AD203B41FA5}">
                      <a16:colId xmlns:a16="http://schemas.microsoft.com/office/drawing/2014/main" val="3835180974"/>
                    </a:ext>
                  </a:extLst>
                </a:gridCol>
                <a:gridCol w="571541">
                  <a:extLst>
                    <a:ext uri="{9D8B030D-6E8A-4147-A177-3AD203B41FA5}">
                      <a16:colId xmlns:a16="http://schemas.microsoft.com/office/drawing/2014/main" val="3436582354"/>
                    </a:ext>
                  </a:extLst>
                </a:gridCol>
                <a:gridCol w="1356905">
                  <a:extLst>
                    <a:ext uri="{9D8B030D-6E8A-4147-A177-3AD203B41FA5}">
                      <a16:colId xmlns:a16="http://schemas.microsoft.com/office/drawing/2014/main" val="3979026210"/>
                    </a:ext>
                  </a:extLst>
                </a:gridCol>
                <a:gridCol w="536289">
                  <a:extLst>
                    <a:ext uri="{9D8B030D-6E8A-4147-A177-3AD203B41FA5}">
                      <a16:colId xmlns:a16="http://schemas.microsoft.com/office/drawing/2014/main" val="946559652"/>
                    </a:ext>
                  </a:extLst>
                </a:gridCol>
                <a:gridCol w="1439049">
                  <a:extLst>
                    <a:ext uri="{9D8B030D-6E8A-4147-A177-3AD203B41FA5}">
                      <a16:colId xmlns:a16="http://schemas.microsoft.com/office/drawing/2014/main" val="360912566"/>
                    </a:ext>
                  </a:extLst>
                </a:gridCol>
                <a:gridCol w="512100">
                  <a:extLst>
                    <a:ext uri="{9D8B030D-6E8A-4147-A177-3AD203B41FA5}">
                      <a16:colId xmlns:a16="http://schemas.microsoft.com/office/drawing/2014/main" val="4234446206"/>
                    </a:ext>
                  </a:extLst>
                </a:gridCol>
                <a:gridCol w="1433932">
                  <a:extLst>
                    <a:ext uri="{9D8B030D-6E8A-4147-A177-3AD203B41FA5}">
                      <a16:colId xmlns:a16="http://schemas.microsoft.com/office/drawing/2014/main" val="885390380"/>
                    </a:ext>
                  </a:extLst>
                </a:gridCol>
                <a:gridCol w="562294">
                  <a:extLst>
                    <a:ext uri="{9D8B030D-6E8A-4147-A177-3AD203B41FA5}">
                      <a16:colId xmlns:a16="http://schemas.microsoft.com/office/drawing/2014/main" val="3784303411"/>
                    </a:ext>
                  </a:extLst>
                </a:gridCol>
                <a:gridCol w="1332203">
                  <a:extLst>
                    <a:ext uri="{9D8B030D-6E8A-4147-A177-3AD203B41FA5}">
                      <a16:colId xmlns:a16="http://schemas.microsoft.com/office/drawing/2014/main" val="3201855149"/>
                    </a:ext>
                  </a:extLst>
                </a:gridCol>
              </a:tblGrid>
              <a:tr h="3655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a:solidFill>
                            <a:schemeClr val="bg1"/>
                          </a:solidFill>
                          <a:latin typeface="Meiryo" panose="020B0604030504040204" pitchFamily="34" charset="-128"/>
                          <a:ea typeface="Meiryo" panose="020B0604030504040204" pitchFamily="34" charset="-128"/>
                        </a:rPr>
                        <a:t>商品名</a:t>
                      </a:r>
                    </a:p>
                  </a:txBody>
                  <a:tcPr marB="0" anchor="ctr">
                    <a:lnL w="6350" cap="flat" cmpd="sng" algn="ctr">
                      <a:noFill/>
                      <a:prstDash val="sysDot"/>
                      <a:round/>
                      <a:headEnd type="none" w="med" len="med"/>
                      <a:tailEnd type="none" w="med" len="med"/>
                    </a:lnL>
                    <a:lnR w="19050"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i="0">
                          <a:solidFill>
                            <a:schemeClr val="bg1"/>
                          </a:solidFill>
                          <a:latin typeface="Meiryo" panose="020B0604030504040204" pitchFamily="34" charset="-128"/>
                          <a:ea typeface="Meiryo" panose="020B0604030504040204" pitchFamily="34" charset="-128"/>
                        </a:rPr>
                        <a:t>ブランドパネル　リッチフォーマット　</a:t>
                      </a:r>
                      <a:r>
                        <a:rPr kumimoji="1" lang="en-US" altLang="ja-JP" sz="800" b="1" i="0">
                          <a:solidFill>
                            <a:schemeClr val="bg1"/>
                          </a:solidFill>
                          <a:latin typeface="Meiryo" panose="020B0604030504040204" pitchFamily="34" charset="-128"/>
                          <a:ea typeface="Meiryo" panose="020B0604030504040204" pitchFamily="34" charset="-128"/>
                        </a:rPr>
                        <a:t>MD</a:t>
                      </a:r>
                      <a:r>
                        <a:rPr kumimoji="1" lang="ja-JP" altLang="en-US" sz="800" b="1" i="0">
                          <a:solidFill>
                            <a:schemeClr val="bg1"/>
                          </a:solidFill>
                          <a:latin typeface="Meiryo" panose="020B0604030504040204" pitchFamily="34" charset="-128"/>
                          <a:ea typeface="Meiryo" panose="020B0604030504040204" pitchFamily="34" charset="-128"/>
                        </a:rPr>
                        <a:t>（</a:t>
                      </a:r>
                      <a:r>
                        <a:rPr kumimoji="1" lang="en-US" altLang="ja-JP" sz="800" b="1" i="0">
                          <a:solidFill>
                            <a:schemeClr val="bg1"/>
                          </a:solidFill>
                          <a:latin typeface="Meiryo" panose="020B0604030504040204" pitchFamily="34" charset="-128"/>
                          <a:ea typeface="Meiryo" panose="020B0604030504040204" pitchFamily="34" charset="-128"/>
                        </a:rPr>
                        <a:t>500</a:t>
                      </a:r>
                      <a:r>
                        <a:rPr kumimoji="1" lang="ja-JP" altLang="en-US" sz="800" b="1" i="0">
                          <a:solidFill>
                            <a:schemeClr val="bg1"/>
                          </a:solidFill>
                          <a:latin typeface="Meiryo" panose="020B0604030504040204" pitchFamily="34" charset="-128"/>
                          <a:ea typeface="Meiryo" panose="020B0604030504040204" pitchFamily="34" charset="-128"/>
                        </a:rPr>
                        <a:t>万円～）（</a:t>
                      </a:r>
                      <a:r>
                        <a:rPr kumimoji="1" lang="en-US" altLang="ja-JP" sz="800" b="1" i="0">
                          <a:solidFill>
                            <a:schemeClr val="bg1"/>
                          </a:solidFill>
                          <a:latin typeface="Meiryo" panose="020B0604030504040204" pitchFamily="34" charset="-128"/>
                          <a:ea typeface="Meiryo" panose="020B0604030504040204" pitchFamily="34" charset="-128"/>
                        </a:rPr>
                        <a:t>3/12</a:t>
                      </a:r>
                      <a:r>
                        <a:rPr kumimoji="1" lang="ja-JP" altLang="en-US" sz="800" b="1" i="0">
                          <a:solidFill>
                            <a:schemeClr val="bg1"/>
                          </a:solidFill>
                          <a:latin typeface="Meiryo" panose="020B0604030504040204" pitchFamily="34" charset="-128"/>
                          <a:ea typeface="Meiryo" panose="020B0604030504040204" pitchFamily="34" charset="-128"/>
                        </a:rPr>
                        <a:t>～</a:t>
                      </a:r>
                      <a:r>
                        <a:rPr kumimoji="1" lang="en-US" altLang="ja-JP" sz="800" b="1" i="0">
                          <a:solidFill>
                            <a:schemeClr val="bg1"/>
                          </a:solidFill>
                          <a:latin typeface="Meiryo" panose="020B0604030504040204" pitchFamily="34" charset="-128"/>
                          <a:ea typeface="Meiryo" panose="020B0604030504040204" pitchFamily="34" charset="-128"/>
                        </a:rPr>
                        <a:t>3/31</a:t>
                      </a:r>
                      <a:r>
                        <a:rPr kumimoji="1" lang="ja-JP" altLang="en-US" sz="800" b="1" i="0">
                          <a:solidFill>
                            <a:schemeClr val="bg1"/>
                          </a:solidFill>
                          <a:latin typeface="Meiryo" panose="020B0604030504040204" pitchFamily="34" charset="-128"/>
                          <a:ea typeface="Meiryo" panose="020B0604030504040204" pitchFamily="34" charset="-128"/>
                        </a:rPr>
                        <a:t>）</a:t>
                      </a:r>
                      <a:endParaRPr kumimoji="1" lang="ja-JP" altLang="en-US" sz="800" b="1" i="0">
                        <a:solidFill>
                          <a:schemeClr val="bg1"/>
                        </a:solidFill>
                        <a:latin typeface="Meiryo"/>
                        <a:ea typeface="Meiryo"/>
                      </a:endParaRPr>
                    </a:p>
                  </a:txBody>
                  <a:tcPr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a:solidFill>
                            <a:schemeClr val="bg1"/>
                          </a:solidFill>
                          <a:latin typeface="Meiryo" panose="020B0604030504040204" pitchFamily="34" charset="-128"/>
                          <a:ea typeface="Meiryo" panose="020B0604030504040204" pitchFamily="34" charset="-128"/>
                        </a:rPr>
                        <a:t>ブランドパネル　リッチフォーマット　</a:t>
                      </a:r>
                      <a:r>
                        <a:rPr kumimoji="1" lang="en-US" altLang="ja-JP" sz="800" b="1" i="0">
                          <a:solidFill>
                            <a:schemeClr val="bg1"/>
                          </a:solidFill>
                          <a:latin typeface="Meiryo" panose="020B0604030504040204" pitchFamily="34" charset="-128"/>
                          <a:ea typeface="Meiryo" panose="020B0604030504040204" pitchFamily="34" charset="-128"/>
                        </a:rPr>
                        <a:t>MD</a:t>
                      </a:r>
                      <a:r>
                        <a:rPr kumimoji="1" lang="ja-JP" altLang="en-US" sz="800" b="1" i="0">
                          <a:solidFill>
                            <a:schemeClr val="bg1"/>
                          </a:solidFill>
                          <a:latin typeface="Meiryo" panose="020B0604030504040204" pitchFamily="34" charset="-128"/>
                          <a:ea typeface="Meiryo" panose="020B0604030504040204" pitchFamily="34" charset="-128"/>
                        </a:rPr>
                        <a:t>（</a:t>
                      </a:r>
                      <a:r>
                        <a:rPr kumimoji="1" lang="en-US" altLang="ja-JP" sz="800" b="1" i="0">
                          <a:solidFill>
                            <a:schemeClr val="bg1"/>
                          </a:solidFill>
                          <a:latin typeface="Meiryo" panose="020B0604030504040204" pitchFamily="34" charset="-128"/>
                          <a:ea typeface="Meiryo" panose="020B0604030504040204" pitchFamily="34" charset="-128"/>
                        </a:rPr>
                        <a:t>1000</a:t>
                      </a:r>
                      <a:r>
                        <a:rPr kumimoji="1" lang="ja-JP" altLang="en-US" sz="800" b="1" i="0">
                          <a:solidFill>
                            <a:schemeClr val="bg1"/>
                          </a:solidFill>
                          <a:latin typeface="Meiryo" panose="020B0604030504040204" pitchFamily="34" charset="-128"/>
                          <a:ea typeface="Meiryo" panose="020B0604030504040204" pitchFamily="34" charset="-128"/>
                        </a:rPr>
                        <a:t>万円～）（</a:t>
                      </a:r>
                      <a:r>
                        <a:rPr kumimoji="1" lang="en-US" altLang="ja-JP" sz="800" b="1" i="0">
                          <a:solidFill>
                            <a:schemeClr val="bg1"/>
                          </a:solidFill>
                          <a:latin typeface="Meiryo" panose="020B0604030504040204" pitchFamily="34" charset="-128"/>
                          <a:ea typeface="Meiryo" panose="020B0604030504040204" pitchFamily="34" charset="-128"/>
                        </a:rPr>
                        <a:t>3/12</a:t>
                      </a:r>
                      <a:r>
                        <a:rPr kumimoji="1" lang="ja-JP" altLang="en-US" sz="800" b="1" i="0">
                          <a:solidFill>
                            <a:schemeClr val="bg1"/>
                          </a:solidFill>
                          <a:latin typeface="Meiryo" panose="020B0604030504040204" pitchFamily="34" charset="-128"/>
                          <a:ea typeface="Meiryo" panose="020B0604030504040204" pitchFamily="34" charset="-128"/>
                        </a:rPr>
                        <a:t>～</a:t>
                      </a:r>
                      <a:r>
                        <a:rPr kumimoji="1" lang="en-US" altLang="ja-JP" sz="800" b="1" i="0">
                          <a:solidFill>
                            <a:schemeClr val="bg1"/>
                          </a:solidFill>
                          <a:latin typeface="Meiryo" panose="020B0604030504040204" pitchFamily="34" charset="-128"/>
                          <a:ea typeface="Meiryo" panose="020B0604030504040204" pitchFamily="34" charset="-128"/>
                        </a:rPr>
                        <a:t>3/31</a:t>
                      </a:r>
                      <a:r>
                        <a:rPr kumimoji="1" lang="ja-JP" altLang="en-US" sz="800" b="1" i="0">
                          <a:solidFill>
                            <a:schemeClr val="bg1"/>
                          </a:solidFill>
                          <a:latin typeface="Meiryo" panose="020B0604030504040204" pitchFamily="34" charset="-128"/>
                          <a:ea typeface="Meiryo" panose="020B0604030504040204" pitchFamily="34" charset="-128"/>
                        </a:rPr>
                        <a:t>）</a:t>
                      </a:r>
                      <a:endParaRPr kumimoji="1" lang="ja-JP" altLang="en-US" sz="800" b="1" i="0">
                        <a:solidFill>
                          <a:schemeClr val="bg1"/>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i="0" kern="1200">
                          <a:solidFill>
                            <a:schemeClr val="bg1"/>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a:solidFill>
                            <a:schemeClr val="bg1"/>
                          </a:solidFill>
                          <a:latin typeface="Meiryo" panose="020B0604030504040204" pitchFamily="34" charset="-128"/>
                          <a:ea typeface="Meiryo" panose="020B0604030504040204" pitchFamily="34" charset="-128"/>
                          <a:cs typeface="+mn-cs"/>
                        </a:rPr>
                        <a:t>MD</a:t>
                      </a:r>
                      <a:r>
                        <a:rPr kumimoji="1" lang="ja-JP" altLang="en-US" sz="800" b="1" i="0" kern="1200">
                          <a:solidFill>
                            <a:schemeClr val="bg1"/>
                          </a:solidFill>
                          <a:latin typeface="Meiryo" panose="020B0604030504040204" pitchFamily="34" charset="-128"/>
                          <a:ea typeface="Meiryo" panose="020B0604030504040204" pitchFamily="34" charset="-128"/>
                          <a:cs typeface="+mn-cs"/>
                        </a:rPr>
                        <a:t>（</a:t>
                      </a:r>
                      <a:r>
                        <a:rPr kumimoji="1" lang="en-US" altLang="ja-JP" sz="800" b="1" i="0" kern="1200">
                          <a:solidFill>
                            <a:schemeClr val="bg1"/>
                          </a:solidFill>
                          <a:latin typeface="Meiryo" panose="020B0604030504040204" pitchFamily="34" charset="-128"/>
                          <a:ea typeface="Meiryo" panose="020B0604030504040204" pitchFamily="34" charset="-128"/>
                          <a:cs typeface="+mn-cs"/>
                        </a:rPr>
                        <a:t>FQ1</a:t>
                      </a:r>
                      <a:r>
                        <a:rPr kumimoji="1" lang="ja-JP" altLang="en-US" sz="800" b="1" i="0" kern="1200">
                          <a:solidFill>
                            <a:schemeClr val="bg1"/>
                          </a:solidFill>
                          <a:latin typeface="Meiryo" panose="020B0604030504040204" pitchFamily="34" charset="-128"/>
                          <a:ea typeface="Meiryo" panose="020B0604030504040204" pitchFamily="34" charset="-128"/>
                          <a:cs typeface="+mn-cs"/>
                        </a:rPr>
                        <a:t>）（</a:t>
                      </a:r>
                      <a:r>
                        <a:rPr kumimoji="1" lang="en-US" altLang="ja-JP" sz="800" b="1" i="0" kern="1200">
                          <a:solidFill>
                            <a:schemeClr val="bg1"/>
                          </a:solidFill>
                          <a:latin typeface="Meiryo" panose="020B0604030504040204" pitchFamily="34" charset="-128"/>
                          <a:ea typeface="Meiryo" panose="020B0604030504040204" pitchFamily="34" charset="-128"/>
                          <a:cs typeface="+mn-cs"/>
                        </a:rPr>
                        <a:t>1000</a:t>
                      </a:r>
                      <a:r>
                        <a:rPr kumimoji="1" lang="ja-JP" altLang="en-US" sz="800" b="1" i="0" kern="1200">
                          <a:solidFill>
                            <a:schemeClr val="bg1"/>
                          </a:solidFill>
                          <a:latin typeface="Meiryo" panose="020B0604030504040204" pitchFamily="34" charset="-128"/>
                          <a:ea typeface="Meiryo" panose="020B0604030504040204" pitchFamily="34" charset="-128"/>
                          <a:cs typeface="+mn-cs"/>
                        </a:rPr>
                        <a:t>万円～）（</a:t>
                      </a:r>
                      <a:r>
                        <a:rPr kumimoji="1" lang="en-US" altLang="ja-JP" sz="800" b="1" i="0" kern="1200">
                          <a:solidFill>
                            <a:schemeClr val="bg1"/>
                          </a:solidFill>
                          <a:latin typeface="Meiryo" panose="020B0604030504040204" pitchFamily="34" charset="-128"/>
                          <a:ea typeface="Meiryo" panose="020B0604030504040204" pitchFamily="34" charset="-128"/>
                          <a:cs typeface="+mn-cs"/>
                        </a:rPr>
                        <a:t>3/12</a:t>
                      </a:r>
                      <a:r>
                        <a:rPr kumimoji="1" lang="ja-JP" altLang="en-US" sz="800" b="1" i="0" kern="1200">
                          <a:solidFill>
                            <a:schemeClr val="bg1"/>
                          </a:solidFill>
                          <a:latin typeface="Meiryo" panose="020B0604030504040204" pitchFamily="34" charset="-128"/>
                          <a:ea typeface="Meiryo" panose="020B0604030504040204" pitchFamily="34" charset="-128"/>
                          <a:cs typeface="+mn-cs"/>
                        </a:rPr>
                        <a:t>～</a:t>
                      </a:r>
                      <a:r>
                        <a:rPr kumimoji="1" lang="en-US" altLang="ja-JP" sz="800" b="1" i="0" kern="1200">
                          <a:solidFill>
                            <a:schemeClr val="bg1"/>
                          </a:solidFill>
                          <a:latin typeface="Meiryo" panose="020B0604030504040204" pitchFamily="34" charset="-128"/>
                          <a:ea typeface="Meiryo" panose="020B0604030504040204" pitchFamily="34" charset="-128"/>
                          <a:cs typeface="+mn-cs"/>
                        </a:rPr>
                        <a:t>3/31</a:t>
                      </a:r>
                      <a:r>
                        <a:rPr kumimoji="1" lang="ja-JP" altLang="en-US" sz="800" b="1" i="0" kern="1200">
                          <a:solidFill>
                            <a:schemeClr val="bg1"/>
                          </a:solidFill>
                          <a:latin typeface="Meiryo" panose="020B0604030504040204" pitchFamily="34" charset="-128"/>
                          <a:ea typeface="Meiryo" panose="020B0604030504040204" pitchFamily="34" charset="-128"/>
                          <a:cs typeface="+mn-cs"/>
                        </a:rPr>
                        <a:t>）</a:t>
                      </a:r>
                      <a:endParaRPr kumimoji="1" lang="ja-JP" altLang="en-US" sz="800" b="1" i="0">
                        <a:solidFill>
                          <a:schemeClr val="bg1"/>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a:solidFill>
                            <a:schemeClr val="bg1"/>
                          </a:solidFill>
                          <a:latin typeface="メイリオ" panose="020B0604030504040204" pitchFamily="50" charset="-128"/>
                          <a:ea typeface="+mn-ea"/>
                        </a:rPr>
                        <a:t>ブランドパネル　リッチフォーマット　</a:t>
                      </a:r>
                      <a:r>
                        <a:rPr kumimoji="1" lang="en-US" altLang="ja-JP" sz="800" b="1">
                          <a:solidFill>
                            <a:schemeClr val="bg1"/>
                          </a:solidFill>
                          <a:latin typeface="メイリオ" panose="020B0604030504040204" pitchFamily="50" charset="-128"/>
                          <a:ea typeface="+mn-ea"/>
                        </a:rPr>
                        <a:t>MD</a:t>
                      </a:r>
                      <a:r>
                        <a:rPr kumimoji="1" lang="ja-JP" altLang="en-US" sz="800" b="1">
                          <a:solidFill>
                            <a:schemeClr val="bg1"/>
                          </a:solidFill>
                          <a:latin typeface="メイリオ" panose="020B0604030504040204" pitchFamily="50" charset="-128"/>
                          <a:ea typeface="+mn-ea"/>
                        </a:rPr>
                        <a:t>（</a:t>
                      </a:r>
                      <a:r>
                        <a:rPr kumimoji="1" lang="en-US" altLang="ja-JP" sz="800" b="1">
                          <a:solidFill>
                            <a:schemeClr val="bg1"/>
                          </a:solidFill>
                          <a:latin typeface="メイリオ" panose="020B0604030504040204" pitchFamily="50" charset="-128"/>
                          <a:ea typeface="+mn-ea"/>
                        </a:rPr>
                        <a:t>FQ1</a:t>
                      </a:r>
                      <a:r>
                        <a:rPr kumimoji="1" lang="ja-JP" altLang="en-US" sz="800" b="1">
                          <a:solidFill>
                            <a:schemeClr val="bg1"/>
                          </a:solidFill>
                          <a:latin typeface="メイリオ" panose="020B0604030504040204" pitchFamily="50" charset="-128"/>
                          <a:ea typeface="+mn-ea"/>
                        </a:rPr>
                        <a:t>）（</a:t>
                      </a:r>
                      <a:r>
                        <a:rPr kumimoji="1" lang="en-US" altLang="ja-JP" sz="800" b="1">
                          <a:solidFill>
                            <a:schemeClr val="bg1"/>
                          </a:solidFill>
                          <a:latin typeface="メイリオ" panose="020B0604030504040204" pitchFamily="50" charset="-128"/>
                          <a:ea typeface="+mn-ea"/>
                        </a:rPr>
                        <a:t>2000</a:t>
                      </a:r>
                      <a:r>
                        <a:rPr kumimoji="1" lang="ja-JP" altLang="en-US" sz="800" b="1">
                          <a:solidFill>
                            <a:schemeClr val="bg1"/>
                          </a:solidFill>
                          <a:latin typeface="メイリオ" panose="020B0604030504040204" pitchFamily="50" charset="-128"/>
                          <a:ea typeface="+mn-ea"/>
                        </a:rPr>
                        <a:t>万円～）（</a:t>
                      </a:r>
                      <a:r>
                        <a:rPr kumimoji="1" lang="en-US" altLang="ja-JP" sz="800" b="1">
                          <a:solidFill>
                            <a:schemeClr val="bg1"/>
                          </a:solidFill>
                          <a:latin typeface="メイリオ" panose="020B0604030504040204" pitchFamily="50" charset="-128"/>
                          <a:ea typeface="+mn-ea"/>
                        </a:rPr>
                        <a:t>3/12</a:t>
                      </a:r>
                      <a:r>
                        <a:rPr kumimoji="1" lang="ja-JP" altLang="en-US" sz="800" b="1">
                          <a:solidFill>
                            <a:schemeClr val="bg1"/>
                          </a:solidFill>
                          <a:latin typeface="メイリオ" panose="020B0604030504040204" pitchFamily="50" charset="-128"/>
                          <a:ea typeface="+mn-ea"/>
                        </a:rPr>
                        <a:t>～</a:t>
                      </a:r>
                      <a:r>
                        <a:rPr kumimoji="1" lang="en-US" altLang="ja-JP" sz="800" b="1">
                          <a:solidFill>
                            <a:schemeClr val="bg1"/>
                          </a:solidFill>
                          <a:latin typeface="メイリオ" panose="020B0604030504040204" pitchFamily="50" charset="-128"/>
                          <a:ea typeface="+mn-ea"/>
                        </a:rPr>
                        <a:t>3/31</a:t>
                      </a:r>
                      <a:r>
                        <a:rPr kumimoji="1" lang="ja-JP" altLang="en-US" sz="800" b="1">
                          <a:solidFill>
                            <a:schemeClr val="bg1"/>
                          </a:solidFill>
                          <a:latin typeface="メイリオ" panose="020B0604030504040204" pitchFamily="50" charset="-128"/>
                          <a:ea typeface="+mn-ea"/>
                        </a:rPr>
                        <a:t>）</a:t>
                      </a:r>
                      <a:endParaRPr kumimoji="1" lang="ja-JP" altLang="en-US" sz="800" b="1" i="0">
                        <a:solidFill>
                          <a:schemeClr val="bg1"/>
                        </a:solidFill>
                        <a:latin typeface="Meiryo"/>
                        <a:ea typeface="Meiryo"/>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28575" cap="flat" cmpd="sng" algn="ctr">
                      <a:solidFill>
                        <a:srgbClr val="FFFFFF"/>
                      </a:solidFill>
                      <a:prstDash val="solid"/>
                      <a:round/>
                      <a:headEnd type="none" w="med" len="med"/>
                      <a:tailEnd type="none" w="med" len="med"/>
                    </a:lnL>
                  </a:tcPr>
                </a:tc>
                <a:tc gridSpan="2">
                  <a:txBody>
                    <a:bodyPr/>
                    <a:lstStyle/>
                    <a:p>
                      <a:pPr algn="ctr"/>
                      <a:r>
                        <a:rPr kumimoji="1" lang="ja-JP" altLang="en-US" sz="800" b="1" i="0" kern="1200">
                          <a:solidFill>
                            <a:schemeClr val="bg1"/>
                          </a:solidFill>
                          <a:latin typeface="Meiryo" panose="020B0604030504040204" pitchFamily="34" charset="-128"/>
                          <a:ea typeface="Meiryo" panose="020B0604030504040204" pitchFamily="34" charset="-128"/>
                          <a:cs typeface="+mn-cs"/>
                        </a:rPr>
                        <a:t>ブランドパネル　リッチフォーマット　</a:t>
                      </a:r>
                      <a:r>
                        <a:rPr kumimoji="1" lang="en-US" altLang="ja-JP" sz="800" b="1" i="0" kern="1200">
                          <a:solidFill>
                            <a:schemeClr val="bg1"/>
                          </a:solidFill>
                          <a:latin typeface="Meiryo" panose="020B0604030504040204" pitchFamily="34" charset="-128"/>
                          <a:ea typeface="Meiryo" panose="020B0604030504040204" pitchFamily="34" charset="-128"/>
                          <a:cs typeface="+mn-cs"/>
                        </a:rPr>
                        <a:t>MD</a:t>
                      </a:r>
                      <a:r>
                        <a:rPr kumimoji="1" lang="ja-JP" altLang="en-US" sz="800" b="1" i="0" kern="1200">
                          <a:solidFill>
                            <a:schemeClr val="bg1"/>
                          </a:solidFill>
                          <a:latin typeface="Meiryo" panose="020B0604030504040204" pitchFamily="34" charset="-128"/>
                          <a:ea typeface="Meiryo" panose="020B0604030504040204" pitchFamily="34" charset="-128"/>
                          <a:cs typeface="+mn-cs"/>
                        </a:rPr>
                        <a:t>（都道府県）（</a:t>
                      </a:r>
                      <a:r>
                        <a:rPr kumimoji="1" lang="en-US" altLang="ja-JP" sz="800" b="1" i="0" kern="1200">
                          <a:solidFill>
                            <a:schemeClr val="bg1"/>
                          </a:solidFill>
                          <a:latin typeface="Meiryo" panose="020B0604030504040204" pitchFamily="34" charset="-128"/>
                          <a:ea typeface="Meiryo" panose="020B0604030504040204" pitchFamily="34" charset="-128"/>
                          <a:cs typeface="+mn-cs"/>
                        </a:rPr>
                        <a:t>3/12</a:t>
                      </a:r>
                      <a:r>
                        <a:rPr kumimoji="1" lang="ja-JP" altLang="en-US" sz="800" b="1" i="0" kern="1200">
                          <a:solidFill>
                            <a:schemeClr val="bg1"/>
                          </a:solidFill>
                          <a:latin typeface="Meiryo" panose="020B0604030504040204" pitchFamily="34" charset="-128"/>
                          <a:ea typeface="Meiryo" panose="020B0604030504040204" pitchFamily="34" charset="-128"/>
                          <a:cs typeface="+mn-cs"/>
                        </a:rPr>
                        <a:t>～</a:t>
                      </a:r>
                      <a:r>
                        <a:rPr kumimoji="1" lang="en-US" altLang="ja-JP" sz="800" b="1" i="0" kern="1200">
                          <a:solidFill>
                            <a:schemeClr val="bg1"/>
                          </a:solidFill>
                          <a:latin typeface="Meiryo" panose="020B0604030504040204" pitchFamily="34" charset="-128"/>
                          <a:ea typeface="Meiryo" panose="020B0604030504040204" pitchFamily="34" charset="-128"/>
                          <a:cs typeface="+mn-cs"/>
                        </a:rPr>
                        <a:t>3/31</a:t>
                      </a:r>
                      <a:r>
                        <a:rPr kumimoji="1" lang="ja-JP" altLang="en-US" sz="800" b="1" i="0" kern="1200">
                          <a:solidFill>
                            <a:schemeClr val="bg1"/>
                          </a:solidFill>
                          <a:latin typeface="Meiryo" panose="020B0604030504040204" pitchFamily="34" charset="-128"/>
                          <a:ea typeface="Meiryo" panose="020B0604030504040204" pitchFamily="34" charset="-128"/>
                          <a:cs typeface="+mn-cs"/>
                        </a:rPr>
                        <a:t>）</a:t>
                      </a:r>
                      <a:endParaRPr kumimoji="1" lang="ja-JP" altLang="en-US">
                        <a:solidFill>
                          <a:schemeClr val="bg1"/>
                        </a:solidFill>
                      </a:endParaRPr>
                    </a:p>
                  </a:txBody>
                  <a:tcPr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リリース種別</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商品</a:t>
                      </a:r>
                      <a:r>
                        <a:rPr kumimoji="1" lang="en-US" altLang="ja-JP" sz="900" b="0" i="0" kern="1200">
                          <a:solidFill>
                            <a:schemeClr val="bg1"/>
                          </a:solidFill>
                          <a:latin typeface="Meiryo"/>
                          <a:ea typeface="Meiryo"/>
                          <a:cs typeface="+mn-cs"/>
                        </a:rPr>
                        <a:t>ID</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1000009245</a:t>
                      </a:r>
                      <a:endParaRPr kumimoji="1" lang="ja-JP" altLang="en-US" sz="90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1000009246</a:t>
                      </a:r>
                      <a:endParaRPr kumimoji="1" lang="ja-JP" altLang="en-US" sz="90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1000009247</a:t>
                      </a:r>
                      <a:endParaRPr kumimoji="1" lang="ja-JP" altLang="en-US" sz="90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1000009262</a:t>
                      </a:r>
                      <a:endParaRPr kumimoji="1" lang="ja-JP" altLang="en-US" sz="90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内容</a:t>
                      </a:r>
                      <a:endParaRPr kumimoji="1" lang="en-US" altLang="ja-JP" sz="900" b="0" i="0" kern="1200">
                        <a:solidFill>
                          <a:srgbClr val="0D0D0D"/>
                        </a:solidFill>
                        <a:latin typeface="Meiryo" panose="020B0604030504040204" pitchFamily="34" charset="-128"/>
                        <a:ea typeface="Meiryo" panose="020B0604030504040204" pitchFamily="34" charset="-128"/>
                        <a:cs typeface="+mn-cs"/>
                      </a:endParaRPr>
                    </a:p>
                    <a:p>
                      <a:pPr algn="ctr"/>
                      <a:r>
                        <a:rPr kumimoji="1" lang="ja-JP" altLang="en-US" sz="900" b="0" i="0" kern="1200">
                          <a:solidFill>
                            <a:srgbClr val="0D0D0D"/>
                          </a:solidFill>
                          <a:latin typeface="Meiryo" panose="020B0604030504040204" pitchFamily="34" charset="-128"/>
                          <a:ea typeface="Meiryo" panose="020B0604030504040204" pitchFamily="34" charset="-128"/>
                          <a:cs typeface="+mn-cs"/>
                        </a:rPr>
                        <a:t>変更</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b="0" i="0" u="none" strike="noStrike" kern="1200" noProof="0">
                          <a:solidFill>
                            <a:srgbClr val="0D0D0D"/>
                          </a:solidFill>
                          <a:effectLst/>
                          <a:latin typeface="Meiryo"/>
                        </a:rPr>
                        <a:t>1000009281</a:t>
                      </a:r>
                      <a:endParaRPr kumimoji="1" lang="ja-JP" altLang="en-US" sz="900">
                        <a:solidFill>
                          <a:srgbClr val="0D0D0D"/>
                        </a:solidFill>
                        <a:latin typeface="Meiryo"/>
                        <a:ea typeface="Meiryo"/>
                      </a:endParaRPr>
                    </a:p>
                  </a:txBody>
                  <a:tcPr marT="72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latin typeface="Meiryo"/>
                        </a:rPr>
                        <a:t>202</a:t>
                      </a:r>
                      <a:r>
                        <a:rPr lang="en-US" altLang="ja-JP" sz="900" b="0" i="0" u="none" strike="noStrike" kern="1200" noProof="0">
                          <a:solidFill>
                            <a:srgbClr val="0D0D0D"/>
                          </a:solidFill>
                          <a:latin typeface="Meiryo"/>
                        </a:rPr>
                        <a:t>4</a:t>
                      </a:r>
                      <a:r>
                        <a:rPr kumimoji="1" lang="ja-JP" altLang="en-US" sz="900" b="0" i="0" u="none" strike="noStrike" kern="1200" noProof="0">
                          <a:solidFill>
                            <a:srgbClr val="0D0D0D"/>
                          </a:solidFill>
                          <a:latin typeface="Meiryo"/>
                          <a:ea typeface="Meiryo"/>
                        </a:rPr>
                        <a:t>年</a:t>
                      </a:r>
                      <a:r>
                        <a:rPr kumimoji="1" lang="en-US" altLang="ja-JP" sz="900" b="0" i="0" u="none" strike="noStrike" kern="1200" noProof="0">
                          <a:solidFill>
                            <a:srgbClr val="0D0D0D"/>
                          </a:solidFill>
                          <a:latin typeface="Meiryo"/>
                          <a:ea typeface="Meiryo"/>
                        </a:rPr>
                        <a:t>9</a:t>
                      </a:r>
                      <a:r>
                        <a:rPr kumimoji="1" lang="ja-JP" altLang="en-US" sz="900" b="0" i="0" u="none" strike="noStrike" kern="1200" noProof="0">
                          <a:solidFill>
                            <a:srgbClr val="0D0D0D"/>
                          </a:solidFill>
                          <a:latin typeface="Meiryo"/>
                          <a:ea typeface="Meiryo"/>
                        </a:rPr>
                        <a:t>月</a:t>
                      </a:r>
                      <a:r>
                        <a:rPr kumimoji="1" lang="en-US" altLang="ja-JP" sz="900" b="0" i="0" u="none" strike="noStrike" kern="1200" noProof="0">
                          <a:solidFill>
                            <a:srgbClr val="0D0D0D"/>
                          </a:solidFill>
                          <a:latin typeface="Meiryo"/>
                          <a:ea typeface="Meiryo"/>
                        </a:rPr>
                        <a:t>19</a:t>
                      </a:r>
                      <a:r>
                        <a:rPr kumimoji="1" lang="ja-JP" altLang="en-US" sz="900" b="0" i="0" u="none" strike="noStrike" kern="1200" noProof="0">
                          <a:solidFill>
                            <a:srgbClr val="0D0D0D"/>
                          </a:solidFill>
                          <a:latin typeface="Meiryo"/>
                          <a:ea typeface="Meiryo"/>
                        </a:rPr>
                        <a:t>日</a:t>
                      </a:r>
                      <a:r>
                        <a:rPr kumimoji="1" lang="en-US" sz="900" b="0" i="0" u="none" strike="noStrike" kern="1200" noProof="0">
                          <a:solidFill>
                            <a:srgbClr val="0D0D0D"/>
                          </a:solidFill>
                          <a:latin typeface="Meiryo"/>
                        </a:rPr>
                        <a:t>(</a:t>
                      </a:r>
                      <a:r>
                        <a:rPr kumimoji="1" lang="ja-JP" altLang="en-US" sz="900" b="0" i="0" u="none" strike="noStrike" kern="1200" noProof="0">
                          <a:solidFill>
                            <a:srgbClr val="0D0D0D"/>
                          </a:solidFill>
                          <a:latin typeface="Meiryo"/>
                          <a:ea typeface="Meiryo"/>
                        </a:rPr>
                        <a:t>木</a:t>
                      </a:r>
                      <a:r>
                        <a:rPr kumimoji="1" lang="en-US" sz="900" b="0" i="0" u="none" strike="noStrike" kern="1200" noProof="0">
                          <a:solidFill>
                            <a:srgbClr val="0D0D0D"/>
                          </a:solidFill>
                          <a:latin typeface="Meiryo"/>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a:solidFill>
                          <a:schemeClr val="bg1"/>
                        </a:solidFill>
                        <a:latin typeface="Meiryo" panose="020B0604030504040204" pitchFamily="34" charset="-128"/>
                        <a:ea typeface="Meiryo" panose="020B0604030504040204" pitchFamily="34"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a:ea typeface="Meiryo"/>
                        </a:rPr>
                        <a:t>●</a:t>
                      </a:r>
                      <a:r>
                        <a:rPr kumimoji="1" lang="ja-JP" altLang="en-US" sz="900" b="0" i="0" kern="1200">
                          <a:solidFill>
                            <a:srgbClr val="0D0D0D"/>
                          </a:solidFill>
                          <a:latin typeface="Meiryo"/>
                          <a:ea typeface="Meiryo"/>
                          <a:cs typeface="+mn-cs"/>
                        </a:rPr>
                        <a:t>（</a:t>
                      </a:r>
                      <a:r>
                        <a:rPr kumimoji="1" lang="en-US" altLang="ja-JP" sz="900" b="0" i="0" kern="120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のみ）</a:t>
                      </a: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5450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広告タイプ</a:t>
                      </a:r>
                      <a:r>
                        <a:rPr kumimoji="1" lang="en-US" altLang="ja-JP" sz="900" b="0" i="0" kern="1200">
                          <a:solidFill>
                            <a:schemeClr val="bg1"/>
                          </a:solidFill>
                          <a:latin typeface="Meiryo"/>
                          <a:ea typeface="Meiryo"/>
                          <a:cs typeface="+mn-cs"/>
                        </a:rPr>
                        <a:t>/</a:t>
                      </a:r>
                      <a:r>
                        <a:rPr kumimoji="1" lang="ja-JP" altLang="en-US" sz="900" b="0" i="0" kern="1200">
                          <a:solidFill>
                            <a:schemeClr val="bg1"/>
                          </a:solidFill>
                          <a:latin typeface="Meiryo"/>
                          <a:ea typeface="Meiryo"/>
                          <a:cs typeface="+mn-cs"/>
                        </a:rPr>
                        <a:t>メインメディアの形式</a:t>
                      </a:r>
                      <a:r>
                        <a:rPr kumimoji="1" lang="en-US" altLang="ja-JP" sz="900" b="0" i="0" kern="1200">
                          <a:solidFill>
                            <a:schemeClr val="bg1"/>
                          </a:solidFill>
                          <a:latin typeface="Meiryo"/>
                          <a:ea typeface="Meiryo"/>
                          <a:cs typeface="+mn-cs"/>
                        </a:rPr>
                        <a:t>/</a:t>
                      </a:r>
                    </a:p>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p>
                      <a:pPr algn="ctr"/>
                      <a:r>
                        <a:rPr kumimoji="1" lang="en-US" altLang="ja-JP" sz="900" b="0" i="0" kern="1200">
                          <a:solidFill>
                            <a:srgbClr val="0D0D0D"/>
                          </a:solidFill>
                          <a:latin typeface="Meiryo"/>
                          <a:ea typeface="Meiryo"/>
                          <a:cs typeface="+mn-cs"/>
                        </a:rPr>
                        <a:t>【PC】</a:t>
                      </a:r>
                      <a:r>
                        <a:rPr kumimoji="1" lang="ja-JP" altLang="en-US" sz="900" b="0" i="0" kern="1200">
                          <a:solidFill>
                            <a:srgbClr val="0D0D0D"/>
                          </a:solidFill>
                          <a:latin typeface="Meiryo"/>
                          <a:ea typeface="Meiryo"/>
                          <a:cs typeface="+mn-cs"/>
                        </a:rPr>
                        <a:t>トップインパクト クインティ</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トップインパクト クインティ</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動画</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a:t>
                      </a:r>
                      <a:r>
                        <a:rPr lang="en-US" altLang="ja-JP" sz="900" b="0" i="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p>
                      <a:pPr algn="ctr"/>
                      <a:r>
                        <a:rPr kumimoji="1" lang="ja-JP" altLang="en-US" sz="900" b="0" i="0" kern="1200">
                          <a:solidFill>
                            <a:srgbClr val="0D0D0D"/>
                          </a:solidFill>
                          <a:latin typeface="Meiryo"/>
                          <a:ea typeface="Meiryo"/>
                          <a:cs typeface="+mn-cs"/>
                        </a:rPr>
                        <a:t>トップインパクト スクエア</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画像</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トップインパクト スクエア</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R="1188000"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41777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動画をフルスクリーンで再生する（</a:t>
                      </a:r>
                      <a:r>
                        <a:rPr kumimoji="1" lang="en" altLang="ja-JP" sz="900" kern="1200">
                          <a:solidFill>
                            <a:srgbClr val="0D0D0D"/>
                          </a:solidFill>
                          <a:latin typeface="Meiryo"/>
                          <a:ea typeface="Meiryo"/>
                          <a:cs typeface="+mn-cs"/>
                        </a:rPr>
                        <a:t>for view</a:t>
                      </a:r>
                      <a:r>
                        <a:rPr kumimoji="1" lang="ja-JP" altLang="en" sz="900" kern="1200">
                          <a:solidFill>
                            <a:srgbClr val="0D0D0D"/>
                          </a:solidFill>
                          <a:latin typeface="Meiryo"/>
                          <a:ea typeface="Meiryo"/>
                          <a:cs typeface="+mn-cs"/>
                        </a:rPr>
                        <a:t>）　</a:t>
                      </a:r>
                      <a:r>
                        <a:rPr kumimoji="1" lang="en" altLang="ja-JP" sz="900" kern="1200">
                          <a:solidFill>
                            <a:srgbClr val="0D0D0D"/>
                          </a:solidFill>
                          <a:latin typeface="Meiryo"/>
                          <a:ea typeface="Meiryo"/>
                          <a:cs typeface="+mn-cs"/>
                        </a:rPr>
                        <a:t>/</a:t>
                      </a:r>
                      <a:r>
                        <a:rPr kumimoji="1" lang="ja-JP" altLang="en"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ランディングページを表示する（</a:t>
                      </a:r>
                      <a:r>
                        <a:rPr kumimoji="1" lang="en" altLang="ja-JP" sz="900" kern="1200">
                          <a:solidFill>
                            <a:srgbClr val="0D0D0D"/>
                          </a:solidFill>
                          <a:latin typeface="Meiryo"/>
                          <a:ea typeface="Meiryo"/>
                          <a:cs typeface="+mn-cs"/>
                        </a:rPr>
                        <a:t>for click</a:t>
                      </a:r>
                      <a:r>
                        <a:rPr kumimoji="1" lang="ja-JP" altLang="en" sz="900" kern="1200">
                          <a:solidFill>
                            <a:srgbClr val="0D0D0D"/>
                          </a:solidFill>
                          <a:latin typeface="Meiryo"/>
                          <a:ea typeface="Meiryo"/>
                          <a:cs typeface="+mn-cs"/>
                        </a:rPr>
                        <a:t>）</a:t>
                      </a:r>
                    </a:p>
                  </a:txBody>
                  <a:tcPr marL="0" marR="0" marT="72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9359456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スマートフォン（ウェブ</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アプリ）　</a:t>
                      </a:r>
                      <a:r>
                        <a:rPr kumimoji="1" lang="en-US" altLang="ja-JP" sz="900" b="0" i="0" kern="1200">
                          <a:solidFill>
                            <a:srgbClr val="0D0D0D"/>
                          </a:solidFill>
                          <a:latin typeface="Meiryo"/>
                          <a:ea typeface="Meiryo"/>
                          <a:cs typeface="+mn-cs"/>
                        </a:rPr>
                        <a:t>/</a:t>
                      </a:r>
                      <a:r>
                        <a:rPr kumimoji="1" lang="ja-JP" altLang="en-US" sz="900" b="0" i="0" kern="1200" baseline="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PC</a:t>
                      </a:r>
                      <a:endParaRPr kumimoji="1" lang="ja-JP" altLang="en-US" sz="900" b="0" i="0" kern="1200">
                        <a:solidFill>
                          <a:srgbClr val="0D0D0D"/>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掲載面</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　トップページ　および　</a:t>
                      </a:r>
                      <a:r>
                        <a:rPr kumimoji="1" lang="en-US" altLang="ja-JP" sz="900" b="0" i="0" kern="1200">
                          <a:solidFill>
                            <a:srgbClr val="0D0D0D"/>
                          </a:solidFill>
                          <a:latin typeface="Meiryo"/>
                          <a:ea typeface="Meiryo"/>
                          <a:cs typeface="+mn-cs"/>
                        </a:rPr>
                        <a:t>Yahoo! JAPAN</a:t>
                      </a:r>
                      <a:r>
                        <a:rPr kumimoji="1" lang="ja-JP" altLang="en-US" sz="900" b="0" i="0" kern="1200">
                          <a:solidFill>
                            <a:srgbClr val="0D0D0D"/>
                          </a:solidFill>
                          <a:latin typeface="Meiryo"/>
                          <a:ea typeface="Meiryo"/>
                          <a:cs typeface="+mn-cs"/>
                        </a:rPr>
                        <a:t>アプリのファーストビュー　</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9033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a:ln>
                            <a:noFill/>
                          </a:ln>
                          <a:solidFill>
                            <a:srgbClr val="0D0D0D"/>
                          </a:solidFill>
                          <a:effectLst/>
                          <a:uLnTx/>
                          <a:uFillTx/>
                          <a:latin typeface="Meiryo"/>
                        </a:rPr>
                        <a:t>2025</a:t>
                      </a:r>
                      <a:r>
                        <a:rPr kumimoji="1" 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3</a:t>
                      </a:r>
                      <a:r>
                        <a:rPr kumimoji="1" lang="ja-JP" sz="900" b="0" i="0" u="none" strike="noStrike" kern="1200" cap="none" spc="0" normalizeH="0" baseline="0" noProof="0">
                          <a:ln>
                            <a:noFill/>
                          </a:ln>
                          <a:solidFill>
                            <a:srgbClr val="0D0D0D"/>
                          </a:solidFill>
                          <a:effectLst/>
                          <a:uLnTx/>
                          <a:uFillTx/>
                          <a:latin typeface="Meiryo"/>
                          <a:ea typeface="Meiryo"/>
                        </a:rPr>
                        <a:t>月</a:t>
                      </a:r>
                      <a:r>
                        <a:rPr lang="en-US" altLang="ja-JP" sz="900" b="0" i="0" u="none" strike="noStrike" kern="1200" cap="none" spc="0" normalizeH="0" baseline="0" noProof="0">
                          <a:ln>
                            <a:noFill/>
                          </a:ln>
                          <a:solidFill>
                            <a:srgbClr val="0D0D0D"/>
                          </a:solidFill>
                          <a:effectLst/>
                          <a:uLnTx/>
                          <a:uFillTx/>
                          <a:latin typeface="Meiryo"/>
                        </a:rPr>
                        <a:t>12</a:t>
                      </a:r>
                      <a:r>
                        <a:rPr kumimoji="1" 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水</a:t>
                      </a:r>
                      <a:r>
                        <a:rPr kumimoji="1" lang="ja-JP" sz="900" b="0" i="0" u="none" strike="noStrike" kern="1200" cap="none" spc="0" normalizeH="0" baseline="0" noProof="0">
                          <a:ln>
                            <a:noFill/>
                          </a:ln>
                          <a:solidFill>
                            <a:srgbClr val="0D0D0D"/>
                          </a:solidFill>
                          <a:effectLst/>
                          <a:uLnTx/>
                          <a:uFillTx/>
                          <a:latin typeface="Meiryo"/>
                          <a:ea typeface="Meiryo"/>
                        </a:rPr>
                        <a:t>）～　</a:t>
                      </a:r>
                      <a:r>
                        <a:rPr lang="en-US" altLang="ja-JP" sz="900" b="0" i="0" u="none" strike="noStrike" kern="1200" cap="none" spc="0" normalizeH="0" baseline="0" noProof="0">
                          <a:ln>
                            <a:noFill/>
                          </a:ln>
                          <a:solidFill>
                            <a:srgbClr val="0D0D0D"/>
                          </a:solidFill>
                          <a:effectLst/>
                          <a:uLnTx/>
                          <a:uFillTx/>
                          <a:latin typeface="Meiryo"/>
                        </a:rPr>
                        <a:t>2025</a:t>
                      </a:r>
                      <a:r>
                        <a:rPr kumimoji="1" 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3</a:t>
                      </a:r>
                      <a:r>
                        <a:rPr kumimoji="1" lang="ja-JP" sz="900" b="0" i="0" u="none" strike="noStrike" kern="1200" cap="none" spc="0" normalizeH="0" baseline="0" noProof="0">
                          <a:ln>
                            <a:noFill/>
                          </a:ln>
                          <a:solidFill>
                            <a:srgbClr val="0D0D0D"/>
                          </a:solidFill>
                          <a:effectLst/>
                          <a:uLnTx/>
                          <a:uFillTx/>
                          <a:latin typeface="Meiryo"/>
                          <a:ea typeface="Meiryo"/>
                        </a:rPr>
                        <a:t>月</a:t>
                      </a:r>
                      <a:r>
                        <a:rPr lang="en-US" altLang="ja-JP" sz="900" b="0" i="0" u="none" strike="noStrike" kern="1200" cap="none" spc="0" normalizeH="0" baseline="0" noProof="0">
                          <a:ln>
                            <a:noFill/>
                          </a:ln>
                          <a:solidFill>
                            <a:srgbClr val="0D0D0D"/>
                          </a:solidFill>
                          <a:effectLst/>
                          <a:uLnTx/>
                          <a:uFillTx/>
                          <a:latin typeface="Meiryo"/>
                        </a:rPr>
                        <a:t>31</a:t>
                      </a:r>
                      <a:r>
                        <a:rPr kumimoji="1" 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月</a:t>
                      </a:r>
                      <a:r>
                        <a:rPr kumimoji="1" lang="ja-JP" sz="900" b="0" i="0" u="none" strike="noStrike" kern="1200" cap="none" spc="0" normalizeH="0" baseline="0" noProof="0">
                          <a:ln>
                            <a:noFill/>
                          </a:ln>
                          <a:solidFill>
                            <a:srgbClr val="0D0D0D"/>
                          </a:solidFill>
                          <a:effectLst/>
                          <a:uLnTx/>
                          <a:uFillTx/>
                          <a:latin typeface="Meiryo"/>
                          <a:ea typeface="Meiryo"/>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dirty="0">
                          <a:solidFill>
                            <a:srgbClr val="0D0D0D"/>
                          </a:solidFill>
                          <a:latin typeface="Meiryo"/>
                          <a:ea typeface="Meiryo"/>
                          <a:cs typeface="+mn-cs"/>
                        </a:rPr>
                        <a:t>5</a:t>
                      </a:r>
                      <a:r>
                        <a:rPr kumimoji="1" lang="ja-JP" altLang="en-US" sz="900" b="0" i="0" kern="1200" dirty="0">
                          <a:solidFill>
                            <a:srgbClr val="0D0D0D"/>
                          </a:solidFill>
                          <a:latin typeface="Meiryo"/>
                          <a:ea typeface="Meiryo"/>
                          <a:cs typeface="+mn-cs"/>
                        </a:rPr>
                        <a:t>日間～</a:t>
                      </a:r>
                      <a:r>
                        <a:rPr kumimoji="1" lang="en-US" altLang="ja-JP" sz="900" b="0" i="0" kern="1200" dirty="0">
                          <a:solidFill>
                            <a:srgbClr val="0D0D0D"/>
                          </a:solidFill>
                          <a:latin typeface="Meiryo"/>
                          <a:ea typeface="Meiryo"/>
                          <a:cs typeface="+mn-cs"/>
                        </a:rPr>
                        <a:t>20</a:t>
                      </a:r>
                      <a:r>
                        <a:rPr kumimoji="1" lang="ja-JP"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sz="900" b="0" i="0" kern="1200" dirty="0">
                        <a:solidFill>
                          <a:srgbClr val="FF0033"/>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900" b="0" i="0" kern="1200">
                        <a:solidFill>
                          <a:schemeClr val="tx1">
                            <a:lumMod val="65000"/>
                            <a:lumOff val="35000"/>
                          </a:schemeClr>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4">
                  <a:txBody>
                    <a:bodyPr/>
                    <a:lstStyle/>
                    <a:p>
                      <a:pPr algn="ctr"/>
                      <a:r>
                        <a:rPr lang="ja-JP" altLang="en-US" sz="900" kern="1200">
                          <a:solidFill>
                            <a:srgbClr val="0D0D0D"/>
                          </a:solidFill>
                          <a:latin typeface="メイリオ" panose="020B0604030504040204" pitchFamily="50" charset="-128"/>
                          <a:ea typeface="メイリオ" panose="020B0604030504040204" pitchFamily="50" charset="-128"/>
                          <a:cs typeface="+mn-cs"/>
                        </a:rPr>
                        <a:t>3</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r>
                        <a:rPr kumimoji="1" lang="en-US" altLang="ja-JP" sz="900" kern="1200">
                          <a:solidFill>
                            <a:srgbClr val="0D0D0D"/>
                          </a:solidFill>
                          <a:latin typeface="メイリオ" panose="020B0604030504040204" pitchFamily="50" charset="-128"/>
                          <a:ea typeface="メイリオ" panose="020B0604030504040204" pitchFamily="50" charset="-128"/>
                          <a:cs typeface="+mn-cs"/>
                        </a:rPr>
                        <a:t>20</a:t>
                      </a:r>
                      <a:r>
                        <a:rPr kumimoji="1" lang="ja-JP" altLang="en-US" sz="900" kern="1200">
                          <a:solidFill>
                            <a:srgbClr val="0D0D0D"/>
                          </a:solidFill>
                          <a:latin typeface="メイリオ" panose="020B0604030504040204" pitchFamily="50" charset="-128"/>
                          <a:ea typeface="メイリオ" panose="020B0604030504040204" pitchFamily="50" charset="-128"/>
                          <a:cs typeface="+mn-cs"/>
                        </a:rPr>
                        <a:t>日間</a:t>
                      </a:r>
                      <a:endParaRPr kumimoji="1" lang="ja-JP" altLang="en-US" sz="900" b="0" i="0" kern="120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zh-TW" sz="900" b="0" i="0" kern="1200" dirty="0">
                          <a:solidFill>
                            <a:srgbClr val="0D0D0D"/>
                          </a:solidFill>
                          <a:latin typeface="Meiryo"/>
                          <a:ea typeface="Meiryo"/>
                          <a:cs typeface="+mn-cs"/>
                        </a:rPr>
                        <a:t>5</a:t>
                      </a:r>
                      <a:r>
                        <a:rPr kumimoji="1" lang="zh-TW" altLang="en-US" sz="900" b="0" i="0" kern="1200" dirty="0">
                          <a:solidFill>
                            <a:srgbClr val="0D0D0D"/>
                          </a:solidFill>
                          <a:latin typeface="Meiryo"/>
                          <a:ea typeface="Meiryo"/>
                          <a:cs typeface="+mn-cs"/>
                        </a:rPr>
                        <a:t>日間～</a:t>
                      </a:r>
                      <a:r>
                        <a:rPr kumimoji="1" lang="en-US" altLang="zh-TW" sz="900" b="0" i="0" kern="1200" dirty="0">
                          <a:solidFill>
                            <a:srgbClr val="0D0D0D"/>
                          </a:solidFill>
                          <a:latin typeface="Meiryo"/>
                          <a:ea typeface="Meiryo"/>
                          <a:cs typeface="+mn-cs"/>
                        </a:rPr>
                        <a:t>20</a:t>
                      </a:r>
                      <a:r>
                        <a:rPr kumimoji="1" lang="zh-TW" altLang="en-US" sz="900" b="0" i="0" kern="1200" dirty="0">
                          <a:solidFill>
                            <a:srgbClr val="0D0D0D"/>
                          </a:solidFill>
                          <a:latin typeface="Meiryo"/>
                          <a:ea typeface="Meiryo"/>
                          <a:cs typeface="+mn-cs"/>
                        </a:rPr>
                        <a:t>日間 </a:t>
                      </a:r>
                      <a:r>
                        <a:rPr kumimoji="1" lang="en-US" altLang="ja-JP" sz="900" b="0" i="0" kern="1200" dirty="0">
                          <a:solidFill>
                            <a:srgbClr val="FF0033"/>
                          </a:solidFill>
                          <a:latin typeface="Meiryo"/>
                          <a:ea typeface="Meiryo"/>
                          <a:cs typeface="+mn-cs"/>
                        </a:rPr>
                        <a:t>※1</a:t>
                      </a:r>
                      <a:endParaRPr kumimoji="1" lang="ja-JP" altLang="en-US" dirty="0">
                        <a:solidFill>
                          <a:srgbClr val="FF0033"/>
                        </a:solidFill>
                      </a:endParaRPr>
                    </a:p>
                  </a:txBody>
                  <a:tcPr marT="72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0">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err="1">
                          <a:solidFill>
                            <a:srgbClr val="0D0D0D"/>
                          </a:solidFill>
                          <a:latin typeface="Meiryo"/>
                          <a:ea typeface="Meiryo"/>
                        </a:rPr>
                        <a:t>vimps</a:t>
                      </a:r>
                      <a:r>
                        <a:rPr kumimoji="1" lang="ja-JP" altLang="en-US" sz="900" b="0" i="0">
                          <a:solidFill>
                            <a:srgbClr val="0D0D0D"/>
                          </a:solidFill>
                          <a:latin typeface="Meiryo"/>
                          <a:ea typeface="Meiryo"/>
                        </a:rPr>
                        <a:t>購入型</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1750538939"/>
                  </a:ext>
                </a:extLst>
              </a:tr>
              <a:tr h="2800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rgbClr val="0D0D0D"/>
                          </a:solidFill>
                          <a:latin typeface="Meiryo"/>
                          <a:ea typeface="Meiryo"/>
                        </a:rPr>
                        <a:t>5,000,000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10,000,000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10,000,000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20,000,000</a:t>
                      </a:r>
                      <a:r>
                        <a:rPr kumimoji="1" lang="ja-JP" altLang="en-US" sz="900" b="0" i="0" kern="1200">
                          <a:solidFill>
                            <a:srgbClr val="0D0D0D"/>
                          </a:solidFill>
                          <a:latin typeface="Meiryo"/>
                          <a:ea typeface="Meiryo"/>
                          <a:cs typeface="+mn-cs"/>
                        </a:rPr>
                        <a:t>円</a:t>
                      </a:r>
                      <a:endParaRPr kumimoji="1" lang="en-US" altLang="ja-JP" sz="900" b="0" i="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a:solidFill>
                            <a:srgbClr val="0D0D0D"/>
                          </a:solidFill>
                          <a:latin typeface="Meiryo"/>
                          <a:ea typeface="Meiryo"/>
                          <a:cs typeface="+mn-cs"/>
                        </a:rPr>
                        <a:t>3,000,000</a:t>
                      </a:r>
                      <a:r>
                        <a:rPr kumimoji="1" lang="ja-JP" altLang="en-US" sz="900" b="0" i="0" kern="1200">
                          <a:solidFill>
                            <a:srgbClr val="0D0D0D"/>
                          </a:solidFill>
                          <a:latin typeface="Meiryo"/>
                          <a:ea typeface="Meiryo"/>
                          <a:cs typeface="+mn-cs"/>
                        </a:rPr>
                        <a:t>円</a:t>
                      </a:r>
                      <a:endParaRPr kumimoji="1" lang="ja-JP" altLang="en-US">
                        <a:solidFill>
                          <a:srgbClr val="0D0D0D"/>
                        </a:solidFill>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36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a:solidFill>
                            <a:schemeClr val="bg1"/>
                          </a:solidFill>
                          <a:latin typeface="Meiryo"/>
                          <a:ea typeface="Meiryo"/>
                          <a:cs typeface="+mn-cs"/>
                        </a:rPr>
                        <a:t>基本料金（</a:t>
                      </a:r>
                      <a:r>
                        <a:rPr kumimoji="1" lang="en-US" altLang="ja-JP" sz="900" b="0" i="0" kern="1200" err="1">
                          <a:solidFill>
                            <a:schemeClr val="bg1"/>
                          </a:solidFill>
                          <a:latin typeface="Meiryo"/>
                          <a:ea typeface="Meiryo"/>
                          <a:cs typeface="+mn-cs"/>
                        </a:rPr>
                        <a:t>vCPM</a:t>
                      </a:r>
                      <a:r>
                        <a:rPr kumimoji="1" lang="ja-JP" altLang="en-US" sz="900" b="0" i="0" kern="1200">
                          <a:solidFill>
                            <a:schemeClr val="bg1"/>
                          </a:solidFill>
                          <a:latin typeface="Meiryo"/>
                          <a:ea typeface="Meiryo"/>
                          <a:cs typeface="+mn-cs"/>
                        </a:rPr>
                        <a:t>）</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a:solidFill>
                            <a:srgbClr val="0D0D0D"/>
                          </a:solidFill>
                          <a:latin typeface="Meiryo"/>
                          <a:ea typeface="Meiryo"/>
                        </a:rPr>
                        <a:t>960</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a:solidFill>
                            <a:srgbClr val="0D0D0D"/>
                          </a:solidFill>
                          <a:latin typeface="Meiryo"/>
                          <a:ea typeface="Meiryo"/>
                        </a:rPr>
                        <a:t>768</a:t>
                      </a:r>
                      <a:r>
                        <a:rPr kumimoji="1" lang="ja-JP" altLang="en-US" sz="900" b="0" i="0">
                          <a:solidFill>
                            <a:srgbClr val="0D0D0D"/>
                          </a:solidFill>
                          <a:latin typeface="Meiryo"/>
                          <a:ea typeface="Meiryo"/>
                        </a:rPr>
                        <a:t>円</a:t>
                      </a:r>
                      <a:endParaRPr kumimoji="1" lang="en-US" altLang="ja-JP" sz="900" b="0" i="0">
                        <a:solidFill>
                          <a:srgbClr val="0D0D0D"/>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902</a:t>
                      </a:r>
                      <a:r>
                        <a:rPr kumimoji="1" lang="ja-JP" altLang="en-US" sz="900" b="0" i="0" dirty="0">
                          <a:solidFill>
                            <a:srgbClr val="0D0D0D"/>
                          </a:solidFill>
                          <a:latin typeface="Meiryo"/>
                          <a:ea typeface="Meiryo"/>
                        </a:rPr>
                        <a:t>円</a:t>
                      </a:r>
                      <a:r>
                        <a:rPr kumimoji="1" lang="en-US" altLang="ja-JP" sz="900" b="0" i="0" dirty="0">
                          <a:solidFill>
                            <a:srgbClr val="0D0D0D"/>
                          </a:solidFill>
                          <a:latin typeface="Meiryo"/>
                          <a:ea typeface="Meiryo"/>
                        </a:rPr>
                        <a:t> </a:t>
                      </a:r>
                      <a:r>
                        <a:rPr kumimoji="1" lang="en-US" altLang="ja-JP" sz="900" b="0" i="0" kern="1200" dirty="0">
                          <a:solidFill>
                            <a:srgbClr val="FF0033"/>
                          </a:solidFill>
                          <a:latin typeface="Meiryo"/>
                          <a:ea typeface="Meiryo"/>
                          <a:cs typeface="+mn-cs"/>
                        </a:rPr>
                        <a:t>※2</a:t>
                      </a:r>
                      <a:endParaRPr kumimoji="1" lang="en-US" altLang="ja-JP" sz="900" b="0" i="0" dirty="0">
                        <a:solidFill>
                          <a:srgbClr val="FF003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dirty="0">
                          <a:solidFill>
                            <a:srgbClr val="0D0D0D"/>
                          </a:solidFill>
                          <a:latin typeface="Meiryo"/>
                          <a:ea typeface="Meiryo"/>
                        </a:rPr>
                        <a:t>768</a:t>
                      </a:r>
                      <a:r>
                        <a:rPr kumimoji="1" lang="ja-JP" altLang="en-US" sz="900" b="0" i="0" dirty="0">
                          <a:solidFill>
                            <a:srgbClr val="0D0D0D"/>
                          </a:solidFill>
                          <a:latin typeface="Meiryo"/>
                          <a:ea typeface="Meiryo"/>
                        </a:rPr>
                        <a:t>円 </a:t>
                      </a:r>
                      <a:r>
                        <a:rPr kumimoji="0" lang="en-US" altLang="ja-JP" sz="900" kern="0" dirty="0">
                          <a:solidFill>
                            <a:srgbClr val="FF0033"/>
                          </a:solidFill>
                          <a:latin typeface="Meiryo" panose="020B0604030504040204" pitchFamily="34" charset="-128"/>
                          <a:ea typeface="Meiryo" panose="020B0604030504040204" pitchFamily="34" charset="-128"/>
                        </a:rPr>
                        <a:t>※2</a:t>
                      </a:r>
                      <a:endParaRPr kumimoji="1" lang="en-US" altLang="ja-JP" sz="900" b="0" i="0" dirty="0">
                        <a:solidFill>
                          <a:srgbClr val="FF0033"/>
                        </a:solidFill>
                        <a:latin typeface="Meiryo"/>
                        <a:ea typeface="Meiryo"/>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kern="1200" dirty="0">
                          <a:solidFill>
                            <a:srgbClr val="0D0D0D"/>
                          </a:solidFill>
                          <a:latin typeface="Meiryo"/>
                          <a:ea typeface="Meiryo"/>
                          <a:cs typeface="+mn-cs"/>
                        </a:rPr>
                        <a:t>998</a:t>
                      </a:r>
                      <a:r>
                        <a:rPr kumimoji="1" lang="ja-JP" altLang="en-US" sz="900" b="0" i="0" kern="1200" dirty="0">
                          <a:solidFill>
                            <a:srgbClr val="0D0D0D"/>
                          </a:solidFill>
                          <a:latin typeface="Meiryo"/>
                          <a:ea typeface="Meiryo"/>
                          <a:cs typeface="+mn-cs"/>
                        </a:rPr>
                        <a:t>円★</a:t>
                      </a:r>
                      <a:endParaRPr kumimoji="1" lang="en-US" altLang="ja-JP" sz="900" b="0" i="0" kern="1200" dirty="0">
                        <a:solidFill>
                          <a:srgbClr val="0D0D0D"/>
                        </a:solidFill>
                        <a:latin typeface="Meiryo"/>
                        <a:ea typeface="Meiryo"/>
                        <a:cs typeface="+mn-cs"/>
                      </a:endParaRPr>
                    </a:p>
                    <a:p>
                      <a:pPr algn="ctr"/>
                      <a:r>
                        <a:rPr kumimoji="1" lang="ja-JP" altLang="en-US" sz="900" b="0" i="0" kern="1200" dirty="0">
                          <a:solidFill>
                            <a:srgbClr val="0D0D0D"/>
                          </a:solidFill>
                          <a:latin typeface="Meiryo"/>
                          <a:ea typeface="Meiryo"/>
                          <a:cs typeface="+mn-cs"/>
                        </a:rPr>
                        <a:t>（</a:t>
                      </a:r>
                      <a:r>
                        <a:rPr kumimoji="1" lang="en-US" altLang="ja-JP" sz="900" b="0" i="0" kern="1200" dirty="0">
                          <a:solidFill>
                            <a:srgbClr val="0D0D0D"/>
                          </a:solidFill>
                          <a:latin typeface="Meiryo"/>
                          <a:ea typeface="Meiryo"/>
                          <a:cs typeface="+mn-cs"/>
                        </a:rPr>
                        <a:t>768</a:t>
                      </a:r>
                      <a:r>
                        <a:rPr kumimoji="1" lang="ja-JP" altLang="en-US" sz="900" b="0" i="0" kern="1200" dirty="0">
                          <a:solidFill>
                            <a:srgbClr val="0D0D0D"/>
                          </a:solidFill>
                          <a:latin typeface="Meiryo"/>
                          <a:ea typeface="Meiryo"/>
                          <a:cs typeface="+mn-cs"/>
                        </a:rPr>
                        <a:t>円</a:t>
                      </a:r>
                      <a:r>
                        <a:rPr kumimoji="1" lang="en-US" altLang="ja-JP" sz="900" b="0" i="0" kern="1200" dirty="0">
                          <a:solidFill>
                            <a:srgbClr val="0D0D0D"/>
                          </a:solidFill>
                          <a:latin typeface="Meiryo"/>
                          <a:ea typeface="Meiryo"/>
                          <a:cs typeface="+mn-cs"/>
                        </a:rPr>
                        <a:t>×1.3</a:t>
                      </a:r>
                      <a:r>
                        <a:rPr kumimoji="1" lang="ja-JP" altLang="en-US" sz="900" b="0" i="0" kern="1200" dirty="0">
                          <a:solidFill>
                            <a:srgbClr val="0D0D0D"/>
                          </a:solidFill>
                          <a:latin typeface="Meiryo"/>
                          <a:ea typeface="Meiryo"/>
                          <a:cs typeface="+mn-cs"/>
                        </a:rPr>
                        <a:t>倍） </a:t>
                      </a:r>
                      <a:r>
                        <a:rPr kumimoji="1" lang="en-US" altLang="ja-JP" sz="900" b="0" i="0" kern="1200" dirty="0">
                          <a:solidFill>
                            <a:srgbClr val="FF0033"/>
                          </a:solidFill>
                          <a:latin typeface="Meiryo"/>
                          <a:ea typeface="Meiryo"/>
                          <a:cs typeface="+mn-cs"/>
                        </a:rPr>
                        <a:t>※3</a:t>
                      </a:r>
                      <a:endParaRPr kumimoji="1" lang="ja-JP" altLang="en-US" sz="900" dirty="0">
                        <a:solidFill>
                          <a:srgbClr val="FF0033"/>
                        </a:solidFill>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0023">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a:solidFill>
                            <a:schemeClr val="bg1"/>
                          </a:solidFill>
                          <a:latin typeface="Meiryo"/>
                          <a:ea typeface="Meiryo"/>
                          <a:cs typeface="+mn-cs"/>
                        </a:rPr>
                        <a:t>想定</a:t>
                      </a:r>
                      <a:r>
                        <a:rPr kumimoji="1" lang="en-US" altLang="ja-JP" sz="900" b="0" i="0" kern="1200" err="1">
                          <a:solidFill>
                            <a:schemeClr val="bg1"/>
                          </a:solidFill>
                          <a:latin typeface="Meiryo"/>
                          <a:ea typeface="Meiryo"/>
                          <a:cs typeface="+mn-cs"/>
                        </a:rPr>
                        <a:t>vimps</a:t>
                      </a:r>
                      <a:r>
                        <a:rPr kumimoji="1" lang="ja-JP" altLang="en-US" sz="900" b="0" i="0" kern="1200">
                          <a:solidFill>
                            <a:schemeClr val="bg1"/>
                          </a:solidFill>
                          <a:latin typeface="Meiryo"/>
                          <a:ea typeface="Meiryo"/>
                          <a:cs typeface="+mn-cs"/>
                        </a:rPr>
                        <a:t>（枠配信のみ）</a:t>
                      </a: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a:t>
                      </a:r>
                      <a:endParaRPr kumimoji="1" lang="ja-JP" altLang="en-US" sz="900" b="0" i="0" kern="1200">
                        <a:solidFill>
                          <a:srgbClr val="0D0D0D"/>
                        </a:solidFill>
                        <a:latin typeface="Meiryo"/>
                        <a:ea typeface="Meiryo"/>
                        <a:cs typeface="+mn-cs"/>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a:solidFill>
                            <a:srgbClr val="0D0D0D"/>
                          </a:solidFill>
                          <a:latin typeface="Meiryo"/>
                          <a:ea typeface="Meiryo"/>
                          <a:cs typeface="+mn-cs"/>
                        </a:rPr>
                        <a:t>-</a:t>
                      </a:r>
                      <a:endParaRPr kumimoji="1" lang="ja-JP" altLang="en-US" sz="900">
                        <a:solidFill>
                          <a:srgbClr val="0D0D0D"/>
                        </a:solidFill>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algn="ctr"/>
                      <a:r>
                        <a:rPr kumimoji="1" lang="en-US" altLang="ja-JP" sz="900" b="0" i="0" dirty="0">
                          <a:solidFill>
                            <a:srgbClr val="0D0D0D"/>
                          </a:solidFill>
                          <a:latin typeface="Meiryo"/>
                          <a:ea typeface="Meiryo"/>
                        </a:rPr>
                        <a:t>-</a:t>
                      </a:r>
                      <a:endParaRPr kumimoji="1" lang="ja-JP" altLang="en-US" dirty="0">
                        <a:solidFill>
                          <a:srgbClr val="0D0D0D"/>
                        </a:solidFill>
                      </a:endParaRPr>
                    </a:p>
                  </a:txBody>
                  <a:tcPr marT="72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3" name="円/楕円 17">
            <a:extLst>
              <a:ext uri="{FF2B5EF4-FFF2-40B4-BE49-F238E27FC236}">
                <a16:creationId xmlns:a16="http://schemas.microsoft.com/office/drawing/2014/main" id="{BD40A7B6-9F8B-A4A8-0210-2B2A4C983AB9}"/>
              </a:ext>
            </a:extLst>
          </p:cNvPr>
          <p:cNvSpPr>
            <a:spLocks noChangeAspect="1"/>
          </p:cNvSpPr>
          <p:nvPr/>
        </p:nvSpPr>
        <p:spPr>
          <a:xfrm>
            <a:off x="8543005" y="2370108"/>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5" name="円/楕円 18">
            <a:extLst>
              <a:ext uri="{FF2B5EF4-FFF2-40B4-BE49-F238E27FC236}">
                <a16:creationId xmlns:a16="http://schemas.microsoft.com/office/drawing/2014/main" id="{845EF058-B389-2222-D568-837EE0B99108}"/>
              </a:ext>
            </a:extLst>
          </p:cNvPr>
          <p:cNvSpPr>
            <a:spLocks noChangeAspect="1"/>
          </p:cNvSpPr>
          <p:nvPr/>
        </p:nvSpPr>
        <p:spPr>
          <a:xfrm>
            <a:off x="8420638" y="254021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9" name="円/楕円 19">
            <a:extLst>
              <a:ext uri="{FF2B5EF4-FFF2-40B4-BE49-F238E27FC236}">
                <a16:creationId xmlns:a16="http://schemas.microsoft.com/office/drawing/2014/main" id="{BAAB7C14-E3E1-2B55-7E09-41E29F055A40}"/>
              </a:ext>
            </a:extLst>
          </p:cNvPr>
          <p:cNvSpPr>
            <a:spLocks noChangeAspect="1"/>
          </p:cNvSpPr>
          <p:nvPr/>
        </p:nvSpPr>
        <p:spPr>
          <a:xfrm>
            <a:off x="8046785" y="22356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347130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97525" y="270380"/>
            <a:ext cx="8136904"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リッチフォーマット</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マルチデバイス</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9" name="表 8">
            <a:extLst>
              <a:ext uri="{FF2B5EF4-FFF2-40B4-BE49-F238E27FC236}">
                <a16:creationId xmlns:a16="http://schemas.microsoft.com/office/drawing/2014/main" id="{839B0D28-1A0D-AA56-A3C9-8C83B1C494AA}"/>
              </a:ext>
            </a:extLst>
          </p:cNvPr>
          <p:cNvGraphicFramePr>
            <a:graphicFrameLocks noGrp="1"/>
          </p:cNvGraphicFramePr>
          <p:nvPr>
            <p:extLst>
              <p:ext uri="{D42A27DB-BD31-4B8C-83A1-F6EECF244321}">
                <p14:modId xmlns:p14="http://schemas.microsoft.com/office/powerpoint/2010/main" val="855266377"/>
              </p:ext>
            </p:extLst>
          </p:nvPr>
        </p:nvGraphicFramePr>
        <p:xfrm>
          <a:off x="479423" y="87134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　</a:t>
                      </a:r>
                      <a:r>
                        <a:rPr kumimoji="1" lang="en-US" altLang="ja-JP" sz="1000" b="1" kern="1200">
                          <a:solidFill>
                            <a:schemeClr val="bg1"/>
                          </a:solidFill>
                          <a:latin typeface="Meiryo" panose="020B0604030504040204" pitchFamily="34" charset="-128"/>
                          <a:ea typeface="Meiryo" panose="020B0604030504040204" pitchFamily="34"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ブランドパネル</a:t>
                      </a:r>
                      <a:endParaRPr kumimoji="1" lang="en-US" altLang="ja-JP" sz="1000" b="1"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rPr>
                        <a:t>リッチフォーマット</a:t>
                      </a:r>
                      <a:endParaRPr kumimoji="1" lang="en-US" altLang="ja-JP" sz="1000" b="1" kern="1200">
                        <a:solidFill>
                          <a:schemeClr val="bg1"/>
                        </a:solidFill>
                        <a:latin typeface="Meiryo" panose="020B0604030504040204" pitchFamily="34" charset="-128"/>
                        <a:ea typeface="Meiryo" panose="020B0604030504040204" pitchFamily="34" charset="-128"/>
                      </a:endParaRPr>
                    </a:p>
                    <a:p>
                      <a:pPr algn="ctr"/>
                      <a:r>
                        <a:rPr kumimoji="1" lang="en-US" altLang="ja-JP" sz="1000" b="1" kern="1200">
                          <a:solidFill>
                            <a:schemeClr val="bg1"/>
                          </a:solidFill>
                          <a:latin typeface="Meiryo" panose="020B0604030504040204" pitchFamily="34" charset="-128"/>
                          <a:ea typeface="Meiryo" panose="020B0604030504040204" pitchFamily="34"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1.3</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1.56</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1.8</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2.0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rPr>
                        <a:t>1</a:t>
                      </a:r>
                      <a:r>
                        <a:rPr kumimoji="1" lang="ja-JP" altLang="en-US" sz="1100" b="0" kern="1200">
                          <a:solidFill>
                            <a:srgbClr val="0D0D0D"/>
                          </a:solidFill>
                          <a:latin typeface="Meiryo" panose="020B0604030504040204" pitchFamily="34" charset="-128"/>
                          <a:ea typeface="Meiryo" panose="020B0604030504040204" pitchFamily="34" charset="-128"/>
                        </a:rPr>
                        <a:t>回</a:t>
                      </a:r>
                      <a:r>
                        <a:rPr kumimoji="1" lang="en-US" altLang="ja-JP" sz="1100" b="0" kern="1200">
                          <a:solidFill>
                            <a:srgbClr val="0D0D0D"/>
                          </a:solidFill>
                          <a:latin typeface="Meiryo" panose="020B0604030504040204" pitchFamily="34" charset="-128"/>
                          <a:ea typeface="Meiryo" panose="020B0604030504040204" pitchFamily="34" charset="-128"/>
                        </a:rPr>
                        <a:t>/</a:t>
                      </a:r>
                      <a:r>
                        <a:rPr kumimoji="1" lang="ja-JP" altLang="en-US" sz="1100" b="0" kern="1200">
                          <a:solidFill>
                            <a:srgbClr val="0D0D0D"/>
                          </a:solidFill>
                          <a:latin typeface="Meiryo" panose="020B0604030504040204" pitchFamily="34" charset="-128"/>
                          <a:ea typeface="Meiryo" panose="020B0604030504040204" pitchFamily="34" charset="-128"/>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70862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kumimoji="1" lang="ja-JP" altLang="en-US"/>
              <a:t>その他・注意事項</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507058" y="252000"/>
            <a:ext cx="3913223"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スマートフォン</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grpSp>
        <p:nvGrpSpPr>
          <p:cNvPr id="3" name="グループ化 2">
            <a:extLst>
              <a:ext uri="{FF2B5EF4-FFF2-40B4-BE49-F238E27FC236}">
                <a16:creationId xmlns:a16="http://schemas.microsoft.com/office/drawing/2014/main" id="{98EF36DF-F827-B253-5D7B-692C66A07149}"/>
              </a:ext>
            </a:extLst>
          </p:cNvPr>
          <p:cNvGrpSpPr/>
          <p:nvPr/>
        </p:nvGrpSpPr>
        <p:grpSpPr>
          <a:xfrm>
            <a:off x="4566590" y="1911510"/>
            <a:ext cx="2816667" cy="3961834"/>
            <a:chOff x="513033" y="432676"/>
            <a:chExt cx="2115990" cy="2790926"/>
          </a:xfrm>
        </p:grpSpPr>
        <p:grpSp>
          <p:nvGrpSpPr>
            <p:cNvPr id="6" name="グループ化 5">
              <a:extLst>
                <a:ext uri="{FF2B5EF4-FFF2-40B4-BE49-F238E27FC236}">
                  <a16:creationId xmlns:a16="http://schemas.microsoft.com/office/drawing/2014/main" id="{8B0237BF-23FF-7B33-FA4D-17F0ACB55B76}"/>
                </a:ext>
              </a:extLst>
            </p:cNvPr>
            <p:cNvGrpSpPr/>
            <p:nvPr/>
          </p:nvGrpSpPr>
          <p:grpSpPr>
            <a:xfrm>
              <a:off x="513033" y="432676"/>
              <a:ext cx="2115990" cy="2790926"/>
              <a:chOff x="513033" y="446487"/>
              <a:chExt cx="2115990" cy="2790926"/>
            </a:xfrm>
          </p:grpSpPr>
          <p:pic>
            <p:nvPicPr>
              <p:cNvPr id="15" name="図 14">
                <a:extLst>
                  <a:ext uri="{FF2B5EF4-FFF2-40B4-BE49-F238E27FC236}">
                    <a16:creationId xmlns:a16="http://schemas.microsoft.com/office/drawing/2014/main" id="{4A380FF8-1F81-6FAA-405F-E9E442639FE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16" name="図 15">
                <a:extLst>
                  <a:ext uri="{FF2B5EF4-FFF2-40B4-BE49-F238E27FC236}">
                    <a16:creationId xmlns:a16="http://schemas.microsoft.com/office/drawing/2014/main" id="{EF7D8327-864F-77AF-AFEC-0172E09A3DCC}"/>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33382"/>
              <a:stretch/>
            </p:blipFill>
            <p:spPr>
              <a:xfrm>
                <a:off x="655968" y="568893"/>
                <a:ext cx="1844989" cy="2668520"/>
              </a:xfrm>
              <a:prstGeom prst="rect">
                <a:avLst/>
              </a:prstGeom>
            </p:spPr>
          </p:pic>
          <p:pic>
            <p:nvPicPr>
              <p:cNvPr id="17" name="図 16">
                <a:extLst>
                  <a:ext uri="{FF2B5EF4-FFF2-40B4-BE49-F238E27FC236}">
                    <a16:creationId xmlns:a16="http://schemas.microsoft.com/office/drawing/2014/main" id="{C1DD603F-A3C4-1ACB-4F7C-D4E4B8617E88}"/>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3" name="図 12">
              <a:extLst>
                <a:ext uri="{FF2B5EF4-FFF2-40B4-BE49-F238E27FC236}">
                  <a16:creationId xmlns:a16="http://schemas.microsoft.com/office/drawing/2014/main" id="{CA1D169B-CE42-9ED4-A073-85EC944A3196}"/>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sp>
        <p:nvSpPr>
          <p:cNvPr id="18" name="角丸四角形 37">
            <a:extLst>
              <a:ext uri="{FF2B5EF4-FFF2-40B4-BE49-F238E27FC236}">
                <a16:creationId xmlns:a16="http://schemas.microsoft.com/office/drawing/2014/main" id="{86198E75-B43E-8AF1-F8C7-F6134F2C0305}"/>
              </a:ext>
            </a:extLst>
          </p:cNvPr>
          <p:cNvSpPr/>
          <p:nvPr/>
        </p:nvSpPr>
        <p:spPr>
          <a:xfrm>
            <a:off x="1402927" y="3122679"/>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lumMod val="95000"/>
                  </a:schemeClr>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lumMod val="95000"/>
                </a:schemeClr>
              </a:solidFill>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38">
            <a:extLst>
              <a:ext uri="{FF2B5EF4-FFF2-40B4-BE49-F238E27FC236}">
                <a16:creationId xmlns:a16="http://schemas.microsoft.com/office/drawing/2014/main" id="{B818268E-AC59-FC22-09DC-110477621D6D}"/>
              </a:ext>
            </a:extLst>
          </p:cNvPr>
          <p:cNvSpPr>
            <a:spLocks noChangeAspect="1"/>
          </p:cNvSpPr>
          <p:nvPr/>
        </p:nvSpPr>
        <p:spPr>
          <a:xfrm>
            <a:off x="1150927" y="321713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テキスト ボックス 22">
            <a:extLst>
              <a:ext uri="{FF2B5EF4-FFF2-40B4-BE49-F238E27FC236}">
                <a16:creationId xmlns:a16="http://schemas.microsoft.com/office/drawing/2014/main" id="{78CDB1E1-D1EE-246A-6527-7B111A65AB0B}"/>
              </a:ext>
            </a:extLst>
          </p:cNvPr>
          <p:cNvSpPr txBox="1"/>
          <p:nvPr/>
        </p:nvSpPr>
        <p:spPr>
          <a:xfrm>
            <a:off x="2314885" y="3891183"/>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rPr>
              <a:t>P15</a:t>
            </a:r>
            <a:endParaRPr kumimoji="1" lang="ja-JP" altLang="en-US" sz="1100" b="0" i="0" u="none" strike="noStrike" kern="1200" cap="none" spc="0" normalizeH="0" baseline="0" noProof="0">
              <a:ln>
                <a:noFill/>
              </a:ln>
              <a:solidFill>
                <a:srgbClr val="FF0033"/>
              </a:solidFill>
              <a:effectLst/>
              <a:uLnTx/>
              <a:uFillTx/>
              <a:latin typeface="Meiryo" panose="020B0604030504040204" pitchFamily="34" charset="-128"/>
              <a:ea typeface="Meiryo" panose="020B0604030504040204" pitchFamily="34" charset="-128"/>
            </a:endParaRPr>
          </a:p>
        </p:txBody>
      </p:sp>
      <p:grpSp>
        <p:nvGrpSpPr>
          <p:cNvPr id="26" name="グループ化 25">
            <a:extLst>
              <a:ext uri="{FF2B5EF4-FFF2-40B4-BE49-F238E27FC236}">
                <a16:creationId xmlns:a16="http://schemas.microsoft.com/office/drawing/2014/main" id="{9424662C-3B54-4E6F-2992-9BD861D11716}"/>
              </a:ext>
            </a:extLst>
          </p:cNvPr>
          <p:cNvGrpSpPr/>
          <p:nvPr/>
        </p:nvGrpSpPr>
        <p:grpSpPr>
          <a:xfrm>
            <a:off x="7670937" y="1912567"/>
            <a:ext cx="2816667" cy="3960777"/>
            <a:chOff x="7241733" y="1270074"/>
            <a:chExt cx="2016626" cy="2835765"/>
          </a:xfrm>
        </p:grpSpPr>
        <p:grpSp>
          <p:nvGrpSpPr>
            <p:cNvPr id="27" name="グループ化 26">
              <a:extLst>
                <a:ext uri="{FF2B5EF4-FFF2-40B4-BE49-F238E27FC236}">
                  <a16:creationId xmlns:a16="http://schemas.microsoft.com/office/drawing/2014/main" id="{F2B0F33F-500D-5AA7-3377-ADC2FB498ECD}"/>
                </a:ext>
              </a:extLst>
            </p:cNvPr>
            <p:cNvGrpSpPr/>
            <p:nvPr/>
          </p:nvGrpSpPr>
          <p:grpSpPr>
            <a:xfrm>
              <a:off x="7241733" y="1270074"/>
              <a:ext cx="2016626" cy="2835764"/>
              <a:chOff x="513033" y="432676"/>
              <a:chExt cx="2115990" cy="2790180"/>
            </a:xfrm>
          </p:grpSpPr>
          <p:grpSp>
            <p:nvGrpSpPr>
              <p:cNvPr id="30" name="グループ化 29">
                <a:extLst>
                  <a:ext uri="{FF2B5EF4-FFF2-40B4-BE49-F238E27FC236}">
                    <a16:creationId xmlns:a16="http://schemas.microsoft.com/office/drawing/2014/main" id="{041717FA-969F-653B-7FCE-0558B8E2AFC7}"/>
                  </a:ext>
                </a:extLst>
              </p:cNvPr>
              <p:cNvGrpSpPr/>
              <p:nvPr/>
            </p:nvGrpSpPr>
            <p:grpSpPr>
              <a:xfrm>
                <a:off x="513033" y="432676"/>
                <a:ext cx="2115990" cy="2790180"/>
                <a:chOff x="513033" y="446487"/>
                <a:chExt cx="2115990" cy="2790180"/>
              </a:xfrm>
            </p:grpSpPr>
            <p:pic>
              <p:nvPicPr>
                <p:cNvPr id="34" name="図 33">
                  <a:extLst>
                    <a:ext uri="{FF2B5EF4-FFF2-40B4-BE49-F238E27FC236}">
                      <a16:creationId xmlns:a16="http://schemas.microsoft.com/office/drawing/2014/main" id="{F798445F-C0DD-5987-BE53-D84C106A0B60}"/>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35" name="図 34">
                  <a:extLst>
                    <a:ext uri="{FF2B5EF4-FFF2-40B4-BE49-F238E27FC236}">
                      <a16:creationId xmlns:a16="http://schemas.microsoft.com/office/drawing/2014/main" id="{4A911D31-7F2A-CC31-EC84-707AE5C20E79}"/>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3" name="図 32">
                <a:extLst>
                  <a:ext uri="{FF2B5EF4-FFF2-40B4-BE49-F238E27FC236}">
                    <a16:creationId xmlns:a16="http://schemas.microsoft.com/office/drawing/2014/main" id="{190FB219-1E77-3211-658F-B685CB4CA987}"/>
                  </a:ext>
                </a:extLst>
              </p:cNvPr>
              <p:cNvPicPr>
                <a:picLocks noChangeAspect="1"/>
              </p:cNvPicPr>
              <p:nvPr/>
            </p:nvPicPr>
            <p:blipFill rotWithShape="1">
              <a:blip r:embed="rId9">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28" name="図 27">
              <a:extLst>
                <a:ext uri="{FF2B5EF4-FFF2-40B4-BE49-F238E27FC236}">
                  <a16:creationId xmlns:a16="http://schemas.microsoft.com/office/drawing/2014/main" id="{1F14353B-E03C-CFDC-C4FE-2C6B1B7957D7}"/>
                </a:ext>
              </a:extLst>
            </p:cNvPr>
            <p:cNvPicPr>
              <a:picLocks noChangeAspect="1"/>
            </p:cNvPicPr>
            <p:nvPr/>
          </p:nvPicPr>
          <p:blipFill rotWithShape="1">
            <a:blip r:embed="rId10">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29" name="図 28">
              <a:extLst>
                <a:ext uri="{FF2B5EF4-FFF2-40B4-BE49-F238E27FC236}">
                  <a16:creationId xmlns:a16="http://schemas.microsoft.com/office/drawing/2014/main" id="{0F515BB8-D106-787D-8094-133227D20CA0}"/>
                </a:ext>
              </a:extLst>
            </p:cNvPr>
            <p:cNvPicPr>
              <a:picLocks noChangeAspect="1"/>
            </p:cNvPicPr>
            <p:nvPr/>
          </p:nvPicPr>
          <p:blipFill rotWithShape="1">
            <a:blip r:embed="rId10">
              <a:extLst>
                <a:ext uri="{28A0092B-C50C-407E-A947-70E740481C1C}">
                  <a14:useLocalDpi xmlns:a14="http://schemas.microsoft.com/office/drawing/2010/main" val="0"/>
                </a:ext>
              </a:extLst>
            </a:blip>
            <a:srcRect t="11470" b="48380"/>
            <a:stretch/>
          </p:blipFill>
          <p:spPr>
            <a:xfrm>
              <a:off x="7376335" y="2868485"/>
              <a:ext cx="1730648" cy="1237354"/>
            </a:xfrm>
            <a:prstGeom prst="rect">
              <a:avLst/>
            </a:prstGeom>
          </p:spPr>
        </p:pic>
      </p:grpSp>
      <p:sp>
        <p:nvSpPr>
          <p:cNvPr id="36" name="角丸四角形 46">
            <a:extLst>
              <a:ext uri="{FF2B5EF4-FFF2-40B4-BE49-F238E27FC236}">
                <a16:creationId xmlns:a16="http://schemas.microsoft.com/office/drawing/2014/main" id="{C01300AE-95A8-7BBB-4AA1-A4ADA471F332}"/>
              </a:ext>
            </a:extLst>
          </p:cNvPr>
          <p:cNvSpPr/>
          <p:nvPr/>
        </p:nvSpPr>
        <p:spPr>
          <a:xfrm>
            <a:off x="4624448" y="1300726"/>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37" name="角丸四角形 47">
            <a:extLst>
              <a:ext uri="{FF2B5EF4-FFF2-40B4-BE49-F238E27FC236}">
                <a16:creationId xmlns:a16="http://schemas.microsoft.com/office/drawing/2014/main" id="{AED0BB69-3E8D-1657-6217-6BB6405CC503}"/>
              </a:ext>
            </a:extLst>
          </p:cNvPr>
          <p:cNvSpPr/>
          <p:nvPr/>
        </p:nvSpPr>
        <p:spPr>
          <a:xfrm>
            <a:off x="7774321" y="1263977"/>
            <a:ext cx="2713283" cy="399529"/>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630131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2" name="表 1">
            <a:extLst>
              <a:ext uri="{FF2B5EF4-FFF2-40B4-BE49-F238E27FC236}">
                <a16:creationId xmlns:a16="http://schemas.microsoft.com/office/drawing/2014/main" id="{A0C4A60B-65D8-01E7-75C9-556D66032AFD}"/>
              </a:ext>
            </a:extLst>
          </p:cNvPr>
          <p:cNvGraphicFramePr>
            <a:graphicFrameLocks noGrp="1"/>
          </p:cNvGraphicFramePr>
          <p:nvPr>
            <p:extLst>
              <p:ext uri="{D42A27DB-BD31-4B8C-83A1-F6EECF244321}">
                <p14:modId xmlns:p14="http://schemas.microsoft.com/office/powerpoint/2010/main" val="2222213562"/>
              </p:ext>
            </p:extLst>
          </p:nvPr>
        </p:nvGraphicFramePr>
        <p:xfrm>
          <a:off x="443707" y="883443"/>
          <a:ext cx="11233145" cy="4883019"/>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6">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59">
                  <a:extLst>
                    <a:ext uri="{9D8B030D-6E8A-4147-A177-3AD203B41FA5}">
                      <a16:colId xmlns:a16="http://schemas.microsoft.com/office/drawing/2014/main" val="1933156410"/>
                    </a:ext>
                  </a:extLst>
                </a:gridCol>
                <a:gridCol w="523875">
                  <a:extLst>
                    <a:ext uri="{9D8B030D-6E8A-4147-A177-3AD203B41FA5}">
                      <a16:colId xmlns:a16="http://schemas.microsoft.com/office/drawing/2014/main" val="3040132140"/>
                    </a:ext>
                  </a:extLst>
                </a:gridCol>
                <a:gridCol w="1315987">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499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500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1000</a:t>
                      </a:r>
                      <a:r>
                        <a:rPr kumimoji="1" lang="ja-JP" altLang="en-US" sz="900" b="1" kern="1200">
                          <a:solidFill>
                            <a:schemeClr val="bg1"/>
                          </a:solidFill>
                          <a:latin typeface="Meiryo"/>
                          <a:ea typeface="Meiryo"/>
                          <a:cs typeface="+mn-cs"/>
                        </a:rPr>
                        <a:t>万円～）</a:t>
                      </a:r>
                      <a:endParaRPr kumimoji="1" lang="ja-JP" altLang="en-US" sz="900" b="1">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300</a:t>
                      </a:r>
                      <a:r>
                        <a:rPr kumimoji="1" lang="ja-JP" altLang="en-US" sz="900" b="1" kern="1200">
                          <a:solidFill>
                            <a:schemeClr val="bg1"/>
                          </a:solidFill>
                          <a:latin typeface="Meiryo"/>
                          <a:ea typeface="Meiryo"/>
                          <a:cs typeface="+mn-cs"/>
                        </a:rPr>
                        <a:t>万円～）</a:t>
                      </a:r>
                      <a:endParaRPr kumimoji="1" lang="ja-JP" altLang="en-US">
                        <a:solidFill>
                          <a:schemeClr val="bg1"/>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　</a:t>
                      </a:r>
                      <a:r>
                        <a:rPr kumimoji="1" lang="en-US" altLang="ja-JP" sz="900" b="1" kern="1200">
                          <a:solidFill>
                            <a:schemeClr val="bg1"/>
                          </a:solidFill>
                          <a:latin typeface="Meiryo"/>
                          <a:ea typeface="Meiryo"/>
                          <a:cs typeface="+mn-cs"/>
                        </a:rPr>
                        <a:t>SP</a:t>
                      </a:r>
                    </a:p>
                    <a:p>
                      <a:pPr algn="ctr"/>
                      <a:r>
                        <a:rPr kumimoji="1" lang="ja-JP" altLang="en-US" sz="900" b="1" kern="1200">
                          <a:solidFill>
                            <a:schemeClr val="bg1"/>
                          </a:solidFill>
                          <a:latin typeface="Meiryo"/>
                          <a:ea typeface="Meiryo"/>
                          <a:cs typeface="+mn-cs"/>
                        </a:rPr>
                        <a:t>（市区郡）</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Meiryo"/>
                          <a:ea typeface="Meiryo"/>
                        </a:rPr>
                        <a:t>継続</a:t>
                      </a:r>
                      <a:endParaRPr kumimoji="1" lang="ja-JP" altLang="en-US" sz="900">
                        <a:solidFill>
                          <a:srgbClr val="0D0D0D"/>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effectLst/>
                          <a:latin typeface="Meiryo"/>
                        </a:rPr>
                        <a:t>1000005698</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altLang="en-US"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cap="none" spc="0" normalizeH="0" baseline="0" noProof="0">
                          <a:ln>
                            <a:noFill/>
                          </a:ln>
                          <a:solidFill>
                            <a:srgbClr val="0D0D0D"/>
                          </a:solidFill>
                          <a:effectLst/>
                          <a:uLnTx/>
                          <a:uFillTx/>
                          <a:latin typeface="Meiryo"/>
                        </a:rPr>
                        <a:t>1000005700</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effectLst/>
                          <a:latin typeface="Meiryo"/>
                          <a:ea typeface="Meiryo"/>
                          <a:cs typeface="+mn-cs"/>
                        </a:rPr>
                        <a:t>1000001343</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lang="en-US" sz="900" b="0" i="0" u="none" strike="noStrike" kern="1200" noProof="0">
                          <a:solidFill>
                            <a:srgbClr val="0D0D0D"/>
                          </a:solidFill>
                          <a:effectLst/>
                          <a:latin typeface="Meiryo"/>
                        </a:rPr>
                        <a:t>1000005717</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sz="900" b="0" i="0" u="none" strike="noStrike" noProof="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effectLst/>
                          <a:latin typeface="Meiryo"/>
                        </a:rPr>
                        <a:t>1000005702</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1000003038</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2024</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7</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25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995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a:ea typeface="Meiryo"/>
                          <a:cs typeface="+mn-cs"/>
                        </a:rPr>
                        <a:t>広告タイプ</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メインメディアの形式</a:t>
                      </a:r>
                      <a:r>
                        <a:rPr kumimoji="1" lang="en-US" altLang="ja-JP" sz="800" b="0" kern="1200">
                          <a:solidFill>
                            <a:schemeClr val="bg1"/>
                          </a:solidFill>
                          <a:latin typeface="Meiryo"/>
                          <a:ea typeface="Meiryo"/>
                          <a:cs typeface="+mn-cs"/>
                        </a:rPr>
                        <a:t>/</a:t>
                      </a:r>
                      <a:r>
                        <a:rPr kumimoji="1" lang="ja-JP" altLang="en-US" sz="8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スマートフォン</a:t>
                      </a:r>
                      <a:r>
                        <a:rPr kumimoji="1" lang="en-US" altLang="ja-JP" sz="900" b="0" i="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p>
                    <a:p>
                      <a:pPr algn="ct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b="0" i="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8376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i="0" kern="1200">
                          <a:solidFill>
                            <a:srgbClr val="0D0D0D"/>
                          </a:solidFill>
                          <a:latin typeface="Meiryo"/>
                          <a:ea typeface="Meiryo"/>
                          <a:cs typeface="+mn-cs"/>
                        </a:rPr>
                        <a:t>動画をフルスクリーンで再生する（</a:t>
                      </a:r>
                      <a:r>
                        <a:rPr kumimoji="1" lang="en-US" altLang="ja-JP" sz="900" b="0" i="0" kern="1200">
                          <a:solidFill>
                            <a:srgbClr val="0D0D0D"/>
                          </a:solidFill>
                          <a:latin typeface="Meiryo"/>
                          <a:ea typeface="Meiryo"/>
                          <a:cs typeface="+mn-cs"/>
                        </a:rPr>
                        <a:t>for view</a:t>
                      </a:r>
                      <a:r>
                        <a:rPr kumimoji="1" lang="ja-JP" altLang="en-US" sz="900" b="0" i="0" kern="1200">
                          <a:solidFill>
                            <a:srgbClr val="0D0D0D"/>
                          </a:solidFill>
                          <a:latin typeface="Meiryo"/>
                          <a:ea typeface="Meiryo"/>
                          <a:cs typeface="+mn-cs"/>
                        </a:rPr>
                        <a:t>）　</a:t>
                      </a:r>
                      <a:r>
                        <a:rPr kumimoji="1" lang="en-US" altLang="ja-JP" sz="900" b="0" i="0" kern="1200">
                          <a:solidFill>
                            <a:srgbClr val="0D0D0D"/>
                          </a:solidFill>
                          <a:latin typeface="Meiryo"/>
                          <a:ea typeface="Meiryo"/>
                          <a:cs typeface="+mn-cs"/>
                        </a:rPr>
                        <a:t>/</a:t>
                      </a:r>
                      <a:r>
                        <a:rPr kumimoji="1" lang="ja-JP" altLang="en-US" sz="900" b="0" i="0" kern="1200">
                          <a:solidFill>
                            <a:srgbClr val="0D0D0D"/>
                          </a:solidFill>
                          <a:latin typeface="Meiryo"/>
                          <a:ea typeface="Meiryo"/>
                          <a:cs typeface="+mn-cs"/>
                        </a:rPr>
                        <a:t>　ランディングページを表示する（</a:t>
                      </a:r>
                      <a:r>
                        <a:rPr kumimoji="1" lang="en-US" altLang="ja-JP" sz="900" b="0" i="0" kern="1200">
                          <a:solidFill>
                            <a:srgbClr val="0D0D0D"/>
                          </a:solidFill>
                          <a:latin typeface="Meiryo"/>
                          <a:ea typeface="Meiryo"/>
                          <a:cs typeface="+mn-cs"/>
                        </a:rPr>
                        <a:t>for click</a:t>
                      </a:r>
                      <a:r>
                        <a:rPr kumimoji="1" lang="ja-JP" altLang="en-US"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88121">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rgbClr val="0D0D0D"/>
                          </a:solidFill>
                          <a:effectLst/>
                          <a:uLnTx/>
                          <a:uFillTx/>
                          <a:latin typeface="Meiryo"/>
                          <a:ea typeface="Meiryo"/>
                          <a:cs typeface="+mn-cs"/>
                        </a:rPr>
                        <a:t>2024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日（日）～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日（月）</a:t>
                      </a:r>
                      <a:endParaRPr kumimoji="1" lang="ja-JP" altLang="ja-JP" sz="90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800" kern="1200" dirty="0">
                          <a:solidFill>
                            <a:srgbClr val="0D0D0D"/>
                          </a:solidFill>
                          <a:latin typeface="Meiryo"/>
                          <a:ea typeface="Meiryo"/>
                          <a:cs typeface="+mn-cs"/>
                        </a:rPr>
                        <a:t> </a:t>
                      </a:r>
                      <a:r>
                        <a:rPr kumimoji="1" lang="en-US" altLang="ja-JP" sz="800" kern="1200" dirty="0">
                          <a:solidFill>
                            <a:srgbClr val="FF0033"/>
                          </a:solidFill>
                          <a:latin typeface="Meiryo"/>
                          <a:ea typeface="Meiryo"/>
                          <a:cs typeface="+mn-cs"/>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rgbClr val="0D0D0D"/>
                          </a:solidFill>
                          <a:latin typeface="Meiryo"/>
                          <a:ea typeface="Meiryo"/>
                        </a:rPr>
                        <a:t>5</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31</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 </a:t>
                      </a:r>
                      <a:r>
                        <a:rPr kumimoji="1" lang="en-US" altLang="ja-JP" sz="800" dirty="0">
                          <a:solidFill>
                            <a:srgbClr val="FF0033"/>
                          </a:solidFill>
                          <a:latin typeface="Meiryo"/>
                          <a:ea typeface="Meiryo"/>
                        </a:rPr>
                        <a:t>※1</a:t>
                      </a:r>
                      <a:endParaRPr kumimoji="1" lang="ja-JP" altLang="en-US" sz="10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881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3996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960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768</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902</a:t>
                      </a:r>
                      <a:r>
                        <a:rPr kumimoji="1" lang="ja-JP" altLang="en-US" sz="900" dirty="0">
                          <a:solidFill>
                            <a:srgbClr val="0D0D0D"/>
                          </a:solidFill>
                          <a:latin typeface="Meiryo"/>
                          <a:ea typeface="Meiryo"/>
                        </a:rPr>
                        <a:t>円 </a:t>
                      </a:r>
                      <a:r>
                        <a:rPr kumimoji="1" lang="en-US" altLang="ja-JP" sz="800" kern="1200" dirty="0">
                          <a:solidFill>
                            <a:srgbClr val="FF0033"/>
                          </a:solidFill>
                          <a:latin typeface="Meiryo"/>
                          <a:ea typeface="Meiryo"/>
                          <a:cs typeface="+mn-cs"/>
                        </a:rPr>
                        <a:t>※2</a:t>
                      </a:r>
                      <a:endParaRPr kumimoji="1" lang="en-US" altLang="ja-JP" sz="1000" dirty="0">
                        <a:solidFill>
                          <a:srgbClr val="FF003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1,248</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960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800" dirty="0">
                          <a:solidFill>
                            <a:srgbClr val="FF0033"/>
                          </a:solidFill>
                          <a:latin typeface="Meiryo"/>
                          <a:ea typeface="Meiryo"/>
                        </a:rPr>
                        <a:t>※3</a:t>
                      </a:r>
                      <a:endParaRPr kumimoji="1" lang="ja-JP" altLang="en-US" sz="8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1,248</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960</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800">
                          <a:solidFill>
                            <a:schemeClr val="accent6"/>
                          </a:solidFill>
                          <a:latin typeface="Meiryo"/>
                          <a:ea typeface="Meiryo"/>
                        </a:rPr>
                        <a:t>※3</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998</a:t>
                      </a:r>
                      <a:r>
                        <a:rPr kumimoji="1" lang="ja-JP" altLang="en-US" sz="900" kern="1200" dirty="0">
                          <a:solidFill>
                            <a:srgbClr val="0D0D0D"/>
                          </a:solidFill>
                          <a:latin typeface="Meiryo"/>
                          <a:ea typeface="Meiryo"/>
                          <a:cs typeface="+mn-cs"/>
                        </a:rPr>
                        <a:t>円</a:t>
                      </a:r>
                      <a:r>
                        <a:rPr kumimoji="1" lang="ja-JP" altLang="en-US" sz="900" dirty="0">
                          <a:solidFill>
                            <a:srgbClr val="0D0D0D"/>
                          </a:solidFill>
                          <a:latin typeface="Meiryo"/>
                          <a:ea typeface="Meiryo"/>
                        </a:rPr>
                        <a:t>★</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768</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kern="1200" dirty="0">
                          <a:solidFill>
                            <a:srgbClr val="FF0033"/>
                          </a:solidFill>
                          <a:latin typeface="Meiryo"/>
                          <a:ea typeface="Meiryo"/>
                          <a:cs typeface="+mn-cs"/>
                        </a:rPr>
                        <a:t>※</a:t>
                      </a:r>
                      <a:r>
                        <a:rPr kumimoji="1" lang="en-US" altLang="ja-JP" sz="800" kern="1200" dirty="0">
                          <a:solidFill>
                            <a:srgbClr val="FF0033"/>
                          </a:solidFill>
                          <a:latin typeface="Meiryo"/>
                          <a:ea typeface="Meiryo"/>
                          <a:cs typeface="+mn-cs"/>
                        </a:rPr>
                        <a:t>3</a:t>
                      </a:r>
                      <a:endParaRPr kumimoji="1" lang="ja-JP" altLang="en-US" sz="8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1,497</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960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800" kern="1200" dirty="0">
                          <a:solidFill>
                            <a:srgbClr val="FF0033"/>
                          </a:solidFill>
                          <a:latin typeface="Meiryo"/>
                          <a:ea typeface="Meiryo"/>
                          <a:cs typeface="+mn-cs"/>
                        </a:rPr>
                        <a:t>※4</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6891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rgbClr val="0D0D0D"/>
                          </a:solidFill>
                          <a:latin typeface="Meiryo"/>
                          <a:ea typeface="Meiryo"/>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円/楕円 15">
            <a:extLst>
              <a:ext uri="{FF2B5EF4-FFF2-40B4-BE49-F238E27FC236}">
                <a16:creationId xmlns:a16="http://schemas.microsoft.com/office/drawing/2014/main" id="{0CE11FBF-09A0-AC1A-EAF5-70D812927B28}"/>
              </a:ext>
            </a:extLst>
          </p:cNvPr>
          <p:cNvSpPr>
            <a:spLocks noChangeAspect="1"/>
          </p:cNvSpPr>
          <p:nvPr/>
        </p:nvSpPr>
        <p:spPr>
          <a:xfrm>
            <a:off x="8002737" y="231027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5" name="正方形/長方形 4">
            <a:extLst>
              <a:ext uri="{FF2B5EF4-FFF2-40B4-BE49-F238E27FC236}">
                <a16:creationId xmlns:a16="http://schemas.microsoft.com/office/drawing/2014/main" id="{F7093880-730A-4143-59BC-85927D1FA2D9}"/>
              </a:ext>
            </a:extLst>
          </p:cNvPr>
          <p:cNvSpPr/>
          <p:nvPr/>
        </p:nvSpPr>
        <p:spPr>
          <a:xfrm>
            <a:off x="479425" y="581625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eiryo"/>
              </a:rPr>
              <a:t>SP</a:t>
            </a:r>
            <a:r>
              <a:rPr kumimoji="0" lang="ja-JP" sz="800" kern="0">
                <a:solidFill>
                  <a:srgbClr val="595959"/>
                </a:solidFill>
                <a:latin typeface="Meiryo"/>
                <a:ea typeface="Meiryo"/>
              </a:rPr>
              <a:t>はスマートフォン、</a:t>
            </a:r>
            <a:r>
              <a:rPr kumimoji="0" lang="en-US" altLang="ja-JP" sz="800" kern="0">
                <a:solidFill>
                  <a:srgbClr val="595959"/>
                </a:solidFill>
                <a:latin typeface="Meiryo"/>
                <a:ea typeface="Meiryo"/>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eiryo"/>
              </a:rPr>
              <a:t>MD</a:t>
            </a:r>
            <a:r>
              <a:rPr kumimoji="0" lang="ja-JP" sz="800" kern="0">
                <a:solidFill>
                  <a:srgbClr val="595959"/>
                </a:solidFill>
                <a:latin typeface="Meiryo"/>
                <a:ea typeface="Meiryo"/>
              </a:rPr>
              <a:t>はマルチデバイスの略称です。</a:t>
            </a:r>
            <a:endParaRPr lang="en-US" sz="800" kern="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4" name="正方形/長方形 13">
            <a:extLst>
              <a:ext uri="{FF2B5EF4-FFF2-40B4-BE49-F238E27FC236}">
                <a16:creationId xmlns:a16="http://schemas.microsoft.com/office/drawing/2014/main" id="{58C99860-7637-BA52-07D9-69E3EC246592}"/>
              </a:ext>
            </a:extLst>
          </p:cNvPr>
          <p:cNvSpPr/>
          <p:nvPr/>
        </p:nvSpPr>
        <p:spPr>
          <a:xfrm>
            <a:off x="4637615" y="5828385"/>
            <a:ext cx="7314240" cy="541687"/>
          </a:xfrm>
          <a:prstGeom prst="rect">
            <a:avLst/>
          </a:prstGeom>
        </p:spPr>
        <p:txBody>
          <a:bodyPr wrap="squar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※4  </a:t>
            </a:r>
            <a:r>
              <a:rPr lang="ja-JP" altLang="en-US" sz="800" dirty="0">
                <a:solidFill>
                  <a:srgbClr val="FF0033"/>
                </a:solidFill>
                <a:latin typeface="Meiryo" panose="020B0604030504040204" pitchFamily="34" charset="-128"/>
                <a:ea typeface="Meiryo" panose="020B0604030504040204" pitchFamily="34" charset="-128"/>
              </a:rPr>
              <a:t>市区郡指定の掛け率含む。</a:t>
            </a:r>
            <a:endParaRPr lang="en-US" altLang="ja-JP" sz="800" dirty="0">
              <a:solidFill>
                <a:srgbClr val="FF0033"/>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38A7850D-4265-7069-43D9-F2F0FCADA9EA}"/>
              </a:ext>
            </a:extLst>
          </p:cNvPr>
          <p:cNvSpPr txBox="1"/>
          <p:nvPr/>
        </p:nvSpPr>
        <p:spPr>
          <a:xfrm>
            <a:off x="387078" y="6197490"/>
            <a:ext cx="4272350" cy="215444"/>
          </a:xfrm>
          <a:prstGeom prst="rect">
            <a:avLst/>
          </a:prstGeom>
          <a:noFill/>
        </p:spPr>
        <p:txBody>
          <a:bodyPr wrap="square">
            <a:spAutoFit/>
          </a:bodyPr>
          <a:lstStyle/>
          <a:p>
            <a:pPr marL="449263" indent="-449263"/>
            <a:r>
              <a:rPr kumimoji="1" lang="en-US" altLang="ja-JP" sz="700" dirty="0">
                <a:solidFill>
                  <a:srgbClr val="FF0033"/>
                </a:solidFill>
                <a:latin typeface="+mn-ea"/>
              </a:rPr>
              <a:t>※</a:t>
            </a:r>
            <a:r>
              <a:rPr kumimoji="0" lang="en-US" altLang="ja-JP" sz="700" kern="0" dirty="0">
                <a:solidFill>
                  <a:srgbClr val="FF0033"/>
                </a:solidFill>
                <a:latin typeface="+mn-ea"/>
              </a:rPr>
              <a:t>3/11</a:t>
            </a:r>
            <a:r>
              <a:rPr kumimoji="0" lang="ja-JP" altLang="en-US" sz="700" kern="0" dirty="0">
                <a:solidFill>
                  <a:srgbClr val="FF0033"/>
                </a:solidFill>
                <a:latin typeface="+mn-ea"/>
              </a:rPr>
              <a:t>に</a:t>
            </a:r>
            <a:r>
              <a:rPr lang="en-US" altLang="ja-JP" sz="700" dirty="0">
                <a:solidFill>
                  <a:srgbClr val="FF0033"/>
                </a:solidFill>
                <a:latin typeface="+mn-ea"/>
              </a:rPr>
              <a:t>Yahoo! JAPAN</a:t>
            </a:r>
            <a:r>
              <a:rPr lang="ja-JP" altLang="en-US" sz="700" dirty="0">
                <a:solidFill>
                  <a:srgbClr val="FF0033"/>
                </a:solidFill>
                <a:latin typeface="+mn-ea"/>
              </a:rPr>
              <a:t>　トップページ</a:t>
            </a:r>
            <a:r>
              <a:rPr kumimoji="0" lang="ja-JP" altLang="en-US" sz="700" kern="0" dirty="0">
                <a:solidFill>
                  <a:srgbClr val="FF0033"/>
                </a:solidFill>
                <a:latin typeface="+mn-ea"/>
              </a:rPr>
              <a:t>にて特別演出が</a:t>
            </a:r>
            <a:r>
              <a:rPr kumimoji="0" lang="ja-JP" altLang="en-US" sz="800" kern="0" dirty="0">
                <a:solidFill>
                  <a:srgbClr val="FF0033"/>
                </a:solidFill>
                <a:latin typeface="+mn-ea"/>
              </a:rPr>
              <a:t>行われる</a:t>
            </a:r>
            <a:r>
              <a:rPr kumimoji="0" lang="ja-JP" altLang="en-US" sz="700" kern="0" dirty="0">
                <a:solidFill>
                  <a:srgbClr val="FF0033"/>
                </a:solidFill>
                <a:latin typeface="+mn-ea"/>
              </a:rPr>
              <a:t>可能性があります。</a:t>
            </a:r>
          </a:p>
        </p:txBody>
      </p:sp>
    </p:spTree>
    <p:extLst>
      <p:ext uri="{BB962C8B-B14F-4D97-AF65-F5344CB8AC3E}">
        <p14:creationId xmlns:p14="http://schemas.microsoft.com/office/powerpoint/2010/main" val="3863281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8" name="表 7">
            <a:extLst>
              <a:ext uri="{FF2B5EF4-FFF2-40B4-BE49-F238E27FC236}">
                <a16:creationId xmlns:a16="http://schemas.microsoft.com/office/drawing/2014/main" id="{ECBFD6FA-97E8-AE30-0F84-A07137F40570}"/>
              </a:ext>
            </a:extLst>
          </p:cNvPr>
          <p:cNvGraphicFramePr>
            <a:graphicFrameLocks noGrp="1"/>
          </p:cNvGraphicFramePr>
          <p:nvPr>
            <p:extLst>
              <p:ext uri="{D42A27DB-BD31-4B8C-83A1-F6EECF244321}">
                <p14:modId xmlns:p14="http://schemas.microsoft.com/office/powerpoint/2010/main" val="771633866"/>
              </p:ext>
            </p:extLst>
          </p:nvPr>
        </p:nvGraphicFramePr>
        <p:xfrm>
          <a:off x="441326" y="99377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a:t>
                      </a:r>
                      <a:r>
                        <a:rPr kumimoji="1" lang="en-US" altLang="ja-JP" sz="1050" b="1" i="0" kern="1200">
                          <a:solidFill>
                            <a:schemeClr val="bg1"/>
                          </a:solidFill>
                          <a:latin typeface="Meiryo"/>
                          <a:ea typeface="Meiryo"/>
                          <a:cs typeface="+mn-cs"/>
                        </a:rPr>
                        <a:t>10/1</a:t>
                      </a:r>
                      <a:r>
                        <a:rPr kumimoji="1" lang="ja-JP" altLang="en-US" sz="1050" b="1" i="0" kern="1200">
                          <a:solidFill>
                            <a:schemeClr val="bg1"/>
                          </a:solidFill>
                          <a:latin typeface="Meiryo"/>
                          <a:ea typeface="Meiryo"/>
                          <a:cs typeface="+mn-cs"/>
                        </a:rPr>
                        <a:t>～</a:t>
                      </a:r>
                      <a:r>
                        <a:rPr kumimoji="1" lang="en-US" altLang="ja-JP" sz="1050" b="1" i="0" kern="1200">
                          <a:solidFill>
                            <a:schemeClr val="bg1"/>
                          </a:solidFill>
                          <a:latin typeface="Meiryo"/>
                          <a:ea typeface="Meiryo"/>
                          <a:cs typeface="+mn-cs"/>
                        </a:rPr>
                        <a:t>12/31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r>
                        <a:rPr kumimoji="1" lang="en-US" altLang="ja-JP" sz="1050" b="1" i="0" kern="1200">
                          <a:solidFill>
                            <a:schemeClr val="bg1"/>
                          </a:solidFill>
                          <a:latin typeface="Meiryo"/>
                          <a:ea typeface="Meiryo"/>
                          <a:cs typeface="+mn-cs"/>
                        </a:rPr>
                        <a:t>10/1</a:t>
                      </a:r>
                      <a:r>
                        <a:rPr kumimoji="1" lang="ja-JP" altLang="en-US" sz="1050" b="1" i="0" kern="1200">
                          <a:solidFill>
                            <a:schemeClr val="bg1"/>
                          </a:solidFill>
                          <a:latin typeface="Meiryo"/>
                          <a:ea typeface="Meiryo"/>
                          <a:cs typeface="+mn-cs"/>
                        </a:rPr>
                        <a:t>～</a:t>
                      </a:r>
                      <a:r>
                        <a:rPr kumimoji="1" lang="en-US" altLang="ja-JP" sz="1050" b="1" i="0" kern="1200">
                          <a:solidFill>
                            <a:schemeClr val="bg1"/>
                          </a:solidFill>
                          <a:latin typeface="Meiryo"/>
                          <a:ea typeface="Meiryo"/>
                          <a:cs typeface="+mn-cs"/>
                        </a:rPr>
                        <a:t>12/31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1000009263</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endParaRPr kumimoji="1" lang="ja-JP" altLang="en-US" sz="1050" b="0" i="0">
                        <a:solidFill>
                          <a:srgbClr val="0D0D0D"/>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1000009248</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2024</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7</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25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ja-JP" altLang="en-US"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バナー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バナー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r>
                        <a:rPr kumimoji="1" lang="ja-JP" altLang="en-US" sz="1050" kern="1200">
                          <a:solidFill>
                            <a:srgbClr val="0D0D0D"/>
                          </a:solidFill>
                          <a:latin typeface="Meiryo"/>
                          <a:ea typeface="Meiryo"/>
                          <a:cs typeface="+mn-cs"/>
                        </a:rPr>
                        <a:t>　</a:t>
                      </a:r>
                      <a:endParaRPr lang="en-US" altLang="ja-JP"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a:ln>
                            <a:noFill/>
                          </a:ln>
                          <a:solidFill>
                            <a:srgbClr val="0D0D0D"/>
                          </a:solidFill>
                          <a:effectLst/>
                          <a:uLnTx/>
                          <a:uFillTx/>
                        </a:rPr>
                        <a:t>2024</a:t>
                      </a:r>
                      <a:r>
                        <a:rPr kumimoji="1" 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10</a:t>
                      </a:r>
                      <a:r>
                        <a:rPr lang="ja-JP" sz="1050" b="0" i="0" u="none" strike="noStrike" kern="1200" cap="none" spc="0" normalizeH="0" baseline="0" noProof="0">
                          <a:ln>
                            <a:noFill/>
                          </a:ln>
                          <a:solidFill>
                            <a:srgbClr val="0D0D0D"/>
                          </a:solidFill>
                          <a:effectLst/>
                          <a:uLnTx/>
                          <a:uFillTx/>
                        </a:rPr>
                        <a:t>月</a:t>
                      </a:r>
                      <a:r>
                        <a:rPr kumimoji="1" lang="en-US" altLang="ja-JP" sz="1050" b="0" i="0" u="none" strike="noStrike" kern="1200" cap="none" spc="0" normalizeH="0" baseline="0" noProof="0">
                          <a:ln>
                            <a:noFill/>
                          </a:ln>
                          <a:solidFill>
                            <a:srgbClr val="0D0D0D"/>
                          </a:solidFill>
                          <a:effectLst/>
                          <a:uLnTx/>
                          <a:uFillTx/>
                        </a:rPr>
                        <a:t>1</a:t>
                      </a:r>
                      <a:r>
                        <a:rPr kumimoji="1" lang="ja-JP" sz="1050" b="0" i="0" u="none" strike="noStrike" kern="1200" cap="none" spc="0" normalizeH="0" baseline="0" noProof="0">
                          <a:ln>
                            <a:noFill/>
                          </a:ln>
                          <a:solidFill>
                            <a:srgbClr val="0D0D0D"/>
                          </a:solidFill>
                          <a:effectLst/>
                          <a:uLnTx/>
                          <a:uFillTx/>
                        </a:rPr>
                        <a:t>日</a:t>
                      </a:r>
                      <a:r>
                        <a:rPr lang="ja-JP" altLang="en-US" sz="1050" b="0" i="0" u="none" strike="noStrike" kern="1200" cap="none" spc="0" normalizeH="0" baseline="0" noProof="0">
                          <a:ln>
                            <a:noFill/>
                          </a:ln>
                          <a:solidFill>
                            <a:srgbClr val="0D0D0D"/>
                          </a:solidFill>
                          <a:effectLst/>
                          <a:uLnTx/>
                          <a:uFillTx/>
                        </a:rPr>
                        <a:t>（火）</a:t>
                      </a:r>
                      <a:r>
                        <a:rPr kumimoji="1" lang="ja-JP" sz="1050" b="0" i="0" u="none" strike="noStrike" kern="1200" cap="none" spc="0" normalizeH="0" baseline="0" noProof="0">
                          <a:ln>
                            <a:noFill/>
                          </a:ln>
                          <a:solidFill>
                            <a:srgbClr val="0D0D0D"/>
                          </a:solidFill>
                          <a:effectLst/>
                          <a:uLnTx/>
                          <a:uFillTx/>
                        </a:rPr>
                        <a:t>～　</a:t>
                      </a:r>
                      <a:r>
                        <a:rPr lang="en-US" altLang="ja-JP" sz="1050" b="0" i="0" u="none" strike="noStrike" kern="1200" cap="none" spc="0" normalizeH="0" baseline="0" noProof="0">
                          <a:ln>
                            <a:noFill/>
                          </a:ln>
                          <a:solidFill>
                            <a:srgbClr val="0D0D0D"/>
                          </a:solidFill>
                          <a:effectLst/>
                          <a:uLnTx/>
                          <a:uFillTx/>
                        </a:rPr>
                        <a:t>2024</a:t>
                      </a:r>
                      <a:r>
                        <a:rPr kumimoji="1" 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12</a:t>
                      </a:r>
                      <a:r>
                        <a:rPr kumimoji="1" lang="ja-JP" sz="1050" b="0" i="0" u="none" strike="noStrike" kern="1200" cap="none" spc="0" normalizeH="0" baseline="0" noProof="0">
                          <a:ln>
                            <a:noFill/>
                          </a:ln>
                          <a:solidFill>
                            <a:srgbClr val="0D0D0D"/>
                          </a:solidFill>
                          <a:effectLst/>
                          <a:uLnTx/>
                          <a:uFillTx/>
                        </a:rPr>
                        <a:t>月</a:t>
                      </a:r>
                      <a:r>
                        <a:rPr lang="en-US" altLang="ja-JP" sz="1050" b="0" i="0" u="none" strike="noStrike" kern="1200" cap="none" spc="0" normalizeH="0" baseline="0" noProof="0">
                          <a:ln>
                            <a:noFill/>
                          </a:ln>
                          <a:solidFill>
                            <a:srgbClr val="0D0D0D"/>
                          </a:solidFill>
                          <a:effectLst/>
                          <a:uLnTx/>
                          <a:uFillTx/>
                        </a:rPr>
                        <a:t>31</a:t>
                      </a:r>
                      <a:r>
                        <a:rPr kumimoji="1" lang="ja-JP" sz="1050" b="0" i="0" u="none" strike="noStrike" kern="1200" cap="none" spc="0" normalizeH="0" baseline="0" noProof="0">
                          <a:ln>
                            <a:noFill/>
                          </a:ln>
                          <a:solidFill>
                            <a:srgbClr val="0D0D0D"/>
                          </a:solidFill>
                          <a:effectLst/>
                          <a:uLnTx/>
                          <a:uFillTx/>
                        </a:rPr>
                        <a:t>日（</a:t>
                      </a:r>
                      <a:r>
                        <a:rPr kumimoji="1" lang="ja-JP" altLang="en-US" sz="1050" b="0" i="0" u="none" strike="noStrike" kern="1200" cap="none" spc="0" normalizeH="0" baseline="0" noProof="0">
                          <a:ln>
                            <a:noFill/>
                          </a:ln>
                          <a:solidFill>
                            <a:srgbClr val="0D0D0D"/>
                          </a:solidFill>
                          <a:effectLst/>
                          <a:uLnTx/>
                          <a:uFillTx/>
                        </a:rPr>
                        <a:t>火</a:t>
                      </a:r>
                      <a:r>
                        <a:rPr kumimoji="1" lang="ja-JP" sz="1050" b="0" i="0" u="none" strike="noStrike" kern="1200" cap="none" spc="0" normalizeH="0" baseline="0" noProof="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P25</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P26</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r>
                        <a:rPr kumimoji="1" lang="ja-JP" altLang="en-US" sz="900" b="0" kern="1200">
                          <a:solidFill>
                            <a:schemeClr val="bg1"/>
                          </a:solidFill>
                          <a:latin typeface="Meiryo"/>
                          <a:ea typeface="Meiryo"/>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3" name="円/楕円 15">
            <a:extLst>
              <a:ext uri="{FF2B5EF4-FFF2-40B4-BE49-F238E27FC236}">
                <a16:creationId xmlns:a16="http://schemas.microsoft.com/office/drawing/2014/main" id="{13BA5076-7F6B-5F18-64B5-753B96D221DF}"/>
              </a:ext>
            </a:extLst>
          </p:cNvPr>
          <p:cNvSpPr>
            <a:spLocks noChangeAspect="1"/>
          </p:cNvSpPr>
          <p:nvPr/>
        </p:nvSpPr>
        <p:spPr>
          <a:xfrm>
            <a:off x="8790137" y="255792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6" name="正方形/長方形 15">
            <a:extLst>
              <a:ext uri="{FF2B5EF4-FFF2-40B4-BE49-F238E27FC236}">
                <a16:creationId xmlns:a16="http://schemas.microsoft.com/office/drawing/2014/main" id="{522D616F-B6D8-A40C-601D-63D297C89269}"/>
              </a:ext>
            </a:extLst>
          </p:cNvPr>
          <p:cNvSpPr/>
          <p:nvPr/>
        </p:nvSpPr>
        <p:spPr>
          <a:xfrm>
            <a:off x="434975" y="5909678"/>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Tree>
    <p:extLst>
      <p:ext uri="{BB962C8B-B14F-4D97-AF65-F5344CB8AC3E}">
        <p14:creationId xmlns:p14="http://schemas.microsoft.com/office/powerpoint/2010/main" val="16418735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04C114C3-48CF-3A77-0CFA-B8AB8A5FE88E}"/>
              </a:ext>
            </a:extLst>
          </p:cNvPr>
          <p:cNvGraphicFramePr>
            <a:graphicFrameLocks noGrp="1"/>
          </p:cNvGraphicFramePr>
          <p:nvPr>
            <p:extLst>
              <p:ext uri="{D42A27DB-BD31-4B8C-83A1-F6EECF244321}">
                <p14:modId xmlns:p14="http://schemas.microsoft.com/office/powerpoint/2010/main" val="3726219792"/>
              </p:ext>
            </p:extLst>
          </p:nvPr>
        </p:nvGraphicFramePr>
        <p:xfrm>
          <a:off x="441323" y="97472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a:t>
                      </a:r>
                      <a:r>
                        <a:rPr kumimoji="1" lang="en-US" altLang="ja-JP" sz="1050" b="1" i="0" kern="1200">
                          <a:solidFill>
                            <a:schemeClr val="bg1"/>
                          </a:solidFill>
                          <a:latin typeface="Meiryo"/>
                          <a:ea typeface="Meiryo"/>
                          <a:cs typeface="+mn-cs"/>
                        </a:rPr>
                        <a:t>1/1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r>
                        <a:rPr kumimoji="1" lang="en-US" altLang="ja-JP" sz="1050" b="1" i="0" kern="1200">
                          <a:solidFill>
                            <a:schemeClr val="bg1"/>
                          </a:solidFill>
                          <a:latin typeface="Meiryo"/>
                          <a:ea typeface="Meiryo"/>
                          <a:cs typeface="+mn-cs"/>
                        </a:rPr>
                        <a:t>1/1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1000009282</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endParaRPr kumimoji="1" lang="ja-JP" altLang="en-US" sz="1050" b="0" i="0">
                        <a:solidFill>
                          <a:srgbClr val="0D0D0D"/>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1000009284</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2024</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7</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25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ja-JP" altLang="en-US"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バナー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バナー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r>
                        <a:rPr kumimoji="1" lang="ja-JP" altLang="en-US" sz="1050" kern="1200">
                          <a:solidFill>
                            <a:srgbClr val="0D0D0D"/>
                          </a:solidFill>
                          <a:latin typeface="Meiryo"/>
                          <a:ea typeface="Meiryo"/>
                          <a:cs typeface="+mn-cs"/>
                        </a:rPr>
                        <a:t>　</a:t>
                      </a:r>
                      <a:endParaRPr lang="en-US" altLang="ja-JP"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a:ln>
                            <a:noFill/>
                          </a:ln>
                          <a:solidFill>
                            <a:srgbClr val="0D0D0D"/>
                          </a:solidFill>
                          <a:effectLst/>
                          <a:uLnTx/>
                          <a:uFillTx/>
                        </a:rPr>
                        <a:t>2025</a:t>
                      </a:r>
                      <a:r>
                        <a:rPr kumimoji="1" 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a:t>
                      </a:r>
                      <a:r>
                        <a:rPr lang="ja-JP" sz="1050" b="0" i="0" u="none" strike="noStrike" kern="1200" cap="none" spc="0" normalizeH="0" baseline="0" noProof="0">
                          <a:ln>
                            <a:noFill/>
                          </a:ln>
                          <a:solidFill>
                            <a:srgbClr val="0D0D0D"/>
                          </a:solidFill>
                          <a:effectLst/>
                          <a:uLnTx/>
                          <a:uFillTx/>
                        </a:rPr>
                        <a:t>月</a:t>
                      </a:r>
                      <a:r>
                        <a:rPr kumimoji="1" lang="en-US" altLang="ja-JP" sz="1050" b="0" i="0" u="none" strike="noStrike" kern="1200" cap="none" spc="0" normalizeH="0" baseline="0" noProof="0">
                          <a:ln>
                            <a:noFill/>
                          </a:ln>
                          <a:solidFill>
                            <a:srgbClr val="0D0D0D"/>
                          </a:solidFill>
                          <a:effectLst/>
                          <a:uLnTx/>
                          <a:uFillTx/>
                        </a:rPr>
                        <a:t>1</a:t>
                      </a:r>
                      <a:r>
                        <a:rPr kumimoji="1" lang="ja-JP" sz="1050" b="0" i="0" u="none" strike="noStrike" kern="1200" cap="none" spc="0" normalizeH="0" baseline="0" noProof="0">
                          <a:ln>
                            <a:noFill/>
                          </a:ln>
                          <a:solidFill>
                            <a:srgbClr val="0D0D0D"/>
                          </a:solidFill>
                          <a:effectLst/>
                          <a:uLnTx/>
                          <a:uFillTx/>
                        </a:rPr>
                        <a:t>日</a:t>
                      </a:r>
                      <a:r>
                        <a:rPr lang="ja-JP" altLang="en-US" sz="1050" b="0" i="0" u="none" strike="noStrike" kern="1200" cap="none" spc="0" normalizeH="0" baseline="0" noProof="0">
                          <a:ln>
                            <a:noFill/>
                          </a:ln>
                          <a:solidFill>
                            <a:srgbClr val="0D0D0D"/>
                          </a:solidFill>
                          <a:effectLst/>
                          <a:uLnTx/>
                          <a:uFillTx/>
                        </a:rPr>
                        <a:t>（水）</a:t>
                      </a:r>
                      <a:r>
                        <a:rPr kumimoji="1" lang="ja-JP" sz="1050" b="0" i="0" u="none" strike="noStrike" kern="1200" cap="none" spc="0" normalizeH="0" baseline="0" noProof="0">
                          <a:ln>
                            <a:noFill/>
                          </a:ln>
                          <a:solidFill>
                            <a:srgbClr val="0D0D0D"/>
                          </a:solidFill>
                          <a:effectLst/>
                          <a:uLnTx/>
                          <a:uFillTx/>
                        </a:rPr>
                        <a:t>～　</a:t>
                      </a:r>
                      <a:r>
                        <a:rPr lang="en-US" altLang="ja-JP" sz="1050" b="0" i="0" u="none" strike="noStrike" kern="1200" cap="none" spc="0" normalizeH="0" baseline="0" noProof="0">
                          <a:ln>
                            <a:noFill/>
                          </a:ln>
                          <a:solidFill>
                            <a:srgbClr val="0D0D0D"/>
                          </a:solidFill>
                          <a:effectLst/>
                          <a:uLnTx/>
                          <a:uFillTx/>
                        </a:rPr>
                        <a:t>2025</a:t>
                      </a:r>
                      <a:r>
                        <a:rPr kumimoji="1" 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a:t>
                      </a:r>
                      <a:r>
                        <a:rPr kumimoji="1" lang="ja-JP" sz="1050" b="0" i="0" u="none" strike="noStrike" kern="1200" cap="none" spc="0" normalizeH="0" baseline="0" noProof="0">
                          <a:ln>
                            <a:noFill/>
                          </a:ln>
                          <a:solidFill>
                            <a:srgbClr val="0D0D0D"/>
                          </a:solidFill>
                          <a:effectLst/>
                          <a:uLnTx/>
                          <a:uFillTx/>
                        </a:rPr>
                        <a:t>月</a:t>
                      </a:r>
                      <a:r>
                        <a:rPr kumimoji="1" lang="en-US" altLang="ja-JP" sz="1050" b="0" i="0" u="none" strike="noStrike" kern="1200" cap="none" spc="0" normalizeH="0" baseline="0" noProof="0">
                          <a:ln>
                            <a:noFill/>
                          </a:ln>
                          <a:solidFill>
                            <a:srgbClr val="0D0D0D"/>
                          </a:solidFill>
                          <a:effectLst/>
                          <a:uLnTx/>
                          <a:uFillTx/>
                        </a:rPr>
                        <a:t>1</a:t>
                      </a:r>
                      <a:r>
                        <a:rPr kumimoji="1" lang="ja-JP" sz="1050" b="0" i="0" u="none" strike="noStrike" kern="1200" cap="none" spc="0" normalizeH="0" baseline="0" noProof="0">
                          <a:ln>
                            <a:noFill/>
                          </a:ln>
                          <a:solidFill>
                            <a:srgbClr val="0D0D0D"/>
                          </a:solidFill>
                          <a:effectLst/>
                          <a:uLnTx/>
                          <a:uFillTx/>
                        </a:rPr>
                        <a:t>日（</a:t>
                      </a:r>
                      <a:r>
                        <a:rPr kumimoji="1" lang="ja-JP" altLang="en-US" sz="1050" b="0" i="0" u="none" strike="noStrike" kern="1200" cap="none" spc="0" normalizeH="0" baseline="0" noProof="0">
                          <a:ln>
                            <a:noFill/>
                          </a:ln>
                          <a:solidFill>
                            <a:srgbClr val="0D0D0D"/>
                          </a:solidFill>
                          <a:effectLst/>
                          <a:uLnTx/>
                          <a:uFillTx/>
                        </a:rPr>
                        <a:t>水</a:t>
                      </a:r>
                      <a:r>
                        <a:rPr kumimoji="1" lang="ja-JP" sz="1050" b="0" i="0" u="none" strike="noStrike" kern="1200" cap="none" spc="0" normalizeH="0" baseline="0" noProof="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P27</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P28</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sp>
        <p:nvSpPr>
          <p:cNvPr id="13" name="円/楕円 15">
            <a:extLst>
              <a:ext uri="{FF2B5EF4-FFF2-40B4-BE49-F238E27FC236}">
                <a16:creationId xmlns:a16="http://schemas.microsoft.com/office/drawing/2014/main" id="{13BA5076-7F6B-5F18-64B5-753B96D221DF}"/>
              </a:ext>
            </a:extLst>
          </p:cNvPr>
          <p:cNvSpPr>
            <a:spLocks noChangeAspect="1"/>
          </p:cNvSpPr>
          <p:nvPr/>
        </p:nvSpPr>
        <p:spPr>
          <a:xfrm>
            <a:off x="8790137" y="253887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A9285DCD-41AE-75AD-721D-516BD3EAA84A}"/>
              </a:ext>
            </a:extLst>
          </p:cNvPr>
          <p:cNvSpPr txBox="1"/>
          <p:nvPr/>
        </p:nvSpPr>
        <p:spPr>
          <a:xfrm>
            <a:off x="441323" y="744393"/>
            <a:ext cx="10559158" cy="261610"/>
          </a:xfrm>
          <a:prstGeom prst="rect">
            <a:avLst/>
          </a:prstGeom>
          <a:noFill/>
        </p:spPr>
        <p:txBody>
          <a:bodyPr wrap="square" rtlCol="0">
            <a:spAutoFit/>
          </a:bodyPr>
          <a:lstStyle/>
          <a:p>
            <a:r>
              <a:rPr kumimoji="1" lang="en-US" altLang="ja-JP" sz="1100">
                <a:solidFill>
                  <a:srgbClr val="0D0D0D"/>
                </a:solidFill>
                <a:latin typeface="+mn-ea"/>
              </a:rPr>
              <a:t>※2025</a:t>
            </a:r>
            <a:r>
              <a:rPr kumimoji="1" lang="ja-JP" altLang="en-US" sz="1100">
                <a:solidFill>
                  <a:srgbClr val="0D0D0D"/>
                </a:solidFill>
                <a:latin typeface="+mn-ea"/>
              </a:rPr>
              <a:t>年</a:t>
            </a:r>
            <a:r>
              <a:rPr kumimoji="1" lang="en-US" altLang="ja-JP" sz="1100">
                <a:solidFill>
                  <a:srgbClr val="0D0D0D"/>
                </a:solidFill>
                <a:latin typeface="+mn-ea"/>
              </a:rPr>
              <a:t>1</a:t>
            </a:r>
            <a:r>
              <a:rPr kumimoji="1" lang="ja-JP" altLang="en-US" sz="1100">
                <a:solidFill>
                  <a:srgbClr val="0D0D0D"/>
                </a:solidFill>
                <a:latin typeface="+mn-ea"/>
              </a:rPr>
              <a:t>月</a:t>
            </a:r>
            <a:r>
              <a:rPr kumimoji="1" lang="en-US" altLang="ja-JP" sz="1100">
                <a:solidFill>
                  <a:srgbClr val="0D0D0D"/>
                </a:solidFill>
                <a:latin typeface="+mn-ea"/>
              </a:rPr>
              <a:t>1</a:t>
            </a:r>
            <a:r>
              <a:rPr kumimoji="1" lang="ja-JP" altLang="en-US" sz="1100">
                <a:solidFill>
                  <a:srgbClr val="0D0D0D"/>
                </a:solidFill>
                <a:latin typeface="+mn-ea"/>
              </a:rPr>
              <a:t>日（水）　</a:t>
            </a:r>
            <a:r>
              <a:rPr kumimoji="1" lang="en-US" altLang="ja-JP" sz="1100">
                <a:solidFill>
                  <a:srgbClr val="0D0D0D"/>
                </a:solidFill>
                <a:latin typeface="+mn-ea"/>
              </a:rPr>
              <a:t>0</a:t>
            </a:r>
            <a:r>
              <a:rPr kumimoji="1" lang="ja-JP" altLang="en-US" sz="1100">
                <a:solidFill>
                  <a:srgbClr val="0D0D0D"/>
                </a:solidFill>
                <a:latin typeface="+mn-ea"/>
              </a:rPr>
              <a:t>時</a:t>
            </a:r>
            <a:r>
              <a:rPr lang="ja-JP" altLang="en-US" sz="1100">
                <a:solidFill>
                  <a:srgbClr val="0D0D0D"/>
                </a:solidFill>
                <a:latin typeface="+mn-ea"/>
              </a:rPr>
              <a:t>～</a:t>
            </a:r>
            <a:r>
              <a:rPr lang="en-US" altLang="ja-JP" sz="1100">
                <a:solidFill>
                  <a:srgbClr val="0D0D0D"/>
                </a:solidFill>
                <a:latin typeface="+mn-ea"/>
              </a:rPr>
              <a:t>0</a:t>
            </a:r>
            <a:r>
              <a:rPr lang="ja-JP" altLang="en-US" sz="1100">
                <a:solidFill>
                  <a:srgbClr val="0D0D0D"/>
                </a:solidFill>
                <a:latin typeface="+mn-ea"/>
              </a:rPr>
              <a:t>時</a:t>
            </a:r>
            <a:r>
              <a:rPr lang="en-US" altLang="ja-JP" sz="1100">
                <a:solidFill>
                  <a:srgbClr val="0D0D0D"/>
                </a:solidFill>
                <a:latin typeface="+mn-ea"/>
              </a:rPr>
              <a:t>59</a:t>
            </a:r>
            <a:r>
              <a:rPr lang="ja-JP" altLang="en-US" sz="1100">
                <a:solidFill>
                  <a:srgbClr val="0D0D0D"/>
                </a:solidFill>
                <a:latin typeface="+mn-ea"/>
              </a:rPr>
              <a:t>分までの時間帯ジャックは別紙を参照ください。</a:t>
            </a:r>
            <a:endParaRPr kumimoji="1" lang="ja-JP" altLang="en-US" sz="1100">
              <a:solidFill>
                <a:srgbClr val="0D0D0D"/>
              </a:solidFill>
              <a:latin typeface="+mn-ea"/>
            </a:endParaRPr>
          </a:p>
        </p:txBody>
      </p:sp>
      <p:sp>
        <p:nvSpPr>
          <p:cNvPr id="5" name="正方形/長方形 4">
            <a:extLst>
              <a:ext uri="{FF2B5EF4-FFF2-40B4-BE49-F238E27FC236}">
                <a16:creationId xmlns:a16="http://schemas.microsoft.com/office/drawing/2014/main" id="{DB8BDAE5-C7C0-6689-941B-227A39BC7591}"/>
              </a:ext>
            </a:extLst>
          </p:cNvPr>
          <p:cNvSpPr/>
          <p:nvPr/>
        </p:nvSpPr>
        <p:spPr>
          <a:xfrm>
            <a:off x="434975" y="5901211"/>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Tree>
    <p:extLst>
      <p:ext uri="{BB962C8B-B14F-4D97-AF65-F5344CB8AC3E}">
        <p14:creationId xmlns:p14="http://schemas.microsoft.com/office/powerpoint/2010/main" val="91540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3A0C68E8-3B3D-9250-2384-9836C4355D16}"/>
              </a:ext>
            </a:extLst>
          </p:cNvPr>
          <p:cNvGraphicFramePr>
            <a:graphicFrameLocks noGrp="1"/>
          </p:cNvGraphicFramePr>
          <p:nvPr>
            <p:extLst>
              <p:ext uri="{D42A27DB-BD31-4B8C-83A1-F6EECF244321}">
                <p14:modId xmlns:p14="http://schemas.microsoft.com/office/powerpoint/2010/main" val="2838778806"/>
              </p:ext>
            </p:extLst>
          </p:nvPr>
        </p:nvGraphicFramePr>
        <p:xfrm>
          <a:off x="441326" y="981077"/>
          <a:ext cx="11233151" cy="4896905"/>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a:t>
                      </a:r>
                      <a:r>
                        <a:rPr kumimoji="1" lang="en-US" altLang="ja-JP" sz="1050" b="1" i="0" kern="1200">
                          <a:solidFill>
                            <a:schemeClr val="bg1"/>
                          </a:solidFill>
                          <a:latin typeface="Meiryo"/>
                          <a:ea typeface="Meiryo"/>
                          <a:cs typeface="+mn-cs"/>
                        </a:rPr>
                        <a:t>1/2</a:t>
                      </a:r>
                      <a:r>
                        <a:rPr kumimoji="1" lang="ja-JP" altLang="en-US" sz="1050" b="1" i="0" kern="1200">
                          <a:solidFill>
                            <a:schemeClr val="bg1"/>
                          </a:solidFill>
                          <a:latin typeface="Meiryo"/>
                          <a:ea typeface="Meiryo"/>
                          <a:cs typeface="+mn-cs"/>
                        </a:rPr>
                        <a:t>～</a:t>
                      </a:r>
                      <a:r>
                        <a:rPr kumimoji="1" lang="en-US" altLang="ja-JP" sz="1050" b="1" i="0" kern="1200">
                          <a:solidFill>
                            <a:schemeClr val="bg1"/>
                          </a:solidFill>
                          <a:latin typeface="Meiryo"/>
                          <a:ea typeface="Meiryo"/>
                          <a:cs typeface="+mn-cs"/>
                        </a:rPr>
                        <a:t>3/31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r>
                        <a:rPr kumimoji="1" lang="en-US" altLang="ja-JP" sz="1050" b="1" i="0" kern="1200">
                          <a:solidFill>
                            <a:schemeClr val="bg1"/>
                          </a:solidFill>
                          <a:latin typeface="Meiryo"/>
                          <a:ea typeface="Meiryo"/>
                          <a:cs typeface="+mn-cs"/>
                        </a:rPr>
                        <a:t>1/2</a:t>
                      </a:r>
                      <a:r>
                        <a:rPr kumimoji="1" lang="ja-JP" altLang="en-US" sz="1050" b="1" i="0" kern="1200">
                          <a:solidFill>
                            <a:schemeClr val="bg1"/>
                          </a:solidFill>
                          <a:latin typeface="Meiryo"/>
                          <a:ea typeface="Meiryo"/>
                          <a:cs typeface="+mn-cs"/>
                        </a:rPr>
                        <a:t>～</a:t>
                      </a:r>
                      <a:r>
                        <a:rPr kumimoji="1" lang="en-US" altLang="ja-JP" sz="1050" b="1" i="0" kern="1200">
                          <a:solidFill>
                            <a:schemeClr val="bg1"/>
                          </a:solidFill>
                          <a:latin typeface="Meiryo"/>
                          <a:ea typeface="Meiryo"/>
                          <a:cs typeface="+mn-cs"/>
                        </a:rPr>
                        <a:t>3/31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1000009283</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a:ea typeface="Meiryo"/>
                        </a:rPr>
                        <a:t>内容変更</a:t>
                      </a:r>
                      <a:endParaRPr kumimoji="1" lang="ja-JP" altLang="en-US" sz="1050" b="0" i="0">
                        <a:solidFill>
                          <a:srgbClr val="0D0D0D"/>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1000009249</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2024</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7</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25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ja-JP" altLang="en-US"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814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kern="1200">
                          <a:solidFill>
                            <a:srgbClr val="0D0D0D"/>
                          </a:solidFill>
                          <a:latin typeface="Meiryo"/>
                          <a:ea typeface="Meiryo"/>
                          <a:cs typeface="+mn-cs"/>
                        </a:rPr>
                        <a:t>【</a:t>
                      </a:r>
                      <a:r>
                        <a:rPr lang="ja-JP" altLang="en-US" sz="1050" b="0" i="0" kern="1200">
                          <a:solidFill>
                            <a:srgbClr val="0D0D0D"/>
                          </a:solidFill>
                          <a:latin typeface="Meiryo"/>
                          <a:ea typeface="Meiryo"/>
                          <a:cs typeface="+mn-cs"/>
                        </a:rPr>
                        <a:t>スマートフォン</a:t>
                      </a:r>
                      <a:r>
                        <a:rPr lang="en-US" altLang="ja-JP" sz="1050" b="0" i="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バナー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p>
                    <a:p>
                      <a:pPr algn="ctr"/>
                      <a:r>
                        <a:rPr kumimoji="1" lang="ja-JP" altLang="en-US" sz="1050" kern="1200">
                          <a:solidFill>
                            <a:srgbClr val="0D0D0D"/>
                          </a:solidFill>
                          <a:latin typeface="Meiryo"/>
                          <a:ea typeface="Meiryo"/>
                          <a:cs typeface="+mn-cs"/>
                        </a:rPr>
                        <a:t>バナー</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/16</a:t>
                      </a:r>
                      <a:r>
                        <a:rPr kumimoji="1" lang="ja-JP" altLang="en-US" sz="1050" kern="1200">
                          <a:solidFill>
                            <a:srgbClr val="0D0D0D"/>
                          </a:solidFill>
                          <a:latin typeface="Meiryo"/>
                          <a:ea typeface="Meiryo"/>
                          <a:cs typeface="+mn-cs"/>
                        </a:rPr>
                        <a:t>：</a:t>
                      </a:r>
                      <a:r>
                        <a:rPr kumimoji="1" lang="en-US" altLang="ja-JP" sz="1050" kern="1200">
                          <a:solidFill>
                            <a:srgbClr val="0D0D0D"/>
                          </a:solidFill>
                          <a:latin typeface="Meiryo"/>
                          <a:ea typeface="Meiryo"/>
                          <a:cs typeface="+mn-cs"/>
                        </a:rPr>
                        <a:t>9</a:t>
                      </a:r>
                      <a:r>
                        <a:rPr kumimoji="1" lang="ja-JP" altLang="en-US" sz="1050" kern="1200">
                          <a:solidFill>
                            <a:srgbClr val="0D0D0D"/>
                          </a:solidFill>
                          <a:latin typeface="Meiryo"/>
                          <a:ea typeface="Meiryo"/>
                          <a:cs typeface="+mn-cs"/>
                        </a:rPr>
                        <a:t>　</a:t>
                      </a:r>
                      <a:endParaRPr lang="en-US" altLang="ja-JP"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kumimoji="1" lang="ja-JP" altLang="en-US" sz="1050" kern="1200">
                          <a:solidFill>
                            <a:srgbClr val="0D0D0D"/>
                          </a:solidFill>
                          <a:latin typeface="+mn-lt"/>
                          <a:ea typeface="+mn-ea"/>
                          <a:cs typeface="+mn-cs"/>
                        </a:rPr>
                        <a:t>動画をフルスクリーンで再生する（</a:t>
                      </a:r>
                      <a:r>
                        <a:rPr kumimoji="1" lang="en-US" altLang="ja-JP" sz="1050" kern="1200">
                          <a:solidFill>
                            <a:srgbClr val="0D0D0D"/>
                          </a:solidFill>
                          <a:latin typeface="+mn-lt"/>
                          <a:ea typeface="+mn-ea"/>
                          <a:cs typeface="+mn-cs"/>
                        </a:rPr>
                        <a:t>for view</a:t>
                      </a:r>
                      <a:r>
                        <a:rPr kumimoji="1" lang="ja-JP" altLang="en-US" sz="1050" kern="1200">
                          <a:solidFill>
                            <a:srgbClr val="0D0D0D"/>
                          </a:solidFill>
                          <a:latin typeface="+mn-lt"/>
                          <a:ea typeface="+mn-ea"/>
                          <a:cs typeface="+mn-cs"/>
                        </a:rPr>
                        <a:t>）　</a:t>
                      </a:r>
                      <a:r>
                        <a:rPr kumimoji="1" lang="en-US" altLang="ja-JP" sz="1050" kern="1200">
                          <a:solidFill>
                            <a:srgbClr val="0D0D0D"/>
                          </a:solidFill>
                          <a:latin typeface="+mn-lt"/>
                          <a:ea typeface="+mn-ea"/>
                          <a:cs typeface="+mn-cs"/>
                        </a:rPr>
                        <a:t>/</a:t>
                      </a:r>
                      <a:r>
                        <a:rPr kumimoji="1" lang="ja-JP" altLang="en-US" sz="1050" kern="1200">
                          <a:solidFill>
                            <a:srgbClr val="0D0D0D"/>
                          </a:solidFill>
                          <a:latin typeface="+mn-lt"/>
                          <a:ea typeface="+mn-ea"/>
                          <a:cs typeface="+mn-cs"/>
                        </a:rPr>
                        <a:t>　ランディングページを表示する（</a:t>
                      </a:r>
                      <a:r>
                        <a:rPr kumimoji="1" lang="en-US" altLang="ja-JP" sz="1050" kern="1200">
                          <a:solidFill>
                            <a:srgbClr val="0D0D0D"/>
                          </a:solidFill>
                          <a:latin typeface="+mn-lt"/>
                          <a:ea typeface="+mn-ea"/>
                          <a:cs typeface="+mn-cs"/>
                        </a:rPr>
                        <a:t>for click</a:t>
                      </a:r>
                      <a:r>
                        <a:rPr kumimoji="1" lang="ja-JP" altLang="en-US" sz="1050" kern="1200">
                          <a:solidFill>
                            <a:srgbClr val="0D0D0D"/>
                          </a:solidFill>
                          <a:latin typeface="+mn-lt"/>
                          <a:ea typeface="+mn-ea"/>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a:ln>
                            <a:noFill/>
                          </a:ln>
                          <a:solidFill>
                            <a:srgbClr val="0D0D0D"/>
                          </a:solidFill>
                          <a:effectLst/>
                          <a:uLnTx/>
                          <a:uFillTx/>
                        </a:rPr>
                        <a:t>2025</a:t>
                      </a:r>
                      <a:r>
                        <a:rPr kumimoji="1" 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a:t>
                      </a:r>
                      <a:r>
                        <a:rPr lang="ja-JP" sz="1050" b="0" i="0" u="none" strike="noStrike" kern="1200" cap="none" spc="0" normalizeH="0" baseline="0" noProof="0">
                          <a:ln>
                            <a:noFill/>
                          </a:ln>
                          <a:solidFill>
                            <a:srgbClr val="0D0D0D"/>
                          </a:solidFill>
                          <a:effectLst/>
                          <a:uLnTx/>
                          <a:uFillTx/>
                        </a:rPr>
                        <a:t>月</a:t>
                      </a:r>
                      <a:r>
                        <a:rPr kumimoji="1" lang="en-US" altLang="ja-JP" sz="1050" b="0" i="0" u="none" strike="noStrike" kern="1200" cap="none" spc="0" normalizeH="0" baseline="0" noProof="0">
                          <a:ln>
                            <a:noFill/>
                          </a:ln>
                          <a:solidFill>
                            <a:srgbClr val="0D0D0D"/>
                          </a:solidFill>
                          <a:effectLst/>
                          <a:uLnTx/>
                          <a:uFillTx/>
                        </a:rPr>
                        <a:t>2</a:t>
                      </a:r>
                      <a:r>
                        <a:rPr kumimoji="1" lang="ja-JP" sz="1050" b="0" i="0" u="none" strike="noStrike" kern="1200" cap="none" spc="0" normalizeH="0" baseline="0" noProof="0">
                          <a:ln>
                            <a:noFill/>
                          </a:ln>
                          <a:solidFill>
                            <a:srgbClr val="0D0D0D"/>
                          </a:solidFill>
                          <a:effectLst/>
                          <a:uLnTx/>
                          <a:uFillTx/>
                        </a:rPr>
                        <a:t>日</a:t>
                      </a:r>
                      <a:r>
                        <a:rPr lang="ja-JP" altLang="en-US" sz="1050" b="0" i="0" u="none" strike="noStrike" kern="1200" cap="none" spc="0" normalizeH="0" baseline="0" noProof="0">
                          <a:ln>
                            <a:noFill/>
                          </a:ln>
                          <a:solidFill>
                            <a:srgbClr val="0D0D0D"/>
                          </a:solidFill>
                          <a:effectLst/>
                          <a:uLnTx/>
                          <a:uFillTx/>
                        </a:rPr>
                        <a:t>（木）</a:t>
                      </a:r>
                      <a:r>
                        <a:rPr kumimoji="1" lang="ja-JP" sz="1050" b="0" i="0" u="none" strike="noStrike" kern="1200" cap="none" spc="0" normalizeH="0" baseline="0" noProof="0">
                          <a:ln>
                            <a:noFill/>
                          </a:ln>
                          <a:solidFill>
                            <a:srgbClr val="0D0D0D"/>
                          </a:solidFill>
                          <a:effectLst/>
                          <a:uLnTx/>
                          <a:uFillTx/>
                        </a:rPr>
                        <a:t>～　</a:t>
                      </a:r>
                      <a:r>
                        <a:rPr lang="en-US" altLang="ja-JP" sz="1050" b="0" i="0" u="none" strike="noStrike" kern="1200" cap="none" spc="0" normalizeH="0" baseline="0" noProof="0">
                          <a:ln>
                            <a:noFill/>
                          </a:ln>
                          <a:solidFill>
                            <a:srgbClr val="0D0D0D"/>
                          </a:solidFill>
                          <a:effectLst/>
                          <a:uLnTx/>
                          <a:uFillTx/>
                        </a:rPr>
                        <a:t>2025</a:t>
                      </a:r>
                      <a:r>
                        <a:rPr kumimoji="1" 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3</a:t>
                      </a:r>
                      <a:r>
                        <a:rPr kumimoji="1" lang="ja-JP" sz="1050" b="0" i="0" u="none" strike="noStrike" kern="1200" cap="none" spc="0" normalizeH="0" baseline="0" noProof="0">
                          <a:ln>
                            <a:noFill/>
                          </a:ln>
                          <a:solidFill>
                            <a:srgbClr val="0D0D0D"/>
                          </a:solidFill>
                          <a:effectLst/>
                          <a:uLnTx/>
                          <a:uFillTx/>
                        </a:rPr>
                        <a:t>月</a:t>
                      </a:r>
                      <a:r>
                        <a:rPr lang="en-US" altLang="ja-JP" sz="1050" b="0" i="0" u="none" strike="noStrike" kern="1200" cap="none" spc="0" normalizeH="0" baseline="0" noProof="0">
                          <a:ln>
                            <a:noFill/>
                          </a:ln>
                          <a:solidFill>
                            <a:srgbClr val="0D0D0D"/>
                          </a:solidFill>
                          <a:effectLst/>
                          <a:uLnTx/>
                          <a:uFillTx/>
                        </a:rPr>
                        <a:t>31</a:t>
                      </a:r>
                      <a:r>
                        <a:rPr kumimoji="1" lang="ja-JP" sz="1050" b="0" i="0" u="none" strike="noStrike" kern="1200" cap="none" spc="0" normalizeH="0" baseline="0" noProof="0">
                          <a:ln>
                            <a:noFill/>
                          </a:ln>
                          <a:solidFill>
                            <a:srgbClr val="0D0D0D"/>
                          </a:solidFill>
                          <a:effectLst/>
                          <a:uLnTx/>
                          <a:uFillTx/>
                        </a:rPr>
                        <a:t>日（</a:t>
                      </a:r>
                      <a:r>
                        <a:rPr kumimoji="1" lang="ja-JP" altLang="en-US" sz="1050" b="0" i="0" u="none" strike="noStrike" kern="1200" cap="none" spc="0" normalizeH="0" baseline="0" noProof="0">
                          <a:ln>
                            <a:noFill/>
                          </a:ln>
                          <a:solidFill>
                            <a:srgbClr val="0D0D0D"/>
                          </a:solidFill>
                          <a:effectLst/>
                          <a:uLnTx/>
                          <a:uFillTx/>
                        </a:rPr>
                        <a:t>月</a:t>
                      </a:r>
                      <a:r>
                        <a:rPr kumimoji="1" lang="ja-JP" sz="1050" b="0" i="0" u="none" strike="noStrike" kern="1200" cap="none" spc="0" normalizeH="0" baseline="0" noProof="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P25</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P26</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sp>
        <p:nvSpPr>
          <p:cNvPr id="12" name="テキスト ボックス 11">
            <a:extLst>
              <a:ext uri="{FF2B5EF4-FFF2-40B4-BE49-F238E27FC236}">
                <a16:creationId xmlns:a16="http://schemas.microsoft.com/office/drawing/2014/main" id="{B077398D-1B10-48B3-E609-E70BB589DFEA}"/>
              </a:ext>
            </a:extLst>
          </p:cNvPr>
          <p:cNvSpPr txBox="1"/>
          <p:nvPr/>
        </p:nvSpPr>
        <p:spPr>
          <a:xfrm>
            <a:off x="390668" y="6183925"/>
            <a:ext cx="4272350" cy="215444"/>
          </a:xfrm>
          <a:prstGeom prst="rect">
            <a:avLst/>
          </a:prstGeom>
          <a:noFill/>
        </p:spPr>
        <p:txBody>
          <a:bodyPr wrap="square">
            <a:spAutoFit/>
          </a:bodyPr>
          <a:lstStyle/>
          <a:p>
            <a:pPr marL="449263" indent="-449263"/>
            <a:r>
              <a:rPr kumimoji="1" lang="en-US" altLang="ja-JP" sz="700">
                <a:solidFill>
                  <a:srgbClr val="FF0033"/>
                </a:solidFill>
                <a:latin typeface="+mn-ea"/>
              </a:rPr>
              <a:t>※</a:t>
            </a:r>
            <a:r>
              <a:rPr kumimoji="0" lang="en-US" altLang="ja-JP" sz="700" kern="0">
                <a:solidFill>
                  <a:srgbClr val="FF0033"/>
                </a:solidFill>
                <a:latin typeface="+mn-ea"/>
              </a:rPr>
              <a:t>3/11</a:t>
            </a:r>
            <a:r>
              <a:rPr kumimoji="0" lang="ja-JP" altLang="en-US" sz="700" kern="0">
                <a:solidFill>
                  <a:srgbClr val="FF0033"/>
                </a:solidFill>
                <a:latin typeface="+mn-ea"/>
              </a:rPr>
              <a:t>に</a:t>
            </a:r>
            <a:r>
              <a:rPr lang="en-US" altLang="ja-JP" sz="700">
                <a:solidFill>
                  <a:srgbClr val="FF0033"/>
                </a:solidFill>
                <a:latin typeface="+mn-ea"/>
              </a:rPr>
              <a:t>Yahoo! JAPAN</a:t>
            </a:r>
            <a:r>
              <a:rPr lang="ja-JP" altLang="en-US" sz="700">
                <a:solidFill>
                  <a:srgbClr val="FF0033"/>
                </a:solidFill>
                <a:latin typeface="+mn-ea"/>
              </a:rPr>
              <a:t>　トップページ</a:t>
            </a:r>
            <a:r>
              <a:rPr kumimoji="0" lang="ja-JP" altLang="en-US" sz="700" kern="0">
                <a:solidFill>
                  <a:srgbClr val="FF0033"/>
                </a:solidFill>
                <a:latin typeface="+mn-ea"/>
              </a:rPr>
              <a:t>にて特別演出が</a:t>
            </a:r>
            <a:r>
              <a:rPr kumimoji="0" lang="ja-JP" altLang="en-US" sz="800" kern="0">
                <a:solidFill>
                  <a:srgbClr val="FF0033"/>
                </a:solidFill>
                <a:latin typeface="+mn-ea"/>
              </a:rPr>
              <a:t>行われる</a:t>
            </a:r>
            <a:r>
              <a:rPr kumimoji="0" lang="ja-JP" altLang="en-US" sz="700" kern="0">
                <a:solidFill>
                  <a:srgbClr val="FF0033"/>
                </a:solidFill>
                <a:latin typeface="+mn-ea"/>
              </a:rPr>
              <a:t>可能性があります。</a:t>
            </a:r>
          </a:p>
        </p:txBody>
      </p:sp>
      <p:sp>
        <p:nvSpPr>
          <p:cNvPr id="13" name="円/楕円 15">
            <a:extLst>
              <a:ext uri="{FF2B5EF4-FFF2-40B4-BE49-F238E27FC236}">
                <a16:creationId xmlns:a16="http://schemas.microsoft.com/office/drawing/2014/main" id="{13BA5076-7F6B-5F18-64B5-753B96D221DF}"/>
              </a:ext>
            </a:extLst>
          </p:cNvPr>
          <p:cNvSpPr>
            <a:spLocks noChangeAspect="1"/>
          </p:cNvSpPr>
          <p:nvPr/>
        </p:nvSpPr>
        <p:spPr>
          <a:xfrm>
            <a:off x="8783787" y="254522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 name="正方形/長方形 2">
            <a:extLst>
              <a:ext uri="{FF2B5EF4-FFF2-40B4-BE49-F238E27FC236}">
                <a16:creationId xmlns:a16="http://schemas.microsoft.com/office/drawing/2014/main" id="{FC4BC458-50E8-F513-3AEA-DE4CE0FC4BBE}"/>
              </a:ext>
            </a:extLst>
          </p:cNvPr>
          <p:cNvSpPr/>
          <p:nvPr/>
        </p:nvSpPr>
        <p:spPr>
          <a:xfrm>
            <a:off x="382201" y="5907214"/>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Tree>
    <p:extLst>
      <p:ext uri="{BB962C8B-B14F-4D97-AF65-F5344CB8AC3E}">
        <p14:creationId xmlns:p14="http://schemas.microsoft.com/office/powerpoint/2010/main" val="3356839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674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1096742673"/>
              </p:ext>
            </p:extLst>
          </p:nvPr>
        </p:nvGraphicFramePr>
        <p:xfrm>
          <a:off x="479423" y="9747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3916738580"/>
              </p:ext>
            </p:extLst>
          </p:nvPr>
        </p:nvGraphicFramePr>
        <p:xfrm>
          <a:off x="6196887" y="9747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spTree>
    <p:extLst>
      <p:ext uri="{BB962C8B-B14F-4D97-AF65-F5344CB8AC3E}">
        <p14:creationId xmlns:p14="http://schemas.microsoft.com/office/powerpoint/2010/main" val="2131862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293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2" name="表 1">
            <a:extLst>
              <a:ext uri="{FF2B5EF4-FFF2-40B4-BE49-F238E27FC236}">
                <a16:creationId xmlns:a16="http://schemas.microsoft.com/office/drawing/2014/main" id="{DC2427B3-2D34-F0D8-57A6-74BF998B67A3}"/>
              </a:ext>
            </a:extLst>
          </p:cNvPr>
          <p:cNvGraphicFramePr>
            <a:graphicFrameLocks noGrp="1"/>
          </p:cNvGraphicFramePr>
          <p:nvPr>
            <p:extLst>
              <p:ext uri="{D42A27DB-BD31-4B8C-83A1-F6EECF244321}">
                <p14:modId xmlns:p14="http://schemas.microsoft.com/office/powerpoint/2010/main" val="2907011142"/>
              </p:ext>
            </p:extLst>
          </p:nvPr>
        </p:nvGraphicFramePr>
        <p:xfrm>
          <a:off x="479423" y="9683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5" name="表 4">
            <a:extLst>
              <a:ext uri="{FF2B5EF4-FFF2-40B4-BE49-F238E27FC236}">
                <a16:creationId xmlns:a16="http://schemas.microsoft.com/office/drawing/2014/main" id="{2D951C79-3150-CD70-787A-37984B3777B4}"/>
              </a:ext>
            </a:extLst>
          </p:cNvPr>
          <p:cNvGraphicFramePr>
            <a:graphicFrameLocks noGrp="1"/>
          </p:cNvGraphicFramePr>
          <p:nvPr>
            <p:extLst>
              <p:ext uri="{D42A27DB-BD31-4B8C-83A1-F6EECF244321}">
                <p14:modId xmlns:p14="http://schemas.microsoft.com/office/powerpoint/2010/main" val="2321183518"/>
              </p:ext>
            </p:extLst>
          </p:nvPr>
        </p:nvGraphicFramePr>
        <p:xfrm>
          <a:off x="6240018" y="9683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27376956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6110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graphicFrame>
        <p:nvGraphicFramePr>
          <p:cNvPr id="4" name="表 3">
            <a:extLst>
              <a:ext uri="{FF2B5EF4-FFF2-40B4-BE49-F238E27FC236}">
                <a16:creationId xmlns:a16="http://schemas.microsoft.com/office/drawing/2014/main" id="{9ABC227E-5386-C312-2B39-A5370DFB8564}"/>
              </a:ext>
            </a:extLst>
          </p:cNvPr>
          <p:cNvGraphicFramePr>
            <a:graphicFrameLocks noGrp="1"/>
          </p:cNvGraphicFramePr>
          <p:nvPr>
            <p:extLst>
              <p:ext uri="{D42A27DB-BD31-4B8C-83A1-F6EECF244321}">
                <p14:modId xmlns:p14="http://schemas.microsoft.com/office/powerpoint/2010/main" val="3570506923"/>
              </p:ext>
            </p:extLst>
          </p:nvPr>
        </p:nvGraphicFramePr>
        <p:xfrm>
          <a:off x="479423" y="974725"/>
          <a:ext cx="5515692" cy="5245322"/>
        </p:xfrm>
        <a:graphic>
          <a:graphicData uri="http://schemas.openxmlformats.org/drawingml/2006/table">
            <a:tbl>
              <a:tblPr firstCol="1" bandRow="1"/>
              <a:tblGrid>
                <a:gridCol w="2112392">
                  <a:extLst>
                    <a:ext uri="{9D8B030D-6E8A-4147-A177-3AD203B41FA5}">
                      <a16:colId xmlns:a16="http://schemas.microsoft.com/office/drawing/2014/main" val="792911817"/>
                    </a:ext>
                  </a:extLst>
                </a:gridCol>
                <a:gridCol w="1701650">
                  <a:extLst>
                    <a:ext uri="{9D8B030D-6E8A-4147-A177-3AD203B41FA5}">
                      <a16:colId xmlns:a16="http://schemas.microsoft.com/office/drawing/2014/main" val="598637953"/>
                    </a:ext>
                  </a:extLst>
                </a:gridCol>
                <a:gridCol w="1701650">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r>
                        <a:rPr kumimoji="1" lang="ja-JP" altLang="en-US" sz="1000" b="1" i="0" kern="1200">
                          <a:solidFill>
                            <a:schemeClr val="bg1"/>
                          </a:solidFill>
                          <a:latin typeface="Meiryo"/>
                          <a:ea typeface="Meiryo"/>
                          <a:cs typeface="+mn-cs"/>
                        </a:rPr>
                        <a:t>（</a:t>
                      </a:r>
                      <a:r>
                        <a:rPr kumimoji="1" lang="en-US" altLang="ja-JP" sz="1000" b="1" i="0" kern="1200">
                          <a:solidFill>
                            <a:schemeClr val="bg1"/>
                          </a:solidFill>
                          <a:latin typeface="Meiryo"/>
                          <a:ea typeface="Meiryo"/>
                          <a:cs typeface="+mn-cs"/>
                        </a:rPr>
                        <a:t>1/1</a:t>
                      </a:r>
                      <a:r>
                        <a:rPr kumimoji="1" lang="ja-JP" altLang="en-US" sz="1000" b="1" i="0" kern="1200">
                          <a:solidFill>
                            <a:schemeClr val="bg1"/>
                          </a:solidFill>
                          <a:latin typeface="Meiryo"/>
                          <a:ea typeface="Meiryo"/>
                          <a:cs typeface="+mn-cs"/>
                        </a:rPr>
                        <a:t>）</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2,300,000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9" name="表 8">
            <a:extLst>
              <a:ext uri="{FF2B5EF4-FFF2-40B4-BE49-F238E27FC236}">
                <a16:creationId xmlns:a16="http://schemas.microsoft.com/office/drawing/2014/main" id="{8CB1E9D6-5774-E636-0675-2EFC68C143E4}"/>
              </a:ext>
            </a:extLst>
          </p:cNvPr>
          <p:cNvGraphicFramePr>
            <a:graphicFrameLocks noGrp="1"/>
          </p:cNvGraphicFramePr>
          <p:nvPr>
            <p:extLst>
              <p:ext uri="{D42A27DB-BD31-4B8C-83A1-F6EECF244321}">
                <p14:modId xmlns:p14="http://schemas.microsoft.com/office/powerpoint/2010/main" val="708760618"/>
              </p:ext>
            </p:extLst>
          </p:nvPr>
        </p:nvGraphicFramePr>
        <p:xfrm>
          <a:off x="6196887" y="974725"/>
          <a:ext cx="5515693" cy="5245322"/>
        </p:xfrm>
        <a:graphic>
          <a:graphicData uri="http://schemas.openxmlformats.org/drawingml/2006/table">
            <a:tbl>
              <a:tblPr firstCol="1" bandRow="1"/>
              <a:tblGrid>
                <a:gridCol w="2081431">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lumMod val="95000"/>
                            </a:schemeClr>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rPr>
                        <a:t>  SP</a:t>
                      </a:r>
                      <a:r>
                        <a:rPr kumimoji="1" lang="ja-JP" altLang="en-US" sz="1000" b="1" kern="1200">
                          <a:solidFill>
                            <a:schemeClr val="bg1">
                              <a:lumMod val="95000"/>
                            </a:schemeClr>
                          </a:solidFill>
                          <a:latin typeface="Meiryo" panose="020B0604030504040204" pitchFamily="34" charset="-128"/>
                          <a:ea typeface="Meiryo" panose="020B0604030504040204" pitchFamily="34" charset="-128"/>
                          <a:cs typeface="+mn-cs"/>
                        </a:rPr>
                        <a:t>（時間帯ジャック）</a:t>
                      </a:r>
                      <a:r>
                        <a:rPr kumimoji="1" lang="ja-JP" altLang="en-US" sz="1000" b="1" i="0" kern="1200">
                          <a:solidFill>
                            <a:schemeClr val="bg1"/>
                          </a:solidFill>
                          <a:latin typeface="Meiryo"/>
                          <a:ea typeface="Meiryo"/>
                          <a:cs typeface="+mn-cs"/>
                        </a:rPr>
                        <a:t>（</a:t>
                      </a:r>
                      <a:r>
                        <a:rPr kumimoji="1" lang="en-US" altLang="ja-JP" sz="1000" b="1" i="0" kern="1200">
                          <a:solidFill>
                            <a:schemeClr val="bg1"/>
                          </a:solidFill>
                          <a:latin typeface="Meiryo"/>
                          <a:ea typeface="Meiryo"/>
                          <a:cs typeface="+mn-cs"/>
                        </a:rPr>
                        <a:t>1/1</a:t>
                      </a:r>
                      <a:r>
                        <a:rPr kumimoji="1" lang="ja-JP" altLang="en-US" sz="1000" b="1" i="0" kern="1200">
                          <a:solidFill>
                            <a:schemeClr val="bg1"/>
                          </a:solidFill>
                          <a:latin typeface="Meiryo"/>
                          <a:ea typeface="Meiryo"/>
                          <a:cs typeface="+mn-cs"/>
                        </a:rPr>
                        <a:t>）</a:t>
                      </a:r>
                      <a:endParaRPr kumimoji="1" lang="en-US" altLang="ja-JP" sz="1000" b="1" kern="1200">
                        <a:solidFill>
                          <a:schemeClr val="bg1">
                            <a:lumMod val="95000"/>
                          </a:schemeClr>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lumMod val="95000"/>
                            </a:schemeClr>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lumMod val="95000"/>
                            </a:schemeClr>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lumMod val="95000"/>
                          </a:schemeClr>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7,600,000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spTree>
    <p:extLst>
      <p:ext uri="{BB962C8B-B14F-4D97-AF65-F5344CB8AC3E}">
        <p14:creationId xmlns:p14="http://schemas.microsoft.com/office/powerpoint/2010/main" val="33070614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54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p>
        </p:txBody>
      </p:sp>
      <p:graphicFrame>
        <p:nvGraphicFramePr>
          <p:cNvPr id="2" name="表 1">
            <a:extLst>
              <a:ext uri="{FF2B5EF4-FFF2-40B4-BE49-F238E27FC236}">
                <a16:creationId xmlns:a16="http://schemas.microsoft.com/office/drawing/2014/main" id="{DC2427B3-2D34-F0D8-57A6-74BF998B67A3}"/>
              </a:ext>
            </a:extLst>
          </p:cNvPr>
          <p:cNvGraphicFramePr>
            <a:graphicFrameLocks noGrp="1"/>
          </p:cNvGraphicFramePr>
          <p:nvPr>
            <p:extLst>
              <p:ext uri="{D42A27DB-BD31-4B8C-83A1-F6EECF244321}">
                <p14:modId xmlns:p14="http://schemas.microsoft.com/office/powerpoint/2010/main" val="1113630582"/>
              </p:ext>
            </p:extLst>
          </p:nvPr>
        </p:nvGraphicFramePr>
        <p:xfrm>
          <a:off x="479423" y="9937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r>
                        <a:rPr kumimoji="1" lang="ja-JP" altLang="en-US" sz="900" b="1" i="0" kern="1200">
                          <a:solidFill>
                            <a:schemeClr val="bg1"/>
                          </a:solidFill>
                          <a:latin typeface="Meiryo"/>
                          <a:ea typeface="Meiryo"/>
                          <a:cs typeface="+mn-cs"/>
                        </a:rPr>
                        <a:t>（</a:t>
                      </a:r>
                      <a:r>
                        <a:rPr kumimoji="1" lang="en-US" altLang="ja-JP" sz="900" b="1" i="0" kern="1200">
                          <a:solidFill>
                            <a:schemeClr val="bg1"/>
                          </a:solidFill>
                          <a:latin typeface="Meiryo"/>
                          <a:ea typeface="Meiryo"/>
                          <a:cs typeface="+mn-cs"/>
                        </a:rPr>
                        <a:t>1/1</a:t>
                      </a:r>
                      <a:r>
                        <a:rPr kumimoji="1" lang="ja-JP" altLang="en-US" sz="900" b="1" i="0" kern="1200">
                          <a:solidFill>
                            <a:schemeClr val="bg1"/>
                          </a:solidFill>
                          <a:latin typeface="Meiryo"/>
                          <a:ea typeface="Meiryo"/>
                          <a:cs typeface="+mn-cs"/>
                        </a:rPr>
                        <a:t>）</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2,900,000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5" name="表 4">
            <a:extLst>
              <a:ext uri="{FF2B5EF4-FFF2-40B4-BE49-F238E27FC236}">
                <a16:creationId xmlns:a16="http://schemas.microsoft.com/office/drawing/2014/main" id="{2D951C79-3150-CD70-787A-37984B3777B4}"/>
              </a:ext>
            </a:extLst>
          </p:cNvPr>
          <p:cNvGraphicFramePr>
            <a:graphicFrameLocks noGrp="1"/>
          </p:cNvGraphicFramePr>
          <p:nvPr>
            <p:extLst>
              <p:ext uri="{D42A27DB-BD31-4B8C-83A1-F6EECF244321}">
                <p14:modId xmlns:p14="http://schemas.microsoft.com/office/powerpoint/2010/main" val="882797494"/>
              </p:ext>
            </p:extLst>
          </p:nvPr>
        </p:nvGraphicFramePr>
        <p:xfrm>
          <a:off x="6240018" y="9937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1000" b="1" kern="1200">
                          <a:solidFill>
                            <a:schemeClr val="bg1"/>
                          </a:solidFill>
                          <a:latin typeface="Meiryo" panose="020B0604030504040204" pitchFamily="34" charset="-128"/>
                          <a:ea typeface="Meiryo" panose="020B0604030504040204" pitchFamily="34" charset="-128"/>
                          <a:cs typeface="+mn-cs"/>
                        </a:rPr>
                        <a:t>  SP</a:t>
                      </a:r>
                      <a:br>
                        <a:rPr kumimoji="1" lang="en-US" altLang="ja-JP" sz="1000" b="1" kern="1200">
                          <a:solidFill>
                            <a:schemeClr val="bg1"/>
                          </a:solidFill>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（時間帯ジャック</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関東</a:t>
                      </a:r>
                      <a:r>
                        <a:rPr kumimoji="1" lang="en-US" altLang="ja-JP" sz="900" b="1" kern="1200">
                          <a:solidFill>
                            <a:schemeClr val="bg1"/>
                          </a:solidFill>
                          <a:latin typeface="Meiryo" panose="020B0604030504040204" pitchFamily="34" charset="-128"/>
                          <a:ea typeface="Meiryo" panose="020B0604030504040204" pitchFamily="34" charset="-128"/>
                          <a:cs typeface="+mn-cs"/>
                        </a:rPr>
                        <a:t>1</a:t>
                      </a:r>
                      <a:r>
                        <a:rPr kumimoji="1" lang="ja-JP" altLang="en-US" sz="900" b="1" kern="1200">
                          <a:solidFill>
                            <a:schemeClr val="bg1"/>
                          </a:solidFill>
                          <a:latin typeface="Meiryo" panose="020B0604030504040204" pitchFamily="34" charset="-128"/>
                          <a:ea typeface="Meiryo" panose="020B0604030504040204" pitchFamily="34" charset="-128"/>
                          <a:cs typeface="+mn-cs"/>
                        </a:rPr>
                        <a:t>都</a:t>
                      </a:r>
                      <a:r>
                        <a:rPr kumimoji="1" lang="en-US" altLang="ja-JP" sz="900" b="1" kern="1200">
                          <a:solidFill>
                            <a:schemeClr val="bg1"/>
                          </a:solidFill>
                          <a:latin typeface="Meiryo" panose="020B0604030504040204" pitchFamily="34" charset="-128"/>
                          <a:ea typeface="Meiryo" panose="020B0604030504040204" pitchFamily="34" charset="-128"/>
                          <a:cs typeface="+mn-cs"/>
                        </a:rPr>
                        <a:t>6</a:t>
                      </a:r>
                      <a:r>
                        <a:rPr kumimoji="1" lang="ja-JP" altLang="en-US" sz="900" b="1" kern="1200">
                          <a:solidFill>
                            <a:schemeClr val="bg1"/>
                          </a:solidFill>
                          <a:latin typeface="Meiryo" panose="020B0604030504040204" pitchFamily="34" charset="-128"/>
                          <a:ea typeface="Meiryo" panose="020B0604030504040204" pitchFamily="34" charset="-128"/>
                          <a:cs typeface="+mn-cs"/>
                        </a:rPr>
                        <a:t>県）</a:t>
                      </a:r>
                      <a:r>
                        <a:rPr kumimoji="1" lang="ja-JP" altLang="en-US" sz="900" b="1" i="0" kern="1200">
                          <a:solidFill>
                            <a:schemeClr val="bg1"/>
                          </a:solidFill>
                          <a:latin typeface="Meiryo"/>
                          <a:ea typeface="Meiryo"/>
                          <a:cs typeface="+mn-cs"/>
                        </a:rPr>
                        <a:t>（</a:t>
                      </a:r>
                      <a:r>
                        <a:rPr kumimoji="1" lang="en-US" altLang="ja-JP" sz="900" b="1" i="0" kern="1200">
                          <a:solidFill>
                            <a:schemeClr val="bg1"/>
                          </a:solidFill>
                          <a:latin typeface="Meiryo"/>
                          <a:ea typeface="Meiryo"/>
                          <a:cs typeface="+mn-cs"/>
                        </a:rPr>
                        <a:t>1/1</a:t>
                      </a:r>
                      <a:r>
                        <a:rPr kumimoji="1" lang="ja-JP" altLang="en-US" sz="900" b="1" i="0" kern="1200">
                          <a:solidFill>
                            <a:schemeClr val="bg1"/>
                          </a:solidFill>
                          <a:latin typeface="Meiryo"/>
                          <a:ea typeface="Meiryo"/>
                          <a:cs typeface="+mn-cs"/>
                        </a:rPr>
                        <a:t>）</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3,000,000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3,800,000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201014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1887808" y="252000"/>
            <a:ext cx="7408592" cy="335028"/>
          </a:xfrm>
        </p:spPr>
        <p:txBody>
          <a:bodyPr/>
          <a:lstStyle/>
          <a:p>
            <a:pPr algn="ctr"/>
            <a:r>
              <a:rPr kumimoji="1" lang="ja-JP" altLang="en-US" sz="2000" b="1" i="0">
                <a:latin typeface="Meiryo" panose="020B0604030504040204" pitchFamily="34" charset="-128"/>
                <a:ea typeface="Meiryo" panose="020B0604030504040204" pitchFamily="34" charset="-128"/>
              </a:rPr>
              <a:t>ブランドパネル  スマートフォン</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03185EA-C107-1435-694B-1FA58674D46F}"/>
              </a:ext>
            </a:extLst>
          </p:cNvPr>
          <p:cNvGraphicFramePr>
            <a:graphicFrameLocks noGrp="1"/>
          </p:cNvGraphicFramePr>
          <p:nvPr>
            <p:extLst>
              <p:ext uri="{D42A27DB-BD31-4B8C-83A1-F6EECF244321}">
                <p14:modId xmlns:p14="http://schemas.microsoft.com/office/powerpoint/2010/main" val="3233882667"/>
              </p:ext>
            </p:extLst>
          </p:nvPr>
        </p:nvGraphicFramePr>
        <p:xfrm>
          <a:off x="479423" y="884135"/>
          <a:ext cx="11233148"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都</a:t>
                      </a:r>
                      <a:r>
                        <a:rPr kumimoji="1" lang="en-US" altLang="ja-JP" sz="1100" b="0" kern="1200">
                          <a:solidFill>
                            <a:srgbClr val="0D0D0D"/>
                          </a:solidFill>
                          <a:latin typeface="Meiryo" panose="020B0604030504040204" pitchFamily="34" charset="-128"/>
                          <a:ea typeface="Meiryo" panose="020B0604030504040204" pitchFamily="34" charset="-128"/>
                          <a:cs typeface="+mn-cs"/>
                        </a:rPr>
                        <a:t>6</a:t>
                      </a:r>
                      <a:r>
                        <a:rPr kumimoji="1" lang="ja-JP" altLang="en-US" sz="1100" b="0" kern="1200">
                          <a:solidFill>
                            <a:srgbClr val="0D0D0D"/>
                          </a:solidFill>
                          <a:latin typeface="Meiryo" panose="020B0604030504040204" pitchFamily="34" charset="-128"/>
                          <a:ea typeface="Meiryo" panose="020B0604030504040204" pitchFamily="34" charset="-128"/>
                          <a:cs typeface="+mn-cs"/>
                        </a:rPr>
                        <a:t>県</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Meiryo" panose="020B0604030504040204" pitchFamily="34" charset="-128"/>
                          <a:ea typeface="Meiryo" panose="020B0604030504040204" pitchFamily="34" charset="-128"/>
                          <a:cs typeface="+mn-cs"/>
                        </a:rPr>
                        <a:t>1</a:t>
                      </a:r>
                      <a:r>
                        <a:rPr kumimoji="1" lang="ja-JP" altLang="en-US" sz="1100" b="0" kern="1200" dirty="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a:solidFill>
                            <a:schemeClr val="bg1"/>
                          </a:solidFill>
                          <a:latin typeface="Meiryo" panose="020B0604030504040204" pitchFamily="34" charset="-128"/>
                          <a:ea typeface="Meiryo" panose="020B0604030504040204" pitchFamily="34" charset="-128"/>
                        </a:rPr>
                        <a:t>1.8</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p>
                      <a:pPr algn="ctr"/>
                      <a:r>
                        <a:rPr kumimoji="1" lang="en-US" altLang="ja-JP" sz="900" b="0" kern="1200">
                          <a:solidFill>
                            <a:srgbClr val="0D0D0D"/>
                          </a:solidFill>
                          <a:latin typeface="Meiryo" panose="020B0604030504040204" pitchFamily="34" charset="-128"/>
                          <a:ea typeface="Meiryo" panose="020B0604030504040204" pitchFamily="34" charset="-128"/>
                          <a:cs typeface="+mn-cs"/>
                        </a:rPr>
                        <a:t>※</a:t>
                      </a:r>
                      <a:r>
                        <a:rPr kumimoji="1" lang="ja-JP" altLang="en-US" sz="900" b="0" kern="1200">
                          <a:solidFill>
                            <a:srgbClr val="0D0D0D"/>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回</a:t>
                      </a:r>
                      <a:r>
                        <a:rPr kumimoji="1" lang="en-US" altLang="ja-JP" sz="1100" b="0" kern="1200">
                          <a:solidFill>
                            <a:srgbClr val="0D0D0D"/>
                          </a:solidFill>
                          <a:latin typeface="Meiryo" panose="020B0604030504040204" pitchFamily="34" charset="-128"/>
                          <a:ea typeface="Meiryo" panose="020B0604030504040204" pitchFamily="34" charset="-128"/>
                          <a:cs typeface="+mn-cs"/>
                        </a:rPr>
                        <a:t>/</a:t>
                      </a:r>
                      <a:r>
                        <a:rPr kumimoji="1" lang="ja-JP" altLang="en-US" sz="1100" b="0" kern="1200">
                          <a:solidFill>
                            <a:srgbClr val="0D0D0D"/>
                          </a:solidFill>
                          <a:latin typeface="Meiryo" panose="020B0604030504040204" pitchFamily="34" charset="-128"/>
                          <a:ea typeface="Meiryo" panose="020B0604030504040204" pitchFamily="34" charset="-128"/>
                          <a:cs typeface="+mn-cs"/>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149270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solidFill>
            <a:srgbClr val="FFFFFF"/>
          </a:solidFill>
        </p:spPr>
      </p:pic>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角丸四角形 15">
            <a:extLst>
              <a:ext uri="{FF2B5EF4-FFF2-40B4-BE49-F238E27FC236}">
                <a16:creationId xmlns:a16="http://schemas.microsoft.com/office/drawing/2014/main" id="{E1C36EF1-93A8-8CDF-5979-68778656ECC4}"/>
              </a:ext>
            </a:extLst>
          </p:cNvPr>
          <p:cNvSpPr/>
          <p:nvPr/>
        </p:nvSpPr>
        <p:spPr>
          <a:xfrm>
            <a:off x="1667649" y="1293383"/>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カルーセル</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507058" y="252000"/>
            <a:ext cx="610513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スマートフォン</a:t>
            </a:r>
            <a:r>
              <a:rPr kumimoji="1" lang="ja-JP" altLang="en-US" sz="2000" b="1" i="0">
                <a:latin typeface="Meiryo" panose="020B0604030504040204" pitchFamily="34" charset="-128"/>
                <a:ea typeface="Meiryo" panose="020B0604030504040204" pitchFamily="34" charset="-128"/>
              </a:rPr>
              <a:t>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grpSp>
        <p:nvGrpSpPr>
          <p:cNvPr id="4" name="グループ化 3">
            <a:extLst>
              <a:ext uri="{FF2B5EF4-FFF2-40B4-BE49-F238E27FC236}">
                <a16:creationId xmlns:a16="http://schemas.microsoft.com/office/drawing/2014/main" id="{9B5DF827-F93F-E64E-8D09-8574C2AF052D}"/>
              </a:ext>
            </a:extLst>
          </p:cNvPr>
          <p:cNvGrpSpPr/>
          <p:nvPr/>
        </p:nvGrpSpPr>
        <p:grpSpPr>
          <a:xfrm>
            <a:off x="1282854" y="2247990"/>
            <a:ext cx="2841099" cy="3008587"/>
            <a:chOff x="513033" y="446487"/>
            <a:chExt cx="2115990" cy="2101183"/>
          </a:xfrm>
        </p:grpSpPr>
        <p:pic>
          <p:nvPicPr>
            <p:cNvPr id="7" name="図 6">
              <a:extLst>
                <a:ext uri="{FF2B5EF4-FFF2-40B4-BE49-F238E27FC236}">
                  <a16:creationId xmlns:a16="http://schemas.microsoft.com/office/drawing/2014/main" id="{6B4E7C5E-DA59-2AE1-83E3-DE437495FC10}"/>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52636"/>
            <a:stretch/>
          </p:blipFill>
          <p:spPr>
            <a:xfrm>
              <a:off x="513033" y="446487"/>
              <a:ext cx="2115990" cy="2101183"/>
            </a:xfrm>
            <a:prstGeom prst="rect">
              <a:avLst/>
            </a:prstGeom>
          </p:spPr>
        </p:pic>
        <p:pic>
          <p:nvPicPr>
            <p:cNvPr id="9" name="図 8">
              <a:extLst>
                <a:ext uri="{FF2B5EF4-FFF2-40B4-BE49-F238E27FC236}">
                  <a16:creationId xmlns:a16="http://schemas.microsoft.com/office/drawing/2014/main" id="{03FC6EF8-5E61-8E62-43A0-98F1802F157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0" name="図 9">
            <a:extLst>
              <a:ext uri="{FF2B5EF4-FFF2-40B4-BE49-F238E27FC236}">
                <a16:creationId xmlns:a16="http://schemas.microsoft.com/office/drawing/2014/main" id="{C3335C50-905A-7D63-AD77-4146E4DB9EBE}"/>
              </a:ext>
            </a:extLst>
          </p:cNvPr>
          <p:cNvPicPr>
            <a:picLocks noChangeAspect="1"/>
          </p:cNvPicPr>
          <p:nvPr/>
        </p:nvPicPr>
        <p:blipFill rotWithShape="1">
          <a:blip r:embed="rId8">
            <a:extLst>
              <a:ext uri="{28A0092B-C50C-407E-A947-70E740481C1C}">
                <a14:useLocalDpi xmlns:a14="http://schemas.microsoft.com/office/drawing/2010/main"/>
              </a:ext>
            </a:extLst>
          </a:blip>
          <a:srcRect b="40211"/>
          <a:stretch/>
        </p:blipFill>
        <p:spPr>
          <a:xfrm>
            <a:off x="1479266" y="2653010"/>
            <a:ext cx="2448272" cy="2603567"/>
          </a:xfrm>
          <a:prstGeom prst="rect">
            <a:avLst/>
          </a:prstGeom>
        </p:spPr>
      </p:pic>
      <p:grpSp>
        <p:nvGrpSpPr>
          <p:cNvPr id="25" name="グループ化 24">
            <a:extLst>
              <a:ext uri="{FF2B5EF4-FFF2-40B4-BE49-F238E27FC236}">
                <a16:creationId xmlns:a16="http://schemas.microsoft.com/office/drawing/2014/main" id="{18B09AE7-8F1A-7B8E-F4E8-429D75853A5D}"/>
              </a:ext>
            </a:extLst>
          </p:cNvPr>
          <p:cNvGrpSpPr/>
          <p:nvPr/>
        </p:nvGrpSpPr>
        <p:grpSpPr>
          <a:xfrm>
            <a:off x="4249310" y="3987949"/>
            <a:ext cx="183216" cy="191683"/>
            <a:chOff x="4505326" y="2604452"/>
            <a:chExt cx="203132" cy="212519"/>
          </a:xfrm>
        </p:grpSpPr>
        <p:sp>
          <p:nvSpPr>
            <p:cNvPr id="31" name="山形 13">
              <a:extLst>
                <a:ext uri="{FF2B5EF4-FFF2-40B4-BE49-F238E27FC236}">
                  <a16:creationId xmlns:a16="http://schemas.microsoft.com/office/drawing/2014/main" id="{8FA0040A-8C6A-22E9-20D3-28B3E25F9B91}"/>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2" name="山形 14">
              <a:extLst>
                <a:ext uri="{FF2B5EF4-FFF2-40B4-BE49-F238E27FC236}">
                  <a16:creationId xmlns:a16="http://schemas.microsoft.com/office/drawing/2014/main" id="{CC8DE26D-815A-BDEB-6DBA-FB5D6F39B023}"/>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39" name="円/楕円 16">
            <a:extLst>
              <a:ext uri="{FF2B5EF4-FFF2-40B4-BE49-F238E27FC236}">
                <a16:creationId xmlns:a16="http://schemas.microsoft.com/office/drawing/2014/main" id="{67E5CFA9-EE2C-ECF0-A0DD-773DA598B5FA}"/>
              </a:ext>
            </a:extLst>
          </p:cNvPr>
          <p:cNvSpPr>
            <a:spLocks noChangeAspect="1"/>
          </p:cNvSpPr>
          <p:nvPr/>
        </p:nvSpPr>
        <p:spPr>
          <a:xfrm>
            <a:off x="1289649" y="138783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40" name="図 39">
            <a:extLst>
              <a:ext uri="{FF2B5EF4-FFF2-40B4-BE49-F238E27FC236}">
                <a16:creationId xmlns:a16="http://schemas.microsoft.com/office/drawing/2014/main" id="{083458F6-157F-312E-1F6A-34ADBF65D145}"/>
              </a:ext>
            </a:extLst>
          </p:cNvPr>
          <p:cNvPicPr>
            <a:picLocks noChangeAspect="1"/>
          </p:cNvPicPr>
          <p:nvPr/>
        </p:nvPicPr>
        <p:blipFill rotWithShape="1">
          <a:blip r:embed="rId9">
            <a:extLst>
              <a:ext uri="{28A0092B-C50C-407E-A947-70E740481C1C}">
                <a14:useLocalDpi xmlns:a14="http://schemas.microsoft.com/office/drawing/2010/main"/>
              </a:ext>
            </a:extLst>
          </a:blip>
          <a:srcRect b="44699"/>
          <a:stretch/>
        </p:blipFill>
        <p:spPr>
          <a:xfrm>
            <a:off x="4563220" y="2433576"/>
            <a:ext cx="2929384" cy="2881373"/>
          </a:xfrm>
          <a:prstGeom prst="rect">
            <a:avLst/>
          </a:prstGeom>
          <a:solidFill>
            <a:schemeClr val="bg1"/>
          </a:solidFill>
          <a:ln>
            <a:solidFill>
              <a:srgbClr val="00003E"/>
            </a:solidFill>
          </a:ln>
          <a:effectLst/>
        </p:spPr>
      </p:pic>
      <p:pic>
        <p:nvPicPr>
          <p:cNvPr id="41" name="図 40">
            <a:extLst>
              <a:ext uri="{FF2B5EF4-FFF2-40B4-BE49-F238E27FC236}">
                <a16:creationId xmlns:a16="http://schemas.microsoft.com/office/drawing/2014/main" id="{B2157566-5712-C3C8-D5C4-E63ECB0A9320}"/>
              </a:ext>
            </a:extLst>
          </p:cNvPr>
          <p:cNvPicPr>
            <a:picLocks noChangeAspect="1"/>
          </p:cNvPicPr>
          <p:nvPr/>
        </p:nvPicPr>
        <p:blipFill rotWithShape="1">
          <a:blip r:embed="rId10">
            <a:extLst>
              <a:ext uri="{28A0092B-C50C-407E-A947-70E740481C1C}">
                <a14:useLocalDpi xmlns:a14="http://schemas.microsoft.com/office/drawing/2010/main"/>
              </a:ext>
            </a:extLst>
          </a:blip>
          <a:srcRect b="44699"/>
          <a:stretch/>
        </p:blipFill>
        <p:spPr>
          <a:xfrm>
            <a:off x="7985343" y="2433577"/>
            <a:ext cx="2929386" cy="2881372"/>
          </a:xfrm>
          <a:prstGeom prst="rect">
            <a:avLst/>
          </a:prstGeom>
          <a:ln>
            <a:solidFill>
              <a:srgbClr val="00003E"/>
            </a:solidFill>
          </a:ln>
          <a:effectLst/>
        </p:spPr>
      </p:pic>
      <p:grpSp>
        <p:nvGrpSpPr>
          <p:cNvPr id="42" name="グループ化 41">
            <a:extLst>
              <a:ext uri="{FF2B5EF4-FFF2-40B4-BE49-F238E27FC236}">
                <a16:creationId xmlns:a16="http://schemas.microsoft.com/office/drawing/2014/main" id="{6FDDD159-7687-EA56-56A5-C5371E9B42AD}"/>
              </a:ext>
            </a:extLst>
          </p:cNvPr>
          <p:cNvGrpSpPr/>
          <p:nvPr/>
        </p:nvGrpSpPr>
        <p:grpSpPr>
          <a:xfrm>
            <a:off x="7640210" y="3987949"/>
            <a:ext cx="183216" cy="191683"/>
            <a:chOff x="4505326" y="2604452"/>
            <a:chExt cx="203132" cy="212519"/>
          </a:xfrm>
        </p:grpSpPr>
        <p:sp>
          <p:nvSpPr>
            <p:cNvPr id="43" name="山形 13">
              <a:extLst>
                <a:ext uri="{FF2B5EF4-FFF2-40B4-BE49-F238E27FC236}">
                  <a16:creationId xmlns:a16="http://schemas.microsoft.com/office/drawing/2014/main" id="{16F3884E-2A28-28C1-A2FD-A815D4F81084}"/>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4" name="山形 14">
              <a:extLst>
                <a:ext uri="{FF2B5EF4-FFF2-40B4-BE49-F238E27FC236}">
                  <a16:creationId xmlns:a16="http://schemas.microsoft.com/office/drawing/2014/main" id="{5F610151-0699-6036-14BF-C61412B55A3A}"/>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cxnSp>
        <p:nvCxnSpPr>
          <p:cNvPr id="46" name="コネクタ: カギ線 45">
            <a:extLst>
              <a:ext uri="{FF2B5EF4-FFF2-40B4-BE49-F238E27FC236}">
                <a16:creationId xmlns:a16="http://schemas.microsoft.com/office/drawing/2014/main" id="{D3A1AB7B-67B1-DCF6-9B1B-9142923A79F7}"/>
              </a:ext>
            </a:extLst>
          </p:cNvPr>
          <p:cNvCxnSpPr>
            <a:stCxn id="39" idx="2"/>
            <a:endCxn id="7" idx="1"/>
          </p:cNvCxnSpPr>
          <p:nvPr/>
        </p:nvCxnSpPr>
        <p:spPr>
          <a:xfrm rot="10800000" flipV="1">
            <a:off x="1282855" y="1639834"/>
            <a:ext cx="6795" cy="2112449"/>
          </a:xfrm>
          <a:prstGeom prst="bentConnector3">
            <a:avLst>
              <a:gd name="adj1" fmla="val 3464238"/>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21944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2B94B78-65E9-CB4E-CDF8-4FDC57E8229B}"/>
              </a:ext>
            </a:extLst>
          </p:cNvPr>
          <p:cNvGraphicFramePr>
            <a:graphicFrameLocks noGrp="1"/>
          </p:cNvGraphicFramePr>
          <p:nvPr>
            <p:extLst>
              <p:ext uri="{D42A27DB-BD31-4B8C-83A1-F6EECF244321}">
                <p14:modId xmlns:p14="http://schemas.microsoft.com/office/powerpoint/2010/main" val="3719537899"/>
              </p:ext>
            </p:extLst>
          </p:nvPr>
        </p:nvGraphicFramePr>
        <p:xfrm>
          <a:off x="479426" y="973118"/>
          <a:ext cx="11233148" cy="4633853"/>
        </p:xfrm>
        <a:graphic>
          <a:graphicData uri="http://schemas.openxmlformats.org/drawingml/2006/table">
            <a:tbl>
              <a:tblPr firstCol="1" bandRow="1"/>
              <a:tblGrid>
                <a:gridCol w="1301550">
                  <a:extLst>
                    <a:ext uri="{9D8B030D-6E8A-4147-A177-3AD203B41FA5}">
                      <a16:colId xmlns:a16="http://schemas.microsoft.com/office/drawing/2014/main" val="792911817"/>
                    </a:ext>
                  </a:extLst>
                </a:gridCol>
                <a:gridCol w="479330">
                  <a:extLst>
                    <a:ext uri="{9D8B030D-6E8A-4147-A177-3AD203B41FA5}">
                      <a16:colId xmlns:a16="http://schemas.microsoft.com/office/drawing/2014/main" val="1525620392"/>
                    </a:ext>
                  </a:extLst>
                </a:gridCol>
                <a:gridCol w="1010887">
                  <a:extLst>
                    <a:ext uri="{9D8B030D-6E8A-4147-A177-3AD203B41FA5}">
                      <a16:colId xmlns:a16="http://schemas.microsoft.com/office/drawing/2014/main" val="3835180974"/>
                    </a:ext>
                  </a:extLst>
                </a:gridCol>
                <a:gridCol w="740756">
                  <a:extLst>
                    <a:ext uri="{9D8B030D-6E8A-4147-A177-3AD203B41FA5}">
                      <a16:colId xmlns:a16="http://schemas.microsoft.com/office/drawing/2014/main" val="189167796"/>
                    </a:ext>
                  </a:extLst>
                </a:gridCol>
                <a:gridCol w="993914">
                  <a:extLst>
                    <a:ext uri="{9D8B030D-6E8A-4147-A177-3AD203B41FA5}">
                      <a16:colId xmlns:a16="http://schemas.microsoft.com/office/drawing/2014/main" val="4269922740"/>
                    </a:ext>
                  </a:extLst>
                </a:gridCol>
                <a:gridCol w="574266">
                  <a:extLst>
                    <a:ext uri="{9D8B030D-6E8A-4147-A177-3AD203B41FA5}">
                      <a16:colId xmlns:a16="http://schemas.microsoft.com/office/drawing/2014/main" val="1534325728"/>
                    </a:ext>
                  </a:extLst>
                </a:gridCol>
                <a:gridCol w="984560">
                  <a:extLst>
                    <a:ext uri="{9D8B030D-6E8A-4147-A177-3AD203B41FA5}">
                      <a16:colId xmlns:a16="http://schemas.microsoft.com/office/drawing/2014/main" val="1933156410"/>
                    </a:ext>
                  </a:extLst>
                </a:gridCol>
                <a:gridCol w="556500">
                  <a:extLst>
                    <a:ext uri="{9D8B030D-6E8A-4147-A177-3AD203B41FA5}">
                      <a16:colId xmlns:a16="http://schemas.microsoft.com/office/drawing/2014/main" val="3040132140"/>
                    </a:ext>
                  </a:extLst>
                </a:gridCol>
                <a:gridCol w="1283363">
                  <a:extLst>
                    <a:ext uri="{9D8B030D-6E8A-4147-A177-3AD203B41FA5}">
                      <a16:colId xmlns:a16="http://schemas.microsoft.com/office/drawing/2014/main" val="4196219788"/>
                    </a:ext>
                  </a:extLst>
                </a:gridCol>
                <a:gridCol w="475693">
                  <a:extLst>
                    <a:ext uri="{9D8B030D-6E8A-4147-A177-3AD203B41FA5}">
                      <a16:colId xmlns:a16="http://schemas.microsoft.com/office/drawing/2014/main" val="479922504"/>
                    </a:ext>
                  </a:extLst>
                </a:gridCol>
                <a:gridCol w="1245779">
                  <a:extLst>
                    <a:ext uri="{9D8B030D-6E8A-4147-A177-3AD203B41FA5}">
                      <a16:colId xmlns:a16="http://schemas.microsoft.com/office/drawing/2014/main" val="3445193374"/>
                    </a:ext>
                  </a:extLst>
                </a:gridCol>
                <a:gridCol w="450050">
                  <a:extLst>
                    <a:ext uri="{9D8B030D-6E8A-4147-A177-3AD203B41FA5}">
                      <a16:colId xmlns:a16="http://schemas.microsoft.com/office/drawing/2014/main" val="739266037"/>
                    </a:ext>
                  </a:extLst>
                </a:gridCol>
                <a:gridCol w="1136500">
                  <a:extLst>
                    <a:ext uri="{9D8B030D-6E8A-4147-A177-3AD203B41FA5}">
                      <a16:colId xmlns:a16="http://schemas.microsoft.com/office/drawing/2014/main" val="3201855149"/>
                    </a:ext>
                  </a:extLst>
                </a:gridCol>
              </a:tblGrid>
              <a:tr h="4098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a:t>
                      </a:r>
                      <a:r>
                        <a:rPr kumimoji="1" lang="en-US" altLang="ja-JP" sz="800" b="1" kern="1200">
                          <a:solidFill>
                            <a:schemeClr val="bg1"/>
                          </a:solidFill>
                          <a:latin typeface="Meiryo"/>
                          <a:ea typeface="Meiryo"/>
                          <a:cs typeface="+mn-cs"/>
                        </a:rPr>
                        <a:t>FQ1</a:t>
                      </a:r>
                      <a:r>
                        <a:rPr kumimoji="1" lang="ja-JP" altLang="en-US" sz="800" b="1" kern="1200">
                          <a:solidFill>
                            <a:schemeClr val="bg1"/>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カルーセル（都道府県）（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a:t>
                      </a:r>
                      <a:r>
                        <a:rPr kumimoji="1" lang="ja-JP" altLang="en-US" sz="800" b="1" kern="1200">
                          <a:solidFill>
                            <a:schemeClr val="bg1"/>
                          </a:solidFill>
                          <a:latin typeface="Meiryo"/>
                          <a:ea typeface="Meiryo"/>
                          <a:cs typeface="+mn-cs"/>
                        </a:rPr>
                        <a:t>　</a:t>
                      </a:r>
                      <a:endParaRPr kumimoji="1" lang="en-US" altLang="ja-JP" sz="800" b="1" kern="1200">
                        <a:solidFill>
                          <a:schemeClr val="bg1"/>
                        </a:solidFill>
                        <a:latin typeface="Meiryo"/>
                        <a:ea typeface="Meiryo"/>
                        <a:cs typeface="+mn-cs"/>
                      </a:endParaRPr>
                    </a:p>
                    <a:p>
                      <a:pPr algn="ctr"/>
                      <a:r>
                        <a:rPr kumimoji="1" lang="ja-JP" altLang="en-US" sz="800" b="1" kern="1200">
                          <a:solidFill>
                            <a:schemeClr val="bg1"/>
                          </a:solidFill>
                          <a:latin typeface="Meiryo"/>
                          <a:ea typeface="Meiryo"/>
                          <a:cs typeface="+mn-cs"/>
                        </a:rPr>
                        <a:t>カルーセル（市区郡）</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117335041"/>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1000005704</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a:ea typeface="Meiryo"/>
                          <a:cs typeface="+mn-cs"/>
                        </a:rPr>
                        <a:t>1000005686</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a:solidFill>
                            <a:srgbClr val="0D0D0D"/>
                          </a:solidFill>
                          <a:latin typeface="Meiryo" panose="020B0604030504040204" pitchFamily="34" charset="-128"/>
                          <a:ea typeface="Meiryo" panose="020B0604030504040204" pitchFamily="34" charset="-128"/>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1000001919</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1000005705</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1000005706</a:t>
                      </a:r>
                      <a:endParaRPr kumimoji="1" lang="ja-JP" altLang="en-US" sz="900" kern="1200">
                        <a:solidFill>
                          <a:srgbClr val="0D0D0D"/>
                        </a:solidFill>
                        <a:latin typeface="Meiryo"/>
                        <a:ea typeface="Meiryo"/>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270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1000003036</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2024</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7</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25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777446988"/>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panose="020B0604030504040204" pitchFamily="34" charset="-128"/>
                        <a:ea typeface="Meiryo" panose="020B0604030504040204" pitchFamily="34" charset="-128"/>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rgbClr val="0D0D0D"/>
                          </a:solidFill>
                          <a:latin typeface="Meiryo"/>
                          <a:ea typeface="Meiryo"/>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112060797"/>
                  </a:ext>
                </a:extLst>
              </a:tr>
              <a:tr h="32582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800" b="0" kern="1200">
                          <a:solidFill>
                            <a:schemeClr val="bg1"/>
                          </a:solidFill>
                          <a:latin typeface="Meiryo" panose="020B0604030504040204" pitchFamily="34" charset="-128"/>
                          <a:ea typeface="Meiryo" panose="020B0604030504040204" pitchFamily="34" charset="-128"/>
                          <a:cs typeface="+mn-cs"/>
                        </a:rPr>
                        <a:t>/</a:t>
                      </a:r>
                      <a:r>
                        <a:rPr kumimoji="1" lang="ja-JP" altLang="en-US" sz="800" b="0" kern="1200">
                          <a:solidFill>
                            <a:schemeClr val="bg1"/>
                          </a:solidFill>
                          <a:latin typeface="Meiryo" panose="020B0604030504040204" pitchFamily="34" charset="-128"/>
                          <a:ea typeface="Meiryo" panose="020B0604030504040204" pitchFamily="34" charset="-128"/>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ja-JP" altLang="en-US" sz="900" kern="1200">
                          <a:solidFill>
                            <a:srgbClr val="0D0D0D"/>
                          </a:solidFill>
                          <a:latin typeface="Meiryo" panose="020B0604030504040204" pitchFamily="34" charset="-128"/>
                          <a:ea typeface="Meiryo" panose="020B0604030504040204" pitchFamily="34" charset="-128"/>
                          <a:cs typeface="+mn-cs"/>
                        </a:rPr>
                        <a:t>カルーセル</a:t>
                      </a:r>
                      <a:r>
                        <a:rPr lang="en-US" altLang="ja-JP" sz="900" kern="1200">
                          <a:solidFill>
                            <a:srgbClr val="0D0D0D"/>
                          </a:solidFill>
                          <a:latin typeface="Meiryo" panose="020B0604030504040204" pitchFamily="34" charset="-128"/>
                          <a:ea typeface="Meiryo" panose="020B0604030504040204" pitchFamily="34" charset="-128"/>
                          <a:cs typeface="+mn-cs"/>
                        </a:rPr>
                        <a:t>/</a:t>
                      </a:r>
                      <a:r>
                        <a:rPr lang="ja-JP" altLang="en-US" sz="900" kern="1200">
                          <a:solidFill>
                            <a:srgbClr val="0D0D0D"/>
                          </a:solidFill>
                          <a:latin typeface="Meiryo" panose="020B0604030504040204" pitchFamily="34" charset="-128"/>
                          <a:ea typeface="Meiryo" panose="020B0604030504040204" pitchFamily="34" charset="-128"/>
                          <a:cs typeface="+mn-cs"/>
                        </a:rPr>
                        <a:t>画像</a:t>
                      </a:r>
                      <a:r>
                        <a:rPr lang="en-US" altLang="ja-JP" sz="900" kern="1200">
                          <a:solidFill>
                            <a:srgbClr val="0D0D0D"/>
                          </a:solidFill>
                          <a:latin typeface="Meiryo" panose="020B0604030504040204" pitchFamily="34" charset="-128"/>
                          <a:ea typeface="Meiryo" panose="020B0604030504040204" pitchFamily="34" charset="-128"/>
                          <a:cs typeface="+mn-cs"/>
                        </a:rPr>
                        <a:t>/16</a:t>
                      </a:r>
                      <a:r>
                        <a:rPr lang="ja-JP" altLang="en-US" sz="900" kern="1200">
                          <a:solidFill>
                            <a:srgbClr val="0D0D0D"/>
                          </a:solidFill>
                          <a:latin typeface="Meiryo" panose="020B0604030504040204" pitchFamily="34" charset="-128"/>
                          <a:ea typeface="Meiryo" panose="020B0604030504040204" pitchFamily="34" charset="-128"/>
                          <a:cs typeface="+mn-cs"/>
                        </a:rPr>
                        <a:t>：</a:t>
                      </a:r>
                      <a:r>
                        <a:rPr lang="en-US" altLang="ja-JP" sz="900" kern="1200">
                          <a:solidFill>
                            <a:srgbClr val="0D0D0D"/>
                          </a:solidFill>
                          <a:latin typeface="Meiryo" panose="020B0604030504040204" pitchFamily="34" charset="-128"/>
                          <a:ea typeface="Meiryo" panose="020B0604030504040204" pitchFamily="34" charset="-128"/>
                          <a:cs typeface="+mn-cs"/>
                        </a:rPr>
                        <a:t>9</a:t>
                      </a:r>
                      <a:endParaRPr kumimoji="1" lang="en-US" altLang="ja-JP" sz="900" kern="1200">
                        <a:solidFill>
                          <a:srgbClr val="0D0D0D"/>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84434171"/>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Calibri" panose="020F0502020204030204"/>
                          <a:ea typeface="+mn-ea"/>
                          <a:cs typeface="+mn-cs"/>
                        </a:rPr>
                        <a:t>-</a:t>
                      </a:r>
                      <a:endParaRPr kumimoji="1" lang="ja-JP" altLang="en-US" sz="900" kern="1200">
                        <a:solidFill>
                          <a:srgbClr val="0D0D0D"/>
                        </a:solidFill>
                        <a:latin typeface="Calibri" panose="020F0502020204030204"/>
                        <a:ea typeface="+mn-ea"/>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222981766"/>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スマートフォン（ウェブ</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アプリ）</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93191794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787314208"/>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　および　</a:t>
                      </a: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アプリのファーストビュー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066738162"/>
                  </a:ext>
                </a:extLst>
              </a:tr>
              <a:tr h="262408">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rgbClr val="0D0D0D"/>
                          </a:solidFill>
                          <a:effectLst/>
                          <a:uLnTx/>
                          <a:uFillTx/>
                          <a:latin typeface="Meiryo"/>
                          <a:ea typeface="Meiryo"/>
                          <a:cs typeface="+mn-cs"/>
                        </a:rPr>
                        <a:t>2024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日（日）～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日（月）</a:t>
                      </a:r>
                      <a:endParaRPr kumimoji="1" lang="ja-JP" altLang="ja-JP" sz="90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2463668774"/>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 </a:t>
                      </a:r>
                      <a:r>
                        <a:rPr kumimoji="1" lang="en-US" altLang="ja-JP" sz="900" kern="1200" dirty="0">
                          <a:solidFill>
                            <a:srgbClr val="FF0033"/>
                          </a:solidFill>
                          <a:latin typeface="Meiryo"/>
                          <a:ea typeface="Meiryo"/>
                          <a:cs typeface="+mn-cs"/>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900" kern="1200">
                          <a:solidFill>
                            <a:srgbClr val="0D0D0D"/>
                          </a:solidFill>
                          <a:latin typeface="Meiryo"/>
                          <a:ea typeface="Meiryo"/>
                          <a:cs typeface="+mn-cs"/>
                        </a:rPr>
                        <a:t>3</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rgbClr val="0D0D0D"/>
                          </a:solidFill>
                          <a:latin typeface="Meiryo"/>
                          <a:ea typeface="Meiryo"/>
                        </a:rPr>
                        <a:t>5</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31</a:t>
                      </a:r>
                      <a:r>
                        <a:rPr kumimoji="1" lang="ja-JP" altLang="en-US" sz="900" dirty="0">
                          <a:solidFill>
                            <a:srgbClr val="0D0D0D"/>
                          </a:solidFill>
                          <a:latin typeface="Meiryo"/>
                          <a:ea typeface="Meiryo"/>
                        </a:rPr>
                        <a:t>日間</a:t>
                      </a:r>
                      <a:r>
                        <a:rPr kumimoji="1" lang="en-US" altLang="ja-JP" sz="900" dirty="0">
                          <a:solidFill>
                            <a:srgbClr val="0D0D0D"/>
                          </a:solidFill>
                          <a:latin typeface="Meiryo"/>
                          <a:ea typeface="Meiryo"/>
                        </a:rPr>
                        <a:t> </a:t>
                      </a:r>
                      <a:r>
                        <a:rPr kumimoji="1" lang="en-US" altLang="ja-JP" sz="900" dirty="0">
                          <a:solidFill>
                            <a:srgbClr val="FF0033"/>
                          </a:solidFill>
                          <a:latin typeface="Meiryo"/>
                          <a:ea typeface="Meiryo"/>
                        </a:rPr>
                        <a:t>※1</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a:t>
                      </a:r>
                      <a:r>
                        <a:rPr kumimoji="1" lang="ja-JP" altLang="en-US" sz="900">
                          <a:solidFill>
                            <a:srgbClr val="0D0D0D"/>
                          </a:solidFill>
                          <a:latin typeface="Meiryo"/>
                          <a:ea typeface="Meiryo"/>
                        </a:rPr>
                        <a:t>日間～</a:t>
                      </a:r>
                      <a:r>
                        <a:rPr kumimoji="1" lang="en-US" altLang="ja-JP" sz="900">
                          <a:solidFill>
                            <a:srgbClr val="0D0D0D"/>
                          </a:solidFill>
                          <a:latin typeface="Meiryo"/>
                          <a:ea typeface="Meiryo"/>
                        </a:rPr>
                        <a:t>31</a:t>
                      </a:r>
                      <a:r>
                        <a:rPr kumimoji="1" lang="ja-JP" altLang="en-US" sz="900">
                          <a:solidFill>
                            <a:srgbClr val="0D0D0D"/>
                          </a:solidFill>
                          <a:latin typeface="Meiryo"/>
                          <a:ea typeface="Meiryo"/>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967014782"/>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50538939"/>
                  </a:ext>
                </a:extLst>
              </a:tr>
              <a:tr h="26240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3381913646"/>
                  </a:ext>
                </a:extLst>
              </a:tr>
              <a:tr h="53317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1,152</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dirty="0">
                          <a:solidFill>
                            <a:srgbClr val="0D0D0D"/>
                          </a:solidFill>
                          <a:latin typeface="Meiryo"/>
                          <a:ea typeface="Meiryo"/>
                        </a:rPr>
                        <a:t>921</a:t>
                      </a:r>
                      <a:r>
                        <a:rPr kumimoji="1" lang="ja-JP" altLang="en-US" sz="900" dirty="0">
                          <a:solidFill>
                            <a:srgbClr val="0D0D0D"/>
                          </a:solidFill>
                          <a:latin typeface="Meiryo"/>
                          <a:ea typeface="Meiryo"/>
                        </a:rPr>
                        <a:t>円 </a:t>
                      </a:r>
                      <a:r>
                        <a:rPr kumimoji="1" lang="en-US" altLang="ja-JP" sz="900" dirty="0">
                          <a:solidFill>
                            <a:srgbClr val="FF0033"/>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1,082</a:t>
                      </a:r>
                      <a:r>
                        <a:rPr kumimoji="1" lang="ja-JP" altLang="en-US" sz="900" dirty="0">
                          <a:solidFill>
                            <a:srgbClr val="0D0D0D"/>
                          </a:solidFill>
                          <a:latin typeface="Meiryo"/>
                          <a:ea typeface="Meiryo"/>
                        </a:rPr>
                        <a:t>円</a:t>
                      </a:r>
                      <a:r>
                        <a:rPr kumimoji="1" lang="en-US" altLang="ja-JP" sz="900" dirty="0">
                          <a:solidFill>
                            <a:srgbClr val="0D0D0D"/>
                          </a:solidFill>
                          <a:latin typeface="Meiryo"/>
                          <a:ea typeface="Meiryo"/>
                        </a:rPr>
                        <a:t> </a:t>
                      </a:r>
                      <a:r>
                        <a:rPr kumimoji="1" lang="en-US" altLang="ja-JP" sz="900" dirty="0">
                          <a:solidFill>
                            <a:srgbClr val="FF0033"/>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1,497</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1,152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※4</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1,198</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921.6</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ja-JP" altLang="en-US" sz="900" dirty="0">
                          <a:solidFill>
                            <a:srgbClr val="0D0D0D"/>
                          </a:solidFill>
                          <a:latin typeface="Meiryo"/>
                          <a:ea typeface="Meiryo"/>
                        </a:rPr>
                        <a:t>） </a:t>
                      </a:r>
                      <a:r>
                        <a:rPr kumimoji="1" lang="en-US" altLang="ja-JP" sz="900" dirty="0">
                          <a:solidFill>
                            <a:srgbClr val="FF0033"/>
                          </a:solidFill>
                          <a:latin typeface="Meiryo"/>
                          <a:ea typeface="Meiryo"/>
                        </a:rPr>
                        <a:t>※4</a:t>
                      </a:r>
                      <a:endParaRPr kumimoji="1" lang="ja-JP" altLang="en-US"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1,797</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1,152</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※5</a:t>
                      </a:r>
                      <a:endParaRPr kumimoji="1" lang="en-US" altLang="ja-JP" sz="900" kern="1200" dirty="0">
                        <a:solidFill>
                          <a:srgbClr val="FF003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4014462905"/>
                  </a:ext>
                </a:extLst>
              </a:tr>
              <a:tr h="35544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dirty="0">
                          <a:solidFill>
                            <a:srgbClr val="0D0D0D"/>
                          </a:solidFill>
                          <a:latin typeface="Meiryo"/>
                          <a:ea typeface="Meiryo"/>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9" name="正方形/長方形 8">
            <a:extLst>
              <a:ext uri="{FF2B5EF4-FFF2-40B4-BE49-F238E27FC236}">
                <a16:creationId xmlns:a16="http://schemas.microsoft.com/office/drawing/2014/main" id="{3999F525-7617-734F-3EB6-09D20354E824}"/>
              </a:ext>
            </a:extLst>
          </p:cNvPr>
          <p:cNvSpPr/>
          <p:nvPr/>
        </p:nvSpPr>
        <p:spPr>
          <a:xfrm>
            <a:off x="479425" y="571745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n-lt"/>
              </a:rPr>
              <a:t>SP</a:t>
            </a:r>
            <a:r>
              <a:rPr kumimoji="0" lang="ja-JP" sz="800" kern="0">
                <a:solidFill>
                  <a:srgbClr val="0D0D0D"/>
                </a:solidFill>
                <a:latin typeface="Meiryo"/>
                <a:ea typeface="Meiryo"/>
              </a:rPr>
              <a:t>はスマートフォン、</a:t>
            </a:r>
            <a:r>
              <a:rPr kumimoji="0" lang="en-US" altLang="ja-JP"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kumimoji="0"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10" name="正方形/長方形 9">
            <a:extLst>
              <a:ext uri="{FF2B5EF4-FFF2-40B4-BE49-F238E27FC236}">
                <a16:creationId xmlns:a16="http://schemas.microsoft.com/office/drawing/2014/main" id="{A2D679D3-29D0-3F46-0078-9E3B9768907F}"/>
              </a:ext>
            </a:extLst>
          </p:cNvPr>
          <p:cNvSpPr/>
          <p:nvPr/>
        </p:nvSpPr>
        <p:spPr>
          <a:xfrm>
            <a:off x="4567082" y="5709705"/>
            <a:ext cx="7178247" cy="812530"/>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a:t>
            </a:r>
            <a:r>
              <a:rPr kumimoji="0" lang="ja-JP" altLang="en-US" sz="800" kern="0" dirty="0">
                <a:solidFill>
                  <a:srgbClr val="FF0033"/>
                </a:solidFill>
                <a:latin typeface="Meiryo" panose="020B0604030504040204" pitchFamily="34" charset="-128"/>
                <a:ea typeface="Meiryo" panose="020B0604030504040204" pitchFamily="34" charset="-128"/>
              </a:rPr>
              <a:t>　ターゲティングを掛ける場合は、</a:t>
            </a:r>
            <a:r>
              <a:rPr kumimoji="0" lang="en-US" altLang="ja-JP" sz="800" kern="0" dirty="0">
                <a:solidFill>
                  <a:srgbClr val="FF0033"/>
                </a:solidFill>
                <a:latin typeface="Meiryo" panose="020B0604030504040204" pitchFamily="34" charset="-128"/>
                <a:ea typeface="Meiryo" panose="020B0604030504040204" pitchFamily="34" charset="-128"/>
              </a:rPr>
              <a:t>921.6</a:t>
            </a:r>
            <a:r>
              <a:rPr kumimoji="0" lang="ja-JP" altLang="en-US" sz="800" kern="0" dirty="0">
                <a:solidFill>
                  <a:srgbClr val="FF0033"/>
                </a:solidFill>
                <a:latin typeface="Meiryo" panose="020B0604030504040204" pitchFamily="34" charset="-128"/>
                <a:ea typeface="Meiryo" panose="020B0604030504040204" pitchFamily="34" charset="-128"/>
              </a:rPr>
              <a:t>円にターゲティング係数をかけ合わせて計算し、最後に小数点以下切り捨てをしてください。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※4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ja-JP" altLang="en"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ja-JP" altLang="en-US" sz="800" kern="0" dirty="0">
                <a:solidFill>
                  <a:srgbClr val="FF0033"/>
                </a:solidFill>
                <a:latin typeface="Meiryo" panose="020B0604030504040204" pitchFamily="34" charset="-128"/>
                <a:ea typeface="Meiryo" panose="020B0604030504040204" pitchFamily="34" charset="-128"/>
              </a:rPr>
              <a:t>　　最後に小数点以下切り捨てをしてください。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※5  </a:t>
            </a:r>
            <a:r>
              <a:rPr kumimoji="0" lang="ja-JP" altLang="en-US" sz="800" kern="0" dirty="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sp>
        <p:nvSpPr>
          <p:cNvPr id="12" name="円/楕円 27">
            <a:extLst>
              <a:ext uri="{FF2B5EF4-FFF2-40B4-BE49-F238E27FC236}">
                <a16:creationId xmlns:a16="http://schemas.microsoft.com/office/drawing/2014/main" id="{522F3A73-2BC3-DACF-E95F-2BFED9328073}"/>
              </a:ext>
            </a:extLst>
          </p:cNvPr>
          <p:cNvSpPr>
            <a:spLocks noChangeAspect="1"/>
          </p:cNvSpPr>
          <p:nvPr/>
        </p:nvSpPr>
        <p:spPr>
          <a:xfrm>
            <a:off x="7525042" y="223860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テキスト ボックス 12">
            <a:extLst>
              <a:ext uri="{FF2B5EF4-FFF2-40B4-BE49-F238E27FC236}">
                <a16:creationId xmlns:a16="http://schemas.microsoft.com/office/drawing/2014/main" id="{3AEF3E19-49D3-027E-DCF0-138A1E1398C1}"/>
              </a:ext>
            </a:extLst>
          </p:cNvPr>
          <p:cNvSpPr txBox="1"/>
          <p:nvPr/>
        </p:nvSpPr>
        <p:spPr>
          <a:xfrm>
            <a:off x="387078" y="6123716"/>
            <a:ext cx="4272350" cy="215444"/>
          </a:xfrm>
          <a:prstGeom prst="rect">
            <a:avLst/>
          </a:prstGeom>
          <a:noFill/>
        </p:spPr>
        <p:txBody>
          <a:bodyPr wrap="square">
            <a:spAutoFit/>
          </a:bodyPr>
          <a:lstStyle/>
          <a:p>
            <a:pPr marL="449263" indent="-449263"/>
            <a:r>
              <a:rPr kumimoji="1" lang="en-US" altLang="ja-JP" sz="700">
                <a:solidFill>
                  <a:srgbClr val="FF0033"/>
                </a:solidFill>
                <a:latin typeface="+mn-ea"/>
              </a:rPr>
              <a:t>※</a:t>
            </a:r>
            <a:r>
              <a:rPr kumimoji="0" lang="en-US" altLang="ja-JP" sz="700" kern="0">
                <a:solidFill>
                  <a:srgbClr val="FF0033"/>
                </a:solidFill>
                <a:latin typeface="+mn-ea"/>
              </a:rPr>
              <a:t>3/11</a:t>
            </a:r>
            <a:r>
              <a:rPr kumimoji="0" lang="ja-JP" altLang="en-US" sz="700" kern="0">
                <a:solidFill>
                  <a:srgbClr val="FF0033"/>
                </a:solidFill>
                <a:latin typeface="+mn-ea"/>
              </a:rPr>
              <a:t>に</a:t>
            </a:r>
            <a:r>
              <a:rPr lang="en-US" altLang="ja-JP" sz="700">
                <a:solidFill>
                  <a:srgbClr val="FF0033"/>
                </a:solidFill>
                <a:latin typeface="+mn-ea"/>
              </a:rPr>
              <a:t>Yahoo! JAPAN</a:t>
            </a:r>
            <a:r>
              <a:rPr lang="ja-JP" altLang="en-US" sz="700">
                <a:solidFill>
                  <a:srgbClr val="FF0033"/>
                </a:solidFill>
                <a:latin typeface="+mn-ea"/>
              </a:rPr>
              <a:t>　トップページ</a:t>
            </a:r>
            <a:r>
              <a:rPr kumimoji="0" lang="ja-JP" altLang="en-US" sz="700" kern="0">
                <a:solidFill>
                  <a:srgbClr val="FF0033"/>
                </a:solidFill>
                <a:latin typeface="+mn-ea"/>
              </a:rPr>
              <a:t>にて特別演出が</a:t>
            </a:r>
            <a:r>
              <a:rPr kumimoji="0" lang="ja-JP" altLang="en-US" sz="800" kern="0">
                <a:solidFill>
                  <a:srgbClr val="FF0033"/>
                </a:solidFill>
                <a:latin typeface="+mn-ea"/>
              </a:rPr>
              <a:t>行われる</a:t>
            </a:r>
            <a:r>
              <a:rPr kumimoji="0" lang="ja-JP" altLang="en-US" sz="700" kern="0">
                <a:solidFill>
                  <a:srgbClr val="FF0033"/>
                </a:solidFill>
                <a:latin typeface="+mn-ea"/>
              </a:rPr>
              <a:t>可能性があります。</a:t>
            </a:r>
          </a:p>
        </p:txBody>
      </p:sp>
    </p:spTree>
    <p:extLst>
      <p:ext uri="{BB962C8B-B14F-4D97-AF65-F5344CB8AC3E}">
        <p14:creationId xmlns:p14="http://schemas.microsoft.com/office/powerpoint/2010/main" val="15189039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2ABCC0D6-5AFD-5BB0-322B-48F5F57773D6}"/>
              </a:ext>
            </a:extLst>
          </p:cNvPr>
          <p:cNvGraphicFramePr>
            <a:graphicFrameLocks noGrp="1"/>
          </p:cNvGraphicFramePr>
          <p:nvPr>
            <p:extLst>
              <p:ext uri="{D42A27DB-BD31-4B8C-83A1-F6EECF244321}">
                <p14:modId xmlns:p14="http://schemas.microsoft.com/office/powerpoint/2010/main" val="24272422"/>
              </p:ext>
            </p:extLst>
          </p:nvPr>
        </p:nvGraphicFramePr>
        <p:xfrm>
          <a:off x="479426" y="942978"/>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カルーセル（時間帯ジャック）（</a:t>
                      </a:r>
                      <a:r>
                        <a:rPr kumimoji="1" lang="en-US" altLang="ja-JP" sz="1050" b="1" i="0" kern="1200">
                          <a:solidFill>
                            <a:schemeClr val="bg1"/>
                          </a:solidFill>
                          <a:latin typeface="Meiryo"/>
                          <a:ea typeface="Meiryo"/>
                          <a:cs typeface="+mn-cs"/>
                        </a:rPr>
                        <a:t>10/1</a:t>
                      </a:r>
                      <a:r>
                        <a:rPr kumimoji="1" lang="ja-JP" altLang="en-US" sz="1050" b="1" i="0" kern="1200">
                          <a:solidFill>
                            <a:schemeClr val="bg1"/>
                          </a:solidFill>
                          <a:latin typeface="Meiryo"/>
                          <a:ea typeface="Meiryo"/>
                          <a:cs typeface="+mn-cs"/>
                        </a:rPr>
                        <a:t>～</a:t>
                      </a:r>
                      <a:r>
                        <a:rPr kumimoji="1" lang="en-US" altLang="ja-JP" sz="1050" b="1" i="0" kern="1200">
                          <a:solidFill>
                            <a:schemeClr val="bg1"/>
                          </a:solidFill>
                          <a:latin typeface="Meiryo"/>
                          <a:ea typeface="Meiryo"/>
                          <a:cs typeface="+mn-cs"/>
                        </a:rPr>
                        <a:t>12/31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r>
                        <a:rPr kumimoji="1" lang="en-US" altLang="ja-JP" sz="1050" b="1" i="0" kern="1200">
                          <a:solidFill>
                            <a:schemeClr val="bg1"/>
                          </a:solidFill>
                          <a:latin typeface="Meiryo"/>
                          <a:ea typeface="Meiryo"/>
                          <a:cs typeface="+mn-cs"/>
                        </a:rPr>
                        <a:t>10/1</a:t>
                      </a:r>
                      <a:r>
                        <a:rPr kumimoji="1" lang="ja-JP" altLang="en-US" sz="1050" b="1" i="0" kern="1200">
                          <a:solidFill>
                            <a:schemeClr val="bg1"/>
                          </a:solidFill>
                          <a:latin typeface="Meiryo"/>
                          <a:ea typeface="Meiryo"/>
                          <a:cs typeface="+mn-cs"/>
                        </a:rPr>
                        <a:t>～</a:t>
                      </a:r>
                      <a:r>
                        <a:rPr kumimoji="1" lang="en-US" altLang="ja-JP" sz="1050" b="1" i="0" kern="1200">
                          <a:solidFill>
                            <a:schemeClr val="bg1"/>
                          </a:solidFill>
                          <a:latin typeface="Meiryo"/>
                          <a:ea typeface="Meiryo"/>
                          <a:cs typeface="+mn-cs"/>
                        </a:rPr>
                        <a:t>12/31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panose="020B0604030504040204" pitchFamily="34" charset="-128"/>
                          <a:ea typeface="Meiryo" panose="020B0604030504040204" pitchFamily="34" charset="-128"/>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1000009266</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panose="020B0604030504040204" pitchFamily="34" charset="-128"/>
                          <a:ea typeface="Meiryo" panose="020B0604030504040204" pitchFamily="34" charset="-128"/>
                        </a:rPr>
                        <a:t>内容変更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1000009255</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2024</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7</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25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ja-JP" altLang="en-US"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a:solidFill>
                            <a:srgbClr val="0D0D0D"/>
                          </a:solidFill>
                          <a:latin typeface="Meiryo" panose="020B0604030504040204" pitchFamily="34" charset="-128"/>
                          <a:ea typeface="Meiryo" panose="020B0604030504040204" pitchFamily="34" charset="-128"/>
                          <a:cs typeface="+mn-cs"/>
                        </a:rPr>
                        <a:t>カルーセル</a:t>
                      </a:r>
                      <a:r>
                        <a:rPr lang="en-US" altLang="ja-JP" sz="1050" b="0" i="0" kern="1200">
                          <a:solidFill>
                            <a:srgbClr val="0D0D0D"/>
                          </a:solidFill>
                          <a:latin typeface="Meiryo" panose="020B0604030504040204" pitchFamily="34" charset="-128"/>
                          <a:ea typeface="Meiryo" panose="020B0604030504040204" pitchFamily="34" charset="-128"/>
                          <a:cs typeface="+mn-cs"/>
                        </a:rPr>
                        <a:t>/</a:t>
                      </a:r>
                      <a:r>
                        <a:rPr lang="ja-JP" altLang="en-US" sz="1050" b="0" i="0" kern="1200">
                          <a:solidFill>
                            <a:srgbClr val="0D0D0D"/>
                          </a:solidFill>
                          <a:latin typeface="Meiryo" panose="020B0604030504040204" pitchFamily="34" charset="-128"/>
                          <a:ea typeface="Meiryo" panose="020B0604030504040204" pitchFamily="34" charset="-128"/>
                          <a:cs typeface="+mn-cs"/>
                        </a:rPr>
                        <a:t>画像</a:t>
                      </a:r>
                      <a:r>
                        <a:rPr lang="en-US" altLang="ja-JP" sz="1050" b="0" i="0" kern="1200">
                          <a:solidFill>
                            <a:srgbClr val="0D0D0D"/>
                          </a:solidFill>
                          <a:latin typeface="Meiryo" panose="020B0604030504040204" pitchFamily="34" charset="-128"/>
                          <a:ea typeface="Meiryo" panose="020B0604030504040204" pitchFamily="34" charset="-128"/>
                          <a:cs typeface="+mn-cs"/>
                        </a:rPr>
                        <a:t>/16</a:t>
                      </a:r>
                      <a:r>
                        <a:rPr lang="ja-JP" altLang="en-US" sz="1050" b="0" i="0" kern="1200">
                          <a:solidFill>
                            <a:srgbClr val="0D0D0D"/>
                          </a:solidFill>
                          <a:latin typeface="Meiryo" panose="020B0604030504040204" pitchFamily="34" charset="-128"/>
                          <a:ea typeface="Meiryo" panose="020B0604030504040204" pitchFamily="34" charset="-128"/>
                          <a:cs typeface="+mn-cs"/>
                        </a:rPr>
                        <a:t>：</a:t>
                      </a:r>
                      <a:r>
                        <a:rPr lang="en-US" altLang="ja-JP" sz="1050" b="0" i="0" kern="1200">
                          <a:solidFill>
                            <a:srgbClr val="0D0D0D"/>
                          </a:solidFill>
                          <a:latin typeface="Meiryo" panose="020B0604030504040204" pitchFamily="34" charset="-128"/>
                          <a:ea typeface="Meiryo" panose="020B0604030504040204" pitchFamily="34" charset="-128"/>
                          <a:cs typeface="+mn-cs"/>
                        </a:rPr>
                        <a:t>9</a:t>
                      </a:r>
                      <a:endParaRPr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a:solidFill>
                            <a:srgbClr val="0D0D0D"/>
                          </a:solidFill>
                          <a:latin typeface="+mn-lt"/>
                          <a:ea typeface="+mn-ea"/>
                          <a:cs typeface="+mn-cs"/>
                        </a:rPr>
                        <a:t>-</a:t>
                      </a:r>
                      <a:endParaRPr kumimoji="1" lang="ja-JP" altLang="en-US" sz="1050" kern="1200">
                        <a:solidFill>
                          <a:srgbClr val="0D0D0D"/>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a:ln>
                            <a:noFill/>
                          </a:ln>
                          <a:solidFill>
                            <a:srgbClr val="0D0D0D"/>
                          </a:solidFill>
                          <a:effectLst/>
                          <a:uLnTx/>
                          <a:uFillTx/>
                        </a:rPr>
                        <a:t>2024</a:t>
                      </a:r>
                      <a:r>
                        <a:rPr kumimoji="1" lang="ja-JP" alt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10</a:t>
                      </a:r>
                      <a:r>
                        <a:rPr lang="ja-JP" altLang="ja-JP" sz="1050" b="0" i="0" u="none" strike="noStrike" kern="1200" cap="none" spc="0" normalizeH="0" baseline="0" noProof="0">
                          <a:ln>
                            <a:noFill/>
                          </a:ln>
                          <a:solidFill>
                            <a:srgbClr val="0D0D0D"/>
                          </a:solidFill>
                          <a:effectLst/>
                          <a:uLnTx/>
                          <a:uFillTx/>
                        </a:rPr>
                        <a:t>月</a:t>
                      </a:r>
                      <a:r>
                        <a:rPr kumimoji="1" lang="en-US" altLang="ja-JP" sz="1050" b="0" i="0" u="none" strike="noStrike" kern="1200" cap="none" spc="0" normalizeH="0" baseline="0" noProof="0">
                          <a:ln>
                            <a:noFill/>
                          </a:ln>
                          <a:solidFill>
                            <a:srgbClr val="0D0D0D"/>
                          </a:solidFill>
                          <a:effectLst/>
                          <a:uLnTx/>
                          <a:uFillTx/>
                        </a:rPr>
                        <a:t>1</a:t>
                      </a:r>
                      <a:r>
                        <a:rPr kumimoji="1" lang="ja-JP" altLang="ja-JP" sz="1050" b="0" i="0" u="none" strike="noStrike" kern="1200" cap="none" spc="0" normalizeH="0" baseline="0" noProof="0">
                          <a:ln>
                            <a:noFill/>
                          </a:ln>
                          <a:solidFill>
                            <a:srgbClr val="0D0D0D"/>
                          </a:solidFill>
                          <a:effectLst/>
                          <a:uLnTx/>
                          <a:uFillTx/>
                        </a:rPr>
                        <a:t>日</a:t>
                      </a:r>
                      <a:r>
                        <a:rPr lang="ja-JP" altLang="en-US" sz="1050" b="0" i="0" u="none" strike="noStrike" kern="1200" cap="none" spc="0" normalizeH="0" baseline="0" noProof="0">
                          <a:ln>
                            <a:noFill/>
                          </a:ln>
                          <a:solidFill>
                            <a:srgbClr val="0D0D0D"/>
                          </a:solidFill>
                          <a:effectLst/>
                          <a:uLnTx/>
                          <a:uFillTx/>
                        </a:rPr>
                        <a:t>（火）</a:t>
                      </a:r>
                      <a:r>
                        <a:rPr kumimoji="1" lang="ja-JP" altLang="ja-JP" sz="1050" b="0" i="0" u="none" strike="noStrike" kern="1200" cap="none" spc="0" normalizeH="0" baseline="0" noProof="0">
                          <a:ln>
                            <a:noFill/>
                          </a:ln>
                          <a:solidFill>
                            <a:srgbClr val="0D0D0D"/>
                          </a:solidFill>
                          <a:effectLst/>
                          <a:uLnTx/>
                          <a:uFillTx/>
                        </a:rPr>
                        <a:t>～　</a:t>
                      </a:r>
                      <a:r>
                        <a:rPr lang="en-US" altLang="ja-JP" sz="1050" b="0" i="0" u="none" strike="noStrike" kern="1200" cap="none" spc="0" normalizeH="0" baseline="0" noProof="0">
                          <a:ln>
                            <a:noFill/>
                          </a:ln>
                          <a:solidFill>
                            <a:srgbClr val="0D0D0D"/>
                          </a:solidFill>
                          <a:effectLst/>
                          <a:uLnTx/>
                          <a:uFillTx/>
                        </a:rPr>
                        <a:t>2024</a:t>
                      </a:r>
                      <a:r>
                        <a:rPr kumimoji="1" lang="ja-JP" alt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12</a:t>
                      </a:r>
                      <a:r>
                        <a:rPr kumimoji="1" lang="ja-JP" altLang="ja-JP" sz="1050" b="0" i="0" u="none" strike="noStrike" kern="1200" cap="none" spc="0" normalizeH="0" baseline="0" noProof="0">
                          <a:ln>
                            <a:noFill/>
                          </a:ln>
                          <a:solidFill>
                            <a:srgbClr val="0D0D0D"/>
                          </a:solidFill>
                          <a:effectLst/>
                          <a:uLnTx/>
                          <a:uFillTx/>
                        </a:rPr>
                        <a:t>月</a:t>
                      </a:r>
                      <a:r>
                        <a:rPr lang="en-US" altLang="ja-JP" sz="1050" b="0" i="0" u="none" strike="noStrike" kern="1200" cap="none" spc="0" normalizeH="0" baseline="0" noProof="0">
                          <a:ln>
                            <a:noFill/>
                          </a:ln>
                          <a:solidFill>
                            <a:srgbClr val="0D0D0D"/>
                          </a:solidFill>
                          <a:effectLst/>
                          <a:uLnTx/>
                          <a:uFillTx/>
                        </a:rPr>
                        <a:t>31</a:t>
                      </a:r>
                      <a:r>
                        <a:rPr kumimoji="1" lang="ja-JP" altLang="ja-JP" sz="1050" b="0" i="0" u="none" strike="noStrike" kern="1200" cap="none" spc="0" normalizeH="0" baseline="0" noProof="0">
                          <a:ln>
                            <a:noFill/>
                          </a:ln>
                          <a:solidFill>
                            <a:srgbClr val="0D0D0D"/>
                          </a:solidFill>
                          <a:effectLst/>
                          <a:uLnTx/>
                          <a:uFillTx/>
                        </a:rPr>
                        <a:t>日（</a:t>
                      </a:r>
                      <a:r>
                        <a:rPr kumimoji="1" lang="ja-JP" altLang="en-US" sz="1050" b="0" i="0" u="none" strike="noStrike" kern="1200" cap="none" spc="0" normalizeH="0" baseline="0" noProof="0">
                          <a:ln>
                            <a:noFill/>
                          </a:ln>
                          <a:solidFill>
                            <a:srgbClr val="0D0D0D"/>
                          </a:solidFill>
                          <a:effectLst/>
                          <a:uLnTx/>
                          <a:uFillTx/>
                        </a:rPr>
                        <a:t>火</a:t>
                      </a:r>
                      <a:r>
                        <a:rPr kumimoji="1" lang="ja-JP" altLang="ja-JP" sz="1050" b="0" i="0" u="none" strike="noStrike" kern="1200" cap="none" spc="0" normalizeH="0" baseline="0" noProof="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P35</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P36</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4" name="正方形/長方形 13">
            <a:extLst>
              <a:ext uri="{FF2B5EF4-FFF2-40B4-BE49-F238E27FC236}">
                <a16:creationId xmlns:a16="http://schemas.microsoft.com/office/drawing/2014/main" id="{046D98E6-7363-0377-4F52-E89113347EC2}"/>
              </a:ext>
            </a:extLst>
          </p:cNvPr>
          <p:cNvSpPr/>
          <p:nvPr/>
        </p:nvSpPr>
        <p:spPr>
          <a:xfrm>
            <a:off x="434975" y="6070545"/>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
        <p:nvSpPr>
          <p:cNvPr id="16" name="円/楕円 27">
            <a:extLst>
              <a:ext uri="{FF2B5EF4-FFF2-40B4-BE49-F238E27FC236}">
                <a16:creationId xmlns:a16="http://schemas.microsoft.com/office/drawing/2014/main" id="{F1C764C6-C70F-A8CA-614A-B18B60C1C9C5}"/>
              </a:ext>
            </a:extLst>
          </p:cNvPr>
          <p:cNvSpPr>
            <a:spLocks noChangeAspect="1"/>
          </p:cNvSpPr>
          <p:nvPr/>
        </p:nvSpPr>
        <p:spPr>
          <a:xfrm>
            <a:off x="8318792" y="25624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519387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3" name="テキスト ボックス 2">
            <a:extLst>
              <a:ext uri="{FF2B5EF4-FFF2-40B4-BE49-F238E27FC236}">
                <a16:creationId xmlns:a16="http://schemas.microsoft.com/office/drawing/2014/main" id="{A9285DCD-41AE-75AD-721D-516BD3EAA84A}"/>
              </a:ext>
            </a:extLst>
          </p:cNvPr>
          <p:cNvSpPr txBox="1"/>
          <p:nvPr/>
        </p:nvSpPr>
        <p:spPr>
          <a:xfrm>
            <a:off x="441323" y="744393"/>
            <a:ext cx="10559158" cy="261610"/>
          </a:xfrm>
          <a:prstGeom prst="rect">
            <a:avLst/>
          </a:prstGeom>
          <a:noFill/>
        </p:spPr>
        <p:txBody>
          <a:bodyPr wrap="square" rtlCol="0">
            <a:spAutoFit/>
          </a:bodyPr>
          <a:lstStyle/>
          <a:p>
            <a:r>
              <a:rPr kumimoji="1" lang="en-US" altLang="ja-JP" sz="1100">
                <a:solidFill>
                  <a:srgbClr val="0D0D0D"/>
                </a:solidFill>
                <a:latin typeface="+mn-ea"/>
              </a:rPr>
              <a:t>※2025</a:t>
            </a:r>
            <a:r>
              <a:rPr kumimoji="1" lang="ja-JP" altLang="en-US" sz="1100">
                <a:solidFill>
                  <a:srgbClr val="0D0D0D"/>
                </a:solidFill>
                <a:latin typeface="+mn-ea"/>
              </a:rPr>
              <a:t>年</a:t>
            </a:r>
            <a:r>
              <a:rPr kumimoji="1" lang="en-US" altLang="ja-JP" sz="1100">
                <a:solidFill>
                  <a:srgbClr val="0D0D0D"/>
                </a:solidFill>
                <a:latin typeface="+mn-ea"/>
              </a:rPr>
              <a:t>1</a:t>
            </a:r>
            <a:r>
              <a:rPr kumimoji="1" lang="ja-JP" altLang="en-US" sz="1100">
                <a:solidFill>
                  <a:srgbClr val="0D0D0D"/>
                </a:solidFill>
                <a:latin typeface="+mn-ea"/>
              </a:rPr>
              <a:t>月</a:t>
            </a:r>
            <a:r>
              <a:rPr kumimoji="1" lang="en-US" altLang="ja-JP" sz="1100">
                <a:solidFill>
                  <a:srgbClr val="0D0D0D"/>
                </a:solidFill>
                <a:latin typeface="+mn-ea"/>
              </a:rPr>
              <a:t>1</a:t>
            </a:r>
            <a:r>
              <a:rPr kumimoji="1" lang="ja-JP" altLang="en-US" sz="1100">
                <a:solidFill>
                  <a:srgbClr val="0D0D0D"/>
                </a:solidFill>
                <a:latin typeface="+mn-ea"/>
              </a:rPr>
              <a:t>日（水）　</a:t>
            </a:r>
            <a:r>
              <a:rPr kumimoji="1" lang="en-US" altLang="ja-JP" sz="1100">
                <a:solidFill>
                  <a:srgbClr val="0D0D0D"/>
                </a:solidFill>
                <a:latin typeface="+mn-ea"/>
              </a:rPr>
              <a:t>0</a:t>
            </a:r>
            <a:r>
              <a:rPr kumimoji="1" lang="ja-JP" altLang="en-US" sz="1100">
                <a:solidFill>
                  <a:srgbClr val="0D0D0D"/>
                </a:solidFill>
                <a:latin typeface="+mn-ea"/>
              </a:rPr>
              <a:t>時～</a:t>
            </a:r>
            <a:r>
              <a:rPr lang="en-US" altLang="ja-JP" sz="1100">
                <a:solidFill>
                  <a:srgbClr val="0D0D0D"/>
                </a:solidFill>
                <a:latin typeface="+mn-ea"/>
              </a:rPr>
              <a:t>0</a:t>
            </a:r>
            <a:r>
              <a:rPr lang="ja-JP" altLang="en-US" sz="1100">
                <a:solidFill>
                  <a:srgbClr val="0D0D0D"/>
                </a:solidFill>
                <a:latin typeface="+mn-ea"/>
              </a:rPr>
              <a:t>時</a:t>
            </a:r>
            <a:r>
              <a:rPr lang="en-US" altLang="ja-JP" sz="1100">
                <a:solidFill>
                  <a:srgbClr val="0D0D0D"/>
                </a:solidFill>
                <a:latin typeface="+mn-ea"/>
              </a:rPr>
              <a:t>59</a:t>
            </a:r>
            <a:r>
              <a:rPr lang="ja-JP" altLang="en-US" sz="1100">
                <a:solidFill>
                  <a:srgbClr val="0D0D0D"/>
                </a:solidFill>
                <a:latin typeface="+mn-ea"/>
              </a:rPr>
              <a:t>分までの時間帯ジャックは別紙を参照ください。</a:t>
            </a:r>
            <a:endParaRPr kumimoji="1" lang="ja-JP" altLang="en-US" sz="1100">
              <a:solidFill>
                <a:srgbClr val="0D0D0D"/>
              </a:solidFill>
              <a:latin typeface="+mn-ea"/>
            </a:endParaRPr>
          </a:p>
        </p:txBody>
      </p:sp>
      <p:graphicFrame>
        <p:nvGraphicFramePr>
          <p:cNvPr id="5" name="表 4">
            <a:extLst>
              <a:ext uri="{FF2B5EF4-FFF2-40B4-BE49-F238E27FC236}">
                <a16:creationId xmlns:a16="http://schemas.microsoft.com/office/drawing/2014/main" id="{C5BE1CF6-8DD0-241B-7488-2B815F99F591}"/>
              </a:ext>
            </a:extLst>
          </p:cNvPr>
          <p:cNvGraphicFramePr>
            <a:graphicFrameLocks noGrp="1"/>
          </p:cNvGraphicFramePr>
          <p:nvPr>
            <p:extLst>
              <p:ext uri="{D42A27DB-BD31-4B8C-83A1-F6EECF244321}">
                <p14:modId xmlns:p14="http://schemas.microsoft.com/office/powerpoint/2010/main" val="3296181423"/>
              </p:ext>
            </p:extLst>
          </p:nvPr>
        </p:nvGraphicFramePr>
        <p:xfrm>
          <a:off x="479426" y="970494"/>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カルーセル（時間帯ジャック）（</a:t>
                      </a:r>
                      <a:r>
                        <a:rPr kumimoji="1" lang="en-US" altLang="ja-JP" sz="1050" b="1" i="0" kern="1200">
                          <a:solidFill>
                            <a:schemeClr val="bg1"/>
                          </a:solidFill>
                          <a:latin typeface="Meiryo"/>
                          <a:ea typeface="Meiryo"/>
                          <a:cs typeface="+mn-cs"/>
                        </a:rPr>
                        <a:t>1/1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r>
                        <a:rPr kumimoji="1" lang="en-US" altLang="ja-JP" sz="1050" b="1" i="0" kern="1200">
                          <a:solidFill>
                            <a:schemeClr val="bg1"/>
                          </a:solidFill>
                          <a:latin typeface="Meiryo"/>
                          <a:ea typeface="Meiryo"/>
                          <a:cs typeface="+mn-cs"/>
                        </a:rPr>
                        <a:t>1/1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panose="020B0604030504040204" pitchFamily="34" charset="-128"/>
                          <a:ea typeface="Meiryo" panose="020B0604030504040204" pitchFamily="34" charset="-128"/>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1000009301</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panose="020B0604030504040204" pitchFamily="34" charset="-128"/>
                          <a:ea typeface="Meiryo" panose="020B0604030504040204" pitchFamily="34" charset="-128"/>
                        </a:rPr>
                        <a:t>内容変更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1000009256</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2024</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7</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25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ja-JP" altLang="en-US"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a:solidFill>
                            <a:srgbClr val="0D0D0D"/>
                          </a:solidFill>
                          <a:latin typeface="Meiryo" panose="020B0604030504040204" pitchFamily="34" charset="-128"/>
                          <a:ea typeface="Meiryo" panose="020B0604030504040204" pitchFamily="34" charset="-128"/>
                          <a:cs typeface="+mn-cs"/>
                        </a:rPr>
                        <a:t>カルーセル</a:t>
                      </a:r>
                      <a:r>
                        <a:rPr lang="en-US" altLang="ja-JP" sz="1050" b="0" i="0" kern="1200">
                          <a:solidFill>
                            <a:srgbClr val="0D0D0D"/>
                          </a:solidFill>
                          <a:latin typeface="Meiryo" panose="020B0604030504040204" pitchFamily="34" charset="-128"/>
                          <a:ea typeface="Meiryo" panose="020B0604030504040204" pitchFamily="34" charset="-128"/>
                          <a:cs typeface="+mn-cs"/>
                        </a:rPr>
                        <a:t>/</a:t>
                      </a:r>
                      <a:r>
                        <a:rPr lang="ja-JP" altLang="en-US" sz="1050" b="0" i="0" kern="1200">
                          <a:solidFill>
                            <a:srgbClr val="0D0D0D"/>
                          </a:solidFill>
                          <a:latin typeface="Meiryo" panose="020B0604030504040204" pitchFamily="34" charset="-128"/>
                          <a:ea typeface="Meiryo" panose="020B0604030504040204" pitchFamily="34" charset="-128"/>
                          <a:cs typeface="+mn-cs"/>
                        </a:rPr>
                        <a:t>画像</a:t>
                      </a:r>
                      <a:r>
                        <a:rPr lang="en-US" altLang="ja-JP" sz="1050" b="0" i="0" kern="1200">
                          <a:solidFill>
                            <a:srgbClr val="0D0D0D"/>
                          </a:solidFill>
                          <a:latin typeface="Meiryo" panose="020B0604030504040204" pitchFamily="34" charset="-128"/>
                          <a:ea typeface="Meiryo" panose="020B0604030504040204" pitchFamily="34" charset="-128"/>
                          <a:cs typeface="+mn-cs"/>
                        </a:rPr>
                        <a:t>/16</a:t>
                      </a:r>
                      <a:r>
                        <a:rPr lang="ja-JP" altLang="en-US" sz="1050" b="0" i="0" kern="1200">
                          <a:solidFill>
                            <a:srgbClr val="0D0D0D"/>
                          </a:solidFill>
                          <a:latin typeface="Meiryo" panose="020B0604030504040204" pitchFamily="34" charset="-128"/>
                          <a:ea typeface="Meiryo" panose="020B0604030504040204" pitchFamily="34" charset="-128"/>
                          <a:cs typeface="+mn-cs"/>
                        </a:rPr>
                        <a:t>：</a:t>
                      </a:r>
                      <a:r>
                        <a:rPr lang="en-US" altLang="ja-JP" sz="1050" b="0" i="0" kern="1200">
                          <a:solidFill>
                            <a:srgbClr val="0D0D0D"/>
                          </a:solidFill>
                          <a:latin typeface="Meiryo" panose="020B0604030504040204" pitchFamily="34" charset="-128"/>
                          <a:ea typeface="Meiryo" panose="020B0604030504040204" pitchFamily="34" charset="-128"/>
                          <a:cs typeface="+mn-cs"/>
                        </a:rPr>
                        <a:t>9</a:t>
                      </a:r>
                      <a:endParaRPr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a:solidFill>
                            <a:srgbClr val="0D0D0D"/>
                          </a:solidFill>
                          <a:latin typeface="+mn-lt"/>
                          <a:ea typeface="+mn-ea"/>
                          <a:cs typeface="+mn-cs"/>
                        </a:rPr>
                        <a:t>-</a:t>
                      </a:r>
                      <a:endParaRPr kumimoji="1" lang="ja-JP" altLang="en-US" sz="1050" kern="1200">
                        <a:solidFill>
                          <a:srgbClr val="0D0D0D"/>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a:ln>
                            <a:noFill/>
                          </a:ln>
                          <a:solidFill>
                            <a:srgbClr val="0D0D0D"/>
                          </a:solidFill>
                          <a:effectLst/>
                          <a:uLnTx/>
                          <a:uFillTx/>
                        </a:rPr>
                        <a:t>2025</a:t>
                      </a:r>
                      <a:r>
                        <a:rPr kumimoji="1" lang="ja-JP" alt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a:t>
                      </a:r>
                      <a:r>
                        <a:rPr lang="ja-JP" altLang="ja-JP" sz="1050" b="0" i="0" u="none" strike="noStrike" kern="1200" cap="none" spc="0" normalizeH="0" baseline="0" noProof="0">
                          <a:ln>
                            <a:noFill/>
                          </a:ln>
                          <a:solidFill>
                            <a:srgbClr val="0D0D0D"/>
                          </a:solidFill>
                          <a:effectLst/>
                          <a:uLnTx/>
                          <a:uFillTx/>
                        </a:rPr>
                        <a:t>月</a:t>
                      </a:r>
                      <a:r>
                        <a:rPr kumimoji="1" lang="en-US" altLang="ja-JP" sz="1050" b="0" i="0" u="none" strike="noStrike" kern="1200" cap="none" spc="0" normalizeH="0" baseline="0" noProof="0">
                          <a:ln>
                            <a:noFill/>
                          </a:ln>
                          <a:solidFill>
                            <a:srgbClr val="0D0D0D"/>
                          </a:solidFill>
                          <a:effectLst/>
                          <a:uLnTx/>
                          <a:uFillTx/>
                        </a:rPr>
                        <a:t>1</a:t>
                      </a:r>
                      <a:r>
                        <a:rPr kumimoji="1" lang="ja-JP" altLang="ja-JP" sz="1050" b="0" i="0" u="none" strike="noStrike" kern="1200" cap="none" spc="0" normalizeH="0" baseline="0" noProof="0">
                          <a:ln>
                            <a:noFill/>
                          </a:ln>
                          <a:solidFill>
                            <a:srgbClr val="0D0D0D"/>
                          </a:solidFill>
                          <a:effectLst/>
                          <a:uLnTx/>
                          <a:uFillTx/>
                        </a:rPr>
                        <a:t>日</a:t>
                      </a:r>
                      <a:r>
                        <a:rPr lang="ja-JP" altLang="en-US" sz="1050" b="0" i="0" u="none" strike="noStrike" kern="1200" cap="none" spc="0" normalizeH="0" baseline="0" noProof="0">
                          <a:ln>
                            <a:noFill/>
                          </a:ln>
                          <a:solidFill>
                            <a:srgbClr val="0D0D0D"/>
                          </a:solidFill>
                          <a:effectLst/>
                          <a:uLnTx/>
                          <a:uFillTx/>
                        </a:rPr>
                        <a:t>（水）</a:t>
                      </a:r>
                      <a:r>
                        <a:rPr kumimoji="1" lang="ja-JP" altLang="ja-JP" sz="1050" b="0" i="0" u="none" strike="noStrike" kern="1200" cap="none" spc="0" normalizeH="0" baseline="0" noProof="0">
                          <a:ln>
                            <a:noFill/>
                          </a:ln>
                          <a:solidFill>
                            <a:srgbClr val="0D0D0D"/>
                          </a:solidFill>
                          <a:effectLst/>
                          <a:uLnTx/>
                          <a:uFillTx/>
                        </a:rPr>
                        <a:t>～　</a:t>
                      </a:r>
                      <a:r>
                        <a:rPr lang="en-US" altLang="ja-JP" sz="1050" b="0" i="0" u="none" strike="noStrike" kern="1200" cap="none" spc="0" normalizeH="0" baseline="0" noProof="0">
                          <a:ln>
                            <a:noFill/>
                          </a:ln>
                          <a:solidFill>
                            <a:srgbClr val="0D0D0D"/>
                          </a:solidFill>
                          <a:effectLst/>
                          <a:uLnTx/>
                          <a:uFillTx/>
                        </a:rPr>
                        <a:t>2025</a:t>
                      </a:r>
                      <a:r>
                        <a:rPr kumimoji="1" lang="ja-JP" alt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a:t>
                      </a:r>
                      <a:r>
                        <a:rPr kumimoji="1" lang="ja-JP" altLang="ja-JP" sz="1050" b="0" i="0" u="none" strike="noStrike" kern="1200" cap="none" spc="0" normalizeH="0" baseline="0" noProof="0">
                          <a:ln>
                            <a:noFill/>
                          </a:ln>
                          <a:solidFill>
                            <a:srgbClr val="0D0D0D"/>
                          </a:solidFill>
                          <a:effectLst/>
                          <a:uLnTx/>
                          <a:uFillTx/>
                        </a:rPr>
                        <a:t>月</a:t>
                      </a:r>
                      <a:r>
                        <a:rPr kumimoji="1" lang="en-US" altLang="ja-JP" sz="1050" b="0" i="0" u="none" strike="noStrike" kern="1200" cap="none" spc="0" normalizeH="0" baseline="0" noProof="0">
                          <a:ln>
                            <a:noFill/>
                          </a:ln>
                          <a:solidFill>
                            <a:srgbClr val="0D0D0D"/>
                          </a:solidFill>
                          <a:effectLst/>
                          <a:uLnTx/>
                          <a:uFillTx/>
                        </a:rPr>
                        <a:t>1</a:t>
                      </a:r>
                      <a:r>
                        <a:rPr kumimoji="1" lang="ja-JP" altLang="ja-JP" sz="1050" b="0" i="0" u="none" strike="noStrike" kern="1200" cap="none" spc="0" normalizeH="0" baseline="0" noProof="0">
                          <a:ln>
                            <a:noFill/>
                          </a:ln>
                          <a:solidFill>
                            <a:srgbClr val="0D0D0D"/>
                          </a:solidFill>
                          <a:effectLst/>
                          <a:uLnTx/>
                          <a:uFillTx/>
                        </a:rPr>
                        <a:t>日（</a:t>
                      </a:r>
                      <a:r>
                        <a:rPr kumimoji="1" lang="ja-JP" altLang="en-US" sz="1050" b="0" i="0" u="none" strike="noStrike" kern="1200" cap="none" spc="0" normalizeH="0" baseline="0" noProof="0">
                          <a:ln>
                            <a:noFill/>
                          </a:ln>
                          <a:solidFill>
                            <a:srgbClr val="0D0D0D"/>
                          </a:solidFill>
                          <a:effectLst/>
                          <a:uLnTx/>
                          <a:uFillTx/>
                        </a:rPr>
                        <a:t>水</a:t>
                      </a:r>
                      <a:r>
                        <a:rPr kumimoji="1" lang="ja-JP" altLang="ja-JP" sz="1050" b="0" i="0" u="none" strike="noStrike" kern="1200" cap="none" spc="0" normalizeH="0" baseline="0" noProof="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P37</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P38</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8" name="正方形/長方形 7">
            <a:extLst>
              <a:ext uri="{FF2B5EF4-FFF2-40B4-BE49-F238E27FC236}">
                <a16:creationId xmlns:a16="http://schemas.microsoft.com/office/drawing/2014/main" id="{F873AF13-8D3B-60E6-75CC-0DDF66F5FE52}"/>
              </a:ext>
            </a:extLst>
          </p:cNvPr>
          <p:cNvSpPr/>
          <p:nvPr/>
        </p:nvSpPr>
        <p:spPr>
          <a:xfrm>
            <a:off x="434975" y="6070545"/>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sp>
        <p:nvSpPr>
          <p:cNvPr id="14" name="テキスト プレースホルダー 1">
            <a:extLst>
              <a:ext uri="{FF2B5EF4-FFF2-40B4-BE49-F238E27FC236}">
                <a16:creationId xmlns:a16="http://schemas.microsoft.com/office/drawing/2014/main" id="{131BE826-F1F1-22CF-B79E-7AACAC0509BE}"/>
              </a:ext>
            </a:extLst>
          </p:cNvPr>
          <p:cNvSpPr txBox="1">
            <a:spLocks/>
          </p:cNvSpPr>
          <p:nvPr/>
        </p:nvSpPr>
        <p:spPr>
          <a:xfrm>
            <a:off x="3424508" y="252000"/>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ブランドパネル  スマートフォン  カルーセル</a:t>
            </a:r>
          </a:p>
        </p:txBody>
      </p:sp>
      <p:sp>
        <p:nvSpPr>
          <p:cNvPr id="15" name="円/楕円 27">
            <a:extLst>
              <a:ext uri="{FF2B5EF4-FFF2-40B4-BE49-F238E27FC236}">
                <a16:creationId xmlns:a16="http://schemas.microsoft.com/office/drawing/2014/main" id="{54D6E019-7B39-2006-D1A5-DF2832E46C84}"/>
              </a:ext>
            </a:extLst>
          </p:cNvPr>
          <p:cNvSpPr>
            <a:spLocks noChangeAspect="1"/>
          </p:cNvSpPr>
          <p:nvPr/>
        </p:nvSpPr>
        <p:spPr>
          <a:xfrm>
            <a:off x="8318792" y="25624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6152861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046D98E6-7363-0377-4F52-E89113347EC2}"/>
              </a:ext>
            </a:extLst>
          </p:cNvPr>
          <p:cNvSpPr/>
          <p:nvPr/>
        </p:nvSpPr>
        <p:spPr>
          <a:xfrm>
            <a:off x="434975" y="6070545"/>
            <a:ext cx="10423046" cy="338554"/>
          </a:xfrm>
          <a:prstGeom prst="rect">
            <a:avLst/>
          </a:prstGeom>
        </p:spPr>
        <p:txBody>
          <a:bodyPr wrap="none" lIns="91440" tIns="45720" rIns="91440" bIns="45720" anchor="t">
            <a:spAutoFit/>
          </a:bodyPr>
          <a:lstStyle/>
          <a:p>
            <a:pPr marL="0" marR="0" lvl="0" indent="0" defTabSz="914400" eaLnBrk="1" fontAlgn="auto" latinLnBrk="0" hangingPunct="1">
              <a:spcBef>
                <a:spcPts val="0"/>
              </a:spcBef>
              <a:spcAft>
                <a:spcPts val="0"/>
              </a:spcAft>
              <a:buClrTx/>
              <a:buSzTx/>
              <a:buFontTx/>
              <a:buNone/>
              <a:tabLst/>
              <a:defRPr/>
            </a:pPr>
            <a:r>
              <a:rPr kumimoji="0" lang="en-US" altLang="ja-JP" sz="800" b="0" i="0" u="none" strike="noStrike" kern="0" cap="none" spc="0" normalizeH="0" baseline="0" noProof="0">
                <a:ln>
                  <a:noFill/>
                </a:ln>
                <a:solidFill>
                  <a:srgbClr val="0D0D0D"/>
                </a:solidFill>
                <a:effectLst/>
                <a:uLnTx/>
                <a:uFillTx/>
              </a:rPr>
              <a:t>※</a:t>
            </a:r>
            <a:r>
              <a:rPr kumimoji="0" lang="ja-JP" altLang="en-US" sz="800" kern="0" noProof="0">
                <a:solidFill>
                  <a:srgbClr val="0D0D0D"/>
                </a:solidFill>
              </a:rPr>
              <a:t>時間帯ジャック商品は</a:t>
            </a:r>
            <a:r>
              <a:rPr kumimoji="0" lang="en-US" altLang="ja-JP" sz="800" kern="0" noProof="0">
                <a:solidFill>
                  <a:srgbClr val="0D0D0D"/>
                </a:solidFill>
              </a:rPr>
              <a:t>1</a:t>
            </a:r>
            <a:r>
              <a:rPr kumimoji="0" lang="ja-JP" altLang="en-US" sz="800" kern="0" noProof="0">
                <a:solidFill>
                  <a:srgbClr val="0D0D0D"/>
                </a:solidFill>
              </a:rPr>
              <a:t>日で最大</a:t>
            </a:r>
            <a:r>
              <a:rPr kumimoji="0" lang="en-US" altLang="ja-JP" sz="800" kern="0" noProof="0">
                <a:solidFill>
                  <a:srgbClr val="0D0D0D"/>
                </a:solidFill>
              </a:rPr>
              <a:t>3</a:t>
            </a:r>
            <a:r>
              <a:rPr kumimoji="0" lang="ja-JP" altLang="en-US" sz="800" kern="0" noProof="0">
                <a:solidFill>
                  <a:srgbClr val="0D0D0D"/>
                </a:solidFill>
              </a:rPr>
              <a:t>時間、</a:t>
            </a:r>
            <a:r>
              <a:rPr kumimoji="0" lang="en-US" altLang="ja-JP" sz="800" kern="0" noProof="0">
                <a:solidFill>
                  <a:srgbClr val="0D0D0D"/>
                </a:solidFill>
              </a:rPr>
              <a:t>1</a:t>
            </a:r>
            <a:r>
              <a:rPr kumimoji="0" lang="ja-JP" altLang="en-US" sz="800" kern="0" noProof="0">
                <a:solidFill>
                  <a:srgbClr val="0D0D0D"/>
                </a:solidFill>
              </a:rPr>
              <a:t>週間で最大</a:t>
            </a:r>
            <a:r>
              <a:rPr kumimoji="0" lang="en-US" altLang="ja-JP" sz="800" kern="0" noProof="0">
                <a:solidFill>
                  <a:srgbClr val="0D0D0D"/>
                </a:solidFill>
              </a:rPr>
              <a:t>10</a:t>
            </a:r>
            <a:r>
              <a:rPr kumimoji="0" lang="ja-JP" altLang="en-US" sz="800" kern="0" noProof="0">
                <a:solidFill>
                  <a:srgbClr val="0D0D0D"/>
                </a:solidFill>
              </a:rPr>
              <a:t>時間までの販売となります。</a:t>
            </a:r>
            <a:endParaRPr kumimoji="0" lang="en-US" altLang="ja-JP" sz="800" kern="0" noProof="0">
              <a:solidFill>
                <a:srgbClr val="0D0D0D"/>
              </a:solidFill>
            </a:endParaRPr>
          </a:p>
          <a:p>
            <a:pPr>
              <a:defRPr/>
            </a:pP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a:ln>
                  <a:noFill/>
                </a:ln>
                <a:solidFill>
                  <a:srgbClr val="0D0D0D"/>
                </a:solidFill>
                <a:effectLst/>
                <a:uLnTx/>
                <a:uFillTx/>
                <a:latin typeface="Meiryo"/>
                <a:ea typeface="Meiryo"/>
              </a:rPr>
              <a:t>SP</a:t>
            </a:r>
            <a:r>
              <a:rPr kumimoji="0" lang="ja-JP" altLang="ja-JP" sz="800" b="0" i="0" u="none" strike="noStrike" kern="0" cap="none" spc="0" normalizeH="0" baseline="0" noProof="0">
                <a:ln>
                  <a:noFill/>
                </a:ln>
                <a:solidFill>
                  <a:srgbClr val="0D0D0D"/>
                </a:solidFill>
                <a:effectLst/>
                <a:uLnTx/>
                <a:uFillTx/>
                <a:latin typeface="Meiryo"/>
                <a:ea typeface="Meiryo"/>
              </a:rPr>
              <a:t>はスマートフォン</a:t>
            </a:r>
            <a:r>
              <a:rPr kumimoji="0" lang="ja-JP" altLang="ja-JP" sz="800" kern="0">
                <a:solidFill>
                  <a:srgbClr val="0D0D0D"/>
                </a:solidFill>
                <a:latin typeface="Meiryo"/>
                <a:ea typeface="Meiryo"/>
              </a:rPr>
              <a:t>、</a:t>
            </a:r>
            <a:r>
              <a:rPr kumimoji="0" lang="en-US" altLang="ja-JP" sz="800" kern="0">
                <a:solidFill>
                  <a:srgbClr val="0D0D0D"/>
                </a:solidFill>
                <a:latin typeface="Meiryo"/>
                <a:ea typeface="Meiryo"/>
              </a:rPr>
              <a:t>PC</a:t>
            </a:r>
            <a:r>
              <a:rPr kumimoji="0" lang="ja-JP" altLang="ja-JP" sz="800" kern="0">
                <a:solidFill>
                  <a:srgbClr val="0D0D0D"/>
                </a:solidFill>
                <a:latin typeface="Meiryo"/>
                <a:ea typeface="Meiryo"/>
              </a:rPr>
              <a:t>はパソコン、</a:t>
            </a:r>
            <a:r>
              <a:rPr kumimoji="0" lang="en-US" altLang="ja-JP" sz="800" kern="0">
                <a:solidFill>
                  <a:srgbClr val="0D0D0D"/>
                </a:solidFill>
                <a:latin typeface="Meiryo"/>
                <a:ea typeface="Meiryo"/>
              </a:rPr>
              <a:t>MD</a:t>
            </a:r>
            <a:r>
              <a:rPr kumimoji="0" lang="ja-JP" altLang="ja-JP" sz="800" kern="0">
                <a:solidFill>
                  <a:srgbClr val="0D0D0D"/>
                </a:solidFill>
                <a:latin typeface="Meiryo"/>
                <a:ea typeface="Meiryo"/>
              </a:rPr>
              <a:t>はマルチデバイス</a:t>
            </a:r>
            <a:r>
              <a:rPr kumimoji="0" lang="ja-JP" altLang="ja-JP" sz="800" b="0" i="0" u="none" strike="noStrike" kern="0" cap="none" spc="0" normalizeH="0" baseline="0" noProof="0">
                <a:ln>
                  <a:noFill/>
                </a:ln>
                <a:solidFill>
                  <a:srgbClr val="0D0D0D"/>
                </a:solidFill>
                <a:effectLst/>
                <a:uLnTx/>
                <a:uFillTx/>
                <a:latin typeface="Meiryo"/>
                <a:ea typeface="Meiryo"/>
              </a:rPr>
              <a:t>の略称です。</a:t>
            </a:r>
            <a:r>
              <a:rPr kumimoji="0" lang="ja-JP" altLang="en-US" sz="800" b="0" i="0" u="none" strike="noStrike" kern="0" cap="none" spc="0" normalizeH="0" baseline="0" noProof="0">
                <a:ln>
                  <a:noFill/>
                </a:ln>
                <a:solidFill>
                  <a:srgbClr val="0D0D0D"/>
                </a:solidFill>
                <a:effectLst/>
                <a:uLnTx/>
                <a:uFillTx/>
                <a:latin typeface="Meiryo"/>
                <a:ea typeface="Meiryo"/>
              </a:rPr>
              <a:t>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vCPM</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a:t>
            </a:r>
            <a:r>
              <a:rPr kumimoji="0" lang="en-US" altLang="ja-JP" sz="800" b="0" i="0" u="none" strike="noStrike" kern="0" cap="none" spc="0" normalizeH="0" baseline="0" noProof="0">
                <a:ln>
                  <a:noFill/>
                </a:ln>
                <a:solidFill>
                  <a:srgbClr val="0D0D0D"/>
                </a:solidFill>
                <a:effectLst/>
                <a:uLnTx/>
                <a:uFillTx/>
                <a:latin typeface="Meiryo"/>
                <a:ea typeface="メイリオ"/>
              </a:rPr>
              <a:t>1,000</a:t>
            </a:r>
            <a:r>
              <a:rPr kumimoji="0" lang="ja-JP" altLang="en-US" sz="800" b="0" i="0" u="none" strike="noStrike" kern="0" cap="none" spc="0" normalizeH="0" baseline="0" noProof="0">
                <a:ln>
                  <a:noFill/>
                </a:ln>
                <a:solidFill>
                  <a:srgbClr val="0D0D0D"/>
                </a:solidFill>
                <a:effectLst/>
                <a:uLnTx/>
                <a:uFillTx/>
                <a:latin typeface="Meiryo"/>
                <a:ea typeface="Meiryo"/>
              </a:rPr>
              <a:t>回あたりにかかる見込み広告費用です。 </a:t>
            </a:r>
            <a:r>
              <a:rPr kumimoji="0" lang="en-US" altLang="ja-JP" sz="800" b="0" i="0" u="none" strike="noStrike" kern="0" cap="none" spc="0" normalizeH="0" baseline="0" noProof="0">
                <a:ln>
                  <a:noFill/>
                </a:ln>
                <a:solidFill>
                  <a:srgbClr val="0D0D0D"/>
                </a:solidFill>
                <a:effectLst/>
                <a:uLnTx/>
                <a:uFillTx/>
                <a:latin typeface="Meiryo"/>
                <a:ea typeface="メイリオ"/>
              </a:rPr>
              <a:t>※</a:t>
            </a:r>
            <a:r>
              <a:rPr kumimoji="0" lang="en-US" altLang="ja-JP" sz="800" b="0" i="0" u="none" strike="noStrike" kern="0" cap="none" spc="0" normalizeH="0" baseline="0" noProof="0" err="1">
                <a:ln>
                  <a:noFill/>
                </a:ln>
                <a:solidFill>
                  <a:srgbClr val="0D0D0D"/>
                </a:solidFill>
                <a:effectLst/>
                <a:uLnTx/>
                <a:uFillTx/>
                <a:latin typeface="Meiryo"/>
                <a:ea typeface="メイリオ"/>
              </a:rPr>
              <a:t>vimps</a:t>
            </a:r>
            <a:r>
              <a:rPr kumimoji="0" lang="ja-JP" altLang="en-US" sz="800" b="0" i="0" u="none" strike="noStrike" kern="0" cap="none" spc="0" normalizeH="0" baseline="0" noProof="0">
                <a:ln>
                  <a:noFill/>
                </a:ln>
                <a:solidFill>
                  <a:srgbClr val="0D0D0D"/>
                </a:solidFill>
                <a:effectLst/>
                <a:uLnTx/>
                <a:uFillTx/>
                <a:latin typeface="Meiryo"/>
                <a:ea typeface="Meiryo"/>
              </a:rPr>
              <a:t>はビューアブルインプレッションの略称です。</a:t>
            </a:r>
            <a:endParaRPr lang="en-US" altLang="ja-JP" sz="800" b="0" i="0" u="none" strike="noStrike" kern="0" cap="none" spc="0" normalizeH="0" baseline="0" noProof="0">
              <a:ln>
                <a:noFill/>
              </a:ln>
              <a:solidFill>
                <a:srgbClr val="0D0D0D"/>
              </a:solidFill>
              <a:effectLst/>
              <a:uLnTx/>
              <a:uFillTx/>
              <a:latin typeface="Meiryo"/>
              <a:ea typeface="Meiryo"/>
            </a:endParaRPr>
          </a:p>
        </p:txBody>
      </p:sp>
      <p:graphicFrame>
        <p:nvGraphicFramePr>
          <p:cNvPr id="3" name="表 2">
            <a:extLst>
              <a:ext uri="{FF2B5EF4-FFF2-40B4-BE49-F238E27FC236}">
                <a16:creationId xmlns:a16="http://schemas.microsoft.com/office/drawing/2014/main" id="{81EF00D6-790B-F66E-85D1-E950CD16718C}"/>
              </a:ext>
            </a:extLst>
          </p:cNvPr>
          <p:cNvGraphicFramePr>
            <a:graphicFrameLocks noGrp="1"/>
          </p:cNvGraphicFramePr>
          <p:nvPr>
            <p:extLst>
              <p:ext uri="{D42A27DB-BD31-4B8C-83A1-F6EECF244321}">
                <p14:modId xmlns:p14="http://schemas.microsoft.com/office/powerpoint/2010/main" val="936240456"/>
              </p:ext>
            </p:extLst>
          </p:nvPr>
        </p:nvGraphicFramePr>
        <p:xfrm>
          <a:off x="479426" y="945096"/>
          <a:ext cx="11233151" cy="5109828"/>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5525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カルーセル（時間帯ジャック）（</a:t>
                      </a:r>
                      <a:r>
                        <a:rPr kumimoji="1" lang="en-US" altLang="ja-JP" sz="1050" b="1" i="0" kern="1200">
                          <a:solidFill>
                            <a:schemeClr val="bg1"/>
                          </a:solidFill>
                          <a:latin typeface="Meiryo"/>
                          <a:ea typeface="Meiryo"/>
                          <a:cs typeface="+mn-cs"/>
                        </a:rPr>
                        <a:t>1/2</a:t>
                      </a:r>
                      <a:r>
                        <a:rPr kumimoji="1" lang="ja-JP" altLang="en-US" sz="1050" b="1" i="0" kern="1200">
                          <a:solidFill>
                            <a:schemeClr val="bg1"/>
                          </a:solidFill>
                          <a:latin typeface="Meiryo"/>
                          <a:ea typeface="Meiryo"/>
                          <a:cs typeface="+mn-cs"/>
                        </a:rPr>
                        <a:t>～</a:t>
                      </a:r>
                      <a:r>
                        <a:rPr kumimoji="1" lang="en-US" altLang="ja-JP" sz="1050" b="1" i="0" kern="1200">
                          <a:solidFill>
                            <a:schemeClr val="bg1"/>
                          </a:solidFill>
                          <a:latin typeface="Meiryo"/>
                          <a:ea typeface="Meiryo"/>
                          <a:cs typeface="+mn-cs"/>
                        </a:rPr>
                        <a:t>3/31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a:solidFill>
                            <a:schemeClr val="bg1"/>
                          </a:solidFill>
                          <a:latin typeface="Meiryo"/>
                          <a:ea typeface="Meiryo"/>
                          <a:cs typeface="+mn-cs"/>
                        </a:rPr>
                        <a:t>ブランドパネル　</a:t>
                      </a:r>
                      <a:r>
                        <a:rPr kumimoji="1" lang="en-US" altLang="ja-JP" sz="1050" b="1" i="0" kern="1200">
                          <a:solidFill>
                            <a:schemeClr val="bg1"/>
                          </a:solidFill>
                          <a:latin typeface="Meiryo"/>
                          <a:ea typeface="Meiryo"/>
                          <a:cs typeface="+mn-cs"/>
                        </a:rPr>
                        <a:t>SP</a:t>
                      </a:r>
                      <a:r>
                        <a:rPr kumimoji="1" lang="ja-JP" altLang="en-US" sz="1050" b="1" i="0" kern="1200">
                          <a:solidFill>
                            <a:schemeClr val="bg1"/>
                          </a:solidFill>
                          <a:latin typeface="Meiryo"/>
                          <a:ea typeface="Meiryo"/>
                          <a:cs typeface="+mn-cs"/>
                        </a:rPr>
                        <a:t>　カルーセル（時間帯ジャック　関東</a:t>
                      </a:r>
                      <a:r>
                        <a:rPr kumimoji="1" lang="en-US" altLang="ja-JP" sz="1050" b="1" i="0" kern="1200">
                          <a:solidFill>
                            <a:schemeClr val="bg1"/>
                          </a:solidFill>
                          <a:latin typeface="Meiryo"/>
                          <a:ea typeface="Meiryo"/>
                          <a:cs typeface="+mn-cs"/>
                        </a:rPr>
                        <a:t>1</a:t>
                      </a:r>
                      <a:r>
                        <a:rPr kumimoji="1" lang="ja-JP" altLang="en-US" sz="1050" b="1" i="0" kern="1200">
                          <a:solidFill>
                            <a:schemeClr val="bg1"/>
                          </a:solidFill>
                          <a:latin typeface="Meiryo"/>
                          <a:ea typeface="Meiryo"/>
                          <a:cs typeface="+mn-cs"/>
                        </a:rPr>
                        <a:t>都</a:t>
                      </a:r>
                      <a:r>
                        <a:rPr kumimoji="1" lang="en-US" altLang="ja-JP" sz="1050" b="1" i="0" kern="1200">
                          <a:solidFill>
                            <a:schemeClr val="bg1"/>
                          </a:solidFill>
                          <a:latin typeface="Meiryo"/>
                          <a:ea typeface="Meiryo"/>
                          <a:cs typeface="+mn-cs"/>
                        </a:rPr>
                        <a:t>6</a:t>
                      </a:r>
                      <a:r>
                        <a:rPr kumimoji="1" lang="ja-JP" altLang="en-US" sz="1050" b="1" i="0" kern="1200">
                          <a:solidFill>
                            <a:schemeClr val="bg1"/>
                          </a:solidFill>
                          <a:latin typeface="Meiryo"/>
                          <a:ea typeface="Meiryo"/>
                          <a:cs typeface="+mn-cs"/>
                        </a:rPr>
                        <a:t>県）（</a:t>
                      </a:r>
                      <a:r>
                        <a:rPr kumimoji="1" lang="en-US" altLang="ja-JP" sz="1050" b="1" i="0" kern="1200">
                          <a:solidFill>
                            <a:schemeClr val="bg1"/>
                          </a:solidFill>
                          <a:latin typeface="Meiryo"/>
                          <a:ea typeface="Meiryo"/>
                          <a:cs typeface="+mn-cs"/>
                        </a:rPr>
                        <a:t>1/2</a:t>
                      </a:r>
                      <a:r>
                        <a:rPr kumimoji="1" lang="ja-JP" altLang="en-US" sz="1050" b="1" i="0" kern="1200">
                          <a:solidFill>
                            <a:schemeClr val="bg1"/>
                          </a:solidFill>
                          <a:latin typeface="Meiryo"/>
                          <a:ea typeface="Meiryo"/>
                          <a:cs typeface="+mn-cs"/>
                        </a:rPr>
                        <a:t>～</a:t>
                      </a:r>
                      <a:r>
                        <a:rPr kumimoji="1" lang="en-US" altLang="ja-JP" sz="1050" b="1" i="0" kern="1200">
                          <a:solidFill>
                            <a:schemeClr val="bg1"/>
                          </a:solidFill>
                          <a:latin typeface="Meiryo"/>
                          <a:ea typeface="Meiryo"/>
                          <a:cs typeface="+mn-cs"/>
                        </a:rPr>
                        <a:t>3/31</a:t>
                      </a:r>
                      <a:r>
                        <a:rPr kumimoji="1" lang="ja-JP" altLang="en-US" sz="1050" b="1" i="0" kern="1200">
                          <a:solidFill>
                            <a:schemeClr val="bg1"/>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panose="020B0604030504040204" pitchFamily="34" charset="-128"/>
                          <a:ea typeface="Meiryo" panose="020B0604030504040204" pitchFamily="34" charset="-128"/>
                        </a:rPr>
                        <a:t>内容変更</a:t>
                      </a:r>
                    </a:p>
                  </a:txBody>
                  <a:tcPr marT="36000" marB="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1000009267</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a:solidFill>
                            <a:srgbClr val="0D0D0D"/>
                          </a:solidFill>
                          <a:latin typeface="Meiryo" panose="020B0604030504040204" pitchFamily="34" charset="-128"/>
                          <a:ea typeface="Meiryo" panose="020B0604030504040204" pitchFamily="34" charset="-128"/>
                        </a:rPr>
                        <a:t>内容変更</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1000009257</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2024</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7</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25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ja-JP" altLang="en-US"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a:solidFill>
                            <a:srgbClr val="0D0D0D"/>
                          </a:solidFill>
                          <a:latin typeface="Meiryo" panose="020B0604030504040204" pitchFamily="34" charset="-128"/>
                          <a:ea typeface="Meiryo" panose="020B0604030504040204" pitchFamily="34" charset="-128"/>
                          <a:cs typeface="+mn-cs"/>
                        </a:rPr>
                        <a:t>カルーセル</a:t>
                      </a:r>
                      <a:r>
                        <a:rPr lang="en-US" altLang="ja-JP" sz="1050" b="0" i="0" kern="1200">
                          <a:solidFill>
                            <a:srgbClr val="0D0D0D"/>
                          </a:solidFill>
                          <a:latin typeface="Meiryo" panose="020B0604030504040204" pitchFamily="34" charset="-128"/>
                          <a:ea typeface="Meiryo" panose="020B0604030504040204" pitchFamily="34" charset="-128"/>
                          <a:cs typeface="+mn-cs"/>
                        </a:rPr>
                        <a:t>/</a:t>
                      </a:r>
                      <a:r>
                        <a:rPr lang="ja-JP" altLang="en-US" sz="1050" b="0" i="0" kern="1200">
                          <a:solidFill>
                            <a:srgbClr val="0D0D0D"/>
                          </a:solidFill>
                          <a:latin typeface="Meiryo" panose="020B0604030504040204" pitchFamily="34" charset="-128"/>
                          <a:ea typeface="Meiryo" panose="020B0604030504040204" pitchFamily="34" charset="-128"/>
                          <a:cs typeface="+mn-cs"/>
                        </a:rPr>
                        <a:t>画像</a:t>
                      </a:r>
                      <a:r>
                        <a:rPr lang="en-US" altLang="ja-JP" sz="1050" b="0" i="0" kern="1200">
                          <a:solidFill>
                            <a:srgbClr val="0D0D0D"/>
                          </a:solidFill>
                          <a:latin typeface="Meiryo" panose="020B0604030504040204" pitchFamily="34" charset="-128"/>
                          <a:ea typeface="Meiryo" panose="020B0604030504040204" pitchFamily="34" charset="-128"/>
                          <a:cs typeface="+mn-cs"/>
                        </a:rPr>
                        <a:t>/16</a:t>
                      </a:r>
                      <a:r>
                        <a:rPr lang="ja-JP" altLang="en-US" sz="1050" b="0" i="0" kern="1200">
                          <a:solidFill>
                            <a:srgbClr val="0D0D0D"/>
                          </a:solidFill>
                          <a:latin typeface="Meiryo" panose="020B0604030504040204" pitchFamily="34" charset="-128"/>
                          <a:ea typeface="Meiryo" panose="020B0604030504040204" pitchFamily="34" charset="-128"/>
                          <a:cs typeface="+mn-cs"/>
                        </a:rPr>
                        <a:t>：</a:t>
                      </a:r>
                      <a:r>
                        <a:rPr lang="en-US" altLang="ja-JP" sz="1050" b="0" i="0" kern="1200">
                          <a:solidFill>
                            <a:srgbClr val="0D0D0D"/>
                          </a:solidFill>
                          <a:latin typeface="Meiryo" panose="020B0604030504040204" pitchFamily="34" charset="-128"/>
                          <a:ea typeface="Meiryo" panose="020B0604030504040204" pitchFamily="34" charset="-128"/>
                          <a:cs typeface="+mn-cs"/>
                        </a:rPr>
                        <a:t>9</a:t>
                      </a:r>
                      <a:endParaRPr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25519">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a:solidFill>
                            <a:srgbClr val="0D0D0D"/>
                          </a:solidFill>
                          <a:latin typeface="+mn-lt"/>
                          <a:ea typeface="+mn-ea"/>
                          <a:cs typeface="+mn-cs"/>
                        </a:rPr>
                        <a:t>-</a:t>
                      </a:r>
                      <a:endParaRPr kumimoji="1" lang="ja-JP" altLang="en-US" sz="1050" kern="1200">
                        <a:solidFill>
                          <a:srgbClr val="0D0D0D"/>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rgbClr val="0D0D0D"/>
                          </a:solidFill>
                          <a:latin typeface="Meiryo"/>
                          <a:ea typeface="Meiryo"/>
                          <a:cs typeface="+mn-cs"/>
                        </a:rPr>
                        <a:t>スマートフォン（ウェブ</a:t>
                      </a:r>
                      <a:r>
                        <a:rPr kumimoji="1" lang="en-US" altLang="ja-JP" sz="1050" b="0" i="0" kern="1200">
                          <a:solidFill>
                            <a:srgbClr val="0D0D0D"/>
                          </a:solidFill>
                          <a:latin typeface="Meiryo"/>
                          <a:ea typeface="Meiryo"/>
                          <a:cs typeface="+mn-cs"/>
                        </a:rPr>
                        <a:t>/</a:t>
                      </a:r>
                      <a:r>
                        <a:rPr kumimoji="1" lang="ja-JP" altLang="en-US" sz="1050" b="0" i="0" kern="1200">
                          <a:solidFill>
                            <a:srgbClr val="0D0D0D"/>
                          </a:solidFill>
                          <a:latin typeface="Meiryo"/>
                          <a:ea typeface="Meiryo"/>
                          <a:cs typeface="+mn-cs"/>
                        </a:rPr>
                        <a:t>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r>
                        <a:rPr kumimoji="1" lang="en-US" altLang="ja-JP" sz="1050" b="0" i="0" kern="1200">
                          <a:solidFill>
                            <a:srgbClr val="0D0D0D"/>
                          </a:solidFill>
                          <a:latin typeface="Meiryo"/>
                          <a:ea typeface="Meiryo"/>
                          <a:cs typeface="+mn-cs"/>
                        </a:rPr>
                        <a:t> </a:t>
                      </a:r>
                      <a:r>
                        <a:rPr kumimoji="1" lang="ja-JP" altLang="en-US" sz="1050" b="0" i="0" kern="1200">
                          <a:solidFill>
                            <a:srgbClr val="0D0D0D"/>
                          </a:solidFill>
                          <a:latin typeface="Meiryo"/>
                          <a:ea typeface="Meiryo"/>
                          <a:cs typeface="+mn-cs"/>
                        </a:rPr>
                        <a:t>および</a:t>
                      </a:r>
                      <a:r>
                        <a:rPr kumimoji="1" lang="en-US" altLang="ja-JP" sz="1050" b="0" i="0" kern="1200">
                          <a:solidFill>
                            <a:srgbClr val="0D0D0D"/>
                          </a:solidFill>
                          <a:latin typeface="Meiryo"/>
                          <a:ea typeface="Meiryo"/>
                          <a:cs typeface="+mn-cs"/>
                        </a:rPr>
                        <a:t>Yahoo! JAPAN</a:t>
                      </a:r>
                      <a:r>
                        <a:rPr kumimoji="1" lang="ja-JP" altLang="en-US" sz="1050" b="0" i="0" kern="1200">
                          <a:solidFill>
                            <a:srgbClr val="0D0D0D"/>
                          </a:solidFill>
                          <a:latin typeface="Meiryo"/>
                          <a:ea typeface="Meiryo"/>
                          <a:cs typeface="+mn-cs"/>
                        </a:rPr>
                        <a:t>アプリのファーストビュー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a:ln>
                            <a:noFill/>
                          </a:ln>
                          <a:solidFill>
                            <a:srgbClr val="0D0D0D"/>
                          </a:solidFill>
                          <a:effectLst/>
                          <a:uLnTx/>
                          <a:uFillTx/>
                        </a:rPr>
                        <a:t>2025</a:t>
                      </a:r>
                      <a:r>
                        <a:rPr kumimoji="1" lang="ja-JP" alt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1</a:t>
                      </a:r>
                      <a:r>
                        <a:rPr lang="ja-JP" altLang="ja-JP" sz="1050" b="0" i="0" u="none" strike="noStrike" kern="1200" cap="none" spc="0" normalizeH="0" baseline="0" noProof="0">
                          <a:ln>
                            <a:noFill/>
                          </a:ln>
                          <a:solidFill>
                            <a:srgbClr val="0D0D0D"/>
                          </a:solidFill>
                          <a:effectLst/>
                          <a:uLnTx/>
                          <a:uFillTx/>
                        </a:rPr>
                        <a:t>月</a:t>
                      </a:r>
                      <a:r>
                        <a:rPr kumimoji="1" lang="en-US" altLang="ja-JP" sz="1050" b="0" i="0" u="none" strike="noStrike" kern="1200" cap="none" spc="0" normalizeH="0" baseline="0" noProof="0">
                          <a:ln>
                            <a:noFill/>
                          </a:ln>
                          <a:solidFill>
                            <a:srgbClr val="0D0D0D"/>
                          </a:solidFill>
                          <a:effectLst/>
                          <a:uLnTx/>
                          <a:uFillTx/>
                        </a:rPr>
                        <a:t>2</a:t>
                      </a:r>
                      <a:r>
                        <a:rPr kumimoji="1" lang="ja-JP" altLang="ja-JP" sz="1050" b="0" i="0" u="none" strike="noStrike" kern="1200" cap="none" spc="0" normalizeH="0" baseline="0" noProof="0">
                          <a:ln>
                            <a:noFill/>
                          </a:ln>
                          <a:solidFill>
                            <a:srgbClr val="0D0D0D"/>
                          </a:solidFill>
                          <a:effectLst/>
                          <a:uLnTx/>
                          <a:uFillTx/>
                        </a:rPr>
                        <a:t>日</a:t>
                      </a:r>
                      <a:r>
                        <a:rPr lang="ja-JP" altLang="en-US" sz="1050" b="0" i="0" u="none" strike="noStrike" kern="1200" cap="none" spc="0" normalizeH="0" baseline="0" noProof="0">
                          <a:ln>
                            <a:noFill/>
                          </a:ln>
                          <a:solidFill>
                            <a:srgbClr val="0D0D0D"/>
                          </a:solidFill>
                          <a:effectLst/>
                          <a:uLnTx/>
                          <a:uFillTx/>
                        </a:rPr>
                        <a:t>（木）</a:t>
                      </a:r>
                      <a:r>
                        <a:rPr kumimoji="1" lang="ja-JP" altLang="ja-JP" sz="1050" b="0" i="0" u="none" strike="noStrike" kern="1200" cap="none" spc="0" normalizeH="0" baseline="0" noProof="0">
                          <a:ln>
                            <a:noFill/>
                          </a:ln>
                          <a:solidFill>
                            <a:srgbClr val="0D0D0D"/>
                          </a:solidFill>
                          <a:effectLst/>
                          <a:uLnTx/>
                          <a:uFillTx/>
                        </a:rPr>
                        <a:t>～　</a:t>
                      </a:r>
                      <a:r>
                        <a:rPr lang="en-US" altLang="ja-JP" sz="1050" b="0" i="0" u="none" strike="noStrike" kern="1200" cap="none" spc="0" normalizeH="0" baseline="0" noProof="0">
                          <a:ln>
                            <a:noFill/>
                          </a:ln>
                          <a:solidFill>
                            <a:srgbClr val="0D0D0D"/>
                          </a:solidFill>
                          <a:effectLst/>
                          <a:uLnTx/>
                          <a:uFillTx/>
                        </a:rPr>
                        <a:t>2025</a:t>
                      </a:r>
                      <a:r>
                        <a:rPr kumimoji="1" lang="ja-JP" altLang="ja-JP" sz="1050" b="0" i="0" u="none" strike="noStrike" kern="1200" cap="none" spc="0" normalizeH="0" baseline="0" noProof="0">
                          <a:ln>
                            <a:noFill/>
                          </a:ln>
                          <a:solidFill>
                            <a:srgbClr val="0D0D0D"/>
                          </a:solidFill>
                          <a:effectLst/>
                          <a:uLnTx/>
                          <a:uFillTx/>
                        </a:rPr>
                        <a:t>年</a:t>
                      </a:r>
                      <a:r>
                        <a:rPr kumimoji="1" lang="en-US" altLang="ja-JP" sz="1050" b="0" i="0" u="none" strike="noStrike" kern="1200" cap="none" spc="0" normalizeH="0" baseline="0" noProof="0">
                          <a:ln>
                            <a:noFill/>
                          </a:ln>
                          <a:solidFill>
                            <a:srgbClr val="0D0D0D"/>
                          </a:solidFill>
                          <a:effectLst/>
                          <a:uLnTx/>
                          <a:uFillTx/>
                        </a:rPr>
                        <a:t>3</a:t>
                      </a:r>
                      <a:r>
                        <a:rPr kumimoji="1" lang="ja-JP" altLang="ja-JP" sz="1050" b="0" i="0" u="none" strike="noStrike" kern="1200" cap="none" spc="0" normalizeH="0" baseline="0" noProof="0">
                          <a:ln>
                            <a:noFill/>
                          </a:ln>
                          <a:solidFill>
                            <a:srgbClr val="0D0D0D"/>
                          </a:solidFill>
                          <a:effectLst/>
                          <a:uLnTx/>
                          <a:uFillTx/>
                        </a:rPr>
                        <a:t>月</a:t>
                      </a:r>
                      <a:r>
                        <a:rPr lang="en-US" altLang="ja-JP" sz="1050" b="0" i="0" u="none" strike="noStrike" kern="1200" cap="none" spc="0" normalizeH="0" baseline="0" noProof="0">
                          <a:ln>
                            <a:noFill/>
                          </a:ln>
                          <a:solidFill>
                            <a:srgbClr val="0D0D0D"/>
                          </a:solidFill>
                          <a:effectLst/>
                          <a:uLnTx/>
                          <a:uFillTx/>
                        </a:rPr>
                        <a:t>31</a:t>
                      </a:r>
                      <a:r>
                        <a:rPr kumimoji="1" lang="ja-JP" altLang="ja-JP" sz="1050" b="0" i="0" u="none" strike="noStrike" kern="1200" cap="none" spc="0" normalizeH="0" baseline="0" noProof="0">
                          <a:ln>
                            <a:noFill/>
                          </a:ln>
                          <a:solidFill>
                            <a:srgbClr val="0D0D0D"/>
                          </a:solidFill>
                          <a:effectLst/>
                          <a:uLnTx/>
                          <a:uFillTx/>
                        </a:rPr>
                        <a:t>日（</a:t>
                      </a:r>
                      <a:r>
                        <a:rPr kumimoji="1" lang="ja-JP" altLang="en-US" sz="1050" b="0" i="0" u="none" strike="noStrike" kern="1200" cap="none" spc="0" normalizeH="0" baseline="0" noProof="0">
                          <a:ln>
                            <a:noFill/>
                          </a:ln>
                          <a:solidFill>
                            <a:srgbClr val="0D0D0D"/>
                          </a:solidFill>
                          <a:effectLst/>
                          <a:uLnTx/>
                          <a:uFillTx/>
                        </a:rPr>
                        <a:t>月</a:t>
                      </a:r>
                      <a:r>
                        <a:rPr kumimoji="1" lang="ja-JP" altLang="ja-JP" sz="1050" b="0" i="0" u="none" strike="noStrike" kern="1200" cap="none" spc="0" normalizeH="0" baseline="0" noProof="0">
                          <a:ln>
                            <a:noFill/>
                          </a:ln>
                          <a:solidFill>
                            <a:srgbClr val="0D0D0D"/>
                          </a:solidFill>
                          <a:effectLst/>
                          <a:uLnTx/>
                          <a:uFillTx/>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日（</a:t>
                      </a:r>
                      <a:r>
                        <a:rPr kumimoji="1" lang="en-US" altLang="ja-JP" sz="1050" b="0" i="0" u="none" strike="noStrike" kern="1200" cap="none" spc="0" normalizeH="0" baseline="0" noProof="0">
                          <a:ln>
                            <a:noFill/>
                          </a:ln>
                          <a:solidFill>
                            <a:srgbClr val="0D0D0D"/>
                          </a:solidFill>
                          <a:effectLst/>
                          <a:uLnTx/>
                          <a:uFillTx/>
                          <a:latin typeface="Meiryo"/>
                          <a:ea typeface="Meiryo"/>
                          <a:cs typeface="+mn-cs"/>
                        </a:rPr>
                        <a:t>1</a:t>
                      </a:r>
                      <a:r>
                        <a:rPr kumimoji="1" lang="ja-JP" altLang="en-US" sz="1050" b="0" i="0" u="none" strike="noStrike" kern="1200" cap="none" spc="0" normalizeH="0" baseline="0" noProof="0">
                          <a:ln>
                            <a:noFill/>
                          </a:ln>
                          <a:solidFill>
                            <a:srgbClr val="0D0D0D"/>
                          </a:solidFill>
                          <a:effectLst/>
                          <a:uLnTx/>
                          <a:uFillTx/>
                          <a:latin typeface="Meiryo"/>
                          <a:ea typeface="Meiryo"/>
                          <a:cs typeface="+mn-cs"/>
                        </a:rPr>
                        <a:t>時間単位）</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a:solidFill>
                            <a:srgbClr val="0D0D0D"/>
                          </a:solidFill>
                          <a:effectLst/>
                          <a:latin typeface="Meiryo" panose="020B0604030504040204" pitchFamily="34" charset="-128"/>
                          <a:ea typeface="Meiryo" panose="020B0604030504040204" pitchFamily="34" charset="-128"/>
                        </a:rPr>
                        <a:t>時間帯ジャック購入型</a:t>
                      </a:r>
                      <a:endParaRPr kumimoji="1" lang="ja-JP" altLang="en-US" sz="1050" b="0" i="0" kern="1200">
                        <a:solidFill>
                          <a:srgbClr val="0D0D0D"/>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P35</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tc>
                <a:tc rowSpan="2"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rgbClr val="0D0D0D"/>
                          </a:solidFill>
                          <a:latin typeface="Meiryo" panose="020B0604030504040204" pitchFamily="34" charset="-128"/>
                          <a:ea typeface="Meiryo" panose="020B0604030504040204" pitchFamily="34" charset="-128"/>
                          <a:cs typeface="+mn-cs"/>
                        </a:rPr>
                        <a:t>価格は</a:t>
                      </a:r>
                      <a:r>
                        <a:rPr kumimoji="1" lang="en-US" altLang="ja-JP" sz="1050" b="0" i="0" kern="1200">
                          <a:solidFill>
                            <a:srgbClr val="0D0D0D"/>
                          </a:solidFill>
                          <a:latin typeface="Meiryo" panose="020B0604030504040204" pitchFamily="34" charset="-128"/>
                          <a:ea typeface="Meiryo" panose="020B0604030504040204" pitchFamily="34" charset="-128"/>
                          <a:cs typeface="+mn-cs"/>
                        </a:rPr>
                        <a:t>P36</a:t>
                      </a:r>
                      <a:r>
                        <a:rPr kumimoji="1" lang="ja-JP" altLang="en-US" sz="1050" b="0" i="0" kern="1200">
                          <a:solidFill>
                            <a:srgbClr val="0D0D0D"/>
                          </a:solidFill>
                          <a:latin typeface="Meiryo" panose="020B0604030504040204" pitchFamily="34" charset="-128"/>
                          <a:ea typeface="Meiryo" panose="020B0604030504040204" pitchFamily="34" charset="-128"/>
                          <a:cs typeface="+mn-cs"/>
                        </a:rPr>
                        <a:t>をご確認ください。</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2"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2551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vMerge="1">
                  <a:txBody>
                    <a:bodyPr/>
                    <a:lstStyle/>
                    <a:p>
                      <a:pPr algn="ctr"/>
                      <a:endParaRPr kumimoji="1" lang="en-US" altLang="ja-JP" sz="800">
                        <a:solidFill>
                          <a:schemeClr val="tx1">
                            <a:lumMod val="65000"/>
                            <a:lumOff val="35000"/>
                          </a:schemeClr>
                        </a:solidFill>
                        <a:latin typeface="+mj-lt"/>
                        <a:ea typeface="+mj-ea"/>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tc>
                <a:tc gridSpan="2" vMerge="1">
                  <a:txBody>
                    <a:bodyPr/>
                    <a:lstStyle/>
                    <a:p>
                      <a:pPr algn="ctr"/>
                      <a:endParaRPr kumimoji="1" lang="en-US" altLang="ja-JP" sz="6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v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25519">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a:solidFill>
                            <a:srgbClr val="0D0D0D"/>
                          </a:solidFill>
                          <a:latin typeface="Meiryo"/>
                          <a:ea typeface="Meiryo"/>
                        </a:rPr>
                        <a:t>-</a:t>
                      </a:r>
                      <a:endParaRPr kumimoji="1" lang="ja-JP" altLang="en-US" sz="1050" b="0" i="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9" name="円/楕円 27">
            <a:extLst>
              <a:ext uri="{FF2B5EF4-FFF2-40B4-BE49-F238E27FC236}">
                <a16:creationId xmlns:a16="http://schemas.microsoft.com/office/drawing/2014/main" id="{5D722602-DD6F-848F-FD5C-55A9D5578EBC}"/>
              </a:ext>
            </a:extLst>
          </p:cNvPr>
          <p:cNvSpPr>
            <a:spLocks noChangeAspect="1"/>
          </p:cNvSpPr>
          <p:nvPr/>
        </p:nvSpPr>
        <p:spPr>
          <a:xfrm>
            <a:off x="8318792" y="254552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4956210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54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061B2C58-12D9-BB57-4CAF-B85B3721461A}"/>
              </a:ext>
            </a:extLst>
          </p:cNvPr>
          <p:cNvGraphicFramePr>
            <a:graphicFrameLocks noGrp="1"/>
          </p:cNvGraphicFramePr>
          <p:nvPr>
            <p:extLst>
              <p:ext uri="{D42A27DB-BD31-4B8C-83A1-F6EECF244321}">
                <p14:modId xmlns:p14="http://schemas.microsoft.com/office/powerpoint/2010/main" val="224238874"/>
              </p:ext>
            </p:extLst>
          </p:nvPr>
        </p:nvGraphicFramePr>
        <p:xfrm>
          <a:off x="479424" y="9620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598637953"/>
                    </a:ext>
                  </a:extLst>
                </a:gridCol>
                <a:gridCol w="1688343">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4,680,000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5" name="表 4">
            <a:extLst>
              <a:ext uri="{FF2B5EF4-FFF2-40B4-BE49-F238E27FC236}">
                <a16:creationId xmlns:a16="http://schemas.microsoft.com/office/drawing/2014/main" id="{B5848210-0A3E-51CA-B7AC-A667C1121C39}"/>
              </a:ext>
            </a:extLst>
          </p:cNvPr>
          <p:cNvGraphicFramePr>
            <a:graphicFrameLocks noGrp="1"/>
          </p:cNvGraphicFramePr>
          <p:nvPr>
            <p:extLst>
              <p:ext uri="{D42A27DB-BD31-4B8C-83A1-F6EECF244321}">
                <p14:modId xmlns:p14="http://schemas.microsoft.com/office/powerpoint/2010/main" val="745311502"/>
              </p:ext>
            </p:extLst>
          </p:nvPr>
        </p:nvGraphicFramePr>
        <p:xfrm>
          <a:off x="6240018" y="9620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36722897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54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4" name="表 3">
            <a:extLst>
              <a:ext uri="{FF2B5EF4-FFF2-40B4-BE49-F238E27FC236}">
                <a16:creationId xmlns:a16="http://schemas.microsoft.com/office/drawing/2014/main" id="{30FB2457-B6C1-0F28-D2A5-D25C0A52BC90}"/>
              </a:ext>
            </a:extLst>
          </p:cNvPr>
          <p:cNvGraphicFramePr>
            <a:graphicFrameLocks noGrp="1"/>
          </p:cNvGraphicFramePr>
          <p:nvPr>
            <p:extLst>
              <p:ext uri="{D42A27DB-BD31-4B8C-83A1-F6EECF244321}">
                <p14:modId xmlns:p14="http://schemas.microsoft.com/office/powerpoint/2010/main" val="1963293103"/>
              </p:ext>
            </p:extLst>
          </p:nvPr>
        </p:nvGraphicFramePr>
        <p:xfrm>
          <a:off x="479423" y="9937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1,260,000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1,540,000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7" name="表 6">
            <a:extLst>
              <a:ext uri="{FF2B5EF4-FFF2-40B4-BE49-F238E27FC236}">
                <a16:creationId xmlns:a16="http://schemas.microsoft.com/office/drawing/2014/main" id="{64375AD5-A498-D378-8F2E-1F1EB2A3D894}"/>
              </a:ext>
            </a:extLst>
          </p:cNvPr>
          <p:cNvGraphicFramePr>
            <a:graphicFrameLocks noGrp="1"/>
          </p:cNvGraphicFramePr>
          <p:nvPr>
            <p:extLst>
              <p:ext uri="{D42A27DB-BD31-4B8C-83A1-F6EECF244321}">
                <p14:modId xmlns:p14="http://schemas.microsoft.com/office/powerpoint/2010/main" val="422120596"/>
              </p:ext>
            </p:extLst>
          </p:nvPr>
        </p:nvGraphicFramePr>
        <p:xfrm>
          <a:off x="6240018" y="9937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32628247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54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47002C7B-F974-47A4-C269-F688FE6D71B0}"/>
              </a:ext>
            </a:extLst>
          </p:cNvPr>
          <p:cNvGraphicFramePr>
            <a:graphicFrameLocks noGrp="1"/>
          </p:cNvGraphicFramePr>
          <p:nvPr>
            <p:extLst>
              <p:ext uri="{D42A27DB-BD31-4B8C-83A1-F6EECF244321}">
                <p14:modId xmlns:p14="http://schemas.microsoft.com/office/powerpoint/2010/main" val="1449081235"/>
              </p:ext>
            </p:extLst>
          </p:nvPr>
        </p:nvGraphicFramePr>
        <p:xfrm>
          <a:off x="479424" y="100012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598637953"/>
                    </a:ext>
                  </a:extLst>
                </a:gridCol>
                <a:gridCol w="1688343">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r>
                        <a:rPr kumimoji="1" lang="ja-JP" altLang="en-US" sz="1000" b="1" i="0" kern="1200">
                          <a:solidFill>
                            <a:schemeClr val="bg1"/>
                          </a:solidFill>
                          <a:latin typeface="Meiryo"/>
                          <a:ea typeface="Meiryo"/>
                          <a:cs typeface="+mn-cs"/>
                        </a:rPr>
                        <a:t>（</a:t>
                      </a:r>
                      <a:r>
                        <a:rPr kumimoji="1" lang="en-US" altLang="ja-JP" sz="1000" b="1" i="0" kern="1200">
                          <a:solidFill>
                            <a:schemeClr val="bg1"/>
                          </a:solidFill>
                          <a:latin typeface="Meiryo"/>
                          <a:ea typeface="Meiryo"/>
                          <a:cs typeface="+mn-cs"/>
                        </a:rPr>
                        <a:t>1/1</a:t>
                      </a:r>
                      <a:r>
                        <a:rPr kumimoji="1" lang="ja-JP" altLang="en-US" sz="1000" b="1" i="0" kern="1200">
                          <a:solidFill>
                            <a:schemeClr val="bg1"/>
                          </a:solidFill>
                          <a:latin typeface="Meiryo"/>
                          <a:ea typeface="Meiryo"/>
                          <a:cs typeface="+mn-cs"/>
                        </a:rPr>
                        <a:t>）</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2,760,000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1,620,000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1,210,000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990,000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1,800,000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1,100,000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1,710,000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2,090,000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5,640,000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4,180,000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4,320,000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5,280,000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4,950,000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4,140,000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5,060,000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5" name="表 4">
            <a:extLst>
              <a:ext uri="{FF2B5EF4-FFF2-40B4-BE49-F238E27FC236}">
                <a16:creationId xmlns:a16="http://schemas.microsoft.com/office/drawing/2014/main" id="{481D719E-6D4B-27CD-2B01-500568103D1C}"/>
              </a:ext>
            </a:extLst>
          </p:cNvPr>
          <p:cNvGraphicFramePr>
            <a:graphicFrameLocks noGrp="1"/>
          </p:cNvGraphicFramePr>
          <p:nvPr>
            <p:extLst>
              <p:ext uri="{D42A27DB-BD31-4B8C-83A1-F6EECF244321}">
                <p14:modId xmlns:p14="http://schemas.microsoft.com/office/powerpoint/2010/main" val="1451745312"/>
              </p:ext>
            </p:extLst>
          </p:nvPr>
        </p:nvGraphicFramePr>
        <p:xfrm>
          <a:off x="6240018" y="100012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598637953"/>
                    </a:ext>
                  </a:extLst>
                </a:gridCol>
                <a:gridCol w="1717131">
                  <a:extLst>
                    <a:ext uri="{9D8B030D-6E8A-4147-A177-3AD203B41FA5}">
                      <a16:colId xmlns:a16="http://schemas.microsoft.com/office/drawing/2014/main" val="240533709"/>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a:t>
                      </a:r>
                      <a:r>
                        <a:rPr kumimoji="1" lang="ja-JP" altLang="en-US" sz="1000" b="1" i="0" kern="1200">
                          <a:solidFill>
                            <a:schemeClr val="bg1"/>
                          </a:solidFill>
                          <a:latin typeface="Meiryo"/>
                          <a:ea typeface="Meiryo"/>
                          <a:cs typeface="+mn-cs"/>
                        </a:rPr>
                        <a:t>（</a:t>
                      </a:r>
                      <a:r>
                        <a:rPr kumimoji="1" lang="en-US" altLang="ja-JP" sz="1000" b="1" i="0" kern="1200">
                          <a:solidFill>
                            <a:schemeClr val="bg1"/>
                          </a:solidFill>
                          <a:latin typeface="Meiryo"/>
                          <a:ea typeface="Meiryo"/>
                          <a:cs typeface="+mn-cs"/>
                        </a:rPr>
                        <a:t>1/1</a:t>
                      </a:r>
                      <a:r>
                        <a:rPr kumimoji="1" lang="ja-JP" altLang="en-US" sz="1000" b="1" i="0" kern="1200">
                          <a:solidFill>
                            <a:schemeClr val="bg1"/>
                          </a:solidFill>
                          <a:latin typeface="Meiryo"/>
                          <a:ea typeface="Meiryo"/>
                          <a:cs typeface="+mn-cs"/>
                        </a:rPr>
                        <a:t>）</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8,880,000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5,490,000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6,710,000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4,410,000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5,390,000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6,960,000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4,230,000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5,170,000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4,500,000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7,920,000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4,860,000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5,940,000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8,640,000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5,310,000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6,490,000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9,120,000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5,670,000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6,930,000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9,840,000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6,030,000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7,370,000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10,080,000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6,210,000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7,590,000</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11917043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35">
            <a:extLst>
              <a:ext uri="{FF2B5EF4-FFF2-40B4-BE49-F238E27FC236}">
                <a16:creationId xmlns:a16="http://schemas.microsoft.com/office/drawing/2014/main" id="{AF82CB53-492A-FC36-1BFC-E33F35801796}"/>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1" name="図プレースホルダー 10" descr="アイコン&#10;&#10;自動的に生成された説明">
            <a:extLst>
              <a:ext uri="{FF2B5EF4-FFF2-40B4-BE49-F238E27FC236}">
                <a16:creationId xmlns:a16="http://schemas.microsoft.com/office/drawing/2014/main" id="{17CCE842-1A5A-26B4-6E5E-DF095FC1FB5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6" name="角丸四角形 25">
            <a:extLst>
              <a:ext uri="{FF2B5EF4-FFF2-40B4-BE49-F238E27FC236}">
                <a16:creationId xmlns:a16="http://schemas.microsoft.com/office/drawing/2014/main" id="{8F9975CF-61D2-EDBF-7C79-F6BABA2687AF}"/>
              </a:ext>
            </a:extLst>
          </p:cNvPr>
          <p:cNvSpPr/>
          <p:nvPr/>
        </p:nvSpPr>
        <p:spPr>
          <a:xfrm>
            <a:off x="1784939" y="184171"/>
            <a:ext cx="1834561"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時間帯ジャック価格表</a:t>
            </a:r>
          </a:p>
        </p:txBody>
      </p:sp>
      <p:sp>
        <p:nvSpPr>
          <p:cNvPr id="3" name="正方形/長方形 2">
            <a:extLst>
              <a:ext uri="{FF2B5EF4-FFF2-40B4-BE49-F238E27FC236}">
                <a16:creationId xmlns:a16="http://schemas.microsoft.com/office/drawing/2014/main" id="{5AD14280-6859-7249-4030-9854D7FA0E3A}"/>
              </a:ext>
            </a:extLst>
          </p:cNvPr>
          <p:cNvSpPr/>
          <p:nvPr/>
        </p:nvSpPr>
        <p:spPr>
          <a:xfrm>
            <a:off x="479425" y="6254750"/>
            <a:ext cx="10985380" cy="176972"/>
          </a:xfrm>
          <a:prstGeom prst="rect">
            <a:avLst/>
          </a:prstGeom>
        </p:spPr>
        <p:txBody>
          <a:bodyPr wrap="none" lIns="0" tIns="0" rIns="0" bIns="0" anchor="t">
            <a:spAutoFit/>
          </a:bodyPr>
          <a:lstStyle/>
          <a:p>
            <a:pPr>
              <a:lnSpc>
                <a:spcPts val="1460"/>
              </a:lnSpc>
              <a:defRPr/>
            </a:pPr>
            <a:r>
              <a:rPr kumimoji="0" lang="en-US" altLang="ja-JP" sz="850" kern="0">
                <a:solidFill>
                  <a:srgbClr val="0D0D0D"/>
                </a:solidFill>
                <a:latin typeface="Meiryo"/>
                <a:ea typeface="Meiryo"/>
              </a:rPr>
              <a:t>※</a:t>
            </a:r>
            <a:r>
              <a:rPr kumimoji="0" lang="en-US" sz="850" kern="0">
                <a:solidFill>
                  <a:srgbClr val="0D0D0D"/>
                </a:solidFill>
                <a:latin typeface="Meiryo"/>
                <a:ea typeface="Meiryo"/>
              </a:rPr>
              <a:t>SP</a:t>
            </a:r>
            <a:r>
              <a:rPr kumimoji="0" lang="ja-JP" sz="850" kern="0">
                <a:solidFill>
                  <a:srgbClr val="0D0D0D"/>
                </a:solidFill>
                <a:latin typeface="Meiryo"/>
                <a:ea typeface="Meiryo"/>
              </a:rPr>
              <a:t>はスマートフォン、</a:t>
            </a:r>
            <a:r>
              <a:rPr kumimoji="0" lang="en-US" altLang="ja-JP" sz="850" kern="0">
                <a:solidFill>
                  <a:srgbClr val="0D0D0D"/>
                </a:solidFill>
                <a:latin typeface="Meiryo"/>
                <a:ea typeface="Meiryo"/>
              </a:rPr>
              <a:t>PC</a:t>
            </a:r>
            <a:r>
              <a:rPr kumimoji="0" lang="ja-JP" sz="850" kern="0">
                <a:solidFill>
                  <a:srgbClr val="0D0D0D"/>
                </a:solidFill>
                <a:latin typeface="Meiryo"/>
                <a:ea typeface="Meiryo"/>
              </a:rPr>
              <a:t>はパソコン、</a:t>
            </a:r>
            <a:r>
              <a:rPr kumimoji="0" lang="en-US" altLang="ja-JP" sz="850" kern="0">
                <a:solidFill>
                  <a:srgbClr val="0D0D0D"/>
                </a:solidFill>
                <a:latin typeface="Meiryo"/>
                <a:ea typeface="Meiryo"/>
              </a:rPr>
              <a:t>MD</a:t>
            </a:r>
            <a:r>
              <a:rPr kumimoji="0" lang="ja-JP" sz="850" kern="0">
                <a:solidFill>
                  <a:srgbClr val="0D0D0D"/>
                </a:solidFill>
                <a:latin typeface="Meiryo"/>
                <a:ea typeface="Meiryo"/>
              </a:rPr>
              <a:t>はマルチデバイスの略称です。</a:t>
            </a:r>
            <a:r>
              <a:rPr kumimoji="0" lang="ja-JP" altLang="en-US" sz="850" kern="0">
                <a:solidFill>
                  <a:srgbClr val="0D0D0D"/>
                </a:solidFill>
                <a:latin typeface="Meiryo"/>
                <a:ea typeface="Meiryo"/>
              </a:rPr>
              <a:t>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vCPM</a:t>
            </a:r>
            <a:r>
              <a:rPr kumimoji="0" lang="ja-JP" altLang="en-US" sz="850" kern="0">
                <a:solidFill>
                  <a:srgbClr val="0D0D0D"/>
                </a:solidFill>
                <a:latin typeface="Meiryo"/>
                <a:ea typeface="Meiryo"/>
              </a:rPr>
              <a:t>はビューアブルインプレッション</a:t>
            </a:r>
            <a:r>
              <a:rPr kumimoji="0" lang="en-US" altLang="ja-JP" sz="850" kern="0">
                <a:solidFill>
                  <a:srgbClr val="0D0D0D"/>
                </a:solidFill>
                <a:latin typeface="Meiryo"/>
                <a:ea typeface="Meiryo"/>
              </a:rPr>
              <a:t>1,000</a:t>
            </a:r>
            <a:r>
              <a:rPr kumimoji="0" lang="ja-JP" altLang="en-US" sz="850" kern="0">
                <a:solidFill>
                  <a:srgbClr val="0D0D0D"/>
                </a:solidFill>
                <a:latin typeface="Meiryo"/>
                <a:ea typeface="Meiryo"/>
              </a:rPr>
              <a:t>回あたりにかかる見込み広告費用です。 </a:t>
            </a:r>
            <a:r>
              <a:rPr kumimoji="0" lang="en-US" altLang="ja-JP" sz="850" kern="0">
                <a:solidFill>
                  <a:srgbClr val="0D0D0D"/>
                </a:solidFill>
                <a:latin typeface="Meiryo"/>
                <a:ea typeface="Meiryo"/>
              </a:rPr>
              <a:t>※</a:t>
            </a:r>
            <a:r>
              <a:rPr kumimoji="0" lang="en-US" altLang="ja-JP" sz="850" kern="0" err="1">
                <a:solidFill>
                  <a:srgbClr val="0D0D0D"/>
                </a:solidFill>
                <a:latin typeface="Meiryo"/>
                <a:ea typeface="Meiryo"/>
              </a:rPr>
              <a:t>vimps</a:t>
            </a:r>
            <a:r>
              <a:rPr kumimoji="0" lang="ja-JP" altLang="en-US" sz="850" kern="0">
                <a:solidFill>
                  <a:srgbClr val="0D0D0D"/>
                </a:solidFill>
                <a:latin typeface="Meiryo"/>
                <a:ea typeface="Meiryo"/>
              </a:rPr>
              <a:t>はビューアブルインプレッションの略称です。</a:t>
            </a:r>
            <a:endParaRPr lang="ja-JP" altLang="en-US" sz="850" kern="0">
              <a:solidFill>
                <a:srgbClr val="0D0D0D"/>
              </a:solidFill>
              <a:latin typeface="Meiryo"/>
              <a:ea typeface="Meiryo"/>
            </a:endParaRPr>
          </a:p>
        </p:txBody>
      </p:sp>
      <p:sp>
        <p:nvSpPr>
          <p:cNvPr id="10" name="テキスト プレースホルダー 1">
            <a:extLst>
              <a:ext uri="{FF2B5EF4-FFF2-40B4-BE49-F238E27FC236}">
                <a16:creationId xmlns:a16="http://schemas.microsoft.com/office/drawing/2014/main" id="{681E1570-5BB3-1F12-C621-61C9A4A63F73}"/>
              </a:ext>
            </a:extLst>
          </p:cNvPr>
          <p:cNvSpPr>
            <a:spLocks noGrp="1"/>
          </p:cNvSpPr>
          <p:nvPr>
            <p:ph type="body" sz="quarter" idx="10"/>
          </p:nvPr>
        </p:nvSpPr>
        <p:spPr>
          <a:xfrm>
            <a:off x="3750595" y="255928"/>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  </a:t>
            </a:r>
            <a:r>
              <a:rPr lang="ja-JP" altLang="en-US"/>
              <a:t>カルーセル</a:t>
            </a:r>
            <a:endParaRPr kumimoji="1" lang="ja-JP" altLang="en-US" sz="2000" b="1" i="0">
              <a:latin typeface="Meiryo" panose="020B0604030504040204" pitchFamily="34" charset="-128"/>
              <a:ea typeface="Meiryo" panose="020B0604030504040204" pitchFamily="34" charset="-128"/>
            </a:endParaRPr>
          </a:p>
        </p:txBody>
      </p:sp>
      <p:graphicFrame>
        <p:nvGraphicFramePr>
          <p:cNvPr id="4" name="表 3">
            <a:extLst>
              <a:ext uri="{FF2B5EF4-FFF2-40B4-BE49-F238E27FC236}">
                <a16:creationId xmlns:a16="http://schemas.microsoft.com/office/drawing/2014/main" id="{30FB2457-B6C1-0F28-D2A5-D25C0A52BC90}"/>
              </a:ext>
            </a:extLst>
          </p:cNvPr>
          <p:cNvGraphicFramePr>
            <a:graphicFrameLocks noGrp="1"/>
          </p:cNvGraphicFramePr>
          <p:nvPr>
            <p:extLst>
              <p:ext uri="{D42A27DB-BD31-4B8C-83A1-F6EECF244321}">
                <p14:modId xmlns:p14="http://schemas.microsoft.com/office/powerpoint/2010/main" val="893575637"/>
              </p:ext>
            </p:extLst>
          </p:nvPr>
        </p:nvGraphicFramePr>
        <p:xfrm>
          <a:off x="479423" y="993775"/>
          <a:ext cx="5472558" cy="5245322"/>
        </p:xfrm>
        <a:graphic>
          <a:graphicData uri="http://schemas.openxmlformats.org/drawingml/2006/table">
            <a:tbl>
              <a:tblPr firstCol="1" bandRow="1"/>
              <a:tblGrid>
                <a:gridCol w="2095872">
                  <a:extLst>
                    <a:ext uri="{9D8B030D-6E8A-4147-A177-3AD203B41FA5}">
                      <a16:colId xmlns:a16="http://schemas.microsoft.com/office/drawing/2014/main" val="792911817"/>
                    </a:ext>
                  </a:extLst>
                </a:gridCol>
                <a:gridCol w="1688343">
                  <a:extLst>
                    <a:ext uri="{9D8B030D-6E8A-4147-A177-3AD203B41FA5}">
                      <a16:colId xmlns:a16="http://schemas.microsoft.com/office/drawing/2014/main" val="2760754859"/>
                    </a:ext>
                  </a:extLst>
                </a:gridCol>
                <a:gridCol w="1688343">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r>
                        <a:rPr kumimoji="1" lang="ja-JP" altLang="en-US" sz="1000" b="1" i="0" kern="1200">
                          <a:solidFill>
                            <a:schemeClr val="bg1"/>
                          </a:solidFill>
                          <a:latin typeface="Meiryo"/>
                          <a:ea typeface="Meiryo"/>
                          <a:cs typeface="+mn-cs"/>
                        </a:rPr>
                        <a:t>（</a:t>
                      </a:r>
                      <a:r>
                        <a:rPr kumimoji="1" lang="en-US" altLang="ja-JP" sz="1000" b="1" i="0" kern="1200">
                          <a:solidFill>
                            <a:schemeClr val="bg1"/>
                          </a:solidFill>
                          <a:latin typeface="Meiryo"/>
                          <a:ea typeface="Meiryo"/>
                          <a:cs typeface="+mn-cs"/>
                        </a:rPr>
                        <a:t>1/1</a:t>
                      </a:r>
                      <a:r>
                        <a:rPr kumimoji="1" lang="ja-JP" altLang="en-US" sz="1000" b="1" i="0" kern="1200">
                          <a:solidFill>
                            <a:schemeClr val="bg1"/>
                          </a:solidFill>
                          <a:latin typeface="Meiryo"/>
                          <a:ea typeface="Meiryo"/>
                          <a:cs typeface="+mn-cs"/>
                        </a:rPr>
                        <a:t>）</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450,000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550,000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360,000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440,000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1,320,000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720,000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880,000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1,530,000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1,870,000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3,480,000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1,890,000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2,310,000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3,240,000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1,980,000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2,420,000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graphicFrame>
        <p:nvGraphicFramePr>
          <p:cNvPr id="7" name="表 6">
            <a:extLst>
              <a:ext uri="{FF2B5EF4-FFF2-40B4-BE49-F238E27FC236}">
                <a16:creationId xmlns:a16="http://schemas.microsoft.com/office/drawing/2014/main" id="{64375AD5-A498-D378-8F2E-1F1EB2A3D894}"/>
              </a:ext>
            </a:extLst>
          </p:cNvPr>
          <p:cNvGraphicFramePr>
            <a:graphicFrameLocks noGrp="1"/>
          </p:cNvGraphicFramePr>
          <p:nvPr>
            <p:extLst>
              <p:ext uri="{D42A27DB-BD31-4B8C-83A1-F6EECF244321}">
                <p14:modId xmlns:p14="http://schemas.microsoft.com/office/powerpoint/2010/main" val="2398324854"/>
              </p:ext>
            </p:extLst>
          </p:nvPr>
        </p:nvGraphicFramePr>
        <p:xfrm>
          <a:off x="6240018" y="993775"/>
          <a:ext cx="5515692" cy="5245322"/>
        </p:xfrm>
        <a:graphic>
          <a:graphicData uri="http://schemas.openxmlformats.org/drawingml/2006/table">
            <a:tbl>
              <a:tblPr firstCol="1" bandRow="1"/>
              <a:tblGrid>
                <a:gridCol w="2081430">
                  <a:extLst>
                    <a:ext uri="{9D8B030D-6E8A-4147-A177-3AD203B41FA5}">
                      <a16:colId xmlns:a16="http://schemas.microsoft.com/office/drawing/2014/main" val="792911817"/>
                    </a:ext>
                  </a:extLst>
                </a:gridCol>
                <a:gridCol w="1717131">
                  <a:extLst>
                    <a:ext uri="{9D8B030D-6E8A-4147-A177-3AD203B41FA5}">
                      <a16:colId xmlns:a16="http://schemas.microsoft.com/office/drawing/2014/main" val="2760754859"/>
                    </a:ext>
                  </a:extLst>
                </a:gridCol>
                <a:gridCol w="1717131">
                  <a:extLst>
                    <a:ext uri="{9D8B030D-6E8A-4147-A177-3AD203B41FA5}">
                      <a16:colId xmlns:a16="http://schemas.microsoft.com/office/drawing/2014/main" val="4205928780"/>
                    </a:ext>
                  </a:extLst>
                </a:gridCol>
              </a:tblGrid>
              <a:tr h="343159">
                <a:tc rowSpan="3">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00" b="1">
                          <a:solidFill>
                            <a:schemeClr val="bg1"/>
                          </a:solidFill>
                          <a:latin typeface="Meiryo" panose="020B0604030504040204" pitchFamily="34" charset="-128"/>
                          <a:ea typeface="Meiryo" panose="020B0604030504040204" pitchFamily="34" charset="-128"/>
                        </a:rPr>
                        <a:t>ターゲティング</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商品名</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450086990"/>
                  </a:ext>
                </a:extLst>
              </a:tr>
              <a:tr h="516463">
                <a:tc vMerge="1">
                  <a:txBody>
                    <a:bodyPr/>
                    <a:lstStyle/>
                    <a:p>
                      <a:pPr algn="ct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SP</a:t>
                      </a:r>
                      <a:r>
                        <a:rPr kumimoji="1" lang="ja-JP" altLang="en-US" sz="1000" b="1" kern="1200">
                          <a:solidFill>
                            <a:schemeClr val="bg1"/>
                          </a:solidFill>
                          <a:latin typeface="Meiryo" panose="020B0604030504040204" pitchFamily="34" charset="-128"/>
                          <a:ea typeface="Meiryo" panose="020B0604030504040204" pitchFamily="34" charset="-128"/>
                          <a:cs typeface="+mn-cs"/>
                        </a:rPr>
                        <a:t>　カルーセル</a:t>
                      </a:r>
                      <a:br>
                        <a:rPr kumimoji="1" lang="ja-JP" altLang="en-US" sz="1000" b="1" kern="1200">
                          <a:solidFill>
                            <a:schemeClr val="bg1"/>
                          </a:solidFill>
                          <a:latin typeface="Meiryo" panose="020B0604030504040204" pitchFamily="34" charset="-128"/>
                          <a:ea typeface="Meiryo" panose="020B0604030504040204" pitchFamily="34" charset="-128"/>
                          <a:cs typeface="+mn-cs"/>
                        </a:rPr>
                      </a:br>
                      <a:r>
                        <a:rPr kumimoji="1" lang="ja-JP" altLang="en-US" sz="1000" b="1" kern="1200">
                          <a:solidFill>
                            <a:schemeClr val="bg1"/>
                          </a:solidFill>
                          <a:latin typeface="Meiryo" panose="020B0604030504040204" pitchFamily="34" charset="-128"/>
                          <a:ea typeface="Meiryo" panose="020B0604030504040204" pitchFamily="34" charset="-128"/>
                          <a:cs typeface="+mn-cs"/>
                        </a:rPr>
                        <a:t>（時間帯ジャック　関東</a:t>
                      </a:r>
                      <a:r>
                        <a:rPr kumimoji="1" lang="en-US" altLang="ja-JP" sz="1000" b="1" kern="1200">
                          <a:solidFill>
                            <a:schemeClr val="bg1"/>
                          </a:solidFill>
                          <a:latin typeface="Meiryo" panose="020B0604030504040204" pitchFamily="34" charset="-128"/>
                          <a:ea typeface="Meiryo" panose="020B0604030504040204" pitchFamily="34" charset="-128"/>
                          <a:cs typeface="+mn-cs"/>
                        </a:rPr>
                        <a:t>1</a:t>
                      </a:r>
                      <a:r>
                        <a:rPr kumimoji="1" lang="ja-JP" altLang="en-US" sz="1000" b="1" kern="1200">
                          <a:solidFill>
                            <a:schemeClr val="bg1"/>
                          </a:solidFill>
                          <a:latin typeface="Meiryo" panose="020B0604030504040204" pitchFamily="34" charset="-128"/>
                          <a:ea typeface="Meiryo" panose="020B0604030504040204" pitchFamily="34" charset="-128"/>
                          <a:cs typeface="+mn-cs"/>
                        </a:rPr>
                        <a:t>都</a:t>
                      </a:r>
                      <a:r>
                        <a:rPr kumimoji="1" lang="en-US" altLang="ja-JP" sz="1000" b="1" kern="1200">
                          <a:solidFill>
                            <a:schemeClr val="bg1"/>
                          </a:solidFill>
                          <a:latin typeface="Meiryo" panose="020B0604030504040204" pitchFamily="34" charset="-128"/>
                          <a:ea typeface="Meiryo" panose="020B0604030504040204" pitchFamily="34" charset="-128"/>
                          <a:cs typeface="+mn-cs"/>
                        </a:rPr>
                        <a:t>6</a:t>
                      </a:r>
                      <a:r>
                        <a:rPr kumimoji="1" lang="ja-JP" altLang="en-US" sz="1000" b="1" kern="1200">
                          <a:solidFill>
                            <a:schemeClr val="bg1"/>
                          </a:solidFill>
                          <a:latin typeface="Meiryo" panose="020B0604030504040204" pitchFamily="34" charset="-128"/>
                          <a:ea typeface="Meiryo" panose="020B0604030504040204" pitchFamily="34" charset="-128"/>
                          <a:cs typeface="+mn-cs"/>
                        </a:rPr>
                        <a:t>県）</a:t>
                      </a:r>
                      <a:r>
                        <a:rPr kumimoji="1" lang="ja-JP" altLang="en-US" sz="1000" b="1" i="0" kern="1200">
                          <a:solidFill>
                            <a:schemeClr val="bg1"/>
                          </a:solidFill>
                          <a:latin typeface="Meiryo"/>
                          <a:ea typeface="Meiryo"/>
                          <a:cs typeface="+mn-cs"/>
                        </a:rPr>
                        <a:t>（</a:t>
                      </a:r>
                      <a:r>
                        <a:rPr kumimoji="1" lang="en-US" altLang="ja-JP" sz="1000" b="1" i="0" kern="1200">
                          <a:solidFill>
                            <a:schemeClr val="bg1"/>
                          </a:solidFill>
                          <a:latin typeface="Meiryo"/>
                          <a:ea typeface="Meiryo"/>
                          <a:cs typeface="+mn-cs"/>
                        </a:rPr>
                        <a:t>1/1</a:t>
                      </a:r>
                      <a:r>
                        <a:rPr kumimoji="1" lang="ja-JP" altLang="en-US" sz="1000" b="1" i="0" kern="1200">
                          <a:solidFill>
                            <a:schemeClr val="bg1"/>
                          </a:solidFill>
                          <a:latin typeface="Meiryo"/>
                          <a:ea typeface="Meiryo"/>
                          <a:cs typeface="+mn-cs"/>
                        </a:rPr>
                        <a:t>）</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pPr algn="ctr"/>
                      <a:endParaRPr kumimoji="1" lang="en-US" altLang="ja-JP" sz="700" b="1" kern="120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40727">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700" b="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金額</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1000" b="1" i="0" u="none" strike="noStrike">
                          <a:solidFill>
                            <a:schemeClr val="bg1"/>
                          </a:solidFill>
                          <a:effectLst/>
                          <a:latin typeface="Meiryo" panose="020B0604030504040204" pitchFamily="34" charset="-128"/>
                          <a:ea typeface="Meiryo" panose="020B0604030504040204" pitchFamily="34" charset="-128"/>
                        </a:rPr>
                        <a:t>想定</a:t>
                      </a:r>
                      <a:r>
                        <a:rPr lang="en-US" altLang="ja-JP" sz="1000" b="1" i="0" u="none" strike="noStrike" err="1">
                          <a:solidFill>
                            <a:schemeClr val="bg1"/>
                          </a:solidFill>
                          <a:effectLst/>
                          <a:latin typeface="Meiryo" panose="020B0604030504040204" pitchFamily="34" charset="-128"/>
                          <a:ea typeface="Meiryo" panose="020B0604030504040204" pitchFamily="34" charset="-128"/>
                        </a:rPr>
                        <a:t>vimps</a:t>
                      </a:r>
                      <a:endParaRPr lang="en-US" altLang="ja-JP" sz="1000" b="1" i="0" u="none" strike="noStrike">
                        <a:solidFill>
                          <a:schemeClr val="bg1"/>
                        </a:solidFill>
                        <a:effectLst/>
                        <a:latin typeface="Meiryo" panose="020B0604030504040204" pitchFamily="34" charset="-128"/>
                        <a:ea typeface="Meiryo" panose="020B0604030504040204" pitchFamily="34" charset="-128"/>
                      </a:endParaRP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4017999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2969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14</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3,360,000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2,070,000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2,530,000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15</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3,600,000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2,160,000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2,640,000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16</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3,840,000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2,250,000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2,750,000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17</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800480174"/>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18</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4,080,000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2,430,000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2,970,000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19</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4,200,000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2,520,000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3,080,000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20</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4,560,000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2,790,000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3,410,000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4602142"/>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21</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a:solidFill>
                            <a:srgbClr val="0D0D0D"/>
                          </a:solidFill>
                          <a:effectLst/>
                          <a:latin typeface="Meiryo" panose="020B0604030504040204" pitchFamily="34" charset="-128"/>
                          <a:ea typeface="Meiryo" panose="020B0604030504040204" pitchFamily="34" charset="-128"/>
                        </a:rPr>
                        <a:t>4,920,000</a:t>
                      </a:r>
                    </a:p>
                  </a:txBody>
                  <a:tcPr marL="9525" marR="9525" marT="9525"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b="0" i="0" u="none" strike="noStrike">
                          <a:solidFill>
                            <a:srgbClr val="0D0D0D"/>
                          </a:solidFill>
                          <a:effectLst/>
                          <a:latin typeface="Meiryo" panose="020B0604030504040204" pitchFamily="34" charset="-128"/>
                          <a:ea typeface="Meiryo" panose="020B0604030504040204" pitchFamily="34" charset="-128"/>
                        </a:rPr>
                        <a:t>2,880,000</a:t>
                      </a:r>
                      <a:r>
                        <a:rPr lang="ja-JP" altLang="en-US" sz="1000" b="0" i="0" u="none" strike="noStrike">
                          <a:solidFill>
                            <a:srgbClr val="0D0D0D"/>
                          </a:solidFill>
                          <a:effectLst/>
                          <a:latin typeface="Meiryo" panose="020B0604030504040204" pitchFamily="34" charset="-128"/>
                          <a:ea typeface="Meiryo" panose="020B0604030504040204" pitchFamily="34" charset="-128"/>
                        </a:rPr>
                        <a:t>～</a:t>
                      </a:r>
                      <a:r>
                        <a:rPr lang="en-US" altLang="ja-JP" sz="1000" b="0" i="0" u="none" strike="noStrike">
                          <a:solidFill>
                            <a:srgbClr val="0D0D0D"/>
                          </a:solidFill>
                          <a:effectLst/>
                          <a:latin typeface="Meiryo" panose="020B0604030504040204" pitchFamily="34" charset="-128"/>
                          <a:ea typeface="Meiryo" panose="020B0604030504040204" pitchFamily="34" charset="-128"/>
                        </a:rPr>
                        <a:t>3,520,000</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71874848"/>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22</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2261419"/>
                  </a:ext>
                </a:extLst>
              </a:tr>
              <a:tr h="3407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23</a:t>
                      </a:r>
                      <a:r>
                        <a:rPr kumimoji="1" lang="ja-JP" altLang="en-US" sz="1000" b="0">
                          <a:solidFill>
                            <a:schemeClr val="bg1"/>
                          </a:solidFill>
                          <a:latin typeface="Meiryo" panose="020B0604030504040204" pitchFamily="34" charset="-128"/>
                          <a:ea typeface="Meiryo" panose="020B0604030504040204" pitchFamily="34" charset="-128"/>
                        </a:rPr>
                        <a:t>時</a:t>
                      </a:r>
                      <a:r>
                        <a:rPr kumimoji="1" lang="en-US" altLang="ja-JP" sz="1000" b="0">
                          <a:solidFill>
                            <a:schemeClr val="bg1"/>
                          </a:solidFill>
                          <a:latin typeface="Meiryo" panose="020B0604030504040204" pitchFamily="34" charset="-128"/>
                          <a:ea typeface="Meiryo" panose="020B0604030504040204" pitchFamily="34" charset="-128"/>
                        </a:rPr>
                        <a:t>59</a:t>
                      </a:r>
                      <a:r>
                        <a:rPr kumimoji="1" lang="ja-JP" altLang="en-US" sz="1000" b="0">
                          <a:solidFill>
                            <a:schemeClr val="bg1"/>
                          </a:solidFill>
                          <a:latin typeface="Meiryo" panose="020B0604030504040204" pitchFamily="34" charset="-128"/>
                          <a:ea typeface="Meiryo" panose="020B0604030504040204" pitchFamily="34" charset="-128"/>
                        </a:rPr>
                        <a:t>分</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6350" marR="6350" marT="6350" marB="0" anchor="ctr">
                    <a:lnL w="19050"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112777398"/>
                  </a:ext>
                </a:extLst>
              </a:tr>
            </a:tbl>
          </a:graphicData>
        </a:graphic>
      </p:graphicFrame>
    </p:spTree>
    <p:extLst>
      <p:ext uri="{BB962C8B-B14F-4D97-AF65-F5344CB8AC3E}">
        <p14:creationId xmlns:p14="http://schemas.microsoft.com/office/powerpoint/2010/main" val="6713855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72158" y="252000"/>
            <a:ext cx="5363892" cy="335028"/>
          </a:xfrm>
        </p:spPr>
        <p:txBody>
          <a:bodyPr/>
          <a:lstStyle/>
          <a:p>
            <a:r>
              <a:rPr kumimoji="1" lang="ja-JP" altLang="en-US" sz="2000" b="1" i="0">
                <a:latin typeface="Meiryo" panose="020B0604030504040204" pitchFamily="34" charset="-128"/>
                <a:ea typeface="Meiryo" panose="020B0604030504040204" pitchFamily="34" charset="-128"/>
              </a:rPr>
              <a:t>ブランドパネル  スマートフォン</a:t>
            </a:r>
            <a:r>
              <a:rPr lang="ja-JP" altLang="en-US"/>
              <a:t>  カルーセル</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03185EA-C107-1435-694B-1FA58674D46F}"/>
              </a:ext>
            </a:extLst>
          </p:cNvPr>
          <p:cNvGraphicFramePr>
            <a:graphicFrameLocks noGrp="1"/>
          </p:cNvGraphicFramePr>
          <p:nvPr>
            <p:extLst>
              <p:ext uri="{D42A27DB-BD31-4B8C-83A1-F6EECF244321}">
                <p14:modId xmlns:p14="http://schemas.microsoft.com/office/powerpoint/2010/main" val="2019413379"/>
              </p:ext>
            </p:extLst>
          </p:nvPr>
        </p:nvGraphicFramePr>
        <p:xfrm>
          <a:off x="479423" y="884135"/>
          <a:ext cx="11233148" cy="3913518"/>
        </p:xfrm>
        <a:graphic>
          <a:graphicData uri="http://schemas.openxmlformats.org/drawingml/2006/table">
            <a:tbl>
              <a:tblPr bandRow="1"/>
              <a:tblGrid>
                <a:gridCol w="1379357">
                  <a:extLst>
                    <a:ext uri="{9D8B030D-6E8A-4147-A177-3AD203B41FA5}">
                      <a16:colId xmlns:a16="http://schemas.microsoft.com/office/drawing/2014/main" val="792911817"/>
                    </a:ext>
                  </a:extLst>
                </a:gridCol>
                <a:gridCol w="1374789">
                  <a:extLst>
                    <a:ext uri="{9D8B030D-6E8A-4147-A177-3AD203B41FA5}">
                      <a16:colId xmlns:a16="http://schemas.microsoft.com/office/drawing/2014/main" val="2515137241"/>
                    </a:ext>
                  </a:extLst>
                </a:gridCol>
                <a:gridCol w="1372298">
                  <a:extLst>
                    <a:ext uri="{9D8B030D-6E8A-4147-A177-3AD203B41FA5}">
                      <a16:colId xmlns:a16="http://schemas.microsoft.com/office/drawing/2014/main" val="3608287535"/>
                    </a:ext>
                  </a:extLst>
                </a:gridCol>
                <a:gridCol w="1312333">
                  <a:extLst>
                    <a:ext uri="{9D8B030D-6E8A-4147-A177-3AD203B41FA5}">
                      <a16:colId xmlns:a16="http://schemas.microsoft.com/office/drawing/2014/main" val="135909385"/>
                    </a:ext>
                  </a:extLst>
                </a:gridCol>
                <a:gridCol w="1295400">
                  <a:extLst>
                    <a:ext uri="{9D8B030D-6E8A-4147-A177-3AD203B41FA5}">
                      <a16:colId xmlns:a16="http://schemas.microsoft.com/office/drawing/2014/main" val="2591893762"/>
                    </a:ext>
                  </a:extLst>
                </a:gridCol>
                <a:gridCol w="1464733">
                  <a:extLst>
                    <a:ext uri="{9D8B030D-6E8A-4147-A177-3AD203B41FA5}">
                      <a16:colId xmlns:a16="http://schemas.microsoft.com/office/drawing/2014/main" val="3977486158"/>
                    </a:ext>
                  </a:extLst>
                </a:gridCol>
                <a:gridCol w="1430867">
                  <a:extLst>
                    <a:ext uri="{9D8B030D-6E8A-4147-A177-3AD203B41FA5}">
                      <a16:colId xmlns:a16="http://schemas.microsoft.com/office/drawing/2014/main" val="4182644762"/>
                    </a:ext>
                  </a:extLst>
                </a:gridCol>
                <a:gridCol w="1603371">
                  <a:extLst>
                    <a:ext uri="{9D8B030D-6E8A-4147-A177-3AD203B41FA5}">
                      <a16:colId xmlns:a16="http://schemas.microsoft.com/office/drawing/2014/main" val="3915536382"/>
                    </a:ext>
                  </a:extLst>
                </a:gridCol>
              </a:tblGrid>
              <a:tr h="4904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r>
                        <a:rPr kumimoji="1" lang="en-US" altLang="ja-JP" sz="900" b="1" kern="1200">
                          <a:solidFill>
                            <a:schemeClr val="bg1"/>
                          </a:solidFill>
                          <a:latin typeface="Meiryo" panose="020B0604030504040204" pitchFamily="34" charset="-128"/>
                          <a:ea typeface="Meiryo" panose="020B0604030504040204" pitchFamily="34" charset="-128"/>
                          <a:cs typeface="+mn-cs"/>
                        </a:rPr>
                        <a:t>  SP</a:t>
                      </a: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900" b="1" kern="1200">
                          <a:solidFill>
                            <a:schemeClr val="bg1"/>
                          </a:solidFill>
                          <a:latin typeface="Meiryo" panose="020B0604030504040204" pitchFamily="34" charset="-128"/>
                          <a:ea typeface="Meiryo" panose="020B0604030504040204" pitchFamily="34" charset="-128"/>
                          <a:cs typeface="+mn-cs"/>
                        </a:rPr>
                        <a:t>（</a:t>
                      </a:r>
                      <a:r>
                        <a:rPr kumimoji="1" lang="en-US" altLang="ja-JP" sz="900" b="1" kern="1200">
                          <a:solidFill>
                            <a:schemeClr val="bg1"/>
                          </a:solidFill>
                          <a:latin typeface="Meiryo" panose="020B0604030504040204" pitchFamily="34" charset="-128"/>
                          <a:ea typeface="Meiryo" panose="020B0604030504040204" pitchFamily="34" charset="-128"/>
                          <a:cs typeface="+mn-cs"/>
                        </a:rPr>
                        <a:t>FQ1</a:t>
                      </a:r>
                      <a:r>
                        <a:rPr kumimoji="1" lang="ja-JP" altLang="en-US" sz="900" b="1" kern="1200">
                          <a:solidFill>
                            <a:schemeClr val="bg1"/>
                          </a:solidFill>
                          <a:latin typeface="Meiryo" panose="020B0604030504040204" pitchFamily="34" charset="-128"/>
                          <a:ea typeface="Meiryo" panose="020B0604030504040204" pitchFamily="34" charset="-128"/>
                          <a:cs typeface="+mn-cs"/>
                        </a:rPr>
                        <a:t>）</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（都道府県）</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endPar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a:t>
                      </a:r>
                      <a: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t>  SP</a:t>
                      </a:r>
                      <a:br>
                        <a:rPr kumimoji="1" lang="en-US" altLang="ja-JP" sz="900" b="1" i="0" u="none" strike="noStrike" kern="1200">
                          <a:solidFill>
                            <a:schemeClr val="bg1"/>
                          </a:solidFill>
                          <a:effectLst/>
                          <a:latin typeface="Meiryo" panose="020B0604030504040204" pitchFamily="34" charset="-128"/>
                          <a:ea typeface="Meiryo" panose="020B0604030504040204" pitchFamily="34" charset="-128"/>
                          <a:cs typeface="+mn-cs"/>
                        </a:rPr>
                      </a:br>
                      <a:r>
                        <a:rPr kumimoji="1" lang="ja-JP" altLang="en-US" sz="700" b="1" kern="1200">
                          <a:solidFill>
                            <a:schemeClr val="bg1"/>
                          </a:solidFill>
                          <a:latin typeface="Meiryo" panose="020B0604030504040204" pitchFamily="34" charset="-128"/>
                          <a:ea typeface="Meiryo" panose="020B0604030504040204" pitchFamily="34" charset="-128"/>
                          <a:cs typeface="+mn-cs"/>
                        </a:rPr>
                        <a:t>（</a:t>
                      </a:r>
                      <a:r>
                        <a:rPr kumimoji="1" lang="ja-JP" altLang="en-US" sz="700" b="1" i="0" u="none" strike="noStrike" kern="1200">
                          <a:solidFill>
                            <a:schemeClr val="bg1"/>
                          </a:solidFill>
                          <a:effectLst/>
                          <a:latin typeface="Meiryo" panose="020B0604030504040204" pitchFamily="34" charset="-128"/>
                          <a:ea typeface="Meiryo" panose="020B0604030504040204" pitchFamily="34" charset="-128"/>
                          <a:cs typeface="+mn-cs"/>
                        </a:rPr>
                        <a:t>時間帯ジャック</a:t>
                      </a:r>
                      <a:r>
                        <a:rPr kumimoji="1" lang="en-US" altLang="ja-JP" sz="700" b="1" i="0" u="none" strike="noStrike" kern="1200">
                          <a:solidFill>
                            <a:schemeClr val="bg1"/>
                          </a:solidFill>
                          <a:effectLst/>
                          <a:latin typeface="Meiryo" panose="020B0604030504040204" pitchFamily="34" charset="-128"/>
                          <a:ea typeface="Meiryo" panose="020B0604030504040204" pitchFamily="34" charset="-128"/>
                          <a:cs typeface="+mn-cs"/>
                        </a:rPr>
                        <a:t> </a:t>
                      </a:r>
                      <a:r>
                        <a:rPr kumimoji="1" lang="ja-JP" altLang="en-US" sz="700" b="1" kern="1200">
                          <a:solidFill>
                            <a:schemeClr val="bg1"/>
                          </a:solidFill>
                          <a:latin typeface="Meiryo" panose="020B0604030504040204" pitchFamily="34" charset="-128"/>
                          <a:ea typeface="Meiryo" panose="020B0604030504040204" pitchFamily="34" charset="-128"/>
                          <a:cs typeface="+mn-cs"/>
                        </a:rPr>
                        <a:t>関東</a:t>
                      </a:r>
                      <a:r>
                        <a:rPr kumimoji="1" lang="en-US" altLang="ja-JP" sz="700" b="1" kern="1200">
                          <a:solidFill>
                            <a:schemeClr val="bg1"/>
                          </a:solidFill>
                          <a:latin typeface="Meiryo" panose="020B0604030504040204" pitchFamily="34" charset="-128"/>
                          <a:ea typeface="Meiryo" panose="020B0604030504040204" pitchFamily="34" charset="-128"/>
                          <a:cs typeface="+mn-cs"/>
                        </a:rPr>
                        <a:t>1</a:t>
                      </a:r>
                      <a:r>
                        <a:rPr kumimoji="1" lang="ja-JP" altLang="en-US" sz="700" b="1" kern="1200">
                          <a:solidFill>
                            <a:schemeClr val="bg1"/>
                          </a:solidFill>
                          <a:latin typeface="Meiryo" panose="020B0604030504040204" pitchFamily="34" charset="-128"/>
                          <a:ea typeface="Meiryo" panose="020B0604030504040204" pitchFamily="34" charset="-128"/>
                          <a:cs typeface="+mn-cs"/>
                        </a:rPr>
                        <a:t>都</a:t>
                      </a:r>
                      <a:r>
                        <a:rPr kumimoji="1" lang="en-US" altLang="ja-JP" sz="700" b="1" kern="1200">
                          <a:solidFill>
                            <a:schemeClr val="bg1"/>
                          </a:solidFill>
                          <a:latin typeface="Meiryo" panose="020B0604030504040204" pitchFamily="34" charset="-128"/>
                          <a:ea typeface="Meiryo" panose="020B0604030504040204" pitchFamily="34" charset="-128"/>
                          <a:cs typeface="+mn-cs"/>
                        </a:rPr>
                        <a:t>6</a:t>
                      </a:r>
                      <a:r>
                        <a:rPr kumimoji="1" lang="ja-JP" altLang="en-US" sz="700" b="1" kern="1200">
                          <a:solidFill>
                            <a:schemeClr val="bg1"/>
                          </a:solidFill>
                          <a:latin typeface="Meiryo" panose="020B0604030504040204" pitchFamily="34" charset="-128"/>
                          <a:ea typeface="Meiryo" panose="020B0604030504040204" pitchFamily="34" charset="-128"/>
                          <a:cs typeface="+mn-cs"/>
                        </a:rPr>
                        <a:t>県）</a:t>
                      </a:r>
                      <a:endParaRPr kumimoji="1" lang="en-US" altLang="ja-JP" sz="7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solidFill>
                          <a:latin typeface="Meiryo" panose="020B0604030504040204" pitchFamily="34" charset="-128"/>
                          <a:ea typeface="Meiryo" panose="020B0604030504040204" pitchFamily="34" charset="-128"/>
                        </a:rPr>
                        <a:t>1.2</a:t>
                      </a:r>
                      <a:r>
                        <a:rPr kumimoji="1" lang="ja-JP" altLang="en-US" sz="1100" b="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1.3</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都</a:t>
                      </a:r>
                      <a:r>
                        <a:rPr kumimoji="1" lang="en-US" altLang="ja-JP" sz="1100" b="0" kern="1200">
                          <a:solidFill>
                            <a:srgbClr val="0D0D0D"/>
                          </a:solidFill>
                          <a:latin typeface="Meiryo" panose="020B0604030504040204" pitchFamily="34" charset="-128"/>
                          <a:ea typeface="Meiryo" panose="020B0604030504040204" pitchFamily="34" charset="-128"/>
                          <a:cs typeface="+mn-cs"/>
                        </a:rPr>
                        <a:t>6</a:t>
                      </a:r>
                      <a:r>
                        <a:rPr kumimoji="1" lang="ja-JP" altLang="en-US" sz="1100" b="0" kern="1200">
                          <a:solidFill>
                            <a:srgbClr val="0D0D0D"/>
                          </a:solidFill>
                          <a:latin typeface="Meiryo" panose="020B0604030504040204" pitchFamily="34" charset="-128"/>
                          <a:ea typeface="Meiryo" panose="020B0604030504040204" pitchFamily="34" charset="-128"/>
                          <a:cs typeface="+mn-cs"/>
                        </a:rPr>
                        <a:t>県</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solidFill>
                          <a:latin typeface="Meiryo" panose="020B0604030504040204" pitchFamily="34" charset="-128"/>
                          <a:ea typeface="Meiryo" panose="020B0604030504040204" pitchFamily="34" charset="-128"/>
                        </a:rPr>
                        <a:t>1.56</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1.2</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時間</a:t>
                      </a: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90481">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（興味関心、購買</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意向、属性・ライフ</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イベント）</a:t>
                      </a:r>
                      <a:r>
                        <a:rPr kumimoji="1" lang="en-US" altLang="ja-JP" sz="900" b="0" kern="1200">
                          <a:solidFill>
                            <a:schemeClr val="bg1"/>
                          </a:solidFill>
                          <a:latin typeface="Meiryo" panose="020B0604030504040204" pitchFamily="34" charset="-128"/>
                          <a:ea typeface="Meiryo" panose="020B0604030504040204" pitchFamily="34" charset="-128"/>
                        </a:rPr>
                        <a:t>※</a:t>
                      </a:r>
                      <a:r>
                        <a:rPr kumimoji="1" lang="ja-JP" altLang="en-US" sz="900" b="0" kern="1200">
                          <a:solidFill>
                            <a:schemeClr val="bg1"/>
                          </a:solidFill>
                          <a:latin typeface="Meiryo" panose="020B0604030504040204" pitchFamily="34" charset="-128"/>
                          <a:ea typeface="Meiryo" panose="020B0604030504040204" pitchFamily="34" charset="-128"/>
                        </a:rPr>
                        <a:t>１</a:t>
                      </a:r>
                      <a:endParaRPr kumimoji="1" lang="en-US" altLang="ja-JP" sz="9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a:solidFill>
                            <a:schemeClr val="bg1"/>
                          </a:solidFill>
                          <a:latin typeface="Meiryo" panose="020B0604030504040204" pitchFamily="34" charset="-128"/>
                          <a:ea typeface="Meiryo" panose="020B0604030504040204" pitchFamily="34" charset="-128"/>
                        </a:rPr>
                        <a:t>1.8</a:t>
                      </a:r>
                      <a:r>
                        <a:rPr kumimoji="1" lang="ja-JP" altLang="en-US" sz="1000" b="0" kern="1200">
                          <a:solidFill>
                            <a:schemeClr val="bg1"/>
                          </a:solidFill>
                          <a:latin typeface="Meiryo" panose="020B0604030504040204" pitchFamily="34" charset="-128"/>
                          <a:ea typeface="Meiryo" panose="020B0604030504040204" pitchFamily="34" charset="-128"/>
                        </a:rPr>
                        <a:t>倍</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665653">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rPr>
                        <a:t>（ヤフー提供）</a:t>
                      </a:r>
                      <a:r>
                        <a:rPr kumimoji="1" lang="en-US" altLang="ja-JP" sz="900" b="0" kern="120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a:solidFill>
                            <a:schemeClr val="bg1"/>
                          </a:solidFill>
                          <a:latin typeface="Meiryo" panose="020B0604030504040204" pitchFamily="34" charset="-128"/>
                          <a:ea typeface="Meiryo" panose="020B0604030504040204" pitchFamily="34" charset="-128"/>
                        </a:rPr>
                        <a:t>リスト参照</a:t>
                      </a:r>
                      <a:endParaRPr kumimoji="1" lang="ja-JP" altLang="en-US" sz="10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i="0" kern="1200">
                          <a:solidFill>
                            <a:srgbClr val="0D0D0D"/>
                          </a:solidFill>
                          <a:latin typeface="Meiryo" panose="020B0604030504040204" pitchFamily="34" charset="-128"/>
                          <a:ea typeface="Meiryo" panose="020B0604030504040204" pitchFamily="34" charset="-128"/>
                          <a:cs typeface="+mn-cs"/>
                        </a:rPr>
                        <a:t>●</a:t>
                      </a:r>
                    </a:p>
                    <a:p>
                      <a:pPr algn="ctr"/>
                      <a:r>
                        <a:rPr kumimoji="1" lang="en-US" altLang="ja-JP" sz="900" b="0" kern="1200">
                          <a:solidFill>
                            <a:srgbClr val="0D0D0D"/>
                          </a:solidFill>
                          <a:latin typeface="Meiryo" panose="020B0604030504040204" pitchFamily="34" charset="-128"/>
                          <a:ea typeface="Meiryo" panose="020B0604030504040204" pitchFamily="34" charset="-128"/>
                          <a:cs typeface="+mn-cs"/>
                        </a:rPr>
                        <a:t>※</a:t>
                      </a:r>
                      <a:r>
                        <a:rPr kumimoji="1" lang="ja-JP" altLang="en-US" sz="900" b="0" kern="1200">
                          <a:solidFill>
                            <a:srgbClr val="0D0D0D"/>
                          </a:solidFill>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03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solidFill>
                          <a:latin typeface="Meiryo" panose="020B0604030504040204" pitchFamily="34" charset="-128"/>
                          <a:ea typeface="Meiryo" panose="020B0604030504040204" pitchFamily="34" charset="-128"/>
                        </a:rPr>
                        <a:t>2.0</a:t>
                      </a:r>
                      <a:r>
                        <a:rPr kumimoji="1" lang="ja-JP" altLang="en-US" sz="1100" b="0" kern="1200">
                          <a:solidFill>
                            <a:schemeClr val="bg1"/>
                          </a:solidFill>
                          <a:latin typeface="Meiryo" panose="020B0604030504040204" pitchFamily="34" charset="-128"/>
                          <a:ea typeface="Meiryo" panose="020B0604030504040204" pitchFamily="34" charset="-128"/>
                        </a:rPr>
                        <a:t>倍</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cs typeface="+mn-cs"/>
                        </a:rPr>
                        <a:t>1</a:t>
                      </a:r>
                      <a:r>
                        <a:rPr kumimoji="1" lang="ja-JP" altLang="en-US" sz="1100" b="0" kern="1200">
                          <a:solidFill>
                            <a:srgbClr val="0D0D0D"/>
                          </a:solidFill>
                          <a:latin typeface="Meiryo" panose="020B0604030504040204" pitchFamily="34" charset="-128"/>
                          <a:ea typeface="Meiryo" panose="020B0604030504040204" pitchFamily="34" charset="-128"/>
                          <a:cs typeface="+mn-cs"/>
                        </a:rPr>
                        <a:t>回</a:t>
                      </a:r>
                      <a:r>
                        <a:rPr kumimoji="1" lang="en-US" altLang="ja-JP" sz="1100" b="0" kern="1200">
                          <a:solidFill>
                            <a:srgbClr val="0D0D0D"/>
                          </a:solidFill>
                          <a:latin typeface="Meiryo" panose="020B0604030504040204" pitchFamily="34" charset="-128"/>
                          <a:ea typeface="Meiryo" panose="020B0604030504040204" pitchFamily="34" charset="-128"/>
                          <a:cs typeface="+mn-cs"/>
                        </a:rPr>
                        <a:t>/</a:t>
                      </a:r>
                      <a:r>
                        <a:rPr kumimoji="1" lang="ja-JP" altLang="en-US" sz="1100" b="0" kern="1200">
                          <a:solidFill>
                            <a:srgbClr val="0D0D0D"/>
                          </a:solidFill>
                          <a:latin typeface="Meiryo" panose="020B0604030504040204" pitchFamily="34" charset="-128"/>
                          <a:ea typeface="Meiryo" panose="020B0604030504040204" pitchFamily="34" charset="-128"/>
                          <a:cs typeface="+mn-cs"/>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864808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この資料について</a:t>
            </a:r>
          </a:p>
        </p:txBody>
      </p:sp>
      <p:sp>
        <p:nvSpPr>
          <p:cNvPr id="10" name="テキスト ボックス 9">
            <a:extLst>
              <a:ext uri="{FF2B5EF4-FFF2-40B4-BE49-F238E27FC236}">
                <a16:creationId xmlns:a16="http://schemas.microsoft.com/office/drawing/2014/main" id="{44680C12-A9D7-A0F7-0F35-203F6D5511C1}"/>
              </a:ext>
            </a:extLst>
          </p:cNvPr>
          <p:cNvSpPr txBox="1"/>
          <p:nvPr/>
        </p:nvSpPr>
        <p:spPr>
          <a:xfrm>
            <a:off x="557172" y="1063276"/>
            <a:ext cx="10798175" cy="301621"/>
          </a:xfrm>
          <a:prstGeom prst="rect">
            <a:avLst/>
          </a:prstGeom>
          <a:noFill/>
        </p:spPr>
        <p:txBody>
          <a:bodyPr wrap="square" lIns="0" tIns="0" rIns="0" bIns="0" rtlCol="0">
            <a:spAutoFit/>
          </a:bodyPr>
          <a:lstStyle/>
          <a:p>
            <a:pPr>
              <a:lnSpc>
                <a:spcPct val="130000"/>
              </a:lnSpc>
              <a:defRPr/>
            </a:pPr>
            <a:r>
              <a:rPr lang="ja-JP" altLang="en-US" sz="1600">
                <a:solidFill>
                  <a:srgbClr val="0D0D0D"/>
                </a:solidFill>
                <a:latin typeface="Meiryo" panose="020B0604030504040204" pitchFamily="34" charset="-128"/>
              </a:rPr>
              <a:t>本資料はブランドパネルのセールスシートです。その他商品のセールスシートや販促資料は下記をご覧ください</a:t>
            </a:r>
            <a:endParaRPr lang="en-US" altLang="ja-JP" sz="1600">
              <a:solidFill>
                <a:srgbClr val="0D0D0D"/>
              </a:solidFill>
              <a:latin typeface="Meiryo" panose="020B0604030504040204" pitchFamily="34" charset="-128"/>
            </a:endParaRPr>
          </a:p>
        </p:txBody>
      </p:sp>
      <p:graphicFrame>
        <p:nvGraphicFramePr>
          <p:cNvPr id="11" name="表 4">
            <a:extLst>
              <a:ext uri="{FF2B5EF4-FFF2-40B4-BE49-F238E27FC236}">
                <a16:creationId xmlns:a16="http://schemas.microsoft.com/office/drawing/2014/main" id="{C24C45D3-2D8D-807A-49FA-A91C05C6AA08}"/>
              </a:ext>
            </a:extLst>
          </p:cNvPr>
          <p:cNvGraphicFramePr>
            <a:graphicFrameLocks noGrp="1"/>
          </p:cNvGraphicFramePr>
          <p:nvPr>
            <p:extLst>
              <p:ext uri="{D42A27DB-BD31-4B8C-83A1-F6EECF244321}">
                <p14:modId xmlns:p14="http://schemas.microsoft.com/office/powerpoint/2010/main" val="2565186295"/>
              </p:ext>
            </p:extLst>
          </p:nvPr>
        </p:nvGraphicFramePr>
        <p:xfrm>
          <a:off x="479425" y="1661538"/>
          <a:ext cx="11371022" cy="4517012"/>
        </p:xfrm>
        <a:graphic>
          <a:graphicData uri="http://schemas.openxmlformats.org/drawingml/2006/table">
            <a:tbl>
              <a:tblPr/>
              <a:tblGrid>
                <a:gridCol w="4692938">
                  <a:extLst>
                    <a:ext uri="{9D8B030D-6E8A-4147-A177-3AD203B41FA5}">
                      <a16:colId xmlns:a16="http://schemas.microsoft.com/office/drawing/2014/main" val="606051176"/>
                    </a:ext>
                  </a:extLst>
                </a:gridCol>
                <a:gridCol w="6678084">
                  <a:extLst>
                    <a:ext uri="{9D8B030D-6E8A-4147-A177-3AD203B41FA5}">
                      <a16:colId xmlns:a16="http://schemas.microsoft.com/office/drawing/2014/main" val="687840856"/>
                    </a:ext>
                  </a:extLst>
                </a:gridCol>
              </a:tblGrid>
              <a:tr h="50569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ja-JP" altLang="en-US" sz="1000" b="1" i="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en-US" altLang="ja-JP" sz="1000" b="1" i="0">
                          <a:solidFill>
                            <a:schemeClr val="bg1"/>
                          </a:solidFill>
                          <a:latin typeface="Meiryo" panose="020B0604030504040204" pitchFamily="34" charset="-128"/>
                          <a:ea typeface="Meiryo" panose="020B0604030504040204" pitchFamily="34" charset="-128"/>
                        </a:rPr>
                        <a:t>URL</a:t>
                      </a:r>
                      <a:endParaRPr kumimoji="1" lang="ja-JP" altLang="en-US" sz="1000" b="1" i="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317350027"/>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a:solidFill>
                            <a:srgbClr val="0D0D0D"/>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ブランドパネル　</a:t>
                      </a:r>
                      <a:r>
                        <a:rPr kumimoji="1" lang="ja-JP" altLang="en-US" sz="1000" b="1" i="0">
                          <a:solidFill>
                            <a:srgbClr val="0D0D0D"/>
                          </a:solidFill>
                          <a:latin typeface="Meiryo" panose="020B0604030504040204" pitchFamily="34" charset="-128"/>
                          <a:ea typeface="Meiryo" panose="020B0604030504040204" pitchFamily="34" charset="-128"/>
                        </a:rPr>
                        <a:t>セールスシート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i="0">
                          <a:solidFill>
                            <a:srgbClr val="0D0D0D"/>
                          </a:solidFill>
                          <a:latin typeface="Meiryo" panose="020B0604030504040204" pitchFamily="34" charset="-128"/>
                          <a:ea typeface="Meiryo" panose="020B0604030504040204" pitchFamily="34" charset="-128"/>
                        </a:rPr>
                        <a:t>こちらの資料</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021320354"/>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ja-JP" altLang="en-US" sz="1000" b="1" i="0">
                          <a:solidFill>
                            <a:srgbClr val="0D0D0D"/>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a:solidFill>
                            <a:srgbClr val="0D0D0D"/>
                          </a:solidFill>
                          <a:latin typeface="Meiryo" panose="020B0604030504040204" pitchFamily="34" charset="-128"/>
                          <a:ea typeface="Meiryo" panose="020B0604030504040204" pitchFamily="34" charset="-128"/>
                          <a:hlinkClick r:id="rId4"/>
                        </a:rPr>
                        <a:t>https://portal.yadui.business.yahoo.co.jp/agencyportal/873240/</a:t>
                      </a:r>
                      <a:r>
                        <a:rPr kumimoji="1" lang="en-US" altLang="ja-JP" sz="1000" b="0" i="0" u="none" strike="noStrike" kern="1200" cap="none" spc="0" normalizeH="0" baseline="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57711322"/>
                  </a:ext>
                </a:extLst>
              </a:tr>
              <a:tr h="498233">
                <a:tc>
                  <a:txBody>
                    <a:bodyPr/>
                    <a:lstStyle/>
                    <a:p>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フォーマットガイド</a:t>
                      </a:r>
                      <a:endParaRPr kumimoji="1" lang="ja-JP" altLang="en-US"/>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rowSpan="4">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hlinkClick r:id="rId5"/>
                        </a:rPr>
                        <a:t>https://portal.yadui.business.yahoo.co.jp/agencyportal/30335704/</a:t>
                      </a:r>
                      <a:r>
                        <a:rPr kumimoji="1" lang="en-US" altLang="ja-JP"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30708088"/>
                  </a:ext>
                </a:extLst>
              </a:tr>
              <a:tr h="498233">
                <a:tc>
                  <a:txBody>
                    <a:bodyPr/>
                    <a:lstStyle/>
                    <a:p>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事例カタログ</a:t>
                      </a:r>
                      <a:endParaRPr kumimoji="1" lang="ja-JP" altLang="en-US"/>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67975986"/>
                  </a:ext>
                </a:extLst>
              </a:tr>
              <a:tr h="498233">
                <a:tc>
                  <a:txBody>
                    <a:bodyPr/>
                    <a:lstStyle/>
                    <a:p>
                      <a:r>
                        <a:rPr kumimoji="1" lang="ja-JP" altLang="en-US" sz="1000" b="1" i="0">
                          <a:solidFill>
                            <a:srgbClr val="0D0D0D"/>
                          </a:solidFill>
                          <a:latin typeface="Meiryo" panose="020B0604030504040204" pitchFamily="34" charset="-128"/>
                          <a:ea typeface="Meiryo" panose="020B0604030504040204" pitchFamily="34" charset="-128"/>
                        </a:rPr>
                        <a:t>スマートフォン版ブランドパネル（カルーセル</a:t>
                      </a:r>
                      <a:r>
                        <a:rPr kumimoji="1" lang="en-US" altLang="ja-JP" sz="1000" b="1" i="0">
                          <a:solidFill>
                            <a:srgbClr val="0D0D0D"/>
                          </a:solidFill>
                          <a:latin typeface="Meiryo" panose="020B0604030504040204" pitchFamily="34" charset="-128"/>
                          <a:ea typeface="Meiryo" panose="020B0604030504040204" pitchFamily="34" charset="-128"/>
                        </a:rPr>
                        <a:t>/</a:t>
                      </a:r>
                      <a:r>
                        <a:rPr kumimoji="1" lang="ja-JP" altLang="en-US" sz="1000" b="1" i="0">
                          <a:solidFill>
                            <a:srgbClr val="0D0D0D"/>
                          </a:solidFill>
                          <a:latin typeface="Meiryo" panose="020B0604030504040204" pitchFamily="34" charset="-128"/>
                          <a:ea typeface="Meiryo" panose="020B0604030504040204" pitchFamily="34" charset="-128"/>
                        </a:rPr>
                        <a:t>画像</a:t>
                      </a:r>
                      <a:r>
                        <a:rPr kumimoji="1" lang="en-US" altLang="ja-JP" sz="1000" b="1" i="0">
                          <a:solidFill>
                            <a:srgbClr val="0D0D0D"/>
                          </a:solidFill>
                          <a:latin typeface="Meiryo" panose="020B0604030504040204" pitchFamily="34" charset="-128"/>
                          <a:ea typeface="Meiryo" panose="020B0604030504040204" pitchFamily="34" charset="-128"/>
                        </a:rPr>
                        <a:t>/16</a:t>
                      </a:r>
                      <a:r>
                        <a:rPr kumimoji="1" lang="ja-JP" altLang="en-US" sz="1000" b="1" i="0">
                          <a:solidFill>
                            <a:srgbClr val="0D0D0D"/>
                          </a:solidFill>
                          <a:latin typeface="Meiryo" panose="020B0604030504040204" pitchFamily="34" charset="-128"/>
                          <a:ea typeface="Meiryo" panose="020B0604030504040204" pitchFamily="34" charset="-128"/>
                        </a:rPr>
                        <a:t>：</a:t>
                      </a:r>
                      <a:r>
                        <a:rPr kumimoji="1" lang="en-US" altLang="ja-JP" sz="1000" b="1" i="0">
                          <a:solidFill>
                            <a:srgbClr val="0D0D0D"/>
                          </a:solidFill>
                          <a:latin typeface="Meiryo" panose="020B0604030504040204" pitchFamily="34" charset="-128"/>
                          <a:ea typeface="Meiryo" panose="020B0604030504040204" pitchFamily="34" charset="-128"/>
                        </a:rPr>
                        <a:t>9</a:t>
                      </a:r>
                      <a:r>
                        <a:rPr kumimoji="1" lang="ja-JP" altLang="en-US" sz="1000" b="1" i="0">
                          <a:solidFill>
                            <a:srgbClr val="0D0D0D"/>
                          </a:solidFill>
                          <a:latin typeface="Meiryo" panose="020B0604030504040204" pitchFamily="34" charset="-128"/>
                          <a:ea typeface="Meiryo" panose="020B0604030504040204" pitchFamily="34" charset="-128"/>
                        </a:rPr>
                        <a:t>）　販促資料</a:t>
                      </a:r>
                      <a:endParaRPr kumimoji="1" lang="ja-JP" altLang="en-US"/>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58848917"/>
                  </a:ext>
                </a:extLst>
              </a:tr>
              <a:tr h="498233">
                <a:tc>
                  <a:txBody>
                    <a:bodyPr/>
                    <a:lstStyle/>
                    <a:p>
                      <a:r>
                        <a:rPr kumimoji="1" lang="ja-JP" altLang="en-US" sz="1000" b="1" i="0">
                          <a:solidFill>
                            <a:srgbClr val="0D0D0D"/>
                          </a:solidFill>
                          <a:latin typeface="Meiryo" panose="020B0604030504040204" pitchFamily="34" charset="-128"/>
                          <a:ea typeface="Meiryo" panose="020B0604030504040204" pitchFamily="34" charset="-128"/>
                        </a:rPr>
                        <a:t>スマートフォン版</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ブランドパネル／</a:t>
                      </a:r>
                      <a:b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br>
                      <a:r>
                        <a:rPr kumimoji="1" lang="en-US" altLang="ja-JP"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10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版ブランドパネル トップインパクト　</a:t>
                      </a:r>
                      <a:r>
                        <a:rPr kumimoji="1" lang="ja-JP" altLang="en-US" sz="1000" b="1" i="0">
                          <a:solidFill>
                            <a:srgbClr val="0D0D0D"/>
                          </a:solidFill>
                          <a:latin typeface="Meiryo" panose="020B0604030504040204" pitchFamily="34" charset="-128"/>
                          <a:ea typeface="Meiryo" panose="020B0604030504040204" pitchFamily="34" charset="-128"/>
                        </a:rPr>
                        <a:t>　販促資料</a:t>
                      </a:r>
                      <a:endParaRPr kumimoji="1" lang="ja-JP" altLang="en-US"/>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98860586"/>
                  </a:ext>
                </a:extLst>
              </a:tr>
              <a:tr h="100919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媒体資料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サービス媒体資料</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hlinkClick r:id="rId6"/>
                        </a:rPr>
                        <a:t>https://www.lycbiz.com/jp/download/</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(LINE</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for Business</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60123167"/>
                  </a:ext>
                </a:extLst>
              </a:tr>
            </a:tbl>
          </a:graphicData>
        </a:graphic>
      </p:graphicFrame>
    </p:spTree>
    <p:extLst>
      <p:ext uri="{BB962C8B-B14F-4D97-AF65-F5344CB8AC3E}">
        <p14:creationId xmlns:p14="http://schemas.microsoft.com/office/powerpoint/2010/main" val="39845347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6" name="図 5">
            <a:extLst>
              <a:ext uri="{FF2B5EF4-FFF2-40B4-BE49-F238E27FC236}">
                <a16:creationId xmlns:a16="http://schemas.microsoft.com/office/drawing/2014/main" id="{CEFFE48E-B60A-9803-7513-74EE02F66114}"/>
              </a:ext>
            </a:extLst>
          </p:cNvPr>
          <p:cNvPicPr>
            <a:picLocks noChangeAspect="1"/>
          </p:cNvPicPr>
          <p:nvPr/>
        </p:nvPicPr>
        <p:blipFill rotWithShape="1">
          <a:blip r:embed="rId6">
            <a:extLst>
              <a:ext uri="{28A0092B-C50C-407E-A947-70E740481C1C}">
                <a14:useLocalDpi xmlns:a14="http://schemas.microsoft.com/office/drawing/2010/main"/>
              </a:ext>
            </a:extLst>
          </a:blip>
          <a:srcRect t="-105" b="18249"/>
          <a:stretch/>
        </p:blipFill>
        <p:spPr>
          <a:xfrm>
            <a:off x="1860932" y="2465590"/>
            <a:ext cx="3989664" cy="2239694"/>
          </a:xfrm>
          <a:prstGeom prst="rect">
            <a:avLst/>
          </a:prstGeom>
        </p:spPr>
      </p:pic>
      <p:sp>
        <p:nvSpPr>
          <p:cNvPr id="13" name="角丸四角形 22">
            <a:extLst>
              <a:ext uri="{FF2B5EF4-FFF2-40B4-BE49-F238E27FC236}">
                <a16:creationId xmlns:a16="http://schemas.microsoft.com/office/drawing/2014/main" id="{9C608423-E264-889C-1165-B6A724A39068}"/>
              </a:ext>
            </a:extLst>
          </p:cNvPr>
          <p:cNvSpPr/>
          <p:nvPr/>
        </p:nvSpPr>
        <p:spPr>
          <a:xfrm>
            <a:off x="2217534" y="1257998"/>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ブランドパネル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9</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円/楕円 23">
            <a:extLst>
              <a:ext uri="{FF2B5EF4-FFF2-40B4-BE49-F238E27FC236}">
                <a16:creationId xmlns:a16="http://schemas.microsoft.com/office/drawing/2014/main" id="{86E939FC-34F2-477A-A2B5-3C059DEA4AB3}"/>
              </a:ext>
            </a:extLst>
          </p:cNvPr>
          <p:cNvSpPr>
            <a:spLocks noChangeAspect="1"/>
          </p:cNvSpPr>
          <p:nvPr/>
        </p:nvSpPr>
        <p:spPr>
          <a:xfrm>
            <a:off x="1969170" y="1352450"/>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6" name="図 15">
            <a:extLst>
              <a:ext uri="{FF2B5EF4-FFF2-40B4-BE49-F238E27FC236}">
                <a16:creationId xmlns:a16="http://schemas.microsoft.com/office/drawing/2014/main" id="{638895FF-6E6F-46EC-50AB-0EDD5BCEAD7D}"/>
              </a:ext>
            </a:extLst>
          </p:cNvPr>
          <p:cNvPicPr>
            <a:picLocks noChangeAspect="1"/>
          </p:cNvPicPr>
          <p:nvPr/>
        </p:nvPicPr>
        <p:blipFill rotWithShape="1">
          <a:blip r:embed="rId7">
            <a:extLst>
              <a:ext uri="{28A0092B-C50C-407E-A947-70E740481C1C}">
                <a14:useLocalDpi xmlns:a14="http://schemas.microsoft.com/office/drawing/2010/main"/>
              </a:ext>
            </a:extLst>
          </a:blip>
          <a:srcRect t="15" b="15"/>
          <a:stretch/>
        </p:blipFill>
        <p:spPr>
          <a:xfrm>
            <a:off x="6025244" y="2284447"/>
            <a:ext cx="4659354" cy="2615641"/>
          </a:xfrm>
          <a:prstGeom prst="rect">
            <a:avLst/>
          </a:prstGeom>
        </p:spPr>
      </p:pic>
      <p:sp>
        <p:nvSpPr>
          <p:cNvPr id="18" name="角丸四角形 27">
            <a:extLst>
              <a:ext uri="{FF2B5EF4-FFF2-40B4-BE49-F238E27FC236}">
                <a16:creationId xmlns:a16="http://schemas.microsoft.com/office/drawing/2014/main" id="{95E636B4-6C36-3703-3A20-1B1BBD32286B}"/>
              </a:ext>
            </a:extLst>
          </p:cNvPr>
          <p:cNvSpPr/>
          <p:nvPr/>
        </p:nvSpPr>
        <p:spPr>
          <a:xfrm>
            <a:off x="6514359" y="1265009"/>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rPr>
              <a:t>バナー</a:t>
            </a:r>
            <a:r>
              <a:rPr lang="en-US" altLang="ja-JP" sz="1200" b="1">
                <a:solidFill>
                  <a:schemeClr val="bg1"/>
                </a:solidFill>
                <a:latin typeface="Meiryo" panose="020B0604030504040204" pitchFamily="34" charset="-128"/>
                <a:ea typeface="Meiryo" panose="020B0604030504040204" pitchFamily="34" charset="-128"/>
              </a:rPr>
              <a:t>/</a:t>
            </a:r>
            <a:r>
              <a:rPr lang="ja-JP" altLang="en-US" sz="1200" b="1">
                <a:solidFill>
                  <a:schemeClr val="bg1"/>
                </a:solidFill>
                <a:latin typeface="Meiryo" panose="020B0604030504040204" pitchFamily="34" charset="-128"/>
                <a:ea typeface="Meiryo" panose="020B0604030504040204" pitchFamily="34" charset="-128"/>
              </a:rPr>
              <a:t>画像</a:t>
            </a:r>
            <a:r>
              <a:rPr lang="en-US" altLang="ja-JP" sz="1200" b="1">
                <a:solidFill>
                  <a:schemeClr val="bg1"/>
                </a:solidFill>
                <a:latin typeface="Meiryo" panose="020B0604030504040204" pitchFamily="34" charset="-128"/>
                <a:ea typeface="Meiryo" panose="020B0604030504040204" pitchFamily="34" charset="-128"/>
              </a:rPr>
              <a:t>/1</a:t>
            </a:r>
            <a:r>
              <a:rPr lang="ja-JP" altLang="en-US" sz="1200" b="1">
                <a:solidFill>
                  <a:schemeClr val="bg1"/>
                </a:solidFill>
                <a:latin typeface="Meiryo" panose="020B0604030504040204" pitchFamily="34" charset="-128"/>
                <a:ea typeface="Meiryo" panose="020B0604030504040204" pitchFamily="34" charset="-128"/>
              </a:rPr>
              <a:t>：</a:t>
            </a:r>
            <a:r>
              <a:rPr lang="en-US" altLang="ja-JP" sz="1200" b="1">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0" name="円/楕円 28">
            <a:extLst>
              <a:ext uri="{FF2B5EF4-FFF2-40B4-BE49-F238E27FC236}">
                <a16:creationId xmlns:a16="http://schemas.microsoft.com/office/drawing/2014/main" id="{F963685D-5C5B-042D-86B8-F4EEEF24E009}"/>
              </a:ext>
            </a:extLst>
          </p:cNvPr>
          <p:cNvSpPr>
            <a:spLocks noChangeAspect="1"/>
          </p:cNvSpPr>
          <p:nvPr/>
        </p:nvSpPr>
        <p:spPr>
          <a:xfrm>
            <a:off x="6240463" y="1359461"/>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cxnSp>
        <p:nvCxnSpPr>
          <p:cNvPr id="23" name="コネクタ: カギ線 22">
            <a:extLst>
              <a:ext uri="{FF2B5EF4-FFF2-40B4-BE49-F238E27FC236}">
                <a16:creationId xmlns:a16="http://schemas.microsoft.com/office/drawing/2014/main" id="{4BFE1605-1E7D-BAE4-C61C-4205A04747D5}"/>
              </a:ext>
            </a:extLst>
          </p:cNvPr>
          <p:cNvCxnSpPr>
            <a:cxnSpLocks/>
          </p:cNvCxnSpPr>
          <p:nvPr/>
        </p:nvCxnSpPr>
        <p:spPr>
          <a:xfrm flipH="1">
            <a:off x="5784846" y="1611461"/>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F30727F5-1135-3551-E5F6-B471D969F663}"/>
              </a:ext>
            </a:extLst>
          </p:cNvPr>
          <p:cNvCxnSpPr>
            <a:cxnSpLocks/>
          </p:cNvCxnSpPr>
          <p:nvPr/>
        </p:nvCxnSpPr>
        <p:spPr>
          <a:xfrm flipH="1">
            <a:off x="10074465" y="1611461"/>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13839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graphicFrame>
        <p:nvGraphicFramePr>
          <p:cNvPr id="15" name="表 14">
            <a:extLst>
              <a:ext uri="{FF2B5EF4-FFF2-40B4-BE49-F238E27FC236}">
                <a16:creationId xmlns:a16="http://schemas.microsoft.com/office/drawing/2014/main" id="{07060F2E-C5F7-D11E-9F35-D8D67FBCDD60}"/>
              </a:ext>
            </a:extLst>
          </p:cNvPr>
          <p:cNvGraphicFramePr>
            <a:graphicFrameLocks noGrp="1"/>
          </p:cNvGraphicFramePr>
          <p:nvPr>
            <p:extLst>
              <p:ext uri="{D42A27DB-BD31-4B8C-83A1-F6EECF244321}">
                <p14:modId xmlns:p14="http://schemas.microsoft.com/office/powerpoint/2010/main" val="2079050368"/>
              </p:ext>
            </p:extLst>
          </p:nvPr>
        </p:nvGraphicFramePr>
        <p:xfrm>
          <a:off x="455613" y="936620"/>
          <a:ext cx="11233149" cy="4846596"/>
        </p:xfrm>
        <a:graphic>
          <a:graphicData uri="http://schemas.openxmlformats.org/drawingml/2006/table">
            <a:tbl>
              <a:tblPr firstCol="1" bandRow="1"/>
              <a:tblGrid>
                <a:gridCol w="1430593">
                  <a:extLst>
                    <a:ext uri="{9D8B030D-6E8A-4147-A177-3AD203B41FA5}">
                      <a16:colId xmlns:a16="http://schemas.microsoft.com/office/drawing/2014/main" val="792911817"/>
                    </a:ext>
                  </a:extLst>
                </a:gridCol>
                <a:gridCol w="526854">
                  <a:extLst>
                    <a:ext uri="{9D8B030D-6E8A-4147-A177-3AD203B41FA5}">
                      <a16:colId xmlns:a16="http://schemas.microsoft.com/office/drawing/2014/main" val="1525620392"/>
                    </a:ext>
                  </a:extLst>
                </a:gridCol>
                <a:gridCol w="1466260">
                  <a:extLst>
                    <a:ext uri="{9D8B030D-6E8A-4147-A177-3AD203B41FA5}">
                      <a16:colId xmlns:a16="http://schemas.microsoft.com/office/drawing/2014/main" val="3835180974"/>
                    </a:ext>
                  </a:extLst>
                </a:gridCol>
                <a:gridCol w="688552">
                  <a:extLst>
                    <a:ext uri="{9D8B030D-6E8A-4147-A177-3AD203B41FA5}">
                      <a16:colId xmlns:a16="http://schemas.microsoft.com/office/drawing/2014/main" val="2380498706"/>
                    </a:ext>
                  </a:extLst>
                </a:gridCol>
                <a:gridCol w="1341453">
                  <a:extLst>
                    <a:ext uri="{9D8B030D-6E8A-4147-A177-3AD203B41FA5}">
                      <a16:colId xmlns:a16="http://schemas.microsoft.com/office/drawing/2014/main" val="4269922740"/>
                    </a:ext>
                  </a:extLst>
                </a:gridCol>
                <a:gridCol w="462310">
                  <a:extLst>
                    <a:ext uri="{9D8B030D-6E8A-4147-A177-3AD203B41FA5}">
                      <a16:colId xmlns:a16="http://schemas.microsoft.com/office/drawing/2014/main" val="2427317479"/>
                    </a:ext>
                  </a:extLst>
                </a:gridCol>
                <a:gridCol w="1330118">
                  <a:extLst>
                    <a:ext uri="{9D8B030D-6E8A-4147-A177-3AD203B41FA5}">
                      <a16:colId xmlns:a16="http://schemas.microsoft.com/office/drawing/2014/main" val="1933156410"/>
                    </a:ext>
                  </a:extLst>
                </a:gridCol>
                <a:gridCol w="462310">
                  <a:extLst>
                    <a:ext uri="{9D8B030D-6E8A-4147-A177-3AD203B41FA5}">
                      <a16:colId xmlns:a16="http://schemas.microsoft.com/office/drawing/2014/main" val="3763099035"/>
                    </a:ext>
                  </a:extLst>
                </a:gridCol>
                <a:gridCol w="1410602">
                  <a:extLst>
                    <a:ext uri="{9D8B030D-6E8A-4147-A177-3AD203B41FA5}">
                      <a16:colId xmlns:a16="http://schemas.microsoft.com/office/drawing/2014/main" val="4196219788"/>
                    </a:ext>
                  </a:extLst>
                </a:gridCol>
                <a:gridCol w="217498">
                  <a:extLst>
                    <a:ext uri="{9D8B030D-6E8A-4147-A177-3AD203B41FA5}">
                      <a16:colId xmlns:a16="http://schemas.microsoft.com/office/drawing/2014/main" val="479922504"/>
                    </a:ext>
                  </a:extLst>
                </a:gridCol>
                <a:gridCol w="527307">
                  <a:extLst>
                    <a:ext uri="{9D8B030D-6E8A-4147-A177-3AD203B41FA5}">
                      <a16:colId xmlns:a16="http://schemas.microsoft.com/office/drawing/2014/main" val="2494124302"/>
                    </a:ext>
                  </a:extLst>
                </a:gridCol>
                <a:gridCol w="1369292">
                  <a:extLst>
                    <a:ext uri="{9D8B030D-6E8A-4147-A177-3AD203B41FA5}">
                      <a16:colId xmlns:a16="http://schemas.microsoft.com/office/drawing/2014/main" val="3445193374"/>
                    </a:ext>
                  </a:extLst>
                </a:gridCol>
              </a:tblGrid>
              <a:tr h="38215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marL="0" marR="0" lvl="0" indent="0" algn="ctr" rtl="0" eaLnBrk="1" fontAlgn="auto" latinLnBrk="0" hangingPunct="1">
                        <a:lnSpc>
                          <a:spcPct val="100000"/>
                        </a:lnSpc>
                        <a:spcBef>
                          <a:spcPts val="0"/>
                        </a:spcBef>
                        <a:spcAft>
                          <a:spcPts val="0"/>
                        </a:spcAft>
                        <a:buClrTx/>
                        <a:buSzTx/>
                        <a:buFontTx/>
                        <a:buNone/>
                      </a:pP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500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a:t>
                      </a:r>
                      <a:r>
                        <a:rPr kumimoji="1" lang="en-US" altLang="ja-JP" sz="800" b="1" kern="1200">
                          <a:solidFill>
                            <a:schemeClr val="bg1"/>
                          </a:solidFill>
                          <a:latin typeface="Meiryo"/>
                          <a:ea typeface="Meiryo"/>
                          <a:cs typeface="+mn-cs"/>
                        </a:rPr>
                        <a:t>1000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50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a:t>
                      </a:r>
                      <a:r>
                        <a:rPr kumimoji="1" lang="en-US" altLang="ja-JP" sz="900" b="1" kern="1200">
                          <a:solidFill>
                            <a:schemeClr val="bg1"/>
                          </a:solidFill>
                          <a:latin typeface="Meiryo"/>
                          <a:ea typeface="Meiryo"/>
                          <a:cs typeface="+mn-cs"/>
                        </a:rPr>
                        <a:t>FQ1</a:t>
                      </a:r>
                      <a:r>
                        <a:rPr kumimoji="1" lang="ja-JP" altLang="en-US" sz="900" b="1" kern="1200">
                          <a:solidFill>
                            <a:schemeClr val="bg1"/>
                          </a:solidFill>
                          <a:latin typeface="Meiryo"/>
                          <a:ea typeface="Meiryo"/>
                          <a:cs typeface="+mn-cs"/>
                        </a:rPr>
                        <a:t>）</a:t>
                      </a:r>
                      <a:endParaRPr kumimoji="1" lang="ja-JP" altLang="en-US" sz="900" b="1">
                        <a:solidFill>
                          <a:schemeClr val="bg1"/>
                        </a:solidFill>
                        <a:latin typeface="Meiryo"/>
                        <a:ea typeface="Meiryo"/>
                      </a:endParaRPr>
                    </a:p>
                  </a:txBody>
                  <a:tcPr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3">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endParaRPr kumimoji="1" lang="ja-JP" altLang="en-US">
                        <a:solidFill>
                          <a:schemeClr val="bg1"/>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kern="1200">
                          <a:solidFill>
                            <a:schemeClr val="bg1"/>
                          </a:solidFill>
                          <a:latin typeface="Meiryo"/>
                          <a:ea typeface="Meiryo"/>
                          <a:cs typeface="+mn-cs"/>
                        </a:rPr>
                        <a:t>ブランドパネル</a:t>
                      </a:r>
                      <a:r>
                        <a:rPr lang="en-US" altLang="ja-JP" sz="900" b="1" kern="1200">
                          <a:solidFill>
                            <a:schemeClr val="bg1"/>
                          </a:solidFill>
                          <a:latin typeface="Meiryo"/>
                          <a:ea typeface="Meiryo"/>
                          <a:cs typeface="+mn-cs"/>
                        </a:rPr>
                        <a:t> </a:t>
                      </a:r>
                      <a:r>
                        <a:rPr kumimoji="1" lang="en-US" altLang="ja-JP" sz="900" b="1" kern="1200">
                          <a:solidFill>
                            <a:schemeClr val="bg1"/>
                          </a:solidFill>
                          <a:latin typeface="Meiryo"/>
                          <a:ea typeface="Meiryo"/>
                          <a:cs typeface="+mn-cs"/>
                        </a:rPr>
                        <a:t> SP</a:t>
                      </a:r>
                      <a:endParaRPr kumimoji="1" lang="ja-JP" altLang="en-US" sz="900" b="1" kern="1200">
                        <a:solidFill>
                          <a:schemeClr val="bg1"/>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kern="1200">
                          <a:solidFill>
                            <a:schemeClr val="bg1"/>
                          </a:solidFill>
                          <a:latin typeface="Meiryo"/>
                          <a:ea typeface="Meiryo"/>
                          <a:cs typeface="+mn-cs"/>
                        </a:rPr>
                        <a:t>（都道府県）（</a:t>
                      </a:r>
                      <a:r>
                        <a:rPr kumimoji="1" lang="en-US" altLang="ja-JP" sz="900" b="1" kern="1200">
                          <a:solidFill>
                            <a:schemeClr val="bg1"/>
                          </a:solidFill>
                          <a:latin typeface="Meiryo"/>
                          <a:ea typeface="Meiryo"/>
                          <a:cs typeface="+mn-cs"/>
                        </a:rPr>
                        <a:t>50</a:t>
                      </a:r>
                      <a:r>
                        <a:rPr kumimoji="1" lang="ja-JP" altLang="en-US" sz="9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hMerge="1">
                  <a:txBody>
                    <a:body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SP  </a:t>
                      </a:r>
                      <a:r>
                        <a:rPr kumimoji="1" lang="ja-JP" altLang="en-US" sz="800" b="1" kern="1200">
                          <a:solidFill>
                            <a:schemeClr val="bg1"/>
                          </a:solidFill>
                          <a:latin typeface="Meiryo"/>
                          <a:ea typeface="Meiryo"/>
                          <a:cs typeface="+mn-cs"/>
                        </a:rPr>
                        <a:t>カルーセル</a:t>
                      </a:r>
                    </a:p>
                    <a:p>
                      <a:pPr algn="ctr"/>
                      <a:r>
                        <a:rPr kumimoji="1" lang="ja-JP" altLang="en-US" sz="800" b="1" kern="1200">
                          <a:solidFill>
                            <a:schemeClr val="bg1"/>
                          </a:solidFill>
                          <a:latin typeface="Meiryo"/>
                          <a:ea typeface="Meiryo"/>
                          <a:cs typeface="+mn-cs"/>
                        </a:rPr>
                        <a:t>（都道府県）（</a:t>
                      </a:r>
                      <a:r>
                        <a:rPr kumimoji="1" lang="en-US" altLang="ja-JP" sz="800" b="1" kern="1200">
                          <a:solidFill>
                            <a:schemeClr val="bg1"/>
                          </a:solidFill>
                          <a:latin typeface="Meiryo"/>
                          <a:ea typeface="Meiryo"/>
                          <a:cs typeface="+mn-cs"/>
                        </a:rPr>
                        <a:t>300</a:t>
                      </a:r>
                      <a:r>
                        <a:rPr kumimoji="1" lang="ja-JP" altLang="en-US" sz="800" b="1" kern="1200">
                          <a:solidFill>
                            <a:schemeClr val="bg1"/>
                          </a:solidFill>
                          <a:latin typeface="Meiryo"/>
                          <a:ea typeface="Meiryo"/>
                          <a:cs typeface="+mn-cs"/>
                        </a:rPr>
                        <a:t>万円～）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800" b="1" kern="1200">
                          <a:solidFill>
                            <a:schemeClr val="bg1"/>
                          </a:solidFill>
                          <a:latin typeface="Meiryo"/>
                          <a:ea typeface="Meiryo"/>
                          <a:cs typeface="+mn-cs"/>
                        </a:rPr>
                        <a:t>ブランドパネル　</a:t>
                      </a:r>
                      <a:r>
                        <a:rPr kumimoji="1" lang="en-US" altLang="ja-JP" sz="800" b="1" kern="1200">
                          <a:solidFill>
                            <a:schemeClr val="bg1"/>
                          </a:solidFill>
                          <a:latin typeface="Meiryo"/>
                          <a:ea typeface="Meiryo"/>
                          <a:cs typeface="+mn-cs"/>
                        </a:rPr>
                        <a:t>PC</a:t>
                      </a:r>
                    </a:p>
                    <a:p>
                      <a:pPr algn="ctr"/>
                      <a:r>
                        <a:rPr kumimoji="1" lang="ja-JP" altLang="en-US" sz="800" b="1" kern="1200">
                          <a:solidFill>
                            <a:schemeClr val="bg1"/>
                          </a:solidFill>
                          <a:latin typeface="Meiryo"/>
                          <a:ea typeface="Meiryo"/>
                          <a:cs typeface="+mn-cs"/>
                        </a:rPr>
                        <a:t>（市区郡）</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extLst>
                  <a:ext uri="{0D108BD9-81ED-4DB2-BD59-A6C34878D82A}">
                    <a16:rowId xmlns:a16="http://schemas.microsoft.com/office/drawing/2014/main" val="2117335041"/>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リリース種別</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商品</a:t>
                      </a:r>
                      <a:r>
                        <a:rPr kumimoji="1" lang="en-US" altLang="ja-JP" sz="900" b="0" kern="1200">
                          <a:solidFill>
                            <a:schemeClr val="bg1"/>
                          </a:solidFill>
                          <a:latin typeface="Meiryo"/>
                          <a:ea typeface="Meiryo"/>
                          <a:cs typeface="+mn-cs"/>
                        </a:rPr>
                        <a:t>ID</a:t>
                      </a:r>
                    </a:p>
                  </a:txBody>
                  <a:tcPr marL="0" marR="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lvl="0" algn="ctr">
                        <a:buNone/>
                      </a:pPr>
                      <a:r>
                        <a:rPr kumimoji="1" lang="ja-JP" altLang="en-US" sz="900" b="0" i="0" u="none" strike="noStrike" noProof="0">
                          <a:solidFill>
                            <a:srgbClr val="0D0D0D"/>
                          </a:solidFill>
                          <a:latin typeface="Meiryo" panose="020B0604030504040204" pitchFamily="34" charset="-128"/>
                          <a:ea typeface="Meiryo" panose="020B0604030504040204" pitchFamily="34" charset="-128"/>
                        </a:rPr>
                        <a:t>継続</a:t>
                      </a:r>
                      <a:endParaRPr kumimoji="1" lang="ja-JP" altLang="en-US" sz="900">
                        <a:solidFill>
                          <a:srgbClr val="0D0D0D"/>
                        </a:solidFill>
                        <a:latin typeface="Meiryo" panose="020B0604030504040204" pitchFamily="34" charset="-128"/>
                        <a:ea typeface="Meiryo" panose="020B0604030504040204" pitchFamily="34" charset="-128"/>
                      </a:endParaRPr>
                    </a:p>
                  </a:txBody>
                  <a:tcPr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effectLst/>
                          <a:latin typeface="Meiryo"/>
                        </a:rPr>
                        <a:t>1000005703</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lvl="0" algn="ctr">
                        <a:lnSpc>
                          <a:spcPct val="100000"/>
                        </a:lnSpc>
                        <a:spcBef>
                          <a:spcPts val="0"/>
                        </a:spcBef>
                        <a:spcAft>
                          <a:spcPts val="0"/>
                        </a:spcAft>
                        <a:buNone/>
                      </a:pPr>
                      <a:r>
                        <a:rPr lang="ja-JP" altLang="en-US" sz="900" b="0" i="0" u="none" strike="noStrike" noProof="0">
                          <a:solidFill>
                            <a:srgbClr val="0D0D0D"/>
                          </a:solidFill>
                          <a:latin typeface="Meiryo"/>
                          <a:ea typeface="Meiryo"/>
                        </a:rPr>
                        <a:t>継続</a:t>
                      </a:r>
                      <a:endParaRPr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a:lnSpc>
                          <a:spcPct val="100000"/>
                        </a:lnSpc>
                        <a:spcBef>
                          <a:spcPts val="0"/>
                        </a:spcBef>
                        <a:spcAft>
                          <a:spcPts val="0"/>
                        </a:spcAft>
                        <a:buNone/>
                        <a:tabLst/>
                        <a:defRPr/>
                      </a:pPr>
                      <a:r>
                        <a:rPr lang="en-US" sz="900" b="0" i="0" u="none" strike="noStrike" kern="1200" noProof="0">
                          <a:solidFill>
                            <a:srgbClr val="0D0D0D"/>
                          </a:solidFill>
                          <a:effectLst/>
                          <a:latin typeface="Meiryo"/>
                        </a:rPr>
                        <a:t>1000005720</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継続</a:t>
                      </a:r>
                      <a:endParaRPr kumimoji="1" lang="en-US" altLang="ja-JP" sz="900" b="0" i="0" u="none" strike="noStrike" kern="1200" cap="none" spc="0" normalizeH="0" baseline="0" noProof="0">
                        <a:ln>
                          <a:noFill/>
                        </a:ln>
                        <a:solidFill>
                          <a:srgbClr val="0D0D0D"/>
                        </a:solidFill>
                        <a:effectLst/>
                        <a:uLnTx/>
                        <a:uFillTx/>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effectLst/>
                          <a:latin typeface="Meiryo"/>
                          <a:ea typeface="Meiryo"/>
                          <a:cs typeface="+mn-cs"/>
                        </a:rPr>
                        <a:t>1000005654</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a:solidFill>
                            <a:srgbClr val="0D0D0D"/>
                          </a:solidFill>
                          <a:latin typeface="Meiryo" panose="020B0604030504040204" pitchFamily="34" charset="-128"/>
                          <a:ea typeface="Meiryo" panose="020B0604030504040204" pitchFamily="34" charset="-128"/>
                          <a:cs typeface="+mn-cs"/>
                        </a:rPr>
                        <a:t>継続</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kern="1200">
                          <a:solidFill>
                            <a:srgbClr val="0D0D0D"/>
                          </a:solidFill>
                          <a:latin typeface="Meiryo"/>
                          <a:ea typeface="Meiryo"/>
                          <a:cs typeface="+mn-cs"/>
                        </a:rPr>
                        <a:t>1000005655</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00">
                          <a:solidFill>
                            <a:schemeClr val="accent3"/>
                          </a:solidFill>
                          <a:latin typeface="Meiryo" panose="020B0604030504040204" pitchFamily="34" charset="-128"/>
                          <a:ea typeface="Meiryo" panose="020B0604030504040204" pitchFamily="34" charset="-128"/>
                        </a:rPr>
                        <a:t>継続</a:t>
                      </a: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継続</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1000003110</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2024</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7</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25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accent3"/>
                          </a:solidFill>
                          <a:latin typeface="Meiryo"/>
                          <a:ea typeface="Meiryo"/>
                          <a:cs typeface="+mn-cs"/>
                        </a:rPr>
                        <a:t>-</a:t>
                      </a:r>
                      <a:endParaRPr kumimoji="1" lang="ja-JP" altLang="en-US" sz="1000">
                        <a:solidFill>
                          <a:schemeClr val="accent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39971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アスペクト比</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kern="1200">
                          <a:solidFill>
                            <a:srgbClr val="0D0D0D"/>
                          </a:solidFill>
                          <a:latin typeface="Meiryo"/>
                          <a:ea typeface="Meiryo"/>
                          <a:cs typeface="+mn-cs"/>
                        </a:rPr>
                        <a:t>ブランドパネル クインティ</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ブランドパネル クインティ</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/16</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9</a:t>
                      </a:r>
                      <a:r>
                        <a:rPr kumimoji="1" lang="ja-JP" altLang="en-US" sz="900" kern="1200">
                          <a:solidFill>
                            <a:srgbClr val="0D0D0D"/>
                          </a:solidFill>
                          <a:latin typeface="Meiryo"/>
                          <a:ea typeface="Meiryo"/>
                          <a:cs typeface="+mn-cs"/>
                        </a:rPr>
                        <a:t>　　</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a:ea typeface="Meiryo"/>
                          <a:cs typeface="+mn-cs"/>
                        </a:rPr>
                        <a:t>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　バナー</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/1</a:t>
                      </a:r>
                      <a:r>
                        <a:rPr kumimoji="1" lang="ja-JP" altLang="en-US" sz="900" kern="1200">
                          <a:solidFill>
                            <a:srgbClr val="0D0D0D"/>
                          </a:solidFill>
                          <a:latin typeface="Meiryo"/>
                          <a:ea typeface="Meiryo"/>
                          <a:cs typeface="+mn-cs"/>
                        </a:rPr>
                        <a:t>：</a:t>
                      </a:r>
                      <a:r>
                        <a:rPr kumimoji="1" lang="en-US" altLang="ja-JP" sz="900" kern="1200">
                          <a:solidFill>
                            <a:srgbClr val="0D0D0D"/>
                          </a:solidFill>
                          <a:latin typeface="Meiryo"/>
                          <a:ea typeface="Meiryo"/>
                          <a:cs typeface="+mn-cs"/>
                        </a:rPr>
                        <a:t>1</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384434171"/>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a:solidFill>
                            <a:schemeClr val="bg1"/>
                          </a:solidFill>
                          <a:latin typeface="Meiryo"/>
                          <a:ea typeface="Meiryo"/>
                          <a:cs typeface="+mn-cs"/>
                        </a:rPr>
                        <a:t>バナー</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動画</a:t>
                      </a:r>
                      <a:r>
                        <a:rPr kumimoji="1" lang="en-US" altLang="ja-JP" sz="900" b="0" kern="1200">
                          <a:solidFill>
                            <a:schemeClr val="bg1"/>
                          </a:solidFill>
                          <a:latin typeface="Meiryo"/>
                          <a:ea typeface="Meiryo"/>
                          <a:cs typeface="+mn-cs"/>
                        </a:rPr>
                        <a:t>/16</a:t>
                      </a:r>
                      <a:r>
                        <a:rPr kumimoji="1" lang="ja-JP" altLang="en-US" sz="900" b="0" kern="1200">
                          <a:solidFill>
                            <a:schemeClr val="bg1"/>
                          </a:solidFill>
                          <a:latin typeface="Meiryo"/>
                          <a:ea typeface="Meiryo"/>
                          <a:cs typeface="+mn-cs"/>
                        </a:rPr>
                        <a:t>：</a:t>
                      </a:r>
                      <a:r>
                        <a:rPr kumimoji="1" lang="en-US" altLang="ja-JP" sz="900" b="0" kern="1200">
                          <a:solidFill>
                            <a:schemeClr val="bg1"/>
                          </a:solidFill>
                          <a:latin typeface="Meiryo"/>
                          <a:ea typeface="Meiryo"/>
                          <a:cs typeface="+mn-cs"/>
                        </a:rPr>
                        <a:t>9</a:t>
                      </a:r>
                      <a:r>
                        <a:rPr kumimoji="1" lang="ja-JP" altLang="en-US" sz="900" b="0" kern="1200">
                          <a:solidFill>
                            <a:schemeClr val="bg1"/>
                          </a:solidFill>
                          <a:latin typeface="Meiryo"/>
                          <a:ea typeface="Meiryo"/>
                          <a:cs typeface="+mn-cs"/>
                        </a:rPr>
                        <a:t>広告</a:t>
                      </a:r>
                    </a:p>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タップ後の動作</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lang="en-US" altLang="ja-JP" sz="900" b="0" i="0" kern="1200">
                          <a:solidFill>
                            <a:srgbClr val="0D0D0D"/>
                          </a:solidFill>
                          <a:latin typeface="Meiryo"/>
                          <a:ea typeface="Meiryo"/>
                          <a:cs typeface="+mn-cs"/>
                        </a:rPr>
                        <a:t>‐</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2700" cap="flat" cmpd="sng" algn="ctr">
                      <a:solidFill>
                        <a:srgbClr val="FFFFFF"/>
                      </a:solidFill>
                      <a:prstDash val="solid"/>
                      <a:round/>
                      <a:headEnd type="none" w="med" len="med"/>
                      <a:tailEnd type="none" w="med" len="med"/>
                    </a:lnT>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222981766"/>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PC</a:t>
                      </a:r>
                      <a:endParaRPr kumimoji="1" lang="ja-JP" altLang="en-US"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Yahoo! JAPAN</a:t>
                      </a:r>
                      <a:r>
                        <a:rPr kumimoji="1" lang="ja-JP" altLang="en-US" sz="900" kern="1200">
                          <a:solidFill>
                            <a:srgbClr val="0D0D0D"/>
                          </a:solidFill>
                          <a:latin typeface="Meiryo"/>
                          <a:ea typeface="Meiryo"/>
                          <a:cs typeface="+mn-cs"/>
                        </a:rPr>
                        <a:t>　トップページ</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787314208"/>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rgbClr val="0D0D0D"/>
                          </a:solidFill>
                          <a:latin typeface="Meiryo"/>
                          <a:ea typeface="Meiryo"/>
                          <a:cs typeface="+mn-cs"/>
                        </a:rPr>
                        <a:t>Yahoo! JAPAN</a:t>
                      </a:r>
                      <a:r>
                        <a:rPr lang="en-US" altLang="ja-JP" sz="900" kern="1200">
                          <a:solidFill>
                            <a:srgbClr val="0D0D0D"/>
                          </a:solidFill>
                          <a:latin typeface="Meiryo"/>
                          <a:ea typeface="Meiryo"/>
                          <a:cs typeface="+mn-cs"/>
                        </a:rPr>
                        <a:t> </a:t>
                      </a:r>
                      <a:r>
                        <a:rPr kumimoji="1" lang="en-US" altLang="ja-JP"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77930">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900" b="0" i="0" u="none" strike="noStrike" kern="1200" cap="none" spc="0" normalizeH="0" baseline="0" noProof="0">
                          <a:ln>
                            <a:noFill/>
                          </a:ln>
                          <a:solidFill>
                            <a:srgbClr val="0D0D0D"/>
                          </a:solidFill>
                          <a:effectLst/>
                          <a:uLnTx/>
                          <a:uFillTx/>
                          <a:latin typeface="Meiryo"/>
                          <a:ea typeface="Meiryo"/>
                          <a:cs typeface="+mn-cs"/>
                        </a:rPr>
                        <a:t>2024</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9</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日（日）～　</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2025</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年</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月</a:t>
                      </a:r>
                      <a:r>
                        <a:rPr kumimoji="1" lang="en-US" altLang="ja-JP" sz="900" b="0" i="0" u="none" strike="noStrike" kern="1200" cap="none" spc="0" normalizeH="0" baseline="0" noProof="0">
                          <a:ln>
                            <a:noFill/>
                          </a:ln>
                          <a:solidFill>
                            <a:srgbClr val="0D0D0D"/>
                          </a:solidFill>
                          <a:effectLst/>
                          <a:uLnTx/>
                          <a:uFillTx/>
                          <a:latin typeface="Meiryo"/>
                          <a:ea typeface="Meiryo"/>
                          <a:cs typeface="+mn-cs"/>
                        </a:rPr>
                        <a:t>31</a:t>
                      </a:r>
                      <a:r>
                        <a:rPr kumimoji="1" lang="ja-JP" altLang="en-US" sz="900" b="0" i="0" u="none" strike="noStrike" kern="1200" cap="none" spc="0" normalizeH="0" baseline="0" noProof="0">
                          <a:ln>
                            <a:noFill/>
                          </a:ln>
                          <a:solidFill>
                            <a:srgbClr val="0D0D0D"/>
                          </a:solidFill>
                          <a:effectLst/>
                          <a:uLnTx/>
                          <a:uFillTx/>
                          <a:latin typeface="Meiryo"/>
                          <a:ea typeface="Meiryo"/>
                          <a:cs typeface="+mn-cs"/>
                        </a:rPr>
                        <a:t>日（月）</a:t>
                      </a:r>
                      <a:endParaRPr kumimoji="1" lang="ja-JP" altLang="ja-JP" sz="900">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9">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a:t>
                      </a:r>
                      <a:r>
                        <a:rPr kumimoji="1" lang="en-US" altLang="ja-JP" sz="900" kern="1200" dirty="0">
                          <a:solidFill>
                            <a:srgbClr val="0D0D0D"/>
                          </a:solidFill>
                          <a:latin typeface="Meiryo"/>
                          <a:ea typeface="Meiryo"/>
                          <a:cs typeface="+mn-cs"/>
                        </a:rPr>
                        <a:t> </a:t>
                      </a:r>
                      <a:r>
                        <a:rPr kumimoji="1" lang="en-US" altLang="ja-JP" sz="900" kern="1200" dirty="0">
                          <a:solidFill>
                            <a:srgbClr val="FF0033"/>
                          </a:solidFill>
                          <a:latin typeface="Meiryo"/>
                          <a:ea typeface="Meiryo"/>
                          <a:cs typeface="+mn-cs"/>
                        </a:rPr>
                        <a:t>※1</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3</a:t>
                      </a:r>
                      <a:r>
                        <a:rPr kumimoji="1" lang="ja-JP" altLang="en-US" sz="1000" kern="1200">
                          <a:solidFill>
                            <a:schemeClr val="accent3"/>
                          </a:solidFill>
                          <a:latin typeface="Meiryo"/>
                          <a:ea typeface="Meiryo"/>
                          <a:cs typeface="+mn-cs"/>
                        </a:rPr>
                        <a:t>日間～</a:t>
                      </a:r>
                      <a:r>
                        <a:rPr kumimoji="1" lang="en-US" altLang="ja-JP" sz="1000" kern="1200">
                          <a:solidFill>
                            <a:schemeClr val="accent3"/>
                          </a:solidFill>
                          <a:latin typeface="Meiryo"/>
                          <a:ea typeface="Meiryo"/>
                          <a:cs typeface="+mn-cs"/>
                        </a:rPr>
                        <a:t>31</a:t>
                      </a:r>
                      <a:r>
                        <a:rPr kumimoji="1" lang="ja-JP" altLang="en-US" sz="1000" kern="1200">
                          <a:solidFill>
                            <a:schemeClr val="accent3"/>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9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5</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31</a:t>
                      </a:r>
                      <a:r>
                        <a:rPr kumimoji="1" lang="ja-JP" altLang="en-US" sz="1000">
                          <a:solidFill>
                            <a:schemeClr val="accent3"/>
                          </a:solidFill>
                          <a:latin typeface="Meiryo"/>
                          <a:ea typeface="Meiryo"/>
                        </a:rPr>
                        <a:t>日間</a:t>
                      </a:r>
                      <a:r>
                        <a:rPr kumimoji="1" lang="en-US" altLang="ja-JP" sz="1000">
                          <a:solidFill>
                            <a:schemeClr val="accent3"/>
                          </a:solidFill>
                          <a:latin typeface="Meiryo"/>
                          <a:ea typeface="Meiryo"/>
                        </a:rPr>
                        <a:t> </a:t>
                      </a:r>
                      <a:r>
                        <a:rPr kumimoji="1" lang="en-US" altLang="ja-JP" sz="900">
                          <a:solidFill>
                            <a:schemeClr val="accent6"/>
                          </a:solidFill>
                          <a:latin typeface="Meiryo"/>
                          <a:ea typeface="Meiryo"/>
                        </a:rPr>
                        <a:t>※1</a:t>
                      </a:r>
                      <a:endParaRPr kumimoji="1" lang="ja-JP" altLang="en-US" sz="1000">
                        <a:solidFill>
                          <a:schemeClr val="accent6"/>
                        </a:solidFill>
                        <a:latin typeface="Meiryo"/>
                        <a:ea typeface="Meiryo"/>
                      </a:endParaRPr>
                    </a:p>
                  </a:txBody>
                  <a:tcPr anchor="ctr">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gridSpan="2">
                  <a:txBody>
                    <a:bodyPr/>
                    <a:lstStyle/>
                    <a:p>
                      <a:pPr algn="ctr"/>
                      <a:r>
                        <a:rPr kumimoji="1" lang="en-US" altLang="ja-JP" sz="900" kern="1200">
                          <a:solidFill>
                            <a:srgbClr val="0D0D0D"/>
                          </a:solidFill>
                          <a:latin typeface="Meiryo"/>
                          <a:ea typeface="Meiryo"/>
                          <a:cs typeface="+mn-cs"/>
                        </a:rPr>
                        <a:t>5</a:t>
                      </a:r>
                      <a:r>
                        <a:rPr kumimoji="1" lang="ja-JP" altLang="en-US" sz="900" kern="1200">
                          <a:solidFill>
                            <a:srgbClr val="0D0D0D"/>
                          </a:solidFill>
                          <a:latin typeface="Meiryo"/>
                          <a:ea typeface="Meiryo"/>
                          <a:cs typeface="+mn-cs"/>
                        </a:rPr>
                        <a:t>日間～</a:t>
                      </a:r>
                      <a:r>
                        <a:rPr kumimoji="1" lang="en-US" altLang="ja-JP" sz="900" kern="1200">
                          <a:solidFill>
                            <a:srgbClr val="0D0D0D"/>
                          </a:solidFill>
                          <a:latin typeface="Meiryo"/>
                          <a:ea typeface="Meiryo"/>
                          <a:cs typeface="+mn-cs"/>
                        </a:rPr>
                        <a:t>31</a:t>
                      </a:r>
                      <a:r>
                        <a:rPr kumimoji="1" lang="ja-JP" altLang="en-US" sz="900" kern="1200">
                          <a:solidFill>
                            <a:srgbClr val="0D0D0D"/>
                          </a:solidFill>
                          <a:latin typeface="Meiryo"/>
                          <a:ea typeface="Meiryo"/>
                          <a:cs typeface="+mn-cs"/>
                        </a:rPr>
                        <a:t>日間</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1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pPr algn="ctr"/>
                      <a:endParaRPr kumimoji="1" lang="ja-JP" altLang="en-US" sz="800">
                        <a:solidFill>
                          <a:schemeClr val="tx1">
                            <a:lumMod val="65000"/>
                            <a:lumOff val="35000"/>
                          </a:schemeClr>
                        </a:solidFill>
                        <a:latin typeface="+mj-lt"/>
                        <a:ea typeface="+mj-ea"/>
                      </a:endParaRPr>
                    </a:p>
                  </a:txBody>
                  <a:tcPr anchor="ctr">
                    <a:lnL w="19050" cap="flat" cmpd="sng" algn="ctr">
                      <a:solidFill>
                        <a:srgbClr val="FFFFFF"/>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lnL w="19050" cap="flat" cmpd="sng" algn="ctr">
                      <a:solidFill>
                        <a:srgbClr val="FFFFFF"/>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779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5,000,000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kern="1200">
                          <a:solidFill>
                            <a:srgbClr val="0D0D0D"/>
                          </a:solidFill>
                          <a:latin typeface="Meiryo"/>
                          <a:ea typeface="Meiryo"/>
                          <a:cs typeface="+mn-cs"/>
                        </a:rPr>
                        <a:t>500,000</a:t>
                      </a:r>
                      <a:r>
                        <a:rPr kumimoji="1" lang="ja-JP" altLang="en-US" sz="900" kern="1200">
                          <a:solidFill>
                            <a:srgbClr val="0D0D0D"/>
                          </a:solidFill>
                          <a:latin typeface="Meiryo"/>
                          <a:ea typeface="Meiryo"/>
                          <a:cs typeface="+mn-cs"/>
                        </a:rPr>
                        <a:t>円</a:t>
                      </a:r>
                      <a:endParaRPr kumimoji="1" lang="ja-JP" altLang="en-US"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10,000,000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3,000,000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kern="1200">
                          <a:solidFill>
                            <a:schemeClr val="accent3"/>
                          </a:solidFill>
                          <a:latin typeface="Meiryo"/>
                          <a:ea typeface="Meiryo"/>
                          <a:cs typeface="+mn-cs"/>
                        </a:rPr>
                        <a:t>500,000</a:t>
                      </a:r>
                      <a:r>
                        <a:rPr kumimoji="1" lang="ja-JP" altLang="en-US" sz="1000" kern="1200">
                          <a:solidFill>
                            <a:schemeClr val="accent3"/>
                          </a:solidFill>
                          <a:latin typeface="Meiryo"/>
                          <a:ea typeface="Meiryo"/>
                          <a:cs typeface="+mn-cs"/>
                        </a:rPr>
                        <a:t>円</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kern="1200">
                        <a:solidFill>
                          <a:schemeClr val="accent3"/>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45163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a:solidFill>
                            <a:srgbClr val="0D0D0D"/>
                          </a:solidFill>
                          <a:latin typeface="Meiryo"/>
                          <a:ea typeface="Meiryo"/>
                        </a:rPr>
                        <a:t>600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900">
                          <a:solidFill>
                            <a:srgbClr val="0D0D0D"/>
                          </a:solidFill>
                          <a:latin typeface="Meiryo"/>
                          <a:ea typeface="Meiryo"/>
                        </a:rPr>
                        <a:t>540</a:t>
                      </a:r>
                      <a:r>
                        <a:rPr kumimoji="1" lang="ja-JP" altLang="en-US" sz="900">
                          <a:solidFill>
                            <a:srgbClr val="0D0D0D"/>
                          </a:solidFill>
                          <a:latin typeface="Meiryo"/>
                          <a:ea typeface="Meiryo"/>
                        </a:rPr>
                        <a:t>円</a:t>
                      </a:r>
                      <a:endParaRPr kumimoji="1" lang="en-US" altLang="ja-JP" sz="9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900" dirty="0">
                          <a:solidFill>
                            <a:srgbClr val="0D0D0D"/>
                          </a:solidFill>
                          <a:latin typeface="Meiryo"/>
                          <a:ea typeface="Meiryo"/>
                        </a:rPr>
                        <a:t>780</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600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※2</a:t>
                      </a:r>
                      <a:endParaRPr kumimoji="1" lang="ja-JP" altLang="en-US" sz="900" dirty="0">
                        <a:solidFill>
                          <a:srgbClr val="FF0033"/>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902</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a:solidFill>
                            <a:schemeClr val="accent6"/>
                          </a:solidFill>
                          <a:latin typeface="Meiryo"/>
                          <a:ea typeface="Meiryo"/>
                          <a:cs typeface="+mn-cs"/>
                        </a:rPr>
                        <a:t>※2</a:t>
                      </a: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900" dirty="0">
                          <a:solidFill>
                            <a:srgbClr val="0D0D0D"/>
                          </a:solidFill>
                          <a:latin typeface="Meiryo"/>
                          <a:ea typeface="Meiryo"/>
                        </a:rPr>
                        <a:t>702</a:t>
                      </a:r>
                      <a:r>
                        <a:rPr kumimoji="1" lang="ja-JP" altLang="en-US" sz="900" dirty="0">
                          <a:solidFill>
                            <a:srgbClr val="0D0D0D"/>
                          </a:solidFill>
                          <a:latin typeface="Meiryo"/>
                          <a:ea typeface="Meiryo"/>
                        </a:rPr>
                        <a:t>円★</a:t>
                      </a:r>
                      <a:endParaRPr kumimoji="1" lang="en-US" altLang="ja-JP" sz="900" dirty="0">
                        <a:solidFill>
                          <a:srgbClr val="0D0D0D"/>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540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×1.3</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※2</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a:solidFill>
                            <a:schemeClr val="accent3"/>
                          </a:solidFill>
                          <a:latin typeface="Meiryo"/>
                          <a:ea typeface="Meiryo"/>
                        </a:rPr>
                        <a:t>1,497</a:t>
                      </a:r>
                      <a:r>
                        <a:rPr kumimoji="1" lang="ja-JP" altLang="en-US" sz="1000">
                          <a:solidFill>
                            <a:schemeClr val="accent3"/>
                          </a:solidFill>
                          <a:latin typeface="Meiryo"/>
                          <a:ea typeface="Meiryo"/>
                        </a:rPr>
                        <a:t>円★</a:t>
                      </a:r>
                      <a:endParaRPr kumimoji="1" lang="en-US" altLang="ja-JP" sz="1000">
                        <a:solidFill>
                          <a:schemeClr val="accent3"/>
                        </a:solidFill>
                        <a:latin typeface="Meiryo"/>
                        <a:ea typeface="Meiryo"/>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kern="1200">
                          <a:solidFill>
                            <a:schemeClr val="accent3"/>
                          </a:solidFill>
                          <a:latin typeface="Meiryo"/>
                          <a:ea typeface="Meiryo"/>
                          <a:cs typeface="+mn-cs"/>
                        </a:rPr>
                        <a:t>（</a:t>
                      </a:r>
                      <a:r>
                        <a:rPr kumimoji="1" lang="en-US" altLang="ja-JP" sz="1000" kern="1200">
                          <a:solidFill>
                            <a:schemeClr val="accent3"/>
                          </a:solidFill>
                          <a:latin typeface="Meiryo"/>
                          <a:ea typeface="Meiryo"/>
                          <a:cs typeface="+mn-cs"/>
                        </a:rPr>
                        <a:t>1,152</a:t>
                      </a:r>
                      <a:r>
                        <a:rPr kumimoji="1" lang="ja-JP" altLang="en-US" sz="1000" kern="1200">
                          <a:solidFill>
                            <a:schemeClr val="accent3"/>
                          </a:solidFill>
                          <a:latin typeface="Meiryo"/>
                          <a:ea typeface="Meiryo"/>
                          <a:cs typeface="+mn-cs"/>
                        </a:rPr>
                        <a:t>円</a:t>
                      </a:r>
                      <a:r>
                        <a:rPr kumimoji="1" lang="en-US" altLang="ja-JP" sz="1000" kern="1200">
                          <a:solidFill>
                            <a:schemeClr val="accent3"/>
                          </a:solidFill>
                          <a:latin typeface="Meiryo"/>
                          <a:ea typeface="Meiryo"/>
                          <a:cs typeface="+mn-cs"/>
                        </a:rPr>
                        <a:t>×1.3</a:t>
                      </a:r>
                      <a:r>
                        <a:rPr kumimoji="1" lang="ja-JP" altLang="en-US" sz="1000" kern="1200">
                          <a:solidFill>
                            <a:schemeClr val="accent3"/>
                          </a:solidFill>
                          <a:latin typeface="Meiryo"/>
                          <a:ea typeface="Meiryo"/>
                          <a:cs typeface="+mn-cs"/>
                        </a:rPr>
                        <a:t>倍）</a:t>
                      </a:r>
                      <a:r>
                        <a:rPr kumimoji="1" lang="en-US" altLang="ja-JP" sz="1000">
                          <a:solidFill>
                            <a:schemeClr val="accent6"/>
                          </a:solidFill>
                          <a:latin typeface="Meiryo"/>
                          <a:ea typeface="Meiryo"/>
                        </a:rPr>
                        <a:t>※4</a:t>
                      </a:r>
                      <a:endParaRPr kumimoji="1" lang="en-US" altLang="ja-JP" sz="1000" kern="1200">
                        <a:solidFill>
                          <a:schemeClr val="tx1">
                            <a:lumMod val="65000"/>
                            <a:lumOff val="35000"/>
                          </a:schemeClr>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accent6"/>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rgbClr val="0D0D0D"/>
                          </a:solidFill>
                          <a:latin typeface="Meiryo"/>
                          <a:ea typeface="Meiryo"/>
                          <a:cs typeface="+mn-cs"/>
                        </a:rPr>
                        <a:t>936</a:t>
                      </a:r>
                      <a:r>
                        <a:rPr kumimoji="1" lang="ja-JP" altLang="en-US" sz="900" kern="1200" dirty="0">
                          <a:solidFill>
                            <a:srgbClr val="0D0D0D"/>
                          </a:solidFill>
                          <a:latin typeface="Meiryo"/>
                          <a:ea typeface="Meiryo"/>
                          <a:cs typeface="+mn-cs"/>
                        </a:rPr>
                        <a:t>円</a:t>
                      </a:r>
                      <a:endParaRPr kumimoji="1" lang="en-US" altLang="ja-JP" sz="90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eiryo"/>
                          <a:ea typeface="Meiryo"/>
                          <a:cs typeface="+mn-cs"/>
                        </a:rPr>
                        <a:t>（</a:t>
                      </a:r>
                      <a:r>
                        <a:rPr kumimoji="1" lang="en-US" altLang="ja-JP" sz="900" kern="1200" dirty="0">
                          <a:solidFill>
                            <a:srgbClr val="0D0D0D"/>
                          </a:solidFill>
                          <a:latin typeface="Meiryo"/>
                          <a:ea typeface="Meiryo"/>
                          <a:cs typeface="+mn-cs"/>
                        </a:rPr>
                        <a:t>600</a:t>
                      </a:r>
                      <a:r>
                        <a:rPr kumimoji="1" lang="ja-JP" altLang="en-US" sz="900" kern="1200" dirty="0">
                          <a:solidFill>
                            <a:srgbClr val="0D0D0D"/>
                          </a:solidFill>
                          <a:latin typeface="Meiryo"/>
                          <a:ea typeface="Meiryo"/>
                          <a:cs typeface="+mn-cs"/>
                        </a:rPr>
                        <a:t>円</a:t>
                      </a:r>
                      <a:r>
                        <a:rPr kumimoji="1" lang="en-US" altLang="ja-JP" sz="900" kern="1200" dirty="0">
                          <a:solidFill>
                            <a:srgbClr val="0D0D0D"/>
                          </a:solidFill>
                          <a:latin typeface="Meiryo"/>
                          <a:ea typeface="Meiryo"/>
                          <a:cs typeface="+mn-cs"/>
                        </a:rPr>
                        <a:t>×1.56</a:t>
                      </a:r>
                      <a:r>
                        <a:rPr kumimoji="1" lang="ja-JP" altLang="en-US" sz="900" kern="1200" dirty="0">
                          <a:solidFill>
                            <a:srgbClr val="0D0D0D"/>
                          </a:solidFill>
                          <a:latin typeface="Meiryo"/>
                          <a:ea typeface="Meiryo"/>
                          <a:cs typeface="+mn-cs"/>
                        </a:rPr>
                        <a:t>倍）</a:t>
                      </a:r>
                      <a:r>
                        <a:rPr kumimoji="1" lang="en-US" altLang="ja-JP" sz="900" dirty="0">
                          <a:solidFill>
                            <a:srgbClr val="FF0033"/>
                          </a:solidFill>
                          <a:latin typeface="Meiryo"/>
                          <a:ea typeface="Meiryo"/>
                        </a:rPr>
                        <a:t>※3</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41689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想定</a:t>
                      </a:r>
                      <a:r>
                        <a:rPr kumimoji="1" lang="en-US" altLang="ja-JP" sz="900" b="0" kern="1200" err="1">
                          <a:solidFill>
                            <a:schemeClr val="bg1"/>
                          </a:solidFill>
                          <a:latin typeface="Meiryo"/>
                          <a:ea typeface="Meiryo"/>
                          <a:cs typeface="+mn-cs"/>
                        </a:rPr>
                        <a:t>vimps</a:t>
                      </a:r>
                      <a:endParaRPr kumimoji="1" lang="en-US" altLang="ja-JP" sz="900" b="0" kern="1200">
                        <a:solidFill>
                          <a:schemeClr val="bg1"/>
                        </a:solidFill>
                        <a:latin typeface="Meiryo"/>
                        <a:ea typeface="Meiryo"/>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a:ea typeface="Meiryo"/>
                          <a:cs typeface="+mn-cs"/>
                        </a:rPr>
                        <a:t>（枠配信のみ）</a:t>
                      </a:r>
                    </a:p>
                  </a:txBody>
                  <a:tcPr marL="0" marR="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kern="1200">
                          <a:solidFill>
                            <a:srgbClr val="0D0D0D"/>
                          </a:solidFill>
                          <a:latin typeface="Meiryo"/>
                          <a:ea typeface="Meiryo"/>
                          <a:cs typeface="+mn-cs"/>
                        </a:rPr>
                        <a:t>-</a:t>
                      </a:r>
                      <a:endParaRPr kumimoji="1" lang="ja-JP" altLang="en-US" sz="10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p>
                      <a:pPr algn="ctr"/>
                      <a:r>
                        <a:rPr kumimoji="1" lang="en-US" altLang="ja-JP" sz="1000" kern="1200">
                          <a:solidFill>
                            <a:srgbClr val="0D0D0D"/>
                          </a:solidFill>
                          <a:latin typeface="Meiryo"/>
                          <a:ea typeface="Meiryo"/>
                          <a:cs typeface="+mn-cs"/>
                        </a:rPr>
                        <a:t>-</a:t>
                      </a:r>
                      <a:endParaRPr kumimoji="1" lang="ja-JP" altLang="en-US">
                        <a:solidFill>
                          <a:srgbClr val="0D0D0D"/>
                        </a:solidFill>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3">
                  <a:txBody>
                    <a:bodyPr/>
                    <a:lstStyle/>
                    <a:p>
                      <a:pPr algn="ctr"/>
                      <a:r>
                        <a:rPr kumimoji="1" lang="en-US" altLang="ja-JP" sz="1000" kern="1200">
                          <a:solidFill>
                            <a:srgbClr val="0D0D0D"/>
                          </a:solidFill>
                          <a:latin typeface="Meiryo"/>
                          <a:ea typeface="Meiryo"/>
                          <a:cs typeface="+mn-cs"/>
                        </a:rPr>
                        <a:t>-</a:t>
                      </a:r>
                      <a:endParaRPr kumimoji="1" lang="ja-JP" altLang="en-US" sz="100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a:solidFill>
                            <a:schemeClr val="tx1">
                              <a:lumMod val="65000"/>
                              <a:lumOff val="35000"/>
                            </a:schemeClr>
                          </a:solidFill>
                          <a:latin typeface="Meiryo"/>
                          <a:ea typeface="Meiryo"/>
                          <a:cs typeface="+mn-cs"/>
                        </a:rPr>
                        <a:t>-</a:t>
                      </a: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tc hMerge="1">
                  <a:txBody>
                    <a:bodyPr/>
                    <a:lstStyle/>
                    <a:p>
                      <a:pPr algn="ctr"/>
                      <a:endParaRPr kumimoji="1" lang="ja-JP" altLang="en-US" sz="1000">
                        <a:solidFill>
                          <a:schemeClr val="tx1">
                            <a:lumMod val="65000"/>
                            <a:lumOff val="35000"/>
                          </a:schemeClr>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00" kern="1200" dirty="0">
                          <a:solidFill>
                            <a:srgbClr val="0D0D0D"/>
                          </a:solidFill>
                          <a:latin typeface="Meiryo"/>
                          <a:ea typeface="Meiryo"/>
                          <a:cs typeface="+mn-cs"/>
                        </a:rPr>
                        <a:t>-</a:t>
                      </a:r>
                      <a:endParaRPr kumimoji="1" lang="ja-JP" altLang="en-US" sz="1000" dirty="0">
                        <a:solidFill>
                          <a:srgbClr val="0D0D0D"/>
                        </a:solidFill>
                        <a:latin typeface="Meiryo"/>
                        <a:ea typeface="Meiryo"/>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6" name="円/楕円 15">
            <a:extLst>
              <a:ext uri="{FF2B5EF4-FFF2-40B4-BE49-F238E27FC236}">
                <a16:creationId xmlns:a16="http://schemas.microsoft.com/office/drawing/2014/main" id="{C58962D2-5466-447C-26E4-9CB510D9CFC6}"/>
              </a:ext>
            </a:extLst>
          </p:cNvPr>
          <p:cNvSpPr>
            <a:spLocks noChangeAspect="1"/>
          </p:cNvSpPr>
          <p:nvPr/>
        </p:nvSpPr>
        <p:spPr>
          <a:xfrm>
            <a:off x="9021728" y="2176066"/>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B</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16">
            <a:extLst>
              <a:ext uri="{FF2B5EF4-FFF2-40B4-BE49-F238E27FC236}">
                <a16:creationId xmlns:a16="http://schemas.microsoft.com/office/drawing/2014/main" id="{F8163CDE-3804-BF72-EB4F-332B602DC639}"/>
              </a:ext>
            </a:extLst>
          </p:cNvPr>
          <p:cNvSpPr>
            <a:spLocks noChangeAspect="1"/>
          </p:cNvSpPr>
          <p:nvPr/>
        </p:nvSpPr>
        <p:spPr>
          <a:xfrm>
            <a:off x="7888631" y="2342270"/>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C</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24ECBA5C-AB46-CB8F-1C6A-D3DD06948B1C}"/>
              </a:ext>
            </a:extLst>
          </p:cNvPr>
          <p:cNvSpPr/>
          <p:nvPr/>
        </p:nvSpPr>
        <p:spPr>
          <a:xfrm>
            <a:off x="479426" y="5862379"/>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9" name="正方形/長方形 18">
            <a:extLst>
              <a:ext uri="{FF2B5EF4-FFF2-40B4-BE49-F238E27FC236}">
                <a16:creationId xmlns:a16="http://schemas.microsoft.com/office/drawing/2014/main" id="{3DABF822-4E9C-1ACF-5E03-3424780469FC}"/>
              </a:ext>
            </a:extLst>
          </p:cNvPr>
          <p:cNvSpPr/>
          <p:nvPr/>
        </p:nvSpPr>
        <p:spPr>
          <a:xfrm>
            <a:off x="4757915" y="5862379"/>
            <a:ext cx="7280839" cy="406265"/>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ja-JP" altLang="en"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※3  </a:t>
            </a:r>
            <a:r>
              <a:rPr kumimoji="0" lang="ja-JP" altLang="en-US" sz="800" kern="0">
                <a:solidFill>
                  <a:srgbClr val="FF0033"/>
                </a:solidFill>
                <a:latin typeface="Meiryo" panose="020B0604030504040204" pitchFamily="34" charset="-128"/>
                <a:ea typeface="Meiryo" panose="020B0604030504040204" pitchFamily="34" charset="-128"/>
              </a:rPr>
              <a:t>市区郡指定の掛け率含む。</a:t>
            </a:r>
            <a:endParaRPr kumimoji="0" lang="en-US" altLang="ja-JP" sz="800" kern="0">
              <a:solidFill>
                <a:srgbClr val="FF0033"/>
              </a:solidFill>
              <a:latin typeface="Meiryo" panose="020B0604030504040204" pitchFamily="34" charset="-128"/>
              <a:ea typeface="Meiryo" panose="020B0604030504040204" pitchFamily="34" charset="-128"/>
            </a:endParaRPr>
          </a:p>
        </p:txBody>
      </p:sp>
      <p:sp>
        <p:nvSpPr>
          <p:cNvPr id="20" name="テキスト ボックス 19">
            <a:extLst>
              <a:ext uri="{FF2B5EF4-FFF2-40B4-BE49-F238E27FC236}">
                <a16:creationId xmlns:a16="http://schemas.microsoft.com/office/drawing/2014/main" id="{3B5C8B88-0B82-894A-B80D-50F0925ACC3C}"/>
              </a:ext>
            </a:extLst>
          </p:cNvPr>
          <p:cNvSpPr txBox="1"/>
          <p:nvPr/>
        </p:nvSpPr>
        <p:spPr>
          <a:xfrm>
            <a:off x="387079" y="6240840"/>
            <a:ext cx="4272350" cy="215444"/>
          </a:xfrm>
          <a:prstGeom prst="rect">
            <a:avLst/>
          </a:prstGeom>
          <a:noFill/>
        </p:spPr>
        <p:txBody>
          <a:bodyPr wrap="square">
            <a:spAutoFit/>
          </a:bodyPr>
          <a:lstStyle/>
          <a:p>
            <a:pPr marL="449263" indent="-449263"/>
            <a:r>
              <a:rPr kumimoji="1" lang="en-US" altLang="ja-JP" sz="700">
                <a:solidFill>
                  <a:srgbClr val="FF0033"/>
                </a:solidFill>
                <a:latin typeface="+mn-ea"/>
              </a:rPr>
              <a:t>※</a:t>
            </a:r>
            <a:r>
              <a:rPr kumimoji="0" lang="en-US" altLang="ja-JP" sz="700" kern="0">
                <a:solidFill>
                  <a:srgbClr val="FF0033"/>
                </a:solidFill>
                <a:latin typeface="+mn-ea"/>
              </a:rPr>
              <a:t>3/11</a:t>
            </a:r>
            <a:r>
              <a:rPr kumimoji="0" lang="ja-JP" altLang="en-US" sz="700" kern="0">
                <a:solidFill>
                  <a:srgbClr val="FF0033"/>
                </a:solidFill>
                <a:latin typeface="+mn-ea"/>
              </a:rPr>
              <a:t>に</a:t>
            </a:r>
            <a:r>
              <a:rPr lang="en-US" altLang="ja-JP" sz="700">
                <a:solidFill>
                  <a:srgbClr val="FF0033"/>
                </a:solidFill>
                <a:latin typeface="+mn-ea"/>
              </a:rPr>
              <a:t>Yahoo! JAPAN</a:t>
            </a:r>
            <a:r>
              <a:rPr lang="ja-JP" altLang="en-US" sz="700">
                <a:solidFill>
                  <a:srgbClr val="FF0033"/>
                </a:solidFill>
                <a:latin typeface="+mn-ea"/>
              </a:rPr>
              <a:t>　トップページ</a:t>
            </a:r>
            <a:r>
              <a:rPr kumimoji="0" lang="ja-JP" altLang="en-US" sz="700" kern="0">
                <a:solidFill>
                  <a:srgbClr val="FF0033"/>
                </a:solidFill>
                <a:latin typeface="+mn-ea"/>
              </a:rPr>
              <a:t>にて特別演出が</a:t>
            </a:r>
            <a:r>
              <a:rPr kumimoji="0" lang="ja-JP" altLang="en-US" sz="800" kern="0">
                <a:solidFill>
                  <a:srgbClr val="FF0033"/>
                </a:solidFill>
                <a:latin typeface="+mn-ea"/>
              </a:rPr>
              <a:t>行われる</a:t>
            </a:r>
            <a:r>
              <a:rPr kumimoji="0" lang="ja-JP" altLang="en-US" sz="700" kern="0">
                <a:solidFill>
                  <a:srgbClr val="FF0033"/>
                </a:solidFill>
                <a:latin typeface="+mn-ea"/>
              </a:rPr>
              <a:t>可能性があります。</a:t>
            </a:r>
          </a:p>
        </p:txBody>
      </p:sp>
    </p:spTree>
    <p:extLst>
      <p:ext uri="{BB962C8B-B14F-4D97-AF65-F5344CB8AC3E}">
        <p14:creationId xmlns:p14="http://schemas.microsoft.com/office/powerpoint/2010/main" val="12128176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672158" y="252000"/>
            <a:ext cx="53638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3FB344C1-6141-CEC9-567D-C834926909C5}"/>
              </a:ext>
            </a:extLst>
          </p:cNvPr>
          <p:cNvGraphicFramePr>
            <a:graphicFrameLocks noGrp="1"/>
          </p:cNvGraphicFramePr>
          <p:nvPr>
            <p:extLst>
              <p:ext uri="{D42A27DB-BD31-4B8C-83A1-F6EECF244321}">
                <p14:modId xmlns:p14="http://schemas.microsoft.com/office/powerpoint/2010/main" val="4279830265"/>
              </p:ext>
            </p:extLst>
          </p:nvPr>
        </p:nvGraphicFramePr>
        <p:xfrm>
          <a:off x="479426" y="929206"/>
          <a:ext cx="11233149" cy="3851250"/>
        </p:xfrm>
        <a:graphic>
          <a:graphicData uri="http://schemas.openxmlformats.org/drawingml/2006/table">
            <a:tbl>
              <a:tblPr firstCol="1" bandRow="1"/>
              <a:tblGrid>
                <a:gridCol w="1626692">
                  <a:extLst>
                    <a:ext uri="{9D8B030D-6E8A-4147-A177-3AD203B41FA5}">
                      <a16:colId xmlns:a16="http://schemas.microsoft.com/office/drawing/2014/main" val="792911817"/>
                    </a:ext>
                  </a:extLst>
                </a:gridCol>
                <a:gridCol w="2196106">
                  <a:extLst>
                    <a:ext uri="{9D8B030D-6E8A-4147-A177-3AD203B41FA5}">
                      <a16:colId xmlns:a16="http://schemas.microsoft.com/office/drawing/2014/main" val="2515137241"/>
                    </a:ext>
                  </a:extLst>
                </a:gridCol>
                <a:gridCol w="2470117">
                  <a:extLst>
                    <a:ext uri="{9D8B030D-6E8A-4147-A177-3AD203B41FA5}">
                      <a16:colId xmlns:a16="http://schemas.microsoft.com/office/drawing/2014/main" val="598637953"/>
                    </a:ext>
                  </a:extLst>
                </a:gridCol>
                <a:gridCol w="2470117">
                  <a:extLst>
                    <a:ext uri="{9D8B030D-6E8A-4147-A177-3AD203B41FA5}">
                      <a16:colId xmlns:a16="http://schemas.microsoft.com/office/drawing/2014/main" val="56015879"/>
                    </a:ext>
                  </a:extLst>
                </a:gridCol>
                <a:gridCol w="2470117">
                  <a:extLst>
                    <a:ext uri="{9D8B030D-6E8A-4147-A177-3AD203B41FA5}">
                      <a16:colId xmlns:a16="http://schemas.microsoft.com/office/drawing/2014/main" val="379781813"/>
                    </a:ext>
                  </a:extLst>
                </a:gridCol>
              </a:tblGrid>
              <a:tr h="58573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00" b="1" kern="1200">
                          <a:solidFill>
                            <a:schemeClr val="bg1"/>
                          </a:solidFill>
                          <a:latin typeface="Meiryo" panose="020B0604030504040204" pitchFamily="34" charset="-128"/>
                          <a:ea typeface="Meiryo" panose="020B0604030504040204" pitchFamily="34" charset="-128"/>
                          <a:cs typeface="+mn-cs"/>
                        </a:rPr>
                        <a:t>ブランドパネル　</a:t>
                      </a:r>
                      <a:r>
                        <a:rPr kumimoji="1" lang="en-US" altLang="ja-JP" sz="1000" b="1" kern="1200">
                          <a:solidFill>
                            <a:schemeClr val="bg1"/>
                          </a:solidFill>
                          <a:latin typeface="Meiryo" panose="020B0604030504040204" pitchFamily="34" charset="-128"/>
                          <a:ea typeface="Meiryo" panose="020B0604030504040204" pitchFamily="34" charset="-128"/>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ブランドパネル　</a:t>
                      </a:r>
                      <a:r>
                        <a:rPr kumimoji="1" lang="en-US" altLang="ja-JP" sz="1000" b="1" i="0" u="none" strike="noStrike" kern="1200">
                          <a:solidFill>
                            <a:schemeClr val="bg1"/>
                          </a:solidFill>
                          <a:effectLst/>
                          <a:latin typeface="Meiryo" panose="020B0604030504040204" pitchFamily="34" charset="-128"/>
                          <a:ea typeface="Meiryo" panose="020B0604030504040204" pitchFamily="34" charset="-128"/>
                          <a:cs typeface="+mn-cs"/>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00" b="1" i="0" u="none" strike="noStrike" kern="1200">
                          <a:solidFill>
                            <a:schemeClr val="bg1"/>
                          </a:solidFill>
                          <a:effectLst/>
                          <a:latin typeface="Meiryo" panose="020B0604030504040204" pitchFamily="34" charset="-128"/>
                          <a:ea typeface="Meiryo" panose="020B0604030504040204" pitchFamily="34" charset="-128"/>
                          <a:cs typeface="+mn-cs"/>
                        </a:rPr>
                        <a:t>（市区郡）</a:t>
                      </a:r>
                      <a:endParaRPr kumimoji="1" lang="ja-JP" altLang="en-US"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836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83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rPr>
                        <a:t>※</a:t>
                      </a:r>
                      <a:r>
                        <a:rPr kumimoji="1" lang="ja-JP" altLang="en-US" sz="1050" b="0" kern="1200">
                          <a:solidFill>
                            <a:schemeClr val="bg1"/>
                          </a:solidFill>
                          <a:latin typeface="Meiryo" panose="020B0604030504040204" pitchFamily="34" charset="-128"/>
                          <a:ea typeface="Meiryo" panose="020B0604030504040204" pitchFamily="34" charset="-128"/>
                        </a:rPr>
                        <a:t>１</a:t>
                      </a:r>
                      <a:endParaRPr kumimoji="1" lang="en-US" altLang="ja-JP" sz="105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38614">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b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b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チラシ非閲覧ターゲティングのみ可</a:t>
                      </a: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727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000000">
                          <a:lumMod val="85000"/>
                          <a:lumOff val="15000"/>
                        </a:srgbClr>
                      </a:solidFill>
                      <a:prstDash val="dot"/>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9801708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a:t>
            </a:r>
            <a:r>
              <a:rPr kumimoji="1" lang="en-US" altLang="ja-JP" sz="2000" b="1" i="0">
                <a:latin typeface="Meiryo" panose="020B0604030504040204" pitchFamily="34" charset="-128"/>
                <a:ea typeface="Meiryo" panose="020B0604030504040204" pitchFamily="34" charset="-128"/>
              </a:rPr>
              <a:t>  </a:t>
            </a:r>
            <a:r>
              <a:rPr kumimoji="1" lang="ja-JP" altLang="en-US" sz="2000" b="1" i="0">
                <a:latin typeface="Meiryo" panose="020B0604030504040204" pitchFamily="34" charset="-128"/>
                <a:ea typeface="Meiryo" panose="020B0604030504040204" pitchFamily="34" charset="-128"/>
              </a:rPr>
              <a:t>トップインパクト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 name="角丸四角形 6">
            <a:extLst>
              <a:ext uri="{FF2B5EF4-FFF2-40B4-BE49-F238E27FC236}">
                <a16:creationId xmlns:a16="http://schemas.microsoft.com/office/drawing/2014/main" id="{5A8395BE-9BF6-288D-7DFF-BD186A4FD41F}"/>
              </a:ext>
            </a:extLst>
          </p:cNvPr>
          <p:cNvSpPr/>
          <p:nvPr/>
        </p:nvSpPr>
        <p:spPr>
          <a:xfrm>
            <a:off x="2200437" y="1268413"/>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クインティ</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7" name="円/楕円 7">
            <a:extLst>
              <a:ext uri="{FF2B5EF4-FFF2-40B4-BE49-F238E27FC236}">
                <a16:creationId xmlns:a16="http://schemas.microsoft.com/office/drawing/2014/main" id="{44437BCD-7424-6C95-4011-F27084568A94}"/>
              </a:ext>
            </a:extLst>
          </p:cNvPr>
          <p:cNvSpPr>
            <a:spLocks noChangeAspect="1"/>
          </p:cNvSpPr>
          <p:nvPr/>
        </p:nvSpPr>
        <p:spPr>
          <a:xfrm>
            <a:off x="1952073" y="136286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0" name="角丸四角形 10">
            <a:extLst>
              <a:ext uri="{FF2B5EF4-FFF2-40B4-BE49-F238E27FC236}">
                <a16:creationId xmlns:a16="http://schemas.microsoft.com/office/drawing/2014/main" id="{35369D9E-CFD9-E29A-DDED-A5E3F0039B1B}"/>
              </a:ext>
            </a:extLst>
          </p:cNvPr>
          <p:cNvSpPr/>
          <p:nvPr/>
        </p:nvSpPr>
        <p:spPr>
          <a:xfrm>
            <a:off x="6494027" y="1268413"/>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スクエア</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4" name="円/楕円 11">
            <a:extLst>
              <a:ext uri="{FF2B5EF4-FFF2-40B4-BE49-F238E27FC236}">
                <a16:creationId xmlns:a16="http://schemas.microsoft.com/office/drawing/2014/main" id="{70ABA1CD-CDE1-E252-8048-A638D397A928}"/>
              </a:ext>
            </a:extLst>
          </p:cNvPr>
          <p:cNvSpPr>
            <a:spLocks noChangeAspect="1"/>
          </p:cNvSpPr>
          <p:nvPr/>
        </p:nvSpPr>
        <p:spPr>
          <a:xfrm>
            <a:off x="6245663" y="136286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7" name="図 16" descr="グラフィカル ユーザー インターフェイス, テキスト, アプリケーション&#10;&#10;自動的に生成された説明">
            <a:extLst>
              <a:ext uri="{FF2B5EF4-FFF2-40B4-BE49-F238E27FC236}">
                <a16:creationId xmlns:a16="http://schemas.microsoft.com/office/drawing/2014/main" id="{25794AAE-69AB-6B91-4EBB-189D9B24721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0437" y="2366356"/>
            <a:ext cx="3586551" cy="2696458"/>
          </a:xfrm>
          <a:prstGeom prst="rect">
            <a:avLst/>
          </a:prstGeom>
        </p:spPr>
      </p:pic>
      <p:pic>
        <p:nvPicPr>
          <p:cNvPr id="19" name="図 18" descr="グラフィカル ユーザー インターフェイス, テキスト, アプリケーション, Web サイト&#10;&#10;自動的に生成された説明">
            <a:extLst>
              <a:ext uri="{FF2B5EF4-FFF2-40B4-BE49-F238E27FC236}">
                <a16:creationId xmlns:a16="http://schemas.microsoft.com/office/drawing/2014/main" id="{2153D10A-40C5-9EDC-13B8-8F9B1D8159C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94028" y="2335567"/>
            <a:ext cx="3585600" cy="2695742"/>
          </a:xfrm>
          <a:prstGeom prst="rect">
            <a:avLst/>
          </a:prstGeom>
        </p:spPr>
      </p:pic>
      <p:cxnSp>
        <p:nvCxnSpPr>
          <p:cNvPr id="22" name="コネクタ: カギ線 21">
            <a:extLst>
              <a:ext uri="{FF2B5EF4-FFF2-40B4-BE49-F238E27FC236}">
                <a16:creationId xmlns:a16="http://schemas.microsoft.com/office/drawing/2014/main" id="{61719F82-6089-761F-27D1-3BE77F4C5180}"/>
              </a:ext>
            </a:extLst>
          </p:cNvPr>
          <p:cNvCxnSpPr>
            <a:cxnSpLocks/>
          </p:cNvCxnSpPr>
          <p:nvPr/>
        </p:nvCxnSpPr>
        <p:spPr>
          <a:xfrm flipH="1">
            <a:off x="5742570"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4" name="コネクタ: カギ線 23">
            <a:extLst>
              <a:ext uri="{FF2B5EF4-FFF2-40B4-BE49-F238E27FC236}">
                <a16:creationId xmlns:a16="http://schemas.microsoft.com/office/drawing/2014/main" id="{C5168971-38BE-C40A-99C8-66EADA692CAB}"/>
              </a:ext>
            </a:extLst>
          </p:cNvPr>
          <p:cNvCxnSpPr>
            <a:cxnSpLocks/>
          </p:cNvCxnSpPr>
          <p:nvPr/>
        </p:nvCxnSpPr>
        <p:spPr>
          <a:xfrm flipH="1">
            <a:off x="10026233"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88456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トップインパクト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3669934455"/>
              </p:ext>
            </p:extLst>
          </p:nvPr>
        </p:nvGraphicFramePr>
        <p:xfrm>
          <a:off x="479426" y="100647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a:solidFill>
                            <a:schemeClr val="bg1"/>
                          </a:solidFill>
                          <a:latin typeface="Meiryo" panose="020B0604030504040204" pitchFamily="34" charset="-128"/>
                          <a:ea typeface="Meiryo" panose="020B0604030504040204" pitchFamily="34" charset="-128"/>
                          <a:cs typeface="+mn-cs"/>
                        </a:rPr>
                        <a:t>PC</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r>
                        <a:rPr kumimoji="1" lang="en-US" altLang="ja-JP" sz="1050" b="1" kern="1200">
                          <a:solidFill>
                            <a:schemeClr val="bg1"/>
                          </a:solidFill>
                          <a:latin typeface="Meiryo" panose="020B0604030504040204" pitchFamily="34" charset="-128"/>
                          <a:ea typeface="Meiryo" panose="020B0604030504040204" pitchFamily="34" charset="-128"/>
                          <a:cs typeface="+mn-cs"/>
                        </a:rPr>
                        <a:t>9/1</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r>
                        <a:rPr kumimoji="1" lang="en-US" altLang="ja-JP" sz="1050" b="1" kern="1200">
                          <a:solidFill>
                            <a:schemeClr val="bg1"/>
                          </a:solidFill>
                          <a:latin typeface="Meiryo" panose="020B0604030504040204" pitchFamily="34" charset="-128"/>
                          <a:ea typeface="Meiryo" panose="020B0604030504040204" pitchFamily="34" charset="-128"/>
                          <a:cs typeface="+mn-cs"/>
                        </a:rPr>
                        <a:t>3/10</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endParaRPr kumimoji="1" lang="ja-JP" altLang="en-US" sz="1050" b="1" kern="120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a:solidFill>
                            <a:schemeClr val="bg1"/>
                          </a:solidFill>
                          <a:latin typeface="Meiryo" panose="020B0604030504040204" pitchFamily="34" charset="-128"/>
                          <a:ea typeface="Meiryo" panose="020B0604030504040204" pitchFamily="34" charset="-128"/>
                          <a:cs typeface="+mn-cs"/>
                        </a:rPr>
                        <a:t>PC</a:t>
                      </a:r>
                      <a:r>
                        <a:rPr kumimoji="1" lang="ja-JP" altLang="en-US" sz="1050" b="1" kern="1200">
                          <a:solidFill>
                            <a:schemeClr val="bg1"/>
                          </a:solidFill>
                          <a:latin typeface="Meiryo" panose="020B0604030504040204" pitchFamily="34" charset="-128"/>
                          <a:ea typeface="Meiryo" panose="020B0604030504040204" pitchFamily="34" charset="-128"/>
                          <a:cs typeface="+mn-cs"/>
                        </a:rPr>
                        <a:t>（都道府県）（</a:t>
                      </a:r>
                      <a:r>
                        <a:rPr kumimoji="1" lang="en-US" altLang="ja-JP" sz="1050" b="1" kern="1200">
                          <a:solidFill>
                            <a:schemeClr val="bg1"/>
                          </a:solidFill>
                          <a:latin typeface="Meiryo" panose="020B0604030504040204" pitchFamily="34" charset="-128"/>
                          <a:ea typeface="Meiryo" panose="020B0604030504040204" pitchFamily="34" charset="-128"/>
                          <a:cs typeface="+mn-cs"/>
                        </a:rPr>
                        <a:t>9/1</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r>
                        <a:rPr kumimoji="1" lang="en-US" altLang="ja-JP" sz="1050" b="1" kern="1200">
                          <a:solidFill>
                            <a:schemeClr val="bg1"/>
                          </a:solidFill>
                          <a:latin typeface="Meiryo" panose="020B0604030504040204" pitchFamily="34" charset="-128"/>
                          <a:ea typeface="Meiryo" panose="020B0604030504040204" pitchFamily="34" charset="-128"/>
                          <a:cs typeface="+mn-cs"/>
                        </a:rPr>
                        <a:t>3/10</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endParaRPr kumimoji="1" lang="ja-JP" altLang="en-US" sz="1050" b="1" kern="120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effectLst/>
                          <a:latin typeface="Meiryo"/>
                          <a:ea typeface="Meiryo"/>
                          <a:cs typeface="+mn-cs"/>
                        </a:rPr>
                        <a:t>1000009264</a:t>
                      </a:r>
                      <a:endParaRPr kumimoji="1" lang="en-US" altLang="ja-JP" sz="1050" kern="1200">
                        <a:solidFill>
                          <a:srgbClr val="0D0D0D"/>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effectLst/>
                          <a:latin typeface="Meiryo"/>
                          <a:ea typeface="Meiryo"/>
                          <a:cs typeface="+mn-cs"/>
                        </a:rPr>
                        <a:t>1000009265</a:t>
                      </a:r>
                      <a:endParaRPr kumimoji="1" lang="en-US" altLang="ja-JP" sz="1050" kern="1200">
                        <a:solidFill>
                          <a:srgbClr val="0D0D0D"/>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latin typeface="メイリオ"/>
                          <a:ea typeface="メイリオ"/>
                          <a:cs typeface="+mn-cs"/>
                        </a:rPr>
                        <a:t>2024</a:t>
                      </a:r>
                      <a:r>
                        <a:rPr kumimoji="1" lang="ja-JP" altLang="en-US" sz="1050" kern="1200">
                          <a:solidFill>
                            <a:srgbClr val="0D0D0D"/>
                          </a:solidFill>
                          <a:latin typeface="メイリオ"/>
                          <a:ea typeface="メイリオ"/>
                          <a:cs typeface="+mn-cs"/>
                        </a:rPr>
                        <a:t>年</a:t>
                      </a:r>
                      <a:r>
                        <a:rPr kumimoji="1" lang="en-US" altLang="ja-JP" sz="1050" kern="1200">
                          <a:solidFill>
                            <a:srgbClr val="0D0D0D"/>
                          </a:solidFill>
                          <a:latin typeface="メイリオ"/>
                          <a:ea typeface="メイリオ"/>
                          <a:cs typeface="+mn-cs"/>
                        </a:rPr>
                        <a:t>7</a:t>
                      </a:r>
                      <a:r>
                        <a:rPr kumimoji="1" lang="ja-JP" altLang="en-US" sz="1050" kern="1200">
                          <a:solidFill>
                            <a:srgbClr val="0D0D0D"/>
                          </a:solidFill>
                          <a:latin typeface="メイリオ"/>
                          <a:ea typeface="メイリオ"/>
                          <a:cs typeface="+mn-cs"/>
                        </a:rPr>
                        <a:t>月</a:t>
                      </a:r>
                      <a:r>
                        <a:rPr kumimoji="1" lang="en-US" altLang="ja-JP" sz="1050" kern="1200">
                          <a:solidFill>
                            <a:srgbClr val="0D0D0D"/>
                          </a:solidFill>
                          <a:latin typeface="メイリオ"/>
                          <a:ea typeface="メイリオ"/>
                          <a:cs typeface="+mn-cs"/>
                        </a:rPr>
                        <a:t>25</a:t>
                      </a:r>
                      <a:r>
                        <a:rPr kumimoji="1" lang="ja-JP" altLang="en-US" sz="1050" kern="1200">
                          <a:solidFill>
                            <a:srgbClr val="0D0D0D"/>
                          </a:solidFill>
                          <a:latin typeface="メイリオ"/>
                          <a:ea typeface="メイリオ"/>
                          <a:cs typeface="+mn-cs"/>
                        </a:rPr>
                        <a:t>日</a:t>
                      </a:r>
                      <a:r>
                        <a:rPr lang="en-US" altLang="ja-JP" sz="1050" kern="1200">
                          <a:solidFill>
                            <a:srgbClr val="0D0D0D"/>
                          </a:solidFill>
                          <a:latin typeface="メイリオ"/>
                          <a:ea typeface="メイリオ"/>
                          <a:cs typeface="+mn-cs"/>
                        </a:rPr>
                        <a:t>(</a:t>
                      </a:r>
                      <a:r>
                        <a:rPr lang="ja-JP" altLang="en-US" sz="1050" kern="1200">
                          <a:solidFill>
                            <a:srgbClr val="0D0D0D"/>
                          </a:solidFill>
                          <a:latin typeface="メイリオ"/>
                          <a:ea typeface="メイリオ"/>
                          <a:cs typeface="+mn-cs"/>
                        </a:rPr>
                        <a:t>木</a:t>
                      </a:r>
                      <a:r>
                        <a:rPr lang="en-US" altLang="ja-JP" sz="1050" kern="1200">
                          <a:solidFill>
                            <a:srgbClr val="0D0D0D"/>
                          </a:solidFill>
                          <a:latin typeface="メイリオ"/>
                          <a:ea typeface="メイリオ"/>
                          <a:cs typeface="+mn-cs"/>
                        </a:rPr>
                        <a:t>)</a:t>
                      </a:r>
                      <a:endParaRPr kumimoji="1" lang="ja-JP" altLang="en-US" sz="105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a:solidFill>
                            <a:srgbClr val="0D0D0D"/>
                          </a:solidFill>
                          <a:latin typeface="Meiryo"/>
                          <a:ea typeface="Meiryo"/>
                          <a:cs typeface="+mn-cs"/>
                        </a:rPr>
                        <a:t>トップインパクト クインティ</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クインティ</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a:t>
                      </a:r>
                    </a:p>
                    <a:p>
                      <a:pPr algn="ctr"/>
                      <a:r>
                        <a:rPr kumimoji="1" lang="ja-JP" altLang="en-US" sz="1050" kern="1200">
                          <a:solidFill>
                            <a:srgbClr val="0D0D0D"/>
                          </a:solidFill>
                          <a:latin typeface="Meiryo"/>
                          <a:ea typeface="Meiryo"/>
                          <a:cs typeface="+mn-cs"/>
                        </a:rPr>
                        <a:t>トップインパクト スクエア</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スクエア</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1050" b="0" i="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PC</a:t>
                      </a:r>
                      <a:endParaRPr kumimoji="1" lang="ja-JP" altLang="en-US"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a:solidFill>
                            <a:srgbClr val="0D0D0D"/>
                          </a:solidFill>
                          <a:latin typeface="Meiryo"/>
                          <a:ea typeface="Meiryo"/>
                          <a:cs typeface="+mn-cs"/>
                        </a:rPr>
                        <a:t>Yahoo! JAPAN</a:t>
                      </a:r>
                      <a:r>
                        <a:rPr lang="en-US" altLang="ja-JP" sz="1050" kern="1200">
                          <a:solidFill>
                            <a:srgbClr val="0D0D0D"/>
                          </a:solidFill>
                          <a:latin typeface="Meiryo"/>
                          <a:ea typeface="Meiryo"/>
                          <a:cs typeface="+mn-cs"/>
                        </a:rPr>
                        <a:t> </a:t>
                      </a:r>
                      <a:r>
                        <a:rPr kumimoji="1" lang="en-US" altLang="ja-JP" sz="1050" kern="1200">
                          <a:solidFill>
                            <a:srgbClr val="0D0D0D"/>
                          </a:solidFill>
                          <a:latin typeface="Meiryo"/>
                          <a:ea typeface="Meiryo"/>
                          <a:cs typeface="+mn-cs"/>
                        </a:rPr>
                        <a:t> </a:t>
                      </a:r>
                      <a:r>
                        <a:rPr kumimoji="1" lang="ja-JP" altLang="en-US" sz="105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a:ln>
                            <a:noFill/>
                          </a:ln>
                          <a:solidFill>
                            <a:srgbClr val="0D0D0D"/>
                          </a:solidFill>
                          <a:effectLst/>
                          <a:uLnTx/>
                          <a:uFillTx/>
                          <a:latin typeface="Meiryo"/>
                        </a:rPr>
                        <a:t>2024</a:t>
                      </a:r>
                      <a:r>
                        <a:rPr kumimoji="1" lang="ja-JP" altLang="ja-JP" sz="1050" b="0" i="0" u="none" strike="noStrike" kern="1200" cap="none" spc="0" normalizeH="0" baseline="0" noProof="0">
                          <a:ln>
                            <a:noFill/>
                          </a:ln>
                          <a:solidFill>
                            <a:srgbClr val="0D0D0D"/>
                          </a:solidFill>
                          <a:effectLst/>
                          <a:uLnTx/>
                          <a:uFillTx/>
                          <a:latin typeface="Meiryo"/>
                          <a:ea typeface="Meiryo"/>
                        </a:rPr>
                        <a:t>年</a:t>
                      </a:r>
                      <a:r>
                        <a:rPr kumimoji="1" lang="en-US" altLang="ja-JP" sz="1050" b="0" i="0" u="none" strike="noStrike" kern="1200" cap="none" spc="0" normalizeH="0" baseline="0" noProof="0">
                          <a:ln>
                            <a:noFill/>
                          </a:ln>
                          <a:solidFill>
                            <a:srgbClr val="0D0D0D"/>
                          </a:solidFill>
                          <a:effectLst/>
                          <a:uLnTx/>
                          <a:uFillTx/>
                          <a:latin typeface="Meiryo"/>
                          <a:ea typeface="Meiryo"/>
                        </a:rPr>
                        <a:t>9</a:t>
                      </a:r>
                      <a:r>
                        <a:rPr kumimoji="1" lang="ja-JP" altLang="ja-JP" sz="1050" b="0" i="0" u="none" strike="noStrike" kern="1200" cap="none" spc="0" normalizeH="0" baseline="0" noProof="0">
                          <a:ln>
                            <a:noFill/>
                          </a:ln>
                          <a:solidFill>
                            <a:srgbClr val="0D0D0D"/>
                          </a:solidFill>
                          <a:effectLst/>
                          <a:uLnTx/>
                          <a:uFillTx/>
                          <a:latin typeface="Meiryo"/>
                          <a:ea typeface="Meiryo"/>
                        </a:rPr>
                        <a:t>月</a:t>
                      </a:r>
                      <a:r>
                        <a:rPr lang="en-US" altLang="ja-JP" sz="1050" b="0" i="0" u="none" strike="noStrike" kern="1200" cap="none" spc="0" normalizeH="0" baseline="0" noProof="0">
                          <a:ln>
                            <a:noFill/>
                          </a:ln>
                          <a:solidFill>
                            <a:srgbClr val="0D0D0D"/>
                          </a:solidFill>
                          <a:effectLst/>
                          <a:uLnTx/>
                          <a:uFillTx/>
                          <a:latin typeface="Meiryo"/>
                        </a:rPr>
                        <a:t>1</a:t>
                      </a:r>
                      <a:r>
                        <a:rPr kumimoji="1" lang="ja-JP" altLang="ja-JP" sz="1050" b="0" i="0" u="none" strike="noStrike" kern="1200" cap="none" spc="0" normalizeH="0" baseline="0" noProof="0">
                          <a:ln>
                            <a:noFill/>
                          </a:ln>
                          <a:solidFill>
                            <a:srgbClr val="0D0D0D"/>
                          </a:solidFill>
                          <a:effectLst/>
                          <a:uLnTx/>
                          <a:uFillTx/>
                          <a:latin typeface="Meiryo"/>
                          <a:ea typeface="Meiryo"/>
                        </a:rPr>
                        <a:t>日（</a:t>
                      </a:r>
                      <a:r>
                        <a:rPr kumimoji="1" lang="ja-JP" altLang="en-US" sz="1050" b="0" i="0" u="none" strike="noStrike" kern="1200" cap="none" spc="0" normalizeH="0" baseline="0" noProof="0">
                          <a:ln>
                            <a:noFill/>
                          </a:ln>
                          <a:solidFill>
                            <a:srgbClr val="0D0D0D"/>
                          </a:solidFill>
                          <a:effectLst/>
                          <a:uLnTx/>
                          <a:uFillTx/>
                          <a:latin typeface="Meiryo"/>
                          <a:ea typeface="Meiryo"/>
                        </a:rPr>
                        <a:t>日</a:t>
                      </a:r>
                      <a:r>
                        <a:rPr kumimoji="1" lang="ja-JP" altLang="ja-JP" sz="1050" b="0" i="0" u="none" strike="noStrike" kern="1200" cap="none" spc="0" normalizeH="0" baseline="0" noProof="0">
                          <a:ln>
                            <a:noFill/>
                          </a:ln>
                          <a:solidFill>
                            <a:srgbClr val="0D0D0D"/>
                          </a:solidFill>
                          <a:effectLst/>
                          <a:uLnTx/>
                          <a:uFillTx/>
                          <a:latin typeface="Meiryo"/>
                          <a:ea typeface="Meiryo"/>
                        </a:rPr>
                        <a:t>）～　</a:t>
                      </a:r>
                      <a:r>
                        <a:rPr lang="en-US" altLang="ja-JP" sz="1050" b="0" i="0" u="none" strike="noStrike" kern="1200" cap="none" spc="0" normalizeH="0" baseline="0" noProof="0">
                          <a:ln>
                            <a:noFill/>
                          </a:ln>
                          <a:solidFill>
                            <a:srgbClr val="0D0D0D"/>
                          </a:solidFill>
                          <a:effectLst/>
                          <a:uLnTx/>
                          <a:uFillTx/>
                          <a:latin typeface="Meiryo"/>
                        </a:rPr>
                        <a:t>2025</a:t>
                      </a:r>
                      <a:r>
                        <a:rPr kumimoji="1" lang="ja-JP" altLang="ja-JP" sz="1050" b="0" i="0" u="none" strike="noStrike" kern="1200" cap="none" spc="0" normalizeH="0" baseline="0" noProof="0">
                          <a:ln>
                            <a:noFill/>
                          </a:ln>
                          <a:solidFill>
                            <a:srgbClr val="0D0D0D"/>
                          </a:solidFill>
                          <a:effectLst/>
                          <a:uLnTx/>
                          <a:uFillTx/>
                          <a:latin typeface="Meiryo"/>
                          <a:ea typeface="Meiryo"/>
                        </a:rPr>
                        <a:t>年</a:t>
                      </a:r>
                      <a:r>
                        <a:rPr kumimoji="1" lang="en-US" altLang="ja-JP" sz="1050" b="0" i="0" u="none" strike="noStrike" kern="1200" cap="none" spc="0" normalizeH="0" baseline="0" noProof="0">
                          <a:ln>
                            <a:noFill/>
                          </a:ln>
                          <a:solidFill>
                            <a:srgbClr val="0D0D0D"/>
                          </a:solidFill>
                          <a:effectLst/>
                          <a:uLnTx/>
                          <a:uFillTx/>
                          <a:latin typeface="Meiryo"/>
                          <a:ea typeface="Meiryo"/>
                        </a:rPr>
                        <a:t>3</a:t>
                      </a:r>
                      <a:r>
                        <a:rPr kumimoji="1" lang="ja-JP" altLang="ja-JP" sz="1050" b="0" i="0" u="none" strike="noStrike" kern="1200" cap="none" spc="0" normalizeH="0" baseline="0" noProof="0">
                          <a:ln>
                            <a:noFill/>
                          </a:ln>
                          <a:solidFill>
                            <a:srgbClr val="0D0D0D"/>
                          </a:solidFill>
                          <a:effectLst/>
                          <a:uLnTx/>
                          <a:uFillTx/>
                          <a:latin typeface="Meiryo"/>
                          <a:ea typeface="Meiryo"/>
                        </a:rPr>
                        <a:t>月</a:t>
                      </a:r>
                      <a:r>
                        <a:rPr kumimoji="1" lang="en-US" altLang="ja-JP" sz="1050" b="0" i="0" u="none" strike="noStrike" kern="1200" cap="none" spc="0" normalizeH="0" baseline="0" noProof="0">
                          <a:ln>
                            <a:noFill/>
                          </a:ln>
                          <a:solidFill>
                            <a:srgbClr val="0D0D0D"/>
                          </a:solidFill>
                          <a:effectLst/>
                          <a:uLnTx/>
                          <a:uFillTx/>
                          <a:latin typeface="Meiryo"/>
                          <a:ea typeface="Meiryo"/>
                        </a:rPr>
                        <a:t>10</a:t>
                      </a:r>
                      <a:r>
                        <a:rPr kumimoji="1" lang="ja-JP" altLang="ja-JP" sz="1050" b="0" i="0" u="none" strike="noStrike" kern="1200" cap="none" spc="0" normalizeH="0" baseline="0" noProof="0">
                          <a:ln>
                            <a:noFill/>
                          </a:ln>
                          <a:solidFill>
                            <a:srgbClr val="0D0D0D"/>
                          </a:solidFill>
                          <a:effectLst/>
                          <a:uLnTx/>
                          <a:uFillTx/>
                          <a:latin typeface="Meiryo"/>
                          <a:ea typeface="Meiryo"/>
                        </a:rPr>
                        <a:t>日（</a:t>
                      </a:r>
                      <a:r>
                        <a:rPr kumimoji="1" lang="ja-JP" altLang="en-US" sz="1050" b="0" i="0" u="none" strike="noStrike" kern="1200" cap="none" spc="0" normalizeH="0" baseline="0" noProof="0">
                          <a:ln>
                            <a:noFill/>
                          </a:ln>
                          <a:solidFill>
                            <a:srgbClr val="0D0D0D"/>
                          </a:solidFill>
                          <a:effectLst/>
                          <a:uLnTx/>
                          <a:uFillTx/>
                          <a:latin typeface="Meiryo"/>
                          <a:ea typeface="Meiryo"/>
                        </a:rPr>
                        <a:t>月</a:t>
                      </a:r>
                      <a:r>
                        <a:rPr kumimoji="1" lang="ja-JP" altLang="ja-JP" sz="1050" b="0" i="0" u="none" strike="noStrike" kern="1200" cap="none" spc="0" normalizeH="0" baseline="0" noProof="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5</a:t>
                      </a:r>
                      <a:r>
                        <a:rPr kumimoji="1" lang="ja-JP" altLang="en-US" sz="1050" kern="1200" dirty="0">
                          <a:solidFill>
                            <a:srgbClr val="0D0D0D"/>
                          </a:solidFill>
                          <a:latin typeface="Meiryo"/>
                          <a:ea typeface="Meiryo"/>
                          <a:cs typeface="+mn-cs"/>
                        </a:rPr>
                        <a:t>日間～</a:t>
                      </a:r>
                      <a:r>
                        <a:rPr lang="ja-JP" altLang="en-US" sz="1050" kern="1200" dirty="0">
                          <a:solidFill>
                            <a:srgbClr val="0D0D0D"/>
                          </a:solidFill>
                          <a:latin typeface="Meiryo"/>
                          <a:ea typeface="Meiryo"/>
                          <a:cs typeface="+mn-cs"/>
                        </a:rPr>
                        <a:t>31</a:t>
                      </a:r>
                      <a:r>
                        <a:rPr kumimoji="1" lang="ja-JP" altLang="en-US" sz="1050" kern="1200" dirty="0">
                          <a:solidFill>
                            <a:srgbClr val="0D0D0D"/>
                          </a:solidFill>
                          <a:latin typeface="Meiryo"/>
                          <a:ea typeface="Meiryo"/>
                          <a:cs typeface="+mn-cs"/>
                        </a:rPr>
                        <a:t>日間 </a:t>
                      </a:r>
                      <a:r>
                        <a:rPr kumimoji="0" lang="en-US" altLang="ja-JP" sz="1050" kern="0" dirty="0">
                          <a:solidFill>
                            <a:srgbClr val="FF0033"/>
                          </a:solidFill>
                          <a:latin typeface="Meiryo"/>
                          <a:ea typeface="Meiryo"/>
                        </a:rPr>
                        <a:t>※1</a:t>
                      </a:r>
                      <a:r>
                        <a:rPr lang="en-US" altLang="ja-JP" sz="1050" kern="0" dirty="0">
                          <a:solidFill>
                            <a:srgbClr val="FF0033"/>
                          </a:solidFill>
                          <a:latin typeface="Meiryo"/>
                          <a:ea typeface="Meiryo"/>
                        </a:rPr>
                        <a:t> </a:t>
                      </a:r>
                      <a:endParaRPr kumimoji="1" lang="ja-JP" altLang="en-US" sz="105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err="1">
                          <a:solidFill>
                            <a:srgbClr val="0D0D0D"/>
                          </a:solidFill>
                          <a:latin typeface="Meiryo"/>
                          <a:ea typeface="Meiryo"/>
                        </a:rPr>
                        <a:t>vimps</a:t>
                      </a:r>
                      <a:r>
                        <a:rPr kumimoji="1" lang="ja-JP" altLang="en-US" sz="105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10,000,000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3,000,000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panose="020B0604030504040204" pitchFamily="34" charset="-128"/>
                          <a:ea typeface="Meiryo" panose="020B0604030504040204" pitchFamily="34" charset="-128"/>
                          <a:cs typeface="+mn-cs"/>
                        </a:rPr>
                        <a:t>1,200</a:t>
                      </a:r>
                      <a:r>
                        <a:rPr kumimoji="1" lang="ja-JP" altLang="en-US" sz="1050" b="0" i="0" kern="1200">
                          <a:solidFill>
                            <a:srgbClr val="0D0D0D"/>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kern="1200" dirty="0">
                          <a:solidFill>
                            <a:srgbClr val="0D0D0D"/>
                          </a:solidFill>
                          <a:latin typeface="Meiryo"/>
                          <a:ea typeface="Meiryo"/>
                          <a:cs typeface="+mn-cs"/>
                        </a:rPr>
                        <a:t>1,560</a:t>
                      </a:r>
                      <a:r>
                        <a:rPr kumimoji="1" lang="ja-JP" altLang="en-US" sz="1050" kern="1200" dirty="0">
                          <a:solidFill>
                            <a:srgbClr val="0D0D0D"/>
                          </a:solidFill>
                          <a:latin typeface="Meiryo"/>
                          <a:ea typeface="Meiryo"/>
                          <a:cs typeface="+mn-cs"/>
                        </a:rPr>
                        <a:t>円★</a:t>
                      </a:r>
                      <a:endParaRPr kumimoji="1" lang="en-US" altLang="ja-JP" sz="105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1,200</a:t>
                      </a:r>
                      <a:r>
                        <a:rPr kumimoji="1" lang="ja-JP" altLang="en-US" sz="1050" kern="1200" dirty="0">
                          <a:solidFill>
                            <a:srgbClr val="0D0D0D"/>
                          </a:solidFill>
                          <a:latin typeface="Meiryo"/>
                          <a:ea typeface="Meiryo"/>
                          <a:cs typeface="+mn-cs"/>
                        </a:rPr>
                        <a:t>円</a:t>
                      </a:r>
                      <a:r>
                        <a:rPr kumimoji="1" lang="en-US" altLang="ja-JP" sz="1050" kern="1200" dirty="0">
                          <a:solidFill>
                            <a:srgbClr val="0D0D0D"/>
                          </a:solidFill>
                          <a:latin typeface="Meiryo"/>
                          <a:ea typeface="Meiryo"/>
                          <a:cs typeface="+mn-cs"/>
                        </a:rPr>
                        <a:t>×1.3</a:t>
                      </a:r>
                      <a:r>
                        <a:rPr kumimoji="1" lang="ja-JP" altLang="en-US" sz="1050" kern="1200" dirty="0">
                          <a:solidFill>
                            <a:srgbClr val="0D0D0D"/>
                          </a:solidFill>
                          <a:latin typeface="Meiryo"/>
                          <a:ea typeface="Meiryo"/>
                          <a:cs typeface="+mn-cs"/>
                        </a:rPr>
                        <a:t>倍）</a:t>
                      </a:r>
                      <a:r>
                        <a:rPr kumimoji="1" lang="en-US" altLang="ja-JP" sz="1050" kern="1200" dirty="0">
                          <a:solidFill>
                            <a:srgbClr val="FF0033"/>
                          </a:solidFill>
                          <a:latin typeface="Meiryo"/>
                          <a:ea typeface="Meiryo"/>
                          <a:cs typeface="+mn-cs"/>
                        </a:rPr>
                        <a:t>※2</a:t>
                      </a:r>
                      <a:endParaRPr kumimoji="1" lang="ja-JP" altLang="en-US" sz="1050" kern="1200" dirty="0">
                        <a:solidFill>
                          <a:srgbClr val="FF003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9952720" y="24356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5" name="円/楕円 24">
            <a:extLst>
              <a:ext uri="{FF2B5EF4-FFF2-40B4-BE49-F238E27FC236}">
                <a16:creationId xmlns:a16="http://schemas.microsoft.com/office/drawing/2014/main" id="{E8756881-25C0-3D8D-BD90-22BE43A68AAA}"/>
              </a:ext>
            </a:extLst>
          </p:cNvPr>
          <p:cNvSpPr>
            <a:spLocks noChangeAspect="1"/>
          </p:cNvSpPr>
          <p:nvPr/>
        </p:nvSpPr>
        <p:spPr>
          <a:xfrm>
            <a:off x="9952720" y="266108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ja-JP" altLang="en-US" sz="800" kern="0">
                <a:solidFill>
                  <a:srgbClr val="0D0D0D"/>
                </a:solidFill>
                <a:latin typeface="Meiryo"/>
                <a:ea typeface="Meiryo"/>
              </a:rPr>
              <a:t>スマートフォン、</a:t>
            </a:r>
            <a:r>
              <a:rPr kumimoji="0" lang="en-US"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br>
              <a:rPr lang="en-US" altLang="ja-JP" sz="800" kern="0">
                <a:solidFill>
                  <a:srgbClr val="0D0D0D"/>
                </a:solidFill>
                <a:latin typeface="Meiryo" panose="020B0604030504040204" pitchFamily="34" charset="-128"/>
                <a:ea typeface="Meiryo" panose="020B0604030504040204" pitchFamily="34" charset="-128"/>
              </a:rPr>
            </a:br>
            <a:endParaRPr lang="en-US" altLang="ja-JP" sz="800" kern="0">
              <a:solidFill>
                <a:srgbClr val="0D0D0D"/>
              </a:solidFill>
              <a:latin typeface="Meiryo"/>
              <a:ea typeface="Meiryo"/>
            </a:endParaRPr>
          </a:p>
        </p:txBody>
      </p:sp>
      <p:sp>
        <p:nvSpPr>
          <p:cNvPr id="9" name="正方形/長方形 8">
            <a:extLst>
              <a:ext uri="{FF2B5EF4-FFF2-40B4-BE49-F238E27FC236}">
                <a16:creationId xmlns:a16="http://schemas.microsoft.com/office/drawing/2014/main" id="{632B512F-2C80-9A78-AD7F-A6D8189CCCC4}"/>
              </a:ext>
            </a:extLst>
          </p:cNvPr>
          <p:cNvSpPr/>
          <p:nvPr/>
        </p:nvSpPr>
        <p:spPr>
          <a:xfrm>
            <a:off x="4662824" y="5934549"/>
            <a:ext cx="7213513" cy="270843"/>
          </a:xfrm>
          <a:prstGeom prst="rect">
            <a:avLst/>
          </a:prstGeom>
        </p:spPr>
        <p:txBody>
          <a:bodyPr wrap="non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ja-JP" altLang="en"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022267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6" name="テキスト プレースホルダー 1">
            <a:extLst>
              <a:ext uri="{FF2B5EF4-FFF2-40B4-BE49-F238E27FC236}">
                <a16:creationId xmlns:a16="http://schemas.microsoft.com/office/drawing/2014/main" id="{097243C9-3544-81EB-D9B7-F62B72A8F198}"/>
              </a:ext>
            </a:extLst>
          </p:cNvPr>
          <p:cNvSpPr>
            <a:spLocks noGrp="1"/>
          </p:cNvSpPr>
          <p:nvPr>
            <p:ph type="body" sz="quarter" idx="10"/>
          </p:nvPr>
        </p:nvSpPr>
        <p:spPr>
          <a:xfrm>
            <a:off x="3424508" y="252000"/>
            <a:ext cx="6278292" cy="335028"/>
          </a:xfrm>
        </p:spPr>
        <p:txBody>
          <a:bodyPr/>
          <a:lstStyle/>
          <a:p>
            <a:r>
              <a:rPr kumimoji="1" lang="ja-JP" altLang="en-US" sz="2000" b="1" i="0">
                <a:latin typeface="Meiryo" panose="020B0604030504040204" pitchFamily="34" charset="-128"/>
                <a:ea typeface="Meiryo" panose="020B0604030504040204" pitchFamily="34" charset="-128"/>
              </a:rPr>
              <a:t>ブランドパネル  </a:t>
            </a:r>
            <a:r>
              <a:rPr lang="ja-JP" altLang="en-US"/>
              <a:t>トップインパクト  </a:t>
            </a:r>
            <a:r>
              <a:rPr kumimoji="1" lang="en-US" altLang="ja-JP" sz="2000" b="1" i="0">
                <a:latin typeface="Meiryo" panose="020B0604030504040204" pitchFamily="34" charset="-128"/>
                <a:ea typeface="Meiryo" panose="020B0604030504040204" pitchFamily="34" charset="-128"/>
              </a:rPr>
              <a:t>PC</a:t>
            </a:r>
            <a:endParaRPr kumimoji="1" lang="ja-JP" altLang="en-US" sz="2000" b="1" i="0">
              <a:latin typeface="Meiryo" panose="020B0604030504040204" pitchFamily="34" charset="-128"/>
              <a:ea typeface="Meiryo" panose="020B0604030504040204" pitchFamily="34" charset="-128"/>
            </a:endParaRPr>
          </a:p>
        </p:txBody>
      </p:sp>
      <p:graphicFrame>
        <p:nvGraphicFramePr>
          <p:cNvPr id="2" name="表 1">
            <a:extLst>
              <a:ext uri="{FF2B5EF4-FFF2-40B4-BE49-F238E27FC236}">
                <a16:creationId xmlns:a16="http://schemas.microsoft.com/office/drawing/2014/main" id="{0B1229AB-9703-7D3D-9A76-4638F6001E10}"/>
              </a:ext>
            </a:extLst>
          </p:cNvPr>
          <p:cNvGraphicFramePr>
            <a:graphicFrameLocks noGrp="1"/>
          </p:cNvGraphicFramePr>
          <p:nvPr>
            <p:extLst>
              <p:ext uri="{D42A27DB-BD31-4B8C-83A1-F6EECF244321}">
                <p14:modId xmlns:p14="http://schemas.microsoft.com/office/powerpoint/2010/main" val="576269535"/>
              </p:ext>
            </p:extLst>
          </p:nvPr>
        </p:nvGraphicFramePr>
        <p:xfrm>
          <a:off x="479426" y="1006478"/>
          <a:ext cx="11233151" cy="4866603"/>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895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a:solidFill>
                            <a:schemeClr val="bg1"/>
                          </a:solidFill>
                          <a:latin typeface="Meiryo" panose="020B0604030504040204" pitchFamily="34" charset="-128"/>
                          <a:ea typeface="Meiryo" panose="020B0604030504040204" pitchFamily="34" charset="-128"/>
                          <a:cs typeface="+mn-cs"/>
                        </a:rPr>
                        <a:t>PC</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r>
                        <a:rPr kumimoji="1" lang="en-US" altLang="ja-JP" sz="1050" b="1" kern="1200">
                          <a:solidFill>
                            <a:schemeClr val="bg1"/>
                          </a:solidFill>
                          <a:latin typeface="Meiryo" panose="020B0604030504040204" pitchFamily="34" charset="-128"/>
                          <a:ea typeface="Meiryo" panose="020B0604030504040204" pitchFamily="34" charset="-128"/>
                          <a:cs typeface="+mn-cs"/>
                        </a:rPr>
                        <a:t>3/12</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r>
                        <a:rPr kumimoji="1" lang="en-US" altLang="ja-JP" sz="1050" b="1" kern="1200">
                          <a:solidFill>
                            <a:schemeClr val="bg1"/>
                          </a:solidFill>
                          <a:latin typeface="Meiryo" panose="020B0604030504040204" pitchFamily="34" charset="-128"/>
                          <a:ea typeface="Meiryo" panose="020B0604030504040204" pitchFamily="34" charset="-128"/>
                          <a:cs typeface="+mn-cs"/>
                        </a:rPr>
                        <a:t>3/31</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endParaRPr kumimoji="1" lang="ja-JP" altLang="en-US" sz="1050" b="1" kern="120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1050" b="1" kern="1200">
                          <a:solidFill>
                            <a:schemeClr val="bg1"/>
                          </a:solidFill>
                          <a:latin typeface="Meiryo" panose="020B0604030504040204" pitchFamily="34" charset="-128"/>
                          <a:ea typeface="Meiryo" panose="020B0604030504040204" pitchFamily="34" charset="-128"/>
                          <a:cs typeface="+mn-cs"/>
                        </a:rPr>
                        <a:t>PC</a:t>
                      </a:r>
                      <a:r>
                        <a:rPr kumimoji="1" lang="ja-JP" altLang="en-US" sz="1050" b="1" kern="1200">
                          <a:solidFill>
                            <a:schemeClr val="bg1"/>
                          </a:solidFill>
                          <a:latin typeface="Meiryo" panose="020B0604030504040204" pitchFamily="34" charset="-128"/>
                          <a:ea typeface="Meiryo" panose="020B0604030504040204" pitchFamily="34" charset="-128"/>
                          <a:cs typeface="+mn-cs"/>
                        </a:rPr>
                        <a:t>（都道府県）（</a:t>
                      </a:r>
                      <a:r>
                        <a:rPr kumimoji="1" lang="en-US" altLang="ja-JP" sz="1050" b="1" kern="1200">
                          <a:solidFill>
                            <a:schemeClr val="bg1"/>
                          </a:solidFill>
                          <a:latin typeface="Meiryo" panose="020B0604030504040204" pitchFamily="34" charset="-128"/>
                          <a:ea typeface="Meiryo" panose="020B0604030504040204" pitchFamily="34" charset="-128"/>
                          <a:cs typeface="+mn-cs"/>
                        </a:rPr>
                        <a:t>3/12</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r>
                        <a:rPr kumimoji="1" lang="en-US" altLang="ja-JP" sz="1050" b="1" kern="1200">
                          <a:solidFill>
                            <a:schemeClr val="bg1"/>
                          </a:solidFill>
                          <a:latin typeface="Meiryo" panose="020B0604030504040204" pitchFamily="34" charset="-128"/>
                          <a:ea typeface="Meiryo" panose="020B0604030504040204" pitchFamily="34" charset="-128"/>
                          <a:cs typeface="+mn-cs"/>
                        </a:rPr>
                        <a:t>3/31</a:t>
                      </a:r>
                      <a:r>
                        <a:rPr kumimoji="1" lang="ja-JP" altLang="en-US" sz="1050" b="1" kern="1200">
                          <a:solidFill>
                            <a:schemeClr val="bg1"/>
                          </a:solidFill>
                          <a:latin typeface="Meiryo" panose="020B0604030504040204" pitchFamily="34" charset="-128"/>
                          <a:ea typeface="Meiryo" panose="020B0604030504040204" pitchFamily="34" charset="-128"/>
                          <a:cs typeface="+mn-cs"/>
                        </a:rPr>
                        <a:t>）</a:t>
                      </a:r>
                      <a:endParaRPr kumimoji="1" lang="ja-JP" altLang="en-US" sz="1050" b="1" kern="1200">
                        <a:solidFill>
                          <a:schemeClr val="bg1"/>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effectLst/>
                          <a:latin typeface="Meiryo"/>
                          <a:ea typeface="Meiryo"/>
                          <a:cs typeface="+mn-cs"/>
                        </a:rPr>
                        <a:t>1000009250</a:t>
                      </a:r>
                      <a:endParaRPr kumimoji="1" lang="en-US" altLang="ja-JP" sz="1050" kern="1200">
                        <a:solidFill>
                          <a:srgbClr val="0D0D0D"/>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a:solidFill>
                            <a:srgbClr val="0D0D0D"/>
                          </a:solidFill>
                          <a:effectLst/>
                          <a:latin typeface="Meiryo"/>
                          <a:ea typeface="Meiryo"/>
                          <a:cs typeface="+mn-cs"/>
                        </a:rPr>
                        <a:t>1000009251</a:t>
                      </a:r>
                      <a:endParaRPr kumimoji="1" lang="en-US" altLang="ja-JP" sz="1050" kern="1200">
                        <a:solidFill>
                          <a:srgbClr val="0D0D0D"/>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altLang="ja-JP" sz="1050" b="0" i="0" u="none" strike="noStrike" kern="1200" noProof="0">
                          <a:solidFill>
                            <a:srgbClr val="0D0D0D"/>
                          </a:solidFill>
                          <a:latin typeface="Meiryo"/>
                        </a:rPr>
                        <a:t>2024</a:t>
                      </a:r>
                      <a:r>
                        <a:rPr kumimoji="1" lang="ja-JP" altLang="en-US" sz="1050" b="0" i="0" u="none" strike="noStrike" kern="1200" noProof="0">
                          <a:solidFill>
                            <a:srgbClr val="0D0D0D"/>
                          </a:solidFill>
                          <a:latin typeface="Meiryo"/>
                          <a:ea typeface="Meiryo"/>
                        </a:rPr>
                        <a:t>年</a:t>
                      </a:r>
                      <a:r>
                        <a:rPr kumimoji="1" lang="en-US" altLang="ja-JP" sz="1050" b="0" i="0" u="none" strike="noStrike" kern="1200" noProof="0">
                          <a:solidFill>
                            <a:srgbClr val="0D0D0D"/>
                          </a:solidFill>
                          <a:latin typeface="Meiryo"/>
                          <a:ea typeface="Meiryo"/>
                        </a:rPr>
                        <a:t>9</a:t>
                      </a:r>
                      <a:r>
                        <a:rPr kumimoji="1" lang="ja-JP" altLang="en-US" sz="1050" b="0" i="0" u="none" strike="noStrike" kern="1200" noProof="0">
                          <a:solidFill>
                            <a:srgbClr val="0D0D0D"/>
                          </a:solidFill>
                          <a:latin typeface="Meiryo"/>
                          <a:ea typeface="Meiryo"/>
                        </a:rPr>
                        <a:t>月</a:t>
                      </a:r>
                      <a:r>
                        <a:rPr kumimoji="1" lang="en-US" altLang="ja-JP" sz="1050" b="0" i="0" u="none" strike="noStrike" kern="1200" noProof="0">
                          <a:solidFill>
                            <a:srgbClr val="0D0D0D"/>
                          </a:solidFill>
                          <a:latin typeface="Meiryo"/>
                          <a:ea typeface="Meiryo"/>
                        </a:rPr>
                        <a:t>19</a:t>
                      </a:r>
                      <a:r>
                        <a:rPr kumimoji="1" lang="ja-JP" altLang="en-US" sz="1050" b="0" i="0" u="none" strike="noStrike" kern="1200" noProof="0">
                          <a:solidFill>
                            <a:srgbClr val="0D0D0D"/>
                          </a:solidFill>
                          <a:latin typeface="Meiryo"/>
                          <a:ea typeface="Meiryo"/>
                        </a:rPr>
                        <a:t>日</a:t>
                      </a:r>
                      <a:r>
                        <a:rPr kumimoji="1" lang="en-US" altLang="ja-JP" sz="1050" b="0" i="0" u="none" strike="noStrike" kern="1200" noProof="0">
                          <a:solidFill>
                            <a:srgbClr val="0D0D0D"/>
                          </a:solidFill>
                          <a:latin typeface="Meiryo"/>
                        </a:rPr>
                        <a:t>(</a:t>
                      </a:r>
                      <a:r>
                        <a:rPr kumimoji="1" lang="ja-JP" altLang="en-US" sz="1050" b="0" i="0" u="none" strike="noStrike" kern="1200" noProof="0">
                          <a:solidFill>
                            <a:srgbClr val="0D0D0D"/>
                          </a:solidFill>
                          <a:latin typeface="Meiryo"/>
                          <a:ea typeface="Meiryo"/>
                        </a:rPr>
                        <a:t>木</a:t>
                      </a:r>
                      <a:r>
                        <a:rPr kumimoji="1" lang="en-US" altLang="ja-JP" sz="1050" b="0" i="0" u="none" strike="noStrike" kern="1200" noProof="0">
                          <a:solidFill>
                            <a:srgbClr val="0D0D0D"/>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5520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kern="1200">
                          <a:solidFill>
                            <a:srgbClr val="0D0D0D"/>
                          </a:solidFill>
                          <a:latin typeface="Meiryo"/>
                          <a:ea typeface="Meiryo"/>
                          <a:cs typeface="+mn-cs"/>
                        </a:rPr>
                        <a:t>トップインパクト クインティ</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クインティ</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a:t>
                      </a:r>
                    </a:p>
                    <a:p>
                      <a:pPr algn="ctr"/>
                      <a:r>
                        <a:rPr kumimoji="1" lang="ja-JP" altLang="en-US" sz="1050" kern="1200">
                          <a:solidFill>
                            <a:srgbClr val="0D0D0D"/>
                          </a:solidFill>
                          <a:latin typeface="Meiryo"/>
                          <a:ea typeface="Meiryo"/>
                          <a:cs typeface="+mn-cs"/>
                        </a:rPr>
                        <a:t>トップインパクト スクエア</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画像</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トップインパクト スクエア</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動画</a:t>
                      </a:r>
                      <a:r>
                        <a:rPr kumimoji="1" lang="en-US" altLang="ja-JP" sz="1050" kern="1200">
                          <a:solidFill>
                            <a:srgbClr val="0D0D0D"/>
                          </a:solidFill>
                          <a:latin typeface="Meiryo"/>
                          <a:ea typeface="Meiryo"/>
                          <a:cs typeface="+mn-cs"/>
                        </a:rPr>
                        <a:t>/</a:t>
                      </a:r>
                      <a:r>
                        <a:rPr kumimoji="1" lang="ja-JP" altLang="en-US" sz="1050" kern="1200">
                          <a:solidFill>
                            <a:srgbClr val="0D0D0D"/>
                          </a:solidFill>
                          <a:latin typeface="Meiryo"/>
                          <a:ea typeface="Meiryo"/>
                          <a:cs typeface="+mn-cs"/>
                        </a:rPr>
                        <a:t>－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88375">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1050" b="0" i="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PC</a:t>
                      </a:r>
                      <a:endParaRPr kumimoji="1" lang="ja-JP" altLang="en-US"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a:solidFill>
                            <a:srgbClr val="0D0D0D"/>
                          </a:solidFill>
                          <a:latin typeface="Meiryo"/>
                          <a:ea typeface="Meiryo"/>
                          <a:cs typeface="+mn-cs"/>
                        </a:rPr>
                        <a:t>Yahoo! JAPAN </a:t>
                      </a:r>
                      <a:r>
                        <a:rPr kumimoji="1" lang="ja-JP" altLang="en-US" sz="105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1050" kern="1200">
                          <a:solidFill>
                            <a:srgbClr val="0D0D0D"/>
                          </a:solidFill>
                          <a:latin typeface="Meiryo"/>
                          <a:ea typeface="Meiryo"/>
                          <a:cs typeface="+mn-cs"/>
                        </a:rPr>
                        <a:t>Yahoo! JAPAN</a:t>
                      </a:r>
                      <a:r>
                        <a:rPr lang="en-US" altLang="ja-JP" sz="1050" kern="1200">
                          <a:solidFill>
                            <a:srgbClr val="0D0D0D"/>
                          </a:solidFill>
                          <a:latin typeface="Meiryo"/>
                          <a:ea typeface="Meiryo"/>
                          <a:cs typeface="+mn-cs"/>
                        </a:rPr>
                        <a:t> </a:t>
                      </a:r>
                      <a:r>
                        <a:rPr kumimoji="1" lang="en-US" altLang="ja-JP" sz="1050" kern="1200">
                          <a:solidFill>
                            <a:srgbClr val="0D0D0D"/>
                          </a:solidFill>
                          <a:latin typeface="Meiryo"/>
                          <a:ea typeface="Meiryo"/>
                          <a:cs typeface="+mn-cs"/>
                        </a:rPr>
                        <a:t> </a:t>
                      </a:r>
                      <a:r>
                        <a:rPr kumimoji="1" lang="ja-JP" altLang="en-US" sz="105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1050" b="0" i="0" u="none" strike="noStrike" kern="1200" cap="none" spc="0" normalizeH="0" baseline="0" noProof="0">
                          <a:ln>
                            <a:noFill/>
                          </a:ln>
                          <a:solidFill>
                            <a:srgbClr val="0D0D0D"/>
                          </a:solidFill>
                          <a:effectLst/>
                          <a:uLnTx/>
                          <a:uFillTx/>
                          <a:latin typeface="Meiryo"/>
                        </a:rPr>
                        <a:t>2025</a:t>
                      </a:r>
                      <a:r>
                        <a:rPr kumimoji="1" lang="ja-JP" altLang="ja-JP" sz="1050" b="0" i="0" u="none" strike="noStrike" kern="1200" cap="none" spc="0" normalizeH="0" baseline="0" noProof="0">
                          <a:ln>
                            <a:noFill/>
                          </a:ln>
                          <a:solidFill>
                            <a:srgbClr val="0D0D0D"/>
                          </a:solidFill>
                          <a:effectLst/>
                          <a:uLnTx/>
                          <a:uFillTx/>
                          <a:latin typeface="Meiryo"/>
                          <a:ea typeface="Meiryo"/>
                        </a:rPr>
                        <a:t>年</a:t>
                      </a:r>
                      <a:r>
                        <a:rPr kumimoji="1" lang="en-US" altLang="ja-JP" sz="1050" b="0" i="0" u="none" strike="noStrike" kern="1200" cap="none" spc="0" normalizeH="0" baseline="0" noProof="0">
                          <a:ln>
                            <a:noFill/>
                          </a:ln>
                          <a:solidFill>
                            <a:srgbClr val="0D0D0D"/>
                          </a:solidFill>
                          <a:effectLst/>
                          <a:uLnTx/>
                          <a:uFillTx/>
                          <a:latin typeface="Meiryo"/>
                          <a:ea typeface="Meiryo"/>
                        </a:rPr>
                        <a:t>3</a:t>
                      </a:r>
                      <a:r>
                        <a:rPr kumimoji="1" lang="ja-JP" altLang="ja-JP" sz="1050" b="0" i="0" u="none" strike="noStrike" kern="1200" cap="none" spc="0" normalizeH="0" baseline="0" noProof="0">
                          <a:ln>
                            <a:noFill/>
                          </a:ln>
                          <a:solidFill>
                            <a:srgbClr val="0D0D0D"/>
                          </a:solidFill>
                          <a:effectLst/>
                          <a:uLnTx/>
                          <a:uFillTx/>
                          <a:latin typeface="Meiryo"/>
                          <a:ea typeface="Meiryo"/>
                        </a:rPr>
                        <a:t>月</a:t>
                      </a:r>
                      <a:r>
                        <a:rPr lang="en-US" altLang="ja-JP" sz="1050" b="0" i="0" u="none" strike="noStrike" kern="1200" cap="none" spc="0" normalizeH="0" baseline="0" noProof="0">
                          <a:ln>
                            <a:noFill/>
                          </a:ln>
                          <a:solidFill>
                            <a:srgbClr val="0D0D0D"/>
                          </a:solidFill>
                          <a:effectLst/>
                          <a:uLnTx/>
                          <a:uFillTx/>
                          <a:latin typeface="Meiryo"/>
                        </a:rPr>
                        <a:t>12</a:t>
                      </a:r>
                      <a:r>
                        <a:rPr kumimoji="1" lang="ja-JP" altLang="ja-JP" sz="1050" b="0" i="0" u="none" strike="noStrike" kern="1200" cap="none" spc="0" normalizeH="0" baseline="0" noProof="0">
                          <a:ln>
                            <a:noFill/>
                          </a:ln>
                          <a:solidFill>
                            <a:srgbClr val="0D0D0D"/>
                          </a:solidFill>
                          <a:effectLst/>
                          <a:uLnTx/>
                          <a:uFillTx/>
                          <a:latin typeface="Meiryo"/>
                          <a:ea typeface="Meiryo"/>
                        </a:rPr>
                        <a:t>日（</a:t>
                      </a:r>
                      <a:r>
                        <a:rPr kumimoji="1" lang="ja-JP" altLang="en-US" sz="1050" b="0" i="0" u="none" strike="noStrike" kern="1200" cap="none" spc="0" normalizeH="0" baseline="0" noProof="0">
                          <a:ln>
                            <a:noFill/>
                          </a:ln>
                          <a:solidFill>
                            <a:srgbClr val="0D0D0D"/>
                          </a:solidFill>
                          <a:effectLst/>
                          <a:uLnTx/>
                          <a:uFillTx/>
                          <a:latin typeface="Meiryo"/>
                          <a:ea typeface="Meiryo"/>
                        </a:rPr>
                        <a:t>水</a:t>
                      </a:r>
                      <a:r>
                        <a:rPr kumimoji="1" lang="ja-JP" altLang="ja-JP" sz="1050" b="0" i="0" u="none" strike="noStrike" kern="1200" cap="none" spc="0" normalizeH="0" baseline="0" noProof="0">
                          <a:ln>
                            <a:noFill/>
                          </a:ln>
                          <a:solidFill>
                            <a:srgbClr val="0D0D0D"/>
                          </a:solidFill>
                          <a:effectLst/>
                          <a:uLnTx/>
                          <a:uFillTx/>
                          <a:latin typeface="Meiryo"/>
                          <a:ea typeface="Meiryo"/>
                        </a:rPr>
                        <a:t>）～　</a:t>
                      </a:r>
                      <a:r>
                        <a:rPr lang="en-US" altLang="ja-JP" sz="1050" b="0" i="0" u="none" strike="noStrike" kern="1200" cap="none" spc="0" normalizeH="0" baseline="0" noProof="0">
                          <a:ln>
                            <a:noFill/>
                          </a:ln>
                          <a:solidFill>
                            <a:srgbClr val="0D0D0D"/>
                          </a:solidFill>
                          <a:effectLst/>
                          <a:uLnTx/>
                          <a:uFillTx/>
                          <a:latin typeface="Meiryo"/>
                        </a:rPr>
                        <a:t>2025</a:t>
                      </a:r>
                      <a:r>
                        <a:rPr kumimoji="1" lang="ja-JP" altLang="ja-JP" sz="1050" b="0" i="0" u="none" strike="noStrike" kern="1200" cap="none" spc="0" normalizeH="0" baseline="0" noProof="0">
                          <a:ln>
                            <a:noFill/>
                          </a:ln>
                          <a:solidFill>
                            <a:srgbClr val="0D0D0D"/>
                          </a:solidFill>
                          <a:effectLst/>
                          <a:uLnTx/>
                          <a:uFillTx/>
                          <a:latin typeface="Meiryo"/>
                          <a:ea typeface="Meiryo"/>
                        </a:rPr>
                        <a:t>年</a:t>
                      </a:r>
                      <a:r>
                        <a:rPr kumimoji="1" lang="en-US" altLang="ja-JP" sz="1050" b="0" i="0" u="none" strike="noStrike" kern="1200" cap="none" spc="0" normalizeH="0" baseline="0" noProof="0">
                          <a:ln>
                            <a:noFill/>
                          </a:ln>
                          <a:solidFill>
                            <a:srgbClr val="0D0D0D"/>
                          </a:solidFill>
                          <a:effectLst/>
                          <a:uLnTx/>
                          <a:uFillTx/>
                          <a:latin typeface="Meiryo"/>
                          <a:ea typeface="Meiryo"/>
                        </a:rPr>
                        <a:t>3</a:t>
                      </a:r>
                      <a:r>
                        <a:rPr kumimoji="1" lang="ja-JP" altLang="ja-JP" sz="1050" b="0" i="0" u="none" strike="noStrike" kern="1200" cap="none" spc="0" normalizeH="0" baseline="0" noProof="0">
                          <a:ln>
                            <a:noFill/>
                          </a:ln>
                          <a:solidFill>
                            <a:srgbClr val="0D0D0D"/>
                          </a:solidFill>
                          <a:effectLst/>
                          <a:uLnTx/>
                          <a:uFillTx/>
                          <a:latin typeface="Meiryo"/>
                          <a:ea typeface="Meiryo"/>
                        </a:rPr>
                        <a:t>月</a:t>
                      </a:r>
                      <a:r>
                        <a:rPr lang="en-US" altLang="ja-JP" sz="1050" b="0" i="0" u="none" strike="noStrike" kern="1200" cap="none" spc="0" normalizeH="0" baseline="0" noProof="0">
                          <a:ln>
                            <a:noFill/>
                          </a:ln>
                          <a:solidFill>
                            <a:srgbClr val="0D0D0D"/>
                          </a:solidFill>
                          <a:effectLst/>
                          <a:uLnTx/>
                          <a:uFillTx/>
                          <a:latin typeface="Meiryo"/>
                        </a:rPr>
                        <a:t>31</a:t>
                      </a:r>
                      <a:r>
                        <a:rPr kumimoji="1" lang="ja-JP" altLang="ja-JP" sz="1050" b="0" i="0" u="none" strike="noStrike" kern="1200" cap="none" spc="0" normalizeH="0" baseline="0" noProof="0">
                          <a:ln>
                            <a:noFill/>
                          </a:ln>
                          <a:solidFill>
                            <a:srgbClr val="0D0D0D"/>
                          </a:solidFill>
                          <a:effectLst/>
                          <a:uLnTx/>
                          <a:uFillTx/>
                          <a:latin typeface="Meiryo"/>
                          <a:ea typeface="Meiryo"/>
                        </a:rPr>
                        <a:t>日（</a:t>
                      </a:r>
                      <a:r>
                        <a:rPr kumimoji="1" lang="ja-JP" altLang="en-US" sz="1050" b="0" i="0" u="none" strike="noStrike" kern="1200" cap="none" spc="0" normalizeH="0" baseline="0" noProof="0">
                          <a:ln>
                            <a:noFill/>
                          </a:ln>
                          <a:solidFill>
                            <a:srgbClr val="0D0D0D"/>
                          </a:solidFill>
                          <a:effectLst/>
                          <a:uLnTx/>
                          <a:uFillTx/>
                          <a:latin typeface="Meiryo"/>
                          <a:ea typeface="Meiryo"/>
                        </a:rPr>
                        <a:t>月</a:t>
                      </a:r>
                      <a:r>
                        <a:rPr kumimoji="1" lang="ja-JP" altLang="ja-JP" sz="1050" b="0" i="0" u="none" strike="noStrike" kern="1200" cap="none" spc="0" normalizeH="0" baseline="0" noProof="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dirty="0">
                          <a:solidFill>
                            <a:srgbClr val="0D0D0D"/>
                          </a:solidFill>
                          <a:latin typeface="Meiryo"/>
                          <a:ea typeface="Meiryo"/>
                          <a:cs typeface="+mn-cs"/>
                        </a:rPr>
                        <a:t>5</a:t>
                      </a:r>
                      <a:r>
                        <a:rPr kumimoji="1" lang="ja-JP" altLang="en-US" sz="1050" kern="1200" dirty="0">
                          <a:solidFill>
                            <a:srgbClr val="0D0D0D"/>
                          </a:solidFill>
                          <a:latin typeface="Meiryo"/>
                          <a:ea typeface="Meiryo"/>
                          <a:cs typeface="+mn-cs"/>
                        </a:rPr>
                        <a:t>日間～</a:t>
                      </a:r>
                      <a:r>
                        <a:rPr lang="en-US" altLang="ja-JP" sz="1050" kern="1200" dirty="0">
                          <a:solidFill>
                            <a:srgbClr val="0D0D0D"/>
                          </a:solidFill>
                          <a:latin typeface="Meiryo"/>
                          <a:ea typeface="Meiryo"/>
                          <a:cs typeface="+mn-cs"/>
                        </a:rPr>
                        <a:t>20</a:t>
                      </a:r>
                      <a:r>
                        <a:rPr kumimoji="1" lang="ja-JP" altLang="en-US" sz="1050" kern="1200" dirty="0">
                          <a:solidFill>
                            <a:srgbClr val="0D0D0D"/>
                          </a:solidFill>
                          <a:latin typeface="Meiryo"/>
                          <a:ea typeface="Meiryo"/>
                          <a:cs typeface="+mn-cs"/>
                        </a:rPr>
                        <a:t>日間 </a:t>
                      </a:r>
                      <a:r>
                        <a:rPr kumimoji="0" lang="en-US" altLang="ja-JP" sz="1050" kern="0" dirty="0">
                          <a:solidFill>
                            <a:srgbClr val="FF0033"/>
                          </a:solidFill>
                          <a:latin typeface="Meiryo"/>
                          <a:ea typeface="Meiryo"/>
                        </a:rPr>
                        <a:t>※1</a:t>
                      </a:r>
                      <a:r>
                        <a:rPr lang="en-US" altLang="ja-JP" sz="1050" kern="0" dirty="0">
                          <a:solidFill>
                            <a:srgbClr val="FF0033"/>
                          </a:solidFill>
                          <a:latin typeface="Meiryo"/>
                          <a:ea typeface="Meiryo"/>
                        </a:rPr>
                        <a:t> </a:t>
                      </a:r>
                      <a:endParaRPr kumimoji="1" lang="ja-JP" altLang="en-US" sz="105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err="1">
                          <a:solidFill>
                            <a:srgbClr val="0D0D0D"/>
                          </a:solidFill>
                          <a:latin typeface="Meiryo"/>
                          <a:ea typeface="Meiryo"/>
                        </a:rPr>
                        <a:t>vimps</a:t>
                      </a:r>
                      <a:r>
                        <a:rPr kumimoji="1" lang="ja-JP" altLang="en-US" sz="105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883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10,000,000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kern="1200">
                          <a:solidFill>
                            <a:srgbClr val="0D0D0D"/>
                          </a:solidFill>
                          <a:latin typeface="Meiryo"/>
                          <a:ea typeface="Meiryo"/>
                          <a:cs typeface="+mn-cs"/>
                        </a:rPr>
                        <a:t>3,000,000</a:t>
                      </a:r>
                      <a:r>
                        <a:rPr kumimoji="1" lang="ja-JP" altLang="en-US" sz="1050" kern="1200">
                          <a:solidFill>
                            <a:srgbClr val="0D0D0D"/>
                          </a:solidFill>
                          <a:latin typeface="Meiryo"/>
                          <a:ea typeface="Meiryo"/>
                          <a:cs typeface="+mn-cs"/>
                        </a:rPr>
                        <a:t>円</a:t>
                      </a:r>
                      <a:endParaRPr kumimoji="1" lang="en-US" altLang="ja-JP" sz="105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457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panose="020B0604030504040204" pitchFamily="34" charset="-128"/>
                          <a:ea typeface="Meiryo" panose="020B0604030504040204" pitchFamily="34" charset="-128"/>
                          <a:cs typeface="+mn-cs"/>
                        </a:rPr>
                        <a:t>1,200</a:t>
                      </a:r>
                      <a:r>
                        <a:rPr kumimoji="1" lang="ja-JP" altLang="en-US" sz="1050" b="0" i="0" kern="1200">
                          <a:solidFill>
                            <a:srgbClr val="0D0D0D"/>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p>
                      <a:pPr algn="ctr"/>
                      <a:r>
                        <a:rPr kumimoji="1" lang="en-US" altLang="ja-JP" sz="1050" kern="1200" dirty="0">
                          <a:solidFill>
                            <a:srgbClr val="0D0D0D"/>
                          </a:solidFill>
                          <a:latin typeface="Meiryo"/>
                          <a:ea typeface="Meiryo"/>
                          <a:cs typeface="+mn-cs"/>
                        </a:rPr>
                        <a:t>1,560</a:t>
                      </a:r>
                      <a:r>
                        <a:rPr kumimoji="1" lang="ja-JP" altLang="en-US" sz="1050" kern="1200" dirty="0">
                          <a:solidFill>
                            <a:srgbClr val="0D0D0D"/>
                          </a:solidFill>
                          <a:latin typeface="Meiryo"/>
                          <a:ea typeface="Meiryo"/>
                          <a:cs typeface="+mn-cs"/>
                        </a:rPr>
                        <a:t>円★</a:t>
                      </a:r>
                      <a:endParaRPr kumimoji="1" lang="en-US" altLang="ja-JP" sz="1050" kern="1200" dirty="0">
                        <a:solidFill>
                          <a:srgbClr val="0D0D0D"/>
                        </a:solidFill>
                        <a:latin typeface="Meiryo"/>
                        <a:ea typeface="Meiryo"/>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rgbClr val="0D0D0D"/>
                          </a:solidFill>
                          <a:latin typeface="Meiryo"/>
                          <a:ea typeface="Meiryo"/>
                          <a:cs typeface="+mn-cs"/>
                        </a:rPr>
                        <a:t>（</a:t>
                      </a:r>
                      <a:r>
                        <a:rPr kumimoji="1" lang="en-US" altLang="ja-JP" sz="1050" kern="1200" dirty="0">
                          <a:solidFill>
                            <a:srgbClr val="0D0D0D"/>
                          </a:solidFill>
                          <a:latin typeface="Meiryo"/>
                          <a:ea typeface="Meiryo"/>
                          <a:cs typeface="+mn-cs"/>
                        </a:rPr>
                        <a:t>1,200</a:t>
                      </a:r>
                      <a:r>
                        <a:rPr kumimoji="1" lang="ja-JP" altLang="en-US" sz="1050" kern="1200" dirty="0">
                          <a:solidFill>
                            <a:srgbClr val="0D0D0D"/>
                          </a:solidFill>
                          <a:latin typeface="Meiryo"/>
                          <a:ea typeface="Meiryo"/>
                          <a:cs typeface="+mn-cs"/>
                        </a:rPr>
                        <a:t>円</a:t>
                      </a:r>
                      <a:r>
                        <a:rPr kumimoji="1" lang="en-US" altLang="ja-JP" sz="1050" kern="1200" dirty="0">
                          <a:solidFill>
                            <a:srgbClr val="0D0D0D"/>
                          </a:solidFill>
                          <a:latin typeface="Meiryo"/>
                          <a:ea typeface="Meiryo"/>
                          <a:cs typeface="+mn-cs"/>
                        </a:rPr>
                        <a:t>×1.3</a:t>
                      </a:r>
                      <a:r>
                        <a:rPr kumimoji="1" lang="ja-JP" altLang="en-US" sz="1050" kern="1200" dirty="0">
                          <a:solidFill>
                            <a:srgbClr val="0D0D0D"/>
                          </a:solidFill>
                          <a:latin typeface="Meiryo"/>
                          <a:ea typeface="Meiryo"/>
                          <a:cs typeface="+mn-cs"/>
                        </a:rPr>
                        <a:t>倍）</a:t>
                      </a:r>
                      <a:r>
                        <a:rPr kumimoji="1" lang="en-US" altLang="ja-JP" sz="1050" kern="1200" dirty="0">
                          <a:solidFill>
                            <a:srgbClr val="FF0033"/>
                          </a:solidFill>
                          <a:latin typeface="Meiryo"/>
                          <a:ea typeface="Meiryo"/>
                          <a:cs typeface="+mn-cs"/>
                        </a:rPr>
                        <a:t>※2</a:t>
                      </a:r>
                      <a:endParaRPr kumimoji="1" lang="ja-JP" altLang="en-US" sz="1050" kern="1200" dirty="0">
                        <a:solidFill>
                          <a:srgbClr val="FF0033"/>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88375">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rgbClr val="0D0D0D"/>
                          </a:solidFill>
                          <a:latin typeface="Meiryo"/>
                          <a:ea typeface="Meiryo"/>
                          <a:cs typeface="+mn-cs"/>
                        </a:rPr>
                        <a:t>-</a:t>
                      </a:r>
                      <a:endParaRPr kumimoji="1" lang="ja-JP" altLang="en-US" sz="105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Meiryo"/>
                          <a:ea typeface="Meiryo"/>
                        </a:rPr>
                        <a:t>-</a:t>
                      </a:r>
                      <a:endParaRPr kumimoji="1" lang="ja-JP" altLang="en-US" sz="105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3" name="円/楕円 23">
            <a:extLst>
              <a:ext uri="{FF2B5EF4-FFF2-40B4-BE49-F238E27FC236}">
                <a16:creationId xmlns:a16="http://schemas.microsoft.com/office/drawing/2014/main" id="{B66B6AF6-32CF-7A0A-C74E-86F7C3970BB0}"/>
              </a:ext>
            </a:extLst>
          </p:cNvPr>
          <p:cNvSpPr>
            <a:spLocks noChangeAspect="1"/>
          </p:cNvSpPr>
          <p:nvPr/>
        </p:nvSpPr>
        <p:spPr>
          <a:xfrm>
            <a:off x="9952720" y="243565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D</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5" name="円/楕円 24">
            <a:extLst>
              <a:ext uri="{FF2B5EF4-FFF2-40B4-BE49-F238E27FC236}">
                <a16:creationId xmlns:a16="http://schemas.microsoft.com/office/drawing/2014/main" id="{E8756881-25C0-3D8D-BD90-22BE43A68AAA}"/>
              </a:ext>
            </a:extLst>
          </p:cNvPr>
          <p:cNvSpPr>
            <a:spLocks noChangeAspect="1"/>
          </p:cNvSpPr>
          <p:nvPr/>
        </p:nvSpPr>
        <p:spPr>
          <a:xfrm>
            <a:off x="9952720" y="2661081"/>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E</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8" name="正方形/長方形 7">
            <a:extLst>
              <a:ext uri="{FF2B5EF4-FFF2-40B4-BE49-F238E27FC236}">
                <a16:creationId xmlns:a16="http://schemas.microsoft.com/office/drawing/2014/main" id="{8C21D2D2-1711-72E1-7647-77A3C339AFE9}"/>
              </a:ext>
            </a:extLst>
          </p:cNvPr>
          <p:cNvSpPr/>
          <p:nvPr/>
        </p:nvSpPr>
        <p:spPr>
          <a:xfrm>
            <a:off x="479426" y="5934549"/>
            <a:ext cx="4190250" cy="541687"/>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ja-JP" altLang="en-US" sz="800" kern="0">
                <a:solidFill>
                  <a:srgbClr val="0D0D0D"/>
                </a:solidFill>
                <a:latin typeface="Meiryo"/>
                <a:ea typeface="Meiryo"/>
              </a:rPr>
              <a:t>スマートフォン、</a:t>
            </a:r>
            <a:r>
              <a:rPr kumimoji="0" lang="en-US" sz="800" kern="0">
                <a:solidFill>
                  <a:srgbClr val="0D0D0D"/>
                </a:solidFill>
                <a:latin typeface="Meiryo"/>
                <a:ea typeface="+mn-lt"/>
              </a:rPr>
              <a:t>PC</a:t>
            </a:r>
            <a:r>
              <a:rPr kumimoji="0" lang="ja-JP" sz="800" kern="0">
                <a:solidFill>
                  <a:srgbClr val="0D0D0D"/>
                </a:solidFill>
                <a:latin typeface="Meiryo"/>
                <a:ea typeface="Meiryo"/>
              </a:rPr>
              <a:t>はパソコン、</a:t>
            </a:r>
            <a:r>
              <a:rPr kumimoji="0" lang="en-US" altLang="ja-JP" sz="800" kern="0">
                <a:solidFill>
                  <a:srgbClr val="0D0D0D"/>
                </a:solidFill>
                <a:latin typeface="Meiryo"/>
                <a:ea typeface="+mn-lt"/>
              </a:rPr>
              <a:t>MD</a:t>
            </a:r>
            <a:r>
              <a:rPr kumimoji="0" lang="ja-JP" sz="800" kern="0">
                <a:solidFill>
                  <a:srgbClr val="0D0D0D"/>
                </a:solidFill>
                <a:latin typeface="Meiryo"/>
                <a:ea typeface="Meiryo"/>
              </a:rPr>
              <a:t>はマルチデバイスの略称です。</a:t>
            </a:r>
            <a:r>
              <a:rPr kumimoji="0" lang="ja-JP" altLang="en-US" sz="800" kern="0">
                <a:solidFill>
                  <a:srgbClr val="0D0D0D"/>
                </a:solidFill>
                <a:latin typeface="Meiryo"/>
                <a:ea typeface="Meiryo"/>
              </a:rPr>
              <a:t>　</a:t>
            </a:r>
            <a:endParaRPr lang="en-US" altLang="ja-JP"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br>
              <a:rPr lang="en-US" altLang="ja-JP" sz="800" kern="0">
                <a:solidFill>
                  <a:srgbClr val="0D0D0D"/>
                </a:solidFill>
                <a:latin typeface="Meiryo" panose="020B0604030504040204" pitchFamily="34" charset="-128"/>
                <a:ea typeface="Meiryo" panose="020B0604030504040204" pitchFamily="34" charset="-128"/>
              </a:rPr>
            </a:br>
            <a:endParaRPr lang="en-US" altLang="ja-JP" sz="800" kern="0">
              <a:solidFill>
                <a:srgbClr val="0D0D0D"/>
              </a:solidFill>
              <a:latin typeface="Meiryo"/>
              <a:ea typeface="Meiryo"/>
            </a:endParaRPr>
          </a:p>
        </p:txBody>
      </p:sp>
      <p:sp>
        <p:nvSpPr>
          <p:cNvPr id="9" name="正方形/長方形 8">
            <a:extLst>
              <a:ext uri="{FF2B5EF4-FFF2-40B4-BE49-F238E27FC236}">
                <a16:creationId xmlns:a16="http://schemas.microsoft.com/office/drawing/2014/main" id="{632B512F-2C80-9A78-AD7F-A6D8189CCCC4}"/>
              </a:ext>
            </a:extLst>
          </p:cNvPr>
          <p:cNvSpPr/>
          <p:nvPr/>
        </p:nvSpPr>
        <p:spPr>
          <a:xfrm>
            <a:off x="4662824" y="5934549"/>
            <a:ext cx="7213513" cy="270843"/>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※2   </a:t>
            </a:r>
            <a:r>
              <a:rPr kumimoji="0" lang="ja-JP" altLang="en-US" sz="800" kern="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a:solidFill>
                  <a:srgbClr val="FF0033"/>
                </a:solidFill>
                <a:latin typeface="Meiryo" panose="020B0604030504040204" pitchFamily="34" charset="-128"/>
                <a:ea typeface="Meiryo" panose="020B0604030504040204" pitchFamily="34" charset="-128"/>
              </a:rPr>
              <a:t>vCPM</a:t>
            </a:r>
            <a:r>
              <a:rPr kumimoji="0" lang="ja-JP" altLang="en" sz="800" kern="0">
                <a:solidFill>
                  <a:srgbClr val="FF0033"/>
                </a:solidFill>
                <a:latin typeface="Meiryo" panose="020B0604030504040204" pitchFamily="34" charset="-128"/>
                <a:ea typeface="Meiryo" panose="020B0604030504040204" pitchFamily="34" charset="-128"/>
              </a:rPr>
              <a:t>（★）</a:t>
            </a:r>
            <a:r>
              <a:rPr kumimoji="0" lang="ja-JP" altLang="en-US" sz="800" kern="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a:solidFill>
                <a:srgbClr val="FF003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9216557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9" name="テキスト プレースホルダー 1">
            <a:extLst>
              <a:ext uri="{FF2B5EF4-FFF2-40B4-BE49-F238E27FC236}">
                <a16:creationId xmlns:a16="http://schemas.microsoft.com/office/drawing/2014/main" id="{1E42B688-BC7D-37B2-B6F3-8362BCB536D1}"/>
              </a:ext>
            </a:extLst>
          </p:cNvPr>
          <p:cNvSpPr txBox="1">
            <a:spLocks/>
          </p:cNvSpPr>
          <p:nvPr/>
        </p:nvSpPr>
        <p:spPr>
          <a:xfrm>
            <a:off x="3602308" y="280322"/>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ブランドパネル  トップインパクト  </a:t>
            </a:r>
            <a:r>
              <a:rPr lang="en-US" altLang="ja-JP"/>
              <a:t>PC</a:t>
            </a:r>
            <a:endParaRPr lang="ja-JP" altLang="en-US"/>
          </a:p>
        </p:txBody>
      </p:sp>
      <p:graphicFrame>
        <p:nvGraphicFramePr>
          <p:cNvPr id="11" name="表 10">
            <a:extLst>
              <a:ext uri="{FF2B5EF4-FFF2-40B4-BE49-F238E27FC236}">
                <a16:creationId xmlns:a16="http://schemas.microsoft.com/office/drawing/2014/main" id="{BD3E3E29-1B0D-EC17-0712-C126518CE4DF}"/>
              </a:ext>
            </a:extLst>
          </p:cNvPr>
          <p:cNvGraphicFramePr>
            <a:graphicFrameLocks noGrp="1"/>
          </p:cNvGraphicFramePr>
          <p:nvPr>
            <p:extLst>
              <p:ext uri="{D42A27DB-BD31-4B8C-83A1-F6EECF244321}">
                <p14:modId xmlns:p14="http://schemas.microsoft.com/office/powerpoint/2010/main" val="3494242122"/>
              </p:ext>
            </p:extLst>
          </p:nvPr>
        </p:nvGraphicFramePr>
        <p:xfrm>
          <a:off x="479425" y="864632"/>
          <a:ext cx="11233148" cy="3947308"/>
        </p:xfrm>
        <a:graphic>
          <a:graphicData uri="http://schemas.openxmlformats.org/drawingml/2006/table">
            <a:tbl>
              <a:tblPr firstCol="1" bandRow="1"/>
              <a:tblGrid>
                <a:gridCol w="2188824">
                  <a:extLst>
                    <a:ext uri="{9D8B030D-6E8A-4147-A177-3AD203B41FA5}">
                      <a16:colId xmlns:a16="http://schemas.microsoft.com/office/drawing/2014/main" val="792911817"/>
                    </a:ext>
                  </a:extLst>
                </a:gridCol>
                <a:gridCol w="2711542">
                  <a:extLst>
                    <a:ext uri="{9D8B030D-6E8A-4147-A177-3AD203B41FA5}">
                      <a16:colId xmlns:a16="http://schemas.microsoft.com/office/drawing/2014/main" val="2515137241"/>
                    </a:ext>
                  </a:extLst>
                </a:gridCol>
                <a:gridCol w="3166391">
                  <a:extLst>
                    <a:ext uri="{9D8B030D-6E8A-4147-A177-3AD203B41FA5}">
                      <a16:colId xmlns:a16="http://schemas.microsoft.com/office/drawing/2014/main" val="598637953"/>
                    </a:ext>
                  </a:extLst>
                </a:gridCol>
                <a:gridCol w="3166391">
                  <a:extLst>
                    <a:ext uri="{9D8B030D-6E8A-4147-A177-3AD203B41FA5}">
                      <a16:colId xmlns:a16="http://schemas.microsoft.com/office/drawing/2014/main" val="56015879"/>
                    </a:ext>
                  </a:extLst>
                </a:gridCol>
              </a:tblGrid>
              <a:tr h="57894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r>
                        <a:rPr kumimoji="1" lang="ja-JP" altLang="en-US" sz="900" b="1" kern="1200">
                          <a:solidFill>
                            <a:schemeClr val="bg1"/>
                          </a:solidFill>
                          <a:latin typeface="Meiryo" panose="020B0604030504040204" pitchFamily="34" charset="-128"/>
                          <a:ea typeface="Meiryo" panose="020B0604030504040204" pitchFamily="34" charset="-128"/>
                          <a:cs typeface="+mn-cs"/>
                        </a:rPr>
                        <a:t>（都道府県）</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75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05750">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cs typeface="+mn-cs"/>
                        </a:rPr>
                        <a:t>※</a:t>
                      </a:r>
                      <a:r>
                        <a:rPr kumimoji="1" lang="ja-JP" altLang="en-US" sz="1050" b="0" kern="120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75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44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1775295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商品スペック</a:t>
            </a:r>
          </a:p>
        </p:txBody>
      </p:sp>
      <p:pic>
        <p:nvPicPr>
          <p:cNvPr id="19" name="図プレースホルダー 18" descr="アイコン&#10;&#10;自動的に生成された説明">
            <a:extLst>
              <a:ext uri="{FF2B5EF4-FFF2-40B4-BE49-F238E27FC236}">
                <a16:creationId xmlns:a16="http://schemas.microsoft.com/office/drawing/2014/main" id="{3078757E-A3AF-75B1-A9D0-ABB1BCBF737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スペシャル商品について</a:t>
            </a:r>
            <a:endParaRPr kumimoji="1" lang="ja-JP" altLang="en-US"/>
          </a:p>
        </p:txBody>
      </p:sp>
      <p:sp>
        <p:nvSpPr>
          <p:cNvPr id="7" name="片側の 2 つの角を丸めた四角形 17">
            <a:extLst>
              <a:ext uri="{FF2B5EF4-FFF2-40B4-BE49-F238E27FC236}">
                <a16:creationId xmlns:a16="http://schemas.microsoft.com/office/drawing/2014/main" id="{5D13F81F-11C2-AC5B-ECE3-F8F0A7D4AF8F}"/>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8" name="正方形/長方形 7">
            <a:extLst>
              <a:ext uri="{FF2B5EF4-FFF2-40B4-BE49-F238E27FC236}">
                <a16:creationId xmlns:a16="http://schemas.microsoft.com/office/drawing/2014/main" id="{B164DE76-83F6-A2BC-957E-297BFD9667A3}"/>
              </a:ext>
            </a:extLst>
          </p:cNvPr>
          <p:cNvSpPr/>
          <p:nvPr/>
        </p:nvSpPr>
        <p:spPr>
          <a:xfrm>
            <a:off x="479424" y="1056184"/>
            <a:ext cx="11269662" cy="2222147"/>
          </a:xfrm>
          <a:prstGeom prst="rect">
            <a:avLst/>
          </a:prstGeom>
        </p:spPr>
        <p:txBody>
          <a:bodyPr wrap="square" lIns="0" tIns="0" rIns="0" bIns="0">
            <a:spAutoFit/>
          </a:bodyPr>
          <a:lstStyle/>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a:solidFill>
                <a:srgbClr val="0D0D0D"/>
              </a:solidFill>
              <a:latin typeface="Meiryo" panose="020B0604030504040204" pitchFamily="34" charset="-128"/>
              <a:ea typeface="Meiryo" panose="020B0604030504040204" pitchFamily="34" charset="-128"/>
            </a:endParaRPr>
          </a:p>
          <a:p>
            <a:pPr>
              <a:lnSpc>
                <a:spcPct val="130000"/>
              </a:lnSpc>
              <a:defRPr/>
            </a:pPr>
            <a:r>
              <a:rPr kumimoji="0" lang="ja-JP" altLang="en-US" sz="1600" kern="0">
                <a:solidFill>
                  <a:srgbClr val="0D0D0D"/>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a:solidFill>
                <a:srgbClr val="0D0D0D"/>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F8CD1780-04BF-A333-35FC-C3801401D2B2}"/>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ED6FD0D0-008B-CD6A-3CDB-90DC77018BA7}"/>
              </a:ext>
            </a:extLst>
          </p:cNvPr>
          <p:cNvSpPr/>
          <p:nvPr/>
        </p:nvSpPr>
        <p:spPr>
          <a:xfrm>
            <a:off x="137891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E52933ED-40C2-C316-8FC6-270932A2DF05}"/>
              </a:ext>
            </a:extLst>
          </p:cNvPr>
          <p:cNvSpPr/>
          <p:nvPr/>
        </p:nvSpPr>
        <p:spPr>
          <a:xfrm>
            <a:off x="137891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2" name="片側の 2 つの角を丸めた四角形 22">
            <a:extLst>
              <a:ext uri="{FF2B5EF4-FFF2-40B4-BE49-F238E27FC236}">
                <a16:creationId xmlns:a16="http://schemas.microsoft.com/office/drawing/2014/main" id="{A92D946D-51CA-C97C-8B5C-60FDA3D39363}"/>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B8A6AA99-B963-FB5D-8D74-6275013FE14F}"/>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4" name="正方形/長方形 13">
            <a:extLst>
              <a:ext uri="{FF2B5EF4-FFF2-40B4-BE49-F238E27FC236}">
                <a16:creationId xmlns:a16="http://schemas.microsoft.com/office/drawing/2014/main" id="{B7A09AAA-73B3-6D1B-6DFB-725FB53E7838}"/>
              </a:ext>
            </a:extLst>
          </p:cNvPr>
          <p:cNvSpPr/>
          <p:nvPr/>
        </p:nvSpPr>
        <p:spPr>
          <a:xfrm>
            <a:off x="7176463" y="4005485"/>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事前提案可否判断必須商品</a:t>
            </a:r>
          </a:p>
        </p:txBody>
      </p:sp>
      <p:sp>
        <p:nvSpPr>
          <p:cNvPr id="15" name="正方形/長方形 14">
            <a:extLst>
              <a:ext uri="{FF2B5EF4-FFF2-40B4-BE49-F238E27FC236}">
                <a16:creationId xmlns:a16="http://schemas.microsoft.com/office/drawing/2014/main" id="{6987D92F-66BE-B87D-B60A-0A50B56CB3B9}"/>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6" name="正方形/長方形 15">
            <a:extLst>
              <a:ext uri="{FF2B5EF4-FFF2-40B4-BE49-F238E27FC236}">
                <a16:creationId xmlns:a16="http://schemas.microsoft.com/office/drawing/2014/main" id="{A5DABDC0-CA35-76E9-212C-1F10752EBFFB}"/>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7" name="正方形/長方形 16">
            <a:extLst>
              <a:ext uri="{FF2B5EF4-FFF2-40B4-BE49-F238E27FC236}">
                <a16:creationId xmlns:a16="http://schemas.microsoft.com/office/drawing/2014/main" id="{6844E6B5-EAEE-553D-A836-4717EF7977DB}"/>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Tree>
    <p:extLst>
      <p:ext uri="{BB962C8B-B14F-4D97-AF65-F5344CB8AC3E}">
        <p14:creationId xmlns:p14="http://schemas.microsoft.com/office/powerpoint/2010/main" val="846526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スペシャル商品</a:t>
            </a:r>
            <a:r>
              <a:rPr lang="ja-JP" altLang="en-US" sz="1600">
                <a:latin typeface="+mn-ea"/>
                <a:cs typeface="メイリオ" panose="020B0604030504040204" pitchFamily="50" charset="-128"/>
              </a:rPr>
              <a:t>（事前提案可否必須商品）</a:t>
            </a:r>
            <a:r>
              <a:rPr lang="ja-JP" altLang="en-US">
                <a:latin typeface="+mn-ea"/>
                <a:cs typeface="メイリオ" panose="020B0604030504040204" pitchFamily="50" charset="-128"/>
              </a:rPr>
              <a:t>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68413"/>
            <a:ext cx="11269662" cy="866391"/>
          </a:xfrm>
          <a:prstGeom prst="rect">
            <a:avLst/>
          </a:prstGeom>
        </p:spPr>
        <p:txBody>
          <a:bodyPr wrap="square" lIns="0" tIns="0" rIns="0" bIns="0">
            <a:spAutoFit/>
          </a:bodyPr>
          <a:lstStyle/>
          <a:p>
            <a:pPr>
              <a:lnSpc>
                <a:spcPct val="130000"/>
              </a:lnSpc>
            </a:pPr>
            <a:r>
              <a:rPr lang="ja-JP" altLang="en-US" sz="1600" b="1" u="sng" dirty="0">
                <a:solidFill>
                  <a:srgbClr val="FF0033"/>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FF0033"/>
                </a:solidFill>
                <a:latin typeface="Meiryo" panose="020B0604030504040204" pitchFamily="34" charset="-128"/>
                <a:ea typeface="Meiryo" panose="020B0604030504040204" pitchFamily="34" charset="-128"/>
              </a:rPr>
              <a:t>※</a:t>
            </a:r>
            <a:r>
              <a:rPr lang="ja-JP" altLang="en-US" sz="1600" b="1" u="sng" dirty="0">
                <a:solidFill>
                  <a:srgbClr val="FF0033"/>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0D0D0D"/>
                </a:solidFill>
                <a:latin typeface="Meiryo" panose="020B0604030504040204" pitchFamily="34" charset="-128"/>
                <a:ea typeface="Meiryo" panose="020B0604030504040204" pitchFamily="34" charset="-128"/>
              </a:rPr>
              <a:t>Yahoo!</a:t>
            </a:r>
            <a:r>
              <a:rPr lang="ja-JP" altLang="en-US" sz="1600" dirty="0">
                <a:solidFill>
                  <a:srgbClr val="0D0D0D"/>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en-US" altLang="ja-JP" sz="1200" dirty="0">
                <a:solidFill>
                  <a:srgbClr val="0D0D0D"/>
                </a:solidFill>
                <a:latin typeface="Meiryo" panose="020B0604030504040204" pitchFamily="34" charset="-128"/>
                <a:ea typeface="Meiryo" panose="020B0604030504040204" pitchFamily="34" charset="-128"/>
              </a:rPr>
              <a:t>※</a:t>
            </a:r>
            <a:r>
              <a:rPr lang="ja-JP" altLang="en-US" sz="1200" dirty="0">
                <a:solidFill>
                  <a:srgbClr val="0D0D0D"/>
                </a:solidFill>
                <a:latin typeface="Meiryo" panose="020B0604030504040204" pitchFamily="34" charset="-128"/>
                <a:ea typeface="Meiryo" panose="020B0604030504040204" pitchFamily="34" charset="-128"/>
              </a:rPr>
              <a:t>広告商品名一例：ブランドパネル　トップインパクト　パノラマ　</a:t>
            </a:r>
            <a:r>
              <a:rPr lang="en-US" altLang="ja-JP" sz="1200" dirty="0">
                <a:solidFill>
                  <a:srgbClr val="0D0D0D"/>
                </a:solidFill>
                <a:latin typeface="Meiryo" panose="020B0604030504040204" pitchFamily="34" charset="-128"/>
                <a:ea typeface="Meiryo" panose="020B0604030504040204" pitchFamily="34" charset="-128"/>
              </a:rPr>
              <a:t>PC</a:t>
            </a:r>
            <a:r>
              <a:rPr lang="ja-JP" altLang="en-US" sz="1200" dirty="0">
                <a:solidFill>
                  <a:srgbClr val="0D0D0D"/>
                </a:solidFill>
                <a:latin typeface="Meiryo" panose="020B0604030504040204" pitchFamily="34" charset="-128"/>
                <a:ea typeface="Meiryo" panose="020B0604030504040204" pitchFamily="34" charset="-128"/>
              </a:rPr>
              <a:t>（</a:t>
            </a:r>
            <a:r>
              <a:rPr lang="en-US" altLang="ja-JP" sz="1200" dirty="0">
                <a:solidFill>
                  <a:srgbClr val="0D0D0D"/>
                </a:solidFill>
                <a:latin typeface="Meiryo" panose="020B0604030504040204" pitchFamily="34" charset="-128"/>
                <a:ea typeface="Meiryo" panose="020B0604030504040204" pitchFamily="34" charset="-128"/>
              </a:rPr>
              <a:t>2000</a:t>
            </a:r>
            <a:r>
              <a:rPr lang="ja-JP" altLang="en-US" sz="1200" dirty="0">
                <a:solidFill>
                  <a:srgbClr val="0D0D0D"/>
                </a:solidFill>
                <a:latin typeface="Meiryo" panose="020B0604030504040204" pitchFamily="34" charset="-128"/>
                <a:ea typeface="Meiryo" panose="020B0604030504040204" pitchFamily="34" charset="-128"/>
              </a:rPr>
              <a:t>万円～）</a:t>
            </a:r>
          </a:p>
        </p:txBody>
      </p:sp>
      <p:sp>
        <p:nvSpPr>
          <p:cNvPr id="5" name="角丸四角形 7">
            <a:extLst>
              <a:ext uri="{FF2B5EF4-FFF2-40B4-BE49-F238E27FC236}">
                <a16:creationId xmlns:a16="http://schemas.microsoft.com/office/drawing/2014/main" id="{D805C087-BE09-D836-CD71-80593B39BE0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18" name="表 5">
            <a:extLst>
              <a:ext uri="{FF2B5EF4-FFF2-40B4-BE49-F238E27FC236}">
                <a16:creationId xmlns:a16="http://schemas.microsoft.com/office/drawing/2014/main" id="{A70846CA-6247-2035-3E66-7CFD15313E19}"/>
              </a:ext>
            </a:extLst>
          </p:cNvPr>
          <p:cNvGraphicFramePr>
            <a:graphicFrameLocks noGrp="1"/>
          </p:cNvGraphicFramePr>
          <p:nvPr>
            <p:extLst>
              <p:ext uri="{D42A27DB-BD31-4B8C-83A1-F6EECF244321}">
                <p14:modId xmlns:p14="http://schemas.microsoft.com/office/powerpoint/2010/main" val="3335782360"/>
              </p:ext>
            </p:extLst>
          </p:nvPr>
        </p:nvGraphicFramePr>
        <p:xfrm>
          <a:off x="479425" y="289653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a:solidFill>
                            <a:schemeClr val="bg1"/>
                          </a:solidFill>
                          <a:latin typeface="Meiryo" panose="020B0604030504040204" pitchFamily="34" charset="-128"/>
                          <a:ea typeface="Meiryo" panose="020B0604030504040204" pitchFamily="34" charset="-128"/>
                        </a:rPr>
                        <a:t>LINE</a:t>
                      </a: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a:t>
                      </a:r>
                      <a:r>
                        <a:rPr kumimoji="1" lang="en" altLang="ja-JP" sz="1200" b="0" i="0">
                          <a:solidFill>
                            <a:schemeClr val="bg1"/>
                          </a:solidFill>
                          <a:latin typeface="Meiryo" panose="020B0604030504040204" pitchFamily="34" charset="-128"/>
                          <a:ea typeface="Meiryo" panose="020B0604030504040204" pitchFamily="34" charset="-128"/>
                        </a:rPr>
                        <a:t>vimps</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20638883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24" name="角丸四角形 10">
            <a:extLst>
              <a:ext uri="{FF2B5EF4-FFF2-40B4-BE49-F238E27FC236}">
                <a16:creationId xmlns:a16="http://schemas.microsoft.com/office/drawing/2014/main" id="{6A9939CE-C1FA-2251-8803-77A648D6D2A5}"/>
              </a:ext>
            </a:extLst>
          </p:cNvPr>
          <p:cNvSpPr/>
          <p:nvPr/>
        </p:nvSpPr>
        <p:spPr>
          <a:xfrm>
            <a:off x="731425" y="1597174"/>
            <a:ext cx="247168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2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2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1" name="円/楕円 11">
            <a:extLst>
              <a:ext uri="{FF2B5EF4-FFF2-40B4-BE49-F238E27FC236}">
                <a16:creationId xmlns:a16="http://schemas.microsoft.com/office/drawing/2014/main" id="{C04174F8-B86B-778C-26A6-31B57B667545}"/>
              </a:ext>
            </a:extLst>
          </p:cNvPr>
          <p:cNvSpPr>
            <a:spLocks noChangeAspect="1"/>
          </p:cNvSpPr>
          <p:nvPr/>
        </p:nvSpPr>
        <p:spPr>
          <a:xfrm>
            <a:off x="479425" y="1691626"/>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2" name="テキスト ボックス 31">
            <a:extLst>
              <a:ext uri="{FF2B5EF4-FFF2-40B4-BE49-F238E27FC236}">
                <a16:creationId xmlns:a16="http://schemas.microsoft.com/office/drawing/2014/main" id="{DB9BB8C6-018E-6D75-D5AF-936D058EF1DA}"/>
              </a:ext>
            </a:extLst>
          </p:cNvPr>
          <p:cNvSpPr txBox="1"/>
          <p:nvPr/>
        </p:nvSpPr>
        <p:spPr>
          <a:xfrm>
            <a:off x="1643383" y="2351610"/>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FF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FF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FF0000"/>
                </a:solidFill>
                <a:effectLst/>
                <a:uLnTx/>
                <a:uFillTx/>
                <a:latin typeface="Meiryo" panose="020B0604030504040204" pitchFamily="34" charset="-128"/>
                <a:ea typeface="Meiryo" panose="020B0604030504040204" pitchFamily="34" charset="-128"/>
              </a:rPr>
              <a:t>P15</a:t>
            </a:r>
          </a:p>
        </p:txBody>
      </p:sp>
      <p:grpSp>
        <p:nvGrpSpPr>
          <p:cNvPr id="46" name="グループ化 45">
            <a:extLst>
              <a:ext uri="{FF2B5EF4-FFF2-40B4-BE49-F238E27FC236}">
                <a16:creationId xmlns:a16="http://schemas.microsoft.com/office/drawing/2014/main" id="{14C9CE2B-9878-62AA-18DE-C9FCAA8204A1}"/>
              </a:ext>
            </a:extLst>
          </p:cNvPr>
          <p:cNvGrpSpPr/>
          <p:nvPr/>
        </p:nvGrpSpPr>
        <p:grpSpPr>
          <a:xfrm>
            <a:off x="534905" y="2538474"/>
            <a:ext cx="1322156" cy="2410962"/>
            <a:chOff x="513033" y="432674"/>
            <a:chExt cx="2115990" cy="3618219"/>
          </a:xfrm>
        </p:grpSpPr>
        <p:grpSp>
          <p:nvGrpSpPr>
            <p:cNvPr id="47" name="グループ化 46">
              <a:extLst>
                <a:ext uri="{FF2B5EF4-FFF2-40B4-BE49-F238E27FC236}">
                  <a16:creationId xmlns:a16="http://schemas.microsoft.com/office/drawing/2014/main" id="{49E65AC0-5121-3361-21A6-B238BF5B11E2}"/>
                </a:ext>
              </a:extLst>
            </p:cNvPr>
            <p:cNvGrpSpPr/>
            <p:nvPr/>
          </p:nvGrpSpPr>
          <p:grpSpPr>
            <a:xfrm>
              <a:off x="513033" y="432674"/>
              <a:ext cx="2115990" cy="3618219"/>
              <a:chOff x="513033" y="446485"/>
              <a:chExt cx="2115990" cy="3618219"/>
            </a:xfrm>
          </p:grpSpPr>
          <p:pic>
            <p:nvPicPr>
              <p:cNvPr id="49" name="図 48">
                <a:extLst>
                  <a:ext uri="{FF2B5EF4-FFF2-40B4-BE49-F238E27FC236}">
                    <a16:creationId xmlns:a16="http://schemas.microsoft.com/office/drawing/2014/main" id="{1B8F1377-99F4-3FB0-D7C7-41A1ABE042A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50" name="図 49">
                <a:extLst>
                  <a:ext uri="{FF2B5EF4-FFF2-40B4-BE49-F238E27FC236}">
                    <a16:creationId xmlns:a16="http://schemas.microsoft.com/office/drawing/2014/main" id="{414C7C24-7D30-C29A-B2D3-F1019EDEB8A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51" name="図 50">
                <a:extLst>
                  <a:ext uri="{FF2B5EF4-FFF2-40B4-BE49-F238E27FC236}">
                    <a16:creationId xmlns:a16="http://schemas.microsoft.com/office/drawing/2014/main" id="{9AE364C5-00FB-5DB7-B4A0-8CC40A0A178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8" name="図 47">
              <a:extLst>
                <a:ext uri="{FF2B5EF4-FFF2-40B4-BE49-F238E27FC236}">
                  <a16:creationId xmlns:a16="http://schemas.microsoft.com/office/drawing/2014/main" id="{F9A2E89F-516B-22F7-9B68-CE212DC84936}"/>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52" name="グループ化 51">
            <a:extLst>
              <a:ext uri="{FF2B5EF4-FFF2-40B4-BE49-F238E27FC236}">
                <a16:creationId xmlns:a16="http://schemas.microsoft.com/office/drawing/2014/main" id="{81653772-358E-B190-7A50-46EAE05C328D}"/>
              </a:ext>
            </a:extLst>
          </p:cNvPr>
          <p:cNvGrpSpPr/>
          <p:nvPr/>
        </p:nvGrpSpPr>
        <p:grpSpPr>
          <a:xfrm>
            <a:off x="1916910" y="2582626"/>
            <a:ext cx="1322156" cy="2366809"/>
            <a:chOff x="7241733" y="1270074"/>
            <a:chExt cx="2016626" cy="3609988"/>
          </a:xfrm>
        </p:grpSpPr>
        <p:grpSp>
          <p:nvGrpSpPr>
            <p:cNvPr id="53" name="グループ化 52">
              <a:extLst>
                <a:ext uri="{FF2B5EF4-FFF2-40B4-BE49-F238E27FC236}">
                  <a16:creationId xmlns:a16="http://schemas.microsoft.com/office/drawing/2014/main" id="{0E6460CA-DE53-651D-F8EB-C2003691CA79}"/>
                </a:ext>
              </a:extLst>
            </p:cNvPr>
            <p:cNvGrpSpPr/>
            <p:nvPr/>
          </p:nvGrpSpPr>
          <p:grpSpPr>
            <a:xfrm>
              <a:off x="7241733" y="1270074"/>
              <a:ext cx="2016626" cy="3609988"/>
              <a:chOff x="513033" y="432676"/>
              <a:chExt cx="2115990" cy="3551959"/>
            </a:xfrm>
          </p:grpSpPr>
          <p:grpSp>
            <p:nvGrpSpPr>
              <p:cNvPr id="56" name="グループ化 55">
                <a:extLst>
                  <a:ext uri="{FF2B5EF4-FFF2-40B4-BE49-F238E27FC236}">
                    <a16:creationId xmlns:a16="http://schemas.microsoft.com/office/drawing/2014/main" id="{CF75068F-5189-DA00-7C2D-AEDBDCAA325A}"/>
                  </a:ext>
                </a:extLst>
              </p:cNvPr>
              <p:cNvGrpSpPr/>
              <p:nvPr/>
            </p:nvGrpSpPr>
            <p:grpSpPr>
              <a:xfrm>
                <a:off x="513033" y="432676"/>
                <a:ext cx="2115990" cy="3551959"/>
                <a:chOff x="513033" y="446487"/>
                <a:chExt cx="2115990" cy="3551959"/>
              </a:xfrm>
            </p:grpSpPr>
            <p:pic>
              <p:nvPicPr>
                <p:cNvPr id="58" name="図 57">
                  <a:extLst>
                    <a:ext uri="{FF2B5EF4-FFF2-40B4-BE49-F238E27FC236}">
                      <a16:creationId xmlns:a16="http://schemas.microsoft.com/office/drawing/2014/main" id="{DEB7E938-E920-F777-6985-5FA30FBED4F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59" name="図 58">
                  <a:extLst>
                    <a:ext uri="{FF2B5EF4-FFF2-40B4-BE49-F238E27FC236}">
                      <a16:creationId xmlns:a16="http://schemas.microsoft.com/office/drawing/2014/main" id="{B69ACFD5-B280-E659-BEB2-CA340559EB1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57" name="図 56">
                <a:extLst>
                  <a:ext uri="{FF2B5EF4-FFF2-40B4-BE49-F238E27FC236}">
                    <a16:creationId xmlns:a16="http://schemas.microsoft.com/office/drawing/2014/main" id="{152F1DA3-BBDA-A22F-882D-3D36D4D57FAC}"/>
                  </a:ext>
                </a:extLst>
              </p:cNvPr>
              <p:cNvPicPr>
                <a:picLocks noChangeAspect="1"/>
              </p:cNvPicPr>
              <p:nvPr/>
            </p:nvPicPr>
            <p:blipFill rotWithShape="1">
              <a:blip r:embed="rId7">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54" name="図 53">
              <a:extLst>
                <a:ext uri="{FF2B5EF4-FFF2-40B4-BE49-F238E27FC236}">
                  <a16:creationId xmlns:a16="http://schemas.microsoft.com/office/drawing/2014/main" id="{0231C7C9-16CC-32A4-5767-59FFF8E50AA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55" name="図 54">
              <a:extLst>
                <a:ext uri="{FF2B5EF4-FFF2-40B4-BE49-F238E27FC236}">
                  <a16:creationId xmlns:a16="http://schemas.microsoft.com/office/drawing/2014/main" id="{943FA467-A334-F7E9-42C2-6900D385108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60" name="角丸四角形 46">
            <a:extLst>
              <a:ext uri="{FF2B5EF4-FFF2-40B4-BE49-F238E27FC236}">
                <a16:creationId xmlns:a16="http://schemas.microsoft.com/office/drawing/2014/main" id="{ADA8F883-0F37-21E0-AB34-A7BBE661C8F1}"/>
              </a:ext>
            </a:extLst>
          </p:cNvPr>
          <p:cNvSpPr/>
          <p:nvPr/>
        </p:nvSpPr>
        <p:spPr>
          <a:xfrm>
            <a:off x="534905" y="4802503"/>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63" name="角丸四角形 47">
            <a:extLst>
              <a:ext uri="{FF2B5EF4-FFF2-40B4-BE49-F238E27FC236}">
                <a16:creationId xmlns:a16="http://schemas.microsoft.com/office/drawing/2014/main" id="{D27C64BE-17D7-27F4-05EC-938379C5E564}"/>
              </a:ext>
            </a:extLst>
          </p:cNvPr>
          <p:cNvSpPr/>
          <p:nvPr/>
        </p:nvSpPr>
        <p:spPr>
          <a:xfrm>
            <a:off x="1921456" y="4802503"/>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角丸四角形 45">
            <a:extLst>
              <a:ext uri="{FF2B5EF4-FFF2-40B4-BE49-F238E27FC236}">
                <a16:creationId xmlns:a16="http://schemas.microsoft.com/office/drawing/2014/main" id="{4125CE3B-F44C-8755-DA2F-1B3EEC70F5CA}"/>
              </a:ext>
            </a:extLst>
          </p:cNvPr>
          <p:cNvSpPr/>
          <p:nvPr/>
        </p:nvSpPr>
        <p:spPr>
          <a:xfrm>
            <a:off x="3609513" y="1035344"/>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角丸四角形 47">
            <a:extLst>
              <a:ext uri="{FF2B5EF4-FFF2-40B4-BE49-F238E27FC236}">
                <a16:creationId xmlns:a16="http://schemas.microsoft.com/office/drawing/2014/main" id="{28BF8D26-D5D8-6079-CFDF-76C7F7E4DC36}"/>
              </a:ext>
            </a:extLst>
          </p:cNvPr>
          <p:cNvSpPr/>
          <p:nvPr/>
        </p:nvSpPr>
        <p:spPr>
          <a:xfrm>
            <a:off x="497930" y="1035344"/>
            <a:ext cx="2724575"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9"/>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10"/>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3" name="テキスト プレースホルダー 1">
            <a:extLst>
              <a:ext uri="{FF2B5EF4-FFF2-40B4-BE49-F238E27FC236}">
                <a16:creationId xmlns:a16="http://schemas.microsoft.com/office/drawing/2014/main" id="{3AB3577A-606A-1FDB-9E60-5BA5F536EC03}"/>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6" name="角丸四角形 16">
            <a:extLst>
              <a:ext uri="{FF2B5EF4-FFF2-40B4-BE49-F238E27FC236}">
                <a16:creationId xmlns:a16="http://schemas.microsoft.com/office/drawing/2014/main" id="{81C7A5EC-35F9-E884-AA03-4CBC15AD9052}"/>
              </a:ext>
            </a:extLst>
          </p:cNvPr>
          <p:cNvSpPr/>
          <p:nvPr/>
        </p:nvSpPr>
        <p:spPr>
          <a:xfrm>
            <a:off x="3673637" y="161460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17">
            <a:extLst>
              <a:ext uri="{FF2B5EF4-FFF2-40B4-BE49-F238E27FC236}">
                <a16:creationId xmlns:a16="http://schemas.microsoft.com/office/drawing/2014/main" id="{4D6DB412-6FA6-12A8-BB5D-2CEC47B7C198}"/>
              </a:ext>
            </a:extLst>
          </p:cNvPr>
          <p:cNvSpPr>
            <a:spLocks noChangeAspect="1"/>
          </p:cNvSpPr>
          <p:nvPr/>
        </p:nvSpPr>
        <p:spPr>
          <a:xfrm>
            <a:off x="3425273" y="170905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角丸四角形 20">
            <a:extLst>
              <a:ext uri="{FF2B5EF4-FFF2-40B4-BE49-F238E27FC236}">
                <a16:creationId xmlns:a16="http://schemas.microsoft.com/office/drawing/2014/main" id="{F9FF7CE1-7F83-DD6C-28FB-512EB263CDCF}"/>
              </a:ext>
            </a:extLst>
          </p:cNvPr>
          <p:cNvSpPr/>
          <p:nvPr/>
        </p:nvSpPr>
        <p:spPr>
          <a:xfrm>
            <a:off x="7948176" y="1614605"/>
            <a:ext cx="381520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6" name="円/楕円 21">
            <a:extLst>
              <a:ext uri="{FF2B5EF4-FFF2-40B4-BE49-F238E27FC236}">
                <a16:creationId xmlns:a16="http://schemas.microsoft.com/office/drawing/2014/main" id="{B0056814-34CA-3EDD-759D-6A009BA83D3C}"/>
              </a:ext>
            </a:extLst>
          </p:cNvPr>
          <p:cNvSpPr>
            <a:spLocks noChangeAspect="1"/>
          </p:cNvSpPr>
          <p:nvPr/>
        </p:nvSpPr>
        <p:spPr>
          <a:xfrm>
            <a:off x="7699813" y="170905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7" name="テキスト ボックス 16">
            <a:extLst>
              <a:ext uri="{FF2B5EF4-FFF2-40B4-BE49-F238E27FC236}">
                <a16:creationId xmlns:a16="http://schemas.microsoft.com/office/drawing/2014/main" id="{F5364A99-0066-0C58-A152-1F53982C621F}"/>
              </a:ext>
            </a:extLst>
          </p:cNvPr>
          <p:cNvSpPr txBox="1"/>
          <p:nvPr/>
        </p:nvSpPr>
        <p:spPr>
          <a:xfrm>
            <a:off x="8036480" y="5296251"/>
            <a:ext cx="3706847"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0070C0"/>
                </a:solidFill>
                <a:effectLst/>
                <a:uLnTx/>
                <a:uFillTx/>
                <a:latin typeface="Meiryo" panose="020B0604030504040204" pitchFamily="34" charset="-128"/>
                <a:ea typeface="Meiryo" panose="020B0604030504040204" pitchFamily="34" charset="-128"/>
                <a:cs typeface="Calibri" panose="020F0502020204030204"/>
                <a:hlinkClick r:id="rId11">
                  <a:extLst>
                    <a:ext uri="{A12FA001-AC4F-418D-AE19-62706E023703}">
                      <ahyp:hlinkClr xmlns:ahyp="http://schemas.microsoft.com/office/drawing/2018/hyperlinkcolor" val="tx"/>
                    </a:ext>
                  </a:extLst>
                </a:hlinkClick>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0070C0"/>
              </a:solidFill>
              <a:effectLst/>
              <a:uLnTx/>
              <a:uFillTx/>
              <a:latin typeface="Meiryo" panose="020B0604030504040204" pitchFamily="34" charset="-128"/>
              <a:ea typeface="Meiryo" panose="020B0604030504040204" pitchFamily="34" charset="-128"/>
            </a:endParaRPr>
          </a:p>
        </p:txBody>
      </p:sp>
      <p:pic>
        <p:nvPicPr>
          <p:cNvPr id="18" name="図 17" descr="グラフィカル ユーザー インターフェイス, Web サイト&#10;&#10;自動的に生成された説明">
            <a:extLst>
              <a:ext uri="{FF2B5EF4-FFF2-40B4-BE49-F238E27FC236}">
                <a16:creationId xmlns:a16="http://schemas.microsoft.com/office/drawing/2014/main" id="{871BD53B-AA2B-619E-9E41-F07CBCFC6FF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671555" y="2582761"/>
            <a:ext cx="3595465" cy="2703160"/>
          </a:xfrm>
          <a:prstGeom prst="rect">
            <a:avLst/>
          </a:prstGeom>
        </p:spPr>
      </p:pic>
      <p:pic>
        <p:nvPicPr>
          <p:cNvPr id="20" name="図 19">
            <a:extLst>
              <a:ext uri="{FF2B5EF4-FFF2-40B4-BE49-F238E27FC236}">
                <a16:creationId xmlns:a16="http://schemas.microsoft.com/office/drawing/2014/main" id="{7168BD37-0EF5-6396-C847-E499717F61D7}"/>
              </a:ext>
            </a:extLst>
          </p:cNvPr>
          <p:cNvPicPr>
            <a:picLocks noChangeAspect="1"/>
          </p:cNvPicPr>
          <p:nvPr/>
        </p:nvPicPr>
        <p:blipFill rotWithShape="1">
          <a:blip r:embed="rId13"/>
          <a:srcRect b="4363"/>
          <a:stretch/>
        </p:blipFill>
        <p:spPr>
          <a:xfrm>
            <a:off x="8030131" y="2582761"/>
            <a:ext cx="3706847" cy="2703160"/>
          </a:xfrm>
          <a:prstGeom prst="rect">
            <a:avLst/>
          </a:prstGeom>
        </p:spPr>
      </p:pic>
      <p:cxnSp>
        <p:nvCxnSpPr>
          <p:cNvPr id="23" name="コネクタ: カギ線 22">
            <a:extLst>
              <a:ext uri="{FF2B5EF4-FFF2-40B4-BE49-F238E27FC236}">
                <a16:creationId xmlns:a16="http://schemas.microsoft.com/office/drawing/2014/main" id="{BA02F58A-CC38-0BB7-C92B-9A48E88E2FA7}"/>
              </a:ext>
            </a:extLst>
          </p:cNvPr>
          <p:cNvCxnSpPr>
            <a:cxnSpLocks/>
          </p:cNvCxnSpPr>
          <p:nvPr/>
        </p:nvCxnSpPr>
        <p:spPr>
          <a:xfrm flipH="1">
            <a:off x="7241170" y="196880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F4C22DF8-40EF-3FE0-0603-9C65F4B6F762}"/>
              </a:ext>
            </a:extLst>
          </p:cNvPr>
          <p:cNvCxnSpPr>
            <a:cxnSpLocks/>
          </p:cNvCxnSpPr>
          <p:nvPr/>
        </p:nvCxnSpPr>
        <p:spPr>
          <a:xfrm flipH="1">
            <a:off x="11737977" y="196880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4081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a:solidFill>
                  <a:srgbClr val="00003E"/>
                </a:solidFill>
                <a:latin typeface="Meiryo" panose="020B0604030504040204" pitchFamily="34" charset="-128"/>
                <a:ea typeface="Meiryo" panose="020B0604030504040204" pitchFamily="34" charset="-128"/>
              </a:rPr>
              <a:t>ブランドパネル</a:t>
            </a:r>
            <a:r>
              <a:rPr kumimoji="1" lang="en-US" altLang="ja-JP">
                <a:solidFill>
                  <a:srgbClr val="00003E"/>
                </a:solidFill>
                <a:latin typeface="Meiryo" panose="020B0604030504040204" pitchFamily="34" charset="-128"/>
                <a:ea typeface="Meiryo" panose="020B0604030504040204" pitchFamily="34" charset="-128"/>
              </a:rPr>
              <a:t>2024</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9</a:t>
            </a:r>
            <a:r>
              <a:rPr kumimoji="1" lang="ja-JP" altLang="en-US">
                <a:solidFill>
                  <a:srgbClr val="00003E"/>
                </a:solidFill>
                <a:latin typeface="Meiryo" panose="020B0604030504040204" pitchFamily="34" charset="-128"/>
                <a:ea typeface="Meiryo" panose="020B0604030504040204" pitchFamily="34" charset="-128"/>
              </a:rPr>
              <a:t>月</a:t>
            </a:r>
            <a:r>
              <a:rPr kumimoji="1" lang="en-US" altLang="ja-JP">
                <a:solidFill>
                  <a:srgbClr val="00003E"/>
                </a:solidFill>
                <a:latin typeface="Meiryo" panose="020B0604030504040204" pitchFamily="34" charset="-128"/>
                <a:ea typeface="Meiryo" panose="020B0604030504040204" pitchFamily="34" charset="-128"/>
              </a:rPr>
              <a:t>~2025</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3</a:t>
            </a:r>
            <a:r>
              <a:rPr kumimoji="1" lang="ja-JP" altLang="en-US">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BAC74E5D-7DD3-3A59-F2FC-714C79882533}"/>
              </a:ext>
            </a:extLst>
          </p:cNvPr>
          <p:cNvSpPr/>
          <p:nvPr/>
        </p:nvSpPr>
        <p:spPr>
          <a:xfrm>
            <a:off x="507833" y="992440"/>
            <a:ext cx="6592214"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b="1" i="0">
                <a:solidFill>
                  <a:schemeClr val="bg1"/>
                </a:solidFill>
                <a:effectLst/>
                <a:latin typeface="Hiragino Kaku Gothic Pro" panose="020B0300000000000000"/>
              </a:rPr>
              <a:t>「ブランドパネル　パノラマ」の廃止</a:t>
            </a:r>
            <a:endParaRPr kumimoji="1" lang="ja-JP" altLang="en-US" sz="1800" b="1" i="0" u="none" strike="noStrike" kern="1200" cap="none" spc="30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ACB52EFD-C176-6A68-A7C4-4260DE646F86}"/>
              </a:ext>
            </a:extLst>
          </p:cNvPr>
          <p:cNvSpPr/>
          <p:nvPr/>
        </p:nvSpPr>
        <p:spPr>
          <a:xfrm>
            <a:off x="493629" y="1566407"/>
            <a:ext cx="11204741" cy="922214"/>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algn="l"/>
            <a:r>
              <a:rPr lang="en-US" altLang="ja-JP" sz="1600" dirty="0">
                <a:solidFill>
                  <a:srgbClr val="0D0C0D"/>
                </a:solidFill>
                <a:latin typeface="+mj-ea"/>
                <a:ea typeface="+mj-ea"/>
              </a:rPr>
              <a:t>2024</a:t>
            </a:r>
            <a:r>
              <a:rPr lang="ja-JP" altLang="en-US" sz="1600" dirty="0">
                <a:solidFill>
                  <a:srgbClr val="0D0C0D"/>
                </a:solidFill>
                <a:latin typeface="+mj-ea"/>
                <a:ea typeface="+mj-ea"/>
              </a:rPr>
              <a:t>年</a:t>
            </a:r>
            <a:r>
              <a:rPr lang="en-US" altLang="ja-JP" sz="1600" dirty="0">
                <a:solidFill>
                  <a:srgbClr val="0D0C0D"/>
                </a:solidFill>
                <a:latin typeface="+mj-ea"/>
                <a:ea typeface="+mj-ea"/>
              </a:rPr>
              <a:t>H2</a:t>
            </a:r>
            <a:r>
              <a:rPr lang="ja-JP" altLang="en-US" sz="1600" dirty="0">
                <a:solidFill>
                  <a:srgbClr val="0D0C0D"/>
                </a:solidFill>
                <a:latin typeface="+mj-ea"/>
                <a:ea typeface="+mj-ea"/>
              </a:rPr>
              <a:t>のスペシャル商品から「ブランドパネル　パノラマ」および「ブランドパネル　パノラマ　パネルスイッチ」を削除いたします。そのため、</a:t>
            </a:r>
            <a:r>
              <a:rPr lang="en-US" altLang="ja-JP" sz="1600" dirty="0">
                <a:solidFill>
                  <a:srgbClr val="0D0C0D"/>
                </a:solidFill>
                <a:latin typeface="+mj-ea"/>
                <a:ea typeface="+mj-ea"/>
              </a:rPr>
              <a:t>10</a:t>
            </a:r>
            <a:r>
              <a:rPr lang="ja-JP" altLang="en-US" sz="1600" dirty="0">
                <a:solidFill>
                  <a:srgbClr val="0D0C0D"/>
                </a:solidFill>
                <a:latin typeface="+mj-ea"/>
                <a:ea typeface="+mj-ea"/>
              </a:rPr>
              <a:t>月以降は当該商品の掲載はできません。</a:t>
            </a:r>
          </a:p>
        </p:txBody>
      </p:sp>
      <p:sp>
        <p:nvSpPr>
          <p:cNvPr id="7" name="テキスト ボックス 6">
            <a:extLst>
              <a:ext uri="{FF2B5EF4-FFF2-40B4-BE49-F238E27FC236}">
                <a16:creationId xmlns:a16="http://schemas.microsoft.com/office/drawing/2014/main" id="{FAA7E1CE-30C0-585D-25A2-B3D35A9BD679}"/>
              </a:ext>
            </a:extLst>
          </p:cNvPr>
          <p:cNvSpPr txBox="1"/>
          <p:nvPr/>
        </p:nvSpPr>
        <p:spPr>
          <a:xfrm>
            <a:off x="650140" y="6060362"/>
            <a:ext cx="3746477" cy="233547"/>
          </a:xfrm>
          <a:prstGeom prst="rect">
            <a:avLst/>
          </a:prstGeom>
          <a:noFill/>
        </p:spPr>
        <p:txBody>
          <a:bodyPr wrap="square">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alt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p:txBody>
      </p:sp>
      <p:sp>
        <p:nvSpPr>
          <p:cNvPr id="9" name="テキスト ボックス 8">
            <a:extLst>
              <a:ext uri="{FF2B5EF4-FFF2-40B4-BE49-F238E27FC236}">
                <a16:creationId xmlns:a16="http://schemas.microsoft.com/office/drawing/2014/main" id="{F0ACB7F6-8D60-7739-5A44-F9A87E7FBB34}"/>
              </a:ext>
            </a:extLst>
          </p:cNvPr>
          <p:cNvSpPr txBox="1"/>
          <p:nvPr/>
        </p:nvSpPr>
        <p:spPr>
          <a:xfrm>
            <a:off x="7519466" y="3466856"/>
            <a:ext cx="4228217" cy="523220"/>
          </a:xfrm>
          <a:prstGeom prst="rect">
            <a:avLst/>
          </a:prstGeom>
          <a:noFill/>
        </p:spPr>
        <p:txBody>
          <a:bodyPr wrap="square" rtlCol="0">
            <a:spAutoFit/>
          </a:bodyPr>
          <a:lstStyle/>
          <a:p>
            <a:r>
              <a:rPr kumimoji="1" lang="ja-JP" altLang="en-US" sz="1400" i="0" kern="1200" dirty="0">
                <a:solidFill>
                  <a:srgbClr val="0D0D0D"/>
                </a:solidFill>
                <a:latin typeface="Meiryo" panose="020B0604030504040204" pitchFamily="34" charset="-128"/>
                <a:ea typeface="Meiryo" panose="020B0604030504040204" pitchFamily="34" charset="-128"/>
                <a:cs typeface="+mn-cs"/>
              </a:rPr>
              <a:t>ブランドパネル　パノラマ　</a:t>
            </a:r>
            <a:r>
              <a:rPr kumimoji="1" lang="en-US" altLang="ja-JP" sz="1400" i="0" kern="1200" dirty="0">
                <a:solidFill>
                  <a:srgbClr val="0D0D0D"/>
                </a:solidFill>
                <a:latin typeface="Meiryo" panose="020B0604030504040204" pitchFamily="34" charset="-128"/>
                <a:ea typeface="Meiryo" panose="020B0604030504040204" pitchFamily="34" charset="-128"/>
                <a:cs typeface="+mn-cs"/>
              </a:rPr>
              <a:t>PC</a:t>
            </a:r>
            <a:r>
              <a:rPr kumimoji="1" lang="ja-JP" altLang="en-US" sz="1400" i="0" kern="1200" dirty="0">
                <a:solidFill>
                  <a:srgbClr val="0D0D0D"/>
                </a:solidFill>
                <a:latin typeface="Meiryo" panose="020B0604030504040204" pitchFamily="34" charset="-128"/>
                <a:ea typeface="Meiryo" panose="020B0604030504040204" pitchFamily="34" charset="-128"/>
                <a:cs typeface="+mn-cs"/>
              </a:rPr>
              <a:t>（</a:t>
            </a:r>
            <a:r>
              <a:rPr kumimoji="1" lang="en-US" altLang="ja-JP" sz="1400" i="0" kern="1200" dirty="0">
                <a:solidFill>
                  <a:srgbClr val="0D0D0D"/>
                </a:solidFill>
                <a:latin typeface="Meiryo" panose="020B0604030504040204" pitchFamily="34" charset="-128"/>
                <a:ea typeface="Meiryo" panose="020B0604030504040204" pitchFamily="34" charset="-128"/>
                <a:cs typeface="+mn-cs"/>
              </a:rPr>
              <a:t>1000</a:t>
            </a:r>
            <a:r>
              <a:rPr kumimoji="1" lang="ja-JP" altLang="en-US" sz="1400" i="0" kern="1200" dirty="0">
                <a:solidFill>
                  <a:srgbClr val="0D0D0D"/>
                </a:solidFill>
                <a:latin typeface="Meiryo" panose="020B0604030504040204" pitchFamily="34" charset="-128"/>
                <a:ea typeface="Meiryo" panose="020B0604030504040204" pitchFamily="34" charset="-128"/>
                <a:cs typeface="+mn-cs"/>
              </a:rPr>
              <a:t>万円～）</a:t>
            </a:r>
          </a:p>
          <a:p>
            <a:r>
              <a:rPr kumimoji="1" lang="ja-JP" altLang="en-US" sz="1400" i="0" kern="1200" dirty="0">
                <a:solidFill>
                  <a:srgbClr val="0D0D0D"/>
                </a:solidFill>
                <a:latin typeface="Meiryo" panose="020B0604030504040204" pitchFamily="34" charset="-128"/>
                <a:ea typeface="Meiryo" panose="020B0604030504040204" pitchFamily="34" charset="-128"/>
                <a:cs typeface="+mn-cs"/>
              </a:rPr>
              <a:t>ブランドパネル　パノラマ　</a:t>
            </a:r>
            <a:r>
              <a:rPr kumimoji="1" lang="en-US" altLang="ja-JP" sz="1400" i="0" kern="1200" dirty="0">
                <a:solidFill>
                  <a:srgbClr val="0D0D0D"/>
                </a:solidFill>
                <a:latin typeface="Meiryo" panose="020B0604030504040204" pitchFamily="34" charset="-128"/>
                <a:ea typeface="Meiryo" panose="020B0604030504040204" pitchFamily="34" charset="-128"/>
                <a:cs typeface="+mn-cs"/>
              </a:rPr>
              <a:t>PC</a:t>
            </a:r>
            <a:r>
              <a:rPr kumimoji="1" lang="ja-JP" altLang="en-US" sz="1400" i="0" kern="1200" dirty="0">
                <a:solidFill>
                  <a:srgbClr val="0D0D0D"/>
                </a:solidFill>
                <a:latin typeface="Meiryo" panose="020B0604030504040204" pitchFamily="34" charset="-128"/>
                <a:ea typeface="Meiryo" panose="020B0604030504040204" pitchFamily="34" charset="-128"/>
                <a:cs typeface="+mn-cs"/>
              </a:rPr>
              <a:t>（</a:t>
            </a:r>
            <a:r>
              <a:rPr lang="en-US" altLang="ja-JP" sz="1400" dirty="0">
                <a:solidFill>
                  <a:srgbClr val="0D0D0D"/>
                </a:solidFill>
                <a:latin typeface="Meiryo" panose="020B0604030504040204" pitchFamily="34" charset="-128"/>
                <a:ea typeface="Meiryo" panose="020B0604030504040204" pitchFamily="34" charset="-128"/>
              </a:rPr>
              <a:t>2</a:t>
            </a:r>
            <a:r>
              <a:rPr kumimoji="1" lang="en-US" altLang="ja-JP" sz="1400" i="0" kern="1200" dirty="0">
                <a:solidFill>
                  <a:srgbClr val="0D0D0D"/>
                </a:solidFill>
                <a:latin typeface="Meiryo" panose="020B0604030504040204" pitchFamily="34" charset="-128"/>
                <a:ea typeface="Meiryo" panose="020B0604030504040204" pitchFamily="34" charset="-128"/>
                <a:cs typeface="+mn-cs"/>
              </a:rPr>
              <a:t>000</a:t>
            </a:r>
            <a:r>
              <a:rPr kumimoji="1" lang="ja-JP" altLang="en-US" sz="1400" i="0" kern="1200" dirty="0">
                <a:solidFill>
                  <a:srgbClr val="0D0D0D"/>
                </a:solidFill>
                <a:latin typeface="Meiryo" panose="020B0604030504040204" pitchFamily="34" charset="-128"/>
                <a:ea typeface="Meiryo" panose="020B0604030504040204" pitchFamily="34" charset="-128"/>
                <a:cs typeface="+mn-cs"/>
              </a:rPr>
              <a:t>万円～）</a:t>
            </a:r>
          </a:p>
        </p:txBody>
      </p:sp>
      <p:sp>
        <p:nvSpPr>
          <p:cNvPr id="10" name="角丸四角形 35">
            <a:extLst>
              <a:ext uri="{FF2B5EF4-FFF2-40B4-BE49-F238E27FC236}">
                <a16:creationId xmlns:a16="http://schemas.microsoft.com/office/drawing/2014/main" id="{7E6B0B95-071B-8BCB-A9F9-E66E731B289F}"/>
              </a:ext>
            </a:extLst>
          </p:cNvPr>
          <p:cNvSpPr/>
          <p:nvPr/>
        </p:nvSpPr>
        <p:spPr>
          <a:xfrm>
            <a:off x="7684964" y="2888621"/>
            <a:ext cx="1447104"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i="0">
                <a:solidFill>
                  <a:srgbClr val="000000"/>
                </a:solidFill>
                <a:effectLst/>
                <a:latin typeface="メイリオ" panose="020B0604030504040204" pitchFamily="50" charset="-128"/>
                <a:ea typeface="メイリオ" panose="020B0604030504040204" pitchFamily="50" charset="-128"/>
              </a:rPr>
              <a:t>対象商品</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11" name="角丸四角形 35">
            <a:extLst>
              <a:ext uri="{FF2B5EF4-FFF2-40B4-BE49-F238E27FC236}">
                <a16:creationId xmlns:a16="http://schemas.microsoft.com/office/drawing/2014/main" id="{7A1044FB-4280-8434-0AD9-D00CAC61E7BF}"/>
              </a:ext>
            </a:extLst>
          </p:cNvPr>
          <p:cNvSpPr/>
          <p:nvPr/>
        </p:nvSpPr>
        <p:spPr>
          <a:xfrm>
            <a:off x="7684964" y="4458399"/>
            <a:ext cx="1447104" cy="396000"/>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b="1" i="0">
                <a:solidFill>
                  <a:srgbClr val="000000"/>
                </a:solidFill>
                <a:effectLst/>
                <a:latin typeface="メイリオ" panose="020B0604030504040204" pitchFamily="50" charset="-128"/>
                <a:ea typeface="メイリオ" panose="020B0604030504040204" pitchFamily="50" charset="-128"/>
              </a:rPr>
              <a:t>注意事項</a:t>
            </a:r>
            <a:endParaRPr kumimoji="1" lang="ja-JP" altLang="en-US" sz="1400" b="1" i="0" u="none" strike="noStrike" kern="1200" cap="none" spc="60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645FAF9E-96B0-BDFB-2510-8C58E0509714}"/>
              </a:ext>
            </a:extLst>
          </p:cNvPr>
          <p:cNvSpPr txBox="1"/>
          <p:nvPr/>
        </p:nvSpPr>
        <p:spPr>
          <a:xfrm>
            <a:off x="7519466" y="5059530"/>
            <a:ext cx="4317117" cy="954107"/>
          </a:xfrm>
          <a:prstGeom prst="rect">
            <a:avLst/>
          </a:prstGeom>
          <a:noFill/>
        </p:spPr>
        <p:txBody>
          <a:bodyPr wrap="square" lIns="91440" tIns="45720" rIns="91440" bIns="45720" rtlCol="0" anchor="t">
            <a:spAutoFit/>
          </a:bodyPr>
          <a:lstStyle/>
          <a:p>
            <a:r>
              <a:rPr kumimoji="1" lang="ja-JP" altLang="en-US" sz="1400" i="0" kern="1200" dirty="0">
                <a:solidFill>
                  <a:srgbClr val="0D0D0D"/>
                </a:solidFill>
                <a:latin typeface="Meiryo"/>
                <a:ea typeface="Meiryo"/>
              </a:rPr>
              <a:t>ブランドパネル　パノラマ　</a:t>
            </a:r>
            <a:r>
              <a:rPr kumimoji="1" lang="en-US" altLang="ja-JP" sz="1400" i="0" kern="1200" dirty="0">
                <a:solidFill>
                  <a:srgbClr val="0D0D0D"/>
                </a:solidFill>
                <a:latin typeface="Meiryo"/>
                <a:ea typeface="Meiryo"/>
              </a:rPr>
              <a:t>PC</a:t>
            </a:r>
            <a:r>
              <a:rPr kumimoji="1" lang="ja-JP" altLang="en-US" sz="1400" i="0" kern="1200" dirty="0">
                <a:solidFill>
                  <a:srgbClr val="0D0D0D"/>
                </a:solidFill>
                <a:latin typeface="Meiryo"/>
                <a:ea typeface="Meiryo"/>
              </a:rPr>
              <a:t>は</a:t>
            </a:r>
            <a:r>
              <a:rPr lang="en-US" altLang="ja-JP" sz="1400" dirty="0">
                <a:solidFill>
                  <a:srgbClr val="0D0D0D"/>
                </a:solidFill>
                <a:latin typeface="Meiryo"/>
                <a:ea typeface="Meiryo"/>
              </a:rPr>
              <a:t>2024</a:t>
            </a:r>
            <a:r>
              <a:rPr lang="ja-JP" altLang="en-US" sz="1400" dirty="0">
                <a:solidFill>
                  <a:srgbClr val="0D0D0D"/>
                </a:solidFill>
                <a:latin typeface="Meiryo"/>
                <a:ea typeface="Meiryo"/>
              </a:rPr>
              <a:t>年</a:t>
            </a:r>
            <a:r>
              <a:rPr lang="en-US" altLang="ja-JP" sz="1400" dirty="0">
                <a:solidFill>
                  <a:srgbClr val="0D0D0D"/>
                </a:solidFill>
                <a:latin typeface="Meiryo"/>
                <a:ea typeface="Meiryo"/>
              </a:rPr>
              <a:t>9</a:t>
            </a:r>
            <a:r>
              <a:rPr lang="ja-JP" altLang="en-US" sz="1400" dirty="0">
                <a:solidFill>
                  <a:srgbClr val="0D0D0D"/>
                </a:solidFill>
                <a:latin typeface="Meiryo"/>
                <a:ea typeface="Meiryo"/>
              </a:rPr>
              <a:t>月</a:t>
            </a:r>
            <a:r>
              <a:rPr lang="en-US" altLang="ja-JP" sz="1400" dirty="0">
                <a:solidFill>
                  <a:srgbClr val="0D0D0D"/>
                </a:solidFill>
                <a:latin typeface="Meiryo"/>
                <a:ea typeface="Meiryo"/>
              </a:rPr>
              <a:t>30</a:t>
            </a:r>
            <a:r>
              <a:rPr lang="ja-JP" altLang="en-US" sz="1400" dirty="0">
                <a:solidFill>
                  <a:srgbClr val="0D0D0D"/>
                </a:solidFill>
                <a:latin typeface="Meiryo"/>
                <a:ea typeface="Meiryo"/>
              </a:rPr>
              <a:t>日</a:t>
            </a:r>
            <a:br>
              <a:rPr lang="en-US" altLang="ja-JP" sz="1400" dirty="0">
                <a:solidFill>
                  <a:srgbClr val="0D0D0D"/>
                </a:solidFill>
                <a:latin typeface="Meiryo"/>
                <a:ea typeface="Meiryo"/>
              </a:rPr>
            </a:br>
            <a:r>
              <a:rPr lang="ja-JP" altLang="en-US" sz="1400" dirty="0">
                <a:solidFill>
                  <a:srgbClr val="0D0D0D"/>
                </a:solidFill>
                <a:latin typeface="Meiryo"/>
                <a:ea typeface="Meiryo"/>
              </a:rPr>
              <a:t>まで実施可能です。</a:t>
            </a:r>
            <a:r>
              <a:rPr kumimoji="1" lang="en-US" altLang="ja-JP" sz="1400" i="0" kern="1200" dirty="0">
                <a:solidFill>
                  <a:srgbClr val="0D0D0D"/>
                </a:solidFill>
                <a:latin typeface="Meiryo"/>
                <a:ea typeface="Meiryo"/>
              </a:rPr>
              <a:t>2024</a:t>
            </a:r>
            <a:r>
              <a:rPr kumimoji="1" lang="ja-JP" altLang="en-US" sz="1400" i="0" kern="1200" dirty="0">
                <a:solidFill>
                  <a:srgbClr val="0D0D0D"/>
                </a:solidFill>
                <a:latin typeface="Meiryo"/>
                <a:ea typeface="Meiryo"/>
              </a:rPr>
              <a:t>年</a:t>
            </a:r>
            <a:r>
              <a:rPr kumimoji="1" lang="en-US" altLang="ja-JP" sz="1400" i="0" kern="1200" dirty="0">
                <a:solidFill>
                  <a:srgbClr val="0D0D0D"/>
                </a:solidFill>
                <a:latin typeface="Meiryo"/>
                <a:ea typeface="Meiryo"/>
              </a:rPr>
              <a:t>H1</a:t>
            </a:r>
            <a:r>
              <a:rPr kumimoji="1" lang="ja-JP" altLang="en-US" sz="1400" i="0" kern="1200" dirty="0">
                <a:solidFill>
                  <a:srgbClr val="0D0D0D"/>
                </a:solidFill>
                <a:latin typeface="Meiryo"/>
                <a:ea typeface="Meiryo"/>
              </a:rPr>
              <a:t>商品にて予約をして</a:t>
            </a:r>
            <a:br>
              <a:rPr kumimoji="1" lang="en-US" altLang="ja-JP" sz="1400" i="0" kern="1200" dirty="0">
                <a:solidFill>
                  <a:srgbClr val="0D0D0D"/>
                </a:solidFill>
                <a:latin typeface="Meiryo"/>
                <a:ea typeface="Meiryo"/>
              </a:rPr>
            </a:br>
            <a:r>
              <a:rPr kumimoji="1" lang="ja-JP" altLang="en-US" sz="1400" i="0" kern="1200" dirty="0">
                <a:solidFill>
                  <a:srgbClr val="0D0D0D"/>
                </a:solidFill>
                <a:latin typeface="Meiryo"/>
                <a:ea typeface="Meiryo"/>
              </a:rPr>
              <a:t>ください。</a:t>
            </a:r>
            <a:r>
              <a:rPr kumimoji="1" lang="en-US" altLang="ja-JP" sz="1400" i="0" kern="1200" dirty="0">
                <a:solidFill>
                  <a:srgbClr val="0D0D0D"/>
                </a:solidFill>
                <a:latin typeface="Meiryo"/>
                <a:ea typeface="Meiryo"/>
              </a:rPr>
              <a:t>2024</a:t>
            </a:r>
            <a:r>
              <a:rPr kumimoji="1" lang="ja-JP" altLang="en-US" sz="1400" i="0" kern="1200" dirty="0">
                <a:solidFill>
                  <a:srgbClr val="0D0D0D"/>
                </a:solidFill>
                <a:latin typeface="Meiryo"/>
                <a:ea typeface="Meiryo"/>
              </a:rPr>
              <a:t>年</a:t>
            </a:r>
            <a:r>
              <a:rPr kumimoji="1" lang="en-US" altLang="ja-JP" sz="1400" i="0" kern="1200" dirty="0">
                <a:solidFill>
                  <a:srgbClr val="0D0D0D"/>
                </a:solidFill>
                <a:latin typeface="Meiryo"/>
                <a:ea typeface="Meiryo"/>
              </a:rPr>
              <a:t>H2</a:t>
            </a:r>
            <a:r>
              <a:rPr kumimoji="1" lang="ja-JP" altLang="en-US" sz="1400" i="0" kern="1200" dirty="0">
                <a:solidFill>
                  <a:srgbClr val="0D0D0D"/>
                </a:solidFill>
                <a:latin typeface="Meiryo"/>
                <a:ea typeface="Meiryo"/>
              </a:rPr>
              <a:t>商品（</a:t>
            </a:r>
            <a:r>
              <a:rPr kumimoji="1" lang="en-US" altLang="ja-JP" sz="1400" dirty="0">
                <a:solidFill>
                  <a:srgbClr val="0D0D0D"/>
                </a:solidFill>
                <a:latin typeface="Meiryo"/>
                <a:ea typeface="Meiryo"/>
              </a:rPr>
              <a:t>2024</a:t>
            </a:r>
            <a:r>
              <a:rPr kumimoji="1" lang="ja-JP" altLang="en-US" sz="1400" dirty="0">
                <a:solidFill>
                  <a:srgbClr val="0D0D0D"/>
                </a:solidFill>
                <a:latin typeface="Meiryo"/>
                <a:ea typeface="Meiryo"/>
              </a:rPr>
              <a:t>年</a:t>
            </a:r>
            <a:r>
              <a:rPr kumimoji="1" lang="en-US" altLang="ja-JP" sz="1400" dirty="0">
                <a:solidFill>
                  <a:srgbClr val="0D0D0D"/>
                </a:solidFill>
                <a:latin typeface="Meiryo"/>
                <a:ea typeface="Meiryo"/>
              </a:rPr>
              <a:t>9</a:t>
            </a:r>
            <a:r>
              <a:rPr kumimoji="1" lang="ja-JP" altLang="en-US" sz="1400" dirty="0">
                <a:solidFill>
                  <a:srgbClr val="0D0D0D"/>
                </a:solidFill>
                <a:latin typeface="Meiryo"/>
                <a:ea typeface="Meiryo"/>
              </a:rPr>
              <a:t>月</a:t>
            </a:r>
            <a:r>
              <a:rPr kumimoji="1" lang="en-US" altLang="ja-JP" sz="1400" dirty="0">
                <a:solidFill>
                  <a:srgbClr val="0D0D0D"/>
                </a:solidFill>
                <a:latin typeface="Meiryo"/>
                <a:ea typeface="Meiryo"/>
              </a:rPr>
              <a:t>~</a:t>
            </a:r>
            <a:r>
              <a:rPr lang="en-US" altLang="ja-JP" sz="1400" dirty="0">
                <a:solidFill>
                  <a:srgbClr val="0D0D0D"/>
                </a:solidFill>
                <a:latin typeface="Meiryo"/>
                <a:ea typeface="Meiryo"/>
              </a:rPr>
              <a:t>2025</a:t>
            </a:r>
            <a:r>
              <a:rPr kumimoji="1" lang="ja-JP" altLang="en-US" sz="1400" dirty="0">
                <a:solidFill>
                  <a:srgbClr val="0D0D0D"/>
                </a:solidFill>
                <a:latin typeface="Meiryo"/>
                <a:ea typeface="Meiryo"/>
              </a:rPr>
              <a:t>年</a:t>
            </a:r>
            <a:br>
              <a:rPr kumimoji="1" lang="en-US" altLang="ja-JP" sz="1400" dirty="0">
                <a:solidFill>
                  <a:srgbClr val="0D0D0D"/>
                </a:solidFill>
                <a:latin typeface="Meiryo"/>
                <a:ea typeface="Meiryo"/>
              </a:rPr>
            </a:br>
            <a:r>
              <a:rPr kumimoji="1" lang="en-US" altLang="ja-JP" sz="1400" dirty="0">
                <a:solidFill>
                  <a:srgbClr val="0D0D0D"/>
                </a:solidFill>
                <a:latin typeface="Meiryo"/>
                <a:ea typeface="Meiryo"/>
              </a:rPr>
              <a:t>3</a:t>
            </a:r>
            <a:r>
              <a:rPr kumimoji="1" lang="ja-JP" altLang="en-US" sz="1400" dirty="0">
                <a:solidFill>
                  <a:srgbClr val="0D0D0D"/>
                </a:solidFill>
                <a:latin typeface="Meiryo"/>
                <a:ea typeface="Meiryo"/>
              </a:rPr>
              <a:t>月商品</a:t>
            </a:r>
            <a:r>
              <a:rPr kumimoji="1" lang="ja-JP" altLang="en-US" sz="1400" i="0" kern="1200" dirty="0">
                <a:solidFill>
                  <a:srgbClr val="0D0D0D"/>
                </a:solidFill>
                <a:latin typeface="Meiryo"/>
                <a:ea typeface="Meiryo"/>
              </a:rPr>
              <a:t>）</a:t>
            </a:r>
            <a:r>
              <a:rPr lang="ja-JP" altLang="en-US" sz="1400" dirty="0">
                <a:solidFill>
                  <a:srgbClr val="0D0D0D"/>
                </a:solidFill>
                <a:latin typeface="Meiryo"/>
                <a:ea typeface="Meiryo"/>
              </a:rPr>
              <a:t>を</a:t>
            </a:r>
            <a:r>
              <a:rPr kumimoji="1" lang="ja-JP" altLang="en-US" sz="1400" i="0" kern="1200" dirty="0">
                <a:solidFill>
                  <a:srgbClr val="0D0D0D"/>
                </a:solidFill>
                <a:latin typeface="Meiryo"/>
                <a:ea typeface="Meiryo"/>
              </a:rPr>
              <a:t>予約しないようご注意ください。</a:t>
            </a:r>
            <a:endParaRPr lang="en-US" altLang="ja-JP" sz="1400" i="0" kern="1200" dirty="0">
              <a:solidFill>
                <a:srgbClr val="0D0D0D"/>
              </a:solidFill>
              <a:latin typeface="Meiryo" panose="020B0604030504040204" pitchFamily="34" charset="-128"/>
              <a:ea typeface="Meiryo" panose="020B0604030504040204" pitchFamily="34" charset="-128"/>
            </a:endParaRPr>
          </a:p>
        </p:txBody>
      </p:sp>
      <p:sp>
        <p:nvSpPr>
          <p:cNvPr id="18" name="角丸四角形 21">
            <a:extLst>
              <a:ext uri="{FF2B5EF4-FFF2-40B4-BE49-F238E27FC236}">
                <a16:creationId xmlns:a16="http://schemas.microsoft.com/office/drawing/2014/main" id="{DD72B8EF-DBB9-845D-041E-E0A73F870C87}"/>
              </a:ext>
            </a:extLst>
          </p:cNvPr>
          <p:cNvSpPr/>
          <p:nvPr/>
        </p:nvSpPr>
        <p:spPr>
          <a:xfrm>
            <a:off x="4346904" y="2861226"/>
            <a:ext cx="2958660" cy="563036"/>
          </a:xfrm>
          <a:prstGeom prst="roundRect">
            <a:avLst>
              <a:gd name="adj" fmla="val 8489"/>
            </a:avLst>
          </a:prstGeom>
          <a:solidFill>
            <a:srgbClr val="9999B3"/>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ブランドパネル パノラマ パネルスイッチ</a:t>
            </a:r>
            <a:endPar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a:t>
            </a: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画像</a:t>
            </a:r>
            <a:r>
              <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a:t>
            </a: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a:t>
            </a:r>
          </a:p>
        </p:txBody>
      </p:sp>
      <p:sp>
        <p:nvSpPr>
          <p:cNvPr id="19" name="円/楕円 22">
            <a:extLst>
              <a:ext uri="{FF2B5EF4-FFF2-40B4-BE49-F238E27FC236}">
                <a16:creationId xmlns:a16="http://schemas.microsoft.com/office/drawing/2014/main" id="{FCF952A4-5F84-2CD1-4178-D234BFA9C443}"/>
              </a:ext>
            </a:extLst>
          </p:cNvPr>
          <p:cNvSpPr>
            <a:spLocks noChangeAspect="1"/>
          </p:cNvSpPr>
          <p:nvPr/>
        </p:nvSpPr>
        <p:spPr>
          <a:xfrm>
            <a:off x="4094904" y="2888621"/>
            <a:ext cx="504000" cy="504000"/>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J</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0" name="図 19">
            <a:extLst>
              <a:ext uri="{FF2B5EF4-FFF2-40B4-BE49-F238E27FC236}">
                <a16:creationId xmlns:a16="http://schemas.microsoft.com/office/drawing/2014/main" id="{9D6D9088-E414-2F2C-AAFE-BE560BDD89A9}"/>
              </a:ext>
            </a:extLst>
          </p:cNvPr>
          <p:cNvPicPr>
            <a:picLocks noChangeAspect="1"/>
          </p:cNvPicPr>
          <p:nvPr/>
        </p:nvPicPr>
        <p:blipFill rotWithShape="1">
          <a:blip r:embed="rId3">
            <a:extLst>
              <a:ext uri="{28A0092B-C50C-407E-A947-70E740481C1C}">
                <a14:useLocalDpi xmlns:a14="http://schemas.microsoft.com/office/drawing/2010/main"/>
              </a:ext>
            </a:extLst>
          </a:blip>
          <a:srcRect t="102" b="18042"/>
          <a:stretch/>
        </p:blipFill>
        <p:spPr>
          <a:xfrm>
            <a:off x="343180" y="3704197"/>
            <a:ext cx="3850132" cy="2161363"/>
          </a:xfrm>
          <a:prstGeom prst="rect">
            <a:avLst/>
          </a:prstGeom>
        </p:spPr>
      </p:pic>
      <p:pic>
        <p:nvPicPr>
          <p:cNvPr id="21" name="図 20">
            <a:extLst>
              <a:ext uri="{FF2B5EF4-FFF2-40B4-BE49-F238E27FC236}">
                <a16:creationId xmlns:a16="http://schemas.microsoft.com/office/drawing/2014/main" id="{AC7BF123-2B73-7054-A8D0-E75EB5C09F59}"/>
              </a:ext>
            </a:extLst>
          </p:cNvPr>
          <p:cNvPicPr>
            <a:picLocks noChangeAspect="1"/>
          </p:cNvPicPr>
          <p:nvPr/>
        </p:nvPicPr>
        <p:blipFill rotWithShape="1">
          <a:blip r:embed="rId4">
            <a:extLst>
              <a:ext uri="{28A0092B-C50C-407E-A947-70E740481C1C}">
                <a14:useLocalDpi xmlns:a14="http://schemas.microsoft.com/office/drawing/2010/main"/>
              </a:ext>
            </a:extLst>
          </a:blip>
          <a:srcRect l="-10504" t="591" r="-8138" b="9963"/>
          <a:stretch/>
        </p:blipFill>
        <p:spPr>
          <a:xfrm>
            <a:off x="3903003" y="3628980"/>
            <a:ext cx="3633969" cy="2161363"/>
          </a:xfrm>
          <a:prstGeom prst="rect">
            <a:avLst/>
          </a:prstGeom>
        </p:spPr>
      </p:pic>
      <p:sp>
        <p:nvSpPr>
          <p:cNvPr id="23" name="角丸四角形 17">
            <a:extLst>
              <a:ext uri="{FF2B5EF4-FFF2-40B4-BE49-F238E27FC236}">
                <a16:creationId xmlns:a16="http://schemas.microsoft.com/office/drawing/2014/main" id="{394E3E5C-6CF5-D900-022B-E080DB5E2830}"/>
              </a:ext>
            </a:extLst>
          </p:cNvPr>
          <p:cNvSpPr/>
          <p:nvPr/>
        </p:nvSpPr>
        <p:spPr>
          <a:xfrm>
            <a:off x="889802" y="2855505"/>
            <a:ext cx="2970998" cy="568757"/>
          </a:xfrm>
          <a:prstGeom prst="roundRect">
            <a:avLst>
              <a:gd name="adj" fmla="val 8489"/>
            </a:avLst>
          </a:prstGeom>
          <a:solidFill>
            <a:srgbClr val="9999B3"/>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ブランドパネル パノラマ</a:t>
            </a:r>
            <a:r>
              <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a:t>
            </a: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画像</a:t>
            </a:r>
            <a:r>
              <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/4</a:t>
            </a: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a:t>
            </a:r>
            <a:r>
              <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1</a:t>
            </a:r>
            <a:endPar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ブランドパネル パノラマ</a:t>
            </a:r>
            <a:r>
              <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a:t>
            </a: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動画</a:t>
            </a:r>
            <a:r>
              <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/4</a:t>
            </a:r>
            <a:r>
              <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a:t>
            </a:r>
            <a:r>
              <a:rPr kumimoji="1" lang="en-US" altLang="ja-JP"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rPr>
              <a:t>1</a:t>
            </a:r>
            <a:endParaRPr kumimoji="1" lang="ja-JP" altLang="en-US" sz="1050" b="1" i="0" u="none" strike="noStrike" kern="1200" cap="none" spc="0" normalizeH="0" baseline="0" noProof="0">
              <a:ln>
                <a:noFill/>
              </a:ln>
              <a:solidFill>
                <a:schemeClr val="bg2"/>
              </a:solidFill>
              <a:effectLst/>
              <a:uLnTx/>
              <a:uFillTx/>
              <a:latin typeface="Meiryo" panose="020B0604030504040204" pitchFamily="34" charset="-128"/>
              <a:ea typeface="Meiryo" panose="020B0604030504040204" pitchFamily="34" charset="-128"/>
            </a:endParaRPr>
          </a:p>
        </p:txBody>
      </p:sp>
      <p:sp>
        <p:nvSpPr>
          <p:cNvPr id="24" name="円/楕円 18">
            <a:extLst>
              <a:ext uri="{FF2B5EF4-FFF2-40B4-BE49-F238E27FC236}">
                <a16:creationId xmlns:a16="http://schemas.microsoft.com/office/drawing/2014/main" id="{E4DAAF34-6B45-5F16-C16F-D6534799C100}"/>
              </a:ext>
            </a:extLst>
          </p:cNvPr>
          <p:cNvSpPr>
            <a:spLocks noChangeAspect="1"/>
          </p:cNvSpPr>
          <p:nvPr/>
        </p:nvSpPr>
        <p:spPr>
          <a:xfrm>
            <a:off x="650140" y="2888621"/>
            <a:ext cx="504000" cy="504000"/>
          </a:xfrm>
          <a:prstGeom prst="ellipse">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I</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770849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789F0940-EAFB-8331-CAE1-B5B0C88D151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05068" y="2473750"/>
            <a:ext cx="3431359" cy="2593145"/>
          </a:xfrm>
          <a:prstGeom prst="rect">
            <a:avLst/>
          </a:prstGeom>
        </p:spPr>
      </p:pic>
      <p:sp>
        <p:nvSpPr>
          <p:cNvPr id="4" name="正方形/長方形 3">
            <a:extLst>
              <a:ext uri="{FF2B5EF4-FFF2-40B4-BE49-F238E27FC236}">
                <a16:creationId xmlns:a16="http://schemas.microsoft.com/office/drawing/2014/main" id="{CF9DEE2D-F303-087B-3980-014D04E5CC30}"/>
              </a:ext>
            </a:extLst>
          </p:cNvPr>
          <p:cNvSpPr/>
          <p:nvPr/>
        </p:nvSpPr>
        <p:spPr>
          <a:xfrm>
            <a:off x="6651567" y="51432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630156E3-24FF-CE8F-CC1C-C1994C6614E6}"/>
              </a:ext>
            </a:extLst>
          </p:cNvPr>
          <p:cNvSpPr txBox="1"/>
          <p:nvPr/>
        </p:nvSpPr>
        <p:spPr>
          <a:xfrm>
            <a:off x="2467824" y="51800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　動画再生中</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角丸四角形 25">
            <a:extLst>
              <a:ext uri="{FF2B5EF4-FFF2-40B4-BE49-F238E27FC236}">
                <a16:creationId xmlns:a16="http://schemas.microsoft.com/office/drawing/2014/main" id="{8ECA8A17-DE58-9470-960E-D89C4BAC5E9E}"/>
              </a:ext>
            </a:extLst>
          </p:cNvPr>
          <p:cNvSpPr/>
          <p:nvPr/>
        </p:nvSpPr>
        <p:spPr>
          <a:xfrm>
            <a:off x="2455636" y="1578371"/>
            <a:ext cx="724859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26">
            <a:extLst>
              <a:ext uri="{FF2B5EF4-FFF2-40B4-BE49-F238E27FC236}">
                <a16:creationId xmlns:a16="http://schemas.microsoft.com/office/drawing/2014/main" id="{F810909C-6BF3-9610-9670-5BECD2F0151E}"/>
              </a:ext>
            </a:extLst>
          </p:cNvPr>
          <p:cNvSpPr>
            <a:spLocks noChangeAspect="1"/>
          </p:cNvSpPr>
          <p:nvPr/>
        </p:nvSpPr>
        <p:spPr>
          <a:xfrm>
            <a:off x="2203637" y="1672823"/>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2" name="図 21">
            <a:extLst>
              <a:ext uri="{FF2B5EF4-FFF2-40B4-BE49-F238E27FC236}">
                <a16:creationId xmlns:a16="http://schemas.microsoft.com/office/drawing/2014/main" id="{9382B581-4339-EAA0-1510-B2759FFD72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1909" y="2486348"/>
            <a:ext cx="3431359" cy="2593145"/>
          </a:xfrm>
          <a:prstGeom prst="rect">
            <a:avLst/>
          </a:prstGeom>
        </p:spPr>
      </p:pic>
      <p:grpSp>
        <p:nvGrpSpPr>
          <p:cNvPr id="24" name="グループ化 23">
            <a:extLst>
              <a:ext uri="{FF2B5EF4-FFF2-40B4-BE49-F238E27FC236}">
                <a16:creationId xmlns:a16="http://schemas.microsoft.com/office/drawing/2014/main" id="{3F6EB4E7-67A2-F890-93E0-E175F2279C73}"/>
              </a:ext>
            </a:extLst>
          </p:cNvPr>
          <p:cNvGrpSpPr/>
          <p:nvPr/>
        </p:nvGrpSpPr>
        <p:grpSpPr>
          <a:xfrm>
            <a:off x="5988325" y="3517308"/>
            <a:ext cx="183216" cy="191683"/>
            <a:chOff x="4505326" y="2604452"/>
            <a:chExt cx="203132" cy="212519"/>
          </a:xfrm>
        </p:grpSpPr>
        <p:sp>
          <p:nvSpPr>
            <p:cNvPr id="27" name="山形 13">
              <a:extLst>
                <a:ext uri="{FF2B5EF4-FFF2-40B4-BE49-F238E27FC236}">
                  <a16:creationId xmlns:a16="http://schemas.microsoft.com/office/drawing/2014/main" id="{DE5556A2-6141-8EA9-5B55-1CEBF81A0722}"/>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8" name="山形 14">
              <a:extLst>
                <a:ext uri="{FF2B5EF4-FFF2-40B4-BE49-F238E27FC236}">
                  <a16:creationId xmlns:a16="http://schemas.microsoft.com/office/drawing/2014/main" id="{614B00F8-3950-5A59-859D-CC8BD4380095}"/>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14" name="テキスト プレースホルダー 1">
            <a:extLst>
              <a:ext uri="{FF2B5EF4-FFF2-40B4-BE49-F238E27FC236}">
                <a16:creationId xmlns:a16="http://schemas.microsoft.com/office/drawing/2014/main" id="{6596A39D-C918-EC0A-42A3-2B013560945C}"/>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panose="020B0604030504040204" pitchFamily="34" charset="-128"/>
                <a:ea typeface="Meiryo" panose="020B0604030504040204" pitchFamily="34" charset="-128"/>
              </a:rPr>
              <a:t>ブランドパネル</a:t>
            </a:r>
            <a:r>
              <a:rPr kumimoji="1" lang="en-US" altLang="ja-JP" sz="1600" b="1" i="0">
                <a:latin typeface="Meiryo" panose="020B0604030504040204" pitchFamily="34" charset="-128"/>
                <a:ea typeface="Meiryo" panose="020B0604030504040204" pitchFamily="34" charset="-128"/>
              </a:rPr>
              <a:t>  </a:t>
            </a:r>
            <a:r>
              <a:rPr kumimoji="1" lang="ja-JP" altLang="en-US" sz="1600" b="1" i="0">
                <a:latin typeface="Meiryo" panose="020B0604030504040204" pitchFamily="34" charset="-128"/>
                <a:ea typeface="Meiryo" panose="020B0604030504040204" pitchFamily="34" charset="-128"/>
              </a:rPr>
              <a:t>トップインパクト  パノラマ </a:t>
            </a:r>
            <a:r>
              <a:rPr kumimoji="1" lang="en-US" altLang="ja-JP" sz="1600" b="1" i="0">
                <a:latin typeface="Meiryo" panose="020B0604030504040204" pitchFamily="34" charset="-128"/>
                <a:ea typeface="Meiryo" panose="020B0604030504040204" pitchFamily="34" charset="-128"/>
              </a:rPr>
              <a:t> </a:t>
            </a:r>
            <a:r>
              <a:rPr kumimoji="1" lang="ja-JP" altLang="en-US" sz="1600" b="1" i="0">
                <a:latin typeface="Meiryo" panose="020B0604030504040204" pitchFamily="34" charset="-128"/>
                <a:ea typeface="Meiryo" panose="020B0604030504040204" pitchFamily="34" charset="-128"/>
              </a:rPr>
              <a:t>マルチデバイス</a:t>
            </a:r>
          </a:p>
        </p:txBody>
      </p:sp>
      <p:sp>
        <p:nvSpPr>
          <p:cNvPr id="15" name="テキスト プレースホルダー 1">
            <a:extLst>
              <a:ext uri="{FF2B5EF4-FFF2-40B4-BE49-F238E27FC236}">
                <a16:creationId xmlns:a16="http://schemas.microsoft.com/office/drawing/2014/main" id="{A640836F-0D3A-29C4-7216-66D40C0386F1}"/>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16" name="角丸四角形 45">
            <a:extLst>
              <a:ext uri="{FF2B5EF4-FFF2-40B4-BE49-F238E27FC236}">
                <a16:creationId xmlns:a16="http://schemas.microsoft.com/office/drawing/2014/main" id="{65CCD3BE-2362-3C72-8F54-F5807B436EE2}"/>
              </a:ext>
            </a:extLst>
          </p:cNvPr>
          <p:cNvSpPr/>
          <p:nvPr/>
        </p:nvSpPr>
        <p:spPr>
          <a:xfrm>
            <a:off x="1937173" y="1041923"/>
            <a:ext cx="8102303"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658798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05623" y="593203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8" name="正方形/長方形 7">
            <a:extLst>
              <a:ext uri="{FF2B5EF4-FFF2-40B4-BE49-F238E27FC236}">
                <a16:creationId xmlns:a16="http://schemas.microsoft.com/office/drawing/2014/main" id="{FF231430-A499-1BBC-A97E-A0EA46D242B0}"/>
              </a:ext>
            </a:extLst>
          </p:cNvPr>
          <p:cNvSpPr/>
          <p:nvPr/>
        </p:nvSpPr>
        <p:spPr>
          <a:xfrm>
            <a:off x="4712060" y="5898205"/>
            <a:ext cx="732596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graphicFrame>
        <p:nvGraphicFramePr>
          <p:cNvPr id="17" name="表 16">
            <a:extLst>
              <a:ext uri="{FF2B5EF4-FFF2-40B4-BE49-F238E27FC236}">
                <a16:creationId xmlns:a16="http://schemas.microsoft.com/office/drawing/2014/main" id="{CEC04619-F271-6BDA-811C-54066C3495CA}"/>
              </a:ext>
            </a:extLst>
          </p:cNvPr>
          <p:cNvGraphicFramePr>
            <a:graphicFrameLocks noGrp="1"/>
          </p:cNvGraphicFramePr>
          <p:nvPr>
            <p:extLst>
              <p:ext uri="{D42A27DB-BD31-4B8C-83A1-F6EECF244321}">
                <p14:modId xmlns:p14="http://schemas.microsoft.com/office/powerpoint/2010/main" val="924813128"/>
              </p:ext>
            </p:extLst>
          </p:nvPr>
        </p:nvGraphicFramePr>
        <p:xfrm>
          <a:off x="424673" y="900420"/>
          <a:ext cx="11279154" cy="4961273"/>
        </p:xfrm>
        <a:graphic>
          <a:graphicData uri="http://schemas.openxmlformats.org/drawingml/2006/table">
            <a:tbl>
              <a:tblPr/>
              <a:tblGrid>
                <a:gridCol w="1804666">
                  <a:extLst>
                    <a:ext uri="{9D8B030D-6E8A-4147-A177-3AD203B41FA5}">
                      <a16:colId xmlns:a16="http://schemas.microsoft.com/office/drawing/2014/main" val="3279672081"/>
                    </a:ext>
                  </a:extLst>
                </a:gridCol>
                <a:gridCol w="1184311">
                  <a:extLst>
                    <a:ext uri="{9D8B030D-6E8A-4147-A177-3AD203B41FA5}">
                      <a16:colId xmlns:a16="http://schemas.microsoft.com/office/drawing/2014/main" val="570414252"/>
                    </a:ext>
                  </a:extLst>
                </a:gridCol>
                <a:gridCol w="1184311">
                  <a:extLst>
                    <a:ext uri="{9D8B030D-6E8A-4147-A177-3AD203B41FA5}">
                      <a16:colId xmlns:a16="http://schemas.microsoft.com/office/drawing/2014/main" val="2488499146"/>
                    </a:ext>
                  </a:extLst>
                </a:gridCol>
                <a:gridCol w="1184311">
                  <a:extLst>
                    <a:ext uri="{9D8B030D-6E8A-4147-A177-3AD203B41FA5}">
                      <a16:colId xmlns:a16="http://schemas.microsoft.com/office/drawing/2014/main" val="1978399046"/>
                    </a:ext>
                  </a:extLst>
                </a:gridCol>
                <a:gridCol w="1184311">
                  <a:extLst>
                    <a:ext uri="{9D8B030D-6E8A-4147-A177-3AD203B41FA5}">
                      <a16:colId xmlns:a16="http://schemas.microsoft.com/office/drawing/2014/main" val="2280760170"/>
                    </a:ext>
                  </a:extLst>
                </a:gridCol>
                <a:gridCol w="1184311">
                  <a:extLst>
                    <a:ext uri="{9D8B030D-6E8A-4147-A177-3AD203B41FA5}">
                      <a16:colId xmlns:a16="http://schemas.microsoft.com/office/drawing/2014/main" val="1610554890"/>
                    </a:ext>
                  </a:extLst>
                </a:gridCol>
                <a:gridCol w="1184311">
                  <a:extLst>
                    <a:ext uri="{9D8B030D-6E8A-4147-A177-3AD203B41FA5}">
                      <a16:colId xmlns:a16="http://schemas.microsoft.com/office/drawing/2014/main" val="1746725009"/>
                    </a:ext>
                  </a:extLst>
                </a:gridCol>
                <a:gridCol w="1184311">
                  <a:extLst>
                    <a:ext uri="{9D8B030D-6E8A-4147-A177-3AD203B41FA5}">
                      <a16:colId xmlns:a16="http://schemas.microsoft.com/office/drawing/2014/main" val="3044765719"/>
                    </a:ext>
                  </a:extLst>
                </a:gridCol>
                <a:gridCol w="1184311">
                  <a:extLst>
                    <a:ext uri="{9D8B030D-6E8A-4147-A177-3AD203B41FA5}">
                      <a16:colId xmlns:a16="http://schemas.microsoft.com/office/drawing/2014/main" val="395871498"/>
                    </a:ext>
                  </a:extLst>
                </a:gridCol>
              </a:tblGrid>
              <a:tr h="620556">
                <a:tc>
                  <a:txBody>
                    <a:bodyPr/>
                    <a:lstStyle/>
                    <a:p>
                      <a:pPr algn="ctr" rtl="0" fontAlgn="ctr"/>
                      <a:r>
                        <a:rPr lang="ja-JP" altLang="en-US" sz="900" b="1" i="0" u="none" strike="noStrike">
                          <a:solidFill>
                            <a:srgbClr val="FFFFFF"/>
                          </a:solidFill>
                          <a:effectLst/>
                          <a:latin typeface="Meiryo" panose="020B0604030504040204" pitchFamily="50" charset="-128"/>
                          <a:ea typeface="Meiryo" panose="020B0604030504040204" pitchFamily="50" charset="-128"/>
                        </a:rPr>
                        <a:t>商品名</a:t>
                      </a:r>
                    </a:p>
                  </a:txBody>
                  <a:tcPr marL="5250" marR="5250" marT="5250" marB="0" anchor="ctr">
                    <a:lnL>
                      <a:noFill/>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solidFill>
                  </a:tcPr>
                </a:tc>
                <a:tc gridSpan="2">
                  <a:txBody>
                    <a:bodyPr/>
                    <a:lstStyle/>
                    <a:p>
                      <a:pPr algn="ctr" rtl="0" fontAlgn="ctr"/>
                      <a:r>
                        <a:rPr lang="ja-JP" altLang="en-US" sz="800" b="1" i="0" u="none" strike="noStrike">
                          <a:solidFill>
                            <a:srgbClr val="FFFFFF"/>
                          </a:solidFill>
                          <a:effectLst/>
                          <a:latin typeface="Meiryo"/>
                          <a:ea typeface="Meiryo"/>
                        </a:rPr>
                        <a:t>ブランドパネル　トップインパクト　パノラマ　</a:t>
                      </a:r>
                      <a:r>
                        <a:rPr lang="en-US" altLang="ja-JP" sz="800" b="1" i="0" u="none" strike="noStrike">
                          <a:solidFill>
                            <a:srgbClr val="FFFFFF"/>
                          </a:solidFill>
                          <a:effectLst/>
                          <a:latin typeface="Meiryo"/>
                          <a:ea typeface="Meiryo"/>
                        </a:rPr>
                        <a:t>MD</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1000</a:t>
                      </a:r>
                      <a:r>
                        <a:rPr lang="ja-JP" altLang="en-US" sz="800" b="1" i="0" u="none" strike="noStrike">
                          <a:solidFill>
                            <a:srgbClr val="FFFFFF"/>
                          </a:solidFill>
                          <a:effectLst/>
                          <a:latin typeface="Meiryo"/>
                          <a:ea typeface="Meiryo"/>
                        </a:rPr>
                        <a:t>万円</a:t>
                      </a:r>
                      <a:r>
                        <a:rPr lang="en-US" altLang="ja-JP" sz="800" b="1" i="0" u="none" strike="noStrike">
                          <a:solidFill>
                            <a:srgbClr val="FFFFFF"/>
                          </a:solidFill>
                          <a:effectLst/>
                          <a:latin typeface="Meiryo"/>
                          <a:ea typeface="Meiryo"/>
                        </a:rPr>
                        <a:t>〜</a:t>
                      </a:r>
                      <a:r>
                        <a:rPr lang="ja-JP" altLang="en-US" sz="800" b="1" i="0" u="none" strike="noStrike">
                          <a:solidFill>
                            <a:srgbClr val="FFFFFF"/>
                          </a:solidFill>
                          <a:effectLst/>
                          <a:latin typeface="Meiryo"/>
                          <a:ea typeface="Meiryo"/>
                        </a:rPr>
                        <a:t>）（10</a:t>
                      </a:r>
                      <a:r>
                        <a:rPr lang="en-US" altLang="ja-JP" sz="800" b="1" i="0" u="none" strike="noStrike">
                          <a:solidFill>
                            <a:srgbClr val="FFFFFF"/>
                          </a:solidFill>
                          <a:effectLst/>
                          <a:latin typeface="Meiryo"/>
                          <a:ea typeface="Meiryo"/>
                        </a:rPr>
                        <a:t>/1</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3/10</a:t>
                      </a:r>
                      <a:r>
                        <a:rPr lang="ja-JP" altLang="en-US" sz="800" b="1" i="0" u="none" strike="noStrike">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a:solidFill>
                            <a:srgbClr val="FFFFFF"/>
                          </a:solidFill>
                          <a:effectLst/>
                          <a:latin typeface="Meiryo"/>
                          <a:ea typeface="Meiryo"/>
                        </a:rPr>
                        <a:t>ブランドパネル　トップインパクト　パノラマ　</a:t>
                      </a:r>
                      <a:r>
                        <a:rPr lang="en-US" altLang="ja-JP" sz="800" b="1" i="0" u="none" strike="noStrike">
                          <a:solidFill>
                            <a:srgbClr val="FFFFFF"/>
                          </a:solidFill>
                          <a:effectLst/>
                          <a:latin typeface="Meiryo"/>
                          <a:ea typeface="Meiryo"/>
                        </a:rPr>
                        <a:t>MD</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FQ1</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1000</a:t>
                      </a:r>
                      <a:r>
                        <a:rPr lang="ja-JP" altLang="en-US" sz="800" b="1" i="0" u="none" strike="noStrike">
                          <a:solidFill>
                            <a:srgbClr val="FFFFFF"/>
                          </a:solidFill>
                          <a:effectLst/>
                          <a:latin typeface="Meiryo"/>
                          <a:ea typeface="Meiryo"/>
                        </a:rPr>
                        <a:t>万円</a:t>
                      </a:r>
                      <a:r>
                        <a:rPr lang="en-US" altLang="ja-JP" sz="800" b="1" i="0" u="none" strike="noStrike">
                          <a:solidFill>
                            <a:srgbClr val="FFFFFF"/>
                          </a:solidFill>
                          <a:effectLst/>
                          <a:latin typeface="Meiryo"/>
                          <a:ea typeface="Meiryo"/>
                        </a:rPr>
                        <a:t>〜</a:t>
                      </a:r>
                      <a:r>
                        <a:rPr lang="ja-JP" altLang="en-US" sz="800" b="1" i="0" u="none" strike="noStrike">
                          <a:solidFill>
                            <a:srgbClr val="FFFFFF"/>
                          </a:solidFill>
                          <a:effectLst/>
                          <a:latin typeface="Meiryo"/>
                          <a:ea typeface="Meiryo"/>
                        </a:rPr>
                        <a:t>）（10</a:t>
                      </a:r>
                      <a:r>
                        <a:rPr lang="en-US" altLang="ja-JP" sz="800" b="1" i="0" u="none" strike="noStrike">
                          <a:solidFill>
                            <a:srgbClr val="FFFFFF"/>
                          </a:solidFill>
                          <a:effectLst/>
                          <a:latin typeface="Meiryo"/>
                          <a:ea typeface="Meiryo"/>
                        </a:rPr>
                        <a:t>/1</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3/10</a:t>
                      </a:r>
                      <a:r>
                        <a:rPr lang="ja-JP" altLang="en-US" sz="800" b="1" i="0" u="none" strike="noStrike">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a:solidFill>
                            <a:srgbClr val="FFFFFF"/>
                          </a:solidFill>
                          <a:effectLst/>
                          <a:latin typeface="メイリオ"/>
                          <a:ea typeface="メイリオ"/>
                        </a:rPr>
                        <a:t>ブランドパネル　トップインパクト　パノラマ　</a:t>
                      </a:r>
                      <a:r>
                        <a:rPr lang="en-US" altLang="ja-JP" sz="800" b="1" i="0" u="none" strike="noStrike">
                          <a:solidFill>
                            <a:srgbClr val="FFFFFF"/>
                          </a:solidFill>
                          <a:effectLst/>
                          <a:latin typeface="メイリオ"/>
                          <a:ea typeface="メイリオ"/>
                        </a:rPr>
                        <a:t>MD</a:t>
                      </a:r>
                      <a:r>
                        <a:rPr lang="ja-JP" altLang="en-US" sz="800" b="1" i="0" u="none" strike="noStrike">
                          <a:solidFill>
                            <a:srgbClr val="FFFFFF"/>
                          </a:solidFill>
                          <a:effectLst/>
                          <a:latin typeface="メイリオ"/>
                          <a:ea typeface="メイリオ"/>
                        </a:rPr>
                        <a:t>（</a:t>
                      </a:r>
                      <a:r>
                        <a:rPr lang="en-US" altLang="ja-JP" sz="800" b="1" i="0" u="none" strike="noStrike">
                          <a:solidFill>
                            <a:srgbClr val="FFFFFF"/>
                          </a:solidFill>
                          <a:effectLst/>
                          <a:latin typeface="メイリオ"/>
                          <a:ea typeface="メイリオ"/>
                        </a:rPr>
                        <a:t>FQ1</a:t>
                      </a:r>
                      <a:r>
                        <a:rPr lang="ja-JP" altLang="en-US" sz="800" b="1" i="0" u="none" strike="noStrike">
                          <a:solidFill>
                            <a:srgbClr val="FFFFFF"/>
                          </a:solidFill>
                          <a:effectLst/>
                          <a:latin typeface="メイリオ"/>
                          <a:ea typeface="メイリオ"/>
                        </a:rPr>
                        <a:t>）（</a:t>
                      </a:r>
                      <a:r>
                        <a:rPr lang="en-US" altLang="ja-JP" sz="800" b="1" i="0" u="none" strike="noStrike">
                          <a:solidFill>
                            <a:srgbClr val="FFFFFF"/>
                          </a:solidFill>
                          <a:effectLst/>
                          <a:latin typeface="メイリオ"/>
                          <a:ea typeface="メイリオ"/>
                        </a:rPr>
                        <a:t>2000</a:t>
                      </a:r>
                      <a:r>
                        <a:rPr lang="ja-JP" altLang="en-US" sz="800" b="1" i="0" u="none" strike="noStrike">
                          <a:solidFill>
                            <a:srgbClr val="FFFFFF"/>
                          </a:solidFill>
                          <a:effectLst/>
                          <a:latin typeface="メイリオ"/>
                          <a:ea typeface="メイリオ"/>
                        </a:rPr>
                        <a:t>万円</a:t>
                      </a:r>
                      <a:r>
                        <a:rPr lang="en-US" altLang="ja-JP" sz="800" b="1" i="0" u="none" strike="noStrike">
                          <a:solidFill>
                            <a:srgbClr val="FFFFFF"/>
                          </a:solidFill>
                          <a:effectLst/>
                          <a:latin typeface="メイリオ"/>
                          <a:ea typeface="メイリオ"/>
                        </a:rPr>
                        <a:t>〜</a:t>
                      </a:r>
                      <a:r>
                        <a:rPr lang="ja-JP" altLang="en-US" sz="800" b="1" i="0" u="none" strike="noStrike">
                          <a:solidFill>
                            <a:srgbClr val="FFFFFF"/>
                          </a:solidFill>
                          <a:effectLst/>
                          <a:latin typeface="メイリオ"/>
                          <a:ea typeface="メイリオ"/>
                        </a:rPr>
                        <a:t>）（</a:t>
                      </a:r>
                      <a:r>
                        <a:rPr lang="en-US" altLang="ja-JP" sz="800" b="1" i="0" u="none" strike="noStrike">
                          <a:solidFill>
                            <a:srgbClr val="FFFFFF"/>
                          </a:solidFill>
                          <a:effectLst/>
                          <a:latin typeface="メイリオ"/>
                          <a:ea typeface="メイリオ"/>
                        </a:rPr>
                        <a:t>10/1</a:t>
                      </a:r>
                      <a:r>
                        <a:rPr lang="ja-JP" altLang="en-US" sz="800" b="1" i="0" u="none" strike="noStrike">
                          <a:solidFill>
                            <a:srgbClr val="FFFFFF"/>
                          </a:solidFill>
                          <a:effectLst/>
                          <a:latin typeface="メイリオ"/>
                          <a:ea typeface="メイリオ"/>
                        </a:rPr>
                        <a:t>～</a:t>
                      </a:r>
                      <a:r>
                        <a:rPr lang="en-US" altLang="ja-JP" sz="800" b="1" i="0" u="none" strike="noStrike">
                          <a:solidFill>
                            <a:srgbClr val="FFFFFF"/>
                          </a:solidFill>
                          <a:effectLst/>
                          <a:latin typeface="メイリオ"/>
                          <a:ea typeface="メイリオ"/>
                        </a:rPr>
                        <a:t>3/10</a:t>
                      </a:r>
                      <a:r>
                        <a:rPr lang="ja-JP" altLang="en-US" sz="800" b="1" i="0" u="none" strike="noStrike">
                          <a:solidFill>
                            <a:srgbClr val="FFFFFF"/>
                          </a:solidFill>
                          <a:effectLst/>
                          <a:latin typeface="メイリオ"/>
                          <a:ea typeface="メイリオ"/>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a:solidFill>
                            <a:srgbClr val="FFFFFF"/>
                          </a:solidFill>
                          <a:effectLst/>
                          <a:latin typeface="Meiryo"/>
                          <a:ea typeface="Meiryo"/>
                        </a:rPr>
                        <a:t>ブランドパネル　トップインパクト　パノラマ　</a:t>
                      </a:r>
                      <a:r>
                        <a:rPr lang="en-US" altLang="ja-JP" sz="800" b="1" i="0" u="none" strike="noStrike">
                          <a:solidFill>
                            <a:srgbClr val="FFFFFF"/>
                          </a:solidFill>
                          <a:effectLst/>
                          <a:latin typeface="Meiryo"/>
                          <a:ea typeface="Meiryo"/>
                        </a:rPr>
                        <a:t>MD</a:t>
                      </a:r>
                      <a:r>
                        <a:rPr lang="ja-JP" altLang="en-US" sz="800" b="1" i="0" u="none" strike="noStrike">
                          <a:solidFill>
                            <a:srgbClr val="FFFFFF"/>
                          </a:solidFill>
                          <a:effectLst/>
                          <a:latin typeface="Meiryo"/>
                          <a:ea typeface="Meiryo"/>
                        </a:rPr>
                        <a:t>（都道府県）（</a:t>
                      </a:r>
                      <a:r>
                        <a:rPr lang="en-US" altLang="ja-JP" sz="800" b="1" i="0" u="none" strike="noStrike">
                          <a:solidFill>
                            <a:srgbClr val="FFFFFF"/>
                          </a:solidFill>
                          <a:effectLst/>
                          <a:latin typeface="Meiryo"/>
                          <a:ea typeface="Meiryo"/>
                        </a:rPr>
                        <a:t>10/1</a:t>
                      </a:r>
                      <a:r>
                        <a:rPr lang="ja-JP" altLang="en-US" sz="800" b="1" i="0" u="none" strike="noStrike">
                          <a:solidFill>
                            <a:srgbClr val="FFFFFF"/>
                          </a:solidFill>
                          <a:effectLst/>
                          <a:latin typeface="Meiryo"/>
                          <a:ea typeface="Meiryo"/>
                        </a:rPr>
                        <a:t>～</a:t>
                      </a:r>
                      <a:r>
                        <a:rPr lang="en-US" altLang="ja-JP" sz="800" b="1" i="0" u="none" strike="noStrike">
                          <a:solidFill>
                            <a:srgbClr val="FFFFFF"/>
                          </a:solidFill>
                          <a:effectLst/>
                          <a:latin typeface="Meiryo"/>
                          <a:ea typeface="Meiryo"/>
                        </a:rPr>
                        <a:t>3/10</a:t>
                      </a:r>
                      <a:r>
                        <a:rPr lang="ja-JP" altLang="en-US" sz="800" b="1" i="0" u="none" strike="noStrike">
                          <a:solidFill>
                            <a:srgbClr val="FFFFFF"/>
                          </a:solidFill>
                          <a:effectLst/>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extLst>
                  <a:ext uri="{0D108BD9-81ED-4DB2-BD59-A6C34878D82A}">
                    <a16:rowId xmlns:a16="http://schemas.microsoft.com/office/drawing/2014/main" val="2980937106"/>
                  </a:ext>
                </a:extLst>
              </a:tr>
              <a:tr h="255744">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リリース種別</a:t>
                      </a:r>
                      <a:r>
                        <a:rPr lang="en-US" altLang="ja-JP" sz="900" b="0" i="0" u="none" strike="noStrike">
                          <a:solidFill>
                            <a:srgbClr val="FFFFFF"/>
                          </a:solidFill>
                          <a:effectLst/>
                          <a:latin typeface="Meiryo" panose="020B0604030504040204" pitchFamily="50" charset="-128"/>
                          <a:ea typeface="Meiryo" panose="020B0604030504040204" pitchFamily="50" charset="-128"/>
                        </a:rPr>
                        <a:t>/</a:t>
                      </a:r>
                      <a:r>
                        <a:rPr lang="ja-JP" altLang="en-US" sz="900" b="0" i="0" u="none" strike="noStrike">
                          <a:solidFill>
                            <a:srgbClr val="FFFFFF"/>
                          </a:solidFill>
                          <a:effectLst/>
                          <a:latin typeface="Meiryo" panose="020B0604030504040204" pitchFamily="50" charset="-128"/>
                          <a:ea typeface="Meiryo" panose="020B0604030504040204" pitchFamily="50" charset="-128"/>
                        </a:rPr>
                        <a:t>商品</a:t>
                      </a:r>
                      <a:r>
                        <a:rPr lang="en-US" altLang="ja-JP" sz="900" b="0" i="0" u="none" strike="noStrike">
                          <a:solidFill>
                            <a:srgbClr val="FFFFFF"/>
                          </a:solidFill>
                          <a:effectLst/>
                          <a:latin typeface="Meiryo" panose="020B0604030504040204" pitchFamily="50" charset="-128"/>
                          <a:ea typeface="Meiryo" panose="020B0604030504040204" pitchFamily="50" charset="-128"/>
                        </a:rPr>
                        <a:t>ID</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新規</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kumimoji="1" lang="en-US" altLang="ja-JP" sz="900" b="0" i="0" kern="1200">
                          <a:solidFill>
                            <a:schemeClr val="tx1"/>
                          </a:solidFill>
                          <a:effectLst/>
                          <a:latin typeface="+mn-ea"/>
                          <a:ea typeface="+mn-ea"/>
                          <a:cs typeface="+mn-cs"/>
                        </a:rPr>
                        <a:t>1000009361</a:t>
                      </a:r>
                      <a:r>
                        <a:rPr lang="ja-JP" altLang="en-US" sz="900" b="0" i="0" u="none" strike="noStrike">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新規</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kumimoji="1" lang="en-US" altLang="ja-JP" sz="900" b="0" i="0" kern="1200">
                          <a:solidFill>
                            <a:schemeClr val="tx1"/>
                          </a:solidFill>
                          <a:effectLst/>
                          <a:latin typeface="+mn-ea"/>
                          <a:ea typeface="+mn-ea"/>
                          <a:cs typeface="+mn-cs"/>
                        </a:rPr>
                        <a:t>1000009381</a:t>
                      </a:r>
                      <a:r>
                        <a:rPr lang="ja-JP" altLang="en-US" sz="900" b="0" i="0" u="none" strike="noStrike">
                          <a:solidFill>
                            <a:srgbClr val="0D0D0D"/>
                          </a:solidFill>
                          <a:effectLst/>
                          <a:latin typeface="Meiryo"/>
                          <a:ea typeface="Meiryo"/>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新規</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kumimoji="1" lang="en-US" altLang="ja-JP" sz="900" b="0" i="0" kern="1200">
                          <a:solidFill>
                            <a:schemeClr val="tx1"/>
                          </a:solidFill>
                          <a:effectLst/>
                          <a:latin typeface="+mn-ea"/>
                          <a:ea typeface="+mn-ea"/>
                          <a:cs typeface="+mn-cs"/>
                        </a:rPr>
                        <a:t>1000009362</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新規</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kumimoji="1" lang="en-US" altLang="ja-JP" sz="900" b="0" i="0" kern="1200">
                          <a:solidFill>
                            <a:schemeClr val="tx1"/>
                          </a:solidFill>
                          <a:effectLst/>
                          <a:latin typeface="+mn-ea"/>
                          <a:ea typeface="+mn-ea"/>
                          <a:cs typeface="+mn-cs"/>
                        </a:rPr>
                        <a:t>1000009363</a:t>
                      </a:r>
                      <a:endParaRPr lang="ja-JP" altLang="en-US" sz="900" b="0" i="0" u="none" strike="noStrike">
                        <a:solidFill>
                          <a:srgbClr val="0D0D0D"/>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3777053431"/>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予約開始日</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2024</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年</a:t>
                      </a: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7</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月</a:t>
                      </a: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25</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日</a:t>
                      </a: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木</a:t>
                      </a: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18675676"/>
                  </a:ext>
                </a:extLst>
              </a:tr>
              <a:tr h="222560">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入稿前審査対象</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1" i="0" u="none" strike="noStrike">
                          <a:solidFill>
                            <a:srgbClr val="0D0D0D"/>
                          </a:solidFill>
                          <a:effectLst/>
                          <a:latin typeface="Meiryo" panose="020B0604030504040204" pitchFamily="50" charset="-128"/>
                          <a:ea typeface="Meiryo" panose="020B0604030504040204" pitchFamily="50" charset="-128"/>
                        </a:rPr>
                        <a:t>●</a:t>
                      </a:r>
                      <a:r>
                        <a:rPr lang="en-US" sz="900" b="0" i="0" u="none" strike="noStrike">
                          <a:solidFill>
                            <a:srgbClr val="0D0D0D"/>
                          </a:solidFill>
                          <a:effectLst/>
                          <a:latin typeface="Meiryo" panose="020B0604030504040204" pitchFamily="50" charset="-128"/>
                          <a:ea typeface="Meiryo" panose="020B0604030504040204" pitchFamily="50" charset="-128"/>
                        </a:rPr>
                        <a:t>（PC</a:t>
                      </a:r>
                      <a:r>
                        <a:rPr lang="ja-JP" altLang="en-US" sz="900" b="0" i="0" u="none" strike="noStrike">
                          <a:solidFill>
                            <a:srgbClr val="0D0D0D"/>
                          </a:solidFill>
                          <a:effectLst/>
                          <a:latin typeface="Meiryo" panose="020B0604030504040204" pitchFamily="50" charset="-128"/>
                          <a:ea typeface="Meiryo" panose="020B0604030504040204" pitchFamily="50" charset="-128"/>
                        </a:rPr>
                        <a:t>のみ）</a:t>
                      </a:r>
                      <a:endParaRPr lang="ja-JP" altLang="en-US" sz="900" b="1" i="0" u="none" strike="noStrike">
                        <a:solidFill>
                          <a:srgbClr val="0D0D0D"/>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8920613"/>
                  </a:ext>
                </a:extLst>
              </a:tr>
              <a:tr h="236515">
                <a:tc rowSpan="3">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広告タイプ</a:t>
                      </a:r>
                      <a:r>
                        <a:rPr lang="en-US" altLang="ja-JP" sz="900" b="0" i="0" u="none" strike="noStrike">
                          <a:solidFill>
                            <a:srgbClr val="FFFFFF"/>
                          </a:solidFill>
                          <a:effectLst/>
                          <a:latin typeface="Meiryo" panose="020B0604030504040204" pitchFamily="50" charset="-128"/>
                          <a:ea typeface="Meiryo" panose="020B0604030504040204" pitchFamily="50" charset="-128"/>
                        </a:rPr>
                        <a:t>/</a:t>
                      </a:r>
                      <a:r>
                        <a:rPr lang="ja-JP" altLang="en-US" sz="900" b="0" i="0" u="none" strike="noStrike">
                          <a:solidFill>
                            <a:srgbClr val="FFFFFF"/>
                          </a:solidFill>
                          <a:effectLst/>
                          <a:latin typeface="Meiryo" panose="020B0604030504040204" pitchFamily="50" charset="-128"/>
                          <a:ea typeface="Meiryo" panose="020B0604030504040204" pitchFamily="50" charset="-128"/>
                        </a:rPr>
                        <a:t>メインメディアの形式</a:t>
                      </a:r>
                      <a:r>
                        <a:rPr lang="en-US" altLang="ja-JP" sz="900" b="0" i="0" u="none" strike="noStrike">
                          <a:solidFill>
                            <a:srgbClr val="FFFFFF"/>
                          </a:solidFill>
                          <a:effectLst/>
                          <a:latin typeface="Meiryo" panose="020B0604030504040204" pitchFamily="50" charset="-128"/>
                          <a:ea typeface="Meiryo" panose="020B0604030504040204" pitchFamily="50" charset="-128"/>
                        </a:rPr>
                        <a:t>/</a:t>
                      </a:r>
                      <a:r>
                        <a:rPr lang="ja-JP" altLang="en-US" sz="900" b="0" i="0" u="none" strike="noStrike">
                          <a:solidFill>
                            <a:srgbClr val="FFFFFF"/>
                          </a:solidFill>
                          <a:effectLst/>
                          <a:latin typeface="Meiryo" panose="020B0604030504040204" pitchFamily="50" charset="-128"/>
                          <a:ea typeface="Meiryo" panose="020B0604030504040204" pitchFamily="50" charset="-128"/>
                        </a:rPr>
                        <a:t>アスペクト比</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スマートフォン</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バナー</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画像</a:t>
                      </a:r>
                      <a:r>
                        <a:rPr lang="en-US" altLang="ja-JP" sz="900" b="0" i="0" u="none" strike="noStrike">
                          <a:solidFill>
                            <a:srgbClr val="0D0D0D"/>
                          </a:solidFill>
                          <a:effectLst/>
                          <a:latin typeface="Meiryo" panose="020B0604030504040204" pitchFamily="50" charset="-128"/>
                          <a:ea typeface="Meiryo" panose="020B0604030504040204" pitchFamily="50" charset="-128"/>
                        </a:rPr>
                        <a:t>/16</a:t>
                      </a:r>
                      <a:r>
                        <a:rPr lang="ja-JP" altLang="en-US" sz="900" b="0" i="0" u="none" strike="noStrike">
                          <a:solidFill>
                            <a:srgbClr val="0D0D0D"/>
                          </a:solidFill>
                          <a:effectLst/>
                          <a:latin typeface="Meiryo" panose="020B0604030504040204" pitchFamily="50" charset="-128"/>
                          <a:ea typeface="Meiryo" panose="020B0604030504040204" pitchFamily="50" charset="-128"/>
                        </a:rPr>
                        <a:t>：</a:t>
                      </a:r>
                      <a:r>
                        <a:rPr lang="en-US" altLang="ja-JP" sz="900" b="0" i="0" u="none" strike="noStrike">
                          <a:solidFill>
                            <a:srgbClr val="0D0D0D"/>
                          </a:solidFill>
                          <a:effectLst/>
                          <a:latin typeface="Meiryo" panose="020B0604030504040204" pitchFamily="50" charset="-128"/>
                          <a:ea typeface="Meiryo" panose="020B0604030504040204" pitchFamily="50" charset="-128"/>
                        </a:rPr>
                        <a:t>9</a:t>
                      </a:r>
                      <a:r>
                        <a:rPr lang="ja-JP" altLang="en-US" sz="900" b="0" i="0" u="none" strike="noStrike">
                          <a:solidFill>
                            <a:srgbClr val="0D0D0D"/>
                          </a:solidFill>
                          <a:effectLst/>
                          <a:latin typeface="Meiryo" panose="020B0604030504040204" pitchFamily="50" charset="-128"/>
                          <a:ea typeface="Meiryo" panose="020B0604030504040204" pitchFamily="50" charset="-128"/>
                        </a:rPr>
                        <a:t>　バナー</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動画</a:t>
                      </a:r>
                      <a:r>
                        <a:rPr lang="en-US" altLang="ja-JP" sz="900" b="0" i="0" u="none" strike="noStrike">
                          <a:solidFill>
                            <a:srgbClr val="0D0D0D"/>
                          </a:solidFill>
                          <a:effectLst/>
                          <a:latin typeface="Meiryo" panose="020B0604030504040204" pitchFamily="50" charset="-128"/>
                          <a:ea typeface="Meiryo" panose="020B0604030504040204" pitchFamily="50" charset="-128"/>
                        </a:rPr>
                        <a:t>/16</a:t>
                      </a:r>
                      <a:r>
                        <a:rPr lang="ja-JP" altLang="en-US" sz="900" b="0" i="0" u="none" strike="noStrike">
                          <a:solidFill>
                            <a:srgbClr val="0D0D0D"/>
                          </a:solidFill>
                          <a:effectLst/>
                          <a:latin typeface="Meiryo" panose="020B0604030504040204" pitchFamily="50" charset="-128"/>
                          <a:ea typeface="Meiryo" panose="020B0604030504040204" pitchFamily="50" charset="-128"/>
                        </a:rPr>
                        <a:t>：</a:t>
                      </a:r>
                      <a:r>
                        <a:rPr lang="en-US" altLang="ja-JP" sz="900" b="0" i="0" u="none" strike="noStrike">
                          <a:solidFill>
                            <a:srgbClr val="0D0D0D"/>
                          </a:solidFill>
                          <a:effectLst/>
                          <a:latin typeface="Meiryo" panose="020B0604030504040204" pitchFamily="50" charset="-128"/>
                          <a:ea typeface="Meiryo" panose="020B0604030504040204" pitchFamily="50" charset="-128"/>
                        </a:rPr>
                        <a:t>9</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97070473"/>
                  </a:ext>
                </a:extLst>
              </a:tr>
              <a:tr h="189326">
                <a:tc vMerge="1">
                  <a:txBody>
                    <a:bodyPr/>
                    <a:lstStyle/>
                    <a:p>
                      <a:endParaRPr kumimoji="1" lang="ja-JP" altLang="en-US"/>
                    </a:p>
                  </a:txBody>
                  <a:tcPr/>
                </a:tc>
                <a:tc gridSpan="8">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【PC】</a:t>
                      </a:r>
                      <a:r>
                        <a:rPr lang="ja-JP" altLang="en-US" sz="900" b="0" i="0" u="none" strike="noStrike">
                          <a:solidFill>
                            <a:srgbClr val="0D0D0D"/>
                          </a:solidFill>
                          <a:effectLst/>
                          <a:latin typeface="Meiryo" panose="020B0604030504040204" pitchFamily="50" charset="-128"/>
                          <a:ea typeface="Meiryo" panose="020B0604030504040204" pitchFamily="50" charset="-128"/>
                        </a:rPr>
                        <a:t>トップインパクト パノラマ</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画像</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トップインパクト パノラマ</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動画</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トップインパクト パノラマ パネルスイッチ</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画像</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24384625"/>
                  </a:ext>
                </a:extLst>
              </a:tr>
              <a:tr h="211987">
                <a:tc vMerge="1">
                  <a:txBody>
                    <a:bodyPr/>
                    <a:lstStyle/>
                    <a:p>
                      <a:endParaRPr kumimoji="1" lang="ja-JP" altLang="en-US"/>
                    </a:p>
                  </a:txBody>
                  <a:tcPr/>
                </a:tc>
                <a:tc gridSpan="8">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トップインパクト パノラマ サイドスイッチ</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動画</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22006341"/>
                  </a:ext>
                </a:extLst>
              </a:tr>
              <a:tr h="387048">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バナー</a:t>
                      </a:r>
                      <a:r>
                        <a:rPr lang="en-US" altLang="ja-JP" sz="900" b="0" i="0" u="none" strike="noStrike">
                          <a:solidFill>
                            <a:srgbClr val="FFFFFF"/>
                          </a:solidFill>
                          <a:effectLst/>
                          <a:latin typeface="Meiryo" panose="020B0604030504040204" pitchFamily="50" charset="-128"/>
                          <a:ea typeface="Meiryo" panose="020B0604030504040204" pitchFamily="50" charset="-128"/>
                        </a:rPr>
                        <a:t>/</a:t>
                      </a:r>
                      <a:r>
                        <a:rPr lang="ja-JP" altLang="en-US" sz="900" b="0" i="0" u="none" strike="noStrike">
                          <a:solidFill>
                            <a:srgbClr val="FFFFFF"/>
                          </a:solidFill>
                          <a:effectLst/>
                          <a:latin typeface="Meiryo" panose="020B0604030504040204" pitchFamily="50" charset="-128"/>
                          <a:ea typeface="Meiryo" panose="020B0604030504040204" pitchFamily="50" charset="-128"/>
                        </a:rPr>
                        <a:t>動画</a:t>
                      </a:r>
                      <a:r>
                        <a:rPr lang="en-US" altLang="ja-JP" sz="900" b="0" i="0" u="none" strike="noStrike">
                          <a:solidFill>
                            <a:srgbClr val="FFFFFF"/>
                          </a:solidFill>
                          <a:effectLst/>
                          <a:latin typeface="Meiryo" panose="020B0604030504040204" pitchFamily="50" charset="-128"/>
                          <a:ea typeface="Meiryo" panose="020B0604030504040204" pitchFamily="50" charset="-128"/>
                        </a:rPr>
                        <a:t>/16</a:t>
                      </a:r>
                      <a:r>
                        <a:rPr lang="ja-JP" altLang="en-US" sz="900" b="0" i="0" u="none" strike="noStrike">
                          <a:solidFill>
                            <a:srgbClr val="FFFFFF"/>
                          </a:solidFill>
                          <a:effectLst/>
                          <a:latin typeface="Meiryo" panose="020B0604030504040204" pitchFamily="50" charset="-128"/>
                          <a:ea typeface="Meiryo" panose="020B0604030504040204" pitchFamily="50" charset="-128"/>
                        </a:rPr>
                        <a:t>：</a:t>
                      </a:r>
                      <a:r>
                        <a:rPr lang="en-US" altLang="ja-JP" sz="900" b="0" i="0" u="none" strike="noStrike">
                          <a:solidFill>
                            <a:srgbClr val="FFFFFF"/>
                          </a:solidFill>
                          <a:effectLst/>
                          <a:latin typeface="Meiryo" panose="020B0604030504040204" pitchFamily="50" charset="-128"/>
                          <a:ea typeface="Meiryo" panose="020B0604030504040204" pitchFamily="50" charset="-128"/>
                        </a:rPr>
                        <a:t>9</a:t>
                      </a:r>
                      <a:r>
                        <a:rPr lang="ja-JP" altLang="en-US" sz="900" b="0" i="0" u="none" strike="noStrike">
                          <a:solidFill>
                            <a:srgbClr val="FFFFFF"/>
                          </a:solidFill>
                          <a:effectLst/>
                          <a:latin typeface="Meiryo" panose="020B0604030504040204" pitchFamily="50" charset="-128"/>
                          <a:ea typeface="Meiryo" panose="020B0604030504040204" pitchFamily="50" charset="-128"/>
                        </a:rPr>
                        <a:t>広告</a:t>
                      </a:r>
                      <a:br>
                        <a:rPr lang="ja-JP" altLang="en-US" sz="900" b="0" i="0" u="none" strike="noStrike">
                          <a:solidFill>
                            <a:srgbClr val="FFFFFF"/>
                          </a:solidFill>
                          <a:effectLst/>
                          <a:latin typeface="Meiryo" panose="020B0604030504040204" pitchFamily="50" charset="-128"/>
                          <a:ea typeface="Meiryo" panose="020B0604030504040204" pitchFamily="50" charset="-128"/>
                        </a:rPr>
                      </a:br>
                      <a:r>
                        <a:rPr lang="ja-JP" altLang="en-US" sz="900" b="0" i="0" u="none" strike="noStrike">
                          <a:solidFill>
                            <a:srgbClr val="FFFFFF"/>
                          </a:solidFill>
                          <a:effectLst/>
                          <a:latin typeface="Meiryo" panose="020B0604030504040204" pitchFamily="50" charset="-128"/>
                          <a:ea typeface="Meiryo" panose="020B0604030504040204" pitchFamily="50" charset="-128"/>
                        </a:rPr>
                        <a:t>タップ後の動作</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動画をフルスクリーンで再生する（</a:t>
                      </a:r>
                      <a:r>
                        <a:rPr lang="en-US" altLang="ja-JP" sz="900" b="0" i="0" u="none" strike="noStrike">
                          <a:solidFill>
                            <a:srgbClr val="0D0D0D"/>
                          </a:solidFill>
                          <a:effectLst/>
                          <a:latin typeface="Meiryo" panose="020B0604030504040204" pitchFamily="50" charset="-128"/>
                          <a:ea typeface="Meiryo" panose="020B0604030504040204" pitchFamily="50" charset="-128"/>
                        </a:rPr>
                        <a:t>for view</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ランディングページを表示する（</a:t>
                      </a:r>
                      <a:r>
                        <a:rPr lang="en-US" altLang="ja-JP" sz="900" b="0" i="0" u="none" strike="noStrike">
                          <a:solidFill>
                            <a:srgbClr val="0D0D0D"/>
                          </a:solidFill>
                          <a:effectLst/>
                          <a:latin typeface="Meiryo" panose="020B0604030504040204" pitchFamily="50" charset="-128"/>
                          <a:ea typeface="Meiryo" panose="020B0604030504040204" pitchFamily="50" charset="-128"/>
                        </a:rPr>
                        <a:t>for click</a:t>
                      </a:r>
                      <a:r>
                        <a:rPr lang="ja-JP" altLang="en-US" sz="900" b="0" i="0" u="none" strike="noStrike">
                          <a:solidFill>
                            <a:srgbClr val="0D0D0D"/>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0315275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デバイス</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スマートフォン（ウェブ</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アプリ）　</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r>
                        <a:rPr lang="en-US" altLang="ja-JP" sz="900" b="0" i="0" u="none" strike="noStrike">
                          <a:solidFill>
                            <a:srgbClr val="0D0D0D"/>
                          </a:solidFill>
                          <a:effectLst/>
                          <a:latin typeface="Meiryo" panose="020B0604030504040204" pitchFamily="50" charset="-128"/>
                          <a:ea typeface="Meiryo" panose="020B0604030504040204" pitchFamily="50" charset="-128"/>
                        </a:rPr>
                        <a:t>PC</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860010"/>
                  </a:ext>
                </a:extLst>
              </a:tr>
              <a:tr h="211254">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掲載面</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Yahoo! JAPAN</a:t>
                      </a:r>
                      <a:r>
                        <a:rPr lang="ja-JP" altLang="en-US" sz="900" b="0" i="0" u="none" strike="noStrike">
                          <a:solidFill>
                            <a:srgbClr val="0D0D0D"/>
                          </a:solidFill>
                          <a:effectLst/>
                          <a:latin typeface="Meiryo" panose="020B0604030504040204" pitchFamily="50" charset="-128"/>
                          <a:ea typeface="Meiryo" panose="020B0604030504040204" pitchFamily="50" charset="-128"/>
                        </a:rPr>
                        <a:t>　トップページ</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61653793"/>
                  </a:ext>
                </a:extLst>
              </a:tr>
              <a:tr h="311150">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掲載場所</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Yahoo! JAPAN</a:t>
                      </a:r>
                      <a:r>
                        <a:rPr lang="ja-JP" altLang="en-US" sz="900" b="0" i="0" u="none" strike="noStrike">
                          <a:solidFill>
                            <a:srgbClr val="0D0D0D"/>
                          </a:solidFill>
                          <a:effectLst/>
                          <a:latin typeface="Meiryo" panose="020B0604030504040204" pitchFamily="50" charset="-128"/>
                          <a:ea typeface="Meiryo" panose="020B0604030504040204" pitchFamily="50" charset="-128"/>
                        </a:rPr>
                        <a:t>　トップページ　および　</a:t>
                      </a:r>
                      <a:r>
                        <a:rPr lang="en-US" altLang="ja-JP" sz="900" b="0" i="0" u="none" strike="noStrike">
                          <a:solidFill>
                            <a:srgbClr val="0D0D0D"/>
                          </a:solidFill>
                          <a:effectLst/>
                          <a:latin typeface="Meiryo" panose="020B0604030504040204" pitchFamily="50" charset="-128"/>
                          <a:ea typeface="Meiryo" panose="020B0604030504040204" pitchFamily="50" charset="-128"/>
                        </a:rPr>
                        <a:t>Yahoo! JAPAN</a:t>
                      </a:r>
                      <a:r>
                        <a:rPr lang="ja-JP" altLang="en-US" sz="900" b="0" i="0" u="none" strike="noStrike">
                          <a:solidFill>
                            <a:srgbClr val="0D0D0D"/>
                          </a:solidFill>
                          <a:effectLst/>
                          <a:latin typeface="Meiryo" panose="020B0604030504040204" pitchFamily="50" charset="-128"/>
                          <a:ea typeface="Meiryo" panose="020B0604030504040204" pitchFamily="50" charset="-128"/>
                        </a:rPr>
                        <a:t>アプリのファーストビュー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91845947"/>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a:ea typeface="Meiryo"/>
                        </a:rPr>
                        <a:t>2024</a:t>
                      </a:r>
                      <a:r>
                        <a:rPr lang="ja-JP" altLang="en-US" sz="900" b="0" i="0" u="none" strike="noStrike">
                          <a:solidFill>
                            <a:srgbClr val="0D0D0D"/>
                          </a:solidFill>
                          <a:effectLst/>
                          <a:latin typeface="Meiryo"/>
                          <a:ea typeface="Meiryo"/>
                        </a:rPr>
                        <a:t>年10月</a:t>
                      </a:r>
                      <a:r>
                        <a:rPr lang="en-US" altLang="ja-JP" sz="900" b="0" i="0" u="none" strike="noStrike">
                          <a:solidFill>
                            <a:srgbClr val="0D0D0D"/>
                          </a:solidFill>
                          <a:effectLst/>
                          <a:latin typeface="Meiryo"/>
                          <a:ea typeface="Meiryo"/>
                        </a:rPr>
                        <a:t>1</a:t>
                      </a:r>
                      <a:r>
                        <a:rPr lang="ja-JP" altLang="en-US" sz="900" b="0" i="0" u="none" strike="noStrike">
                          <a:solidFill>
                            <a:srgbClr val="0D0D0D"/>
                          </a:solidFill>
                          <a:effectLst/>
                          <a:latin typeface="Meiryo"/>
                          <a:ea typeface="Meiryo"/>
                        </a:rPr>
                        <a:t>日（火）～　</a:t>
                      </a:r>
                      <a:r>
                        <a:rPr lang="en-US" altLang="ja-JP" sz="900" b="0" i="0" u="none" strike="noStrike">
                          <a:solidFill>
                            <a:srgbClr val="0D0D0D"/>
                          </a:solidFill>
                          <a:effectLst/>
                          <a:latin typeface="Meiryo"/>
                          <a:ea typeface="Meiryo"/>
                        </a:rPr>
                        <a:t>2025</a:t>
                      </a:r>
                      <a:r>
                        <a:rPr lang="ja-JP" altLang="en-US" sz="900" b="0" i="0" u="none" strike="noStrike">
                          <a:solidFill>
                            <a:srgbClr val="0D0D0D"/>
                          </a:solidFill>
                          <a:effectLst/>
                          <a:latin typeface="Meiryo"/>
                          <a:ea typeface="Meiryo"/>
                        </a:rPr>
                        <a:t>年</a:t>
                      </a:r>
                      <a:r>
                        <a:rPr lang="en-US" altLang="ja-JP" sz="900" b="0" i="0" u="none" strike="noStrike">
                          <a:solidFill>
                            <a:srgbClr val="0D0D0D"/>
                          </a:solidFill>
                          <a:effectLst/>
                          <a:latin typeface="Meiryo"/>
                          <a:ea typeface="Meiryo"/>
                        </a:rPr>
                        <a:t>3</a:t>
                      </a:r>
                      <a:r>
                        <a:rPr lang="ja-JP" altLang="en-US" sz="900" b="0" i="0" u="none" strike="noStrike">
                          <a:solidFill>
                            <a:srgbClr val="0D0D0D"/>
                          </a:solidFill>
                          <a:effectLst/>
                          <a:latin typeface="Meiryo"/>
                          <a:ea typeface="Meiryo"/>
                        </a:rPr>
                        <a:t>月</a:t>
                      </a:r>
                      <a:r>
                        <a:rPr lang="en-US" altLang="ja-JP" sz="900" b="0" i="0" u="none" strike="noStrike">
                          <a:solidFill>
                            <a:srgbClr val="0D0D0D"/>
                          </a:solidFill>
                          <a:effectLst/>
                          <a:latin typeface="Meiryo"/>
                          <a:ea typeface="Meiryo"/>
                        </a:rPr>
                        <a:t>10</a:t>
                      </a:r>
                      <a:r>
                        <a:rPr lang="ja-JP" altLang="en-US" sz="900" b="0" i="0" u="none" strike="noStrike">
                          <a:solidFill>
                            <a:srgbClr val="0D0D0D"/>
                          </a:solidFill>
                          <a:effectLst/>
                          <a:latin typeface="Meiryo"/>
                          <a:ea typeface="Meiryo"/>
                        </a:rPr>
                        <a:t>日（月）</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8996189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購入期間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zh-TW" sz="900" b="0" i="0" u="none" strike="noStrike" dirty="0">
                          <a:solidFill>
                            <a:srgbClr val="0D0D0D"/>
                          </a:solidFill>
                          <a:effectLst/>
                          <a:latin typeface="Meiryo"/>
                          <a:ea typeface="Meiryo"/>
                        </a:rPr>
                        <a:t>5</a:t>
                      </a:r>
                      <a:r>
                        <a:rPr lang="zh-TW" altLang="en-US" sz="900" b="0" i="0" u="none" strike="noStrike" dirty="0">
                          <a:solidFill>
                            <a:srgbClr val="0D0D0D"/>
                          </a:solidFill>
                          <a:effectLst/>
                          <a:latin typeface="Meiryo"/>
                          <a:ea typeface="Meiryo"/>
                        </a:rPr>
                        <a:t>日間～</a:t>
                      </a:r>
                      <a:r>
                        <a:rPr lang="en-US" altLang="zh-TW" sz="900" b="0" i="0" u="none" strike="noStrike" dirty="0">
                          <a:solidFill>
                            <a:srgbClr val="0D0D0D"/>
                          </a:solidFill>
                          <a:effectLst/>
                          <a:latin typeface="Meiryo"/>
                          <a:ea typeface="Meiryo"/>
                        </a:rPr>
                        <a:t>31</a:t>
                      </a:r>
                      <a:r>
                        <a:rPr lang="zh-TW" altLang="en-US" sz="900" b="0" i="0" u="none" strike="noStrike" dirty="0">
                          <a:solidFill>
                            <a:srgbClr val="0D0D0D"/>
                          </a:solidFill>
                          <a:effectLst/>
                          <a:latin typeface="Meiryo"/>
                          <a:ea typeface="Meiryo"/>
                        </a:rPr>
                        <a:t>日間 </a:t>
                      </a:r>
                      <a:r>
                        <a:rPr lang="en-US" altLang="zh-TW" sz="900" b="0" i="0" u="none" strike="noStrike" dirty="0">
                          <a:solidFill>
                            <a:srgbClr val="FF0033"/>
                          </a:solidFill>
                          <a:effectLst/>
                          <a:latin typeface="Meiryo"/>
                          <a:ea typeface="Meiryo"/>
                        </a:rPr>
                        <a:t>※1</a:t>
                      </a:r>
                      <a:endParaRPr lang="zh-TW" altLang="en-US" sz="900" b="0" i="0" u="none" strike="noStrike" dirty="0">
                        <a:solidFill>
                          <a:srgbClr val="FF0033"/>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4">
                  <a:txBody>
                    <a:bodyPr/>
                    <a:lstStyle/>
                    <a:p>
                      <a:pPr algn="ctr" rtl="0" fontAlgn="ctr"/>
                      <a:r>
                        <a:rPr lang="en-US" altLang="ja-JP" sz="900" b="0" i="0" u="none" strike="noStrike">
                          <a:solidFill>
                            <a:srgbClr val="0D0D0D"/>
                          </a:solidFill>
                          <a:effectLst/>
                          <a:latin typeface="Calibri" panose="020F0502020204030204" pitchFamily="34" charset="0"/>
                          <a:ea typeface="游ゴシック" panose="020B0400000000000000" pitchFamily="50" charset="-128"/>
                        </a:rPr>
                        <a:t>3</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日間～</a:t>
                      </a:r>
                      <a:r>
                        <a:rPr lang="en-US" altLang="ja-JP" sz="900" b="0" i="0" u="none" strike="noStrike">
                          <a:solidFill>
                            <a:srgbClr val="0D0D0D"/>
                          </a:solidFill>
                          <a:effectLst/>
                          <a:latin typeface="Calibri" panose="020F0502020204030204" pitchFamily="34" charset="0"/>
                          <a:ea typeface="游ゴシック" panose="020B0400000000000000" pitchFamily="50" charset="-128"/>
                        </a:rPr>
                        <a:t>31</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日間</a:t>
                      </a:r>
                      <a:endParaRPr lang="ja-JP" altLang="en-US" sz="900" b="0" i="0" u="none" strike="noStrike">
                        <a:solidFill>
                          <a:srgbClr val="0D0D0D"/>
                        </a:solidFill>
                        <a:effectLst/>
                        <a:latin typeface="Calibri" panose="020F0502020204030204" pitchFamily="34" charset="0"/>
                        <a:ea typeface="游ゴシック" panose="020B0400000000000000" pitchFamily="50" charset="-128"/>
                      </a:endParaRP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zh-TW" sz="900" b="0" i="0" u="none" strike="noStrike" dirty="0">
                          <a:solidFill>
                            <a:srgbClr val="0D0D0D"/>
                          </a:solidFill>
                          <a:effectLst/>
                          <a:latin typeface="Meiryo" panose="020B0604030504040204" pitchFamily="50" charset="-128"/>
                          <a:ea typeface="Meiryo" panose="020B0604030504040204" pitchFamily="50" charset="-128"/>
                        </a:rPr>
                        <a:t>5</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a:t>
                      </a:r>
                      <a:r>
                        <a:rPr lang="en-US" altLang="zh-TW" sz="900" b="0" i="0" u="none" strike="noStrike" dirty="0">
                          <a:solidFill>
                            <a:srgbClr val="0D0D0D"/>
                          </a:solidFill>
                          <a:effectLst/>
                          <a:latin typeface="Meiryo" panose="020B0604030504040204" pitchFamily="50" charset="-128"/>
                          <a:ea typeface="Meiryo" panose="020B0604030504040204" pitchFamily="50" charset="-128"/>
                        </a:rPr>
                        <a:t>31</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 </a:t>
                      </a:r>
                      <a:r>
                        <a:rPr lang="en-US" altLang="zh-TW" sz="900" b="0" i="0" u="none" strike="noStrike" dirty="0">
                          <a:solidFill>
                            <a:srgbClr val="FF0033"/>
                          </a:solidFill>
                          <a:effectLst/>
                          <a:latin typeface="Meiryo" panose="020B0604030504040204" pitchFamily="50" charset="-128"/>
                          <a:ea typeface="Meiryo" panose="020B0604030504040204" pitchFamily="50" charset="-128"/>
                        </a:rPr>
                        <a:t>※1</a:t>
                      </a:r>
                      <a:endParaRPr lang="zh-TW"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6199579"/>
                  </a:ext>
                </a:extLst>
              </a:tr>
              <a:tr h="251399">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料金タイプ</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0" i="0" u="none" strike="noStrike">
                          <a:solidFill>
                            <a:srgbClr val="0D0D0D"/>
                          </a:solidFill>
                          <a:effectLst/>
                          <a:latin typeface="Meiryo"/>
                          <a:ea typeface="Meiryo"/>
                        </a:rPr>
                        <a:t>vimps</a:t>
                      </a:r>
                      <a:r>
                        <a:rPr lang="ja-JP" altLang="en-US" sz="900" b="0" i="0" u="none" strike="noStrike">
                          <a:solidFill>
                            <a:srgbClr val="0D0D0D"/>
                          </a:solidFill>
                          <a:effectLst/>
                          <a:latin typeface="Meiryo"/>
                          <a:ea typeface="Meiryo"/>
                        </a:rPr>
                        <a:t>購入型</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17634494"/>
                  </a:ext>
                </a:extLst>
              </a:tr>
              <a:tr h="316245">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最低購入価格</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a:ea typeface="Meiryo"/>
                        </a:rPr>
                        <a:t>10,000,000</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20,000,000</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3,000,000</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97189860"/>
                  </a:ext>
                </a:extLst>
              </a:tr>
              <a:tr h="155139">
                <a:tc rowSpan="2">
                  <a:txBody>
                    <a:bodyPr/>
                    <a:lstStyle/>
                    <a:p>
                      <a:pPr algn="ctr" rtl="0" fontAlgn="ctr"/>
                      <a:r>
                        <a:rPr lang="ja-JP" altLang="en-US" sz="900" b="0" i="0" u="none" strike="noStrike">
                          <a:solidFill>
                            <a:srgbClr val="FFFFFF"/>
                          </a:solidFill>
                          <a:effectLst/>
                          <a:latin typeface="Meiryo"/>
                          <a:ea typeface="Meiryo"/>
                        </a:rPr>
                        <a:t>基本料金（</a:t>
                      </a:r>
                      <a:r>
                        <a:rPr lang="en-US" sz="900" b="0" i="0" u="none" strike="noStrike">
                          <a:solidFill>
                            <a:srgbClr val="FFFFFF"/>
                          </a:solidFill>
                          <a:effectLst/>
                          <a:latin typeface="Meiryo"/>
                          <a:ea typeface="Meiryo"/>
                        </a:rPr>
                        <a:t>vCPM）</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rowSpan="2" gridSpan="2">
                  <a:txBody>
                    <a:bodyPr/>
                    <a:lstStyle/>
                    <a:p>
                      <a:pPr algn="ctr" rtl="0" fontAlgn="ctr"/>
                      <a:r>
                        <a:rPr lang="en-US" altLang="ja-JP" sz="900" b="0" i="0" u="none" strike="noStrike">
                          <a:solidFill>
                            <a:srgbClr val="0D0D0D"/>
                          </a:solidFill>
                          <a:effectLst/>
                          <a:latin typeface="Meiryo"/>
                          <a:ea typeface="Meiryo"/>
                        </a:rPr>
                        <a:t>1,075</a:t>
                      </a:r>
                      <a:r>
                        <a:rPr lang="ja-JP" altLang="en-US" sz="900" b="0" i="0" u="none" strike="noStrike">
                          <a:solidFill>
                            <a:srgbClr val="0D0D0D"/>
                          </a:solidFill>
                          <a:effectLst/>
                          <a:latin typeface="Meiryo"/>
                          <a:ea typeface="Meiryo"/>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a:ea typeface="Meiryo"/>
                        </a:rPr>
                        <a:t>1,263</a:t>
                      </a:r>
                      <a:r>
                        <a:rPr lang="ja-JP" altLang="en-US" sz="900" b="0" i="0" u="none" strike="noStrike" dirty="0">
                          <a:solidFill>
                            <a:srgbClr val="0D0D0D"/>
                          </a:solidFill>
                          <a:effectLst/>
                          <a:latin typeface="Meiryo"/>
                          <a:ea typeface="Meiryo"/>
                        </a:rPr>
                        <a:t>円 </a:t>
                      </a:r>
                      <a:r>
                        <a:rPr lang="en-US" altLang="ja-JP" sz="900" b="0" i="0" u="none" strike="noStrike" dirty="0">
                          <a:solidFill>
                            <a:srgbClr val="FF0033"/>
                          </a:solidFill>
                          <a:effectLst/>
                          <a:latin typeface="Meiryo"/>
                          <a:ea typeface="Meiryo"/>
                        </a:rPr>
                        <a:t>※2</a:t>
                      </a:r>
                      <a:endParaRPr lang="ja-JP" altLang="en-US" sz="900" b="0" i="0" u="none" strike="noStrike" dirty="0">
                        <a:solidFill>
                          <a:srgbClr val="FF0033"/>
                        </a:solidFill>
                        <a:effectLst/>
                        <a:latin typeface="Meiryo"/>
                        <a:ea typeface="Meiryo"/>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FF0033"/>
                          </a:solidFill>
                          <a:effectLst/>
                          <a:latin typeface="Meiryo" panose="020B0604030504040204" pitchFamily="50" charset="-128"/>
                          <a:ea typeface="Meiryo" panose="020B0604030504040204" pitchFamily="50" charset="-128"/>
                        </a:rPr>
                        <a:t>※2</a:t>
                      </a:r>
                      <a:r>
                        <a:rPr lang="ja-JP" altLang="en-US" sz="900" b="0" i="0" u="none" strike="noStrike" dirty="0">
                          <a:solidFill>
                            <a:srgbClr val="FF0033"/>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1,397</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6185011"/>
                  </a:ext>
                </a:extLst>
              </a:tr>
              <a:tr h="14320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×1.3</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倍） </a:t>
                      </a:r>
                      <a:r>
                        <a:rPr lang="en-US" altLang="ja-JP" sz="900" b="0" i="0" u="none" strike="noStrike" dirty="0">
                          <a:solidFill>
                            <a:srgbClr val="FF0033"/>
                          </a:solidFill>
                          <a:effectLst/>
                          <a:latin typeface="Meiryo" panose="020B0604030504040204" pitchFamily="50" charset="-128"/>
                          <a:ea typeface="Meiryo" panose="020B0604030504040204" pitchFamily="50" charset="-128"/>
                        </a:rPr>
                        <a:t>※3</a:t>
                      </a:r>
                      <a:endParaRPr lang="ja-JP"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816400905"/>
                  </a:ext>
                </a:extLst>
              </a:tr>
              <a:tr h="184165">
                <a:tc>
                  <a:txBody>
                    <a:bodyPr/>
                    <a:lstStyle/>
                    <a:p>
                      <a:pPr algn="ctr" rtl="0" fontAlgn="ctr"/>
                      <a:r>
                        <a:rPr lang="ja-JP" altLang="en-US" sz="900" b="0" i="0" u="none" strike="noStrike">
                          <a:solidFill>
                            <a:srgbClr val="FFFFFF"/>
                          </a:solidFill>
                          <a:effectLst/>
                          <a:latin typeface="Meiryo"/>
                          <a:ea typeface="Meiryo"/>
                        </a:rPr>
                        <a:t>想定</a:t>
                      </a:r>
                      <a:r>
                        <a:rPr lang="en-US" altLang="ja-JP" sz="900" b="0" i="0" u="none" strike="noStrike">
                          <a:solidFill>
                            <a:srgbClr val="FFFFFF"/>
                          </a:solidFill>
                          <a:effectLst/>
                          <a:latin typeface="Meiryo"/>
                          <a:ea typeface="Meiryo"/>
                        </a:rPr>
                        <a:t>vimps</a:t>
                      </a:r>
                      <a:r>
                        <a:rPr lang="ja-JP" altLang="en-US" sz="900" b="0" i="0" u="none" strike="noStrike">
                          <a:solidFill>
                            <a:srgbClr val="FFFFFF"/>
                          </a:solidFill>
                          <a:effectLst/>
                          <a:latin typeface="Meiryo"/>
                          <a:ea typeface="Meiryo"/>
                        </a:rPr>
                        <a:t>（枠配信のみ）</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775626630"/>
                  </a:ext>
                </a:extLst>
              </a:tr>
            </a:tbl>
          </a:graphicData>
        </a:graphic>
      </p:graphicFrame>
      <p:sp>
        <p:nvSpPr>
          <p:cNvPr id="20" name="テキスト プレースホルダー 1">
            <a:extLst>
              <a:ext uri="{FF2B5EF4-FFF2-40B4-BE49-F238E27FC236}">
                <a16:creationId xmlns:a16="http://schemas.microsoft.com/office/drawing/2014/main" id="{12F31B7F-3BE2-FC4E-BF24-D46BFEA91F13}"/>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21" name="テキスト プレースホルダー 1">
            <a:extLst>
              <a:ext uri="{FF2B5EF4-FFF2-40B4-BE49-F238E27FC236}">
                <a16:creationId xmlns:a16="http://schemas.microsoft.com/office/drawing/2014/main" id="{CF0E798F-F23B-4FCF-B207-850E94004145}"/>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22" name="円/楕円 19">
            <a:extLst>
              <a:ext uri="{FF2B5EF4-FFF2-40B4-BE49-F238E27FC236}">
                <a16:creationId xmlns:a16="http://schemas.microsoft.com/office/drawing/2014/main" id="{9C111EE6-33EC-981B-BAF3-76D26B0623DD}"/>
              </a:ext>
            </a:extLst>
          </p:cNvPr>
          <p:cNvSpPr>
            <a:spLocks noChangeAspect="1"/>
          </p:cNvSpPr>
          <p:nvPr/>
        </p:nvSpPr>
        <p:spPr>
          <a:xfrm>
            <a:off x="8586535" y="23499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円/楕円 31">
            <a:extLst>
              <a:ext uri="{FF2B5EF4-FFF2-40B4-BE49-F238E27FC236}">
                <a16:creationId xmlns:a16="http://schemas.microsoft.com/office/drawing/2014/main" id="{047370D4-60A4-C548-F115-EF6BC3E33122}"/>
              </a:ext>
            </a:extLst>
          </p:cNvPr>
          <p:cNvSpPr>
            <a:spLocks noChangeAspect="1"/>
          </p:cNvSpPr>
          <p:nvPr/>
        </p:nvSpPr>
        <p:spPr>
          <a:xfrm>
            <a:off x="7488200" y="255447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4" name="円/楕円 33">
            <a:extLst>
              <a:ext uri="{FF2B5EF4-FFF2-40B4-BE49-F238E27FC236}">
                <a16:creationId xmlns:a16="http://schemas.microsoft.com/office/drawing/2014/main" id="{5489E938-98B8-8607-3613-F61DEDB85E3A}"/>
              </a:ext>
            </a:extLst>
          </p:cNvPr>
          <p:cNvSpPr>
            <a:spLocks noChangeAspect="1"/>
          </p:cNvSpPr>
          <p:nvPr/>
        </p:nvSpPr>
        <p:spPr>
          <a:xfrm>
            <a:off x="10526259" y="25636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5" name="円/楕円 34">
            <a:extLst>
              <a:ext uri="{FF2B5EF4-FFF2-40B4-BE49-F238E27FC236}">
                <a16:creationId xmlns:a16="http://schemas.microsoft.com/office/drawing/2014/main" id="{3115AD78-3D4E-91D9-4CD7-F372B321F12C}"/>
              </a:ext>
            </a:extLst>
          </p:cNvPr>
          <p:cNvSpPr>
            <a:spLocks noChangeAspect="1"/>
          </p:cNvSpPr>
          <p:nvPr/>
        </p:nvSpPr>
        <p:spPr>
          <a:xfrm>
            <a:off x="8342351" y="27535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5233607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6" name="正方形/長方形 15">
            <a:extLst>
              <a:ext uri="{FF2B5EF4-FFF2-40B4-BE49-F238E27FC236}">
                <a16:creationId xmlns:a16="http://schemas.microsoft.com/office/drawing/2014/main" id="{64A3DFD0-6411-7597-5FA3-DA61AF476E49}"/>
              </a:ext>
            </a:extLst>
          </p:cNvPr>
          <p:cNvSpPr/>
          <p:nvPr/>
        </p:nvSpPr>
        <p:spPr>
          <a:xfrm>
            <a:off x="405623" y="5932031"/>
            <a:ext cx="4087657" cy="406265"/>
          </a:xfrm>
          <a:prstGeom prst="rect">
            <a:avLst/>
          </a:prstGeom>
        </p:spPr>
        <p:txBody>
          <a:bodyPr wrap="none" lIns="0" tIns="0" rIns="0" bIns="0" anchor="t">
            <a:spAutoFit/>
          </a:bodyPr>
          <a:lstStyle/>
          <a:p>
            <a:pPr>
              <a:lnSpc>
                <a:spcPct val="110000"/>
              </a:lnSpc>
              <a:defRPr/>
            </a:pPr>
            <a:r>
              <a:rPr kumimoji="0" lang="en-US" altLang="ja-JP" sz="800" kern="0">
                <a:solidFill>
                  <a:srgbClr val="0D0D0D"/>
                </a:solidFill>
                <a:latin typeface="Meiryo"/>
                <a:ea typeface="Meiryo"/>
              </a:rPr>
              <a:t>※</a:t>
            </a:r>
            <a:r>
              <a:rPr kumimoji="0" lang="en-US" sz="800" kern="0">
                <a:solidFill>
                  <a:srgbClr val="0D0D0D"/>
                </a:solidFill>
                <a:latin typeface="Meiryo"/>
                <a:ea typeface="Meiryo"/>
              </a:rPr>
              <a:t>SP</a:t>
            </a:r>
            <a:r>
              <a:rPr kumimoji="0" lang="ja-JP" altLang="en-US" sz="800" kern="0">
                <a:solidFill>
                  <a:srgbClr val="0D0D0D"/>
                </a:solidFill>
                <a:latin typeface="Meiryo"/>
                <a:ea typeface="Meiryo"/>
              </a:rPr>
              <a:t>はスマートフォン、</a:t>
            </a:r>
            <a:r>
              <a:rPr kumimoji="0" lang="en-US" sz="800" kern="0">
                <a:solidFill>
                  <a:srgbClr val="0D0D0D"/>
                </a:solidFill>
                <a:latin typeface="Meiryo"/>
                <a:ea typeface="Meiryo"/>
              </a:rPr>
              <a:t>PC</a:t>
            </a:r>
            <a:r>
              <a:rPr kumimoji="0" lang="ja-JP" altLang="en-US" sz="800" kern="0">
                <a:solidFill>
                  <a:srgbClr val="0D0D0D"/>
                </a:solidFill>
                <a:latin typeface="Meiryo"/>
                <a:ea typeface="Meiryo"/>
              </a:rPr>
              <a:t>はパソコン、</a:t>
            </a:r>
            <a:r>
              <a:rPr kumimoji="0" lang="en-US" sz="800" kern="0">
                <a:solidFill>
                  <a:srgbClr val="0D0D0D"/>
                </a:solidFill>
                <a:latin typeface="Meiryo"/>
                <a:ea typeface="Meiryo"/>
              </a:rPr>
              <a:t>MD</a:t>
            </a:r>
            <a:r>
              <a:rPr kumimoji="0" lang="ja-JP" sz="800" kern="0">
                <a:solidFill>
                  <a:srgbClr val="0D0D0D"/>
                </a:solidFill>
                <a:latin typeface="Meiryo"/>
                <a:ea typeface="Meiryo"/>
              </a:rPr>
              <a:t>はマルチデバイスの略称です。</a:t>
            </a:r>
            <a:endParaRPr kumimoji="0" lang="en-US" sz="800" kern="0">
              <a:solidFill>
                <a:srgbClr val="0D0D0D"/>
              </a:solidFill>
              <a:latin typeface="Meiryo"/>
              <a:ea typeface="Meiryo"/>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vCPM</a:t>
            </a:r>
            <a:r>
              <a:rPr kumimoji="0" lang="ja-JP" altLang="en-US" sz="800" kern="0">
                <a:solidFill>
                  <a:srgbClr val="0D0D0D"/>
                </a:solidFill>
                <a:latin typeface="Meiryo"/>
                <a:ea typeface="Meiryo"/>
              </a:rPr>
              <a:t>はビューアブルインプレッション</a:t>
            </a:r>
            <a:r>
              <a:rPr kumimoji="0" lang="en-US" altLang="ja-JP" sz="800" kern="0">
                <a:solidFill>
                  <a:srgbClr val="0D0D0D"/>
                </a:solidFill>
                <a:latin typeface="Meiryo"/>
                <a:ea typeface="Meiryo"/>
              </a:rPr>
              <a:t>1,000</a:t>
            </a:r>
            <a:r>
              <a:rPr kumimoji="0" lang="ja-JP" altLang="en-US" sz="800" kern="0">
                <a:solidFill>
                  <a:srgbClr val="0D0D0D"/>
                </a:solidFill>
                <a:latin typeface="Meiryo"/>
                <a:ea typeface="Meiryo"/>
              </a:rPr>
              <a:t>回あたりにかかる見込み広告費用です。 </a:t>
            </a:r>
            <a:endParaRPr kumimoji="0" lang="en-US" altLang="ja-JP" sz="800" kern="0">
              <a:solidFill>
                <a:srgbClr val="0D0D0D"/>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0D0D0D"/>
                </a:solidFill>
                <a:latin typeface="Meiryo"/>
                <a:ea typeface="Meiryo"/>
              </a:rPr>
              <a:t>※</a:t>
            </a:r>
            <a:r>
              <a:rPr kumimoji="0" lang="en-US" altLang="ja-JP" sz="800" kern="0" err="1">
                <a:solidFill>
                  <a:srgbClr val="0D0D0D"/>
                </a:solidFill>
                <a:latin typeface="Meiryo"/>
                <a:ea typeface="Meiryo"/>
              </a:rPr>
              <a:t>vimps</a:t>
            </a:r>
            <a:r>
              <a:rPr kumimoji="0" lang="ja-JP" altLang="en-US" sz="800" kern="0">
                <a:solidFill>
                  <a:srgbClr val="0D0D0D"/>
                </a:solidFill>
                <a:latin typeface="Meiryo"/>
                <a:ea typeface="Meiryo"/>
              </a:rPr>
              <a:t>はビューアブルインプレッションの略称です。</a:t>
            </a:r>
            <a:endParaRPr kumimoji="0" lang="en-US" altLang="ja-JP" sz="800" kern="0">
              <a:solidFill>
                <a:srgbClr val="0D0D0D"/>
              </a:solidFill>
              <a:latin typeface="Meiryo"/>
              <a:ea typeface="Meiryo"/>
            </a:endParaRPr>
          </a:p>
        </p:txBody>
      </p:sp>
      <p:sp>
        <p:nvSpPr>
          <p:cNvPr id="8" name="正方形/長方形 7">
            <a:extLst>
              <a:ext uri="{FF2B5EF4-FFF2-40B4-BE49-F238E27FC236}">
                <a16:creationId xmlns:a16="http://schemas.microsoft.com/office/drawing/2014/main" id="{FF231430-A499-1BBC-A97E-A0EA46D242B0}"/>
              </a:ext>
            </a:extLst>
          </p:cNvPr>
          <p:cNvSpPr/>
          <p:nvPr/>
        </p:nvSpPr>
        <p:spPr>
          <a:xfrm>
            <a:off x="4712060" y="5898205"/>
            <a:ext cx="7325969" cy="406265"/>
          </a:xfrm>
          <a:prstGeom prst="rect">
            <a:avLst/>
          </a:prstGeom>
        </p:spPr>
        <p:txBody>
          <a:bodyPr wrap="square" lIns="0" tIns="0" rIns="0" bIns="0" anchor="t">
            <a:spAutoFit/>
          </a:bodyPr>
          <a:lstStyle/>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※1  </a:t>
            </a:r>
            <a:r>
              <a:rPr lang="en-US" altLang="ja-JP" sz="800" b="0" i="0" dirty="0">
                <a:solidFill>
                  <a:srgbClr val="FF0033"/>
                </a:solidFill>
                <a:effectLst/>
                <a:latin typeface="NotoSansJP"/>
              </a:rPr>
              <a:t>1</a:t>
            </a:r>
            <a:r>
              <a:rPr lang="ja-JP" altLang="en-US" sz="800" b="0" i="0" dirty="0">
                <a:solidFill>
                  <a:srgbClr val="FF0033"/>
                </a:solidFill>
                <a:effectLst/>
                <a:latin typeface="NotoSansJP"/>
              </a:rPr>
              <a:t>日間～</a:t>
            </a:r>
            <a:r>
              <a:rPr lang="en-US" altLang="ja-JP" sz="800" b="0" i="0" dirty="0">
                <a:solidFill>
                  <a:srgbClr val="FF0033"/>
                </a:solidFill>
                <a:effectLst/>
                <a:latin typeface="NotoSansJP"/>
              </a:rPr>
              <a:t>4</a:t>
            </a:r>
            <a:r>
              <a:rPr lang="ja-JP" altLang="en-US" sz="800" b="0" i="0" dirty="0">
                <a:solidFill>
                  <a:srgbClr val="FF0033"/>
                </a:solidFill>
                <a:effectLst/>
                <a:latin typeface="NotoSansJP"/>
              </a:rPr>
              <a:t>日間での掲載も可能ですが、予約時のシミュレーション</a:t>
            </a:r>
            <a:r>
              <a:rPr lang="en-US" altLang="ja-JP" sz="800" b="0" i="0" dirty="0" err="1">
                <a:solidFill>
                  <a:srgbClr val="FF0033"/>
                </a:solidFill>
                <a:effectLst/>
                <a:latin typeface="NotoSansJP"/>
              </a:rPr>
              <a:t>vimps</a:t>
            </a:r>
            <a:r>
              <a:rPr lang="ja-JP" altLang="en-US" sz="800" b="0" i="0" dirty="0">
                <a:solidFill>
                  <a:srgbClr val="FF0033"/>
                </a:solidFill>
                <a:effectLst/>
                <a:latin typeface="NotoSansJP"/>
              </a:rPr>
              <a:t>を下回る場合がありますので、</a:t>
            </a:r>
            <a:r>
              <a:rPr lang="en-US" altLang="ja-JP" sz="800" b="0" i="0" dirty="0">
                <a:solidFill>
                  <a:srgbClr val="FF0033"/>
                </a:solidFill>
                <a:effectLst/>
                <a:latin typeface="NotoSansJP"/>
              </a:rPr>
              <a:t>5</a:t>
            </a:r>
            <a:r>
              <a:rPr lang="ja-JP" altLang="en-US" sz="800" b="0" i="0" dirty="0">
                <a:solidFill>
                  <a:srgbClr val="FF0033"/>
                </a:solidFill>
                <a:effectLst/>
                <a:latin typeface="NotoSansJP"/>
              </a:rPr>
              <a:t>日間以上の掲載を推奨します。</a:t>
            </a:r>
            <a:endParaRPr lang="en-US" altLang="ja-JP" sz="800" b="0" i="0" dirty="0">
              <a:solidFill>
                <a:srgbClr val="FF0033"/>
              </a:solidFill>
              <a:effectLst/>
              <a:latin typeface="NotoSansJP"/>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※2  </a:t>
            </a:r>
            <a:r>
              <a:rPr kumimoji="0" lang="en" altLang="ja-JP" sz="800" kern="0" dirty="0">
                <a:solidFill>
                  <a:srgbClr val="FF0033"/>
                </a:solidFill>
                <a:latin typeface="Meiryo" panose="020B0604030504040204" pitchFamily="34" charset="-128"/>
                <a:ea typeface="Meiryo" panose="020B0604030504040204" pitchFamily="34" charset="-128"/>
              </a:rPr>
              <a:t>FQ1</a:t>
            </a:r>
            <a:r>
              <a:rPr kumimoji="0" lang="ja-JP" altLang="en-US" sz="800" kern="0" dirty="0">
                <a:solidFill>
                  <a:srgbClr val="FF0033"/>
                </a:solidFill>
                <a:latin typeface="Meiryo" panose="020B0604030504040204" pitchFamily="34" charset="-128"/>
                <a:ea typeface="Meiryo" panose="020B0604030504040204" pitchFamily="34" charset="-128"/>
              </a:rPr>
              <a:t>回指定の掛け率含む。</a:t>
            </a:r>
            <a:endParaRPr kumimoji="0" lang="en-US" altLang="ja-JP" sz="800" kern="0" dirty="0">
              <a:solidFill>
                <a:srgbClr val="FF0033"/>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FF0033"/>
                </a:solidFill>
                <a:latin typeface="Meiryo" panose="020B0604030504040204" pitchFamily="34" charset="-128"/>
                <a:ea typeface="Meiryo" panose="020B0604030504040204" pitchFamily="34" charset="-128"/>
              </a:rPr>
              <a:t>※3  </a:t>
            </a:r>
            <a:r>
              <a:rPr kumimoji="0" lang="ja-JP" altLang="en-US" sz="800" kern="0" dirty="0">
                <a:solidFill>
                  <a:srgbClr val="FF0033"/>
                </a:solidFill>
                <a:latin typeface="Meiryo" panose="020B0604030504040204" pitchFamily="34" charset="-128"/>
                <a:ea typeface="Meiryo" panose="020B0604030504040204" pitchFamily="34" charset="-128"/>
              </a:rPr>
              <a:t>都道府県指定の掛け率含む。さらにターゲティングを掛ける場合は基本料金</a:t>
            </a:r>
            <a:r>
              <a:rPr kumimoji="0" lang="en" altLang="ja-JP" sz="800" kern="0" dirty="0">
                <a:solidFill>
                  <a:srgbClr val="FF0033"/>
                </a:solidFill>
                <a:latin typeface="Meiryo" panose="020B0604030504040204" pitchFamily="34" charset="-128"/>
                <a:ea typeface="Meiryo" panose="020B0604030504040204" pitchFamily="34" charset="-128"/>
              </a:rPr>
              <a:t>vCPM</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a:t>
            </a:r>
            <a:r>
              <a:rPr kumimoji="0" lang="en-US" altLang="ja-JP" sz="800" kern="0" dirty="0">
                <a:solidFill>
                  <a:srgbClr val="FF0033"/>
                </a:solidFill>
                <a:latin typeface="Meiryo" panose="020B0604030504040204" pitchFamily="34" charset="-128"/>
                <a:ea typeface="Meiryo" panose="020B0604030504040204" pitchFamily="34" charset="-128"/>
              </a:rPr>
              <a:t>)</a:t>
            </a:r>
            <a:r>
              <a:rPr kumimoji="0" lang="ja-JP" altLang="en-US" sz="800" kern="0" dirty="0">
                <a:solidFill>
                  <a:srgbClr val="FF0033"/>
                </a:solidFill>
                <a:latin typeface="Meiryo" panose="020B0604030504040204" pitchFamily="34" charset="-128"/>
                <a:ea typeface="Meiryo" panose="020B0604030504040204" pitchFamily="34" charset="-128"/>
              </a:rPr>
              <a:t>を元に計算せず、カッコ内の計算式を元に計算してください</a:t>
            </a:r>
            <a:endParaRPr kumimoji="0" lang="en-US" altLang="ja-JP" sz="800" kern="0" dirty="0">
              <a:solidFill>
                <a:srgbClr val="FF0033"/>
              </a:solidFill>
              <a:latin typeface="Meiryo" panose="020B0604030504040204" pitchFamily="34" charset="-128"/>
              <a:ea typeface="Meiryo" panose="020B0604030504040204" pitchFamily="34" charset="-128"/>
            </a:endParaRPr>
          </a:p>
        </p:txBody>
      </p:sp>
      <p:graphicFrame>
        <p:nvGraphicFramePr>
          <p:cNvPr id="17" name="表 16">
            <a:extLst>
              <a:ext uri="{FF2B5EF4-FFF2-40B4-BE49-F238E27FC236}">
                <a16:creationId xmlns:a16="http://schemas.microsoft.com/office/drawing/2014/main" id="{CEC04619-F271-6BDA-811C-54066C3495CA}"/>
              </a:ext>
            </a:extLst>
          </p:cNvPr>
          <p:cNvGraphicFramePr>
            <a:graphicFrameLocks noGrp="1"/>
          </p:cNvGraphicFramePr>
          <p:nvPr>
            <p:extLst>
              <p:ext uri="{D42A27DB-BD31-4B8C-83A1-F6EECF244321}">
                <p14:modId xmlns:p14="http://schemas.microsoft.com/office/powerpoint/2010/main" val="1581891771"/>
              </p:ext>
            </p:extLst>
          </p:nvPr>
        </p:nvGraphicFramePr>
        <p:xfrm>
          <a:off x="424673" y="900420"/>
          <a:ext cx="11279154" cy="4961273"/>
        </p:xfrm>
        <a:graphic>
          <a:graphicData uri="http://schemas.openxmlformats.org/drawingml/2006/table">
            <a:tbl>
              <a:tblPr/>
              <a:tblGrid>
                <a:gridCol w="1804666">
                  <a:extLst>
                    <a:ext uri="{9D8B030D-6E8A-4147-A177-3AD203B41FA5}">
                      <a16:colId xmlns:a16="http://schemas.microsoft.com/office/drawing/2014/main" val="3279672081"/>
                    </a:ext>
                  </a:extLst>
                </a:gridCol>
                <a:gridCol w="1184311">
                  <a:extLst>
                    <a:ext uri="{9D8B030D-6E8A-4147-A177-3AD203B41FA5}">
                      <a16:colId xmlns:a16="http://schemas.microsoft.com/office/drawing/2014/main" val="570414252"/>
                    </a:ext>
                  </a:extLst>
                </a:gridCol>
                <a:gridCol w="1184311">
                  <a:extLst>
                    <a:ext uri="{9D8B030D-6E8A-4147-A177-3AD203B41FA5}">
                      <a16:colId xmlns:a16="http://schemas.microsoft.com/office/drawing/2014/main" val="2488499146"/>
                    </a:ext>
                  </a:extLst>
                </a:gridCol>
                <a:gridCol w="1184311">
                  <a:extLst>
                    <a:ext uri="{9D8B030D-6E8A-4147-A177-3AD203B41FA5}">
                      <a16:colId xmlns:a16="http://schemas.microsoft.com/office/drawing/2014/main" val="1978399046"/>
                    </a:ext>
                  </a:extLst>
                </a:gridCol>
                <a:gridCol w="1184311">
                  <a:extLst>
                    <a:ext uri="{9D8B030D-6E8A-4147-A177-3AD203B41FA5}">
                      <a16:colId xmlns:a16="http://schemas.microsoft.com/office/drawing/2014/main" val="2280760170"/>
                    </a:ext>
                  </a:extLst>
                </a:gridCol>
                <a:gridCol w="1184311">
                  <a:extLst>
                    <a:ext uri="{9D8B030D-6E8A-4147-A177-3AD203B41FA5}">
                      <a16:colId xmlns:a16="http://schemas.microsoft.com/office/drawing/2014/main" val="1610554890"/>
                    </a:ext>
                  </a:extLst>
                </a:gridCol>
                <a:gridCol w="1184311">
                  <a:extLst>
                    <a:ext uri="{9D8B030D-6E8A-4147-A177-3AD203B41FA5}">
                      <a16:colId xmlns:a16="http://schemas.microsoft.com/office/drawing/2014/main" val="1746725009"/>
                    </a:ext>
                  </a:extLst>
                </a:gridCol>
                <a:gridCol w="1184311">
                  <a:extLst>
                    <a:ext uri="{9D8B030D-6E8A-4147-A177-3AD203B41FA5}">
                      <a16:colId xmlns:a16="http://schemas.microsoft.com/office/drawing/2014/main" val="3044765719"/>
                    </a:ext>
                  </a:extLst>
                </a:gridCol>
                <a:gridCol w="1184311">
                  <a:extLst>
                    <a:ext uri="{9D8B030D-6E8A-4147-A177-3AD203B41FA5}">
                      <a16:colId xmlns:a16="http://schemas.microsoft.com/office/drawing/2014/main" val="395871498"/>
                    </a:ext>
                  </a:extLst>
                </a:gridCol>
              </a:tblGrid>
              <a:tr h="620556">
                <a:tc>
                  <a:txBody>
                    <a:bodyPr/>
                    <a:lstStyle/>
                    <a:p>
                      <a:pPr algn="ctr" rtl="0" fontAlgn="ctr"/>
                      <a:r>
                        <a:rPr lang="ja-JP" altLang="en-US" sz="900" b="1" i="0" u="none" strike="noStrike">
                          <a:solidFill>
                            <a:srgbClr val="FFFFFF"/>
                          </a:solidFill>
                          <a:effectLst/>
                          <a:latin typeface="Meiryo" panose="020B0604030504040204" pitchFamily="50" charset="-128"/>
                          <a:ea typeface="Meiryo" panose="020B0604030504040204" pitchFamily="50" charset="-128"/>
                        </a:rPr>
                        <a:t>商品名</a:t>
                      </a:r>
                    </a:p>
                  </a:txBody>
                  <a:tcPr marL="5250" marR="5250" marT="5250" marB="0" anchor="ctr">
                    <a:lnL>
                      <a:noFill/>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solidFill>
                  </a:tcPr>
                </a:tc>
                <a:tc gridSpan="2">
                  <a:txBody>
                    <a:bodyPr/>
                    <a:lstStyle/>
                    <a:p>
                      <a:pPr algn="ctr" rtl="0" fontAlgn="ctr"/>
                      <a:r>
                        <a:rPr lang="ja-JP" altLang="en-US" sz="8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800" b="1" i="0" u="none" strike="noStrike">
                          <a:solidFill>
                            <a:srgbClr val="FFFFFF"/>
                          </a:solidFill>
                          <a:effectLst/>
                          <a:latin typeface="Meiryo" panose="020B0604030504040204" pitchFamily="50" charset="-128"/>
                          <a:ea typeface="Meiryo" panose="020B0604030504040204" pitchFamily="50" charset="-128"/>
                        </a:rPr>
                        <a:t>MD</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1000</a:t>
                      </a:r>
                      <a:r>
                        <a:rPr lang="ja-JP" altLang="en-US" sz="800" b="1" i="0" u="none" strike="noStrike">
                          <a:solidFill>
                            <a:srgbClr val="FFFFFF"/>
                          </a:solidFill>
                          <a:effectLst/>
                          <a:latin typeface="Meiryo" panose="020B0604030504040204" pitchFamily="50" charset="-128"/>
                          <a:ea typeface="Meiryo" panose="020B0604030504040204" pitchFamily="50" charset="-128"/>
                        </a:rPr>
                        <a:t>万円</a:t>
                      </a:r>
                      <a:r>
                        <a:rPr lang="en-US" altLang="ja-JP" sz="800" b="1" i="0" u="none" strike="noStrike">
                          <a:solidFill>
                            <a:srgbClr val="FFFFFF"/>
                          </a:solidFill>
                          <a:effectLst/>
                          <a:latin typeface="Meiryo" panose="020B0604030504040204" pitchFamily="50" charset="-128"/>
                          <a:ea typeface="Meiryo" panose="020B0604030504040204" pitchFamily="50" charset="-128"/>
                        </a:rPr>
                        <a:t>〜</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3/12</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3/31</a:t>
                      </a:r>
                      <a:r>
                        <a:rPr lang="ja-JP" altLang="en-US" sz="800" b="1" i="0" u="none" strike="noStrike">
                          <a:solidFill>
                            <a:srgbClr val="FFFFFF"/>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800" b="1" i="0" u="none" strike="noStrike">
                          <a:solidFill>
                            <a:srgbClr val="FFFFFF"/>
                          </a:solidFill>
                          <a:effectLst/>
                          <a:latin typeface="Meiryo" panose="020B0604030504040204" pitchFamily="50" charset="-128"/>
                          <a:ea typeface="Meiryo" panose="020B0604030504040204" pitchFamily="50" charset="-128"/>
                        </a:rPr>
                        <a:t>MD</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FQ1</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1000</a:t>
                      </a:r>
                      <a:r>
                        <a:rPr lang="ja-JP" altLang="en-US" sz="800" b="1" i="0" u="none" strike="noStrike">
                          <a:solidFill>
                            <a:srgbClr val="FFFFFF"/>
                          </a:solidFill>
                          <a:effectLst/>
                          <a:latin typeface="Meiryo" panose="020B0604030504040204" pitchFamily="50" charset="-128"/>
                          <a:ea typeface="Meiryo" panose="020B0604030504040204" pitchFamily="50" charset="-128"/>
                        </a:rPr>
                        <a:t>万円</a:t>
                      </a:r>
                      <a:r>
                        <a:rPr lang="en-US" altLang="ja-JP" sz="800" b="1" i="0" u="none" strike="noStrike">
                          <a:solidFill>
                            <a:srgbClr val="FFFFFF"/>
                          </a:solidFill>
                          <a:effectLst/>
                          <a:latin typeface="Meiryo" panose="020B0604030504040204" pitchFamily="50" charset="-128"/>
                          <a:ea typeface="Meiryo" panose="020B0604030504040204" pitchFamily="50" charset="-128"/>
                        </a:rPr>
                        <a:t>〜</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3/12</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3/31</a:t>
                      </a:r>
                      <a:r>
                        <a:rPr lang="ja-JP" altLang="en-US" sz="800" b="1" i="0" u="none" strike="noStrike">
                          <a:solidFill>
                            <a:srgbClr val="FFFFFF"/>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ブランドパネル　トップインパクト　パノラマ　</a:t>
                      </a:r>
                      <a:r>
                        <a:rPr lang="en-US" altLang="ja-JP" sz="800" b="1" i="0" u="none" strike="noStrike">
                          <a:solidFill>
                            <a:srgbClr val="FFFFFF"/>
                          </a:solidFill>
                          <a:effectLst/>
                          <a:latin typeface="メイリオ" panose="020B0604030504040204" pitchFamily="50" charset="-128"/>
                          <a:ea typeface="メイリオ" panose="020B0604030504040204" pitchFamily="50" charset="-128"/>
                        </a:rPr>
                        <a:t>MD</a:t>
                      </a: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a:t>
                      </a:r>
                      <a:r>
                        <a:rPr lang="en-US" altLang="ja-JP" sz="800" b="1" i="0" u="none" strike="noStrike">
                          <a:solidFill>
                            <a:srgbClr val="FFFFFF"/>
                          </a:solidFill>
                          <a:effectLst/>
                          <a:latin typeface="メイリオ" panose="020B0604030504040204" pitchFamily="50" charset="-128"/>
                          <a:ea typeface="メイリオ" panose="020B0604030504040204" pitchFamily="50" charset="-128"/>
                        </a:rPr>
                        <a:t>FQ1</a:t>
                      </a: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a:t>
                      </a:r>
                      <a:r>
                        <a:rPr lang="en-US" altLang="ja-JP" sz="800" b="1" i="0" u="none" strike="noStrike">
                          <a:solidFill>
                            <a:srgbClr val="FFFFFF"/>
                          </a:solidFill>
                          <a:effectLst/>
                          <a:latin typeface="メイリオ" panose="020B0604030504040204" pitchFamily="50" charset="-128"/>
                          <a:ea typeface="メイリオ" panose="020B0604030504040204" pitchFamily="50" charset="-128"/>
                        </a:rPr>
                        <a:t>2000</a:t>
                      </a: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万円</a:t>
                      </a:r>
                      <a:r>
                        <a:rPr lang="en-US" altLang="ja-JP" sz="800" b="1" i="0" u="none" strike="noStrike">
                          <a:solidFill>
                            <a:srgbClr val="FFFFFF"/>
                          </a:solidFill>
                          <a:effectLst/>
                          <a:latin typeface="メイリオ" panose="020B0604030504040204" pitchFamily="50" charset="-128"/>
                          <a:ea typeface="メイリオ" panose="020B0604030504040204" pitchFamily="50" charset="-128"/>
                        </a:rPr>
                        <a:t>〜</a:t>
                      </a: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3/12</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3/31</a:t>
                      </a:r>
                      <a:r>
                        <a:rPr lang="ja-JP" altLang="en-US" sz="800" b="1" i="0" u="none" strike="noStrike">
                          <a:solidFill>
                            <a:srgbClr val="FFFFFF"/>
                          </a:solidFill>
                          <a:effectLst/>
                          <a:latin typeface="Meiryo" panose="020B0604030504040204" pitchFamily="50" charset="-128"/>
                          <a:ea typeface="Meiryo" panose="020B0604030504040204" pitchFamily="50" charset="-128"/>
                        </a:rPr>
                        <a:t>）</a:t>
                      </a:r>
                      <a:endParaRPr lang="ja-JP" altLang="en-US" sz="800" b="1" i="0" u="none" strike="noStrike">
                        <a:solidFill>
                          <a:srgbClr val="FFFFFF"/>
                        </a:solidFill>
                        <a:effectLst/>
                        <a:latin typeface="メイリオ" panose="020B0604030504040204" pitchFamily="50" charset="-128"/>
                        <a:ea typeface="メイリオ"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solidFill>
                  </a:tcPr>
                </a:tc>
                <a:tc hMerge="1">
                  <a:txBody>
                    <a:bodyPr/>
                    <a:lstStyle/>
                    <a:p>
                      <a:endParaRPr kumimoji="1" lang="ja-JP" altLang="en-US"/>
                    </a:p>
                  </a:txBody>
                  <a:tcPr/>
                </a:tc>
                <a:tc gridSpan="2">
                  <a:txBody>
                    <a:bodyPr/>
                    <a:lstStyle/>
                    <a:p>
                      <a:pPr algn="ctr" rtl="0" fontAlgn="ctr"/>
                      <a:r>
                        <a:rPr lang="ja-JP" altLang="en-US" sz="8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800" b="1" i="0" u="none" strike="noStrike">
                          <a:solidFill>
                            <a:srgbClr val="FFFFFF"/>
                          </a:solidFill>
                          <a:effectLst/>
                          <a:latin typeface="Meiryo" panose="020B0604030504040204" pitchFamily="50" charset="-128"/>
                          <a:ea typeface="Meiryo" panose="020B0604030504040204" pitchFamily="50" charset="-128"/>
                        </a:rPr>
                        <a:t>MD</a:t>
                      </a:r>
                      <a:r>
                        <a:rPr lang="ja-JP" altLang="en-US" sz="800" b="1" i="0" u="none" strike="noStrike">
                          <a:solidFill>
                            <a:srgbClr val="FFFFFF"/>
                          </a:solidFill>
                          <a:effectLst/>
                          <a:latin typeface="Meiryo" panose="020B0604030504040204" pitchFamily="50" charset="-128"/>
                          <a:ea typeface="Meiryo" panose="020B0604030504040204" pitchFamily="50" charset="-128"/>
                        </a:rPr>
                        <a:t>（都道府県）（</a:t>
                      </a:r>
                      <a:r>
                        <a:rPr lang="en-US" altLang="ja-JP" sz="800" b="1" i="0" u="none" strike="noStrike">
                          <a:solidFill>
                            <a:srgbClr val="FFFFFF"/>
                          </a:solidFill>
                          <a:effectLst/>
                          <a:latin typeface="Meiryo" panose="020B0604030504040204" pitchFamily="50" charset="-128"/>
                          <a:ea typeface="Meiryo" panose="020B0604030504040204" pitchFamily="50" charset="-128"/>
                        </a:rPr>
                        <a:t>3/12</a:t>
                      </a:r>
                      <a:r>
                        <a:rPr lang="ja-JP" altLang="en-US" sz="800" b="1" i="0" u="none" strike="noStrike">
                          <a:solidFill>
                            <a:srgbClr val="FFFFFF"/>
                          </a:solidFill>
                          <a:effectLst/>
                          <a:latin typeface="Meiryo" panose="020B0604030504040204" pitchFamily="50" charset="-128"/>
                          <a:ea typeface="Meiryo" panose="020B0604030504040204" pitchFamily="50" charset="-128"/>
                        </a:rPr>
                        <a:t>～</a:t>
                      </a:r>
                      <a:r>
                        <a:rPr lang="en-US" altLang="ja-JP" sz="800" b="1" i="0" u="none" strike="noStrike">
                          <a:solidFill>
                            <a:srgbClr val="FFFFFF"/>
                          </a:solidFill>
                          <a:effectLst/>
                          <a:latin typeface="Meiryo" panose="020B0604030504040204" pitchFamily="50" charset="-128"/>
                          <a:ea typeface="Meiryo" panose="020B0604030504040204" pitchFamily="50" charset="-128"/>
                        </a:rPr>
                        <a:t>3/31</a:t>
                      </a:r>
                      <a:r>
                        <a:rPr lang="ja-JP" altLang="en-US" sz="800" b="1" i="0" u="none" strike="noStrike">
                          <a:solidFill>
                            <a:srgbClr val="FFFFFF"/>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0003E"/>
                    </a:solidFill>
                  </a:tcPr>
                </a:tc>
                <a:tc hMerge="1">
                  <a:txBody>
                    <a:bodyPr/>
                    <a:lstStyle/>
                    <a:p>
                      <a:endParaRPr kumimoji="1" lang="ja-JP" altLang="en-US"/>
                    </a:p>
                  </a:txBody>
                  <a:tcPr/>
                </a:tc>
                <a:extLst>
                  <a:ext uri="{0D108BD9-81ED-4DB2-BD59-A6C34878D82A}">
                    <a16:rowId xmlns:a16="http://schemas.microsoft.com/office/drawing/2014/main" val="2980937106"/>
                  </a:ext>
                </a:extLst>
              </a:tr>
              <a:tr h="255744">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リリース種別</a:t>
                      </a:r>
                      <a:r>
                        <a:rPr lang="en-US" altLang="ja-JP" sz="900" b="0" i="0" u="none" strike="noStrike">
                          <a:solidFill>
                            <a:srgbClr val="FFFFFF"/>
                          </a:solidFill>
                          <a:effectLst/>
                          <a:latin typeface="Meiryo" panose="020B0604030504040204" pitchFamily="50" charset="-128"/>
                          <a:ea typeface="Meiryo" panose="020B0604030504040204" pitchFamily="50" charset="-128"/>
                        </a:rPr>
                        <a:t>/</a:t>
                      </a:r>
                      <a:r>
                        <a:rPr lang="ja-JP" altLang="en-US" sz="900" b="0" i="0" u="none" strike="noStrike">
                          <a:solidFill>
                            <a:srgbClr val="FFFFFF"/>
                          </a:solidFill>
                          <a:effectLst/>
                          <a:latin typeface="Meiryo" panose="020B0604030504040204" pitchFamily="50" charset="-128"/>
                          <a:ea typeface="Meiryo" panose="020B0604030504040204" pitchFamily="50" charset="-128"/>
                        </a:rPr>
                        <a:t>商品</a:t>
                      </a:r>
                      <a:r>
                        <a:rPr lang="en-US" altLang="ja-JP" sz="900" b="0" i="0" u="none" strike="noStrike">
                          <a:solidFill>
                            <a:srgbClr val="FFFFFF"/>
                          </a:solidFill>
                          <a:effectLst/>
                          <a:latin typeface="Meiryo" panose="020B0604030504040204" pitchFamily="50" charset="-128"/>
                          <a:ea typeface="Meiryo" panose="020B0604030504040204" pitchFamily="50" charset="-128"/>
                        </a:rPr>
                        <a:t>ID</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新規</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kumimoji="1" lang="en-US" altLang="ja-JP" sz="900" b="0" i="0" kern="1200">
                          <a:solidFill>
                            <a:schemeClr val="tx1"/>
                          </a:solidFill>
                          <a:effectLst/>
                          <a:latin typeface="+mn-ea"/>
                          <a:ea typeface="+mn-ea"/>
                          <a:cs typeface="+mn-cs"/>
                        </a:rPr>
                        <a:t>1000009382</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新規</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kumimoji="1" lang="en-US" altLang="ja-JP" sz="900" b="0" i="0" kern="1200">
                          <a:solidFill>
                            <a:schemeClr val="tx1"/>
                          </a:solidFill>
                          <a:effectLst/>
                          <a:latin typeface="+mn-ea"/>
                          <a:ea typeface="+mn-ea"/>
                          <a:cs typeface="+mn-cs"/>
                        </a:rPr>
                        <a:t>1000009383</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新規</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kumimoji="1" lang="en-US" altLang="ja-JP" sz="900" b="0" i="0" kern="1200">
                          <a:solidFill>
                            <a:schemeClr val="tx1"/>
                          </a:solidFill>
                          <a:effectLst/>
                          <a:latin typeface="+mn-ea"/>
                          <a:ea typeface="+mn-ea"/>
                          <a:cs typeface="+mn-cs"/>
                        </a:rPr>
                        <a:t>1000009342</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新規</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a:txBody>
                    <a:bodyPr/>
                    <a:lstStyle/>
                    <a:p>
                      <a:pPr algn="ctr" rtl="0" fontAlgn="ctr"/>
                      <a:r>
                        <a:rPr kumimoji="1" lang="en-US" altLang="ja-JP" sz="900" b="0" i="0" kern="1200">
                          <a:solidFill>
                            <a:schemeClr val="tx1"/>
                          </a:solidFill>
                          <a:effectLst/>
                          <a:latin typeface="+mn-ea"/>
                          <a:ea typeface="+mn-ea"/>
                          <a:cs typeface="+mn-cs"/>
                        </a:rPr>
                        <a:t>1000009364</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extLst>
                  <a:ext uri="{0D108BD9-81ED-4DB2-BD59-A6C34878D82A}">
                    <a16:rowId xmlns:a16="http://schemas.microsoft.com/office/drawing/2014/main" val="3777053431"/>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予約開始日</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2024</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年</a:t>
                      </a: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9</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月</a:t>
                      </a: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19</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日</a:t>
                      </a: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木</a:t>
                      </a:r>
                      <a:r>
                        <a:rPr lang="en-US" altLang="ja-JP" sz="900" b="0" i="0" u="none" strike="noStrike">
                          <a:solidFill>
                            <a:srgbClr val="0D0D0D"/>
                          </a:solidFill>
                          <a:effectLst/>
                          <a:latin typeface="メイリオ" panose="020B0604030504040204" pitchFamily="50" charset="-128"/>
                          <a:ea typeface="メイリオ"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18675676"/>
                  </a:ext>
                </a:extLst>
              </a:tr>
              <a:tr h="222560">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入稿前審査対象</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1" i="0" u="none" strike="noStrike">
                          <a:solidFill>
                            <a:srgbClr val="0D0D0D"/>
                          </a:solidFill>
                          <a:effectLst/>
                          <a:latin typeface="Meiryo" panose="020B0604030504040204" pitchFamily="50" charset="-128"/>
                          <a:ea typeface="Meiryo" panose="020B0604030504040204" pitchFamily="50" charset="-128"/>
                        </a:rPr>
                        <a:t>●</a:t>
                      </a:r>
                      <a:r>
                        <a:rPr lang="en-US" sz="900" b="0" i="0" u="none" strike="noStrike">
                          <a:solidFill>
                            <a:srgbClr val="0D0D0D"/>
                          </a:solidFill>
                          <a:effectLst/>
                          <a:latin typeface="Meiryo" panose="020B0604030504040204" pitchFamily="50" charset="-128"/>
                          <a:ea typeface="Meiryo" panose="020B0604030504040204" pitchFamily="50" charset="-128"/>
                        </a:rPr>
                        <a:t>（PC</a:t>
                      </a:r>
                      <a:r>
                        <a:rPr lang="ja-JP" altLang="en-US" sz="900" b="0" i="0" u="none" strike="noStrike">
                          <a:solidFill>
                            <a:srgbClr val="0D0D0D"/>
                          </a:solidFill>
                          <a:effectLst/>
                          <a:latin typeface="Meiryo" panose="020B0604030504040204" pitchFamily="50" charset="-128"/>
                          <a:ea typeface="Meiryo" panose="020B0604030504040204" pitchFamily="50" charset="-128"/>
                        </a:rPr>
                        <a:t>のみ）</a:t>
                      </a:r>
                      <a:endParaRPr lang="ja-JP" altLang="en-US" sz="900" b="1" i="0" u="none" strike="noStrike">
                        <a:solidFill>
                          <a:srgbClr val="0D0D0D"/>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8920613"/>
                  </a:ext>
                </a:extLst>
              </a:tr>
              <a:tr h="236515">
                <a:tc rowSpan="3">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広告タイプ</a:t>
                      </a:r>
                      <a:r>
                        <a:rPr lang="en-US" altLang="ja-JP" sz="900" b="0" i="0" u="none" strike="noStrike">
                          <a:solidFill>
                            <a:srgbClr val="FFFFFF"/>
                          </a:solidFill>
                          <a:effectLst/>
                          <a:latin typeface="Meiryo" panose="020B0604030504040204" pitchFamily="50" charset="-128"/>
                          <a:ea typeface="Meiryo" panose="020B0604030504040204" pitchFamily="50" charset="-128"/>
                        </a:rPr>
                        <a:t>/</a:t>
                      </a:r>
                      <a:r>
                        <a:rPr lang="ja-JP" altLang="en-US" sz="900" b="0" i="0" u="none" strike="noStrike">
                          <a:solidFill>
                            <a:srgbClr val="FFFFFF"/>
                          </a:solidFill>
                          <a:effectLst/>
                          <a:latin typeface="Meiryo" panose="020B0604030504040204" pitchFamily="50" charset="-128"/>
                          <a:ea typeface="Meiryo" panose="020B0604030504040204" pitchFamily="50" charset="-128"/>
                        </a:rPr>
                        <a:t>メインメディアの形式</a:t>
                      </a:r>
                      <a:r>
                        <a:rPr lang="en-US" altLang="ja-JP" sz="900" b="0" i="0" u="none" strike="noStrike">
                          <a:solidFill>
                            <a:srgbClr val="FFFFFF"/>
                          </a:solidFill>
                          <a:effectLst/>
                          <a:latin typeface="Meiryo" panose="020B0604030504040204" pitchFamily="50" charset="-128"/>
                          <a:ea typeface="Meiryo" panose="020B0604030504040204" pitchFamily="50" charset="-128"/>
                        </a:rPr>
                        <a:t>/</a:t>
                      </a:r>
                      <a:r>
                        <a:rPr lang="ja-JP" altLang="en-US" sz="900" b="0" i="0" u="none" strike="noStrike">
                          <a:solidFill>
                            <a:srgbClr val="FFFFFF"/>
                          </a:solidFill>
                          <a:effectLst/>
                          <a:latin typeface="Meiryo" panose="020B0604030504040204" pitchFamily="50" charset="-128"/>
                          <a:ea typeface="Meiryo" panose="020B0604030504040204" pitchFamily="50" charset="-128"/>
                        </a:rPr>
                        <a:t>アスペクト比</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スマートフォン</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バナー</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画像</a:t>
                      </a:r>
                      <a:r>
                        <a:rPr lang="en-US" altLang="ja-JP" sz="900" b="0" i="0" u="none" strike="noStrike">
                          <a:solidFill>
                            <a:srgbClr val="0D0D0D"/>
                          </a:solidFill>
                          <a:effectLst/>
                          <a:latin typeface="Meiryo" panose="020B0604030504040204" pitchFamily="50" charset="-128"/>
                          <a:ea typeface="Meiryo" panose="020B0604030504040204" pitchFamily="50" charset="-128"/>
                        </a:rPr>
                        <a:t>/16</a:t>
                      </a:r>
                      <a:r>
                        <a:rPr lang="ja-JP" altLang="en-US" sz="900" b="0" i="0" u="none" strike="noStrike">
                          <a:solidFill>
                            <a:srgbClr val="0D0D0D"/>
                          </a:solidFill>
                          <a:effectLst/>
                          <a:latin typeface="Meiryo" panose="020B0604030504040204" pitchFamily="50" charset="-128"/>
                          <a:ea typeface="Meiryo" panose="020B0604030504040204" pitchFamily="50" charset="-128"/>
                        </a:rPr>
                        <a:t>：</a:t>
                      </a:r>
                      <a:r>
                        <a:rPr lang="en-US" altLang="ja-JP" sz="900" b="0" i="0" u="none" strike="noStrike">
                          <a:solidFill>
                            <a:srgbClr val="0D0D0D"/>
                          </a:solidFill>
                          <a:effectLst/>
                          <a:latin typeface="Meiryo" panose="020B0604030504040204" pitchFamily="50" charset="-128"/>
                          <a:ea typeface="Meiryo" panose="020B0604030504040204" pitchFamily="50" charset="-128"/>
                        </a:rPr>
                        <a:t>9</a:t>
                      </a:r>
                      <a:r>
                        <a:rPr lang="ja-JP" altLang="en-US" sz="900" b="0" i="0" u="none" strike="noStrike">
                          <a:solidFill>
                            <a:srgbClr val="0D0D0D"/>
                          </a:solidFill>
                          <a:effectLst/>
                          <a:latin typeface="Meiryo" panose="020B0604030504040204" pitchFamily="50" charset="-128"/>
                          <a:ea typeface="Meiryo" panose="020B0604030504040204" pitchFamily="50" charset="-128"/>
                        </a:rPr>
                        <a:t>　バナー</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動画</a:t>
                      </a:r>
                      <a:r>
                        <a:rPr lang="en-US" altLang="ja-JP" sz="900" b="0" i="0" u="none" strike="noStrike">
                          <a:solidFill>
                            <a:srgbClr val="0D0D0D"/>
                          </a:solidFill>
                          <a:effectLst/>
                          <a:latin typeface="Meiryo" panose="020B0604030504040204" pitchFamily="50" charset="-128"/>
                          <a:ea typeface="Meiryo" panose="020B0604030504040204" pitchFamily="50" charset="-128"/>
                        </a:rPr>
                        <a:t>/16</a:t>
                      </a:r>
                      <a:r>
                        <a:rPr lang="ja-JP" altLang="en-US" sz="900" b="0" i="0" u="none" strike="noStrike">
                          <a:solidFill>
                            <a:srgbClr val="0D0D0D"/>
                          </a:solidFill>
                          <a:effectLst/>
                          <a:latin typeface="Meiryo" panose="020B0604030504040204" pitchFamily="50" charset="-128"/>
                          <a:ea typeface="Meiryo" panose="020B0604030504040204" pitchFamily="50" charset="-128"/>
                        </a:rPr>
                        <a:t>：</a:t>
                      </a:r>
                      <a:r>
                        <a:rPr lang="en-US" altLang="ja-JP" sz="900" b="0" i="0" u="none" strike="noStrike">
                          <a:solidFill>
                            <a:srgbClr val="0D0D0D"/>
                          </a:solidFill>
                          <a:effectLst/>
                          <a:latin typeface="Meiryo" panose="020B0604030504040204" pitchFamily="50" charset="-128"/>
                          <a:ea typeface="Meiryo" panose="020B0604030504040204" pitchFamily="50" charset="-128"/>
                        </a:rPr>
                        <a:t>9</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897070473"/>
                  </a:ext>
                </a:extLst>
              </a:tr>
              <a:tr h="189326">
                <a:tc vMerge="1">
                  <a:txBody>
                    <a:bodyPr/>
                    <a:lstStyle/>
                    <a:p>
                      <a:endParaRPr kumimoji="1" lang="ja-JP" altLang="en-US"/>
                    </a:p>
                  </a:txBody>
                  <a:tcPr/>
                </a:tc>
                <a:tc gridSpan="8">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【PC】</a:t>
                      </a:r>
                      <a:r>
                        <a:rPr lang="ja-JP" altLang="en-US" sz="900" b="0" i="0" u="none" strike="noStrike">
                          <a:solidFill>
                            <a:srgbClr val="0D0D0D"/>
                          </a:solidFill>
                          <a:effectLst/>
                          <a:latin typeface="Meiryo" panose="020B0604030504040204" pitchFamily="50" charset="-128"/>
                          <a:ea typeface="Meiryo" panose="020B0604030504040204" pitchFamily="50" charset="-128"/>
                        </a:rPr>
                        <a:t>トップインパクト パノラマ</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画像</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トップインパクト パノラマ</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動画</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トップインパクト パノラマ パネルスイッチ</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画像</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a:noFill/>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624384625"/>
                  </a:ext>
                </a:extLst>
              </a:tr>
              <a:tr h="211987">
                <a:tc vMerge="1">
                  <a:txBody>
                    <a:bodyPr/>
                    <a:lstStyle/>
                    <a:p>
                      <a:endParaRPr kumimoji="1" lang="ja-JP" altLang="en-US"/>
                    </a:p>
                  </a:txBody>
                  <a:tcPr/>
                </a:tc>
                <a:tc gridSpan="8">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トップインパクト パノラマ サイドスイッチ</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動画</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822006341"/>
                  </a:ext>
                </a:extLst>
              </a:tr>
              <a:tr h="387048">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バナー</a:t>
                      </a:r>
                      <a:r>
                        <a:rPr lang="en-US" altLang="ja-JP" sz="900" b="0" i="0" u="none" strike="noStrike">
                          <a:solidFill>
                            <a:srgbClr val="FFFFFF"/>
                          </a:solidFill>
                          <a:effectLst/>
                          <a:latin typeface="Meiryo" panose="020B0604030504040204" pitchFamily="50" charset="-128"/>
                          <a:ea typeface="Meiryo" panose="020B0604030504040204" pitchFamily="50" charset="-128"/>
                        </a:rPr>
                        <a:t>/</a:t>
                      </a:r>
                      <a:r>
                        <a:rPr lang="ja-JP" altLang="en-US" sz="900" b="0" i="0" u="none" strike="noStrike">
                          <a:solidFill>
                            <a:srgbClr val="FFFFFF"/>
                          </a:solidFill>
                          <a:effectLst/>
                          <a:latin typeface="Meiryo" panose="020B0604030504040204" pitchFamily="50" charset="-128"/>
                          <a:ea typeface="Meiryo" panose="020B0604030504040204" pitchFamily="50" charset="-128"/>
                        </a:rPr>
                        <a:t>動画</a:t>
                      </a:r>
                      <a:r>
                        <a:rPr lang="en-US" altLang="ja-JP" sz="900" b="0" i="0" u="none" strike="noStrike">
                          <a:solidFill>
                            <a:srgbClr val="FFFFFF"/>
                          </a:solidFill>
                          <a:effectLst/>
                          <a:latin typeface="Meiryo" panose="020B0604030504040204" pitchFamily="50" charset="-128"/>
                          <a:ea typeface="Meiryo" panose="020B0604030504040204" pitchFamily="50" charset="-128"/>
                        </a:rPr>
                        <a:t>/16</a:t>
                      </a:r>
                      <a:r>
                        <a:rPr lang="ja-JP" altLang="en-US" sz="900" b="0" i="0" u="none" strike="noStrike">
                          <a:solidFill>
                            <a:srgbClr val="FFFFFF"/>
                          </a:solidFill>
                          <a:effectLst/>
                          <a:latin typeface="Meiryo" panose="020B0604030504040204" pitchFamily="50" charset="-128"/>
                          <a:ea typeface="Meiryo" panose="020B0604030504040204" pitchFamily="50" charset="-128"/>
                        </a:rPr>
                        <a:t>：</a:t>
                      </a:r>
                      <a:r>
                        <a:rPr lang="en-US" altLang="ja-JP" sz="900" b="0" i="0" u="none" strike="noStrike">
                          <a:solidFill>
                            <a:srgbClr val="FFFFFF"/>
                          </a:solidFill>
                          <a:effectLst/>
                          <a:latin typeface="Meiryo" panose="020B0604030504040204" pitchFamily="50" charset="-128"/>
                          <a:ea typeface="Meiryo" panose="020B0604030504040204" pitchFamily="50" charset="-128"/>
                        </a:rPr>
                        <a:t>9</a:t>
                      </a:r>
                      <a:r>
                        <a:rPr lang="ja-JP" altLang="en-US" sz="900" b="0" i="0" u="none" strike="noStrike">
                          <a:solidFill>
                            <a:srgbClr val="FFFFFF"/>
                          </a:solidFill>
                          <a:effectLst/>
                          <a:latin typeface="Meiryo" panose="020B0604030504040204" pitchFamily="50" charset="-128"/>
                          <a:ea typeface="Meiryo" panose="020B0604030504040204" pitchFamily="50" charset="-128"/>
                        </a:rPr>
                        <a:t>広告</a:t>
                      </a:r>
                      <a:br>
                        <a:rPr lang="ja-JP" altLang="en-US" sz="900" b="0" i="0" u="none" strike="noStrike">
                          <a:solidFill>
                            <a:srgbClr val="FFFFFF"/>
                          </a:solidFill>
                          <a:effectLst/>
                          <a:latin typeface="Meiryo" panose="020B0604030504040204" pitchFamily="50" charset="-128"/>
                          <a:ea typeface="Meiryo" panose="020B0604030504040204" pitchFamily="50" charset="-128"/>
                        </a:rPr>
                      </a:br>
                      <a:r>
                        <a:rPr lang="ja-JP" altLang="en-US" sz="900" b="0" i="0" u="none" strike="noStrike">
                          <a:solidFill>
                            <a:srgbClr val="FFFFFF"/>
                          </a:solidFill>
                          <a:effectLst/>
                          <a:latin typeface="Meiryo" panose="020B0604030504040204" pitchFamily="50" charset="-128"/>
                          <a:ea typeface="Meiryo" panose="020B0604030504040204" pitchFamily="50" charset="-128"/>
                        </a:rPr>
                        <a:t>タップ後の動作</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動画をフルスクリーンで再生する（</a:t>
                      </a:r>
                      <a:r>
                        <a:rPr lang="en-US" altLang="ja-JP" sz="900" b="0" i="0" u="none" strike="noStrike">
                          <a:solidFill>
                            <a:srgbClr val="0D0D0D"/>
                          </a:solidFill>
                          <a:effectLst/>
                          <a:latin typeface="Meiryo" panose="020B0604030504040204" pitchFamily="50" charset="-128"/>
                          <a:ea typeface="Meiryo" panose="020B0604030504040204" pitchFamily="50" charset="-128"/>
                        </a:rPr>
                        <a:t>for view</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ランディングページを表示する（</a:t>
                      </a:r>
                      <a:r>
                        <a:rPr lang="en-US" altLang="ja-JP" sz="900" b="0" i="0" u="none" strike="noStrike">
                          <a:solidFill>
                            <a:srgbClr val="0D0D0D"/>
                          </a:solidFill>
                          <a:effectLst/>
                          <a:latin typeface="Meiryo" panose="020B0604030504040204" pitchFamily="50" charset="-128"/>
                          <a:ea typeface="Meiryo" panose="020B0604030504040204" pitchFamily="50" charset="-128"/>
                        </a:rPr>
                        <a:t>for click</a:t>
                      </a:r>
                      <a:r>
                        <a:rPr lang="ja-JP" altLang="en-US" sz="900" b="0" i="0" u="none" strike="noStrike">
                          <a:solidFill>
                            <a:srgbClr val="0D0D0D"/>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0315275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デバイス</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ja-JP" altLang="en-US" sz="900" b="0" i="0" u="none" strike="noStrike">
                          <a:solidFill>
                            <a:srgbClr val="0D0D0D"/>
                          </a:solidFill>
                          <a:effectLst/>
                          <a:latin typeface="Meiryo" panose="020B0604030504040204" pitchFamily="50" charset="-128"/>
                          <a:ea typeface="Meiryo" panose="020B0604030504040204" pitchFamily="50" charset="-128"/>
                        </a:rPr>
                        <a:t>スマートフォン（ウェブ</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アプリ）　</a:t>
                      </a:r>
                      <a:r>
                        <a:rPr lang="en-US" altLang="ja-JP" sz="900" b="0" i="0" u="none" strike="noStrike">
                          <a:solidFill>
                            <a:srgbClr val="0D0D0D"/>
                          </a:solidFill>
                          <a:effectLst/>
                          <a:latin typeface="Meiryo" panose="020B0604030504040204" pitchFamily="50" charset="-128"/>
                          <a:ea typeface="Meiryo" panose="020B0604030504040204" pitchFamily="50" charset="-128"/>
                        </a:rPr>
                        <a:t>/</a:t>
                      </a:r>
                      <a:r>
                        <a:rPr lang="ja-JP" altLang="en-US" sz="900" b="0" i="0" u="none" strike="noStrike">
                          <a:solidFill>
                            <a:srgbClr val="0D0D0D"/>
                          </a:solidFill>
                          <a:effectLst/>
                          <a:latin typeface="Meiryo" panose="020B0604030504040204" pitchFamily="50" charset="-128"/>
                          <a:ea typeface="Meiryo" panose="020B0604030504040204" pitchFamily="50" charset="-128"/>
                        </a:rPr>
                        <a:t>　</a:t>
                      </a:r>
                      <a:r>
                        <a:rPr lang="en-US" altLang="ja-JP" sz="900" b="0" i="0" u="none" strike="noStrike">
                          <a:solidFill>
                            <a:srgbClr val="0D0D0D"/>
                          </a:solidFill>
                          <a:effectLst/>
                          <a:latin typeface="Meiryo" panose="020B0604030504040204" pitchFamily="50" charset="-128"/>
                          <a:ea typeface="Meiryo" panose="020B0604030504040204" pitchFamily="50" charset="-128"/>
                        </a:rPr>
                        <a:t>PC</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1860010"/>
                  </a:ext>
                </a:extLst>
              </a:tr>
              <a:tr h="211254">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掲載面</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Yahoo! JAPAN</a:t>
                      </a:r>
                      <a:r>
                        <a:rPr lang="ja-JP" altLang="en-US" sz="900" b="0" i="0" u="none" strike="noStrike">
                          <a:solidFill>
                            <a:srgbClr val="0D0D0D"/>
                          </a:solidFill>
                          <a:effectLst/>
                          <a:latin typeface="Meiryo" panose="020B0604030504040204" pitchFamily="50" charset="-128"/>
                          <a:ea typeface="Meiryo" panose="020B0604030504040204" pitchFamily="50" charset="-128"/>
                        </a:rPr>
                        <a:t>　トップページ</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61653793"/>
                  </a:ext>
                </a:extLst>
              </a:tr>
              <a:tr h="311150">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掲載場所</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Yahoo! JAPAN</a:t>
                      </a:r>
                      <a:r>
                        <a:rPr lang="ja-JP" altLang="en-US" sz="900" b="0" i="0" u="none" strike="noStrike">
                          <a:solidFill>
                            <a:srgbClr val="0D0D0D"/>
                          </a:solidFill>
                          <a:effectLst/>
                          <a:latin typeface="Meiryo" panose="020B0604030504040204" pitchFamily="50" charset="-128"/>
                          <a:ea typeface="Meiryo" panose="020B0604030504040204" pitchFamily="50" charset="-128"/>
                        </a:rPr>
                        <a:t>　トップページ　および　</a:t>
                      </a:r>
                      <a:r>
                        <a:rPr lang="en-US" altLang="ja-JP" sz="900" b="0" i="0" u="none" strike="noStrike">
                          <a:solidFill>
                            <a:srgbClr val="0D0D0D"/>
                          </a:solidFill>
                          <a:effectLst/>
                          <a:latin typeface="Meiryo" panose="020B0604030504040204" pitchFamily="50" charset="-128"/>
                          <a:ea typeface="Meiryo" panose="020B0604030504040204" pitchFamily="50" charset="-128"/>
                        </a:rPr>
                        <a:t>Yahoo! JAPAN</a:t>
                      </a:r>
                      <a:r>
                        <a:rPr lang="ja-JP" altLang="en-US" sz="900" b="0" i="0" u="none" strike="noStrike">
                          <a:solidFill>
                            <a:srgbClr val="0D0D0D"/>
                          </a:solidFill>
                          <a:effectLst/>
                          <a:latin typeface="Meiryo" panose="020B0604030504040204" pitchFamily="50" charset="-128"/>
                          <a:ea typeface="Meiryo" panose="020B0604030504040204" pitchFamily="50" charset="-128"/>
                        </a:rPr>
                        <a:t>アプリのファーストビュー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91845947"/>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掲載期間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a:ln>
                            <a:noFill/>
                          </a:ln>
                          <a:solidFill>
                            <a:srgbClr val="0D0D0D"/>
                          </a:solidFill>
                          <a:effectLst/>
                          <a:uLnTx/>
                          <a:uFillTx/>
                          <a:latin typeface="Meiryo"/>
                        </a:rPr>
                        <a:t>2025</a:t>
                      </a:r>
                      <a:r>
                        <a:rPr kumimoji="1" lang="ja-JP" alt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3</a:t>
                      </a:r>
                      <a:r>
                        <a:rPr kumimoji="1" lang="ja-JP" altLang="ja-JP" sz="900" b="0" i="0" u="none" strike="noStrike" kern="1200" cap="none" spc="0" normalizeH="0" baseline="0" noProof="0">
                          <a:ln>
                            <a:noFill/>
                          </a:ln>
                          <a:solidFill>
                            <a:srgbClr val="0D0D0D"/>
                          </a:solidFill>
                          <a:effectLst/>
                          <a:uLnTx/>
                          <a:uFillTx/>
                          <a:latin typeface="Meiryo"/>
                          <a:ea typeface="Meiryo"/>
                        </a:rPr>
                        <a:t>月</a:t>
                      </a:r>
                      <a:r>
                        <a:rPr lang="en-US" altLang="ja-JP" sz="900" b="0" i="0" u="none" strike="noStrike" kern="1200" cap="none" spc="0" normalizeH="0" baseline="0" noProof="0">
                          <a:ln>
                            <a:noFill/>
                          </a:ln>
                          <a:solidFill>
                            <a:srgbClr val="0D0D0D"/>
                          </a:solidFill>
                          <a:effectLst/>
                          <a:uLnTx/>
                          <a:uFillTx/>
                          <a:latin typeface="Meiryo"/>
                        </a:rPr>
                        <a:t>12</a:t>
                      </a:r>
                      <a:r>
                        <a:rPr kumimoji="1" lang="ja-JP" alt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水</a:t>
                      </a:r>
                      <a:r>
                        <a:rPr kumimoji="1" lang="ja-JP" altLang="ja-JP" sz="900" b="0" i="0" u="none" strike="noStrike" kern="1200" cap="none" spc="0" normalizeH="0" baseline="0" noProof="0">
                          <a:ln>
                            <a:noFill/>
                          </a:ln>
                          <a:solidFill>
                            <a:srgbClr val="0D0D0D"/>
                          </a:solidFill>
                          <a:effectLst/>
                          <a:uLnTx/>
                          <a:uFillTx/>
                          <a:latin typeface="Meiryo"/>
                          <a:ea typeface="Meiryo"/>
                        </a:rPr>
                        <a:t>）～　</a:t>
                      </a:r>
                      <a:r>
                        <a:rPr lang="en-US" altLang="ja-JP" sz="900" b="0" i="0" u="none" strike="noStrike" kern="1200" cap="none" spc="0" normalizeH="0" baseline="0" noProof="0">
                          <a:ln>
                            <a:noFill/>
                          </a:ln>
                          <a:solidFill>
                            <a:srgbClr val="0D0D0D"/>
                          </a:solidFill>
                          <a:effectLst/>
                          <a:uLnTx/>
                          <a:uFillTx/>
                          <a:latin typeface="Meiryo"/>
                        </a:rPr>
                        <a:t>2025</a:t>
                      </a:r>
                      <a:r>
                        <a:rPr kumimoji="1" lang="ja-JP" alt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3</a:t>
                      </a:r>
                      <a:r>
                        <a:rPr kumimoji="1" lang="ja-JP" altLang="ja-JP" sz="900" b="0" i="0" u="none" strike="noStrike" kern="1200" cap="none" spc="0" normalizeH="0" baseline="0" noProof="0">
                          <a:ln>
                            <a:noFill/>
                          </a:ln>
                          <a:solidFill>
                            <a:srgbClr val="0D0D0D"/>
                          </a:solidFill>
                          <a:effectLst/>
                          <a:uLnTx/>
                          <a:uFillTx/>
                          <a:latin typeface="Meiryo"/>
                          <a:ea typeface="Meiryo"/>
                        </a:rPr>
                        <a:t>月</a:t>
                      </a:r>
                      <a:r>
                        <a:rPr lang="en-US" altLang="ja-JP" sz="900" b="0" i="0" u="none" strike="noStrike" kern="1200" cap="none" spc="0" normalizeH="0" baseline="0" noProof="0">
                          <a:ln>
                            <a:noFill/>
                          </a:ln>
                          <a:solidFill>
                            <a:srgbClr val="0D0D0D"/>
                          </a:solidFill>
                          <a:effectLst/>
                          <a:uLnTx/>
                          <a:uFillTx/>
                          <a:latin typeface="Meiryo"/>
                        </a:rPr>
                        <a:t>31</a:t>
                      </a:r>
                      <a:r>
                        <a:rPr kumimoji="1" lang="ja-JP" alt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月</a:t>
                      </a:r>
                      <a:r>
                        <a:rPr kumimoji="1" lang="ja-JP" altLang="ja-JP" sz="900" b="0" i="0" u="none" strike="noStrike" kern="1200" cap="none" spc="0" normalizeH="0" baseline="0" noProof="0">
                          <a:ln>
                            <a:noFill/>
                          </a:ln>
                          <a:solidFill>
                            <a:srgbClr val="0D0D0D"/>
                          </a:solidFill>
                          <a:effectLst/>
                          <a:uLnTx/>
                          <a:uFillTx/>
                          <a:latin typeface="Meiryo"/>
                          <a:ea typeface="Meiryo"/>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989961893"/>
                  </a:ext>
                </a:extLst>
              </a:tr>
              <a:tr h="31624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購入期間</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zh-TW" sz="900" b="0" i="0" u="none" strike="noStrike" dirty="0">
                          <a:solidFill>
                            <a:srgbClr val="0D0D0D"/>
                          </a:solidFill>
                          <a:effectLst/>
                          <a:latin typeface="Meiryo" panose="020B0604030504040204" pitchFamily="50" charset="-128"/>
                          <a:ea typeface="Meiryo" panose="020B0604030504040204" pitchFamily="50" charset="-128"/>
                        </a:rPr>
                        <a:t>5</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a:t>
                      </a:r>
                      <a:r>
                        <a:rPr lang="en-US" altLang="ja-JP" sz="900" b="0" i="0" u="none" strike="noStrike" dirty="0">
                          <a:solidFill>
                            <a:srgbClr val="0D0D0D"/>
                          </a:solidFill>
                          <a:effectLst/>
                          <a:latin typeface="Meiryo" panose="020B0604030504040204" pitchFamily="50" charset="-128"/>
                          <a:ea typeface="Meiryo" panose="020B0604030504040204" pitchFamily="50" charset="-128"/>
                        </a:rPr>
                        <a:t>20</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 </a:t>
                      </a:r>
                      <a:r>
                        <a:rPr lang="en-US" altLang="zh-TW" sz="900" b="0" i="0" u="none" strike="noStrike" dirty="0">
                          <a:solidFill>
                            <a:srgbClr val="FF0033"/>
                          </a:solidFill>
                          <a:effectLst/>
                          <a:latin typeface="Meiryo" panose="020B0604030504040204" pitchFamily="50" charset="-128"/>
                          <a:ea typeface="Meiryo" panose="020B0604030504040204" pitchFamily="50" charset="-128"/>
                        </a:rPr>
                        <a:t>※1</a:t>
                      </a:r>
                      <a:endParaRPr lang="zh-TW"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4">
                  <a:txBody>
                    <a:bodyPr/>
                    <a:lstStyle/>
                    <a:p>
                      <a:pPr algn="ctr" rtl="0" fontAlgn="ctr"/>
                      <a:r>
                        <a:rPr lang="en-US" altLang="ja-JP" sz="900" b="0" i="0" u="none" strike="noStrike">
                          <a:solidFill>
                            <a:srgbClr val="0D0D0D"/>
                          </a:solidFill>
                          <a:effectLst/>
                          <a:latin typeface="Calibri" panose="020F0502020204030204" pitchFamily="34" charset="0"/>
                          <a:ea typeface="游ゴシック" panose="020B0400000000000000" pitchFamily="50" charset="-128"/>
                        </a:rPr>
                        <a:t>3</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日間～</a:t>
                      </a:r>
                      <a:r>
                        <a:rPr lang="en-US" altLang="ja-JP" sz="900" b="0" i="0" u="none" strike="noStrike">
                          <a:solidFill>
                            <a:srgbClr val="0D0D0D"/>
                          </a:solidFill>
                          <a:effectLst/>
                          <a:latin typeface="Calibri" panose="020F0502020204030204" pitchFamily="34" charset="0"/>
                          <a:ea typeface="游ゴシック" panose="020B0400000000000000" pitchFamily="50" charset="-128"/>
                        </a:rPr>
                        <a:t>20</a:t>
                      </a:r>
                      <a:r>
                        <a:rPr lang="ja-JP" altLang="en-US" sz="900" b="0" i="0" u="none" strike="noStrike">
                          <a:solidFill>
                            <a:srgbClr val="0D0D0D"/>
                          </a:solidFill>
                          <a:effectLst/>
                          <a:latin typeface="メイリオ" panose="020B0604030504040204" pitchFamily="50" charset="-128"/>
                          <a:ea typeface="メイリオ" panose="020B0604030504040204" pitchFamily="50" charset="-128"/>
                        </a:rPr>
                        <a:t>日間</a:t>
                      </a:r>
                      <a:endParaRPr lang="ja-JP" altLang="en-US" sz="900" b="0" i="0" u="none" strike="noStrike">
                        <a:solidFill>
                          <a:srgbClr val="0D0D0D"/>
                        </a:solidFill>
                        <a:effectLst/>
                        <a:latin typeface="Calibri" panose="020F0502020204030204" pitchFamily="34" charset="0"/>
                        <a:ea typeface="游ゴシック" panose="020B0400000000000000" pitchFamily="50" charset="-128"/>
                      </a:endParaRPr>
                    </a:p>
                  </a:txBody>
                  <a:tcPr marL="5250" marR="5250" marT="5250"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algn="ctr" rtl="0" fontAlgn="ctr"/>
                      <a:r>
                        <a:rPr lang="en-US" altLang="zh-TW" sz="900" b="0" i="0" u="none" strike="noStrike" dirty="0">
                          <a:solidFill>
                            <a:srgbClr val="0D0D0D"/>
                          </a:solidFill>
                          <a:effectLst/>
                          <a:latin typeface="Meiryo" panose="020B0604030504040204" pitchFamily="50" charset="-128"/>
                          <a:ea typeface="Meiryo" panose="020B0604030504040204" pitchFamily="50" charset="-128"/>
                        </a:rPr>
                        <a:t>5</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a:t>
                      </a:r>
                      <a:r>
                        <a:rPr lang="en-US" altLang="ja-JP" sz="900" b="0" i="0" u="none" strike="noStrike" dirty="0">
                          <a:solidFill>
                            <a:srgbClr val="0D0D0D"/>
                          </a:solidFill>
                          <a:effectLst/>
                          <a:latin typeface="Meiryo" panose="020B0604030504040204" pitchFamily="50" charset="-128"/>
                          <a:ea typeface="Meiryo" panose="020B0604030504040204" pitchFamily="50" charset="-128"/>
                        </a:rPr>
                        <a:t>20</a:t>
                      </a:r>
                      <a:r>
                        <a:rPr lang="zh-TW" altLang="en-US" sz="900" b="0" i="0" u="none" strike="noStrike" dirty="0">
                          <a:solidFill>
                            <a:srgbClr val="0D0D0D"/>
                          </a:solidFill>
                          <a:effectLst/>
                          <a:latin typeface="Meiryo" panose="020B0604030504040204" pitchFamily="50" charset="-128"/>
                          <a:ea typeface="Meiryo" panose="020B0604030504040204" pitchFamily="50" charset="-128"/>
                        </a:rPr>
                        <a:t>日間 </a:t>
                      </a:r>
                      <a:r>
                        <a:rPr lang="en-US" altLang="zh-TW" sz="900" b="0" i="0" u="none" strike="noStrike" dirty="0">
                          <a:solidFill>
                            <a:srgbClr val="FF0033"/>
                          </a:solidFill>
                          <a:effectLst/>
                          <a:latin typeface="Meiryo" panose="020B0604030504040204" pitchFamily="50" charset="-128"/>
                          <a:ea typeface="Meiryo" panose="020B0604030504040204" pitchFamily="50" charset="-128"/>
                        </a:rPr>
                        <a:t>※1</a:t>
                      </a:r>
                      <a:endParaRPr lang="zh-TW"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4016199579"/>
                  </a:ext>
                </a:extLst>
              </a:tr>
              <a:tr h="251399">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料金タイプ</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8">
                  <a:txBody>
                    <a:bodyPr/>
                    <a:lstStyle/>
                    <a:p>
                      <a:pPr algn="ctr" rtl="0" fontAlgn="ctr"/>
                      <a:r>
                        <a:rPr lang="en-US" sz="900" b="0" i="0" u="none" strike="noStrike" err="1">
                          <a:solidFill>
                            <a:srgbClr val="0D0D0D"/>
                          </a:solidFill>
                          <a:effectLst/>
                          <a:latin typeface="Meiryo" panose="020B0604030504040204" pitchFamily="50" charset="-128"/>
                          <a:ea typeface="Meiryo" panose="020B0604030504040204" pitchFamily="50" charset="-128"/>
                        </a:rPr>
                        <a:t>vimps</a:t>
                      </a:r>
                      <a:r>
                        <a:rPr lang="ja-JP" altLang="en-US" sz="900" b="0" i="0" u="none" strike="noStrike">
                          <a:solidFill>
                            <a:srgbClr val="0D0D0D"/>
                          </a:solidFill>
                          <a:effectLst/>
                          <a:latin typeface="Meiryo" panose="020B0604030504040204" pitchFamily="50" charset="-128"/>
                          <a:ea typeface="Meiryo" panose="020B0604030504040204" pitchFamily="50" charset="-128"/>
                        </a:rPr>
                        <a:t>購入型</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117634494"/>
                  </a:ext>
                </a:extLst>
              </a:tr>
              <a:tr h="316245">
                <a:tc>
                  <a:txBody>
                    <a:bodyPr/>
                    <a:lstStyle/>
                    <a:p>
                      <a:pPr algn="ctr" rtl="0" fontAlgn="ctr"/>
                      <a:r>
                        <a:rPr lang="zh-TW" altLang="en-US" sz="900" b="0" i="0" u="none" strike="noStrike">
                          <a:solidFill>
                            <a:srgbClr val="FFFFFF"/>
                          </a:solidFill>
                          <a:effectLst/>
                          <a:latin typeface="Meiryo" panose="020B0604030504040204" pitchFamily="50" charset="-128"/>
                          <a:ea typeface="Meiryo" panose="020B0604030504040204" pitchFamily="50" charset="-128"/>
                        </a:rPr>
                        <a:t>最低購入価格</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10,000,000</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10,000,000</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20,000,000</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3,000,000</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997189860"/>
                  </a:ext>
                </a:extLst>
              </a:tr>
              <a:tr h="155139">
                <a:tc rowSpan="2">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基本料金（</a:t>
                      </a:r>
                      <a:r>
                        <a:rPr lang="en-US" sz="900" b="0" i="0" u="none" strike="noStrike" err="1">
                          <a:solidFill>
                            <a:srgbClr val="FFFFFF"/>
                          </a:solidFill>
                          <a:effectLst/>
                          <a:latin typeface="Meiryo" panose="020B0604030504040204" pitchFamily="50" charset="-128"/>
                          <a:ea typeface="Meiryo" panose="020B0604030504040204" pitchFamily="50" charset="-128"/>
                        </a:rPr>
                        <a:t>vCPM</a:t>
                      </a:r>
                      <a:r>
                        <a:rPr lang="en-US" sz="900" b="0" i="0" u="none" strike="noStrike">
                          <a:solidFill>
                            <a:srgbClr val="FFFFFF"/>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rowSpan="2"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1,075</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panose="020B0604030504040204" pitchFamily="50" charset="-128"/>
                          <a:ea typeface="Meiryo" panose="020B0604030504040204" pitchFamily="50" charset="-128"/>
                        </a:rPr>
                        <a:t>1,263</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 </a:t>
                      </a:r>
                      <a:r>
                        <a:rPr lang="en-US" altLang="ja-JP" sz="900" b="0" i="0" u="none" strike="noStrike" dirty="0">
                          <a:solidFill>
                            <a:srgbClr val="FF0033"/>
                          </a:solidFill>
                          <a:effectLst/>
                          <a:latin typeface="Meiryo" panose="020B0604030504040204" pitchFamily="50" charset="-128"/>
                          <a:ea typeface="Meiryo" panose="020B0604030504040204" pitchFamily="50" charset="-128"/>
                        </a:rPr>
                        <a:t>※2</a:t>
                      </a:r>
                      <a:endParaRPr lang="ja-JP"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rowSpan="2" gridSpan="2">
                  <a:txBody>
                    <a:bodyPr/>
                    <a:lstStyle/>
                    <a:p>
                      <a:pPr algn="ctr" rtl="0" fontAlgn="ct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FF0033"/>
                          </a:solidFill>
                          <a:effectLst/>
                          <a:latin typeface="Meiryo" panose="020B0604030504040204" pitchFamily="50" charset="-128"/>
                          <a:ea typeface="Meiryo" panose="020B0604030504040204" pitchFamily="50" charset="-128"/>
                        </a:rPr>
                        <a:t>※2</a:t>
                      </a:r>
                      <a:r>
                        <a:rPr lang="ja-JP" altLang="en-US" sz="900" b="0" i="0" u="none" strike="noStrike" dirty="0">
                          <a:solidFill>
                            <a:srgbClr val="FF0033"/>
                          </a:solidFill>
                          <a:effectLst/>
                          <a:latin typeface="Meiryo" panose="020B0604030504040204" pitchFamily="50" charset="-128"/>
                          <a:ea typeface="Meiryo" panose="020B0604030504040204" pitchFamily="50" charset="-128"/>
                        </a:rPr>
                        <a:t>　</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rowSpan="2" hMerge="1">
                  <a:txBody>
                    <a:bodyPr/>
                    <a:lstStyle/>
                    <a:p>
                      <a:endParaRPr kumimoji="1" lang="ja-JP" altLang="en-US"/>
                    </a:p>
                  </a:txBody>
                  <a:tcPr/>
                </a:tc>
                <a:tc gridSpan="2">
                  <a:txBody>
                    <a:bodyPr/>
                    <a:lstStyle/>
                    <a:p>
                      <a:pPr algn="ctr" rtl="0" fontAlgn="ctr"/>
                      <a:r>
                        <a:rPr lang="en-US" altLang="ja-JP" sz="900" b="0" i="0" u="none" strike="noStrike">
                          <a:solidFill>
                            <a:srgbClr val="0D0D0D"/>
                          </a:solidFill>
                          <a:effectLst/>
                          <a:latin typeface="Meiryo" panose="020B0604030504040204" pitchFamily="50" charset="-128"/>
                          <a:ea typeface="Meiryo" panose="020B0604030504040204" pitchFamily="50" charset="-128"/>
                        </a:rPr>
                        <a:t>1,397</a:t>
                      </a:r>
                      <a:r>
                        <a:rPr lang="ja-JP" altLang="en-US" sz="900" b="0" i="0" u="none" strike="noStrike">
                          <a:solidFill>
                            <a:srgbClr val="0D0D0D"/>
                          </a:solidFill>
                          <a:effectLst/>
                          <a:latin typeface="Meiryo" panose="020B0604030504040204" pitchFamily="50" charset="-128"/>
                          <a:ea typeface="Meiryo" panose="020B0604030504040204" pitchFamily="50" charset="-128"/>
                        </a:rPr>
                        <a:t>円★</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3756185011"/>
                  </a:ext>
                </a:extLst>
              </a:tr>
              <a:tr h="14320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p>
                      <a:pPr algn="ctr" rtl="0" fontAlgn="ctr"/>
                      <a:r>
                        <a:rPr lang="ja-JP" altLang="en-US" sz="900" b="0" i="0" u="none" strike="noStrike" dirty="0">
                          <a:solidFill>
                            <a:srgbClr val="0D0D0D"/>
                          </a:solidFill>
                          <a:effectLst/>
                          <a:latin typeface="Meiryo" panose="020B0604030504040204" pitchFamily="50" charset="-128"/>
                          <a:ea typeface="Meiryo" panose="020B0604030504040204" pitchFamily="50" charset="-128"/>
                        </a:rPr>
                        <a:t>（</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1,075</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円</a:t>
                      </a:r>
                      <a:r>
                        <a:rPr lang="en-US" altLang="ja-JP" sz="900" b="0" i="0" u="none" strike="noStrike" dirty="0">
                          <a:solidFill>
                            <a:srgbClr val="0D0D0D"/>
                          </a:solidFill>
                          <a:effectLst/>
                          <a:latin typeface="Meiryo" panose="020B0604030504040204" pitchFamily="50" charset="-128"/>
                          <a:ea typeface="Meiryo" panose="020B0604030504040204" pitchFamily="50" charset="-128"/>
                        </a:rPr>
                        <a:t>×1.3</a:t>
                      </a:r>
                      <a:r>
                        <a:rPr lang="ja-JP" altLang="en-US" sz="900" b="0" i="0" u="none" strike="noStrike" dirty="0">
                          <a:solidFill>
                            <a:srgbClr val="0D0D0D"/>
                          </a:solidFill>
                          <a:effectLst/>
                          <a:latin typeface="Meiryo" panose="020B0604030504040204" pitchFamily="50" charset="-128"/>
                          <a:ea typeface="Meiryo" panose="020B0604030504040204" pitchFamily="50" charset="-128"/>
                        </a:rPr>
                        <a:t>倍） </a:t>
                      </a:r>
                      <a:r>
                        <a:rPr lang="en-US" altLang="ja-JP" sz="900" b="0" i="0" u="none" strike="noStrike" dirty="0">
                          <a:solidFill>
                            <a:srgbClr val="FF0033"/>
                          </a:solidFill>
                          <a:effectLst/>
                          <a:latin typeface="Meiryo" panose="020B0604030504040204" pitchFamily="50" charset="-128"/>
                          <a:ea typeface="Meiryo" panose="020B0604030504040204" pitchFamily="50" charset="-128"/>
                        </a:rPr>
                        <a:t>※3</a:t>
                      </a:r>
                      <a:endParaRPr lang="ja-JP" altLang="en-US" sz="900" b="0" i="0" u="none" strike="noStrike" dirty="0">
                        <a:solidFill>
                          <a:srgbClr val="FF0033"/>
                        </a:solidFill>
                        <a:effectLst/>
                        <a:latin typeface="Meiryo" panose="020B0604030504040204" pitchFamily="50" charset="-128"/>
                        <a:ea typeface="Meiryo" panose="020B0604030504040204" pitchFamily="50" charset="-128"/>
                      </a:endParaRP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816400905"/>
                  </a:ext>
                </a:extLst>
              </a:tr>
              <a:tr h="184165">
                <a:tc>
                  <a:txBody>
                    <a:bodyPr/>
                    <a:lstStyle/>
                    <a:p>
                      <a:pPr algn="ctr" rtl="0" fontAlgn="ctr"/>
                      <a:r>
                        <a:rPr lang="ja-JP" altLang="en-US" sz="900" b="0" i="0" u="none" strike="noStrike">
                          <a:solidFill>
                            <a:srgbClr val="FFFFFF"/>
                          </a:solidFill>
                          <a:effectLst/>
                          <a:latin typeface="Meiryo" panose="020B0604030504040204" pitchFamily="50" charset="-128"/>
                          <a:ea typeface="Meiryo" panose="020B0604030504040204" pitchFamily="50" charset="-128"/>
                        </a:rPr>
                        <a:t>想定</a:t>
                      </a:r>
                      <a:r>
                        <a:rPr lang="en-US" altLang="ja-JP" sz="900" b="0" i="0" u="none" strike="noStrike" err="1">
                          <a:solidFill>
                            <a:srgbClr val="FFFFFF"/>
                          </a:solidFill>
                          <a:effectLst/>
                          <a:latin typeface="Meiryo" panose="020B0604030504040204" pitchFamily="50" charset="-128"/>
                          <a:ea typeface="Meiryo" panose="020B0604030504040204" pitchFamily="50" charset="-128"/>
                        </a:rPr>
                        <a:t>vimps</a:t>
                      </a:r>
                      <a:r>
                        <a:rPr lang="ja-JP" altLang="en-US" sz="900" b="0" i="0" u="none" strike="noStrike">
                          <a:solidFill>
                            <a:srgbClr val="FFFFFF"/>
                          </a:solidFill>
                          <a:effectLst/>
                          <a:latin typeface="Meiryo" panose="020B0604030504040204" pitchFamily="50" charset="-128"/>
                          <a:ea typeface="Meiryo" panose="020B0604030504040204" pitchFamily="50" charset="-128"/>
                        </a:rPr>
                        <a:t>（枠配信のみ）</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60000"/>
                      </a:srgbClr>
                    </a:solidFill>
                  </a:tcPr>
                </a:tc>
                <a:tc gridSpan="2">
                  <a:txBody>
                    <a:bodyPr/>
                    <a:lstStyle/>
                    <a:p>
                      <a:pPr algn="ctr" rtl="0" fontAlgn="ctr"/>
                      <a:r>
                        <a:rPr lang="en-US" altLang="ja-JP" sz="900" b="0" i="0" u="none" strike="noStrike">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tc gridSpan="2">
                  <a:txBody>
                    <a:bodyPr/>
                    <a:lstStyle/>
                    <a:p>
                      <a:pPr algn="ctr" rtl="0" fontAlgn="ctr"/>
                      <a:r>
                        <a:rPr lang="en-US" altLang="ja-JP" sz="900" b="0" i="0" u="none" strike="noStrike" dirty="0">
                          <a:solidFill>
                            <a:srgbClr val="595959"/>
                          </a:solidFill>
                          <a:effectLst/>
                          <a:latin typeface="Meiryo" panose="020B0604030504040204" pitchFamily="50" charset="-128"/>
                          <a:ea typeface="Meiryo" panose="020B0604030504040204" pitchFamily="50" charset="-128"/>
                        </a:rPr>
                        <a:t>-</a:t>
                      </a:r>
                    </a:p>
                  </a:txBody>
                  <a:tcPr marL="5250" marR="5250" marT="525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00003E">
                        <a:alpha val="10196"/>
                      </a:srgbClr>
                    </a:solidFill>
                  </a:tcPr>
                </a:tc>
                <a:tc hMerge="1">
                  <a:txBody>
                    <a:bodyPr/>
                    <a:lstStyle/>
                    <a:p>
                      <a:endParaRPr kumimoji="1" lang="ja-JP" altLang="en-US"/>
                    </a:p>
                  </a:txBody>
                  <a:tcPr/>
                </a:tc>
                <a:extLst>
                  <a:ext uri="{0D108BD9-81ED-4DB2-BD59-A6C34878D82A}">
                    <a16:rowId xmlns:a16="http://schemas.microsoft.com/office/drawing/2014/main" val="2775626630"/>
                  </a:ext>
                </a:extLst>
              </a:tr>
            </a:tbl>
          </a:graphicData>
        </a:graphic>
      </p:graphicFrame>
      <p:sp>
        <p:nvSpPr>
          <p:cNvPr id="20" name="テキスト プレースホルダー 1">
            <a:extLst>
              <a:ext uri="{FF2B5EF4-FFF2-40B4-BE49-F238E27FC236}">
                <a16:creationId xmlns:a16="http://schemas.microsoft.com/office/drawing/2014/main" id="{12F31B7F-3BE2-FC4E-BF24-D46BFEA91F13}"/>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21" name="テキスト プレースホルダー 1">
            <a:extLst>
              <a:ext uri="{FF2B5EF4-FFF2-40B4-BE49-F238E27FC236}">
                <a16:creationId xmlns:a16="http://schemas.microsoft.com/office/drawing/2014/main" id="{CF0E798F-F23B-4FCF-B207-850E94004145}"/>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
        <p:nvSpPr>
          <p:cNvPr id="22" name="円/楕円 19">
            <a:extLst>
              <a:ext uri="{FF2B5EF4-FFF2-40B4-BE49-F238E27FC236}">
                <a16:creationId xmlns:a16="http://schemas.microsoft.com/office/drawing/2014/main" id="{9C111EE6-33EC-981B-BAF3-76D26B0623DD}"/>
              </a:ext>
            </a:extLst>
          </p:cNvPr>
          <p:cNvSpPr>
            <a:spLocks noChangeAspect="1"/>
          </p:cNvSpPr>
          <p:nvPr/>
        </p:nvSpPr>
        <p:spPr>
          <a:xfrm>
            <a:off x="8586535" y="2349962"/>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3" name="円/楕円 31">
            <a:extLst>
              <a:ext uri="{FF2B5EF4-FFF2-40B4-BE49-F238E27FC236}">
                <a16:creationId xmlns:a16="http://schemas.microsoft.com/office/drawing/2014/main" id="{047370D4-60A4-C548-F115-EF6BC3E33122}"/>
              </a:ext>
            </a:extLst>
          </p:cNvPr>
          <p:cNvSpPr>
            <a:spLocks noChangeAspect="1"/>
          </p:cNvSpPr>
          <p:nvPr/>
        </p:nvSpPr>
        <p:spPr>
          <a:xfrm>
            <a:off x="7488200" y="255447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4" name="円/楕円 33">
            <a:extLst>
              <a:ext uri="{FF2B5EF4-FFF2-40B4-BE49-F238E27FC236}">
                <a16:creationId xmlns:a16="http://schemas.microsoft.com/office/drawing/2014/main" id="{5489E938-98B8-8607-3613-F61DEDB85E3A}"/>
              </a:ext>
            </a:extLst>
          </p:cNvPr>
          <p:cNvSpPr>
            <a:spLocks noChangeAspect="1"/>
          </p:cNvSpPr>
          <p:nvPr/>
        </p:nvSpPr>
        <p:spPr>
          <a:xfrm>
            <a:off x="10526259" y="25636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25" name="円/楕円 34">
            <a:extLst>
              <a:ext uri="{FF2B5EF4-FFF2-40B4-BE49-F238E27FC236}">
                <a16:creationId xmlns:a16="http://schemas.microsoft.com/office/drawing/2014/main" id="{3115AD78-3D4E-91D9-4CD7-F372B321F12C}"/>
              </a:ext>
            </a:extLst>
          </p:cNvPr>
          <p:cNvSpPr>
            <a:spLocks noChangeAspect="1"/>
          </p:cNvSpPr>
          <p:nvPr/>
        </p:nvSpPr>
        <p:spPr>
          <a:xfrm>
            <a:off x="8342351" y="27535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8453439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9" name="表 8">
            <a:extLst>
              <a:ext uri="{FF2B5EF4-FFF2-40B4-BE49-F238E27FC236}">
                <a16:creationId xmlns:a16="http://schemas.microsoft.com/office/drawing/2014/main" id="{839B0D28-1A0D-AA56-A3C9-8C83B1C494AA}"/>
              </a:ext>
            </a:extLst>
          </p:cNvPr>
          <p:cNvGraphicFramePr>
            <a:graphicFrameLocks noGrp="1"/>
          </p:cNvGraphicFramePr>
          <p:nvPr>
            <p:extLst>
              <p:ext uri="{D42A27DB-BD31-4B8C-83A1-F6EECF244321}">
                <p14:modId xmlns:p14="http://schemas.microsoft.com/office/powerpoint/2010/main" val="1408097404"/>
              </p:ext>
            </p:extLst>
          </p:nvPr>
        </p:nvGraphicFramePr>
        <p:xfrm>
          <a:off x="479423" y="871345"/>
          <a:ext cx="11233150" cy="3917690"/>
        </p:xfrm>
        <a:graphic>
          <a:graphicData uri="http://schemas.openxmlformats.org/drawingml/2006/table">
            <a:tbl>
              <a:tblPr bandRow="1"/>
              <a:tblGrid>
                <a:gridCol w="1919003">
                  <a:extLst>
                    <a:ext uri="{9D8B030D-6E8A-4147-A177-3AD203B41FA5}">
                      <a16:colId xmlns:a16="http://schemas.microsoft.com/office/drawing/2014/main" val="792911817"/>
                    </a:ext>
                  </a:extLst>
                </a:gridCol>
                <a:gridCol w="2437246">
                  <a:extLst>
                    <a:ext uri="{9D8B030D-6E8A-4147-A177-3AD203B41FA5}">
                      <a16:colId xmlns:a16="http://schemas.microsoft.com/office/drawing/2014/main" val="2515137241"/>
                    </a:ext>
                  </a:extLst>
                </a:gridCol>
                <a:gridCol w="2375436">
                  <a:extLst>
                    <a:ext uri="{9D8B030D-6E8A-4147-A177-3AD203B41FA5}">
                      <a16:colId xmlns:a16="http://schemas.microsoft.com/office/drawing/2014/main" val="3608287535"/>
                    </a:ext>
                  </a:extLst>
                </a:gridCol>
                <a:gridCol w="2323336">
                  <a:extLst>
                    <a:ext uri="{9D8B030D-6E8A-4147-A177-3AD203B41FA5}">
                      <a16:colId xmlns:a16="http://schemas.microsoft.com/office/drawing/2014/main" val="135909385"/>
                    </a:ext>
                  </a:extLst>
                </a:gridCol>
                <a:gridCol w="2178129">
                  <a:extLst>
                    <a:ext uri="{9D8B030D-6E8A-4147-A177-3AD203B41FA5}">
                      <a16:colId xmlns:a16="http://schemas.microsoft.com/office/drawing/2014/main" val="2591893762"/>
                    </a:ext>
                  </a:extLst>
                </a:gridCol>
              </a:tblGrid>
              <a:tr h="55222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a:solidFill>
                            <a:schemeClr val="bg1"/>
                          </a:solidFill>
                          <a:latin typeface="Meiryo" panose="020B0604030504040204" pitchFamily="34" charset="-128"/>
                          <a:ea typeface="Meiryo" panose="020B0604030504040204" pitchFamily="34" charset="-128"/>
                        </a:rPr>
                        <a:t>ターゲティング</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err="1">
                          <a:solidFill>
                            <a:schemeClr val="bg1"/>
                          </a:solidFill>
                          <a:latin typeface="Meiryo" panose="020B0604030504040204" pitchFamily="34" charset="-128"/>
                          <a:ea typeface="Meiryo" panose="020B0604030504040204" pitchFamily="34" charset="-128"/>
                        </a:rPr>
                        <a:t>vCPM</a:t>
                      </a:r>
                      <a:endParaRPr kumimoji="1" lang="en-US" altLang="ja-JP" sz="1100" b="1" kern="1200">
                        <a:solidFill>
                          <a:schemeClr val="bg1"/>
                        </a:solidFill>
                        <a:latin typeface="Meiryo" panose="020B0604030504040204" pitchFamily="34" charset="-128"/>
                        <a:ea typeface="Meiryo" panose="020B0604030504040204" pitchFamily="34" charset="-128"/>
                      </a:endParaRPr>
                    </a:p>
                    <a:p>
                      <a:pPr algn="ctr"/>
                      <a:r>
                        <a:rPr kumimoji="1" lang="ja-JP" altLang="en-US" sz="1100" b="1" kern="1200">
                          <a:solidFill>
                            <a:schemeClr val="bg1"/>
                          </a:solidFill>
                          <a:latin typeface="Meiryo" panose="020B0604030504040204" pitchFamily="34" charset="-128"/>
                          <a:ea typeface="Meiryo" panose="020B0604030504040204" pitchFamily="34" charset="-128"/>
                        </a:rPr>
                        <a:t>掛け率</a:t>
                      </a:r>
                      <a:endParaRPr kumimoji="1" lang="en-US" altLang="ja-JP" sz="11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r>
                        <a:rPr kumimoji="1" lang="ja-JP" altLang="en-US" sz="1000" b="1" kern="1200">
                          <a:solidFill>
                            <a:schemeClr val="bg1"/>
                          </a:solidFill>
                          <a:latin typeface="Meiryo" panose="020B0604030504040204" pitchFamily="34" charset="-128"/>
                          <a:ea typeface="Meiryo" panose="020B0604030504040204" pitchFamily="34" charset="-128"/>
                        </a:rPr>
                        <a:t>（</a:t>
                      </a:r>
                      <a:r>
                        <a:rPr kumimoji="1" lang="en-US" altLang="ja-JP" sz="1000" b="1" kern="1200">
                          <a:solidFill>
                            <a:schemeClr val="bg1"/>
                          </a:solidFill>
                          <a:latin typeface="Meiryo" panose="020B0604030504040204" pitchFamily="34" charset="-128"/>
                          <a:ea typeface="Meiryo" panose="020B0604030504040204" pitchFamily="34" charset="-128"/>
                        </a:rPr>
                        <a:t>FQ1</a:t>
                      </a:r>
                      <a:r>
                        <a:rPr kumimoji="1" lang="ja-JP" altLang="en-US" sz="1000" b="1" kern="1200">
                          <a:solidFill>
                            <a:schemeClr val="bg1"/>
                          </a:solidFill>
                          <a:latin typeface="Meiryo" panose="020B0604030504040204" pitchFamily="34" charset="-128"/>
                          <a:ea typeface="Meiryo" panose="020B0604030504040204" pitchFamily="34" charset="-128"/>
                        </a:rPr>
                        <a:t>）</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b="1" i="0" u="none" strike="noStrike">
                          <a:solidFill>
                            <a:srgbClr val="FFFFFF"/>
                          </a:solidFill>
                          <a:effectLst/>
                          <a:latin typeface="Meiryo" panose="020B0604030504040204" pitchFamily="50" charset="-128"/>
                          <a:ea typeface="Meiryo" panose="020B0604030504040204" pitchFamily="50" charset="-128"/>
                        </a:rPr>
                        <a:t>ブランドパネル　トップインパクト　パノラマ　</a:t>
                      </a:r>
                      <a:r>
                        <a:rPr lang="en-US" altLang="ja-JP" sz="1000" b="1" i="0" u="none" strike="noStrike">
                          <a:solidFill>
                            <a:srgbClr val="FFFFFF"/>
                          </a:solidFill>
                          <a:effectLst/>
                          <a:latin typeface="Meiryo" panose="020B0604030504040204" pitchFamily="50" charset="-128"/>
                          <a:ea typeface="Meiryo" panose="020B0604030504040204" pitchFamily="50" charset="-128"/>
                        </a:rPr>
                        <a:t>MD</a:t>
                      </a:r>
                      <a:r>
                        <a:rPr kumimoji="1" lang="ja-JP" altLang="en-US" sz="1000" b="1" kern="1200">
                          <a:solidFill>
                            <a:schemeClr val="bg1"/>
                          </a:solidFill>
                          <a:latin typeface="Meiryo" panose="020B0604030504040204" pitchFamily="34" charset="-128"/>
                          <a:ea typeface="Meiryo" panose="020B0604030504040204" pitchFamily="34" charset="-128"/>
                        </a:rPr>
                        <a:t>（都道府県）</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性別</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a:solidFill>
                            <a:schemeClr val="bg1">
                              <a:lumMod val="95000"/>
                            </a:schemeClr>
                          </a:solidFill>
                          <a:latin typeface="Meiryo" panose="020B0604030504040204" pitchFamily="34" charset="-128"/>
                          <a:ea typeface="Meiryo" panose="020B0604030504040204" pitchFamily="34" charset="-128"/>
                        </a:rPr>
                        <a:t>1.2</a:t>
                      </a:r>
                      <a:r>
                        <a:rPr kumimoji="1" lang="ja-JP" altLang="en-US" sz="1100" b="0">
                          <a:solidFill>
                            <a:schemeClr val="bg1">
                              <a:lumMod val="95000"/>
                            </a:schemeClr>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a:solidFill>
                          <a:srgbClr val="0D0D0D"/>
                        </a:solidFill>
                        <a:latin typeface="Meiryo" panose="020B0604030504040204" pitchFamily="34" charset="-128"/>
                        <a:ea typeface="Meiryo" panose="020B0604030504040204" pitchFamily="34" charset="-128"/>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年齢</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a:solidFill>
                            <a:srgbClr val="0D0D0D"/>
                          </a:solidFill>
                          <a:latin typeface="Meiryo" panose="020B0604030504040204" pitchFamily="34" charset="-128"/>
                          <a:ea typeface="Meiryo" panose="020B0604030504040204" pitchFamily="34" charset="-128"/>
                        </a:rPr>
                        <a:t>●</a:t>
                      </a:r>
                      <a:endParaRPr kumimoji="1" lang="ja-JP" altLang="en-US" sz="1400" b="1" i="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1.3</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a:solidFill>
                            <a:schemeClr val="bg1">
                              <a:lumMod val="95000"/>
                            </a:schemeClr>
                          </a:solidFill>
                          <a:latin typeface="Meiryo" panose="020B0604030504040204" pitchFamily="34" charset="-128"/>
                          <a:ea typeface="Meiryo" panose="020B0604030504040204" pitchFamily="34" charset="-128"/>
                        </a:rPr>
                        <a:t>地域（市区郡）</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a:solidFill>
                            <a:schemeClr val="bg1">
                              <a:lumMod val="95000"/>
                            </a:schemeClr>
                          </a:solidFill>
                          <a:latin typeface="Meiryo" panose="020B0604030504040204" pitchFamily="34" charset="-128"/>
                          <a:ea typeface="Meiryo" panose="020B0604030504040204" pitchFamily="34" charset="-128"/>
                        </a:rPr>
                        <a:t>1.56</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985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曜日・</a:t>
                      </a:r>
                      <a:r>
                        <a:rPr kumimoji="1" lang="ja-JP" altLang="en-US" sz="1100" b="0">
                          <a:solidFill>
                            <a:schemeClr val="bg1">
                              <a:lumMod val="95000"/>
                            </a:schemeClr>
                          </a:solidFill>
                          <a:latin typeface="Meiryo" panose="020B0604030504040204" pitchFamily="34" charset="-128"/>
                          <a:ea typeface="Meiryo" panose="020B0604030504040204" pitchFamily="34" charset="-128"/>
                        </a:rPr>
                        <a:t>時間帯</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1.2</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57742112"/>
                  </a:ext>
                </a:extLst>
              </a:tr>
              <a:tr h="429505">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オーディエンスリスト</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（興味関心、購買意向、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属性・ライフイベント）</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１</a:t>
                      </a:r>
                      <a:endParaRPr kumimoji="1" lang="en-US" altLang="ja-JP" sz="1100" b="0" kern="1200">
                        <a:solidFill>
                          <a:schemeClr val="bg1">
                            <a:lumMod val="95000"/>
                          </a:schemeClr>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1.8</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en-US" altLang="ja-JP"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en-US" altLang="ja-JP"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9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21835">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オーディエンスリスト（ヤフー提供）</a:t>
                      </a:r>
                      <a:r>
                        <a:rPr kumimoji="1" lang="ja-JP" altLang="en-US" sz="1050" b="0" kern="1200">
                          <a:solidFill>
                            <a:schemeClr val="bg1"/>
                          </a:solidFill>
                          <a:latin typeface="Meiryo" panose="020B0604030504040204" pitchFamily="34" charset="-128"/>
                          <a:ea typeface="Meiryo" panose="020B0604030504040204" pitchFamily="34" charset="-128"/>
                        </a:rPr>
                        <a:t>　</a:t>
                      </a:r>
                      <a:r>
                        <a:rPr kumimoji="1" lang="en-US" altLang="ja-JP" sz="105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（ヤフー提供）</a:t>
                      </a: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リスト参照</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51469">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lumMod val="95000"/>
                            </a:schemeClr>
                          </a:solidFill>
                          <a:latin typeface="Meiryo" panose="020B0604030504040204" pitchFamily="34" charset="-128"/>
                          <a:ea typeface="Meiryo" panose="020B0604030504040204" pitchFamily="34" charset="-128"/>
                        </a:rPr>
                        <a:t>フリークエンシー</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chemeClr val="bg1">
                              <a:lumMod val="95000"/>
                            </a:schemeClr>
                          </a:solidFill>
                          <a:latin typeface="Meiryo" panose="020B0604030504040204" pitchFamily="34" charset="-128"/>
                          <a:ea typeface="Meiryo" panose="020B0604030504040204" pitchFamily="34" charset="-128"/>
                        </a:rPr>
                        <a:t>2.0</a:t>
                      </a:r>
                      <a:r>
                        <a:rPr kumimoji="1" lang="ja-JP" altLang="en-US" sz="1100" b="0" kern="1200">
                          <a:solidFill>
                            <a:schemeClr val="bg1">
                              <a:lumMod val="95000"/>
                            </a:schemeClr>
                          </a:solidFill>
                          <a:latin typeface="Meiryo" panose="020B0604030504040204" pitchFamily="34" charset="-128"/>
                          <a:ea typeface="Meiryo" panose="020B0604030504040204" pitchFamily="34" charset="-128"/>
                        </a:rPr>
                        <a:t>倍</a:t>
                      </a:r>
                      <a:endParaRPr kumimoji="1" lang="ja-JP" altLang="en-US" sz="1100" b="0" kern="1200">
                        <a:solidFill>
                          <a:schemeClr val="bg1">
                            <a:lumMod val="95000"/>
                          </a:schemeClr>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a:solidFill>
                            <a:srgbClr val="0D0D0D"/>
                          </a:solidFill>
                          <a:latin typeface="Meiryo" panose="020B0604030504040204" pitchFamily="34" charset="-128"/>
                          <a:ea typeface="Meiryo" panose="020B0604030504040204" pitchFamily="34" charset="-128"/>
                        </a:rPr>
                        <a:t>-</a:t>
                      </a:r>
                      <a:endParaRPr kumimoji="1" lang="ja-JP" altLang="en-US" sz="14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Meiryo" panose="020B0604030504040204" pitchFamily="34" charset="-128"/>
                          <a:ea typeface="Meiryo" panose="020B0604030504040204" pitchFamily="34" charset="-128"/>
                        </a:rPr>
                        <a:t>1</a:t>
                      </a:r>
                      <a:r>
                        <a:rPr kumimoji="1" lang="ja-JP" altLang="en-US" sz="1100" b="0" kern="1200">
                          <a:solidFill>
                            <a:srgbClr val="0D0D0D"/>
                          </a:solidFill>
                          <a:latin typeface="Meiryo" panose="020B0604030504040204" pitchFamily="34" charset="-128"/>
                          <a:ea typeface="Meiryo" panose="020B0604030504040204" pitchFamily="34" charset="-128"/>
                        </a:rPr>
                        <a:t>回</a:t>
                      </a:r>
                      <a:r>
                        <a:rPr kumimoji="1" lang="en-US" altLang="ja-JP" sz="1100" b="0" kern="1200">
                          <a:solidFill>
                            <a:srgbClr val="0D0D0D"/>
                          </a:solidFill>
                          <a:latin typeface="Meiryo" panose="020B0604030504040204" pitchFamily="34" charset="-128"/>
                          <a:ea typeface="Meiryo" panose="020B0604030504040204" pitchFamily="34" charset="-128"/>
                        </a:rPr>
                        <a:t>/</a:t>
                      </a:r>
                      <a:r>
                        <a:rPr kumimoji="1" lang="ja-JP" altLang="en-US" sz="1100" b="0" kern="1200">
                          <a:solidFill>
                            <a:srgbClr val="0D0D0D"/>
                          </a:solidFill>
                          <a:latin typeface="Meiryo" panose="020B0604030504040204" pitchFamily="34" charset="-128"/>
                          <a:ea typeface="Meiryo" panose="020B0604030504040204" pitchFamily="34" charset="-128"/>
                        </a:rPr>
                        <a:t>通期</a:t>
                      </a:r>
                      <a:r>
                        <a:rPr lang="ja-JP" altLang="en-US" sz="1100" b="0" kern="1200">
                          <a:solidFill>
                            <a:srgbClr val="0D0D0D"/>
                          </a:solidFill>
                          <a:latin typeface="Meiryo"/>
                          <a:ea typeface="Meiryo"/>
                        </a:rPr>
                        <a:t>(固定)</a:t>
                      </a:r>
                      <a:endParaRPr kumimoji="1" lang="ja-JP" altLang="en-US" sz="1100" b="0" kern="120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0" kern="1200" dirty="0">
                          <a:solidFill>
                            <a:srgbClr val="0D0D0D"/>
                          </a:solidFill>
                          <a:latin typeface="Meiryo" panose="020B0604030504040204" pitchFamily="34" charset="-128"/>
                          <a:ea typeface="Meiryo" panose="020B0604030504040204" pitchFamily="34" charset="-128"/>
                        </a:rPr>
                        <a:t>-</a:t>
                      </a:r>
                      <a:endParaRPr kumimoji="1" lang="ja-JP" altLang="en-US" sz="1400" b="0" kern="1200" dirty="0">
                        <a:solidFill>
                          <a:srgbClr val="0D0D0D"/>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8" name="テキスト プレースホルダー 1">
            <a:extLst>
              <a:ext uri="{FF2B5EF4-FFF2-40B4-BE49-F238E27FC236}">
                <a16:creationId xmlns:a16="http://schemas.microsoft.com/office/drawing/2014/main" id="{5F29D623-C3C0-1F99-4FAF-701563917D48}"/>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a:t>
            </a:r>
            <a:r>
              <a:rPr kumimoji="1" lang="ja-JP" altLang="en-US" sz="1600" b="1" i="0">
                <a:latin typeface="Meiryo"/>
                <a:ea typeface="Meiryo"/>
              </a:rPr>
              <a:t>マルチデバイス</a:t>
            </a:r>
          </a:p>
        </p:txBody>
      </p:sp>
      <p:sp>
        <p:nvSpPr>
          <p:cNvPr id="11" name="テキスト プレースホルダー 1">
            <a:extLst>
              <a:ext uri="{FF2B5EF4-FFF2-40B4-BE49-F238E27FC236}">
                <a16:creationId xmlns:a16="http://schemas.microsoft.com/office/drawing/2014/main" id="{2AB87EAD-062E-7FD2-7746-79020A020923}"/>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23308174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6" name="角丸四角形 16">
            <a:extLst>
              <a:ext uri="{FF2B5EF4-FFF2-40B4-BE49-F238E27FC236}">
                <a16:creationId xmlns:a16="http://schemas.microsoft.com/office/drawing/2014/main" id="{FCCB261D-A8C2-2397-F96B-CC44AF8AFDF6}"/>
              </a:ext>
            </a:extLst>
          </p:cNvPr>
          <p:cNvSpPr/>
          <p:nvPr/>
        </p:nvSpPr>
        <p:spPr>
          <a:xfrm>
            <a:off x="2200437" y="1290755"/>
            <a:ext cx="3585600"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9" name="円/楕円 17">
            <a:extLst>
              <a:ext uri="{FF2B5EF4-FFF2-40B4-BE49-F238E27FC236}">
                <a16:creationId xmlns:a16="http://schemas.microsoft.com/office/drawing/2014/main" id="{22983C04-BCDF-59B7-E64F-E078AB804627}"/>
              </a:ext>
            </a:extLst>
          </p:cNvPr>
          <p:cNvSpPr>
            <a:spLocks noChangeAspect="1"/>
          </p:cNvSpPr>
          <p:nvPr/>
        </p:nvSpPr>
        <p:spPr>
          <a:xfrm>
            <a:off x="1952073" y="138520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角丸四角形 20">
            <a:extLst>
              <a:ext uri="{FF2B5EF4-FFF2-40B4-BE49-F238E27FC236}">
                <a16:creationId xmlns:a16="http://schemas.microsoft.com/office/drawing/2014/main" id="{244DEB5D-59A1-8C85-E0B8-79BFB6908BA4}"/>
              </a:ext>
            </a:extLst>
          </p:cNvPr>
          <p:cNvSpPr/>
          <p:nvPr/>
        </p:nvSpPr>
        <p:spPr>
          <a:xfrm>
            <a:off x="6474976" y="1290755"/>
            <a:ext cx="381520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16" name="円/楕円 21">
            <a:extLst>
              <a:ext uri="{FF2B5EF4-FFF2-40B4-BE49-F238E27FC236}">
                <a16:creationId xmlns:a16="http://schemas.microsoft.com/office/drawing/2014/main" id="{D8F7A57A-D614-17A6-3399-E2B624AB968E}"/>
              </a:ext>
            </a:extLst>
          </p:cNvPr>
          <p:cNvSpPr>
            <a:spLocks noChangeAspect="1"/>
          </p:cNvSpPr>
          <p:nvPr/>
        </p:nvSpPr>
        <p:spPr>
          <a:xfrm>
            <a:off x="6226613" y="138520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8" name="テキスト ボックス 17">
            <a:extLst>
              <a:ext uri="{FF2B5EF4-FFF2-40B4-BE49-F238E27FC236}">
                <a16:creationId xmlns:a16="http://schemas.microsoft.com/office/drawing/2014/main" id="{F0B77B0F-D358-A3E1-4CDE-F6A89C487021}"/>
              </a:ext>
            </a:extLst>
          </p:cNvPr>
          <p:cNvSpPr txBox="1"/>
          <p:nvPr/>
        </p:nvSpPr>
        <p:spPr>
          <a:xfrm>
            <a:off x="6678176" y="5172475"/>
            <a:ext cx="3585602" cy="57009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メイン画像とサイドパネルをクリックすると遷移します。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err="1">
                <a:ln>
                  <a:noFill/>
                </a:ln>
                <a:solidFill>
                  <a:srgbClr val="0D0D0D"/>
                </a:solidFill>
                <a:effectLst/>
                <a:uLnTx/>
                <a:uFillTx/>
                <a:latin typeface="Meiryo" panose="020B0604030504040204" pitchFamily="34" charset="-128"/>
                <a:ea typeface="Meiryo" panose="020B0604030504040204" pitchFamily="34" charset="-128"/>
              </a:rPr>
              <a:t>デモURL</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sz="800" b="0" i="0" u="none" strike="noStrike" kern="1200" cap="none" spc="0" normalizeH="0" baseline="0" noProof="0">
                <a:ln>
                  <a:noFill/>
                </a:ln>
                <a:solidFill>
                  <a:srgbClr val="F2F2F5"/>
                </a:solidFill>
                <a:effectLst/>
                <a:uLnTx/>
                <a:uFillTx/>
                <a:latin typeface="Meiryo" panose="020B0604030504040204" pitchFamily="34" charset="-128"/>
                <a:ea typeface="Meiryo" panose="020B0604030504040204" pitchFamily="34" charset="-128"/>
                <a:cs typeface="Calibri" panose="020F0502020204030204"/>
                <a:hlinkClick r:id="rId6"/>
              </a:rPr>
              <a:t>https://yac.yahoo.co.jp/brandpanel_panorama_topimpact_panelswitch_banner/220310_panorama_topimpact_panelswitch_creativeplan.html</a:t>
            </a:r>
            <a:endParaRPr kumimoji="1" lang="en-US" sz="800" b="0" i="0" u="none" strike="noStrike" kern="1200" cap="none" spc="0" normalizeH="0" baseline="0" noProof="0">
              <a:ln>
                <a:noFill/>
              </a:ln>
              <a:solidFill>
                <a:srgbClr val="F2F2F5"/>
              </a:solidFill>
              <a:effectLst/>
              <a:uLnTx/>
              <a:uFillTx/>
              <a:latin typeface="Meiryo" panose="020B0604030504040204" pitchFamily="34" charset="-128"/>
              <a:ea typeface="Meiryo" panose="020B0604030504040204" pitchFamily="34" charset="-128"/>
            </a:endParaRPr>
          </a:p>
        </p:txBody>
      </p:sp>
      <p:pic>
        <p:nvPicPr>
          <p:cNvPr id="20" name="図 19" descr="グラフィカル ユーザー インターフェイス, Web サイト&#10;&#10;自動的に生成された説明">
            <a:extLst>
              <a:ext uri="{FF2B5EF4-FFF2-40B4-BE49-F238E27FC236}">
                <a16:creationId xmlns:a16="http://schemas.microsoft.com/office/drawing/2014/main" id="{B67BA054-7C8E-7E09-BCCB-9F972372155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98355" y="2366861"/>
            <a:ext cx="3595465" cy="2703160"/>
          </a:xfrm>
          <a:prstGeom prst="rect">
            <a:avLst/>
          </a:prstGeom>
        </p:spPr>
      </p:pic>
      <p:pic>
        <p:nvPicPr>
          <p:cNvPr id="23" name="図 22">
            <a:extLst>
              <a:ext uri="{FF2B5EF4-FFF2-40B4-BE49-F238E27FC236}">
                <a16:creationId xmlns:a16="http://schemas.microsoft.com/office/drawing/2014/main" id="{275B04E8-533C-61E0-AF0C-C5468335D570}"/>
              </a:ext>
            </a:extLst>
          </p:cNvPr>
          <p:cNvPicPr>
            <a:picLocks noChangeAspect="1"/>
          </p:cNvPicPr>
          <p:nvPr/>
        </p:nvPicPr>
        <p:blipFill rotWithShape="1">
          <a:blip r:embed="rId8"/>
          <a:srcRect b="4363"/>
          <a:stretch/>
        </p:blipFill>
        <p:spPr>
          <a:xfrm>
            <a:off x="6556931" y="2366861"/>
            <a:ext cx="3706847" cy="2703160"/>
          </a:xfrm>
          <a:prstGeom prst="rect">
            <a:avLst/>
          </a:prstGeom>
        </p:spPr>
      </p:pic>
      <p:cxnSp>
        <p:nvCxnSpPr>
          <p:cNvPr id="25" name="コネクタ: カギ線 24">
            <a:extLst>
              <a:ext uri="{FF2B5EF4-FFF2-40B4-BE49-F238E27FC236}">
                <a16:creationId xmlns:a16="http://schemas.microsoft.com/office/drawing/2014/main" id="{A69661FA-C748-1546-B4DD-2F5E465322C7}"/>
              </a:ext>
            </a:extLst>
          </p:cNvPr>
          <p:cNvCxnSpPr>
            <a:cxnSpLocks/>
          </p:cNvCxnSpPr>
          <p:nvPr/>
        </p:nvCxnSpPr>
        <p:spPr>
          <a:xfrm flipH="1">
            <a:off x="5767970"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コネクタ: カギ線 25">
            <a:extLst>
              <a:ext uri="{FF2B5EF4-FFF2-40B4-BE49-F238E27FC236}">
                <a16:creationId xmlns:a16="http://schemas.microsoft.com/office/drawing/2014/main" id="{646C90B5-C23D-4321-723C-609EE53AFE77}"/>
              </a:ext>
            </a:extLst>
          </p:cNvPr>
          <p:cNvCxnSpPr>
            <a:cxnSpLocks/>
          </p:cNvCxnSpPr>
          <p:nvPr/>
        </p:nvCxnSpPr>
        <p:spPr>
          <a:xfrm flipH="1">
            <a:off x="10264777" y="1644952"/>
            <a:ext cx="43467" cy="2038486"/>
          </a:xfrm>
          <a:prstGeom prst="bentConnector3">
            <a:avLst>
              <a:gd name="adj1" fmla="val -525916"/>
            </a:avLst>
          </a:prstGeom>
          <a:ln w="12700">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テキスト プレースホルダー 1">
            <a:extLst>
              <a:ext uri="{FF2B5EF4-FFF2-40B4-BE49-F238E27FC236}">
                <a16:creationId xmlns:a16="http://schemas.microsoft.com/office/drawing/2014/main" id="{F8F7F9A4-C7A8-9F25-90FE-BE324BAEF7CE}"/>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0" name="テキスト プレースホルダー 1">
            <a:extLst>
              <a:ext uri="{FF2B5EF4-FFF2-40B4-BE49-F238E27FC236}">
                <a16:creationId xmlns:a16="http://schemas.microsoft.com/office/drawing/2014/main" id="{F8475B67-66F7-E358-E4C3-57416FCA1BA7}"/>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10366636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プレースホルダー 35">
            <a:extLst>
              <a:ext uri="{FF2B5EF4-FFF2-40B4-BE49-F238E27FC236}">
                <a16:creationId xmlns:a16="http://schemas.microsoft.com/office/drawing/2014/main" id="{0AEAC557-B5DD-191F-2BE2-10A68D09D291}"/>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8" name="図プレースホルダー 7" descr="アイコン&#10;&#10;自動的に生成された説明">
            <a:extLst>
              <a:ext uri="{FF2B5EF4-FFF2-40B4-BE49-F238E27FC236}">
                <a16:creationId xmlns:a16="http://schemas.microsoft.com/office/drawing/2014/main" id="{9285C42D-E470-8AB9-DBD7-6476BD01126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AAC1EB36-41D2-6CC3-B114-F8CE71F29CD2}"/>
              </a:ext>
            </a:extLst>
          </p:cNvPr>
          <p:cNvSpPr/>
          <p:nvPr/>
        </p:nvSpPr>
        <p:spPr>
          <a:xfrm>
            <a:off x="1717542" y="186644"/>
            <a:ext cx="1556095"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1" name="正方形/長方形 10">
            <a:extLst>
              <a:ext uri="{FF2B5EF4-FFF2-40B4-BE49-F238E27FC236}">
                <a16:creationId xmlns:a16="http://schemas.microsoft.com/office/drawing/2014/main" id="{203D6A00-127C-4F1B-05A5-DD6FE366ED4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2" name="テキスト ボックス 11">
            <a:extLst>
              <a:ext uri="{FF2B5EF4-FFF2-40B4-BE49-F238E27FC236}">
                <a16:creationId xmlns:a16="http://schemas.microsoft.com/office/drawing/2014/main" id="{43DF3AF1-05E3-9E70-42DA-6FD62F015315}"/>
              </a:ext>
            </a:extLst>
          </p:cNvPr>
          <p:cNvSpPr txBox="1"/>
          <p:nvPr/>
        </p:nvSpPr>
        <p:spPr>
          <a:xfrm>
            <a:off x="623154" y="5990974"/>
            <a:ext cx="8989036" cy="417807"/>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5"/>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3" name="図 2">
            <a:extLst>
              <a:ext uri="{FF2B5EF4-FFF2-40B4-BE49-F238E27FC236}">
                <a16:creationId xmlns:a16="http://schemas.microsoft.com/office/drawing/2014/main" id="{789F0940-EAFB-8331-CAE1-B5B0C88D151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05068" y="2289600"/>
            <a:ext cx="3431359" cy="2593145"/>
          </a:xfrm>
          <a:prstGeom prst="rect">
            <a:avLst/>
          </a:prstGeom>
        </p:spPr>
      </p:pic>
      <p:sp>
        <p:nvSpPr>
          <p:cNvPr id="4" name="正方形/長方形 3">
            <a:extLst>
              <a:ext uri="{FF2B5EF4-FFF2-40B4-BE49-F238E27FC236}">
                <a16:creationId xmlns:a16="http://schemas.microsoft.com/office/drawing/2014/main" id="{CF9DEE2D-F303-087B-3980-014D04E5CC30}"/>
              </a:ext>
            </a:extLst>
          </p:cNvPr>
          <p:cNvSpPr/>
          <p:nvPr/>
        </p:nvSpPr>
        <p:spPr>
          <a:xfrm>
            <a:off x="6651567" y="5117871"/>
            <a:ext cx="2539157" cy="304699"/>
          </a:xfrm>
          <a:prstGeom prst="rect">
            <a:avLst/>
          </a:prstGeom>
        </p:spPr>
        <p:txBody>
          <a:bodyPr wrap="non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ブランドパネルパノラマ箇所の動画再生終了後</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サイドパネルが止め画用に切り替わります。</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630156E3-24FF-CE8F-CC1C-C1994C6614E6}"/>
              </a:ext>
            </a:extLst>
          </p:cNvPr>
          <p:cNvSpPr txBox="1"/>
          <p:nvPr/>
        </p:nvSpPr>
        <p:spPr>
          <a:xfrm>
            <a:off x="2467824" y="5154667"/>
            <a:ext cx="3896901"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ブランドパネルパノラマ箇所　動画再生中</a:t>
            </a:r>
            <a:endPar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・デモ</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URL</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hlinkClick r:id="rId7"/>
              </a:rPr>
              <a:t>https://yac.yahoo.co.jp/LinkedGYJ_car_sample_20191016.html</a:t>
            </a:r>
            <a:endParaRPr kumimoji="1" lang="en-US" altLang="ja-JP" sz="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0" name="角丸四角形 25">
            <a:extLst>
              <a:ext uri="{FF2B5EF4-FFF2-40B4-BE49-F238E27FC236}">
                <a16:creationId xmlns:a16="http://schemas.microsoft.com/office/drawing/2014/main" id="{8ECA8A17-DE58-9470-960E-D89C4BAC5E9E}"/>
              </a:ext>
            </a:extLst>
          </p:cNvPr>
          <p:cNvSpPr/>
          <p:nvPr/>
        </p:nvSpPr>
        <p:spPr>
          <a:xfrm>
            <a:off x="2455636" y="1279921"/>
            <a:ext cx="7248595"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 サイドスイッチ</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13" name="円/楕円 26">
            <a:extLst>
              <a:ext uri="{FF2B5EF4-FFF2-40B4-BE49-F238E27FC236}">
                <a16:creationId xmlns:a16="http://schemas.microsoft.com/office/drawing/2014/main" id="{F810909C-6BF3-9610-9670-5BECD2F0151E}"/>
              </a:ext>
            </a:extLst>
          </p:cNvPr>
          <p:cNvSpPr>
            <a:spLocks noChangeAspect="1"/>
          </p:cNvSpPr>
          <p:nvPr/>
        </p:nvSpPr>
        <p:spPr>
          <a:xfrm>
            <a:off x="2203637" y="1374373"/>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22" name="図 21">
            <a:extLst>
              <a:ext uri="{FF2B5EF4-FFF2-40B4-BE49-F238E27FC236}">
                <a16:creationId xmlns:a16="http://schemas.microsoft.com/office/drawing/2014/main" id="{9382B581-4339-EAA0-1510-B2759FFD727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1909" y="2302198"/>
            <a:ext cx="3431359" cy="2593145"/>
          </a:xfrm>
          <a:prstGeom prst="rect">
            <a:avLst/>
          </a:prstGeom>
        </p:spPr>
      </p:pic>
      <p:grpSp>
        <p:nvGrpSpPr>
          <p:cNvPr id="24" name="グループ化 23">
            <a:extLst>
              <a:ext uri="{FF2B5EF4-FFF2-40B4-BE49-F238E27FC236}">
                <a16:creationId xmlns:a16="http://schemas.microsoft.com/office/drawing/2014/main" id="{3F6EB4E7-67A2-F890-93E0-E175F2279C73}"/>
              </a:ext>
            </a:extLst>
          </p:cNvPr>
          <p:cNvGrpSpPr/>
          <p:nvPr/>
        </p:nvGrpSpPr>
        <p:grpSpPr>
          <a:xfrm>
            <a:off x="5988325" y="3333158"/>
            <a:ext cx="183216" cy="191683"/>
            <a:chOff x="4505326" y="2604452"/>
            <a:chExt cx="203132" cy="212519"/>
          </a:xfrm>
        </p:grpSpPr>
        <p:sp>
          <p:nvSpPr>
            <p:cNvPr id="27" name="山形 13">
              <a:extLst>
                <a:ext uri="{FF2B5EF4-FFF2-40B4-BE49-F238E27FC236}">
                  <a16:creationId xmlns:a16="http://schemas.microsoft.com/office/drawing/2014/main" id="{DE5556A2-6141-8EA9-5B55-1CEBF81A0722}"/>
                </a:ext>
              </a:extLst>
            </p:cNvPr>
            <p:cNvSpPr/>
            <p:nvPr/>
          </p:nvSpPr>
          <p:spPr>
            <a:xfrm>
              <a:off x="4591917" y="2604452"/>
              <a:ext cx="116541" cy="212519"/>
            </a:xfrm>
            <a:prstGeom prst="chevron">
              <a:avLst>
                <a:gd name="adj" fmla="val 62863"/>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8" name="山形 14">
              <a:extLst>
                <a:ext uri="{FF2B5EF4-FFF2-40B4-BE49-F238E27FC236}">
                  <a16:creationId xmlns:a16="http://schemas.microsoft.com/office/drawing/2014/main" id="{614B00F8-3950-5A59-859D-CC8BD4380095}"/>
                </a:ext>
              </a:extLst>
            </p:cNvPr>
            <p:cNvSpPr/>
            <p:nvPr/>
          </p:nvSpPr>
          <p:spPr>
            <a:xfrm>
              <a:off x="4505326" y="2604452"/>
              <a:ext cx="116541" cy="212519"/>
            </a:xfrm>
            <a:prstGeom prst="chevron">
              <a:avLst>
                <a:gd name="adj" fmla="val 62863"/>
              </a:avLst>
            </a:prstGeom>
            <a:solidFill>
              <a:srgbClr val="00003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pSp>
      <p:sp>
        <p:nvSpPr>
          <p:cNvPr id="14" name="テキスト プレースホルダー 1">
            <a:extLst>
              <a:ext uri="{FF2B5EF4-FFF2-40B4-BE49-F238E27FC236}">
                <a16:creationId xmlns:a16="http://schemas.microsoft.com/office/drawing/2014/main" id="{4F4DD0F0-AB25-072C-354F-B68EDBD67C18}"/>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5" name="テキスト プレースホルダー 1">
            <a:extLst>
              <a:ext uri="{FF2B5EF4-FFF2-40B4-BE49-F238E27FC236}">
                <a16:creationId xmlns:a16="http://schemas.microsoft.com/office/drawing/2014/main" id="{B4BB4CE7-2F90-AF2D-36B7-7C8C7C408CA2}"/>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41990298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4" name="表 13">
            <a:extLst>
              <a:ext uri="{FF2B5EF4-FFF2-40B4-BE49-F238E27FC236}">
                <a16:creationId xmlns:a16="http://schemas.microsoft.com/office/drawing/2014/main" id="{4D612C70-AE33-F58B-D1E9-B66ECE12694A}"/>
              </a:ext>
            </a:extLst>
          </p:cNvPr>
          <p:cNvGraphicFramePr>
            <a:graphicFrameLocks noGrp="1"/>
          </p:cNvGraphicFramePr>
          <p:nvPr>
            <p:extLst>
              <p:ext uri="{D42A27DB-BD31-4B8C-83A1-F6EECF244321}">
                <p14:modId xmlns:p14="http://schemas.microsoft.com/office/powerpoint/2010/main" val="3004176875"/>
              </p:ext>
            </p:extLst>
          </p:nvPr>
        </p:nvGraphicFramePr>
        <p:xfrm>
          <a:off x="479426" y="9874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a:solidFill>
                            <a:schemeClr val="bg1"/>
                          </a:solidFill>
                          <a:latin typeface="Meiryo" panose="020B0604030504040204" pitchFamily="34" charset="-128"/>
                          <a:ea typeface="Meiryo" panose="020B0604030504040204" pitchFamily="34" charset="-128"/>
                          <a:cs typeface="+mn-cs"/>
                        </a:rPr>
                        <a:t>9/1</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3/10</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a:solidFill>
                            <a:schemeClr val="bg1"/>
                          </a:solidFill>
                          <a:latin typeface="Meiryo" panose="020B0604030504040204" pitchFamily="34" charset="-128"/>
                          <a:ea typeface="Meiryo" panose="020B0604030504040204" pitchFamily="34" charset="-128"/>
                          <a:cs typeface="+mn-cs"/>
                        </a:rPr>
                        <a:t>9/1</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3/10</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effectLst/>
                          <a:latin typeface="Meiryo"/>
                          <a:ea typeface="Meiryo"/>
                          <a:cs typeface="+mn-cs"/>
                        </a:rPr>
                        <a:t>1000009286</a:t>
                      </a:r>
                      <a:endParaRPr kumimoji="1" lang="en-US" altLang="ja-JP" sz="900" kern="1200">
                        <a:solidFill>
                          <a:srgbClr val="0D0D0D"/>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effectLst/>
                          <a:latin typeface="Meiryo"/>
                          <a:ea typeface="Meiryo"/>
                          <a:cs typeface="+mn-cs"/>
                        </a:rPr>
                        <a:t>1000009253</a:t>
                      </a:r>
                      <a:endParaRPr kumimoji="1" lang="en-US" altLang="ja-JP" sz="900" kern="1200">
                        <a:solidFill>
                          <a:srgbClr val="0D0D0D"/>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latin typeface="メイリオ"/>
                          <a:ea typeface="メイリオ"/>
                          <a:cs typeface="+mn-cs"/>
                        </a:rPr>
                        <a:t>2024</a:t>
                      </a:r>
                      <a:r>
                        <a:rPr kumimoji="1" lang="ja-JP" altLang="en-US" sz="900" kern="1200">
                          <a:solidFill>
                            <a:srgbClr val="0D0D0D"/>
                          </a:solidFill>
                          <a:latin typeface="メイリオ"/>
                          <a:ea typeface="メイリオ"/>
                          <a:cs typeface="+mn-cs"/>
                        </a:rPr>
                        <a:t>年</a:t>
                      </a:r>
                      <a:r>
                        <a:rPr kumimoji="1" lang="en-US" altLang="ja-JP" sz="900" kern="1200">
                          <a:solidFill>
                            <a:srgbClr val="0D0D0D"/>
                          </a:solidFill>
                          <a:latin typeface="メイリオ"/>
                          <a:ea typeface="メイリオ"/>
                          <a:cs typeface="+mn-cs"/>
                        </a:rPr>
                        <a:t>7</a:t>
                      </a:r>
                      <a:r>
                        <a:rPr kumimoji="1" lang="ja-JP" altLang="en-US" sz="900" kern="1200">
                          <a:solidFill>
                            <a:srgbClr val="0D0D0D"/>
                          </a:solidFill>
                          <a:latin typeface="メイリオ"/>
                          <a:ea typeface="メイリオ"/>
                          <a:cs typeface="+mn-cs"/>
                        </a:rPr>
                        <a:t>月</a:t>
                      </a:r>
                      <a:r>
                        <a:rPr kumimoji="1" lang="en-US" altLang="ja-JP" sz="900" kern="1200">
                          <a:solidFill>
                            <a:srgbClr val="0D0D0D"/>
                          </a:solidFill>
                          <a:latin typeface="メイリオ"/>
                          <a:ea typeface="メイリオ"/>
                          <a:cs typeface="+mn-cs"/>
                        </a:rPr>
                        <a:t>25</a:t>
                      </a:r>
                      <a:r>
                        <a:rPr kumimoji="1" lang="ja-JP" altLang="en-US" sz="900" kern="1200">
                          <a:solidFill>
                            <a:srgbClr val="0D0D0D"/>
                          </a:solidFill>
                          <a:latin typeface="メイリオ"/>
                          <a:ea typeface="メイリオ"/>
                          <a:cs typeface="+mn-cs"/>
                        </a:rPr>
                        <a:t>日</a:t>
                      </a:r>
                      <a:r>
                        <a:rPr lang="en-US" altLang="ja-JP" sz="900" kern="1200">
                          <a:solidFill>
                            <a:srgbClr val="0D0D0D"/>
                          </a:solidFill>
                          <a:latin typeface="メイリオ"/>
                          <a:ea typeface="メイリオ"/>
                          <a:cs typeface="+mn-cs"/>
                        </a:rPr>
                        <a:t>(</a:t>
                      </a:r>
                      <a:r>
                        <a:rPr lang="ja-JP" altLang="en-US" sz="900" kern="1200">
                          <a:solidFill>
                            <a:srgbClr val="0D0D0D"/>
                          </a:solidFill>
                          <a:latin typeface="メイリオ"/>
                          <a:ea typeface="メイリオ"/>
                          <a:cs typeface="+mn-cs"/>
                        </a:rPr>
                        <a:t>木</a:t>
                      </a:r>
                      <a:r>
                        <a:rPr lang="en-US" altLang="ja-JP" sz="900" kern="1200">
                          <a:solidFill>
                            <a:srgbClr val="0D0D0D"/>
                          </a:solidFill>
                          <a:latin typeface="メイリオ"/>
                          <a:ea typeface="メイリオ"/>
                          <a:cs typeface="+mn-cs"/>
                        </a:rPr>
                        <a:t>)</a:t>
                      </a:r>
                      <a:endParaRPr kumimoji="1" lang="ja-JP" altLang="en-US" sz="900" kern="1200">
                        <a:solidFill>
                          <a:srgbClr val="0D0D0D"/>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a:solidFill>
                            <a:srgbClr val="0D0D0D"/>
                          </a:solidFill>
                          <a:latin typeface="Meiryo"/>
                          <a:ea typeface="Meiryo"/>
                          <a:cs typeface="+mn-cs"/>
                        </a:rPr>
                        <a:t>トップインパクト パノラマ</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 パネルスイッチ</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トップインパクト パノラマ サイドスイッチ</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900" b="0" i="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rgbClr val="0D0D0D"/>
                          </a:solidFill>
                          <a:latin typeface="Meiryo"/>
                          <a:ea typeface="Meiryo"/>
                          <a:cs typeface="+mn-cs"/>
                        </a:rPr>
                        <a:t>PC</a:t>
                      </a:r>
                      <a:endParaRPr kumimoji="1" lang="ja-JP" altLang="en-US" sz="90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a:solidFill>
                            <a:srgbClr val="0D0D0D"/>
                          </a:solidFill>
                          <a:latin typeface="Meiryo"/>
                          <a:ea typeface="Meiryo"/>
                          <a:cs typeface="+mn-cs"/>
                        </a:rPr>
                        <a:t>Yahoo! JAPAN </a:t>
                      </a:r>
                      <a:r>
                        <a:rPr kumimoji="1" lang="ja-JP" altLang="en-US" sz="90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rgbClr val="0D0D0D"/>
                          </a:solidFill>
                          <a:latin typeface="Meiryo"/>
                          <a:ea typeface="Meiryo"/>
                          <a:cs typeface="+mn-cs"/>
                        </a:rPr>
                        <a:t>Yahoo! JAPAN</a:t>
                      </a:r>
                      <a:r>
                        <a:rPr lang="en-US" altLang="ja-JP" sz="900" kern="1200">
                          <a:solidFill>
                            <a:srgbClr val="0D0D0D"/>
                          </a:solidFill>
                          <a:latin typeface="Meiryo"/>
                          <a:ea typeface="Meiryo"/>
                          <a:cs typeface="+mn-cs"/>
                        </a:rPr>
                        <a:t> </a:t>
                      </a:r>
                      <a:r>
                        <a:rPr kumimoji="1" lang="en-US" altLang="ja-JP"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a:ln>
                            <a:noFill/>
                          </a:ln>
                          <a:solidFill>
                            <a:srgbClr val="0D0D0D"/>
                          </a:solidFill>
                          <a:effectLst/>
                          <a:uLnTx/>
                          <a:uFillTx/>
                          <a:latin typeface="Meiryo"/>
                        </a:rPr>
                        <a:t>2024</a:t>
                      </a:r>
                      <a:r>
                        <a:rPr kumimoji="1" lang="ja-JP" alt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9</a:t>
                      </a:r>
                      <a:r>
                        <a:rPr kumimoji="1" lang="ja-JP" altLang="ja-JP" sz="900" b="0" i="0" u="none" strike="noStrike" kern="1200" cap="none" spc="0" normalizeH="0" baseline="0" noProof="0">
                          <a:ln>
                            <a:noFill/>
                          </a:ln>
                          <a:solidFill>
                            <a:srgbClr val="0D0D0D"/>
                          </a:solidFill>
                          <a:effectLst/>
                          <a:uLnTx/>
                          <a:uFillTx/>
                          <a:latin typeface="Meiryo"/>
                          <a:ea typeface="Meiryo"/>
                        </a:rPr>
                        <a:t>月</a:t>
                      </a:r>
                      <a:r>
                        <a:rPr lang="en-US" altLang="ja-JP" sz="900" b="0" i="0" u="none" strike="noStrike" kern="1200" cap="none" spc="0" normalizeH="0" baseline="0" noProof="0">
                          <a:ln>
                            <a:noFill/>
                          </a:ln>
                          <a:solidFill>
                            <a:srgbClr val="0D0D0D"/>
                          </a:solidFill>
                          <a:effectLst/>
                          <a:uLnTx/>
                          <a:uFillTx/>
                          <a:latin typeface="Meiryo"/>
                        </a:rPr>
                        <a:t>1</a:t>
                      </a:r>
                      <a:r>
                        <a:rPr kumimoji="1" lang="ja-JP" alt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日</a:t>
                      </a:r>
                      <a:r>
                        <a:rPr kumimoji="1" lang="ja-JP" altLang="ja-JP" sz="900" b="0" i="0" u="none" strike="noStrike" kern="1200" cap="none" spc="0" normalizeH="0" baseline="0" noProof="0">
                          <a:ln>
                            <a:noFill/>
                          </a:ln>
                          <a:solidFill>
                            <a:srgbClr val="0D0D0D"/>
                          </a:solidFill>
                          <a:effectLst/>
                          <a:uLnTx/>
                          <a:uFillTx/>
                          <a:latin typeface="Meiryo"/>
                          <a:ea typeface="Meiryo"/>
                        </a:rPr>
                        <a:t>）～　</a:t>
                      </a:r>
                      <a:r>
                        <a:rPr lang="en-US" altLang="ja-JP" sz="900" b="0" i="0" u="none" strike="noStrike" kern="1200" cap="none" spc="0" normalizeH="0" baseline="0" noProof="0">
                          <a:ln>
                            <a:noFill/>
                          </a:ln>
                          <a:solidFill>
                            <a:srgbClr val="0D0D0D"/>
                          </a:solidFill>
                          <a:effectLst/>
                          <a:uLnTx/>
                          <a:uFillTx/>
                          <a:latin typeface="Meiryo"/>
                        </a:rPr>
                        <a:t>2025</a:t>
                      </a:r>
                      <a:r>
                        <a:rPr kumimoji="1" lang="ja-JP" alt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3</a:t>
                      </a:r>
                      <a:r>
                        <a:rPr kumimoji="1" lang="ja-JP" altLang="ja-JP" sz="900" b="0" i="0" u="none" strike="noStrike" kern="1200" cap="none" spc="0" normalizeH="0" baseline="0" noProof="0">
                          <a:ln>
                            <a:noFill/>
                          </a:ln>
                          <a:solidFill>
                            <a:srgbClr val="0D0D0D"/>
                          </a:solidFill>
                          <a:effectLst/>
                          <a:uLnTx/>
                          <a:uFillTx/>
                          <a:latin typeface="Meiryo"/>
                          <a:ea typeface="Meiryo"/>
                        </a:rPr>
                        <a:t>月</a:t>
                      </a:r>
                      <a:r>
                        <a:rPr kumimoji="1" lang="en-US" altLang="ja-JP" sz="900" b="0" i="0" u="none" strike="noStrike" kern="1200" cap="none" spc="0" normalizeH="0" baseline="0" noProof="0">
                          <a:ln>
                            <a:noFill/>
                          </a:ln>
                          <a:solidFill>
                            <a:srgbClr val="0D0D0D"/>
                          </a:solidFill>
                          <a:effectLst/>
                          <a:uLnTx/>
                          <a:uFillTx/>
                          <a:latin typeface="Meiryo"/>
                          <a:ea typeface="Meiryo"/>
                        </a:rPr>
                        <a:t>10</a:t>
                      </a:r>
                      <a:r>
                        <a:rPr kumimoji="1" lang="ja-JP" alt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月</a:t>
                      </a:r>
                      <a:r>
                        <a:rPr kumimoji="1" lang="ja-JP" altLang="ja-JP" sz="900" b="0" i="0" u="none" strike="noStrike" kern="1200" cap="none" spc="0" normalizeH="0" baseline="0" noProof="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lang="ja-JP" altLang="en-US" sz="900" kern="1200" dirty="0">
                          <a:solidFill>
                            <a:srgbClr val="0D0D0D"/>
                          </a:solidFill>
                          <a:latin typeface="Meiryo"/>
                          <a:ea typeface="Meiryo"/>
                          <a:cs typeface="+mn-cs"/>
                        </a:rPr>
                        <a:t>31</a:t>
                      </a:r>
                      <a:r>
                        <a:rPr kumimoji="1" lang="ja-JP" altLang="en-US" sz="900" kern="1200" dirty="0">
                          <a:solidFill>
                            <a:srgbClr val="0D0D0D"/>
                          </a:solidFill>
                          <a:latin typeface="Meiryo"/>
                          <a:ea typeface="Meiryo"/>
                          <a:cs typeface="+mn-cs"/>
                        </a:rPr>
                        <a:t>日間 </a:t>
                      </a:r>
                      <a:r>
                        <a:rPr kumimoji="0" lang="en-US" altLang="ja-JP" sz="900" kern="0" dirty="0">
                          <a:solidFill>
                            <a:srgbClr val="FF0033"/>
                          </a:solidFill>
                          <a:latin typeface="Meiryo"/>
                          <a:ea typeface="Meiryo"/>
                        </a:rPr>
                        <a:t>※1</a:t>
                      </a:r>
                      <a:r>
                        <a:rPr lang="en-US" altLang="ja-JP" sz="900" kern="0" dirty="0">
                          <a:solidFill>
                            <a:srgbClr val="FF0033"/>
                          </a:solidFill>
                          <a:latin typeface="Meiryo"/>
                          <a:ea typeface="Meiryo"/>
                        </a:rPr>
                        <a:t> </a:t>
                      </a:r>
                      <a:endParaRPr kumimoji="1" lang="ja-JP" altLang="en-US" sz="90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20,000,000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1,680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1,596</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rgbClr val="0D0D0D"/>
                          </a:solidFill>
                          <a:latin typeface="Meiryo"/>
                          <a:ea typeface="Meiryo"/>
                          <a:cs typeface="+mn-cs"/>
                        </a:rPr>
                        <a:t>-</a:t>
                      </a:r>
                      <a:endParaRPr kumimoji="1" lang="ja-JP" altLang="en-US" sz="100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rgbClr val="0D0D0D"/>
                          </a:solidFill>
                          <a:latin typeface="Meiryo"/>
                          <a:ea typeface="Meiryo"/>
                        </a:rPr>
                        <a:t>-</a:t>
                      </a:r>
                      <a:endParaRPr kumimoji="1" lang="ja-JP" altLang="en-US" sz="100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5" name="円/楕円 31">
            <a:extLst>
              <a:ext uri="{FF2B5EF4-FFF2-40B4-BE49-F238E27FC236}">
                <a16:creationId xmlns:a16="http://schemas.microsoft.com/office/drawing/2014/main" id="{EC037BFA-5AA0-E73D-F67B-58361247C958}"/>
              </a:ext>
            </a:extLst>
          </p:cNvPr>
          <p:cNvSpPr>
            <a:spLocks noChangeAspect="1"/>
          </p:cNvSpPr>
          <p:nvPr/>
        </p:nvSpPr>
        <p:spPr>
          <a:xfrm>
            <a:off x="7989850" y="242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6" name="円/楕円 33">
            <a:extLst>
              <a:ext uri="{FF2B5EF4-FFF2-40B4-BE49-F238E27FC236}">
                <a16:creationId xmlns:a16="http://schemas.microsoft.com/office/drawing/2014/main" id="{D9452EB9-B9AE-65E2-961D-D43F93BD107A}"/>
              </a:ext>
            </a:extLst>
          </p:cNvPr>
          <p:cNvSpPr>
            <a:spLocks noChangeAspect="1"/>
          </p:cNvSpPr>
          <p:nvPr/>
        </p:nvSpPr>
        <p:spPr>
          <a:xfrm>
            <a:off x="11021559" y="24493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34">
            <a:extLst>
              <a:ext uri="{FF2B5EF4-FFF2-40B4-BE49-F238E27FC236}">
                <a16:creationId xmlns:a16="http://schemas.microsoft.com/office/drawing/2014/main" id="{4F0D60F8-172A-52D4-4A0D-8A7281E688EC}"/>
              </a:ext>
            </a:extLst>
          </p:cNvPr>
          <p:cNvSpPr>
            <a:spLocks noChangeAspect="1"/>
          </p:cNvSpPr>
          <p:nvPr/>
        </p:nvSpPr>
        <p:spPr>
          <a:xfrm>
            <a:off x="8971001" y="260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59438613-CD67-4971-F611-C3BDEEB96FAC}"/>
              </a:ext>
            </a:extLst>
          </p:cNvPr>
          <p:cNvSpPr/>
          <p:nvPr/>
        </p:nvSpPr>
        <p:spPr>
          <a:xfrm>
            <a:off x="479426" y="58766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9" name="正方形/長方形 18">
            <a:extLst>
              <a:ext uri="{FF2B5EF4-FFF2-40B4-BE49-F238E27FC236}">
                <a16:creationId xmlns:a16="http://schemas.microsoft.com/office/drawing/2014/main" id="{66F71D73-B9A0-EBCB-537A-60DB003F951A}"/>
              </a:ext>
            </a:extLst>
          </p:cNvPr>
          <p:cNvSpPr/>
          <p:nvPr/>
        </p:nvSpPr>
        <p:spPr>
          <a:xfrm>
            <a:off x="5047886" y="5941180"/>
            <a:ext cx="6280565" cy="132344"/>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p:txBody>
      </p:sp>
      <p:sp>
        <p:nvSpPr>
          <p:cNvPr id="5" name="テキスト プレースホルダー 1">
            <a:extLst>
              <a:ext uri="{FF2B5EF4-FFF2-40B4-BE49-F238E27FC236}">
                <a16:creationId xmlns:a16="http://schemas.microsoft.com/office/drawing/2014/main" id="{B7D89394-B8E8-B750-94A7-F78E38F592AC}"/>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6" name="テキスト プレースホルダー 1">
            <a:extLst>
              <a:ext uri="{FF2B5EF4-FFF2-40B4-BE49-F238E27FC236}">
                <a16:creationId xmlns:a16="http://schemas.microsoft.com/office/drawing/2014/main" id="{88E3EE3E-2DF2-84B5-4A73-175E7AD27C22}"/>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363436848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7" name="図プレースホルダー 6" descr="アイコン&#10;&#10;自動的に生成された説明">
            <a:extLst>
              <a:ext uri="{FF2B5EF4-FFF2-40B4-BE49-F238E27FC236}">
                <a16:creationId xmlns:a16="http://schemas.microsoft.com/office/drawing/2014/main" id="{370B9532-55F8-C627-89A5-9C413973E4A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角丸四角形 3">
            <a:extLst>
              <a:ext uri="{FF2B5EF4-FFF2-40B4-BE49-F238E27FC236}">
                <a16:creationId xmlns:a16="http://schemas.microsoft.com/office/drawing/2014/main" id="{8B094D99-2C9A-87B3-9337-CEB1A4537738}"/>
              </a:ext>
            </a:extLst>
          </p:cNvPr>
          <p:cNvSpPr/>
          <p:nvPr/>
        </p:nvSpPr>
        <p:spPr>
          <a:xfrm>
            <a:off x="1792443" y="186644"/>
            <a:ext cx="1484157"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graphicFrame>
        <p:nvGraphicFramePr>
          <p:cNvPr id="14" name="表 13">
            <a:extLst>
              <a:ext uri="{FF2B5EF4-FFF2-40B4-BE49-F238E27FC236}">
                <a16:creationId xmlns:a16="http://schemas.microsoft.com/office/drawing/2014/main" id="{4D612C70-AE33-F58B-D1E9-B66ECE12694A}"/>
              </a:ext>
            </a:extLst>
          </p:cNvPr>
          <p:cNvGraphicFramePr>
            <a:graphicFrameLocks noGrp="1"/>
          </p:cNvGraphicFramePr>
          <p:nvPr>
            <p:extLst>
              <p:ext uri="{D42A27DB-BD31-4B8C-83A1-F6EECF244321}">
                <p14:modId xmlns:p14="http://schemas.microsoft.com/office/powerpoint/2010/main" val="2683150755"/>
              </p:ext>
            </p:extLst>
          </p:nvPr>
        </p:nvGraphicFramePr>
        <p:xfrm>
          <a:off x="479426" y="987427"/>
          <a:ext cx="11233151" cy="4852009"/>
        </p:xfrm>
        <a:graphic>
          <a:graphicData uri="http://schemas.openxmlformats.org/drawingml/2006/table">
            <a:tbl>
              <a:tblPr firstCol="1" bandRow="1"/>
              <a:tblGrid>
                <a:gridCol w="2866633">
                  <a:extLst>
                    <a:ext uri="{9D8B030D-6E8A-4147-A177-3AD203B41FA5}">
                      <a16:colId xmlns:a16="http://schemas.microsoft.com/office/drawing/2014/main" val="792911817"/>
                    </a:ext>
                  </a:extLst>
                </a:gridCol>
                <a:gridCol w="1285208">
                  <a:extLst>
                    <a:ext uri="{9D8B030D-6E8A-4147-A177-3AD203B41FA5}">
                      <a16:colId xmlns:a16="http://schemas.microsoft.com/office/drawing/2014/main" val="1525620392"/>
                    </a:ext>
                  </a:extLst>
                </a:gridCol>
                <a:gridCol w="2597306">
                  <a:extLst>
                    <a:ext uri="{9D8B030D-6E8A-4147-A177-3AD203B41FA5}">
                      <a16:colId xmlns:a16="http://schemas.microsoft.com/office/drawing/2014/main" val="3835180974"/>
                    </a:ext>
                  </a:extLst>
                </a:gridCol>
                <a:gridCol w="1432827">
                  <a:extLst>
                    <a:ext uri="{9D8B030D-6E8A-4147-A177-3AD203B41FA5}">
                      <a16:colId xmlns:a16="http://schemas.microsoft.com/office/drawing/2014/main" val="3615895197"/>
                    </a:ext>
                  </a:extLst>
                </a:gridCol>
                <a:gridCol w="3051177">
                  <a:extLst>
                    <a:ext uri="{9D8B030D-6E8A-4147-A177-3AD203B41FA5}">
                      <a16:colId xmlns:a16="http://schemas.microsoft.com/office/drawing/2014/main" val="360912566"/>
                    </a:ext>
                  </a:extLst>
                </a:gridCol>
              </a:tblGrid>
              <a:tr h="4965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1000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a:solidFill>
                            <a:schemeClr val="bg1"/>
                          </a:solidFill>
                          <a:latin typeface="Meiryo" panose="020B0604030504040204" pitchFamily="34" charset="-128"/>
                          <a:ea typeface="Meiryo" panose="020B0604030504040204" pitchFamily="34" charset="-128"/>
                          <a:cs typeface="+mn-cs"/>
                        </a:rPr>
                        <a:t>3/12</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3/31</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ブランドパネル　</a:t>
                      </a:r>
                      <a:endParaRPr kumimoji="1" lang="en-US" altLang="ja-JP" sz="900" b="1" i="0"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i="0" kern="1200">
                          <a:solidFill>
                            <a:schemeClr val="bg1"/>
                          </a:solidFill>
                          <a:latin typeface="Meiryo" panose="020B0604030504040204" pitchFamily="34" charset="-128"/>
                          <a:ea typeface="Meiryo" panose="020B0604030504040204" pitchFamily="34" charset="-128"/>
                          <a:cs typeface="+mn-cs"/>
                        </a:rPr>
                        <a:t>トップインパクト　パノラマ　</a:t>
                      </a:r>
                      <a:r>
                        <a:rPr kumimoji="1" lang="en-US" altLang="ja-JP" sz="900" b="1" i="0" kern="1200">
                          <a:solidFill>
                            <a:schemeClr val="bg1"/>
                          </a:solidFill>
                          <a:latin typeface="Meiryo" panose="020B0604030504040204" pitchFamily="34" charset="-128"/>
                          <a:ea typeface="Meiryo" panose="020B0604030504040204" pitchFamily="34" charset="-128"/>
                          <a:cs typeface="+mn-cs"/>
                        </a:rPr>
                        <a:t>PC</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2000</a:t>
                      </a:r>
                      <a:r>
                        <a:rPr kumimoji="1" lang="ja-JP" altLang="en-US" sz="900" b="1" i="0" kern="1200">
                          <a:solidFill>
                            <a:schemeClr val="bg1"/>
                          </a:solidFill>
                          <a:latin typeface="Meiryo" panose="020B0604030504040204" pitchFamily="34" charset="-128"/>
                          <a:ea typeface="Meiryo" panose="020B0604030504040204" pitchFamily="34" charset="-128"/>
                          <a:cs typeface="+mn-cs"/>
                        </a:rPr>
                        <a:t>万円～）（</a:t>
                      </a:r>
                      <a:r>
                        <a:rPr kumimoji="1" lang="en-US" altLang="ja-JP" sz="900" b="1" i="0" kern="1200">
                          <a:solidFill>
                            <a:schemeClr val="bg1"/>
                          </a:solidFill>
                          <a:latin typeface="Meiryo" panose="020B0604030504040204" pitchFamily="34" charset="-128"/>
                          <a:ea typeface="Meiryo" panose="020B0604030504040204" pitchFamily="34" charset="-128"/>
                          <a:cs typeface="+mn-cs"/>
                        </a:rPr>
                        <a:t>3/12</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r>
                        <a:rPr kumimoji="1" lang="en-US" altLang="ja-JP" sz="900" b="1" i="0" kern="1200">
                          <a:solidFill>
                            <a:schemeClr val="bg1"/>
                          </a:solidFill>
                          <a:latin typeface="Meiryo" panose="020B0604030504040204" pitchFamily="34" charset="-128"/>
                          <a:ea typeface="Meiryo" panose="020B0604030504040204" pitchFamily="34" charset="-128"/>
                          <a:cs typeface="+mn-cs"/>
                        </a:rPr>
                        <a:t>3/31</a:t>
                      </a:r>
                      <a:r>
                        <a:rPr kumimoji="1" lang="ja-JP" altLang="en-US" sz="900" b="1" i="0" kern="1200">
                          <a:solidFill>
                            <a:schemeClr val="bg1"/>
                          </a:solidFill>
                          <a:latin typeface="Meiryo" panose="020B0604030504040204" pitchFamily="34" charset="-128"/>
                          <a:ea typeface="Meiryo" panose="020B0604030504040204" pitchFamily="34" charset="-128"/>
                          <a:cs typeface="+mn-cs"/>
                        </a:rPr>
                        <a:t>）</a:t>
                      </a:r>
                      <a:endParaRPr kumimoji="1" lang="ja-JP" altLang="en-US" sz="900" b="1" i="0" kern="1200">
                        <a:solidFill>
                          <a:schemeClr val="bg1"/>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商品</a:t>
                      </a:r>
                      <a:r>
                        <a:rPr kumimoji="1" lang="en-US" altLang="ja-JP" sz="900" b="0" kern="1200">
                          <a:solidFill>
                            <a:schemeClr val="bg1"/>
                          </a:solidFill>
                          <a:latin typeface="Meiryo" panose="020B0604030504040204" pitchFamily="34" charset="-128"/>
                          <a:ea typeface="Meiryo" panose="020B0604030504040204" pitchFamily="34" charset="-128"/>
                          <a:cs typeface="+mn-cs"/>
                        </a:rPr>
                        <a:t>ID</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内容変更</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effectLst/>
                          <a:latin typeface="Meiryo"/>
                          <a:ea typeface="Meiryo"/>
                          <a:cs typeface="+mn-cs"/>
                        </a:rPr>
                        <a:t>1000009254</a:t>
                      </a:r>
                      <a:endParaRPr kumimoji="1" lang="en-US" altLang="ja-JP" sz="900" kern="1200">
                        <a:solidFill>
                          <a:srgbClr val="0D0D0D"/>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a:solidFill>
                            <a:srgbClr val="0D0D0D"/>
                          </a:solidFill>
                          <a:latin typeface="Meiryo" panose="020B0604030504040204" pitchFamily="34" charset="-128"/>
                          <a:ea typeface="Meiryo" panose="020B0604030504040204" pitchFamily="34" charset="-128"/>
                        </a:rPr>
                        <a:t>内容変更</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kern="1200">
                          <a:solidFill>
                            <a:srgbClr val="0D0D0D"/>
                          </a:solidFill>
                          <a:effectLst/>
                          <a:latin typeface="Meiryo"/>
                          <a:ea typeface="Meiryo"/>
                          <a:cs typeface="+mn-cs"/>
                        </a:rPr>
                        <a:t>1000009287</a:t>
                      </a:r>
                      <a:endParaRPr kumimoji="1" lang="en-US" altLang="ja-JP" sz="900" kern="1200">
                        <a:solidFill>
                          <a:srgbClr val="0D0D0D"/>
                        </a:solidFill>
                        <a:effectLst/>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55075111"/>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a:lnSpc>
                          <a:spcPct val="100000"/>
                        </a:lnSpc>
                        <a:spcBef>
                          <a:spcPts val="0"/>
                        </a:spcBef>
                        <a:spcAft>
                          <a:spcPts val="0"/>
                        </a:spcAft>
                        <a:buNone/>
                        <a:tabLst/>
                        <a:defRPr/>
                      </a:pPr>
                      <a:r>
                        <a:rPr lang="en-US" altLang="ja-JP" sz="900" b="0" i="0" u="none" strike="noStrike" kern="1200" noProof="0">
                          <a:solidFill>
                            <a:srgbClr val="0D0D0D"/>
                          </a:solidFill>
                          <a:latin typeface="Meiryo"/>
                        </a:rPr>
                        <a:t>2024</a:t>
                      </a:r>
                      <a:r>
                        <a:rPr kumimoji="1" lang="ja-JP" altLang="en-US" sz="900" b="0" i="0" u="none" strike="noStrike" kern="1200" noProof="0">
                          <a:solidFill>
                            <a:srgbClr val="0D0D0D"/>
                          </a:solidFill>
                          <a:latin typeface="Meiryo"/>
                          <a:ea typeface="Meiryo"/>
                        </a:rPr>
                        <a:t>年</a:t>
                      </a:r>
                      <a:r>
                        <a:rPr kumimoji="1" lang="en-US" altLang="ja-JP" sz="900" b="0" i="0" u="none" strike="noStrike" kern="1200" noProof="0">
                          <a:solidFill>
                            <a:srgbClr val="0D0D0D"/>
                          </a:solidFill>
                          <a:latin typeface="Meiryo"/>
                          <a:ea typeface="Meiryo"/>
                        </a:rPr>
                        <a:t>9</a:t>
                      </a:r>
                      <a:r>
                        <a:rPr kumimoji="1" lang="ja-JP" altLang="en-US" sz="900" b="0" i="0" u="none" strike="noStrike" kern="1200" noProof="0">
                          <a:solidFill>
                            <a:srgbClr val="0D0D0D"/>
                          </a:solidFill>
                          <a:latin typeface="Meiryo"/>
                          <a:ea typeface="Meiryo"/>
                        </a:rPr>
                        <a:t>月</a:t>
                      </a:r>
                      <a:r>
                        <a:rPr kumimoji="1" lang="en-US" altLang="ja-JP" sz="900" b="0" i="0" u="none" strike="noStrike" kern="1200" noProof="0">
                          <a:solidFill>
                            <a:srgbClr val="0D0D0D"/>
                          </a:solidFill>
                          <a:latin typeface="Meiryo"/>
                          <a:ea typeface="Meiryo"/>
                        </a:rPr>
                        <a:t>19</a:t>
                      </a:r>
                      <a:r>
                        <a:rPr kumimoji="1" lang="ja-JP" altLang="en-US" sz="900" b="0" i="0" u="none" strike="noStrike" kern="1200" noProof="0">
                          <a:solidFill>
                            <a:srgbClr val="0D0D0D"/>
                          </a:solidFill>
                          <a:latin typeface="Meiryo"/>
                          <a:ea typeface="Meiryo"/>
                        </a:rPr>
                        <a:t>日</a:t>
                      </a:r>
                      <a:r>
                        <a:rPr kumimoji="1" lang="en-US" altLang="ja-JP" sz="900" b="0" i="0" u="none" strike="noStrike" kern="1200" noProof="0">
                          <a:solidFill>
                            <a:srgbClr val="0D0D0D"/>
                          </a:solidFill>
                          <a:latin typeface="Meiryo"/>
                        </a:rPr>
                        <a:t>(</a:t>
                      </a:r>
                      <a:r>
                        <a:rPr kumimoji="1" lang="ja-JP" altLang="en-US" sz="900" b="0" i="0" u="none" strike="noStrike" kern="1200" noProof="0">
                          <a:solidFill>
                            <a:srgbClr val="0D0D0D"/>
                          </a:solidFill>
                          <a:latin typeface="Meiryo"/>
                          <a:ea typeface="Meiryo"/>
                        </a:rPr>
                        <a:t>木</a:t>
                      </a:r>
                      <a:r>
                        <a:rPr kumimoji="1" lang="en-US" altLang="ja-JP" sz="900" b="0" i="0" u="none" strike="noStrike" kern="1200" noProof="0">
                          <a:solidFill>
                            <a:srgbClr val="0D0D0D"/>
                          </a:solidFill>
                          <a:latin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a:solidFill>
                            <a:srgbClr val="0D0D0D"/>
                          </a:solidFill>
                          <a:latin typeface="Meiryo" panose="020B0604030504040204" pitchFamily="34" charset="-128"/>
                          <a:ea typeface="Meiryo" panose="020B0604030504040204" pitchFamily="34" charset="-128"/>
                        </a:rPr>
                        <a:t>●</a:t>
                      </a:r>
                      <a:endParaRPr kumimoji="1" lang="ja-JP" altLang="en-US" sz="900" b="1" i="0" kern="1200">
                        <a:solidFill>
                          <a:srgbClr val="0D0D0D"/>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75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kern="1200">
                          <a:solidFill>
                            <a:srgbClr val="0D0D0D"/>
                          </a:solidFill>
                          <a:latin typeface="Meiryo"/>
                          <a:ea typeface="Meiryo"/>
                          <a:cs typeface="+mn-cs"/>
                        </a:rPr>
                        <a:t>トップインパクト パノラマ</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動画</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　　　トップインパクト パノラマ パネルスイッチ</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画像</a:t>
                      </a:r>
                      <a:r>
                        <a:rPr kumimoji="1" lang="en-US" altLang="ja-JP" sz="900" kern="1200">
                          <a:solidFill>
                            <a:srgbClr val="0D0D0D"/>
                          </a:solidFill>
                          <a:latin typeface="Meiryo"/>
                          <a:ea typeface="Meiryo"/>
                          <a:cs typeface="+mn-cs"/>
                        </a:rPr>
                        <a:t>/</a:t>
                      </a:r>
                      <a:r>
                        <a:rPr kumimoji="1" lang="ja-JP" altLang="en-US" sz="900" kern="1200">
                          <a:solidFill>
                            <a:srgbClr val="0D0D0D"/>
                          </a:solidFill>
                          <a:latin typeface="Meiryo"/>
                          <a:ea typeface="Meiryo"/>
                          <a:cs typeface="+mn-cs"/>
                        </a:rPr>
                        <a:t>－</a:t>
                      </a:r>
                      <a:endParaRPr kumimoji="1" lang="en-US" altLang="ja-JP" sz="900" kern="1200">
                        <a:solidFill>
                          <a:srgbClr val="0D0D0D"/>
                        </a:solidFill>
                        <a:latin typeface="Meiryo"/>
                        <a:ea typeface="Meiryo"/>
                        <a:cs typeface="+mn-cs"/>
                      </a:endParaRPr>
                    </a:p>
                    <a:p>
                      <a:pPr algn="ctr"/>
                      <a:r>
                        <a:rPr kumimoji="1" lang="ja-JP" altLang="en-US" sz="900" kern="1200">
                          <a:solidFill>
                            <a:srgbClr val="0D0D0D"/>
                          </a:solidFill>
                          <a:latin typeface="Meiryo" panose="020B0604030504040204" pitchFamily="34" charset="-128"/>
                          <a:ea typeface="Meiryo" panose="020B0604030504040204" pitchFamily="34" charset="-128"/>
                          <a:cs typeface="+mn-cs"/>
                        </a:rPr>
                        <a:t>トップインパクト パノラマ サイドスイッチ</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動画</a:t>
                      </a:r>
                      <a:r>
                        <a:rPr kumimoji="1" lang="en-US" altLang="ja-JP" sz="900" kern="1200">
                          <a:solidFill>
                            <a:srgbClr val="0D0D0D"/>
                          </a:solidFill>
                          <a:latin typeface="Meiryo" panose="020B0604030504040204" pitchFamily="34" charset="-128"/>
                          <a:ea typeface="Meiryo" panose="020B0604030504040204" pitchFamily="34" charset="-128"/>
                          <a:cs typeface="+mn-cs"/>
                        </a:rPr>
                        <a:t>/</a:t>
                      </a:r>
                      <a:r>
                        <a:rPr kumimoji="1" lang="ja-JP" altLang="en-US" sz="900" kern="1200">
                          <a:solidFill>
                            <a:srgbClr val="0D0D0D"/>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92544">
                <a:tc>
                  <a:txBody>
                    <a:body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a:solidFill>
                            <a:schemeClr val="bg1"/>
                          </a:solidFill>
                          <a:latin typeface="Meiryo" panose="020B0604030504040204" pitchFamily="34" charset="-128"/>
                          <a:ea typeface="Meiryo" panose="020B0604030504040204" pitchFamily="34" charset="-128"/>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a:solidFill>
                            <a:schemeClr val="bg1"/>
                          </a:solidFill>
                          <a:latin typeface="Meiryo" panose="020B0604030504040204" pitchFamily="34" charset="-128"/>
                          <a:ea typeface="Meiryo" panose="020B0604030504040204" pitchFamily="34" charset="-128"/>
                          <a:cs typeface="+mn-cs"/>
                        </a:rPr>
                        <a:t>/16</a:t>
                      </a:r>
                      <a:r>
                        <a:rPr kumimoji="1" lang="ja-JP" altLang="en-US" sz="900" b="0" kern="1200">
                          <a:solidFill>
                            <a:schemeClr val="bg1"/>
                          </a:solidFill>
                          <a:latin typeface="Meiryo" panose="020B0604030504040204" pitchFamily="34" charset="-128"/>
                          <a:ea typeface="Meiryo" panose="020B0604030504040204" pitchFamily="34" charset="-128"/>
                          <a:cs typeface="+mn-cs"/>
                        </a:rPr>
                        <a:t>：</a:t>
                      </a:r>
                      <a:r>
                        <a:rPr kumimoji="1" lang="en-US" altLang="ja-JP" sz="900" b="0" kern="1200">
                          <a:solidFill>
                            <a:schemeClr val="bg1"/>
                          </a:solidFill>
                          <a:latin typeface="Meiryo" panose="020B0604030504040204" pitchFamily="34" charset="-128"/>
                          <a:ea typeface="Meiryo" panose="020B0604030504040204" pitchFamily="34" charset="-128"/>
                          <a:cs typeface="+mn-cs"/>
                        </a:rPr>
                        <a:t>9</a:t>
                      </a:r>
                      <a:r>
                        <a:rPr kumimoji="1" lang="ja-JP" altLang="en-US" sz="900" b="0" kern="1200">
                          <a:solidFill>
                            <a:schemeClr val="bg1"/>
                          </a:solidFill>
                          <a:latin typeface="Meiryo" panose="020B0604030504040204" pitchFamily="34" charset="-128"/>
                          <a:ea typeface="Meiryo" panose="020B0604030504040204" pitchFamily="34" charset="-128"/>
                          <a:cs typeface="+mn-cs"/>
                        </a:rPr>
                        <a:t>広告　タップ後の動作</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p>
                      <a:pPr algn="ctr"/>
                      <a:r>
                        <a:rPr lang="en-US" altLang="ja-JP" sz="900" b="0" i="0" kern="1200">
                          <a:solidFill>
                            <a:srgbClr val="0D0D0D"/>
                          </a:solidFill>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a:solidFill>
                            <a:srgbClr val="0D0D0D"/>
                          </a:solidFill>
                          <a:latin typeface="Meiryo"/>
                          <a:ea typeface="Meiryo"/>
                          <a:cs typeface="+mn-cs"/>
                        </a:rPr>
                        <a:t>PC</a:t>
                      </a:r>
                      <a:endParaRPr kumimoji="1" lang="ja-JP" altLang="en-US" sz="90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a:solidFill>
                            <a:srgbClr val="0D0D0D"/>
                          </a:solidFill>
                          <a:latin typeface="Meiryo"/>
                          <a:ea typeface="Meiryo"/>
                          <a:cs typeface="+mn-cs"/>
                        </a:rPr>
                        <a:t>Yahoo! JAPAN </a:t>
                      </a:r>
                      <a:r>
                        <a:rPr kumimoji="1" lang="ja-JP" altLang="en-US" sz="900" b="0" i="0" kern="1200">
                          <a:solidFill>
                            <a:srgbClr val="0D0D0D"/>
                          </a:solidFill>
                          <a:latin typeface="Meiryo"/>
                          <a:ea typeface="Meiryo"/>
                          <a:cs typeface="+mn-cs"/>
                        </a:rPr>
                        <a:t>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kumimoji="1" lang="en-US" altLang="ja-JP" sz="900" kern="1200">
                          <a:solidFill>
                            <a:srgbClr val="0D0D0D"/>
                          </a:solidFill>
                          <a:latin typeface="Meiryo"/>
                          <a:ea typeface="Meiryo"/>
                          <a:cs typeface="+mn-cs"/>
                        </a:rPr>
                        <a:t>Yahoo! JAPAN</a:t>
                      </a:r>
                      <a:r>
                        <a:rPr lang="en-US" altLang="ja-JP" sz="900" kern="1200">
                          <a:solidFill>
                            <a:srgbClr val="0D0D0D"/>
                          </a:solidFill>
                          <a:latin typeface="Meiryo"/>
                          <a:ea typeface="Meiryo"/>
                          <a:cs typeface="+mn-cs"/>
                        </a:rPr>
                        <a:t> </a:t>
                      </a:r>
                      <a:r>
                        <a:rPr kumimoji="1" lang="en-US" altLang="ja-JP" sz="900" kern="1200">
                          <a:solidFill>
                            <a:srgbClr val="0D0D0D"/>
                          </a:solidFill>
                          <a:latin typeface="Meiryo"/>
                          <a:ea typeface="Meiryo"/>
                          <a:cs typeface="+mn-cs"/>
                        </a:rPr>
                        <a:t> </a:t>
                      </a:r>
                      <a:r>
                        <a:rPr kumimoji="1" lang="ja-JP" altLang="en-US" sz="900" kern="1200">
                          <a:solidFill>
                            <a:srgbClr val="0D0D0D"/>
                          </a:solidFill>
                          <a:latin typeface="Meiryo"/>
                          <a:ea typeface="Meiryo"/>
                          <a:cs typeface="+mn-cs"/>
                        </a:rPr>
                        <a:t>トップページのファーストビュー　</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a:lnSpc>
                          <a:spcPct val="100000"/>
                        </a:lnSpc>
                        <a:spcBef>
                          <a:spcPts val="0"/>
                        </a:spcBef>
                        <a:spcAft>
                          <a:spcPts val="0"/>
                        </a:spcAft>
                        <a:buNone/>
                        <a:tabLst/>
                        <a:defRPr/>
                      </a:pPr>
                      <a:r>
                        <a:rPr kumimoji="1" lang="en-US" altLang="ja-JP" sz="900" b="0" i="0" u="none" strike="noStrike" kern="1200" cap="none" spc="0" normalizeH="0" baseline="0" noProof="0">
                          <a:ln>
                            <a:noFill/>
                          </a:ln>
                          <a:solidFill>
                            <a:srgbClr val="0D0D0D"/>
                          </a:solidFill>
                          <a:effectLst/>
                          <a:uLnTx/>
                          <a:uFillTx/>
                          <a:latin typeface="Meiryo"/>
                        </a:rPr>
                        <a:t>2025</a:t>
                      </a:r>
                      <a:r>
                        <a:rPr kumimoji="1" lang="ja-JP" alt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3</a:t>
                      </a:r>
                      <a:r>
                        <a:rPr kumimoji="1" lang="ja-JP" altLang="ja-JP" sz="900" b="0" i="0" u="none" strike="noStrike" kern="1200" cap="none" spc="0" normalizeH="0" baseline="0" noProof="0">
                          <a:ln>
                            <a:noFill/>
                          </a:ln>
                          <a:solidFill>
                            <a:srgbClr val="0D0D0D"/>
                          </a:solidFill>
                          <a:effectLst/>
                          <a:uLnTx/>
                          <a:uFillTx/>
                          <a:latin typeface="Meiryo"/>
                          <a:ea typeface="Meiryo"/>
                        </a:rPr>
                        <a:t>月</a:t>
                      </a:r>
                      <a:r>
                        <a:rPr lang="en-US" altLang="ja-JP" sz="900" b="0" i="0" u="none" strike="noStrike" kern="1200" cap="none" spc="0" normalizeH="0" baseline="0" noProof="0">
                          <a:ln>
                            <a:noFill/>
                          </a:ln>
                          <a:solidFill>
                            <a:srgbClr val="0D0D0D"/>
                          </a:solidFill>
                          <a:effectLst/>
                          <a:uLnTx/>
                          <a:uFillTx/>
                          <a:latin typeface="Meiryo"/>
                        </a:rPr>
                        <a:t>12</a:t>
                      </a:r>
                      <a:r>
                        <a:rPr kumimoji="1" lang="ja-JP" alt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水</a:t>
                      </a:r>
                      <a:r>
                        <a:rPr kumimoji="1" lang="ja-JP" altLang="ja-JP" sz="900" b="0" i="0" u="none" strike="noStrike" kern="1200" cap="none" spc="0" normalizeH="0" baseline="0" noProof="0">
                          <a:ln>
                            <a:noFill/>
                          </a:ln>
                          <a:solidFill>
                            <a:srgbClr val="0D0D0D"/>
                          </a:solidFill>
                          <a:effectLst/>
                          <a:uLnTx/>
                          <a:uFillTx/>
                          <a:latin typeface="Meiryo"/>
                          <a:ea typeface="Meiryo"/>
                        </a:rPr>
                        <a:t>）～　</a:t>
                      </a:r>
                      <a:r>
                        <a:rPr lang="en-US" altLang="ja-JP" sz="900" b="0" i="0" u="none" strike="noStrike" kern="1200" cap="none" spc="0" normalizeH="0" baseline="0" noProof="0">
                          <a:ln>
                            <a:noFill/>
                          </a:ln>
                          <a:solidFill>
                            <a:srgbClr val="0D0D0D"/>
                          </a:solidFill>
                          <a:effectLst/>
                          <a:uLnTx/>
                          <a:uFillTx/>
                          <a:latin typeface="Meiryo"/>
                        </a:rPr>
                        <a:t>2025</a:t>
                      </a:r>
                      <a:r>
                        <a:rPr kumimoji="1" lang="ja-JP" altLang="ja-JP" sz="900" b="0" i="0" u="none" strike="noStrike" kern="1200" cap="none" spc="0" normalizeH="0" baseline="0" noProof="0">
                          <a:ln>
                            <a:noFill/>
                          </a:ln>
                          <a:solidFill>
                            <a:srgbClr val="0D0D0D"/>
                          </a:solidFill>
                          <a:effectLst/>
                          <a:uLnTx/>
                          <a:uFillTx/>
                          <a:latin typeface="Meiryo"/>
                          <a:ea typeface="Meiryo"/>
                        </a:rPr>
                        <a:t>年</a:t>
                      </a:r>
                      <a:r>
                        <a:rPr kumimoji="1" lang="en-US" altLang="ja-JP" sz="900" b="0" i="0" u="none" strike="noStrike" kern="1200" cap="none" spc="0" normalizeH="0" baseline="0" noProof="0">
                          <a:ln>
                            <a:noFill/>
                          </a:ln>
                          <a:solidFill>
                            <a:srgbClr val="0D0D0D"/>
                          </a:solidFill>
                          <a:effectLst/>
                          <a:uLnTx/>
                          <a:uFillTx/>
                          <a:latin typeface="Meiryo"/>
                          <a:ea typeface="Meiryo"/>
                        </a:rPr>
                        <a:t>3</a:t>
                      </a:r>
                      <a:r>
                        <a:rPr kumimoji="1" lang="ja-JP" altLang="ja-JP" sz="900" b="0" i="0" u="none" strike="noStrike" kern="1200" cap="none" spc="0" normalizeH="0" baseline="0" noProof="0">
                          <a:ln>
                            <a:noFill/>
                          </a:ln>
                          <a:solidFill>
                            <a:srgbClr val="0D0D0D"/>
                          </a:solidFill>
                          <a:effectLst/>
                          <a:uLnTx/>
                          <a:uFillTx/>
                          <a:latin typeface="Meiryo"/>
                          <a:ea typeface="Meiryo"/>
                        </a:rPr>
                        <a:t>月</a:t>
                      </a:r>
                      <a:r>
                        <a:rPr lang="en-US" altLang="ja-JP" sz="900" b="0" i="0" u="none" strike="noStrike" kern="1200" cap="none" spc="0" normalizeH="0" baseline="0" noProof="0">
                          <a:ln>
                            <a:noFill/>
                          </a:ln>
                          <a:solidFill>
                            <a:srgbClr val="0D0D0D"/>
                          </a:solidFill>
                          <a:effectLst/>
                          <a:uLnTx/>
                          <a:uFillTx/>
                          <a:latin typeface="Meiryo"/>
                        </a:rPr>
                        <a:t>31</a:t>
                      </a:r>
                      <a:r>
                        <a:rPr kumimoji="1" lang="ja-JP" altLang="ja-JP" sz="900" b="0" i="0" u="none" strike="noStrike" kern="1200" cap="none" spc="0" normalizeH="0" baseline="0" noProof="0">
                          <a:ln>
                            <a:noFill/>
                          </a:ln>
                          <a:solidFill>
                            <a:srgbClr val="0D0D0D"/>
                          </a:solidFill>
                          <a:effectLst/>
                          <a:uLnTx/>
                          <a:uFillTx/>
                          <a:latin typeface="Meiryo"/>
                          <a:ea typeface="Meiryo"/>
                        </a:rPr>
                        <a:t>日（</a:t>
                      </a:r>
                      <a:r>
                        <a:rPr kumimoji="1" lang="ja-JP" altLang="en-US" sz="900" b="0" i="0" u="none" strike="noStrike" kern="1200" cap="none" spc="0" normalizeH="0" baseline="0" noProof="0">
                          <a:ln>
                            <a:noFill/>
                          </a:ln>
                          <a:solidFill>
                            <a:srgbClr val="0D0D0D"/>
                          </a:solidFill>
                          <a:effectLst/>
                          <a:uLnTx/>
                          <a:uFillTx/>
                          <a:latin typeface="Meiryo"/>
                          <a:ea typeface="Meiryo"/>
                        </a:rPr>
                        <a:t>月</a:t>
                      </a:r>
                      <a:r>
                        <a:rPr kumimoji="1" lang="ja-JP" altLang="ja-JP" sz="900" b="0" i="0" u="none" strike="noStrike" kern="1200" cap="none" spc="0" normalizeH="0" baseline="0" noProof="0">
                          <a:ln>
                            <a:noFill/>
                          </a:ln>
                          <a:solidFill>
                            <a:srgbClr val="0D0D0D"/>
                          </a:solidFill>
                          <a:effectLst/>
                          <a:uLnTx/>
                          <a:uFillTx/>
                          <a:latin typeface="Meiryo"/>
                          <a:ea typeface="Meiryo"/>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kern="1200" dirty="0">
                          <a:solidFill>
                            <a:srgbClr val="0D0D0D"/>
                          </a:solidFill>
                          <a:latin typeface="Meiryo"/>
                          <a:ea typeface="Meiryo"/>
                          <a:cs typeface="+mn-cs"/>
                        </a:rPr>
                        <a:t>5</a:t>
                      </a:r>
                      <a:r>
                        <a:rPr kumimoji="1" lang="ja-JP" altLang="en-US" sz="900" kern="1200" dirty="0">
                          <a:solidFill>
                            <a:srgbClr val="0D0D0D"/>
                          </a:solidFill>
                          <a:latin typeface="Meiryo"/>
                          <a:ea typeface="Meiryo"/>
                          <a:cs typeface="+mn-cs"/>
                        </a:rPr>
                        <a:t>日間～</a:t>
                      </a:r>
                      <a:r>
                        <a:rPr lang="en-US" altLang="ja-JP" sz="900" kern="1200" dirty="0">
                          <a:solidFill>
                            <a:srgbClr val="0D0D0D"/>
                          </a:solidFill>
                          <a:latin typeface="Meiryo"/>
                          <a:ea typeface="Meiryo"/>
                          <a:cs typeface="+mn-cs"/>
                        </a:rPr>
                        <a:t>20</a:t>
                      </a:r>
                      <a:r>
                        <a:rPr kumimoji="1" lang="ja-JP" altLang="en-US" sz="900" kern="1200" dirty="0">
                          <a:solidFill>
                            <a:srgbClr val="0D0D0D"/>
                          </a:solidFill>
                          <a:latin typeface="Meiryo"/>
                          <a:ea typeface="Meiryo"/>
                          <a:cs typeface="+mn-cs"/>
                        </a:rPr>
                        <a:t>日間 </a:t>
                      </a:r>
                      <a:r>
                        <a:rPr kumimoji="0" lang="en-US" altLang="ja-JP" sz="900" kern="0" dirty="0">
                          <a:solidFill>
                            <a:srgbClr val="FF0033"/>
                          </a:solidFill>
                          <a:latin typeface="Meiryo"/>
                          <a:ea typeface="Meiryo"/>
                        </a:rPr>
                        <a:t>※1</a:t>
                      </a:r>
                      <a:r>
                        <a:rPr lang="en-US" altLang="ja-JP" sz="900" kern="0" dirty="0">
                          <a:solidFill>
                            <a:srgbClr val="FF0033"/>
                          </a:solidFill>
                          <a:latin typeface="Meiryo"/>
                          <a:ea typeface="Meiryo"/>
                        </a:rPr>
                        <a:t> </a:t>
                      </a:r>
                      <a:endParaRPr kumimoji="1" lang="ja-JP" altLang="en-US" sz="900" kern="1200" dirty="0">
                        <a:solidFill>
                          <a:srgbClr val="FF0033"/>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err="1">
                          <a:solidFill>
                            <a:srgbClr val="0D0D0D"/>
                          </a:solidFill>
                          <a:latin typeface="Meiryo"/>
                          <a:ea typeface="Meiryo"/>
                        </a:rPr>
                        <a:t>vimps</a:t>
                      </a:r>
                      <a:r>
                        <a:rPr kumimoji="1" lang="ja-JP" altLang="en-US" sz="900">
                          <a:solidFill>
                            <a:srgbClr val="0D0D0D"/>
                          </a:solidFill>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9254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20,000,000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698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panose="020B0604030504040204" pitchFamily="34" charset="-128"/>
                          <a:ea typeface="Meiryo" panose="020B0604030504040204" pitchFamily="34" charset="-128"/>
                          <a:cs typeface="+mn-cs"/>
                        </a:rPr>
                        <a:t>基本料金（</a:t>
                      </a:r>
                      <a:r>
                        <a:rPr kumimoji="1" lang="en-US" altLang="ja-JP" sz="900" b="0" kern="1200" err="1">
                          <a:solidFill>
                            <a:schemeClr val="bg1"/>
                          </a:solidFill>
                          <a:latin typeface="Meiryo" panose="020B0604030504040204" pitchFamily="34" charset="-128"/>
                          <a:ea typeface="Meiryo" panose="020B0604030504040204" pitchFamily="34" charset="-128"/>
                          <a:cs typeface="+mn-cs"/>
                        </a:rPr>
                        <a:t>vCPM</a:t>
                      </a:r>
                      <a:r>
                        <a:rPr kumimoji="1" lang="ja-JP" altLang="en-US" sz="900" b="0" kern="1200">
                          <a:solidFill>
                            <a:schemeClr val="bg1"/>
                          </a:solidFill>
                          <a:latin typeface="Meiryo" panose="020B0604030504040204" pitchFamily="34" charset="-128"/>
                          <a:ea typeface="Meiryo" panose="020B0604030504040204" pitchFamily="34" charset="-128"/>
                          <a:cs typeface="+mn-cs"/>
                        </a:rPr>
                        <a:t>）</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a:solidFill>
                            <a:srgbClr val="0D0D0D"/>
                          </a:solidFill>
                          <a:latin typeface="Meiryo"/>
                          <a:ea typeface="Meiryo"/>
                          <a:cs typeface="+mn-cs"/>
                        </a:rPr>
                        <a:t>1,680</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900" kern="1200">
                          <a:solidFill>
                            <a:srgbClr val="0D0D0D"/>
                          </a:solidFill>
                          <a:latin typeface="Meiryo"/>
                          <a:ea typeface="Meiryo"/>
                          <a:cs typeface="+mn-cs"/>
                        </a:rPr>
                        <a:t>1,596</a:t>
                      </a:r>
                      <a:r>
                        <a:rPr kumimoji="1" lang="ja-JP" altLang="en-US" sz="900" kern="1200">
                          <a:solidFill>
                            <a:srgbClr val="0D0D0D"/>
                          </a:solidFill>
                          <a:latin typeface="Meiryo"/>
                          <a:ea typeface="Meiryo"/>
                          <a:cs typeface="+mn-cs"/>
                        </a:rPr>
                        <a:t>円</a:t>
                      </a:r>
                      <a:endParaRPr kumimoji="1" lang="en-US" altLang="ja-JP" sz="900" kern="1200">
                        <a:solidFill>
                          <a:srgbClr val="0D0D0D"/>
                        </a:solidFill>
                        <a:latin typeface="Meiryo"/>
                        <a:ea typeface="Meiryo"/>
                        <a:cs typeface="+mn-cs"/>
                      </a:endParaRP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92544">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想定</a:t>
                      </a:r>
                      <a:r>
                        <a:rPr kumimoji="1" lang="en-US" altLang="ja-JP" sz="900" b="0" kern="1200" err="1">
                          <a:solidFill>
                            <a:schemeClr val="bg1"/>
                          </a:solidFill>
                          <a:latin typeface="Meiryo" panose="020B0604030504040204" pitchFamily="34" charset="-128"/>
                          <a:ea typeface="Meiryo" panose="020B0604030504040204" pitchFamily="34" charset="-128"/>
                          <a:cs typeface="+mn-cs"/>
                        </a:rPr>
                        <a:t>vimps</a:t>
                      </a:r>
                      <a:r>
                        <a:rPr kumimoji="1" lang="ja-JP" altLang="en-US" sz="900" b="0" kern="1200">
                          <a:solidFill>
                            <a:schemeClr val="bg1"/>
                          </a:solidFill>
                          <a:latin typeface="Meiryo" panose="020B0604030504040204" pitchFamily="34" charset="-128"/>
                          <a:ea typeface="Meiryo" panose="020B0604030504040204" pitchFamily="34" charset="-128"/>
                          <a:cs typeface="+mn-cs"/>
                        </a:rPr>
                        <a:t>（枠配信のみ）</a:t>
                      </a:r>
                    </a:p>
                  </a:txBody>
                  <a:tcPr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a:solidFill>
                            <a:srgbClr val="0D0D0D"/>
                          </a:solidFill>
                          <a:latin typeface="Meiryo"/>
                          <a:ea typeface="Meiryo"/>
                          <a:cs typeface="+mn-cs"/>
                        </a:rPr>
                        <a:t>-</a:t>
                      </a:r>
                      <a:endParaRPr kumimoji="1" lang="ja-JP" altLang="en-US" sz="1000" b="0" i="0" kern="1200">
                        <a:solidFill>
                          <a:srgbClr val="0D0D0D"/>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00" b="0" i="0" dirty="0">
                          <a:solidFill>
                            <a:srgbClr val="0D0D0D"/>
                          </a:solidFill>
                          <a:latin typeface="Meiryo"/>
                          <a:ea typeface="Meiryo"/>
                        </a:rPr>
                        <a:t>-</a:t>
                      </a:r>
                      <a:endParaRPr kumimoji="1" lang="ja-JP" altLang="en-US" sz="1000" b="0" i="0" dirty="0">
                        <a:solidFill>
                          <a:srgbClr val="0D0D0D"/>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5" name="円/楕円 31">
            <a:extLst>
              <a:ext uri="{FF2B5EF4-FFF2-40B4-BE49-F238E27FC236}">
                <a16:creationId xmlns:a16="http://schemas.microsoft.com/office/drawing/2014/main" id="{EC037BFA-5AA0-E73D-F67B-58361247C958}"/>
              </a:ext>
            </a:extLst>
          </p:cNvPr>
          <p:cNvSpPr>
            <a:spLocks noChangeAspect="1"/>
          </p:cNvSpPr>
          <p:nvPr/>
        </p:nvSpPr>
        <p:spPr>
          <a:xfrm>
            <a:off x="7989850" y="242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F</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6" name="円/楕円 33">
            <a:extLst>
              <a:ext uri="{FF2B5EF4-FFF2-40B4-BE49-F238E27FC236}">
                <a16:creationId xmlns:a16="http://schemas.microsoft.com/office/drawing/2014/main" id="{D9452EB9-B9AE-65E2-961D-D43F93BD107A}"/>
              </a:ext>
            </a:extLst>
          </p:cNvPr>
          <p:cNvSpPr>
            <a:spLocks noChangeAspect="1"/>
          </p:cNvSpPr>
          <p:nvPr/>
        </p:nvSpPr>
        <p:spPr>
          <a:xfrm>
            <a:off x="11021559" y="2449345"/>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G</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7" name="円/楕円 34">
            <a:extLst>
              <a:ext uri="{FF2B5EF4-FFF2-40B4-BE49-F238E27FC236}">
                <a16:creationId xmlns:a16="http://schemas.microsoft.com/office/drawing/2014/main" id="{4F0D60F8-172A-52D4-4A0D-8A7281E688EC}"/>
              </a:ext>
            </a:extLst>
          </p:cNvPr>
          <p:cNvSpPr>
            <a:spLocks noChangeAspect="1"/>
          </p:cNvSpPr>
          <p:nvPr/>
        </p:nvSpPr>
        <p:spPr>
          <a:xfrm>
            <a:off x="8971001" y="2601123"/>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rPr>
              <a:t>H</a:t>
            </a:r>
            <a:endParaRPr kumimoji="0" lang="ja-JP" altLang="en-US" sz="900" b="1" i="0" u="none" strike="noStrike" kern="0" cap="none" spc="0" normalizeH="0" baseline="0" noProof="0">
              <a:ln>
                <a:noFill/>
              </a:ln>
              <a:solidFill>
                <a:srgbClr val="FFFFFF"/>
              </a:solidFill>
              <a:effectLst/>
              <a:uLnTx/>
              <a:uFillTx/>
              <a:latin typeface="Segoe UI" panose="020B0502040204020203" pitchFamily="34" charset="0"/>
              <a:ea typeface="メイリオ" panose="020B0604030504040204" pitchFamily="34" charset="-128"/>
              <a:cs typeface="Segoe UI" panose="020B0502040204020203" pitchFamily="34" charset="0"/>
            </a:endParaRPr>
          </a:p>
        </p:txBody>
      </p:sp>
      <p:sp>
        <p:nvSpPr>
          <p:cNvPr id="18" name="正方形/長方形 17">
            <a:extLst>
              <a:ext uri="{FF2B5EF4-FFF2-40B4-BE49-F238E27FC236}">
                <a16:creationId xmlns:a16="http://schemas.microsoft.com/office/drawing/2014/main" id="{59438613-CD67-4971-F611-C3BDEEB96FAC}"/>
              </a:ext>
            </a:extLst>
          </p:cNvPr>
          <p:cNvSpPr/>
          <p:nvPr/>
        </p:nvSpPr>
        <p:spPr>
          <a:xfrm>
            <a:off x="479426" y="5876674"/>
            <a:ext cx="4190250" cy="406265"/>
          </a:xfrm>
          <a:prstGeom prst="rect">
            <a:avLst/>
          </a:prstGeom>
        </p:spPr>
        <p:txBody>
          <a:bodyPr wrap="none" lIns="0" tIns="0" rIns="0" bIns="0" anchor="t">
            <a:spAutoFit/>
          </a:bodyPr>
          <a:lstStyle/>
          <a:p>
            <a:pPr>
              <a:lnSpc>
                <a:spcPct val="110000"/>
              </a:lnSpc>
              <a:defRPr/>
            </a:pPr>
            <a:r>
              <a:rPr kumimoji="0" lang="en-US" altLang="ja-JP" sz="800" kern="0">
                <a:solidFill>
                  <a:srgbClr val="595959"/>
                </a:solidFill>
                <a:latin typeface="Meiryo"/>
                <a:ea typeface="Meiryo"/>
              </a:rPr>
              <a:t>※</a:t>
            </a:r>
            <a:r>
              <a:rPr kumimoji="0" lang="en-US" sz="800" kern="0">
                <a:solidFill>
                  <a:srgbClr val="595959"/>
                </a:solidFill>
                <a:latin typeface="Meiryo"/>
                <a:ea typeface="+mn-lt"/>
              </a:rPr>
              <a:t>SP</a:t>
            </a:r>
            <a:r>
              <a:rPr kumimoji="0" lang="ja-JP" altLang="en-US" sz="800" kern="0">
                <a:solidFill>
                  <a:srgbClr val="595959"/>
                </a:solidFill>
                <a:latin typeface="Meiryo"/>
                <a:ea typeface="Meiryo"/>
              </a:rPr>
              <a:t>はスマートフォン、</a:t>
            </a:r>
            <a:r>
              <a:rPr kumimoji="0" lang="en-US" sz="800" kern="0">
                <a:solidFill>
                  <a:srgbClr val="595959"/>
                </a:solidFill>
                <a:latin typeface="Meiryo"/>
                <a:ea typeface="+mn-lt"/>
              </a:rPr>
              <a:t>PC</a:t>
            </a:r>
            <a:r>
              <a:rPr kumimoji="0" lang="ja-JP" sz="800" kern="0">
                <a:solidFill>
                  <a:srgbClr val="595959"/>
                </a:solidFill>
                <a:latin typeface="Meiryo"/>
                <a:ea typeface="Meiryo"/>
              </a:rPr>
              <a:t>はパソコン、</a:t>
            </a:r>
            <a:r>
              <a:rPr kumimoji="0" lang="en-US" altLang="ja-JP" sz="800" kern="0">
                <a:solidFill>
                  <a:srgbClr val="595959"/>
                </a:solidFill>
                <a:latin typeface="Meiryo"/>
                <a:ea typeface="+mn-lt"/>
              </a:rPr>
              <a:t>MD</a:t>
            </a:r>
            <a:r>
              <a:rPr kumimoji="0" lang="ja-JP" sz="800" kern="0">
                <a:solidFill>
                  <a:srgbClr val="595959"/>
                </a:solidFill>
                <a:latin typeface="Meiryo"/>
                <a:ea typeface="Meiryo"/>
              </a:rPr>
              <a:t>はマルチデバイスの略称です。</a:t>
            </a:r>
            <a:endParaRPr lang="ja-JP" sz="800">
              <a:solidFill>
                <a:srgbClr val="595959"/>
              </a:solidFill>
              <a:latin typeface="Meiryo"/>
              <a:ea typeface="Meiryo"/>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vCPM</a:t>
            </a:r>
            <a:r>
              <a:rPr kumimoji="0" lang="ja-JP" altLang="en-US" sz="800" kern="0">
                <a:solidFill>
                  <a:srgbClr val="595959"/>
                </a:solidFill>
                <a:latin typeface="Meiryo"/>
                <a:ea typeface="Meiryo"/>
              </a:rPr>
              <a:t>はビューアブルインプレッション</a:t>
            </a:r>
            <a:r>
              <a:rPr kumimoji="0" lang="en-US" altLang="ja-JP" sz="800" kern="0">
                <a:solidFill>
                  <a:srgbClr val="595959"/>
                </a:solidFill>
                <a:latin typeface="Meiryo"/>
                <a:ea typeface="Meiryo"/>
              </a:rPr>
              <a:t>1,000</a:t>
            </a:r>
            <a:r>
              <a:rPr kumimoji="0" lang="ja-JP" altLang="en-US" sz="800" kern="0">
                <a:solidFill>
                  <a:srgbClr val="595959"/>
                </a:solidFill>
                <a:latin typeface="Meiryo"/>
                <a:ea typeface="Meiryo"/>
              </a:rPr>
              <a:t>回あたりにかかる見込み広告費用です。 </a:t>
            </a:r>
            <a:endParaRPr lang="en-US" altLang="ja-JP" sz="800" kern="0">
              <a:solidFill>
                <a:srgbClr val="595959"/>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srgbClr val="595959"/>
                </a:solidFill>
                <a:latin typeface="Meiryo"/>
                <a:ea typeface="Meiryo"/>
              </a:rPr>
              <a:t>※</a:t>
            </a:r>
            <a:r>
              <a:rPr kumimoji="0" lang="en-US" altLang="ja-JP" sz="800" kern="0" err="1">
                <a:solidFill>
                  <a:srgbClr val="595959"/>
                </a:solidFill>
                <a:latin typeface="Meiryo"/>
                <a:ea typeface="Meiryo"/>
              </a:rPr>
              <a:t>vimps</a:t>
            </a:r>
            <a:r>
              <a:rPr kumimoji="0" lang="ja-JP" altLang="en-US" sz="800" kern="0">
                <a:solidFill>
                  <a:srgbClr val="595959"/>
                </a:solidFill>
                <a:latin typeface="Meiryo"/>
                <a:ea typeface="Meiryo"/>
              </a:rPr>
              <a:t>はビューアブルインプレッションの略称です。</a:t>
            </a:r>
            <a:endParaRPr lang="en-US" altLang="ja-JP" sz="800" kern="0">
              <a:solidFill>
                <a:srgbClr val="595959"/>
              </a:solidFill>
              <a:latin typeface="Meiryo"/>
              <a:ea typeface="Meiryo"/>
            </a:endParaRPr>
          </a:p>
        </p:txBody>
      </p:sp>
      <p:sp>
        <p:nvSpPr>
          <p:cNvPr id="19" name="正方形/長方形 18">
            <a:extLst>
              <a:ext uri="{FF2B5EF4-FFF2-40B4-BE49-F238E27FC236}">
                <a16:creationId xmlns:a16="http://schemas.microsoft.com/office/drawing/2014/main" id="{66F71D73-B9A0-EBCB-537A-60DB003F951A}"/>
              </a:ext>
            </a:extLst>
          </p:cNvPr>
          <p:cNvSpPr/>
          <p:nvPr/>
        </p:nvSpPr>
        <p:spPr>
          <a:xfrm>
            <a:off x="5047886" y="5941180"/>
            <a:ext cx="6280565" cy="132344"/>
          </a:xfrm>
          <a:prstGeom prst="rect">
            <a:avLst/>
          </a:prstGeom>
        </p:spPr>
        <p:txBody>
          <a:bodyPr wrap="none" lIns="0" tIns="0" rIns="0" bIns="0" anchor="t">
            <a:spAutoFit/>
          </a:bodyPr>
          <a:lstStyle/>
          <a:p>
            <a:pPr>
              <a:lnSpc>
                <a:spcPct val="110000"/>
              </a:lnSpc>
              <a:defRPr/>
            </a:pPr>
            <a:r>
              <a:rPr kumimoji="0" lang="en-US" altLang="ja-JP" sz="800" kern="0">
                <a:solidFill>
                  <a:srgbClr val="FF0033"/>
                </a:solidFill>
                <a:latin typeface="Meiryo" panose="020B0604030504040204" pitchFamily="34" charset="-128"/>
                <a:ea typeface="Meiryo" panose="020B0604030504040204" pitchFamily="34" charset="-128"/>
              </a:rPr>
              <a:t>※1  </a:t>
            </a:r>
            <a:r>
              <a:rPr lang="en-US" altLang="ja-JP" sz="800" b="0" i="0">
                <a:solidFill>
                  <a:srgbClr val="FF0033"/>
                </a:solidFill>
                <a:effectLst/>
                <a:latin typeface="NotoSansJP"/>
              </a:rPr>
              <a:t>1</a:t>
            </a:r>
            <a:r>
              <a:rPr lang="ja-JP" altLang="en-US" sz="800" b="0" i="0">
                <a:solidFill>
                  <a:srgbClr val="FF0033"/>
                </a:solidFill>
                <a:effectLst/>
                <a:latin typeface="NotoSansJP"/>
              </a:rPr>
              <a:t>日間～</a:t>
            </a:r>
            <a:r>
              <a:rPr lang="en-US" altLang="ja-JP" sz="800" b="0" i="0">
                <a:solidFill>
                  <a:srgbClr val="FF0033"/>
                </a:solidFill>
                <a:effectLst/>
                <a:latin typeface="NotoSansJP"/>
              </a:rPr>
              <a:t>4</a:t>
            </a:r>
            <a:r>
              <a:rPr lang="ja-JP" altLang="en-US" sz="800" b="0" i="0">
                <a:solidFill>
                  <a:srgbClr val="FF0033"/>
                </a:solidFill>
                <a:effectLst/>
                <a:latin typeface="NotoSansJP"/>
              </a:rPr>
              <a:t>日間での掲載も可能ですが、予約時のシミュレーション</a:t>
            </a:r>
            <a:r>
              <a:rPr lang="en-US" altLang="ja-JP" sz="800" b="0" i="0" err="1">
                <a:solidFill>
                  <a:srgbClr val="FF0033"/>
                </a:solidFill>
                <a:effectLst/>
                <a:latin typeface="NotoSansJP"/>
              </a:rPr>
              <a:t>vimps</a:t>
            </a:r>
            <a:r>
              <a:rPr lang="ja-JP" altLang="en-US" sz="800" b="0" i="0">
                <a:solidFill>
                  <a:srgbClr val="FF0033"/>
                </a:solidFill>
                <a:effectLst/>
                <a:latin typeface="NotoSansJP"/>
              </a:rPr>
              <a:t>を下回る場合がありますので、</a:t>
            </a:r>
            <a:r>
              <a:rPr lang="en-US" altLang="ja-JP" sz="800" b="0" i="0">
                <a:solidFill>
                  <a:srgbClr val="FF0033"/>
                </a:solidFill>
                <a:effectLst/>
                <a:latin typeface="NotoSansJP"/>
              </a:rPr>
              <a:t>5</a:t>
            </a:r>
            <a:r>
              <a:rPr lang="ja-JP" altLang="en-US" sz="800" b="0" i="0">
                <a:solidFill>
                  <a:srgbClr val="FF0033"/>
                </a:solidFill>
                <a:effectLst/>
                <a:latin typeface="NotoSansJP"/>
              </a:rPr>
              <a:t>日間以上の掲載を推奨します</a:t>
            </a:r>
            <a:endParaRPr lang="en-US" altLang="ja-JP" sz="800" b="0" i="0">
              <a:solidFill>
                <a:srgbClr val="FF0033"/>
              </a:solidFill>
              <a:effectLst/>
              <a:latin typeface="NotoSansJP"/>
            </a:endParaRPr>
          </a:p>
        </p:txBody>
      </p:sp>
      <p:sp>
        <p:nvSpPr>
          <p:cNvPr id="5" name="テキスト プレースホルダー 1">
            <a:extLst>
              <a:ext uri="{FF2B5EF4-FFF2-40B4-BE49-F238E27FC236}">
                <a16:creationId xmlns:a16="http://schemas.microsoft.com/office/drawing/2014/main" id="{FAB997AF-565F-04D6-9A66-8D56C3B402D2}"/>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6" name="テキスト プレースホルダー 1">
            <a:extLst>
              <a:ext uri="{FF2B5EF4-FFF2-40B4-BE49-F238E27FC236}">
                <a16:creationId xmlns:a16="http://schemas.microsoft.com/office/drawing/2014/main" id="{93028356-EE69-1540-20B1-00010C2A520B}"/>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25364281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2"/>
          </p:nvPr>
        </p:nvSpPr>
        <p:spPr/>
        <p:txBody>
          <a:bodyPr/>
          <a:lstStyle/>
          <a:p>
            <a:pPr marL="0" indent="0">
              <a:buNone/>
            </a:pPr>
            <a:r>
              <a:rPr kumimoji="1" lang="ja-JP" altLang="en-US" i="0">
                <a:latin typeface="Meiryo" panose="020B0604030504040204" pitchFamily="34" charset="-128"/>
                <a:ea typeface="Meiryo" panose="020B0604030504040204" pitchFamily="34" charset="-128"/>
              </a:rPr>
              <a:t>商品スペック</a:t>
            </a:r>
          </a:p>
        </p:txBody>
      </p:sp>
      <p:pic>
        <p:nvPicPr>
          <p:cNvPr id="10" name="図プレースホルダー 9" descr="アイコン&#10;&#10;自動的に生成された説明">
            <a:extLst>
              <a:ext uri="{FF2B5EF4-FFF2-40B4-BE49-F238E27FC236}">
                <a16:creationId xmlns:a16="http://schemas.microsoft.com/office/drawing/2014/main" id="{34A4FDA2-7534-76BA-A9CB-D155CC40FEC2}"/>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7" name="テキスト ボックス 5">
            <a:extLst>
              <a:ext uri="{FF2B5EF4-FFF2-40B4-BE49-F238E27FC236}">
                <a16:creationId xmlns:a16="http://schemas.microsoft.com/office/drawing/2014/main" id="{E2067D13-9A1C-9E52-9472-7CEC40A26D43}"/>
              </a:ext>
            </a:extLst>
          </p:cNvPr>
          <p:cNvSpPr txBox="1"/>
          <p:nvPr/>
        </p:nvSpPr>
        <p:spPr>
          <a:xfrm>
            <a:off x="479424" y="4790452"/>
            <a:ext cx="11233147" cy="1768176"/>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上記表の「●」がターゲティング設定可になります。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25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35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39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45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49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55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65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69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 </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70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歳以上</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=2.59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2.0</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倍を選択した場合、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1.8</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graphicFrame>
        <p:nvGraphicFramePr>
          <p:cNvPr id="3" name="表 2">
            <a:extLst>
              <a:ext uri="{FF2B5EF4-FFF2-40B4-BE49-F238E27FC236}">
                <a16:creationId xmlns:a16="http://schemas.microsoft.com/office/drawing/2014/main" id="{8E438D95-B47B-E3B7-E6A3-8C5A368555D7}"/>
              </a:ext>
            </a:extLst>
          </p:cNvPr>
          <p:cNvGraphicFramePr>
            <a:graphicFrameLocks noGrp="1"/>
          </p:cNvGraphicFramePr>
          <p:nvPr>
            <p:extLst>
              <p:ext uri="{D42A27DB-BD31-4B8C-83A1-F6EECF244321}">
                <p14:modId xmlns:p14="http://schemas.microsoft.com/office/powerpoint/2010/main" val="3841906832"/>
              </p:ext>
            </p:extLst>
          </p:nvPr>
        </p:nvGraphicFramePr>
        <p:xfrm>
          <a:off x="479423" y="880052"/>
          <a:ext cx="11068817" cy="3947633"/>
        </p:xfrm>
        <a:graphic>
          <a:graphicData uri="http://schemas.openxmlformats.org/drawingml/2006/table">
            <a:tbl>
              <a:tblPr firstCol="1" bandRow="1"/>
              <a:tblGrid>
                <a:gridCol w="2082474">
                  <a:extLst>
                    <a:ext uri="{9D8B030D-6E8A-4147-A177-3AD203B41FA5}">
                      <a16:colId xmlns:a16="http://schemas.microsoft.com/office/drawing/2014/main" val="792911817"/>
                    </a:ext>
                  </a:extLst>
                </a:gridCol>
                <a:gridCol w="2230820">
                  <a:extLst>
                    <a:ext uri="{9D8B030D-6E8A-4147-A177-3AD203B41FA5}">
                      <a16:colId xmlns:a16="http://schemas.microsoft.com/office/drawing/2014/main" val="2515137241"/>
                    </a:ext>
                  </a:extLst>
                </a:gridCol>
                <a:gridCol w="6755523">
                  <a:extLst>
                    <a:ext uri="{9D8B030D-6E8A-4147-A177-3AD203B41FA5}">
                      <a16:colId xmlns:a16="http://schemas.microsoft.com/office/drawing/2014/main" val="598637953"/>
                    </a:ext>
                  </a:extLst>
                </a:gridCol>
              </a:tblGrid>
              <a:tr h="5790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a:solidFill>
                            <a:schemeClr val="bg1"/>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err="1">
                          <a:solidFill>
                            <a:schemeClr val="bg1"/>
                          </a:solidFill>
                          <a:latin typeface="Meiryo" panose="020B0604030504040204" pitchFamily="34" charset="-128"/>
                          <a:ea typeface="Meiryo" panose="020B0604030504040204" pitchFamily="34" charset="-128"/>
                          <a:cs typeface="+mn-cs"/>
                        </a:rPr>
                        <a:t>vCPM</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1050" b="1" kern="1200">
                          <a:solidFill>
                            <a:schemeClr val="bg1"/>
                          </a:solidFill>
                          <a:latin typeface="Meiryo" panose="020B0604030504040204" pitchFamily="34" charset="-128"/>
                          <a:ea typeface="Meiryo" panose="020B0604030504040204" pitchFamily="34" charset="-128"/>
                          <a:cs typeface="+mn-cs"/>
                        </a:rPr>
                        <a:t>掛け率</a:t>
                      </a:r>
                      <a:endParaRPr kumimoji="1" lang="en-US" altLang="ja-JP" sz="105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ブランドパネル</a:t>
                      </a:r>
                      <a:endParaRPr kumimoji="1" lang="en-US" altLang="ja-JP" sz="900" b="1" kern="1200">
                        <a:solidFill>
                          <a:schemeClr val="bg1"/>
                        </a:solidFill>
                        <a:latin typeface="Meiryo" panose="020B0604030504040204" pitchFamily="34" charset="-128"/>
                        <a:ea typeface="Meiryo" panose="020B0604030504040204" pitchFamily="34" charset="-128"/>
                        <a:cs typeface="+mn-cs"/>
                      </a:endParaRPr>
                    </a:p>
                    <a:p>
                      <a:pPr algn="ctr"/>
                      <a:r>
                        <a:rPr kumimoji="1" lang="ja-JP" altLang="en-US" sz="900" b="1" kern="1200">
                          <a:solidFill>
                            <a:schemeClr val="bg1"/>
                          </a:solidFill>
                          <a:latin typeface="Meiryo" panose="020B0604030504040204" pitchFamily="34" charset="-128"/>
                          <a:ea typeface="Meiryo" panose="020B0604030504040204" pitchFamily="34" charset="-128"/>
                          <a:cs typeface="+mn-cs"/>
                        </a:rPr>
                        <a:t>トップインパクト</a:t>
                      </a:r>
                      <a:r>
                        <a:rPr kumimoji="1" lang="en-US" altLang="ja-JP" sz="900" b="1" kern="1200">
                          <a:solidFill>
                            <a:schemeClr val="bg1"/>
                          </a:solidFill>
                          <a:latin typeface="Meiryo" panose="020B0604030504040204" pitchFamily="34" charset="-128"/>
                          <a:ea typeface="Meiryo" panose="020B0604030504040204" pitchFamily="34" charset="-128"/>
                          <a:cs typeface="+mn-cs"/>
                        </a:rPr>
                        <a:t>  </a:t>
                      </a:r>
                      <a:r>
                        <a:rPr kumimoji="1" lang="ja-JP" altLang="en-US" sz="900" b="1" kern="1200">
                          <a:solidFill>
                            <a:schemeClr val="bg1"/>
                          </a:solidFill>
                          <a:latin typeface="Meiryo" panose="020B0604030504040204" pitchFamily="34" charset="-128"/>
                          <a:ea typeface="Meiryo" panose="020B0604030504040204" pitchFamily="34" charset="-128"/>
                          <a:cs typeface="+mn-cs"/>
                        </a:rPr>
                        <a:t>パノラマ　</a:t>
                      </a:r>
                      <a:r>
                        <a:rPr kumimoji="1" lang="en-US" altLang="ja-JP" sz="900" b="1" kern="1200">
                          <a:solidFill>
                            <a:schemeClr val="bg1"/>
                          </a:solidFill>
                          <a:latin typeface="Meiryo" panose="020B0604030504040204" pitchFamily="34" charset="-128"/>
                          <a:ea typeface="Meiryo" panose="020B0604030504040204" pitchFamily="34" charset="-128"/>
                          <a:cs typeface="+mn-cs"/>
                        </a:rPr>
                        <a:t>PC</a:t>
                      </a:r>
                      <a:endParaRPr kumimoji="1" lang="ja-JP" altLang="en-US" sz="9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a:solidFill>
                            <a:schemeClr val="bg1"/>
                          </a:solidFill>
                          <a:latin typeface="Meiryo" panose="020B0604030504040204" pitchFamily="34" charset="-128"/>
                          <a:ea typeface="Meiryo" panose="020B0604030504040204" pitchFamily="34" charset="-128"/>
                        </a:rPr>
                        <a:t>1.2</a:t>
                      </a:r>
                      <a:r>
                        <a:rPr kumimoji="1" lang="ja-JP" altLang="en-US" sz="1050" b="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931917948"/>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1.3</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66098080"/>
                  </a:ext>
                </a:extLst>
              </a:tr>
              <a:tr h="40581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a:solidFill>
                            <a:schemeClr val="bg1"/>
                          </a:solidFill>
                          <a:latin typeface="Meiryo" panose="020B0604030504040204" pitchFamily="34" charset="-128"/>
                          <a:ea typeface="Meiryo" panose="020B0604030504040204" pitchFamily="34" charset="-128"/>
                        </a:rPr>
                        <a:t>地域</a:t>
                      </a:r>
                      <a:endParaRPr kumimoji="1" lang="en-US" altLang="ja-JP" sz="1050" b="0">
                        <a:solidFill>
                          <a:schemeClr val="bg1"/>
                        </a:solidFill>
                        <a:latin typeface="Meiryo" panose="020B0604030504040204" pitchFamily="34" charset="-128"/>
                        <a:ea typeface="Meiryo" panose="020B0604030504040204" pitchFamily="34" charset="-128"/>
                      </a:endParaRPr>
                    </a:p>
                    <a:p>
                      <a:pPr algn="ctr"/>
                      <a:r>
                        <a:rPr kumimoji="1" lang="ja-JP" altLang="en-US" sz="1050" b="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a:solidFill>
                            <a:schemeClr val="bg1"/>
                          </a:solidFill>
                          <a:latin typeface="Meiryo" panose="020B0604030504040204" pitchFamily="34" charset="-128"/>
                          <a:ea typeface="Meiryo" panose="020B0604030504040204" pitchFamily="34" charset="-128"/>
                          <a:cs typeface="+mn-cs"/>
                        </a:rPr>
                        <a:t>1.56</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63668774"/>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曜日・</a:t>
                      </a:r>
                      <a:r>
                        <a:rPr kumimoji="1" lang="ja-JP" altLang="en-US" sz="1050" b="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1.2</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26559465"/>
                  </a:ext>
                </a:extLst>
              </a:tr>
              <a:tr h="435716">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a:solidFill>
                            <a:schemeClr val="bg1"/>
                          </a:solidFill>
                          <a:latin typeface="Meiryo" panose="020B0604030504040204" pitchFamily="34" charset="-128"/>
                          <a:ea typeface="Meiryo" panose="020B0604030504040204" pitchFamily="34" charset="-128"/>
                          <a:cs typeface="+mn-cs"/>
                        </a:rPr>
                        <a:t>※</a:t>
                      </a:r>
                      <a:r>
                        <a:rPr kumimoji="1" lang="ja-JP" altLang="en-US" sz="1050" b="0" kern="1200">
                          <a:solidFill>
                            <a:schemeClr val="bg1"/>
                          </a:solidFill>
                          <a:latin typeface="Meiryo" panose="020B0604030504040204" pitchFamily="34" charset="-128"/>
                          <a:ea typeface="Meiryo" panose="020B0604030504040204" pitchFamily="34" charset="-128"/>
                          <a:cs typeface="+mn-cs"/>
                        </a:rPr>
                        <a:t>１</a:t>
                      </a:r>
                      <a:endParaRPr kumimoji="1" lang="en-US" altLang="ja-JP" sz="1050" b="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1.8</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属性・ライフイベントのみ可</a:t>
                      </a:r>
                      <a:endPar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67014782"/>
                  </a:ext>
                </a:extLst>
              </a:tr>
              <a:tr h="405812">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オーディエンスリスト</a:t>
                      </a:r>
                      <a:br>
                        <a:rPr kumimoji="1" lang="en-US" altLang="ja-JP" sz="1050" b="0" kern="1200">
                          <a:solidFill>
                            <a:schemeClr val="bg1"/>
                          </a:solidFill>
                          <a:latin typeface="Meiryo" panose="020B0604030504040204" pitchFamily="34" charset="-128"/>
                          <a:ea typeface="Meiryo" panose="020B0604030504040204" pitchFamily="34" charset="-128"/>
                          <a:cs typeface="+mn-cs"/>
                        </a:rPr>
                      </a:b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a:solidFill>
                            <a:schemeClr val="bg1"/>
                          </a:solidFill>
                          <a:latin typeface="Meiryo" panose="020B0604030504040204" pitchFamily="34" charset="-128"/>
                          <a:ea typeface="Meiryo" panose="020B0604030504040204" pitchFamily="34" charset="-128"/>
                          <a:cs typeface="+mn-cs"/>
                        </a:rPr>
                        <a:t>リスト参照</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50538939"/>
                  </a:ext>
                </a:extLst>
              </a:tr>
              <a:tr h="38850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a:solidFill>
                            <a:schemeClr val="bg1"/>
                          </a:solidFill>
                          <a:latin typeface="Meiryo" panose="020B0604030504040204" pitchFamily="34" charset="-128"/>
                          <a:ea typeface="Meiryo" panose="020B0604030504040204" pitchFamily="34" charset="-128"/>
                          <a:cs typeface="+mn-cs"/>
                        </a:rPr>
                        <a:t>2.0</a:t>
                      </a:r>
                      <a:r>
                        <a:rPr kumimoji="1" lang="ja-JP" altLang="en-US" sz="1050" b="0" kern="120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256108755"/>
                  </a:ext>
                </a:extLst>
              </a:tr>
            </a:tbl>
          </a:graphicData>
        </a:graphic>
      </p:graphicFrame>
      <p:sp>
        <p:nvSpPr>
          <p:cNvPr id="9" name="テキスト プレースホルダー 1">
            <a:extLst>
              <a:ext uri="{FF2B5EF4-FFF2-40B4-BE49-F238E27FC236}">
                <a16:creationId xmlns:a16="http://schemas.microsoft.com/office/drawing/2014/main" id="{BD6E207F-474E-1626-9BCB-FDA9D39FE661}"/>
              </a:ext>
            </a:extLst>
          </p:cNvPr>
          <p:cNvSpPr>
            <a:spLocks noGrp="1"/>
          </p:cNvSpPr>
          <p:nvPr>
            <p:ph type="body" sz="quarter" idx="10"/>
          </p:nvPr>
        </p:nvSpPr>
        <p:spPr>
          <a:xfrm>
            <a:off x="3476035" y="448406"/>
            <a:ext cx="5877515" cy="335028"/>
          </a:xfrm>
        </p:spPr>
        <p:txBody>
          <a:bodyPr>
            <a:noAutofit/>
          </a:bodyPr>
          <a:lstStyle/>
          <a:p>
            <a:r>
              <a:rPr kumimoji="1" lang="ja-JP" altLang="en-US" sz="1600" b="1" i="0">
                <a:latin typeface="Meiryo"/>
                <a:ea typeface="Meiryo"/>
              </a:rPr>
              <a:t>ブランドパネル</a:t>
            </a:r>
            <a:r>
              <a:rPr lang="en-US" altLang="ja-JP" sz="1600">
                <a:latin typeface="Meiryo"/>
                <a:ea typeface="Meiryo"/>
              </a:rPr>
              <a:t> </a:t>
            </a:r>
            <a:r>
              <a:rPr kumimoji="1" lang="en-US" altLang="ja-JP" sz="1600" b="1" i="0">
                <a:latin typeface="Meiryo"/>
                <a:ea typeface="Meiryo"/>
              </a:rPr>
              <a:t> </a:t>
            </a:r>
            <a:r>
              <a:rPr kumimoji="1" lang="ja-JP" altLang="en-US" sz="1600" b="1" i="0">
                <a:latin typeface="Meiryo"/>
                <a:ea typeface="Meiryo"/>
              </a:rPr>
              <a:t>トップインパクト</a:t>
            </a:r>
            <a:r>
              <a:rPr lang="ja-JP" altLang="en-US" sz="1600">
                <a:latin typeface="Meiryo"/>
                <a:ea typeface="Meiryo"/>
              </a:rPr>
              <a:t>  </a:t>
            </a:r>
            <a:r>
              <a:rPr kumimoji="1" lang="ja-JP" altLang="en-US" sz="1600" b="1" i="0">
                <a:latin typeface="Meiryo"/>
                <a:ea typeface="Meiryo"/>
              </a:rPr>
              <a:t>パノラマ</a:t>
            </a:r>
            <a:r>
              <a:rPr lang="ja-JP" altLang="en-US" sz="1600">
                <a:latin typeface="Meiryo"/>
                <a:ea typeface="Meiryo"/>
              </a:rPr>
              <a:t> </a:t>
            </a:r>
            <a:r>
              <a:rPr kumimoji="1" lang="en-US" altLang="ja-JP" sz="1600" b="1" i="0">
                <a:latin typeface="Meiryo"/>
                <a:ea typeface="Meiryo"/>
              </a:rPr>
              <a:t> PC</a:t>
            </a:r>
            <a:endParaRPr kumimoji="1" lang="ja-JP" altLang="en-US" sz="1600" b="1" i="0">
              <a:latin typeface="Meiryo"/>
              <a:ea typeface="Meiryo"/>
            </a:endParaRPr>
          </a:p>
        </p:txBody>
      </p:sp>
      <p:sp>
        <p:nvSpPr>
          <p:cNvPr id="11" name="テキスト プレースホルダー 1">
            <a:extLst>
              <a:ext uri="{FF2B5EF4-FFF2-40B4-BE49-F238E27FC236}">
                <a16:creationId xmlns:a16="http://schemas.microsoft.com/office/drawing/2014/main" id="{4086EEB8-C854-30F0-7236-980EABE0532A}"/>
              </a:ext>
            </a:extLst>
          </p:cNvPr>
          <p:cNvSpPr txBox="1">
            <a:spLocks/>
          </p:cNvSpPr>
          <p:nvPr/>
        </p:nvSpPr>
        <p:spPr>
          <a:xfrm>
            <a:off x="3476035" y="129625"/>
            <a:ext cx="6278292"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mn-ea"/>
              </a:rPr>
              <a:t>スペシャル商品</a:t>
            </a:r>
            <a:r>
              <a:rPr lang="ja-JP" altLang="en-US" sz="1600">
                <a:latin typeface="+mn-ea"/>
              </a:rPr>
              <a:t>（事前提案可否判断必須商品）</a:t>
            </a:r>
            <a:endParaRPr lang="ja-JP" altLang="en-US" sz="2800"/>
          </a:p>
        </p:txBody>
      </p:sp>
    </p:spTree>
    <p:extLst>
      <p:ext uri="{BB962C8B-B14F-4D97-AF65-F5344CB8AC3E}">
        <p14:creationId xmlns:p14="http://schemas.microsoft.com/office/powerpoint/2010/main" val="16563922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B6C3403B-C870-F947-1166-099BB1E68DFB}"/>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p:pic>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spTree>
    <p:extLst>
      <p:ext uri="{BB962C8B-B14F-4D97-AF65-F5344CB8AC3E}">
        <p14:creationId xmlns:p14="http://schemas.microsoft.com/office/powerpoint/2010/main" val="31861924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a:solidFill>
                  <a:srgbClr val="00003E"/>
                </a:solidFill>
                <a:latin typeface="Meiryo" panose="020B0604030504040204" pitchFamily="34" charset="-128"/>
                <a:ea typeface="Meiryo" panose="020B0604030504040204" pitchFamily="34" charset="-128"/>
              </a:rPr>
              <a:t>ブランドパネル</a:t>
            </a:r>
            <a:r>
              <a:rPr kumimoji="1" lang="en-US" altLang="ja-JP">
                <a:solidFill>
                  <a:srgbClr val="00003E"/>
                </a:solidFill>
                <a:latin typeface="Meiryo" panose="020B0604030504040204" pitchFamily="34" charset="-128"/>
                <a:ea typeface="Meiryo" panose="020B0604030504040204" pitchFamily="34" charset="-128"/>
              </a:rPr>
              <a:t>2024</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9</a:t>
            </a:r>
            <a:r>
              <a:rPr kumimoji="1" lang="ja-JP" altLang="en-US">
                <a:solidFill>
                  <a:srgbClr val="00003E"/>
                </a:solidFill>
                <a:latin typeface="Meiryo" panose="020B0604030504040204" pitchFamily="34" charset="-128"/>
                <a:ea typeface="Meiryo" panose="020B0604030504040204" pitchFamily="34" charset="-128"/>
              </a:rPr>
              <a:t>月</a:t>
            </a:r>
            <a:r>
              <a:rPr kumimoji="1" lang="en-US" altLang="ja-JP">
                <a:solidFill>
                  <a:srgbClr val="00003E"/>
                </a:solidFill>
                <a:latin typeface="Meiryo" panose="020B0604030504040204" pitchFamily="34" charset="-128"/>
                <a:ea typeface="Meiryo" panose="020B0604030504040204" pitchFamily="34" charset="-128"/>
              </a:rPr>
              <a:t>~2025</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3</a:t>
            </a:r>
            <a:r>
              <a:rPr kumimoji="1" lang="ja-JP" altLang="en-US">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01DEC05E-AD7A-1177-179E-BF5CBE00A6CC}"/>
              </a:ext>
            </a:extLst>
          </p:cNvPr>
          <p:cNvSpPr/>
          <p:nvPr/>
        </p:nvSpPr>
        <p:spPr>
          <a:xfrm>
            <a:off x="507832" y="992440"/>
            <a:ext cx="8229767"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defRPr/>
            </a:pPr>
            <a:r>
              <a:rPr lang="ja-JP" altLang="en-US" sz="1800" b="1" i="0">
                <a:solidFill>
                  <a:schemeClr val="bg1"/>
                </a:solidFill>
                <a:effectLst/>
                <a:latin typeface="Hiragino Kaku Gothic Pro" panose="020B0300000000000000"/>
              </a:rPr>
              <a:t>「</a:t>
            </a:r>
            <a:r>
              <a:rPr kumimoji="1" lang="ja-JP" altLang="en-US" sz="1800" b="1" i="0">
                <a:latin typeface="Meiryo"/>
                <a:ea typeface="Meiryo"/>
              </a:rPr>
              <a:t>ブランドパネル</a:t>
            </a:r>
            <a:r>
              <a:rPr lang="en-US" altLang="ja-JP" sz="1800">
                <a:latin typeface="Meiryo"/>
                <a:ea typeface="Meiryo"/>
              </a:rPr>
              <a:t> </a:t>
            </a:r>
            <a:r>
              <a:rPr kumimoji="1" lang="en-US" altLang="ja-JP" sz="1800" b="1" i="0">
                <a:latin typeface="Meiryo"/>
                <a:ea typeface="Meiryo"/>
              </a:rPr>
              <a:t> </a:t>
            </a:r>
            <a:r>
              <a:rPr kumimoji="1" lang="ja-JP" altLang="en-US" sz="1800" b="1" i="0">
                <a:latin typeface="Meiryo"/>
                <a:ea typeface="Meiryo"/>
              </a:rPr>
              <a:t>トップインパクト</a:t>
            </a:r>
            <a:r>
              <a:rPr lang="ja-JP" altLang="en-US" sz="1800">
                <a:latin typeface="Meiryo"/>
                <a:ea typeface="Meiryo"/>
              </a:rPr>
              <a:t>  </a:t>
            </a:r>
            <a:r>
              <a:rPr kumimoji="1" lang="ja-JP" altLang="en-US" sz="1800" b="1" i="0">
                <a:latin typeface="Meiryo"/>
                <a:ea typeface="Meiryo"/>
              </a:rPr>
              <a:t>パノラマ</a:t>
            </a:r>
            <a:r>
              <a:rPr lang="ja-JP" altLang="en-US" sz="1800">
                <a:latin typeface="Meiryo"/>
                <a:ea typeface="Meiryo"/>
              </a:rPr>
              <a:t> </a:t>
            </a:r>
            <a:r>
              <a:rPr kumimoji="1" lang="en-US" altLang="ja-JP" sz="1800" b="1" i="0">
                <a:latin typeface="Meiryo"/>
                <a:ea typeface="Meiryo"/>
              </a:rPr>
              <a:t> </a:t>
            </a:r>
            <a:r>
              <a:rPr kumimoji="1" lang="ja-JP" altLang="en-US" sz="1800" b="1" i="0">
                <a:latin typeface="Meiryo"/>
                <a:ea typeface="Meiryo"/>
              </a:rPr>
              <a:t>マルチデバイス</a:t>
            </a:r>
            <a:r>
              <a:rPr lang="ja-JP" altLang="en-US" sz="1800" b="1" i="0">
                <a:solidFill>
                  <a:schemeClr val="bg1"/>
                </a:solidFill>
                <a:effectLst/>
                <a:latin typeface="Hiragino Kaku Gothic Pro" panose="020B0300000000000000"/>
              </a:rPr>
              <a:t>」の追加</a:t>
            </a:r>
            <a:endParaRPr kumimoji="1" lang="ja-JP" altLang="en-US" sz="1800" b="1" i="0" u="none" strike="noStrike" kern="1200" cap="none" spc="30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1987A16C-EE35-D5A1-4C21-D0B7264BE484}"/>
              </a:ext>
            </a:extLst>
          </p:cNvPr>
          <p:cNvSpPr/>
          <p:nvPr/>
        </p:nvSpPr>
        <p:spPr>
          <a:xfrm>
            <a:off x="493629" y="1566406"/>
            <a:ext cx="11204741" cy="1100593"/>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r>
              <a:rPr lang="en-US" altLang="ja-JP" sz="1600" dirty="0">
                <a:solidFill>
                  <a:srgbClr val="0D0D0D"/>
                </a:solidFill>
                <a:latin typeface="Meiryo" panose="020B0604030504040204" pitchFamily="34" charset="-128"/>
                <a:ea typeface="Meiryo" panose="020B0604030504040204" pitchFamily="34" charset="-128"/>
              </a:rPr>
              <a:t>2024</a:t>
            </a:r>
            <a:r>
              <a:rPr lang="ja-JP" altLang="en-US" sz="1600" dirty="0">
                <a:solidFill>
                  <a:srgbClr val="0D0D0D"/>
                </a:solidFill>
                <a:latin typeface="Meiryo" panose="020B0604030504040204" pitchFamily="34" charset="-128"/>
                <a:ea typeface="Meiryo" panose="020B0604030504040204" pitchFamily="34" charset="-128"/>
              </a:rPr>
              <a:t>年</a:t>
            </a:r>
            <a:r>
              <a:rPr lang="en-US" altLang="ja-JP" sz="1600" dirty="0">
                <a:solidFill>
                  <a:srgbClr val="0D0D0D"/>
                </a:solidFill>
                <a:latin typeface="Meiryo" panose="020B0604030504040204" pitchFamily="34" charset="-128"/>
                <a:ea typeface="Meiryo" panose="020B0604030504040204" pitchFamily="34" charset="-128"/>
              </a:rPr>
              <a:t>H2</a:t>
            </a:r>
            <a:r>
              <a:rPr lang="ja-JP" altLang="en-US" sz="1600" dirty="0">
                <a:solidFill>
                  <a:srgbClr val="0D0D0D"/>
                </a:solidFill>
                <a:latin typeface="Meiryo" panose="020B0604030504040204" pitchFamily="34" charset="-128"/>
                <a:ea typeface="Meiryo" panose="020B0604030504040204" pitchFamily="34" charset="-128"/>
              </a:rPr>
              <a:t>のスペシャル商品に「</a:t>
            </a:r>
            <a:r>
              <a:rPr kumimoji="1" lang="ja-JP" altLang="en-US" sz="1600" dirty="0">
                <a:solidFill>
                  <a:srgbClr val="0D0D0D"/>
                </a:solidFill>
                <a:latin typeface="Meiryo" panose="020B0604030504040204" pitchFamily="34" charset="-128"/>
                <a:ea typeface="Meiryo" panose="020B0604030504040204" pitchFamily="34" charset="-128"/>
              </a:rPr>
              <a:t>ブランドパネル</a:t>
            </a:r>
            <a:r>
              <a:rPr lang="en-US" altLang="ja-JP" sz="1600" dirty="0">
                <a:solidFill>
                  <a:srgbClr val="0D0D0D"/>
                </a:solidFill>
                <a:latin typeface="Meiryo" panose="020B0604030504040204" pitchFamily="34" charset="-128"/>
                <a:ea typeface="Meiryo" panose="020B0604030504040204" pitchFamily="34" charset="-128"/>
              </a:rPr>
              <a:t> </a:t>
            </a:r>
            <a:r>
              <a:rPr kumimoji="1" lang="en-US" altLang="ja-JP" sz="1600" dirty="0">
                <a:solidFill>
                  <a:srgbClr val="0D0D0D"/>
                </a:solidFill>
                <a:latin typeface="Meiryo" panose="020B0604030504040204" pitchFamily="34" charset="-128"/>
                <a:ea typeface="Meiryo" panose="020B0604030504040204" pitchFamily="34" charset="-128"/>
              </a:rPr>
              <a:t> </a:t>
            </a:r>
            <a:r>
              <a:rPr kumimoji="1" lang="ja-JP" altLang="en-US" sz="1600" dirty="0">
                <a:solidFill>
                  <a:srgbClr val="0D0D0D"/>
                </a:solidFill>
                <a:latin typeface="Meiryo" panose="020B0604030504040204" pitchFamily="34" charset="-128"/>
                <a:ea typeface="Meiryo" panose="020B0604030504040204" pitchFamily="34" charset="-128"/>
              </a:rPr>
              <a:t>トップインパクト</a:t>
            </a:r>
            <a:r>
              <a:rPr lang="ja-JP" altLang="en-US" sz="1600" dirty="0">
                <a:solidFill>
                  <a:srgbClr val="0D0D0D"/>
                </a:solidFill>
                <a:latin typeface="Meiryo" panose="020B0604030504040204" pitchFamily="34" charset="-128"/>
                <a:ea typeface="Meiryo" panose="020B0604030504040204" pitchFamily="34" charset="-128"/>
              </a:rPr>
              <a:t>  </a:t>
            </a:r>
            <a:r>
              <a:rPr kumimoji="1" lang="ja-JP" altLang="en-US" sz="1600" dirty="0">
                <a:solidFill>
                  <a:srgbClr val="0D0D0D"/>
                </a:solidFill>
                <a:latin typeface="Meiryo" panose="020B0604030504040204" pitchFamily="34" charset="-128"/>
                <a:ea typeface="Meiryo" panose="020B0604030504040204" pitchFamily="34" charset="-128"/>
              </a:rPr>
              <a:t>パノラマ</a:t>
            </a:r>
            <a:r>
              <a:rPr lang="ja-JP" altLang="en-US" sz="1600" dirty="0">
                <a:solidFill>
                  <a:srgbClr val="0D0D0D"/>
                </a:solidFill>
                <a:latin typeface="Meiryo" panose="020B0604030504040204" pitchFamily="34" charset="-128"/>
                <a:ea typeface="Meiryo" panose="020B0604030504040204" pitchFamily="34" charset="-128"/>
              </a:rPr>
              <a:t> </a:t>
            </a:r>
            <a:r>
              <a:rPr kumimoji="1" lang="en-US" altLang="ja-JP" sz="1600" dirty="0">
                <a:solidFill>
                  <a:srgbClr val="0D0D0D"/>
                </a:solidFill>
                <a:latin typeface="Meiryo" panose="020B0604030504040204" pitchFamily="34" charset="-128"/>
                <a:ea typeface="Meiryo" panose="020B0604030504040204" pitchFamily="34" charset="-128"/>
              </a:rPr>
              <a:t> </a:t>
            </a:r>
            <a:r>
              <a:rPr kumimoji="1" lang="ja-JP" altLang="en-US" sz="1600" dirty="0">
                <a:solidFill>
                  <a:srgbClr val="0D0D0D"/>
                </a:solidFill>
                <a:latin typeface="Meiryo" panose="020B0604030504040204" pitchFamily="34" charset="-128"/>
                <a:ea typeface="Meiryo" panose="020B0604030504040204" pitchFamily="34" charset="-128"/>
              </a:rPr>
              <a:t>マルチデバイス</a:t>
            </a:r>
            <a:r>
              <a:rPr lang="ja-JP" altLang="en-US" sz="1600" dirty="0">
                <a:solidFill>
                  <a:srgbClr val="0D0D0D"/>
                </a:solidFill>
                <a:latin typeface="Meiryo" panose="020B0604030504040204" pitchFamily="34" charset="-128"/>
                <a:ea typeface="Meiryo" panose="020B0604030504040204" pitchFamily="34" charset="-128"/>
              </a:rPr>
              <a:t>」を追加いたします。</a:t>
            </a:r>
            <a:br>
              <a:rPr lang="en-US" altLang="ja-JP" sz="1600" dirty="0">
                <a:solidFill>
                  <a:srgbClr val="0D0D0D"/>
                </a:solidFill>
                <a:latin typeface="Meiryo" panose="020B0604030504040204" pitchFamily="34" charset="-128"/>
                <a:ea typeface="Meiryo" panose="020B0604030504040204" pitchFamily="34" charset="-128"/>
              </a:rPr>
            </a:br>
            <a:r>
              <a:rPr lang="ja-JP" altLang="en-US" sz="1600" dirty="0">
                <a:solidFill>
                  <a:srgbClr val="0D0D0D"/>
                </a:solidFill>
                <a:latin typeface="Meiryo" panose="020B0604030504040204" pitchFamily="34" charset="-128"/>
                <a:ea typeface="Meiryo" panose="020B0604030504040204" pitchFamily="34" charset="-128"/>
              </a:rPr>
              <a:t>レギュラー商品の「</a:t>
            </a:r>
            <a:r>
              <a:rPr kumimoji="1" lang="ja-JP" altLang="en-US" sz="1600" dirty="0">
                <a:solidFill>
                  <a:srgbClr val="0D0D0D"/>
                </a:solidFill>
                <a:latin typeface="Meiryo" panose="020B0604030504040204" pitchFamily="34" charset="-128"/>
                <a:ea typeface="Meiryo" panose="020B0604030504040204" pitchFamily="34" charset="-128"/>
              </a:rPr>
              <a:t>ブランドパネル</a:t>
            </a:r>
            <a:r>
              <a:rPr kumimoji="1" lang="en-US" altLang="ja-JP" sz="1600" dirty="0">
                <a:solidFill>
                  <a:srgbClr val="0D0D0D"/>
                </a:solidFill>
                <a:latin typeface="Meiryo" panose="020B0604030504040204" pitchFamily="34" charset="-128"/>
                <a:ea typeface="Meiryo" panose="020B0604030504040204" pitchFamily="34" charset="-128"/>
              </a:rPr>
              <a:t>  </a:t>
            </a:r>
            <a:r>
              <a:rPr kumimoji="1" lang="ja-JP" altLang="en-US" sz="1600" dirty="0">
                <a:solidFill>
                  <a:srgbClr val="0D0D0D"/>
                </a:solidFill>
                <a:latin typeface="Meiryo" panose="020B0604030504040204" pitchFamily="34" charset="-128"/>
                <a:ea typeface="Meiryo" panose="020B0604030504040204" pitchFamily="34" charset="-128"/>
              </a:rPr>
              <a:t>リッチフォーマット</a:t>
            </a:r>
            <a:r>
              <a:rPr kumimoji="1" lang="en-US" altLang="ja-JP" sz="1600" dirty="0">
                <a:solidFill>
                  <a:srgbClr val="0D0D0D"/>
                </a:solidFill>
                <a:latin typeface="Meiryo" panose="020B0604030504040204" pitchFamily="34" charset="-128"/>
                <a:ea typeface="Meiryo" panose="020B0604030504040204" pitchFamily="34" charset="-128"/>
              </a:rPr>
              <a:t>  </a:t>
            </a:r>
            <a:r>
              <a:rPr kumimoji="1" lang="ja-JP" altLang="en-US" sz="1600" dirty="0">
                <a:solidFill>
                  <a:srgbClr val="0D0D0D"/>
                </a:solidFill>
                <a:latin typeface="Meiryo" panose="020B0604030504040204" pitchFamily="34" charset="-128"/>
                <a:ea typeface="Meiryo" panose="020B0604030504040204" pitchFamily="34" charset="-128"/>
              </a:rPr>
              <a:t>マルチデバイス」の</a:t>
            </a:r>
            <a:r>
              <a:rPr kumimoji="1" lang="en-US" altLang="ja-JP" sz="1600" dirty="0">
                <a:solidFill>
                  <a:srgbClr val="0D0D0D"/>
                </a:solidFill>
                <a:latin typeface="Meiryo" panose="020B0604030504040204" pitchFamily="34" charset="-128"/>
                <a:ea typeface="Meiryo" panose="020B0604030504040204" pitchFamily="34" charset="-128"/>
              </a:rPr>
              <a:t>PC</a:t>
            </a:r>
            <a:r>
              <a:rPr kumimoji="1" lang="ja-JP" altLang="en-US" sz="1600" dirty="0">
                <a:solidFill>
                  <a:srgbClr val="0D0D0D"/>
                </a:solidFill>
                <a:latin typeface="Meiryo" panose="020B0604030504040204" pitchFamily="34" charset="-128"/>
                <a:ea typeface="Meiryo" panose="020B0604030504040204" pitchFamily="34" charset="-128"/>
              </a:rPr>
              <a:t>での</a:t>
            </a:r>
            <a:r>
              <a:rPr lang="ja-JP" altLang="en-US" sz="1600" dirty="0">
                <a:solidFill>
                  <a:srgbClr val="0D0D0D"/>
                </a:solidFill>
                <a:latin typeface="Meiryo" panose="020B0604030504040204" pitchFamily="34" charset="-128"/>
                <a:ea typeface="Meiryo" panose="020B0604030504040204" pitchFamily="34" charset="-128"/>
              </a:rPr>
              <a:t>広告フォーマット</a:t>
            </a:r>
            <a:r>
              <a:rPr kumimoji="1" lang="ja-JP" altLang="en-US" sz="1600" dirty="0">
                <a:solidFill>
                  <a:srgbClr val="0D0D0D"/>
                </a:solidFill>
                <a:latin typeface="Meiryo" panose="020B0604030504040204" pitchFamily="34" charset="-128"/>
                <a:ea typeface="Meiryo" panose="020B0604030504040204" pitchFamily="34" charset="-128"/>
              </a:rPr>
              <a:t>が「トップ</a:t>
            </a:r>
            <a:endParaRPr kumimoji="1" lang="en-US" altLang="ja-JP" sz="1600" dirty="0">
              <a:solidFill>
                <a:srgbClr val="0D0D0D"/>
              </a:solidFill>
              <a:latin typeface="Meiryo" panose="020B0604030504040204" pitchFamily="34" charset="-128"/>
              <a:ea typeface="Meiryo" panose="020B0604030504040204" pitchFamily="34" charset="-128"/>
            </a:endParaRPr>
          </a:p>
          <a:p>
            <a:r>
              <a:rPr kumimoji="1" lang="ja-JP" altLang="en-US" sz="1600" dirty="0">
                <a:solidFill>
                  <a:srgbClr val="0D0D0D"/>
                </a:solidFill>
                <a:latin typeface="Meiryo" panose="020B0604030504040204" pitchFamily="34" charset="-128"/>
                <a:ea typeface="Meiryo" panose="020B0604030504040204" pitchFamily="34" charset="-128"/>
              </a:rPr>
              <a:t>インパクト　パノラマ」</a:t>
            </a:r>
            <a:r>
              <a:rPr lang="ja-JP" altLang="en-US" sz="1600" dirty="0">
                <a:solidFill>
                  <a:srgbClr val="0D0D0D"/>
                </a:solidFill>
                <a:latin typeface="Meiryo" panose="020B0604030504040204" pitchFamily="34" charset="-128"/>
                <a:ea typeface="Meiryo" panose="020B0604030504040204" pitchFamily="34" charset="-128"/>
              </a:rPr>
              <a:t>になる商品です。</a:t>
            </a:r>
          </a:p>
        </p:txBody>
      </p:sp>
      <p:sp>
        <p:nvSpPr>
          <p:cNvPr id="29" name="角丸四角形 10">
            <a:extLst>
              <a:ext uri="{FF2B5EF4-FFF2-40B4-BE49-F238E27FC236}">
                <a16:creationId xmlns:a16="http://schemas.microsoft.com/office/drawing/2014/main" id="{BDE3142D-05DF-AA5F-5459-3BFE657AC931}"/>
              </a:ext>
            </a:extLst>
          </p:cNvPr>
          <p:cNvSpPr/>
          <p:nvPr/>
        </p:nvSpPr>
        <p:spPr>
          <a:xfrm>
            <a:off x="788886" y="3406795"/>
            <a:ext cx="2024334"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b="1">
                <a:solidFill>
                  <a:schemeClr val="bg1"/>
                </a:solidFill>
                <a:latin typeface="Meiryo" panose="020B0604030504040204" pitchFamily="34" charset="-128"/>
                <a:ea typeface="Meiryo" panose="020B0604030504040204" pitchFamily="34" charset="-128"/>
                <a:cs typeface="Segoe UI" panose="020B0502040204020203" pitchFamily="34" charset="0"/>
              </a:rPr>
              <a:t>バナー</a:t>
            </a:r>
            <a:r>
              <a:rPr lang="en-US" altLang="ja-JP" sz="11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sz="1100" b="1">
                <a:solidFill>
                  <a:schemeClr val="bg1"/>
                </a:solidFill>
                <a:latin typeface="Meiryo" panose="020B0604030504040204" pitchFamily="34" charset="-128"/>
                <a:ea typeface="Meiryo" panose="020B0604030504040204" pitchFamily="34" charset="-128"/>
                <a:cs typeface="Segoe UI" panose="020B0502040204020203" pitchFamily="34" charset="0"/>
              </a:rPr>
              <a:t>動画</a:t>
            </a:r>
            <a:r>
              <a:rPr lang="en-US" altLang="ja-JP" sz="1100" b="1">
                <a:solidFill>
                  <a:schemeClr val="bg1"/>
                </a:solidFill>
                <a:latin typeface="Meiryo" panose="020B0604030504040204" pitchFamily="34" charset="-128"/>
                <a:ea typeface="Meiryo" panose="020B0604030504040204" pitchFamily="34" charset="-128"/>
                <a:cs typeface="Segoe UI" panose="020B0502040204020203" pitchFamily="34" charset="0"/>
              </a:rPr>
              <a:t>/16</a:t>
            </a:r>
            <a:r>
              <a:rPr lang="ja-JP" altLang="en-US" sz="1100" b="1">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en-US" altLang="ja-JP" sz="1100" b="1">
                <a:solidFill>
                  <a:schemeClr val="bg1"/>
                </a:solidFill>
                <a:latin typeface="Meiryo" panose="020B0604030504040204" pitchFamily="34" charset="-128"/>
                <a:ea typeface="Meiryo" panose="020B0604030504040204" pitchFamily="34" charset="-128"/>
                <a:cs typeface="Segoe UI" panose="020B0502040204020203" pitchFamily="34" charset="0"/>
              </a:rPr>
              <a:t>9</a:t>
            </a:r>
            <a:endParaRPr lang="ja-JP" altLang="en-US" sz="1100" b="1">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30" name="円/楕円 11">
            <a:extLst>
              <a:ext uri="{FF2B5EF4-FFF2-40B4-BE49-F238E27FC236}">
                <a16:creationId xmlns:a16="http://schemas.microsoft.com/office/drawing/2014/main" id="{D5CCDA20-9351-4822-42FC-47994E3DC431}"/>
              </a:ext>
            </a:extLst>
          </p:cNvPr>
          <p:cNvSpPr>
            <a:spLocks noChangeAspect="1"/>
          </p:cNvSpPr>
          <p:nvPr/>
        </p:nvSpPr>
        <p:spPr>
          <a:xfrm>
            <a:off x="536886" y="350124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grpSp>
        <p:nvGrpSpPr>
          <p:cNvPr id="32" name="グループ化 31">
            <a:extLst>
              <a:ext uri="{FF2B5EF4-FFF2-40B4-BE49-F238E27FC236}">
                <a16:creationId xmlns:a16="http://schemas.microsoft.com/office/drawing/2014/main" id="{2C5998CD-FA35-460D-7DAD-9ABD7D43CB83}"/>
              </a:ext>
            </a:extLst>
          </p:cNvPr>
          <p:cNvGrpSpPr/>
          <p:nvPr/>
        </p:nvGrpSpPr>
        <p:grpSpPr>
          <a:xfrm>
            <a:off x="664035" y="4174485"/>
            <a:ext cx="1045597" cy="1906655"/>
            <a:chOff x="513033" y="432674"/>
            <a:chExt cx="2115990" cy="3618219"/>
          </a:xfrm>
        </p:grpSpPr>
        <p:grpSp>
          <p:nvGrpSpPr>
            <p:cNvPr id="33" name="グループ化 32">
              <a:extLst>
                <a:ext uri="{FF2B5EF4-FFF2-40B4-BE49-F238E27FC236}">
                  <a16:creationId xmlns:a16="http://schemas.microsoft.com/office/drawing/2014/main" id="{10837FA0-B61C-E109-9294-682AA8F173E8}"/>
                </a:ext>
              </a:extLst>
            </p:cNvPr>
            <p:cNvGrpSpPr/>
            <p:nvPr/>
          </p:nvGrpSpPr>
          <p:grpSpPr>
            <a:xfrm>
              <a:off x="513033" y="432674"/>
              <a:ext cx="2115990" cy="3618219"/>
              <a:chOff x="513033" y="446485"/>
              <a:chExt cx="2115990" cy="3618219"/>
            </a:xfrm>
          </p:grpSpPr>
          <p:pic>
            <p:nvPicPr>
              <p:cNvPr id="35" name="図 34">
                <a:extLst>
                  <a:ext uri="{FF2B5EF4-FFF2-40B4-BE49-F238E27FC236}">
                    <a16:creationId xmlns:a16="http://schemas.microsoft.com/office/drawing/2014/main" id="{CA078F0A-E5C3-2A54-7D34-1BA430ABEF1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8441"/>
              <a:stretch/>
            </p:blipFill>
            <p:spPr>
              <a:xfrm>
                <a:off x="513033" y="446485"/>
                <a:ext cx="2115990" cy="3618217"/>
              </a:xfrm>
              <a:prstGeom prst="rect">
                <a:avLst/>
              </a:prstGeom>
            </p:spPr>
          </p:pic>
          <p:pic>
            <p:nvPicPr>
              <p:cNvPr id="36" name="図 35">
                <a:extLst>
                  <a:ext uri="{FF2B5EF4-FFF2-40B4-BE49-F238E27FC236}">
                    <a16:creationId xmlns:a16="http://schemas.microsoft.com/office/drawing/2014/main" id="{C82ADDFD-D0B8-BAE3-BE74-BED915FF6C2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2729"/>
              <a:stretch/>
            </p:blipFill>
            <p:spPr>
              <a:xfrm>
                <a:off x="655968" y="568891"/>
                <a:ext cx="1844989" cy="3495813"/>
              </a:xfrm>
              <a:prstGeom prst="rect">
                <a:avLst/>
              </a:prstGeom>
            </p:spPr>
          </p:pic>
          <p:pic>
            <p:nvPicPr>
              <p:cNvPr id="37" name="図 36">
                <a:extLst>
                  <a:ext uri="{FF2B5EF4-FFF2-40B4-BE49-F238E27FC236}">
                    <a16:creationId xmlns:a16="http://schemas.microsoft.com/office/drawing/2014/main" id="{9413E19B-EABD-BC9F-93B6-2A37080EA91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4" name="図 33">
              <a:extLst>
                <a:ext uri="{FF2B5EF4-FFF2-40B4-BE49-F238E27FC236}">
                  <a16:creationId xmlns:a16="http://schemas.microsoft.com/office/drawing/2014/main" id="{47747474-1E93-547F-F75C-31D25BEC0039}"/>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8" name="グループ化 37">
            <a:extLst>
              <a:ext uri="{FF2B5EF4-FFF2-40B4-BE49-F238E27FC236}">
                <a16:creationId xmlns:a16="http://schemas.microsoft.com/office/drawing/2014/main" id="{7F0E9D38-E235-8392-2DED-34B19AAE0263}"/>
              </a:ext>
            </a:extLst>
          </p:cNvPr>
          <p:cNvGrpSpPr/>
          <p:nvPr/>
        </p:nvGrpSpPr>
        <p:grpSpPr>
          <a:xfrm>
            <a:off x="1880891" y="4174485"/>
            <a:ext cx="1040438" cy="1862502"/>
            <a:chOff x="7241733" y="1270074"/>
            <a:chExt cx="2016626" cy="3609988"/>
          </a:xfrm>
        </p:grpSpPr>
        <p:grpSp>
          <p:nvGrpSpPr>
            <p:cNvPr id="39" name="グループ化 38">
              <a:extLst>
                <a:ext uri="{FF2B5EF4-FFF2-40B4-BE49-F238E27FC236}">
                  <a16:creationId xmlns:a16="http://schemas.microsoft.com/office/drawing/2014/main" id="{2D482999-AC5B-F0F3-AAB6-8B835A4F9F65}"/>
                </a:ext>
              </a:extLst>
            </p:cNvPr>
            <p:cNvGrpSpPr/>
            <p:nvPr/>
          </p:nvGrpSpPr>
          <p:grpSpPr>
            <a:xfrm>
              <a:off x="7241733" y="1270074"/>
              <a:ext cx="2016626" cy="3609988"/>
              <a:chOff x="513033" y="432676"/>
              <a:chExt cx="2115990" cy="3551959"/>
            </a:xfrm>
          </p:grpSpPr>
          <p:grpSp>
            <p:nvGrpSpPr>
              <p:cNvPr id="42" name="グループ化 41">
                <a:extLst>
                  <a:ext uri="{FF2B5EF4-FFF2-40B4-BE49-F238E27FC236}">
                    <a16:creationId xmlns:a16="http://schemas.microsoft.com/office/drawing/2014/main" id="{27B7B9A6-E2F9-A5C2-E717-CC1C6C1F94BF}"/>
                  </a:ext>
                </a:extLst>
              </p:cNvPr>
              <p:cNvGrpSpPr/>
              <p:nvPr/>
            </p:nvGrpSpPr>
            <p:grpSpPr>
              <a:xfrm>
                <a:off x="513033" y="432676"/>
                <a:ext cx="2115990" cy="3551959"/>
                <a:chOff x="513033" y="446487"/>
                <a:chExt cx="2115990" cy="3551959"/>
              </a:xfrm>
            </p:grpSpPr>
            <p:pic>
              <p:nvPicPr>
                <p:cNvPr id="44" name="図 43">
                  <a:extLst>
                    <a:ext uri="{FF2B5EF4-FFF2-40B4-BE49-F238E27FC236}">
                      <a16:creationId xmlns:a16="http://schemas.microsoft.com/office/drawing/2014/main" id="{184BC07F-F359-75B5-9DF6-34387221600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2" b="19933"/>
                <a:stretch/>
              </p:blipFill>
              <p:spPr>
                <a:xfrm>
                  <a:off x="513033" y="446487"/>
                  <a:ext cx="2115990" cy="3551959"/>
                </a:xfrm>
                <a:prstGeom prst="rect">
                  <a:avLst/>
                </a:prstGeom>
              </p:spPr>
            </p:pic>
            <p:pic>
              <p:nvPicPr>
                <p:cNvPr id="45" name="図 44">
                  <a:extLst>
                    <a:ext uri="{FF2B5EF4-FFF2-40B4-BE49-F238E27FC236}">
                      <a16:creationId xmlns:a16="http://schemas.microsoft.com/office/drawing/2014/main" id="{6560796B-8628-1576-835A-5534C832939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3" name="図 42">
                <a:extLst>
                  <a:ext uri="{FF2B5EF4-FFF2-40B4-BE49-F238E27FC236}">
                    <a16:creationId xmlns:a16="http://schemas.microsoft.com/office/drawing/2014/main" id="{67E843AA-6959-A9D8-6BFF-3DFC85172D29}"/>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958607"/>
                <a:ext cx="1843200" cy="1050673"/>
              </a:xfrm>
              <a:prstGeom prst="rect">
                <a:avLst/>
              </a:prstGeom>
            </p:spPr>
          </p:pic>
        </p:grpSp>
        <p:pic>
          <p:nvPicPr>
            <p:cNvPr id="40" name="図 39">
              <a:extLst>
                <a:ext uri="{FF2B5EF4-FFF2-40B4-BE49-F238E27FC236}">
                  <a16:creationId xmlns:a16="http://schemas.microsoft.com/office/drawing/2014/main" id="{E0BC90F5-3C56-8C97-A2E9-72CA0410CB82}"/>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pic>
          <p:nvPicPr>
            <p:cNvPr id="41" name="図 40">
              <a:extLst>
                <a:ext uri="{FF2B5EF4-FFF2-40B4-BE49-F238E27FC236}">
                  <a16:creationId xmlns:a16="http://schemas.microsoft.com/office/drawing/2014/main" id="{B0B7DB45-D3D8-DA27-7E97-EF2E93A2BAE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11470" b="23258"/>
            <a:stretch/>
          </p:blipFill>
          <p:spPr>
            <a:xfrm>
              <a:off x="7376335" y="2868484"/>
              <a:ext cx="1730647" cy="2011578"/>
            </a:xfrm>
            <a:prstGeom prst="rect">
              <a:avLst/>
            </a:prstGeom>
          </p:spPr>
        </p:pic>
      </p:grpSp>
      <p:sp>
        <p:nvSpPr>
          <p:cNvPr id="46" name="角丸四角形 46">
            <a:extLst>
              <a:ext uri="{FF2B5EF4-FFF2-40B4-BE49-F238E27FC236}">
                <a16:creationId xmlns:a16="http://schemas.microsoft.com/office/drawing/2014/main" id="{D8AC4CE1-01F7-4E0D-D338-275AF344A794}"/>
              </a:ext>
            </a:extLst>
          </p:cNvPr>
          <p:cNvSpPr/>
          <p:nvPr/>
        </p:nvSpPr>
        <p:spPr>
          <a:xfrm>
            <a:off x="493629" y="5997866"/>
            <a:ext cx="1309162"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47" name="角丸四角形 47">
            <a:extLst>
              <a:ext uri="{FF2B5EF4-FFF2-40B4-BE49-F238E27FC236}">
                <a16:creationId xmlns:a16="http://schemas.microsoft.com/office/drawing/2014/main" id="{29EA1C0A-7FAF-3A0A-3A52-AD13451200C8}"/>
              </a:ext>
            </a:extLst>
          </p:cNvPr>
          <p:cNvSpPr/>
          <p:nvPr/>
        </p:nvSpPr>
        <p:spPr>
          <a:xfrm>
            <a:off x="1807345" y="5992107"/>
            <a:ext cx="1317610" cy="293865"/>
          </a:xfrm>
          <a:prstGeom prst="roundRect">
            <a:avLst>
              <a:gd name="adj" fmla="val 50000"/>
            </a:avLst>
          </a:prstGeom>
          <a:solidFill>
            <a:schemeClr val="bg1"/>
          </a:solidFill>
          <a:ln w="12700">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48" name="角丸四角形 47">
            <a:extLst>
              <a:ext uri="{FF2B5EF4-FFF2-40B4-BE49-F238E27FC236}">
                <a16:creationId xmlns:a16="http://schemas.microsoft.com/office/drawing/2014/main" id="{011D7056-DCC7-F2CB-198F-89C4F3272667}"/>
              </a:ext>
            </a:extLst>
          </p:cNvPr>
          <p:cNvSpPr/>
          <p:nvPr/>
        </p:nvSpPr>
        <p:spPr>
          <a:xfrm>
            <a:off x="555391" y="2844965"/>
            <a:ext cx="2434563" cy="396000"/>
          </a:xfrm>
          <a:prstGeom prst="roundRect">
            <a:avLst>
              <a:gd name="adj" fmla="val 50000"/>
            </a:avLst>
          </a:prstGeom>
          <a:solidFill>
            <a:srgbClr val="03004A"/>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スマートフォン</a:t>
            </a:r>
          </a:p>
        </p:txBody>
      </p:sp>
      <p:sp>
        <p:nvSpPr>
          <p:cNvPr id="49" name="角丸四角形 45">
            <a:extLst>
              <a:ext uri="{FF2B5EF4-FFF2-40B4-BE49-F238E27FC236}">
                <a16:creationId xmlns:a16="http://schemas.microsoft.com/office/drawing/2014/main" id="{9FD29ED5-1D1E-BEA8-5AF6-2FFA4F639F4C}"/>
              </a:ext>
            </a:extLst>
          </p:cNvPr>
          <p:cNvSpPr/>
          <p:nvPr/>
        </p:nvSpPr>
        <p:spPr>
          <a:xfrm>
            <a:off x="3208867" y="2834105"/>
            <a:ext cx="8513797" cy="396000"/>
          </a:xfrm>
          <a:prstGeom prst="roundRect">
            <a:avLst>
              <a:gd name="adj" fmla="val 50000"/>
            </a:avLst>
          </a:prstGeom>
          <a:solidFill>
            <a:srgbClr val="00003E"/>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50" name="角丸四角形 16">
            <a:extLst>
              <a:ext uri="{FF2B5EF4-FFF2-40B4-BE49-F238E27FC236}">
                <a16:creationId xmlns:a16="http://schemas.microsoft.com/office/drawing/2014/main" id="{3CB7A472-9C54-6818-B6FB-31D11F8E93F7}"/>
              </a:ext>
            </a:extLst>
          </p:cNvPr>
          <p:cNvSpPr/>
          <p:nvPr/>
        </p:nvSpPr>
        <p:spPr>
          <a:xfrm>
            <a:off x="3349279" y="3406795"/>
            <a:ext cx="274672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51" name="円/楕円 17">
            <a:extLst>
              <a:ext uri="{FF2B5EF4-FFF2-40B4-BE49-F238E27FC236}">
                <a16:creationId xmlns:a16="http://schemas.microsoft.com/office/drawing/2014/main" id="{89D8A20F-264A-18C3-C9FA-DC827689741A}"/>
              </a:ext>
            </a:extLst>
          </p:cNvPr>
          <p:cNvSpPr>
            <a:spLocks noChangeAspect="1"/>
          </p:cNvSpPr>
          <p:nvPr/>
        </p:nvSpPr>
        <p:spPr>
          <a:xfrm>
            <a:off x="3155361" y="3491165"/>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52" name="角丸四角形 20">
            <a:extLst>
              <a:ext uri="{FF2B5EF4-FFF2-40B4-BE49-F238E27FC236}">
                <a16:creationId xmlns:a16="http://schemas.microsoft.com/office/drawing/2014/main" id="{7B5D57CE-74B2-0500-6163-0E6B48CF549F}"/>
              </a:ext>
            </a:extLst>
          </p:cNvPr>
          <p:cNvSpPr/>
          <p:nvPr/>
        </p:nvSpPr>
        <p:spPr>
          <a:xfrm>
            <a:off x="6541918" y="3406795"/>
            <a:ext cx="2297282"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パネルスイッチ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画像</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   </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53" name="円/楕円 21">
            <a:extLst>
              <a:ext uri="{FF2B5EF4-FFF2-40B4-BE49-F238E27FC236}">
                <a16:creationId xmlns:a16="http://schemas.microsoft.com/office/drawing/2014/main" id="{444BC7EF-6CA9-3D46-F0E7-55069BAF1EA7}"/>
              </a:ext>
            </a:extLst>
          </p:cNvPr>
          <p:cNvSpPr>
            <a:spLocks noChangeAspect="1"/>
          </p:cNvSpPr>
          <p:nvPr/>
        </p:nvSpPr>
        <p:spPr>
          <a:xfrm>
            <a:off x="6289918" y="3501247"/>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G</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54" name="図 53" descr="グラフィカル ユーザー インターフェイス, Web サイト&#10;&#10;自動的に生成された説明">
            <a:extLst>
              <a:ext uri="{FF2B5EF4-FFF2-40B4-BE49-F238E27FC236}">
                <a16:creationId xmlns:a16="http://schemas.microsoft.com/office/drawing/2014/main" id="{7D71A5B7-7A77-ECA7-CF99-9299995EC3C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478743" y="4184069"/>
            <a:ext cx="2477310" cy="1862503"/>
          </a:xfrm>
          <a:prstGeom prst="rect">
            <a:avLst/>
          </a:prstGeom>
        </p:spPr>
      </p:pic>
      <p:pic>
        <p:nvPicPr>
          <p:cNvPr id="55" name="図 54">
            <a:extLst>
              <a:ext uri="{FF2B5EF4-FFF2-40B4-BE49-F238E27FC236}">
                <a16:creationId xmlns:a16="http://schemas.microsoft.com/office/drawing/2014/main" id="{36BB5831-66F9-37CB-8BFD-4D6735B3C5D2}"/>
              </a:ext>
            </a:extLst>
          </p:cNvPr>
          <p:cNvPicPr>
            <a:picLocks noChangeAspect="1"/>
          </p:cNvPicPr>
          <p:nvPr/>
        </p:nvPicPr>
        <p:blipFill rotWithShape="1">
          <a:blip r:embed="rId9"/>
          <a:srcRect b="4363"/>
          <a:stretch/>
        </p:blipFill>
        <p:spPr>
          <a:xfrm>
            <a:off x="6459462" y="4184069"/>
            <a:ext cx="2497972" cy="1821607"/>
          </a:xfrm>
          <a:prstGeom prst="rect">
            <a:avLst/>
          </a:prstGeom>
        </p:spPr>
      </p:pic>
      <p:sp>
        <p:nvSpPr>
          <p:cNvPr id="4" name="角丸四角形 25">
            <a:extLst>
              <a:ext uri="{FF2B5EF4-FFF2-40B4-BE49-F238E27FC236}">
                <a16:creationId xmlns:a16="http://schemas.microsoft.com/office/drawing/2014/main" id="{FDBACBF5-29C3-D8AE-8658-D6CB118BD5F3}"/>
              </a:ext>
            </a:extLst>
          </p:cNvPr>
          <p:cNvSpPr/>
          <p:nvPr/>
        </p:nvSpPr>
        <p:spPr>
          <a:xfrm>
            <a:off x="9339033" y="3397211"/>
            <a:ext cx="2455031" cy="692904"/>
          </a:xfrm>
          <a:prstGeom prst="roundRect">
            <a:avLst>
              <a:gd name="adj" fmla="val 8489"/>
            </a:avLst>
          </a:prstGeom>
          <a:solidFill>
            <a:srgbClr val="00003E">
              <a:alpha val="40000"/>
            </a:srgb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トップインパクト パノラマ</a:t>
            </a:r>
            <a:endPar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サイドスイッチ</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動画</a:t>
            </a:r>
            <a:r>
              <a:rPr kumimoji="1" lang="en-US" altLang="ja-JP"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r>
              <a:rPr kumimoji="1" lang="ja-JP" altLang="en-US" sz="11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rPr>
              <a:t>－</a:t>
            </a:r>
          </a:p>
        </p:txBody>
      </p:sp>
      <p:sp>
        <p:nvSpPr>
          <p:cNvPr id="6" name="円/楕円 26">
            <a:extLst>
              <a:ext uri="{FF2B5EF4-FFF2-40B4-BE49-F238E27FC236}">
                <a16:creationId xmlns:a16="http://schemas.microsoft.com/office/drawing/2014/main" id="{4024E529-BCAE-1CF0-4960-A1B04E64E4D6}"/>
              </a:ext>
            </a:extLst>
          </p:cNvPr>
          <p:cNvSpPr>
            <a:spLocks noChangeAspect="1"/>
          </p:cNvSpPr>
          <p:nvPr/>
        </p:nvSpPr>
        <p:spPr>
          <a:xfrm>
            <a:off x="9087034" y="3491663"/>
            <a:ext cx="504000" cy="504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H</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7" name="図 6">
            <a:extLst>
              <a:ext uri="{FF2B5EF4-FFF2-40B4-BE49-F238E27FC236}">
                <a16:creationId xmlns:a16="http://schemas.microsoft.com/office/drawing/2014/main" id="{2DB670F2-E489-AF05-2AA7-B3609CDDE92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238438" y="4195675"/>
            <a:ext cx="1675094" cy="1265901"/>
          </a:xfrm>
          <a:prstGeom prst="rect">
            <a:avLst/>
          </a:prstGeom>
        </p:spPr>
      </p:pic>
      <p:pic>
        <p:nvPicPr>
          <p:cNvPr id="8" name="図 7">
            <a:extLst>
              <a:ext uri="{FF2B5EF4-FFF2-40B4-BE49-F238E27FC236}">
                <a16:creationId xmlns:a16="http://schemas.microsoft.com/office/drawing/2014/main" id="{9FF58EC4-DD45-0CF0-94A0-31D9728F97D7}"/>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0241664" y="5115320"/>
            <a:ext cx="1675094" cy="1265902"/>
          </a:xfrm>
          <a:prstGeom prst="rect">
            <a:avLst/>
          </a:prstGeom>
        </p:spPr>
      </p:pic>
    </p:spTree>
    <p:extLst>
      <p:ext uri="{BB962C8B-B14F-4D97-AF65-F5344CB8AC3E}">
        <p14:creationId xmlns:p14="http://schemas.microsoft.com/office/powerpoint/2010/main" val="217786526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4" name="正方形/長方形 3">
            <a:extLst>
              <a:ext uri="{FF2B5EF4-FFF2-40B4-BE49-F238E27FC236}">
                <a16:creationId xmlns:a16="http://schemas.microsoft.com/office/drawing/2014/main" id="{66C8D166-561E-87AA-2D97-22634365DE2D}"/>
              </a:ext>
            </a:extLst>
          </p:cNvPr>
          <p:cNvSpPr/>
          <p:nvPr/>
        </p:nvSpPr>
        <p:spPr>
          <a:xfrm>
            <a:off x="7773341" y="6018162"/>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9EE3A50F-8B69-DCF7-3056-A38423887876}"/>
              </a:ext>
            </a:extLst>
          </p:cNvPr>
          <p:cNvSpPr/>
          <p:nvPr/>
        </p:nvSpPr>
        <p:spPr>
          <a:xfrm>
            <a:off x="479425" y="5982650"/>
            <a:ext cx="6701050" cy="507831"/>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7F80B61E-C91E-2441-3C61-F3B1761AE122}"/>
              </a:ext>
            </a:extLst>
          </p:cNvPr>
          <p:cNvSpPr/>
          <p:nvPr/>
        </p:nvSpPr>
        <p:spPr>
          <a:xfrm>
            <a:off x="7928475" y="6028586"/>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8" name="表 7">
            <a:extLst>
              <a:ext uri="{FF2B5EF4-FFF2-40B4-BE49-F238E27FC236}">
                <a16:creationId xmlns:a16="http://schemas.microsoft.com/office/drawing/2014/main" id="{7BD069AC-04F8-CAB3-FA07-5FD562A63FF1}"/>
              </a:ext>
            </a:extLst>
          </p:cNvPr>
          <p:cNvGraphicFramePr>
            <a:graphicFrameLocks noGrp="1"/>
          </p:cNvGraphicFramePr>
          <p:nvPr>
            <p:extLst>
              <p:ext uri="{D42A27DB-BD31-4B8C-83A1-F6EECF244321}">
                <p14:modId xmlns:p14="http://schemas.microsoft.com/office/powerpoint/2010/main" val="249994672"/>
              </p:ext>
            </p:extLst>
          </p:nvPr>
        </p:nvGraphicFramePr>
        <p:xfrm>
          <a:off x="479425" y="887851"/>
          <a:ext cx="11233150" cy="5078785"/>
        </p:xfrm>
        <a:graphic>
          <a:graphicData uri="http://schemas.openxmlformats.org/drawingml/2006/table">
            <a:tbl>
              <a:tblPr firstCol="1" bandRow="1"/>
              <a:tblGrid>
                <a:gridCol w="4382370">
                  <a:extLst>
                    <a:ext uri="{9D8B030D-6E8A-4147-A177-3AD203B41FA5}">
                      <a16:colId xmlns:a16="http://schemas.microsoft.com/office/drawing/2014/main" val="792911817"/>
                    </a:ext>
                  </a:extLst>
                </a:gridCol>
                <a:gridCol w="1419531">
                  <a:extLst>
                    <a:ext uri="{9D8B030D-6E8A-4147-A177-3AD203B41FA5}">
                      <a16:colId xmlns:a16="http://schemas.microsoft.com/office/drawing/2014/main" val="3057805663"/>
                    </a:ext>
                  </a:extLst>
                </a:gridCol>
                <a:gridCol w="1357812">
                  <a:extLst>
                    <a:ext uri="{9D8B030D-6E8A-4147-A177-3AD203B41FA5}">
                      <a16:colId xmlns:a16="http://schemas.microsoft.com/office/drawing/2014/main" val="4203260269"/>
                    </a:ext>
                  </a:extLst>
                </a:gridCol>
                <a:gridCol w="1357812">
                  <a:extLst>
                    <a:ext uri="{9D8B030D-6E8A-4147-A177-3AD203B41FA5}">
                      <a16:colId xmlns:a16="http://schemas.microsoft.com/office/drawing/2014/main" val="862787916"/>
                    </a:ext>
                  </a:extLst>
                </a:gridCol>
                <a:gridCol w="1419531">
                  <a:extLst>
                    <a:ext uri="{9D8B030D-6E8A-4147-A177-3AD203B41FA5}">
                      <a16:colId xmlns:a16="http://schemas.microsoft.com/office/drawing/2014/main" val="2598357217"/>
                    </a:ext>
                  </a:extLst>
                </a:gridCol>
                <a:gridCol w="1296094">
                  <a:extLst>
                    <a:ext uri="{9D8B030D-6E8A-4147-A177-3AD203B41FA5}">
                      <a16:colId xmlns:a16="http://schemas.microsoft.com/office/drawing/2014/main" val="2910572198"/>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r>
                        <a:rPr kumimoji="1" lang="ja-JP" altLang="en-US" sz="800" b="1">
                          <a:solidFill>
                            <a:schemeClr val="bg1"/>
                          </a:solidFill>
                        </a:rPr>
                        <a:t>リッチフォーマット　</a:t>
                      </a:r>
                      <a:r>
                        <a:rPr kumimoji="1" lang="en-US" altLang="ja-JP" sz="800" b="1" kern="1200">
                          <a:solidFill>
                            <a:schemeClr val="bg1"/>
                          </a:solidFill>
                        </a:rPr>
                        <a:t>MD</a:t>
                      </a:r>
                    </a:p>
                    <a:p>
                      <a:pPr algn="ct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r>
                        <a:rPr kumimoji="1" lang="en-US" altLang="ja-JP" sz="800" b="1" kern="1200">
                          <a:solidFill>
                            <a:schemeClr val="bg1"/>
                          </a:solidFill>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（カルーセル含む）</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ブランドパネル　</a:t>
                      </a:r>
                      <a:r>
                        <a:rPr kumimoji="1" lang="en-US" altLang="ja-JP" sz="800" b="1" kern="1200">
                          <a:solidFill>
                            <a:schemeClr val="bg1"/>
                          </a:solidFill>
                        </a:rPr>
                        <a:t>PC</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a:t>
                      </a:r>
                      <a:endParaRPr kumimoji="1" lang="en-US" altLang="ja-JP" sz="800" b="1" kern="1200">
                        <a:solidFill>
                          <a:schemeClr val="bg1"/>
                        </a:solidFill>
                      </a:endParaRPr>
                    </a:p>
                    <a:p>
                      <a:pPr algn="ctr"/>
                      <a:r>
                        <a:rPr kumimoji="1" lang="ja-JP" altLang="en-US" sz="800" b="1" kern="1200">
                          <a:solidFill>
                            <a:schemeClr val="bg1"/>
                          </a:solidFill>
                        </a:rPr>
                        <a:t>トップインパクト　</a:t>
                      </a:r>
                      <a:r>
                        <a:rPr kumimoji="1" lang="en-US" altLang="ja-JP" sz="800" b="1" kern="1200">
                          <a:solidFill>
                            <a:schemeClr val="bg1"/>
                          </a:solidFill>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a:solidFill>
                            <a:schemeClr val="bg1"/>
                          </a:solidFill>
                        </a:rPr>
                        <a:t>関連商品</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marT="3600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※2</a:t>
                      </a: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※2</a:t>
                      </a: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※2</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panose="020B0604030504040204" pitchFamily="34" charset="-128"/>
                          <a:ea typeface="Meiryo" panose="020B0604030504040204" pitchFamily="34" charset="-128"/>
                        </a:rPr>
                        <a:t>※2</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97840892"/>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14959637"/>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629516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9408304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※1</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※1</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※1</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※1</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745896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2486826"/>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14873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1487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 </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 </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 </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 </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 </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1106091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9290B7B8-461F-4D31-0DA6-8407F8E7F95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a:t>
            </a:r>
            <a:endParaRPr kumimoji="1" lang="ja-JP" altLang="en-US"/>
          </a:p>
        </p:txBody>
      </p:sp>
      <p:sp>
        <p:nvSpPr>
          <p:cNvPr id="20" name="正方形/長方形 19">
            <a:extLst>
              <a:ext uri="{FF2B5EF4-FFF2-40B4-BE49-F238E27FC236}">
                <a16:creationId xmlns:a16="http://schemas.microsoft.com/office/drawing/2014/main" id="{27E0E6A7-8E08-191B-8F72-B306165AD086}"/>
              </a:ext>
            </a:extLst>
          </p:cNvPr>
          <p:cNvSpPr/>
          <p:nvPr/>
        </p:nvSpPr>
        <p:spPr>
          <a:xfrm>
            <a:off x="7773341" y="6058888"/>
            <a:ext cx="4183422" cy="406265"/>
          </a:xfrm>
          <a:prstGeom prst="rect">
            <a:avLst/>
          </a:prstGeom>
        </p:spPr>
        <p:txBody>
          <a:bodyPr wrap="square" lIns="0" tIns="0" rIns="0" bIns="0">
            <a:spAutoFit/>
          </a:bodyPr>
          <a:lstStyle/>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a:solidFill>
                <a:prstClr val="black"/>
              </a:solidFill>
              <a:latin typeface="Meiryo" panose="020B0604030504040204" pitchFamily="34" charset="-128"/>
              <a:ea typeface="Meiryo" panose="020B0604030504040204" pitchFamily="34" charset="-128"/>
            </a:endParaRPr>
          </a:p>
        </p:txBody>
      </p:sp>
      <p:sp>
        <p:nvSpPr>
          <p:cNvPr id="21" name="正方形/長方形 20">
            <a:extLst>
              <a:ext uri="{FF2B5EF4-FFF2-40B4-BE49-F238E27FC236}">
                <a16:creationId xmlns:a16="http://schemas.microsoft.com/office/drawing/2014/main" id="{5231AA79-05A7-9594-0C78-09383CD6F220}"/>
              </a:ext>
            </a:extLst>
          </p:cNvPr>
          <p:cNvSpPr/>
          <p:nvPr/>
        </p:nvSpPr>
        <p:spPr>
          <a:xfrm>
            <a:off x="479425" y="6020445"/>
            <a:ext cx="6701050" cy="634789"/>
          </a:xfrm>
          <a:prstGeom prst="rect">
            <a:avLst/>
          </a:prstGeom>
        </p:spPr>
        <p:txBody>
          <a:bodyPr wrap="square" lIns="0" tIns="0" rIns="0" bIns="0">
            <a:spAutoFit/>
          </a:bodyPr>
          <a:lstStyle/>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　健康・美容食品は一部の商材（機能性表示食品、栄養機能食品、特定保健用食品、その他弊社が掲載可と判断した健康食品）のみ掲載可、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ただし価格訴求は不可。健康器具・雑貨はホワイトリストに登録しているアカウントのみ掲載可、ただし価格訴求は不可。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r>
              <a:rPr kumimoji="0" lang="en-US" altLang="ja-JP" sz="750" kern="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２　消費者金融業（消費者金融、信販会社など）は、一律掲載不可。</a:t>
            </a:r>
          </a:p>
          <a:p>
            <a:pPr fontAlgn="ctr">
              <a:lnSpc>
                <a:spcPct val="110000"/>
              </a:lnSpc>
              <a:defRPr/>
            </a:pPr>
            <a:r>
              <a:rPr kumimoji="0" lang="ja-JP" altLang="en-US" sz="750" kern="0">
                <a:solidFill>
                  <a:prstClr val="black">
                    <a:lumMod val="65000"/>
                    <a:lumOff val="35000"/>
                  </a:prstClr>
                </a:solidFill>
                <a:latin typeface="Meiryo" panose="020B0604030504040204" pitchFamily="34" charset="-128"/>
                <a:ea typeface="Meiryo" panose="020B0604030504040204" pitchFamily="34" charset="-128"/>
              </a:rPr>
              <a:t>銀行グループ傘下または上場企業もしくはそれに類する消費者金融業（消費者金融、信販会社など）の場合も、掲載は不可。</a:t>
            </a: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a:p>
            <a:pPr fontAlgn="ctr">
              <a:lnSpc>
                <a:spcPct val="110000"/>
              </a:lnSpc>
              <a:defRPr/>
            </a:pPr>
            <a:endParaRPr kumimoji="0" lang="en-US" altLang="ja-JP" sz="750" kern="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28475" y="6069312"/>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正方形/長方形 3">
            <a:extLst>
              <a:ext uri="{FF2B5EF4-FFF2-40B4-BE49-F238E27FC236}">
                <a16:creationId xmlns:a16="http://schemas.microsoft.com/office/drawing/2014/main" id="{61709096-E73D-CFE7-F427-24C94AEC60B7}"/>
              </a:ext>
            </a:extLst>
          </p:cNvPr>
          <p:cNvSpPr/>
          <p:nvPr/>
        </p:nvSpPr>
        <p:spPr>
          <a:xfrm>
            <a:off x="4531580" y="280569"/>
            <a:ext cx="4557658" cy="26161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graphicFrame>
        <p:nvGraphicFramePr>
          <p:cNvPr id="6" name="表 5">
            <a:extLst>
              <a:ext uri="{FF2B5EF4-FFF2-40B4-BE49-F238E27FC236}">
                <a16:creationId xmlns:a16="http://schemas.microsoft.com/office/drawing/2014/main" id="{9E9AA328-D293-D6D7-0BC5-1083D416E39D}"/>
              </a:ext>
            </a:extLst>
          </p:cNvPr>
          <p:cNvGraphicFramePr>
            <a:graphicFrameLocks noGrp="1"/>
          </p:cNvGraphicFramePr>
          <p:nvPr>
            <p:extLst>
              <p:ext uri="{D42A27DB-BD31-4B8C-83A1-F6EECF244321}">
                <p14:modId xmlns:p14="http://schemas.microsoft.com/office/powerpoint/2010/main" val="302610034"/>
              </p:ext>
            </p:extLst>
          </p:nvPr>
        </p:nvGraphicFramePr>
        <p:xfrm>
          <a:off x="479425" y="928577"/>
          <a:ext cx="11233149" cy="5072760"/>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4259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bg1"/>
                          </a:solidFill>
                        </a:rPr>
                        <a:t>カテゴリー名</a:t>
                      </a:r>
                      <a:endParaRPr kumimoji="1" lang="ja-JP" altLang="en-US" sz="900" b="1">
                        <a:solidFill>
                          <a:schemeClr val="bg1"/>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a:solidFill>
                            <a:schemeClr val="bg1"/>
                          </a:solidFill>
                        </a:rPr>
                      </a:br>
                      <a:r>
                        <a:rPr kumimoji="1" lang="ja-JP" altLang="en-US" sz="800" b="1" kern="1200">
                          <a:solidFill>
                            <a:schemeClr val="bg1"/>
                          </a:solidFill>
                        </a:rPr>
                        <a:t>トップインパクト  パノラマ  </a:t>
                      </a:r>
                      <a:r>
                        <a:rPr kumimoji="1" lang="en-US" altLang="ja-JP" sz="800" b="1" kern="1200">
                          <a:solidFill>
                            <a:schemeClr val="bg1"/>
                          </a:solidFill>
                        </a:rPr>
                        <a:t>MD</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a:solidFill>
                            <a:schemeClr val="bg1"/>
                          </a:solidFill>
                        </a:rPr>
                        <a:t>ブランドパネル  </a:t>
                      </a:r>
                      <a:br>
                        <a:rPr kumimoji="1" lang="en-US" altLang="ja-JP" sz="800" b="1" kern="1200">
                          <a:solidFill>
                            <a:schemeClr val="bg1"/>
                          </a:solidFill>
                        </a:rPr>
                      </a:br>
                      <a:r>
                        <a:rPr kumimoji="1" lang="ja-JP" altLang="en-US" sz="800" b="1" kern="1200">
                          <a:solidFill>
                            <a:schemeClr val="bg1"/>
                          </a:solidFill>
                        </a:rPr>
                        <a:t>トップインパクト  パノラマ  </a:t>
                      </a:r>
                      <a:r>
                        <a:rPr kumimoji="1" lang="en" altLang="ja-JP" sz="800" b="1" kern="1200">
                          <a:solidFill>
                            <a:schemeClr val="bg1"/>
                          </a:solidFill>
                        </a:rPr>
                        <a:t>PC</a:t>
                      </a:r>
                      <a:endParaRPr kumimoji="1" lang="en-US" altLang="ja-JP" sz="800" b="1" kern="1200">
                        <a:solidFill>
                          <a:schemeClr val="bg1"/>
                        </a:solidFill>
                        <a:latin typeface="Meiryo" panose="020B0604030504040204" pitchFamily="34" charset="-128"/>
                        <a:ea typeface="Meiryo" panose="020B0604030504040204" pitchFamily="34" charset="-128"/>
                        <a:cs typeface="+mn-cs"/>
                      </a:endParaRP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0904703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05067978"/>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rgbClr val="0D0D0D"/>
                          </a:solidFill>
                          <a:effectLst/>
                          <a:latin typeface="Meiryo" panose="020B0604030504040204" pitchFamily="34" charset="-128"/>
                          <a:ea typeface="Meiryo" panose="020B0604030504040204" pitchFamily="34" charset="-128"/>
                        </a:rPr>
                        <a:t>　</a:t>
                      </a:r>
                      <a:endParaRPr lang="ja-JP" altLang="en-US" sz="7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165678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6726869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628964"/>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5011759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41138105"/>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94366260"/>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347505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※2</a:t>
                      </a: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※2</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60121941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※2</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※2</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97840892"/>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2025979"/>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476699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5151648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251199972"/>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7961548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14959637"/>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3629516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59408304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585847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079597813"/>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panose="020B0604030504040204" pitchFamily="34" charset="-128"/>
                          <a:ea typeface="Meiryo" panose="020B0604030504040204" pitchFamily="34" charset="-128"/>
                        </a:rPr>
                        <a:t>※1</a:t>
                      </a: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※1</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4516256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33"/>
                          </a:solidFill>
                          <a:effectLst/>
                          <a:latin typeface="Meiryo" panose="020B0604030504040204" pitchFamily="34" charset="-128"/>
                          <a:ea typeface="Meiryo" panose="020B0604030504040204" pitchFamily="34" charset="-128"/>
                        </a:rPr>
                        <a:t>※1</a:t>
                      </a:r>
                      <a:endParaRPr lang="en-US" altLang="ja-JP" sz="900" b="1" i="0" u="none" strike="noStrike">
                        <a:solidFill>
                          <a:srgbClr val="FF003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33"/>
                          </a:solidFill>
                          <a:effectLst/>
                          <a:latin typeface="Meiryo" panose="020B0604030504040204" pitchFamily="34" charset="-128"/>
                          <a:ea typeface="Meiryo" panose="020B0604030504040204" pitchFamily="34" charset="-128"/>
                        </a:rPr>
                        <a:t>※1</a:t>
                      </a:r>
                      <a:endParaRPr lang="en-US" altLang="ja-JP" sz="900" b="1" i="0" u="none" strike="noStrike" dirty="0">
                        <a:solidFill>
                          <a:srgbClr val="FF003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a:t>
                      </a:r>
                      <a:r>
                        <a:rPr lang="en-US" altLang="ja-JP" sz="850" b="0" u="none" strike="noStrike">
                          <a:solidFill>
                            <a:schemeClr val="bg1"/>
                          </a:solidFill>
                          <a:effectLst/>
                          <a:latin typeface="Meiryo" panose="020B0604030504040204" pitchFamily="34" charset="-128"/>
                          <a:ea typeface="Meiryo" panose="020B0604030504040204" pitchFamily="34" charset="-128"/>
                        </a:rPr>
                        <a:t>/</a:t>
                      </a:r>
                      <a:r>
                        <a:rPr lang="ja-JP" altLang="en-US" sz="85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745896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a:solidFill>
                            <a:schemeClr val="bg1"/>
                          </a:solidFill>
                          <a:effectLst/>
                          <a:latin typeface="Meiryo" panose="020B0604030504040204" pitchFamily="34" charset="-128"/>
                          <a:ea typeface="Meiryo" panose="020B0604030504040204" pitchFamily="34" charset="-128"/>
                        </a:rPr>
                        <a:t>)</a:t>
                      </a:r>
                      <a:endParaRPr lang="en-US" altLang="ja-JP"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3799200"/>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84434171"/>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12486826"/>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4464143"/>
                  </a:ext>
                </a:extLst>
              </a:tr>
              <a:tr h="15258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49541065"/>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940608094"/>
                  </a:ext>
                </a:extLst>
              </a:tr>
              <a:tr h="152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panose="020B0604030504040204" pitchFamily="34" charset="-128"/>
                          <a:ea typeface="Meiryo" panose="020B0604030504040204" pitchFamily="34" charset="-128"/>
                        </a:rPr>
                        <a:t>× </a:t>
                      </a:r>
                      <a:endParaRPr lang="en-US" altLang="ja-JP"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 </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15930765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掲載制限カテゴリーに該当する場合の注意点</a:t>
            </a:r>
            <a:endParaRPr kumimoji="1" lang="ja-JP" altLang="en-US"/>
          </a:p>
        </p:txBody>
      </p:sp>
      <p:sp>
        <p:nvSpPr>
          <p:cNvPr id="10" name="正方形/長方形 9">
            <a:extLst>
              <a:ext uri="{FF2B5EF4-FFF2-40B4-BE49-F238E27FC236}">
                <a16:creationId xmlns:a16="http://schemas.microsoft.com/office/drawing/2014/main" id="{959046DC-AA05-BFBE-D470-7FAC5C12DC94}"/>
              </a:ext>
            </a:extLst>
          </p:cNvPr>
          <p:cNvSpPr/>
          <p:nvPr/>
        </p:nvSpPr>
        <p:spPr>
          <a:xfrm>
            <a:off x="479425" y="1538720"/>
            <a:ext cx="11233150" cy="1104933"/>
          </a:xfrm>
          <a:prstGeom prst="rect">
            <a:avLst/>
          </a:prstGeom>
          <a:solidFill>
            <a:srgbClr val="00003E">
              <a:alpha val="5098"/>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広告管理ツールのシミュレーションの結果は在庫なしと表示されます。</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（ただし、ホワイトリストに登録されていれば予約可能です）</a:t>
            </a:r>
          </a:p>
        </p:txBody>
      </p:sp>
      <p:sp>
        <p:nvSpPr>
          <p:cNvPr id="11" name="1 つの角を丸めた四角形 6">
            <a:extLst>
              <a:ext uri="{FF2B5EF4-FFF2-40B4-BE49-F238E27FC236}">
                <a16:creationId xmlns:a16="http://schemas.microsoft.com/office/drawing/2014/main" id="{338B8F03-01DE-FEB4-2966-5BB1DAFD8303}"/>
              </a:ext>
            </a:extLst>
          </p:cNvPr>
          <p:cNvSpPr/>
          <p:nvPr/>
        </p:nvSpPr>
        <p:spPr>
          <a:xfrm>
            <a:off x="479424" y="1162924"/>
            <a:ext cx="11233149" cy="375796"/>
          </a:xfrm>
          <a:prstGeom prst="round1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バナー広告、予約型専用広告</a:t>
            </a:r>
            <a:r>
              <a:rPr kumimoji="1" lang="ja-JP" altLang="en-US" sz="16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（ブランドパネル クインティのみ）</a:t>
            </a: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a:t>
            </a:r>
          </a:p>
        </p:txBody>
      </p:sp>
      <p:sp>
        <p:nvSpPr>
          <p:cNvPr id="12" name="正方形/長方形 11">
            <a:extLst>
              <a:ext uri="{FF2B5EF4-FFF2-40B4-BE49-F238E27FC236}">
                <a16:creationId xmlns:a16="http://schemas.microsoft.com/office/drawing/2014/main" id="{7B39DE73-188C-30FB-3A3E-3BACAA0D03C1}"/>
              </a:ext>
            </a:extLst>
          </p:cNvPr>
          <p:cNvSpPr/>
          <p:nvPr/>
        </p:nvSpPr>
        <p:spPr>
          <a:xfrm>
            <a:off x="479423" y="3505721"/>
            <a:ext cx="11233151" cy="1224000"/>
          </a:xfrm>
          <a:prstGeom prst="rect">
            <a:avLst/>
          </a:prstGeom>
          <a:solidFill>
            <a:srgbClr val="00003E">
              <a:alpha val="5098"/>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掲載予定のキャンペーンが掲載制限カテゴリーに該当する場合、予約はできません。</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ただし </a:t>
            </a:r>
            <a:r>
              <a:rPr kumimoji="1" lang="ja-JP" altLang="en-US" sz="14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「健康・美容食品」「健康器具・雑貨」</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の場合は、一部のプロモーション内容のみ許可しています。</a:t>
            </a:r>
            <a:endParaRPr kumimoji="1" lang="en-US"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a:t>
            </a:r>
            <a:r>
              <a:rPr lang="en-US" altLang="ja-JP" sz="1400" dirty="0">
                <a:solidFill>
                  <a:srgbClr val="0D0D0D"/>
                </a:solidFill>
                <a:latin typeface="Meiryo" panose="020B0604030504040204" pitchFamily="34" charset="-128"/>
                <a:ea typeface="Meiryo" panose="020B0604030504040204" pitchFamily="34" charset="-128"/>
              </a:rPr>
              <a:t>48</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の事前提案可否のフローにて、事前に弊社営業または</a:t>
            </a:r>
            <a:r>
              <a:rPr kumimoji="1" lang="en" altLang="ja-JP"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Yahoo!</a:t>
            </a:r>
            <a:r>
              <a:rPr kumimoji="1" lang="ja-JP" altLang="en-US" sz="14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広告パートナー サポート宛にご連絡ください。</a:t>
            </a:r>
          </a:p>
        </p:txBody>
      </p:sp>
      <p:sp>
        <p:nvSpPr>
          <p:cNvPr id="13" name="1 つの角を丸めた四角形 11">
            <a:extLst>
              <a:ext uri="{FF2B5EF4-FFF2-40B4-BE49-F238E27FC236}">
                <a16:creationId xmlns:a16="http://schemas.microsoft.com/office/drawing/2014/main" id="{51DC151E-6BDB-53BD-6764-ACCC2BD2944A}"/>
              </a:ext>
            </a:extLst>
          </p:cNvPr>
          <p:cNvSpPr/>
          <p:nvPr/>
        </p:nvSpPr>
        <p:spPr>
          <a:xfrm>
            <a:off x="479424" y="3129925"/>
            <a:ext cx="11233150" cy="375796"/>
          </a:xfrm>
          <a:prstGeom prst="round1Rect">
            <a:avLst/>
          </a:prstGeom>
          <a:solidFill>
            <a:srgbClr val="00003E">
              <a:alpha val="10196"/>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広告タイプが</a:t>
            </a:r>
            <a:r>
              <a:rPr kumimoji="1" lang="ja-JP" altLang="en-US" sz="18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予約型専用広告</a:t>
            </a:r>
            <a:r>
              <a:rPr kumimoji="1" lang="ja-JP" altLang="en-US" sz="16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（ブランドパネル クインティを除く）</a:t>
            </a:r>
            <a:r>
              <a:rPr kumimoji="1" lang="ja-JP" altLang="en-US" sz="16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の場合</a:t>
            </a:r>
          </a:p>
        </p:txBody>
      </p:sp>
      <p:sp>
        <p:nvSpPr>
          <p:cNvPr id="18" name="テキスト プレースホルダー 10">
            <a:extLst>
              <a:ext uri="{FF2B5EF4-FFF2-40B4-BE49-F238E27FC236}">
                <a16:creationId xmlns:a16="http://schemas.microsoft.com/office/drawing/2014/main" id="{AC50B768-CF68-E1F0-BB7E-3980C7837FD9}"/>
              </a:ext>
            </a:extLst>
          </p:cNvPr>
          <p:cNvSpPr txBox="1">
            <a:spLocks/>
          </p:cNvSpPr>
          <p:nvPr/>
        </p:nvSpPr>
        <p:spPr>
          <a:xfrm>
            <a:off x="2366918" y="5257957"/>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lang="ja-JP" altLang="en-US" sz="1200" spc="0" dirty="0">
                <a:solidFill>
                  <a:srgbClr val="0D0D0D"/>
                </a:solidFill>
                <a:latin typeface="Meiryo" panose="020B0604030504040204" pitchFamily="34" charset="-128"/>
                <a:ea typeface="Meiryo" panose="020B0604030504040204" pitchFamily="34" charset="-128"/>
              </a:rPr>
              <a:t>上記対象商品において</a:t>
            </a:r>
            <a:r>
              <a:rPr lang="ja-JP" altLang="en-US" sz="1200" b="1" spc="0" dirty="0">
                <a:solidFill>
                  <a:srgbClr val="FF0033"/>
                </a:solidFill>
                <a:latin typeface="Meiryo" panose="020B0604030504040204" pitchFamily="34" charset="-128"/>
                <a:ea typeface="Meiryo" panose="020B0604030504040204" pitchFamily="34" charset="-128"/>
              </a:rPr>
              <a:t>「健康・美容食品」「法務・税務」「消費者金融」</a:t>
            </a:r>
            <a:r>
              <a:rPr lang="ja-JP" altLang="en-US" sz="1200" spc="0" dirty="0">
                <a:solidFill>
                  <a:srgbClr val="212121"/>
                </a:solidFill>
                <a:latin typeface="Meiryo" panose="020B0604030504040204" pitchFamily="34" charset="-128"/>
                <a:ea typeface="Meiryo" panose="020B0604030504040204" pitchFamily="34" charset="-128"/>
              </a:rPr>
              <a:t>は、システム制御がかからず予約できてしまいます。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しかし、予約型専用広告（ブランドパネル クインティ以外）の掲載制限カテゴリー対象のため、審査のタイミングで否認されます。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 「健康・美容食品」 は許可されたプロモーション内容のみ掲載可となりますので上記のとおり事前の申請が必要です）</a:t>
            </a:r>
            <a:br>
              <a:rPr lang="en-US" altLang="ja-JP" sz="1200" spc="0" dirty="0">
                <a:solidFill>
                  <a:srgbClr val="212121"/>
                </a:solidFill>
                <a:latin typeface="Meiryo" panose="020B0604030504040204" pitchFamily="34" charset="-128"/>
                <a:ea typeface="Meiryo" panose="020B0604030504040204" pitchFamily="34" charset="-128"/>
              </a:rPr>
            </a:br>
            <a:r>
              <a:rPr lang="ja-JP" altLang="en-US" sz="1200" b="1" spc="0" dirty="0">
                <a:solidFill>
                  <a:srgbClr val="FF0033"/>
                </a:solidFill>
                <a:latin typeface="Meiryo" panose="020B0604030504040204" pitchFamily="34" charset="-128"/>
                <a:ea typeface="Meiryo" panose="020B0604030504040204" pitchFamily="34" charset="-128"/>
              </a:rPr>
              <a:t>否認された場合、再審査を申請するか、忘れずにキャンセルしてください。</a:t>
            </a:r>
            <a:br>
              <a:rPr lang="en-US" altLang="ja-JP" sz="1200" b="1" spc="0" dirty="0">
                <a:solidFill>
                  <a:srgbClr val="C00000"/>
                </a:solidFill>
                <a:latin typeface="Meiryo" panose="020B0604030504040204" pitchFamily="34" charset="-128"/>
                <a:ea typeface="Meiryo" panose="020B0604030504040204" pitchFamily="34" charset="-128"/>
              </a:rPr>
            </a:br>
            <a:r>
              <a:rPr lang="ja-JP" altLang="en-US" sz="1200" spc="0" dirty="0">
                <a:solidFill>
                  <a:srgbClr val="212121"/>
                </a:solidFill>
                <a:latin typeface="Meiryo" panose="020B0604030504040204" pitchFamily="34" charset="-128"/>
                <a:ea typeface="Meiryo" panose="020B0604030504040204" pitchFamily="34" charset="-128"/>
              </a:rPr>
              <a:t>（キャンペーン作成（予約）後、</a:t>
            </a:r>
            <a:r>
              <a:rPr lang="en-US" altLang="ja-JP" sz="1200" spc="0" dirty="0">
                <a:solidFill>
                  <a:srgbClr val="212121"/>
                </a:solidFill>
                <a:latin typeface="Meiryo" panose="020B0604030504040204" pitchFamily="34" charset="-128"/>
                <a:ea typeface="Meiryo" panose="020B0604030504040204" pitchFamily="34" charset="-128"/>
              </a:rPr>
              <a:t>3</a:t>
            </a:r>
            <a:r>
              <a:rPr lang="ja-JP" altLang="en-US" sz="1200" spc="0" dirty="0">
                <a:solidFill>
                  <a:srgbClr val="212121"/>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p>
        </p:txBody>
      </p:sp>
      <p:sp>
        <p:nvSpPr>
          <p:cNvPr id="25" name="正方形/長方形 24">
            <a:extLst>
              <a:ext uri="{FF2B5EF4-FFF2-40B4-BE49-F238E27FC236}">
                <a16:creationId xmlns:a16="http://schemas.microsoft.com/office/drawing/2014/main" id="{900F4F46-9457-1053-0FB1-B91DBFF41C38}"/>
              </a:ext>
            </a:extLst>
          </p:cNvPr>
          <p:cNvSpPr/>
          <p:nvPr/>
        </p:nvSpPr>
        <p:spPr>
          <a:xfrm>
            <a:off x="8417813" y="3280295"/>
            <a:ext cx="2587247" cy="1692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トップインパクト関連、パノラマ関連</a:t>
            </a:r>
          </a:p>
        </p:txBody>
      </p:sp>
    </p:spTree>
    <p:extLst>
      <p:ext uri="{BB962C8B-B14F-4D97-AF65-F5344CB8AC3E}">
        <p14:creationId xmlns:p14="http://schemas.microsoft.com/office/powerpoint/2010/main" val="6710985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販売制限カテゴリー</a:t>
            </a:r>
            <a:endParaRPr kumimoji="1" lang="ja-JP" altLang="en-US"/>
          </a:p>
        </p:txBody>
      </p:sp>
      <p:sp>
        <p:nvSpPr>
          <p:cNvPr id="5" name="テキスト ボックス 4">
            <a:extLst>
              <a:ext uri="{FF2B5EF4-FFF2-40B4-BE49-F238E27FC236}">
                <a16:creationId xmlns:a16="http://schemas.microsoft.com/office/drawing/2014/main" id="{3A08921D-4460-DD92-622C-E11D7991985D}"/>
              </a:ext>
            </a:extLst>
          </p:cNvPr>
          <p:cNvSpPr txBox="1"/>
          <p:nvPr/>
        </p:nvSpPr>
        <p:spPr>
          <a:xfrm>
            <a:off x="491492" y="1317096"/>
            <a:ext cx="5206554" cy="236988"/>
          </a:xfrm>
          <a:prstGeom prst="rect">
            <a:avLst/>
          </a:prstGeom>
          <a:noFill/>
        </p:spPr>
        <p:txBody>
          <a:bodyPr wrap="none" lIns="0" tIns="0" rIns="0" bIns="0" rtlCol="0">
            <a:spAutoFit/>
          </a:bodyPr>
          <a:lstStyle/>
          <a:p>
            <a:pPr>
              <a:lnSpc>
                <a:spcPct val="110000"/>
              </a:lnSpc>
            </a:pPr>
            <a:r>
              <a:rPr lang="ja-JP" altLang="en-US" sz="1400" dirty="0">
                <a:solidFill>
                  <a:srgbClr val="0D0D0D"/>
                </a:solidFill>
                <a:latin typeface="Meiryo" panose="020B0604030504040204" pitchFamily="34" charset="-128"/>
                <a:ea typeface="Meiryo" panose="020B0604030504040204" pitchFamily="34" charset="-128"/>
              </a:rPr>
              <a:t>以下商品において</a:t>
            </a:r>
            <a:r>
              <a:rPr lang="ja-JP" altLang="en-US" sz="1400" b="1" dirty="0">
                <a:solidFill>
                  <a:srgbClr val="FF0033"/>
                </a:solidFill>
                <a:latin typeface="Meiryo" panose="020B0604030504040204" pitchFamily="34" charset="-128"/>
                <a:ea typeface="Meiryo" panose="020B0604030504040204" pitchFamily="34" charset="-128"/>
              </a:rPr>
              <a:t>「下着・水着」の訴求内容</a:t>
            </a:r>
            <a:r>
              <a:rPr lang="ja-JP" altLang="en-US" sz="1400" dirty="0">
                <a:solidFill>
                  <a:srgbClr val="0D0D0D"/>
                </a:solidFill>
                <a:latin typeface="Meiryo" panose="020B0604030504040204" pitchFamily="34" charset="-128"/>
                <a:ea typeface="Meiryo" panose="020B0604030504040204" pitchFamily="34" charset="-128"/>
              </a:rPr>
              <a:t>は掲載できません</a:t>
            </a:r>
            <a:r>
              <a:rPr lang="ja-JP" altLang="en-US" sz="1400" dirty="0">
                <a:solidFill>
                  <a:srgbClr val="000000"/>
                </a:solidFill>
                <a:latin typeface="Meiryo" panose="020B0604030504040204" pitchFamily="34" charset="-128"/>
                <a:ea typeface="Meiryo" panose="020B0604030504040204" pitchFamily="34" charset="-128"/>
              </a:rPr>
              <a:t>。</a:t>
            </a:r>
          </a:p>
        </p:txBody>
      </p:sp>
      <p:sp>
        <p:nvSpPr>
          <p:cNvPr id="6" name="正方形/長方形 5">
            <a:extLst>
              <a:ext uri="{FF2B5EF4-FFF2-40B4-BE49-F238E27FC236}">
                <a16:creationId xmlns:a16="http://schemas.microsoft.com/office/drawing/2014/main" id="{ECFC725D-6123-DE3A-4613-298AF2DD8D99}"/>
              </a:ext>
            </a:extLst>
          </p:cNvPr>
          <p:cNvSpPr/>
          <p:nvPr/>
        </p:nvSpPr>
        <p:spPr>
          <a:xfrm>
            <a:off x="491492" y="2443845"/>
            <a:ext cx="5460046" cy="1743718"/>
          </a:xfrm>
          <a:prstGeom prst="rect">
            <a:avLst/>
          </a:prstGeom>
          <a:solidFill>
            <a:srgbClr val="F5F5F5"/>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リッチフォーマット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MD</a:t>
            </a: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関連商品</a:t>
            </a: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PC</a:t>
            </a:r>
            <a:endParaRPr kumimoji="0" lang="en-US" altLang="ja-JP" sz="1400" b="1" kern="0">
              <a:solidFill>
                <a:srgbClr val="0D0D0D"/>
              </a:solidFill>
              <a:latin typeface="Meiryo" panose="020B0604030504040204" pitchFamily="34" charset="-128"/>
              <a:ea typeface="Meiryo" panose="020B0604030504040204" pitchFamily="34" charset="-128"/>
            </a:endParaRPr>
          </a:p>
          <a:p>
            <a:pPr marL="177750" indent="-177750">
              <a:lnSpc>
                <a:spcPct val="150000"/>
              </a:lnSpc>
              <a:buFont typeface="Arial" panose="020B0604020202020204" pitchFamily="34" charset="0"/>
              <a:buChar char="•"/>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US" altLang="ja-JP" sz="1400" b="1" kern="0">
                <a:solidFill>
                  <a:srgbClr val="0D0D0D"/>
                </a:solidFill>
                <a:latin typeface="Meiryo" panose="020B0604030504040204" pitchFamily="34" charset="-128"/>
                <a:ea typeface="Meiryo" panose="020B0604030504040204" pitchFamily="34" charset="-128"/>
              </a:rPr>
              <a:t>MD</a:t>
            </a:r>
            <a:endParaRPr kumimoji="0" lang="ja-JP" altLang="en"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 トップインパクト パノラマ </a:t>
            </a:r>
            <a:r>
              <a:rPr kumimoji="0" lang="en" altLang="ja-JP"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PC</a:t>
            </a:r>
            <a:endPar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
        <p:nvSpPr>
          <p:cNvPr id="14" name="1 つの角を丸めた四角形 21">
            <a:extLst>
              <a:ext uri="{FF2B5EF4-FFF2-40B4-BE49-F238E27FC236}">
                <a16:creationId xmlns:a16="http://schemas.microsoft.com/office/drawing/2014/main" id="{1B6BAB68-3352-E1E1-1992-E67BF98007D4}"/>
              </a:ext>
            </a:extLst>
          </p:cNvPr>
          <p:cNvSpPr/>
          <p:nvPr/>
        </p:nvSpPr>
        <p:spPr>
          <a:xfrm>
            <a:off x="491492" y="2068049"/>
            <a:ext cx="3084277" cy="375796"/>
          </a:xfrm>
          <a:prstGeom prst="round1Rect">
            <a:avLst/>
          </a:prstGeom>
          <a:solidFill>
            <a:srgbClr val="999999"/>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対象商品</a:t>
            </a:r>
          </a:p>
        </p:txBody>
      </p:sp>
      <p:sp>
        <p:nvSpPr>
          <p:cNvPr id="15" name="正方形/長方形 14">
            <a:extLst>
              <a:ext uri="{FF2B5EF4-FFF2-40B4-BE49-F238E27FC236}">
                <a16:creationId xmlns:a16="http://schemas.microsoft.com/office/drawing/2014/main" id="{B75822C3-45A6-E5E9-6064-150B28875C63}"/>
              </a:ext>
            </a:extLst>
          </p:cNvPr>
          <p:cNvSpPr/>
          <p:nvPr/>
        </p:nvSpPr>
        <p:spPr>
          <a:xfrm>
            <a:off x="6252530" y="2437810"/>
            <a:ext cx="5472112" cy="1743718"/>
          </a:xfrm>
          <a:prstGeom prst="rect">
            <a:avLst/>
          </a:prstGeom>
          <a:solidFill>
            <a:srgbClr val="00003E">
              <a:alpha val="10196"/>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177750" marR="0" lvl="0" indent="-177750"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ja-JP" altLang="en-US" sz="1400" b="1" i="0" u="none" strike="noStrike" kern="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rPr>
              <a:t>下着・水着（性別問わず）</a:t>
            </a:r>
            <a:endParaRPr kumimoji="0" lang="en-US" altLang="ja-JP" sz="1400" b="1" i="0" u="none" strike="noStrike" kern="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endParaRPr>
          </a:p>
        </p:txBody>
      </p:sp>
      <p:sp>
        <p:nvSpPr>
          <p:cNvPr id="16" name="1 つの角を丸めた四角形 23">
            <a:extLst>
              <a:ext uri="{FF2B5EF4-FFF2-40B4-BE49-F238E27FC236}">
                <a16:creationId xmlns:a16="http://schemas.microsoft.com/office/drawing/2014/main" id="{9590562E-DD8C-EFFA-D50C-7635B32536D9}"/>
              </a:ext>
            </a:extLst>
          </p:cNvPr>
          <p:cNvSpPr/>
          <p:nvPr/>
        </p:nvSpPr>
        <p:spPr>
          <a:xfrm>
            <a:off x="6252530" y="2062014"/>
            <a:ext cx="3096343" cy="375796"/>
          </a:xfrm>
          <a:prstGeom prst="round1Rect">
            <a:avLst/>
          </a:prstGeom>
          <a:solidFill>
            <a:srgbClr val="00003E"/>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掲載できない訴求内容</a:t>
            </a:r>
          </a:p>
        </p:txBody>
      </p:sp>
      <p:pic>
        <p:nvPicPr>
          <p:cNvPr id="17" name="グラフィックス 16" descr="バッジ: バツ 単色塗りつぶし">
            <a:extLst>
              <a:ext uri="{FF2B5EF4-FFF2-40B4-BE49-F238E27FC236}">
                <a16:creationId xmlns:a16="http://schemas.microsoft.com/office/drawing/2014/main" id="{8505B1F6-1950-18F6-F8A5-681C60071E8D}"/>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935348" y="2852469"/>
            <a:ext cx="914400" cy="914400"/>
          </a:xfrm>
          <a:prstGeom prst="rect">
            <a:avLst/>
          </a:prstGeom>
        </p:spPr>
      </p:pic>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540339" y="5346000"/>
            <a:ext cx="91722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spcAft>
                <a:spcPts val="600"/>
              </a:spcAft>
              <a:buFontTx/>
              <a:buNone/>
              <a:defRPr/>
            </a:pPr>
            <a:r>
              <a:rPr kumimoji="0" lang="ja-JP" altLang="en-US" sz="1200" kern="0" spc="0" dirty="0">
                <a:solidFill>
                  <a:srgbClr val="0D0D0D"/>
                </a:solidFill>
                <a:latin typeface="Meiryo" panose="020B0604030504040204" pitchFamily="34" charset="-128"/>
                <a:ea typeface="Meiryo" panose="020B0604030504040204" pitchFamily="34" charset="-128"/>
              </a:rPr>
              <a:t>上記対象商品において</a:t>
            </a:r>
            <a:r>
              <a:rPr kumimoji="0" lang="ja-JP" altLang="en-US" sz="1200" b="1" kern="0" spc="0" dirty="0">
                <a:solidFill>
                  <a:srgbClr val="FF0033"/>
                </a:solidFill>
                <a:latin typeface="Meiryo" panose="020B0604030504040204" pitchFamily="34" charset="-128"/>
                <a:ea typeface="Meiryo" panose="020B0604030504040204" pitchFamily="34" charset="-128"/>
              </a:rPr>
              <a:t>「下着・水着の訴求」</a:t>
            </a:r>
            <a:r>
              <a:rPr kumimoji="0" lang="ja-JP" altLang="en-US" sz="1200" kern="0" spc="0" dirty="0">
                <a:solidFill>
                  <a:srgbClr val="0D0D0D"/>
                </a:solidFill>
                <a:latin typeface="Meiryo" panose="020B0604030504040204" pitchFamily="34" charset="-128"/>
                <a:ea typeface="Meiryo" panose="020B0604030504040204" pitchFamily="34" charset="-128"/>
              </a:rPr>
              <a:t>は、システム制御がかからず予約できてしまいます。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200" kern="0" spc="0" dirty="0">
                <a:solidFill>
                  <a:srgbClr val="0D0D0D"/>
                </a:solidFill>
                <a:latin typeface="Meiryo" panose="020B0604030504040204" pitchFamily="34" charset="-128"/>
                <a:ea typeface="Meiryo" panose="020B0604030504040204" pitchFamily="34" charset="-128"/>
              </a:rPr>
              <a:t>しかし、プロモーション規制対象のため、審査のタイミングで否認されます。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200" b="1" kern="0" spc="0" dirty="0">
                <a:solidFill>
                  <a:srgbClr val="FF0033"/>
                </a:solidFill>
                <a:latin typeface="Meiryo" panose="020B0604030504040204" pitchFamily="34" charset="-128"/>
                <a:ea typeface="Meiryo" panose="020B0604030504040204" pitchFamily="34" charset="-128"/>
              </a:rPr>
              <a:t>否認された場合、再審査を申請するか、忘れずにキャンセルしてください。</a:t>
            </a:r>
            <a:br>
              <a:rPr kumimoji="0" lang="en-US" altLang="ja-JP" sz="1200" b="1" kern="0" spc="0" dirty="0">
                <a:solidFill>
                  <a:srgbClr val="FF0033"/>
                </a:solidFill>
                <a:latin typeface="Meiryo" panose="020B0604030504040204" pitchFamily="34" charset="-128"/>
                <a:ea typeface="Meiryo" panose="020B0604030504040204" pitchFamily="34" charset="-128"/>
              </a:rPr>
            </a:br>
            <a:r>
              <a:rPr kumimoji="0" lang="ja-JP" altLang="en-US" sz="1200" kern="0" spc="0" dirty="0">
                <a:solidFill>
                  <a:srgbClr val="0D0D0D"/>
                </a:solidFill>
                <a:latin typeface="Meiryo" panose="020B0604030504040204" pitchFamily="34" charset="-128"/>
                <a:ea typeface="Meiryo" panose="020B0604030504040204" pitchFamily="34" charset="-128"/>
              </a:rPr>
              <a:t>（キャンペーン作成（予約）後、</a:t>
            </a:r>
            <a:r>
              <a:rPr kumimoji="0" lang="en-US" altLang="ja-JP" sz="1200" kern="0" spc="0" dirty="0">
                <a:solidFill>
                  <a:srgbClr val="0D0D0D"/>
                </a:solidFill>
                <a:latin typeface="Meiryo" panose="020B0604030504040204" pitchFamily="34" charset="-128"/>
                <a:ea typeface="Meiryo" panose="020B0604030504040204" pitchFamily="34" charset="-128"/>
              </a:rPr>
              <a:t>3</a:t>
            </a:r>
            <a:r>
              <a:rPr kumimoji="0" lang="ja-JP" altLang="en-US" sz="1200" kern="0" spc="0" dirty="0">
                <a:solidFill>
                  <a:srgbClr val="0D0D0D"/>
                </a:solidFill>
                <a:latin typeface="Meiryo" panose="020B0604030504040204" pitchFamily="34" charset="-128"/>
                <a:ea typeface="Meiryo" panose="020B0604030504040204" pitchFamily="34" charset="-128"/>
              </a:rPr>
              <a:t>営業日より後のキャンセル、または掲載開始日以降のキャンセルはキャンセル料が発生します）</a:t>
            </a:r>
            <a:br>
              <a:rPr kumimoji="0" lang="en-US" altLang="ja-JP" sz="1200" kern="0" spc="0" dirty="0">
                <a:solidFill>
                  <a:srgbClr val="0D0D0D"/>
                </a:solidFill>
                <a:latin typeface="Meiryo" panose="020B0604030504040204" pitchFamily="34" charset="-128"/>
                <a:ea typeface="Meiryo" panose="020B0604030504040204" pitchFamily="34" charset="-128"/>
              </a:rPr>
            </a:br>
            <a:r>
              <a:rPr kumimoji="0" lang="ja-JP" altLang="en-US" sz="1000" kern="0" spc="0" dirty="0">
                <a:solidFill>
                  <a:srgbClr val="0D0D0D"/>
                </a:solidFill>
                <a:latin typeface="Meiryo" panose="020B0604030504040204" pitchFamily="34" charset="-128"/>
                <a:ea typeface="Meiryo" panose="020B0604030504040204" pitchFamily="34" charset="-128"/>
              </a:rPr>
              <a:t>なお、ブランドパネル</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ja-JP" altLang="en-US" sz="1000" kern="0" spc="0" dirty="0">
                <a:solidFill>
                  <a:srgbClr val="0D0D0D"/>
                </a:solidFill>
                <a:latin typeface="Meiryo" panose="020B0604030504040204" pitchFamily="34" charset="-128"/>
                <a:ea typeface="Meiryo" panose="020B0604030504040204" pitchFamily="34" charset="-128"/>
              </a:rPr>
              <a:t>リッチフォーマット</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en" altLang="ja-JP" sz="1000" kern="0" spc="0" dirty="0">
                <a:solidFill>
                  <a:srgbClr val="0D0D0D"/>
                </a:solidFill>
                <a:latin typeface="Meiryo" panose="020B0604030504040204" pitchFamily="34" charset="-128"/>
                <a:ea typeface="Meiryo" panose="020B0604030504040204" pitchFamily="34" charset="-128"/>
              </a:rPr>
              <a:t>MD</a:t>
            </a:r>
            <a:r>
              <a:rPr kumimoji="0" lang="ja-JP" altLang="en-US" sz="1000" kern="0" spc="0" dirty="0">
                <a:solidFill>
                  <a:srgbClr val="0D0D0D"/>
                </a:solidFill>
                <a:latin typeface="Meiryo" panose="020B0604030504040204" pitchFamily="34" charset="-128"/>
                <a:ea typeface="Meiryo" panose="020B0604030504040204" pitchFamily="34" charset="-128"/>
              </a:rPr>
              <a:t>関連商品、ブランドパネル</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ja-JP" altLang="en-US" sz="1000" kern="0" spc="0" dirty="0">
                <a:solidFill>
                  <a:srgbClr val="0D0D0D"/>
                </a:solidFill>
                <a:latin typeface="Meiryo" panose="020B0604030504040204" pitchFamily="34" charset="-128"/>
                <a:ea typeface="Meiryo" panose="020B0604030504040204" pitchFamily="34" charset="-128"/>
              </a:rPr>
              <a:t>トップインパクト</a:t>
            </a:r>
            <a:r>
              <a:rPr kumimoji="0" lang="en-US" altLang="ja-JP" sz="1000" kern="0" spc="0" dirty="0">
                <a:solidFill>
                  <a:srgbClr val="0D0D0D"/>
                </a:solidFill>
                <a:latin typeface="Meiryo" panose="020B0604030504040204" pitchFamily="34" charset="-128"/>
                <a:ea typeface="Meiryo" panose="020B0604030504040204" pitchFamily="34" charset="-128"/>
              </a:rPr>
              <a:t> </a:t>
            </a:r>
            <a:r>
              <a:rPr kumimoji="0" lang="en" altLang="ja-JP" sz="1000" kern="0" spc="0" dirty="0">
                <a:solidFill>
                  <a:srgbClr val="0D0D0D"/>
                </a:solidFill>
                <a:latin typeface="Meiryo" panose="020B0604030504040204" pitchFamily="34" charset="-128"/>
                <a:ea typeface="Meiryo" panose="020B0604030504040204" pitchFamily="34" charset="-128"/>
              </a:rPr>
              <a:t>PC</a:t>
            </a:r>
            <a:r>
              <a:rPr kumimoji="0" lang="ja-JP" altLang="en-US" sz="1000" kern="0" spc="0" dirty="0">
                <a:solidFill>
                  <a:srgbClr val="0D0D0D"/>
                </a:solidFill>
                <a:latin typeface="Meiryo" panose="020B0604030504040204" pitchFamily="34" charset="-128"/>
                <a:ea typeface="Meiryo" panose="020B0604030504040204" pitchFamily="34" charset="-128"/>
              </a:rPr>
              <a:t>以外の商品は事前提案可否が必須です。</a:t>
            </a:r>
          </a:p>
        </p:txBody>
      </p:sp>
      <p:sp>
        <p:nvSpPr>
          <p:cNvPr id="3" name="テキスト ボックス 2">
            <a:extLst>
              <a:ext uri="{FF2B5EF4-FFF2-40B4-BE49-F238E27FC236}">
                <a16:creationId xmlns:a16="http://schemas.microsoft.com/office/drawing/2014/main" id="{C93DD86A-6512-0602-7195-4F9293D4CA98}"/>
              </a:ext>
            </a:extLst>
          </p:cNvPr>
          <p:cNvSpPr txBox="1"/>
          <p:nvPr/>
        </p:nvSpPr>
        <p:spPr>
          <a:xfrm>
            <a:off x="6195849" y="4191985"/>
            <a:ext cx="5057795" cy="400110"/>
          </a:xfrm>
          <a:prstGeom prst="rect">
            <a:avLst/>
          </a:prstGeom>
          <a:noFill/>
        </p:spPr>
        <p:txBody>
          <a:bodyPr wrap="none" rtlCol="0">
            <a:spAutoFit/>
          </a:bodyPr>
          <a:lstStyle/>
          <a:p>
            <a:pPr algn="l"/>
            <a:r>
              <a:rPr lang="ja-JP" altLang="en-US" sz="1000">
                <a:solidFill>
                  <a:srgbClr val="0D0D0D"/>
                </a:solidFill>
              </a:rPr>
              <a:t>上記以外においても</a:t>
            </a:r>
            <a:r>
              <a:rPr kumimoji="1" lang="ja-JP" altLang="en-US" sz="1000">
                <a:solidFill>
                  <a:srgbClr val="0D0D0D"/>
                </a:solidFill>
              </a:rPr>
              <a:t>ユーザーに不快感・嫌悪感を与えるおそれのある場合は掲載を</a:t>
            </a:r>
            <a:endParaRPr kumimoji="1" lang="en-US" altLang="ja-JP" sz="1000">
              <a:solidFill>
                <a:srgbClr val="0D0D0D"/>
              </a:solidFill>
            </a:endParaRPr>
          </a:p>
          <a:p>
            <a:pPr algn="l"/>
            <a:r>
              <a:rPr kumimoji="1" lang="ja-JP" altLang="en-US" sz="1000">
                <a:solidFill>
                  <a:srgbClr val="0D0D0D"/>
                </a:solidFill>
              </a:rPr>
              <a:t>お断りすることがございます。</a:t>
            </a:r>
          </a:p>
        </p:txBody>
      </p:sp>
    </p:spTree>
    <p:extLst>
      <p:ext uri="{BB962C8B-B14F-4D97-AF65-F5344CB8AC3E}">
        <p14:creationId xmlns:p14="http://schemas.microsoft.com/office/powerpoint/2010/main" val="2585441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販売制限カテゴリー</a:t>
            </a:r>
            <a:endParaRPr kumimoji="1" lang="ja-JP" altLang="en-US"/>
          </a:p>
        </p:txBody>
      </p:sp>
      <p:sp>
        <p:nvSpPr>
          <p:cNvPr id="24" name="テキスト プレースホルダー 4">
            <a:extLst>
              <a:ext uri="{FF2B5EF4-FFF2-40B4-BE49-F238E27FC236}">
                <a16:creationId xmlns:a16="http://schemas.microsoft.com/office/drawing/2014/main" id="{1EE8661F-5D32-A0C4-9B39-0D8E2B3B7A14}"/>
              </a:ext>
            </a:extLst>
          </p:cNvPr>
          <p:cNvSpPr txBox="1">
            <a:spLocks/>
          </p:cNvSpPr>
          <p:nvPr/>
        </p:nvSpPr>
        <p:spPr>
          <a:xfrm>
            <a:off x="2295491" y="5333121"/>
            <a:ext cx="9172235" cy="1224000"/>
          </a:xfrm>
          <a:prstGeom prst="rect">
            <a:avLst/>
          </a:prstGeom>
        </p:spPr>
        <p:txBody>
          <a:bodyPr lIns="0" tIns="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ja-JP" altLang="en-US" sz="1600" b="1" kern="0" spc="0" dirty="0">
                <a:solidFill>
                  <a:srgbClr val="FF0033"/>
                </a:solidFill>
                <a:latin typeface="Meiryo" panose="020B0604030504040204" pitchFamily="34" charset="-128"/>
                <a:ea typeface="Meiryo" panose="020B0604030504040204" pitchFamily="34" charset="-128"/>
              </a:rPr>
              <a:t>「下着・水着」の訴求内容に該当するか迷ったら</a:t>
            </a:r>
            <a:r>
              <a:rPr kumimoji="0" lang="ja-JP" altLang="en-US" sz="1200" kern="0" spc="0" dirty="0">
                <a:solidFill>
                  <a:srgbClr val="0D0D0D"/>
                </a:solidFill>
                <a:latin typeface="Meiryo" panose="020B0604030504040204" pitchFamily="34" charset="-128"/>
                <a:ea typeface="Meiryo" panose="020B0604030504040204" pitchFamily="34" charset="-128"/>
              </a:rPr>
              <a:t>（予約前に確認可能です）</a:t>
            </a:r>
          </a:p>
          <a:p>
            <a:pPr defTabSz="914400">
              <a:lnSpc>
                <a:spcPct val="120000"/>
              </a:lnSpc>
              <a:spcBef>
                <a:spcPts val="0"/>
              </a:spcBef>
              <a:buFontTx/>
              <a:buNone/>
              <a:defRPr/>
            </a:pPr>
            <a:r>
              <a:rPr kumimoji="0" lang="ja-JP" altLang="en-US" sz="1200" kern="0" spc="0" dirty="0">
                <a:solidFill>
                  <a:srgbClr val="0D0D0D"/>
                </a:solidFill>
                <a:latin typeface="Meiryo" panose="020B0604030504040204" pitchFamily="34" charset="-128"/>
                <a:ea typeface="Meiryo" panose="020B0604030504040204" pitchFamily="34" charset="-128"/>
              </a:rPr>
              <a:t>「ディスプレイ広告（予約型）　入稿前審査依頼フォーム」</a:t>
            </a:r>
          </a:p>
          <a:p>
            <a:pPr defTabSz="914400">
              <a:lnSpc>
                <a:spcPct val="120000"/>
              </a:lnSpc>
              <a:spcBef>
                <a:spcPts val="0"/>
              </a:spcBef>
              <a:buFontTx/>
              <a:buNone/>
              <a:defRPr/>
            </a:pPr>
            <a:r>
              <a:rPr kumimoji="0" lang="en-US" altLang="ja-JP" sz="1200" kern="0" spc="0" dirty="0">
                <a:solidFill>
                  <a:srgbClr val="212121"/>
                </a:solidFill>
                <a:latin typeface="Meiryo" panose="020B0604030504040204" pitchFamily="34" charset="-128"/>
                <a:ea typeface="Meiryo" panose="020B0604030504040204" pitchFamily="34" charset="-128"/>
                <a:hlinkClick r:id="rId4"/>
              </a:rPr>
              <a:t>https://form-business.yahoo.co.jp/claris/enqueteForm?inquiry_type=guaranteed_review</a:t>
            </a:r>
            <a:r>
              <a:rPr kumimoji="0" lang="en-US" altLang="ja-JP" sz="1200" kern="0" spc="0" dirty="0">
                <a:solidFill>
                  <a:srgbClr val="212121"/>
                </a:solidFill>
                <a:latin typeface="Meiryo" panose="020B0604030504040204" pitchFamily="34" charset="-128"/>
                <a:ea typeface="Meiryo" panose="020B0604030504040204" pitchFamily="34" charset="-128"/>
              </a:rPr>
              <a:t> </a:t>
            </a:r>
            <a:r>
              <a:rPr kumimoji="0" lang="ja-JP" altLang="en-US" sz="1200" kern="0" spc="0" dirty="0">
                <a:solidFill>
                  <a:srgbClr val="0D0D0D"/>
                </a:solidFill>
                <a:latin typeface="Meiryo" panose="020B0604030504040204" pitchFamily="34" charset="-128"/>
                <a:ea typeface="Meiryo" panose="020B0604030504040204" pitchFamily="34" charset="-128"/>
              </a:rPr>
              <a:t>から入稿前審査を依頼してください</a:t>
            </a:r>
            <a:r>
              <a:rPr kumimoji="0" lang="ja-JP" altLang="en-US" sz="1200" kern="0" spc="0" dirty="0">
                <a:solidFill>
                  <a:srgbClr val="595959"/>
                </a:solidFill>
                <a:latin typeface="Meiryo" panose="020B0604030504040204" pitchFamily="34" charset="-128"/>
                <a:ea typeface="Meiryo" panose="020B0604030504040204" pitchFamily="34" charset="-128"/>
              </a:rPr>
              <a:t>。</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選択項目</a:t>
            </a:r>
            <a:r>
              <a:rPr kumimoji="0" lang="ja-JP" altLang="en-US" sz="1100" kern="0" spc="0" dirty="0">
                <a:solidFill>
                  <a:srgbClr val="0D0D0D"/>
                </a:solidFill>
                <a:latin typeface="Meiryo" panose="020B0604030504040204" pitchFamily="34" charset="-128"/>
                <a:ea typeface="Meiryo" panose="020B0604030504040204" pitchFamily="34" charset="-128"/>
              </a:rPr>
              <a:t>：審査区分、広告タイプ、アイテムデバイス、最終リンク先</a:t>
            </a:r>
            <a:r>
              <a:rPr kumimoji="0" lang="en-US" altLang="ja-JP" sz="1100" kern="0" spc="0" dirty="0">
                <a:solidFill>
                  <a:srgbClr val="0D0D0D"/>
                </a:solidFill>
                <a:latin typeface="Meiryo" panose="020B0604030504040204" pitchFamily="34" charset="-128"/>
                <a:ea typeface="Meiryo" panose="020B0604030504040204" pitchFamily="34" charset="-128"/>
              </a:rPr>
              <a:t>URL</a:t>
            </a:r>
            <a:r>
              <a:rPr kumimoji="0" lang="ja-JP" altLang="en-US" sz="1100" kern="0" spc="0" dirty="0">
                <a:solidFill>
                  <a:srgbClr val="0D0D0D"/>
                </a:solidFill>
                <a:latin typeface="Meiryo" panose="020B0604030504040204" pitchFamily="34" charset="-128"/>
                <a:ea typeface="Meiryo" panose="020B0604030504040204" pitchFamily="34" charset="-128"/>
              </a:rPr>
              <a:t>、入稿時のリンク先の状態</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詳細</a:t>
            </a:r>
            <a:r>
              <a:rPr kumimoji="0" lang="ja-JP" altLang="en-US" sz="1100" kern="0" spc="0" dirty="0">
                <a:solidFill>
                  <a:srgbClr val="0D0D0D"/>
                </a:solidFill>
                <a:latin typeface="Meiryo" panose="020B0604030504040204" pitchFamily="34" charset="-128"/>
                <a:ea typeface="Meiryo" panose="020B0604030504040204" pitchFamily="34" charset="-128"/>
              </a:rPr>
              <a:t>：「出稿予定の広告フォーマット」において、対象商品を選択。「備考」欄に下着水着制限に該当するかの確認である旨を明記。</a:t>
            </a:r>
          </a:p>
          <a:p>
            <a:pPr marL="171450" indent="-171450" defTabSz="914400">
              <a:lnSpc>
                <a:spcPct val="120000"/>
              </a:lnSpc>
              <a:spcBef>
                <a:spcPts val="0"/>
              </a:spcBef>
              <a:buFont typeface="Wingdings" panose="05000000000000000000" pitchFamily="2" charset="2"/>
              <a:buChar char="n"/>
              <a:defRPr/>
            </a:pPr>
            <a:r>
              <a:rPr kumimoji="0" lang="ja-JP" altLang="en-US" sz="1100" b="1" kern="0" spc="0" dirty="0">
                <a:solidFill>
                  <a:srgbClr val="0D0D0D"/>
                </a:solidFill>
                <a:latin typeface="Meiryo" panose="020B0604030504040204" pitchFamily="34" charset="-128"/>
                <a:ea typeface="Meiryo" panose="020B0604030504040204" pitchFamily="34" charset="-128"/>
              </a:rPr>
              <a:t>弊社からの回答</a:t>
            </a:r>
            <a:r>
              <a:rPr kumimoji="0" lang="ja-JP" altLang="en-US" sz="1100" kern="0" spc="0" dirty="0">
                <a:solidFill>
                  <a:srgbClr val="0D0D0D"/>
                </a:solidFill>
                <a:latin typeface="Meiryo" panose="020B0604030504040204" pitchFamily="34" charset="-128"/>
                <a:ea typeface="Meiryo" panose="020B0604030504040204" pitchFamily="34" charset="-128"/>
              </a:rPr>
              <a:t>：制限に該当するか否かを回答させていただきます。</a:t>
            </a:r>
          </a:p>
        </p:txBody>
      </p:sp>
      <p:graphicFrame>
        <p:nvGraphicFramePr>
          <p:cNvPr id="8" name="表 7">
            <a:extLst>
              <a:ext uri="{FF2B5EF4-FFF2-40B4-BE49-F238E27FC236}">
                <a16:creationId xmlns:a16="http://schemas.microsoft.com/office/drawing/2014/main" id="{DED5945E-D296-454A-6B0D-23AE9F76FFBE}"/>
              </a:ext>
            </a:extLst>
          </p:cNvPr>
          <p:cNvGraphicFramePr>
            <a:graphicFrameLocks noGrp="1"/>
          </p:cNvGraphicFramePr>
          <p:nvPr>
            <p:extLst>
              <p:ext uri="{D42A27DB-BD31-4B8C-83A1-F6EECF244321}">
                <p14:modId xmlns:p14="http://schemas.microsoft.com/office/powerpoint/2010/main" val="2455915913"/>
              </p:ext>
            </p:extLst>
          </p:nvPr>
        </p:nvGraphicFramePr>
        <p:xfrm>
          <a:off x="479424" y="1268413"/>
          <a:ext cx="11233149" cy="2989261"/>
        </p:xfrm>
        <a:graphic>
          <a:graphicData uri="http://schemas.openxmlformats.org/drawingml/2006/table">
            <a:tbl>
              <a:tblPr firstRow="1" bandRow="1"/>
              <a:tblGrid>
                <a:gridCol w="1031675">
                  <a:extLst>
                    <a:ext uri="{9D8B030D-6E8A-4147-A177-3AD203B41FA5}">
                      <a16:colId xmlns:a16="http://schemas.microsoft.com/office/drawing/2014/main" val="3127696540"/>
                    </a:ext>
                  </a:extLst>
                </a:gridCol>
                <a:gridCol w="4074742">
                  <a:extLst>
                    <a:ext uri="{9D8B030D-6E8A-4147-A177-3AD203B41FA5}">
                      <a16:colId xmlns:a16="http://schemas.microsoft.com/office/drawing/2014/main" val="1445176039"/>
                    </a:ext>
                  </a:extLst>
                </a:gridCol>
                <a:gridCol w="6126732">
                  <a:extLst>
                    <a:ext uri="{9D8B030D-6E8A-4147-A177-3AD203B41FA5}">
                      <a16:colId xmlns:a16="http://schemas.microsoft.com/office/drawing/2014/main" val="1741614184"/>
                    </a:ext>
                  </a:extLst>
                </a:gridCol>
              </a:tblGrid>
              <a:tr h="3546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カテゴリー</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a:latin typeface="Meiryo" panose="020B0604030504040204" pitchFamily="34" charset="-128"/>
                          <a:ea typeface="Meiryo" panose="020B0604030504040204" pitchFamily="34" charset="-128"/>
                        </a:rPr>
                        <a:t>定義</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u="none">
                          <a:latin typeface="Meiryo" panose="020B0604030504040204" pitchFamily="34" charset="-128"/>
                          <a:ea typeface="Meiryo" panose="020B0604030504040204" pitchFamily="34" charset="-128"/>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227443882"/>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下着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indent="0" algn="l">
                        <a:lnSpc>
                          <a:spcPct val="120000"/>
                        </a:lnSpc>
                      </a:pPr>
                      <a:r>
                        <a:rPr lang="ja-JP" altLang="ja-JP" sz="1050">
                          <a:solidFill>
                            <a:srgbClr val="0D0D0D"/>
                          </a:solidFill>
                          <a:latin typeface="Meiryo" panose="020B0604030504040204" pitchFamily="34" charset="-128"/>
                          <a:ea typeface="Meiryo" panose="020B0604030504040204" pitchFamily="34" charset="-128"/>
                        </a:rPr>
                        <a:t>肌に直接装着するもの、衛生上肌につけているものや体形を美しく見せるためのもの、多くの人が当然のものとしてつけているもの。</a:t>
                      </a:r>
                    </a:p>
                    <a:p>
                      <a:pPr marL="0" indent="0" algn="l">
                        <a:lnSpc>
                          <a:spcPct val="120000"/>
                        </a:lnSpc>
                      </a:pPr>
                      <a:r>
                        <a:rPr lang="ja-JP" altLang="ja-JP" sz="1050">
                          <a:solidFill>
                            <a:srgbClr val="0D0D0D"/>
                          </a:solidFill>
                          <a:latin typeface="Meiryo" panose="020B0604030504040204" pitchFamily="34" charset="-128"/>
                          <a:ea typeface="Meiryo" panose="020B0604030504040204" pitchFamily="34" charset="-128"/>
                        </a:rPr>
                        <a:t>保湿性を高めたり衛生を意識するために下着以外につける、いわゆる肌着も下着に含む。</a:t>
                      </a:r>
                      <a:endParaRPr kumimoji="1" lang="ja-JP" altLang="en-US" sz="1050">
                        <a:solidFill>
                          <a:srgbClr val="0D0D0D"/>
                        </a:solidFill>
                        <a:latin typeface="Meiryo" panose="020B0604030504040204" pitchFamily="34" charset="-128"/>
                        <a:ea typeface="Meiryo" panose="020B0604030504040204" pitchFamily="34" charset="-128"/>
                      </a:endParaRP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lvl="2" indent="0">
                        <a:lnSpc>
                          <a:spcPct val="120000"/>
                        </a:lnSpc>
                      </a:pPr>
                      <a:r>
                        <a:rPr lang="ja-JP" altLang="ja-JP" sz="1050" b="1">
                          <a:solidFill>
                            <a:srgbClr val="0D0D0D"/>
                          </a:solidFill>
                          <a:latin typeface="Meiryo" panose="020B0604030504040204" pitchFamily="34" charset="-128"/>
                          <a:ea typeface="Meiryo" panose="020B0604030504040204" pitchFamily="34" charset="-128"/>
                        </a:rPr>
                        <a:t>対象例）</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・ショーツ</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パンツ</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ガードル</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・ブラジャー</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スポーツブラ</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ブラトップ</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チューブトップ</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ヌーブラ</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・キャミソール</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ベビードール</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スリップ</a:t>
                      </a:r>
                    </a:p>
                    <a:p>
                      <a:pPr marL="914400" lvl="2" indent="-827088" algn="l">
                        <a:lnSpc>
                          <a:spcPct val="120000"/>
                        </a:lnSpc>
                      </a:pPr>
                      <a:r>
                        <a:rPr lang="ja-JP" altLang="ja-JP" sz="1050">
                          <a:solidFill>
                            <a:srgbClr val="0D0D0D"/>
                          </a:solidFill>
                          <a:latin typeface="Meiryo" panose="020B0604030504040204" pitchFamily="34" charset="-128"/>
                          <a:ea typeface="Meiryo" panose="020B0604030504040204" pitchFamily="34" charset="-128"/>
                        </a:rPr>
                        <a:t>・ペチコート</a:t>
                      </a:r>
                      <a:r>
                        <a:rPr lang="en-US" altLang="ja-JP" sz="1050">
                          <a:solidFill>
                            <a:srgbClr val="0D0D0D"/>
                          </a:solidFill>
                          <a:latin typeface="Meiryo" panose="020B0604030504040204" pitchFamily="34" charset="-128"/>
                          <a:ea typeface="Meiryo" panose="020B0604030504040204" pitchFamily="34" charset="-128"/>
                        </a:rPr>
                        <a:t>/</a:t>
                      </a:r>
                      <a:r>
                        <a:rPr lang="ja-JP" altLang="ja-JP" sz="1050">
                          <a:solidFill>
                            <a:srgbClr val="0D0D0D"/>
                          </a:solidFill>
                          <a:latin typeface="Meiryo" panose="020B0604030504040204" pitchFamily="34" charset="-128"/>
                          <a:ea typeface="Meiryo" panose="020B0604030504040204" pitchFamily="34" charset="-128"/>
                        </a:rPr>
                        <a:t>インナーショートパンツ</a:t>
                      </a:r>
                      <a:endParaRPr kumimoji="1" lang="ja-JP" altLang="en-US" sz="1050">
                        <a:solidFill>
                          <a:srgbClr val="0D0D0D"/>
                        </a:solidFill>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extLst>
                  <a:ext uri="{0D108BD9-81ED-4DB2-BD59-A6C34878D82A}">
                    <a16:rowId xmlns:a16="http://schemas.microsoft.com/office/drawing/2014/main" val="2017888270"/>
                  </a:ext>
                </a:extLst>
              </a:tr>
              <a:tr h="131729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水着</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20000"/>
                        </a:lnSpc>
                        <a:spcBef>
                          <a:spcPts val="0"/>
                        </a:spcBef>
                        <a:spcAft>
                          <a:spcPts val="0"/>
                        </a:spcAft>
                        <a:buClrTx/>
                        <a:buSzTx/>
                        <a:buFontTx/>
                        <a:buNone/>
                        <a:tabLst/>
                        <a:defRPr/>
                      </a:pPr>
                      <a:r>
                        <a:rPr lang="ja-JP" altLang="ja-JP" sz="1050">
                          <a:solidFill>
                            <a:srgbClr val="0D0D0D"/>
                          </a:solidFill>
                          <a:latin typeface="Meiryo" panose="020B0604030504040204" pitchFamily="34" charset="-128"/>
                          <a:ea typeface="Meiryo" panose="020B0604030504040204" pitchFamily="34" charset="-128"/>
                        </a:rPr>
                        <a:t>海水浴や水泳等に用いる衣服。</a:t>
                      </a:r>
                    </a:p>
                  </a:txBody>
                  <a:tcPr marL="162000" marR="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896938" indent="-896938">
                        <a:lnSpc>
                          <a:spcPct val="120000"/>
                        </a:lnSpc>
                      </a:pPr>
                      <a:r>
                        <a:rPr lang="ja-JP" altLang="ja-JP" sz="1050" dirty="0">
                          <a:solidFill>
                            <a:srgbClr val="0D0D0D"/>
                          </a:solidFill>
                          <a:latin typeface="Meiryo" panose="020B0604030504040204" pitchFamily="34" charset="-128"/>
                          <a:ea typeface="Meiryo" panose="020B0604030504040204" pitchFamily="34" charset="-128"/>
                        </a:rPr>
                        <a:t>以下は基本的に</a:t>
                      </a:r>
                      <a:r>
                        <a:rPr lang="ja-JP" altLang="ja-JP" sz="1050" b="1" dirty="0">
                          <a:solidFill>
                            <a:srgbClr val="0D0D0D"/>
                          </a:solidFill>
                          <a:latin typeface="Meiryo" panose="020B0604030504040204" pitchFamily="34" charset="-128"/>
                          <a:ea typeface="Meiryo" panose="020B0604030504040204" pitchFamily="34" charset="-128"/>
                        </a:rPr>
                        <a:t>対象外</a:t>
                      </a:r>
                      <a:r>
                        <a:rPr lang="ja-JP" altLang="ja-JP" sz="1050" dirty="0">
                          <a:solidFill>
                            <a:srgbClr val="0D0D0D"/>
                          </a:solidFill>
                          <a:latin typeface="Meiryo" panose="020B0604030504040204" pitchFamily="34" charset="-128"/>
                          <a:ea typeface="Meiryo" panose="020B0604030504040204" pitchFamily="34" charset="-128"/>
                        </a:rPr>
                        <a:t>とします。</a:t>
                      </a:r>
                    </a:p>
                    <a:p>
                      <a:pPr marL="896938" lvl="1" indent="-896938">
                        <a:lnSpc>
                          <a:spcPct val="120000"/>
                        </a:lnSpc>
                      </a:pPr>
                      <a:r>
                        <a:rPr lang="ja-JP" altLang="ja-JP" sz="1050" b="1" dirty="0">
                          <a:solidFill>
                            <a:srgbClr val="0D0D0D"/>
                          </a:solidFill>
                          <a:latin typeface="Meiryo" panose="020B0604030504040204" pitchFamily="34" charset="-128"/>
                          <a:ea typeface="Meiryo" panose="020B0604030504040204" pitchFamily="34" charset="-128"/>
                        </a:rPr>
                        <a:t>対象外例）</a:t>
                      </a:r>
                      <a:r>
                        <a:rPr lang="ja-JP" altLang="ja-JP" sz="1050" dirty="0">
                          <a:solidFill>
                            <a:srgbClr val="0D0D0D"/>
                          </a:solidFill>
                          <a:latin typeface="Meiryo" panose="020B0604030504040204" pitchFamily="34" charset="-128"/>
                          <a:ea typeface="Meiryo" panose="020B0604030504040204" pitchFamily="34" charset="-128"/>
                        </a:rPr>
                        <a:t>・スポーツ水着</a:t>
                      </a:r>
                      <a:r>
                        <a:rPr lang="ja-JP" altLang="en-US" sz="1050" dirty="0">
                          <a:solidFill>
                            <a:srgbClr val="0D0D0D"/>
                          </a:solidFill>
                          <a:latin typeface="Meiryo" panose="020B0604030504040204" pitchFamily="34" charset="-128"/>
                          <a:ea typeface="Meiryo" panose="020B0604030504040204" pitchFamily="34" charset="-128"/>
                        </a:rPr>
                        <a:t>　</a:t>
                      </a:r>
                      <a:r>
                        <a:rPr lang="ja-JP" altLang="ja-JP" sz="1050" dirty="0">
                          <a:solidFill>
                            <a:srgbClr val="0D0D0D"/>
                          </a:solidFill>
                          <a:latin typeface="Meiryo" panose="020B0604030504040204" pitchFamily="34" charset="-128"/>
                          <a:ea typeface="Meiryo" panose="020B0604030504040204" pitchFamily="34" charset="-128"/>
                        </a:rPr>
                        <a:t>・ラッシュガード</a:t>
                      </a:r>
                    </a:p>
                    <a:p>
                      <a:pPr marL="0" indent="0">
                        <a:lnSpc>
                          <a:spcPct val="120000"/>
                        </a:lnSpc>
                      </a:pPr>
                      <a:r>
                        <a:rPr lang="en-US" altLang="ja-JP" sz="1050" b="1" dirty="0">
                          <a:solidFill>
                            <a:srgbClr val="FF0033"/>
                          </a:solidFill>
                          <a:latin typeface="Meiryo" panose="020B0604030504040204" pitchFamily="34" charset="-128"/>
                          <a:ea typeface="Meiryo" panose="020B0604030504040204" pitchFamily="34" charset="-128"/>
                        </a:rPr>
                        <a:t>※</a:t>
                      </a:r>
                      <a:r>
                        <a:rPr lang="ja-JP" altLang="ja-JP" sz="1050" b="1" dirty="0">
                          <a:solidFill>
                            <a:srgbClr val="FF0033"/>
                          </a:solidFill>
                          <a:latin typeface="Meiryo" panose="020B0604030504040204" pitchFamily="34" charset="-128"/>
                          <a:ea typeface="Meiryo" panose="020B0604030504040204" pitchFamily="34" charset="-128"/>
                        </a:rPr>
                        <a:t>局部アップ等、他掲載基準で不可となる場合がありますのでご注意ください。</a:t>
                      </a:r>
                      <a:endParaRPr lang="en-US" altLang="ja-JP" sz="1050" b="1" dirty="0">
                        <a:solidFill>
                          <a:srgbClr val="FF0033"/>
                        </a:solidFill>
                        <a:latin typeface="Meiryo" panose="020B0604030504040204" pitchFamily="34" charset="-128"/>
                        <a:ea typeface="Meiryo" panose="020B0604030504040204" pitchFamily="34" charset="-128"/>
                      </a:endParaRPr>
                    </a:p>
                    <a:p>
                      <a:pPr marL="0" indent="0">
                        <a:lnSpc>
                          <a:spcPct val="120000"/>
                        </a:lnSpc>
                      </a:pPr>
                      <a:r>
                        <a:rPr lang="ja-JP" altLang="en-US" sz="1050" dirty="0">
                          <a:solidFill>
                            <a:srgbClr val="C00000"/>
                          </a:solidFill>
                          <a:latin typeface="Meiryo" panose="020B0604030504040204" pitchFamily="34" charset="-128"/>
                          <a:ea typeface="Meiryo" panose="020B0604030504040204" pitchFamily="34" charset="-128"/>
                        </a:rPr>
                        <a:t> </a:t>
                      </a:r>
                      <a:r>
                        <a:rPr kumimoji="1" lang="ja-JP" altLang="en-US" sz="1050" kern="1200" dirty="0">
                          <a:solidFill>
                            <a:srgbClr val="0D0D0D"/>
                          </a:solidFill>
                          <a:latin typeface="Meiryo" panose="020B0604030504040204" pitchFamily="34" charset="-128"/>
                          <a:ea typeface="Meiryo" panose="020B0604030504040204" pitchFamily="34" charset="-128"/>
                          <a:cs typeface="+mn-cs"/>
                        </a:rPr>
                        <a:t>参照：</a:t>
                      </a:r>
                      <a:r>
                        <a:rPr kumimoji="1" lang="en-US" altLang="ja-JP" sz="105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kern="1200" dirty="0">
                          <a:solidFill>
                            <a:srgbClr val="0D0D0D"/>
                          </a:solidFill>
                          <a:latin typeface="Meiryo" panose="020B0604030504040204" pitchFamily="34" charset="-128"/>
                          <a:ea typeface="Meiryo" panose="020B0604030504040204" pitchFamily="34" charset="-128"/>
                          <a:cs typeface="+mn-cs"/>
                        </a:rPr>
                        <a:t>広告</a:t>
                      </a:r>
                      <a:r>
                        <a:rPr kumimoji="1" lang="en-US" altLang="ja-JP" sz="1050" kern="1200" dirty="0">
                          <a:solidFill>
                            <a:srgbClr val="0D0D0D"/>
                          </a:solidFill>
                          <a:latin typeface="Meiryo" panose="020B0604030504040204" pitchFamily="34" charset="-128"/>
                          <a:ea typeface="Meiryo" panose="020B0604030504040204" pitchFamily="34" charset="-128"/>
                          <a:cs typeface="+mn-cs"/>
                        </a:rPr>
                        <a:t>】</a:t>
                      </a:r>
                      <a:r>
                        <a:rPr kumimoji="1" lang="ja-JP" altLang="en-US" sz="1050" kern="1200" dirty="0">
                          <a:solidFill>
                            <a:srgbClr val="0D0D0D"/>
                          </a:solidFill>
                          <a:latin typeface="Meiryo" panose="020B0604030504040204" pitchFamily="34" charset="-128"/>
                          <a:ea typeface="Meiryo" panose="020B0604030504040204" pitchFamily="34" charset="-128"/>
                          <a:cs typeface="+mn-cs"/>
                        </a:rPr>
                        <a:t>広告掲載基準＞第</a:t>
                      </a:r>
                      <a:r>
                        <a:rPr kumimoji="1" lang="en-US" altLang="ja-JP" sz="1050" kern="1200" dirty="0">
                          <a:solidFill>
                            <a:srgbClr val="0D0D0D"/>
                          </a:solidFill>
                          <a:latin typeface="Meiryo" panose="020B0604030504040204" pitchFamily="34" charset="-128"/>
                          <a:ea typeface="Meiryo" panose="020B0604030504040204" pitchFamily="34" charset="-128"/>
                          <a:cs typeface="+mn-cs"/>
                        </a:rPr>
                        <a:t>9</a:t>
                      </a:r>
                      <a:r>
                        <a:rPr kumimoji="1" lang="ja-JP" altLang="en-US" sz="1050" kern="1200" dirty="0">
                          <a:solidFill>
                            <a:srgbClr val="0D0D0D"/>
                          </a:solidFill>
                          <a:latin typeface="Meiryo" panose="020B0604030504040204" pitchFamily="34" charset="-128"/>
                          <a:ea typeface="Meiryo" panose="020B0604030504040204" pitchFamily="34" charset="-128"/>
                          <a:cs typeface="+mn-cs"/>
                        </a:rPr>
                        <a:t>章　広告表現規制＞</a:t>
                      </a:r>
                      <a:r>
                        <a:rPr kumimoji="1" lang="en-US" altLang="ja-JP" sz="1050" kern="1200" dirty="0">
                          <a:solidFill>
                            <a:srgbClr val="0D0D0D"/>
                          </a:solidFill>
                          <a:latin typeface="Meiryo" panose="020B0604030504040204" pitchFamily="34" charset="-128"/>
                          <a:ea typeface="Meiryo" panose="020B0604030504040204" pitchFamily="34" charset="-128"/>
                          <a:cs typeface="+mn-cs"/>
                        </a:rPr>
                        <a:t>3. </a:t>
                      </a:r>
                      <a:r>
                        <a:rPr kumimoji="1" lang="ja-JP" altLang="en-US" sz="1050" kern="1200" dirty="0">
                          <a:solidFill>
                            <a:srgbClr val="0D0D0D"/>
                          </a:solidFill>
                          <a:latin typeface="Meiryo" panose="020B0604030504040204" pitchFamily="34" charset="-128"/>
                          <a:ea typeface="Meiryo" panose="020B0604030504040204" pitchFamily="34" charset="-128"/>
                          <a:cs typeface="+mn-cs"/>
                        </a:rPr>
                        <a:t>ユーザーに不快感を与えるような表現</a:t>
                      </a:r>
                      <a:endParaRPr kumimoji="1" lang="en-US" altLang="ja-JP" sz="1050" kern="120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20000"/>
                        </a:lnSpc>
                        <a:spcBef>
                          <a:spcPts val="0"/>
                        </a:spcBef>
                        <a:spcAft>
                          <a:spcPts val="0"/>
                        </a:spcAft>
                        <a:buClrTx/>
                        <a:buSzTx/>
                        <a:buFontTx/>
                        <a:buNone/>
                        <a:tabLst/>
                        <a:defRPr/>
                      </a:pPr>
                      <a:r>
                        <a:rPr kumimoji="1" lang="en-US" altLang="ja-JP" sz="1050" dirty="0">
                          <a:latin typeface="Meiryo" panose="020B0604030504040204" pitchFamily="34" charset="-128"/>
                          <a:ea typeface="Meiryo" panose="020B0604030504040204" pitchFamily="34" charset="-128"/>
                          <a:hlinkClick r:id="rId5"/>
                        </a:rPr>
                        <a:t>https://ads-help.yahoo-net.jp/s/article/H000044801?language=ja</a:t>
                      </a:r>
                      <a:endParaRPr kumimoji="1" lang="en-US" altLang="ja-JP" sz="1050" dirty="0">
                        <a:latin typeface="Meiryo" panose="020B0604030504040204" pitchFamily="34" charset="-128"/>
                        <a:ea typeface="Meiryo" panose="020B0604030504040204" pitchFamily="34" charset="-128"/>
                      </a:endParaRPr>
                    </a:p>
                  </a:txBody>
                  <a:tcPr marL="162000"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extLst>
                  <a:ext uri="{0D108BD9-81ED-4DB2-BD59-A6C34878D82A}">
                    <a16:rowId xmlns:a16="http://schemas.microsoft.com/office/drawing/2014/main" val="1798959427"/>
                  </a:ext>
                </a:extLst>
              </a:tr>
            </a:tbl>
          </a:graphicData>
        </a:graphic>
      </p:graphicFrame>
    </p:spTree>
    <p:extLst>
      <p:ext uri="{BB962C8B-B14F-4D97-AF65-F5344CB8AC3E}">
        <p14:creationId xmlns:p14="http://schemas.microsoft.com/office/powerpoint/2010/main" val="18925403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pPr marL="0" indent="0">
              <a:buNone/>
            </a:pPr>
            <a:r>
              <a:rPr lang="ja-JP" altLang="en-US"/>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入稿前審査</a:t>
            </a:r>
            <a:endParaRPr kumimoji="1" lang="ja-JP" altLang="en-US" sz="160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extLst>
              <p:ext uri="{D42A27DB-BD31-4B8C-83A1-F6EECF244321}">
                <p14:modId xmlns:p14="http://schemas.microsoft.com/office/powerpoint/2010/main" val="3894697680"/>
              </p:ext>
            </p:extLst>
          </p:nvPr>
        </p:nvGraphicFramePr>
        <p:xfrm>
          <a:off x="479425" y="1800164"/>
          <a:ext cx="11248747" cy="4337266"/>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rgbClr val="0D0D0D"/>
                          </a:solidFill>
                          <a:latin typeface="Meiryo" panose="020B0604030504040204" pitchFamily="34" charset="-128"/>
                          <a:ea typeface="Meiryo" panose="020B0604030504040204" pitchFamily="34" charset="-128"/>
                        </a:rPr>
                        <a:t>※</a:t>
                      </a:r>
                      <a:r>
                        <a:rPr kumimoji="1" lang="ja-JP" altLang="en-US" sz="1000" b="0">
                          <a:solidFill>
                            <a:srgbClr val="0D0D0D"/>
                          </a:solidFill>
                          <a:latin typeface="Meiryo" panose="020B0604030504040204" pitchFamily="34" charset="-128"/>
                          <a:ea typeface="Meiryo" panose="020B0604030504040204" pitchFamily="34" charset="-128"/>
                        </a:rPr>
                        <a:t>トップインパクト、パノラマなどのリッチ広告が対象です。予約型専用広告の詳細は入稿規定をご確認ください。</a:t>
                      </a:r>
                      <a:endParaRPr kumimoji="1" lang="en-US" altLang="ja-JP" sz="1000" b="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FF0033"/>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rgbClr val="FF0033"/>
                          </a:solidFill>
                          <a:latin typeface="Meiryo" panose="020B0604030504040204" pitchFamily="34" charset="-128"/>
                          <a:ea typeface="Meiryo" panose="020B0604030504040204" pitchFamily="34" charset="-128"/>
                        </a:rPr>
                        <a:t>11</a:t>
                      </a:r>
                      <a:r>
                        <a:rPr kumimoji="1" lang="ja-JP" altLang="en-US" sz="1000" b="0" dirty="0">
                          <a:solidFill>
                            <a:srgbClr val="FF0033"/>
                          </a:solidFill>
                          <a:latin typeface="Meiryo" panose="020B0604030504040204" pitchFamily="34" charset="-128"/>
                          <a:ea typeface="Meiryo" panose="020B0604030504040204" pitchFamily="34" charset="-128"/>
                        </a:rPr>
                        <a:t>営業日前</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FF0033"/>
                          </a:solidFill>
                          <a:latin typeface="Meiryo" panose="020B0604030504040204" pitchFamily="34" charset="-128"/>
                          <a:ea typeface="Meiryo" panose="020B0604030504040204" pitchFamily="34" charset="-128"/>
                        </a:rPr>
                        <a:t>必須</a:t>
                      </a:r>
                      <a:endParaRPr kumimoji="1" lang="en-US" altLang="ja-JP" sz="1000" b="1" dirty="0">
                        <a:solidFill>
                          <a:srgbClr val="FF0033"/>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FF0033"/>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0033"/>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rgbClr val="FF0033"/>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err="1">
                          <a:solidFill>
                            <a:srgbClr val="0D0D0D"/>
                          </a:solidFill>
                          <a:latin typeface="Meiryo" panose="020B0604030504040204" pitchFamily="34" charset="-128"/>
                          <a:ea typeface="Meiryo" panose="020B0604030504040204" pitchFamily="34" charset="-128"/>
                          <a:cs typeface="+mn-cs"/>
                        </a:rPr>
                        <a:t>任意</a:t>
                      </a:r>
                      <a:endParaRPr kumimoji="1" lang="ja-JP" altLang="en-US" sz="1000" b="1" kern="1200">
                        <a:solidFill>
                          <a:srgbClr val="0D0D0D"/>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0033">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4706"/>
                      </a:srgbClr>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a:solidFill>
                  <a:srgbClr val="0D0D0D"/>
                </a:solidFill>
                <a:latin typeface="Meiryo" panose="020B0604030504040204" pitchFamily="34" charset="-128"/>
                <a:ea typeface="Meiryo" panose="020B0604030504040204" pitchFamily="34" charset="-128"/>
              </a:rPr>
              <a:t>なお、審査には</a:t>
            </a:r>
            <a:r>
              <a:rPr lang="en-US" altLang="ja-JP" sz="1400">
                <a:solidFill>
                  <a:srgbClr val="0D0D0D"/>
                </a:solidFill>
                <a:latin typeface="Meiryo" panose="020B0604030504040204" pitchFamily="34" charset="-128"/>
                <a:ea typeface="Meiryo" panose="020B0604030504040204" pitchFamily="34" charset="-128"/>
              </a:rPr>
              <a:t>3</a:t>
            </a:r>
            <a:r>
              <a:rPr lang="ja-JP" altLang="en-US" sz="1400">
                <a:solidFill>
                  <a:srgbClr val="0D0D0D"/>
                </a:solidFill>
                <a:latin typeface="Meiryo" panose="020B0604030504040204" pitchFamily="34" charset="-128"/>
                <a:ea typeface="Meiryo" panose="020B0604030504040204" pitchFamily="34" charset="-128"/>
              </a:rPr>
              <a:t>営業日程度かかります。</a:t>
            </a:r>
            <a:endParaRPr lang="en-US" altLang="ja-JP" sz="140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9219727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 53">
            <a:extLst>
              <a:ext uri="{FF2B5EF4-FFF2-40B4-BE49-F238E27FC236}">
                <a16:creationId xmlns:a16="http://schemas.microsoft.com/office/drawing/2014/main" id="{141A91E3-8B91-DFE2-B30F-9775B676A79F}"/>
              </a:ext>
            </a:extLst>
          </p:cNvPr>
          <p:cNvGraphicFramePr>
            <a:graphicFrameLocks noGrp="1"/>
          </p:cNvGraphicFramePr>
          <p:nvPr>
            <p:extLst>
              <p:ext uri="{D42A27DB-BD31-4B8C-83A1-F6EECF244321}">
                <p14:modId xmlns:p14="http://schemas.microsoft.com/office/powerpoint/2010/main" val="1240778928"/>
              </p:ext>
            </p:extLst>
          </p:nvPr>
        </p:nvGraphicFramePr>
        <p:xfrm>
          <a:off x="1142999" y="4587870"/>
          <a:ext cx="10569576" cy="1728466"/>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3903680638"/>
                  </a:ext>
                </a:extLst>
              </a:tr>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546453627"/>
                  </a:ext>
                </a:extLst>
              </a:tr>
            </a:tbl>
          </a:graphicData>
        </a:graphic>
      </p:graphicFrame>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pPr marL="0" indent="0">
              <a:buNone/>
            </a:pPr>
            <a:r>
              <a:rPr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latin typeface="+mn-ea"/>
              </a:rPr>
              <a:t>既存リリース商品と掲載期間が重複している場合</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extLst>
              <p:ext uri="{D42A27DB-BD31-4B8C-83A1-F6EECF244321}">
                <p14:modId xmlns:p14="http://schemas.microsoft.com/office/powerpoint/2010/main" val="2356221883"/>
              </p:ext>
            </p:extLst>
          </p:nvPr>
        </p:nvGraphicFramePr>
        <p:xfrm>
          <a:off x="1142999" y="2180441"/>
          <a:ext cx="10569576" cy="2303562"/>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3903680638"/>
                  </a:ext>
                </a:extLst>
              </a:tr>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3E">
                        <a:alpha val="40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089025"/>
            <a:ext cx="11233150" cy="824072"/>
          </a:xfrm>
          <a:prstGeom prst="rect">
            <a:avLst/>
          </a:prstGeom>
          <a:noFill/>
        </p:spPr>
        <p:txBody>
          <a:bodyPr wrap="square" lIns="0" tIns="0" rIns="0" bIns="0" rtlCol="0">
            <a:spAutoFit/>
          </a:bodyPr>
          <a:lstStyle/>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既存リリース商品から商品スペックに変更がない場合など、既存リリース期間から続けて広告掲載できるよう</a:t>
            </a:r>
            <a:endParaRPr lang="en-US" altLang="ja-JP" sz="14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商品掲載期間を</a:t>
            </a:r>
            <a:r>
              <a:rPr lang="en-US" altLang="ja-JP" sz="1400" dirty="0">
                <a:solidFill>
                  <a:srgbClr val="0D0D0D"/>
                </a:solidFill>
                <a:latin typeface="Meiryo" panose="020B0604030504040204" pitchFamily="34" charset="-128"/>
                <a:ea typeface="Meiryo" panose="020B0604030504040204" pitchFamily="34" charset="-128"/>
              </a:rPr>
              <a:t>1</a:t>
            </a:r>
            <a:r>
              <a:rPr lang="ja-JP" altLang="en-US" sz="1400" dirty="0">
                <a:solidFill>
                  <a:srgbClr val="0D0D0D"/>
                </a:solidFill>
                <a:latin typeface="Meiryo" panose="020B0604030504040204" pitchFamily="34" charset="-128"/>
                <a:ea typeface="Meiryo" panose="020B0604030504040204" pitchFamily="34" charset="-128"/>
              </a:rPr>
              <a:t>カ月間重複して商品をリリースする場合があります。</a:t>
            </a:r>
            <a:endParaRPr lang="en-US" altLang="ja-JP" sz="14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0D0D0D"/>
                </a:solidFill>
                <a:latin typeface="Meiryo" panose="020B0604030504040204" pitchFamily="34" charset="-128"/>
                <a:ea typeface="Meiryo" panose="020B0604030504040204" pitchFamily="34" charset="-128"/>
              </a:rPr>
              <a:t>広告掲載できる商品スペックに違いはありませんので、広告掲載期間に応じた商品をご利用ください。</a:t>
            </a:r>
            <a:endParaRPr lang="en-US" altLang="ja-JP" sz="1400" dirty="0">
              <a:solidFill>
                <a:srgbClr val="0D0D0D"/>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75A5B4F0-45AD-3387-E65E-BA85E55A8C7D}"/>
              </a:ext>
            </a:extLst>
          </p:cNvPr>
          <p:cNvSpPr/>
          <p:nvPr/>
        </p:nvSpPr>
        <p:spPr>
          <a:xfrm>
            <a:off x="4652717" y="3530276"/>
            <a:ext cx="7059848" cy="792000"/>
          </a:xfrm>
          <a:prstGeom prst="homePlate">
            <a:avLst/>
          </a:prstGeom>
          <a:solidFill>
            <a:srgbClr val="00003E"/>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46" name="角丸四角形 45">
            <a:extLst>
              <a:ext uri="{FF2B5EF4-FFF2-40B4-BE49-F238E27FC236}">
                <a16:creationId xmlns:a16="http://schemas.microsoft.com/office/drawing/2014/main" id="{8A9C289E-5AC3-76F8-C308-754645F2ACDD}"/>
              </a:ext>
            </a:extLst>
          </p:cNvPr>
          <p:cNvSpPr/>
          <p:nvPr/>
        </p:nvSpPr>
        <p:spPr>
          <a:xfrm>
            <a:off x="6745349" y="3743183"/>
            <a:ext cx="2874584" cy="366186"/>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最新リリース商品掲載期間</a:t>
            </a:r>
          </a:p>
        </p:txBody>
      </p:sp>
      <p:sp>
        <p:nvSpPr>
          <p:cNvPr id="50" name="ホームベース 49">
            <a:extLst>
              <a:ext uri="{FF2B5EF4-FFF2-40B4-BE49-F238E27FC236}">
                <a16:creationId xmlns:a16="http://schemas.microsoft.com/office/drawing/2014/main" id="{BF5BE84F-A917-BD10-3914-3473FFCCCD6D}"/>
              </a:ext>
            </a:extLst>
          </p:cNvPr>
          <p:cNvSpPr/>
          <p:nvPr/>
        </p:nvSpPr>
        <p:spPr>
          <a:xfrm>
            <a:off x="1142998" y="2616100"/>
            <a:ext cx="5284787"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51" name="角丸四角形 50">
            <a:extLst>
              <a:ext uri="{FF2B5EF4-FFF2-40B4-BE49-F238E27FC236}">
                <a16:creationId xmlns:a16="http://schemas.microsoft.com/office/drawing/2014/main" id="{31822A12-133F-DD99-154D-97E66BCC4B9B}"/>
              </a:ext>
            </a:extLst>
          </p:cNvPr>
          <p:cNvSpPr/>
          <p:nvPr/>
        </p:nvSpPr>
        <p:spPr>
          <a:xfrm>
            <a:off x="1529740" y="2830534"/>
            <a:ext cx="2798158" cy="366186"/>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既存リリース商品掲載期間</a:t>
            </a:r>
          </a:p>
        </p:txBody>
      </p: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337785" y="2016200"/>
            <a:ext cx="180000" cy="155173"/>
          </a:xfrm>
          <a:prstGeom prst="triangle">
            <a:avLst/>
          </a:prstGeom>
          <a:solidFill>
            <a:srgbClr val="FF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cxnSp>
        <p:nvCxnSpPr>
          <p:cNvPr id="10" name="直線コネクタ 9">
            <a:extLst>
              <a:ext uri="{FF2B5EF4-FFF2-40B4-BE49-F238E27FC236}">
                <a16:creationId xmlns:a16="http://schemas.microsoft.com/office/drawing/2014/main" id="{291DC1A5-5EDE-C90C-00FF-ED1DD2A1A4F2}"/>
              </a:ext>
            </a:extLst>
          </p:cNvPr>
          <p:cNvCxnSpPr>
            <a:cxnSpLocks/>
          </p:cNvCxnSpPr>
          <p:nvPr/>
        </p:nvCxnSpPr>
        <p:spPr>
          <a:xfrm>
            <a:off x="4652717" y="2202017"/>
            <a:ext cx="0" cy="4112792"/>
          </a:xfrm>
          <a:prstGeom prst="line">
            <a:avLst/>
          </a:prstGeom>
          <a:noFill/>
          <a:ln w="31750" cap="flat" cmpd="sng" algn="ctr">
            <a:solidFill>
              <a:srgbClr val="FF0033"/>
            </a:solidFill>
            <a:prstDash val="sysDash"/>
          </a:ln>
          <a:effectLst/>
        </p:spPr>
      </p:cxnSp>
      <p:sp>
        <p:nvSpPr>
          <p:cNvPr id="11" name="三角形 52">
            <a:extLst>
              <a:ext uri="{FF2B5EF4-FFF2-40B4-BE49-F238E27FC236}">
                <a16:creationId xmlns:a16="http://schemas.microsoft.com/office/drawing/2014/main" id="{6D118FB0-877B-3234-ACE3-2C9D38E0C187}"/>
              </a:ext>
            </a:extLst>
          </p:cNvPr>
          <p:cNvSpPr>
            <a:spLocks noChangeAspect="1"/>
          </p:cNvSpPr>
          <p:nvPr/>
        </p:nvSpPr>
        <p:spPr>
          <a:xfrm rot="10800000">
            <a:off x="4562717" y="2016200"/>
            <a:ext cx="180000" cy="155173"/>
          </a:xfrm>
          <a:prstGeom prst="triangle">
            <a:avLst/>
          </a:prstGeom>
          <a:solidFill>
            <a:srgbClr val="FF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12" name="テキスト ボックス 11">
            <a:extLst>
              <a:ext uri="{FF2B5EF4-FFF2-40B4-BE49-F238E27FC236}">
                <a16:creationId xmlns:a16="http://schemas.microsoft.com/office/drawing/2014/main" id="{DDE71A84-A620-EECC-70E1-235522634CAD}"/>
              </a:ext>
            </a:extLst>
          </p:cNvPr>
          <p:cNvSpPr txBox="1"/>
          <p:nvPr/>
        </p:nvSpPr>
        <p:spPr>
          <a:xfrm>
            <a:off x="4572656" y="2277546"/>
            <a:ext cx="2016855" cy="338554"/>
          </a:xfrm>
          <a:prstGeom prst="rect">
            <a:avLst/>
          </a:prstGeom>
          <a:noFill/>
        </p:spPr>
        <p:txBody>
          <a:bodyPr wrap="square" rtlCol="0">
            <a:spAutoFit/>
          </a:bodyPr>
          <a:lstStyle/>
          <a:p>
            <a:pPr algn="ctr"/>
            <a:r>
              <a:rPr kumimoji="1" lang="ja-JP" altLang="en-US" sz="1600" b="1" dirty="0">
                <a:solidFill>
                  <a:srgbClr val="FF0033"/>
                </a:solidFill>
              </a:rPr>
              <a:t>重複期間</a:t>
            </a:r>
            <a:r>
              <a:rPr lang="ja-JP" altLang="en-US" sz="1200" b="1" dirty="0">
                <a:solidFill>
                  <a:srgbClr val="FF0033"/>
                </a:solidFill>
              </a:rPr>
              <a:t>（</a:t>
            </a:r>
            <a:r>
              <a:rPr lang="en-US" altLang="ja-JP" sz="1200" b="1" dirty="0">
                <a:solidFill>
                  <a:srgbClr val="FF0033"/>
                </a:solidFill>
              </a:rPr>
              <a:t>1</a:t>
            </a:r>
            <a:r>
              <a:rPr lang="ja-JP" altLang="en-US" sz="1200" b="1" dirty="0">
                <a:solidFill>
                  <a:srgbClr val="FF0033"/>
                </a:solidFill>
              </a:rPr>
              <a:t>カ月間）</a:t>
            </a:r>
            <a:endParaRPr kumimoji="1" lang="ja-JP" altLang="en-US" sz="1200" b="1" dirty="0">
              <a:solidFill>
                <a:srgbClr val="FF0033"/>
              </a:solidFill>
            </a:endParaRPr>
          </a:p>
        </p:txBody>
      </p:sp>
      <p:sp>
        <p:nvSpPr>
          <p:cNvPr id="15" name="テキスト ボックス 14">
            <a:extLst>
              <a:ext uri="{FF2B5EF4-FFF2-40B4-BE49-F238E27FC236}">
                <a16:creationId xmlns:a16="http://schemas.microsoft.com/office/drawing/2014/main" id="{A303A285-8EA9-A026-2E6A-9D903814EA3D}"/>
              </a:ext>
            </a:extLst>
          </p:cNvPr>
          <p:cNvSpPr txBox="1"/>
          <p:nvPr/>
        </p:nvSpPr>
        <p:spPr>
          <a:xfrm>
            <a:off x="3170583" y="4676428"/>
            <a:ext cx="2067339" cy="461665"/>
          </a:xfrm>
          <a:prstGeom prst="homePlate">
            <a:avLst/>
          </a:prstGeom>
          <a:solidFill>
            <a:srgbClr val="999999"/>
          </a:solidFill>
        </p:spPr>
        <p:txBody>
          <a:bodyPr wrap="square" rtlCol="0">
            <a:spAutoFit/>
          </a:bodyPr>
          <a:lstStyle/>
          <a:p>
            <a:pPr algn="l"/>
            <a:r>
              <a:rPr kumimoji="1" lang="ja-JP" altLang="en-US" sz="1200">
                <a:solidFill>
                  <a:schemeClr val="bg1"/>
                </a:solidFill>
              </a:rPr>
              <a:t>重複期間より前に</a:t>
            </a:r>
            <a:endParaRPr kumimoji="1" lang="en-US" altLang="ja-JP" sz="1200">
              <a:solidFill>
                <a:schemeClr val="bg1"/>
              </a:solidFill>
            </a:endParaRPr>
          </a:p>
          <a:p>
            <a:pPr algn="l"/>
            <a:r>
              <a:rPr kumimoji="1" lang="ja-JP" altLang="en-US" sz="1200">
                <a:solidFill>
                  <a:schemeClr val="bg1"/>
                </a:solidFill>
              </a:rPr>
              <a:t>広告掲載を開始する場合</a:t>
            </a:r>
          </a:p>
        </p:txBody>
      </p:sp>
      <p:sp>
        <p:nvSpPr>
          <p:cNvPr id="17" name="テキスト ボックス 16">
            <a:extLst>
              <a:ext uri="{FF2B5EF4-FFF2-40B4-BE49-F238E27FC236}">
                <a16:creationId xmlns:a16="http://schemas.microsoft.com/office/drawing/2014/main" id="{F7DF037D-B038-9FF6-0666-EF19D558BABF}"/>
              </a:ext>
            </a:extLst>
          </p:cNvPr>
          <p:cNvSpPr txBox="1"/>
          <p:nvPr/>
        </p:nvSpPr>
        <p:spPr>
          <a:xfrm>
            <a:off x="4805118" y="5226650"/>
            <a:ext cx="1551929" cy="461665"/>
          </a:xfrm>
          <a:prstGeom prst="homePlate">
            <a:avLst/>
          </a:prstGeom>
          <a:solidFill>
            <a:srgbClr val="FF0033"/>
          </a:solidFill>
        </p:spPr>
        <p:txBody>
          <a:bodyPr wrap="square" rtlCol="0">
            <a:spAutoFit/>
          </a:bodyPr>
          <a:lstStyle/>
          <a:p>
            <a:pPr algn="l"/>
            <a:r>
              <a:rPr kumimoji="1" lang="ja-JP" altLang="en-US" sz="1200">
                <a:solidFill>
                  <a:schemeClr val="bg1"/>
                </a:solidFill>
              </a:rPr>
              <a:t>重複期間内で</a:t>
            </a:r>
            <a:endParaRPr kumimoji="1" lang="en-US" altLang="ja-JP" sz="1200">
              <a:solidFill>
                <a:schemeClr val="bg1"/>
              </a:solidFill>
            </a:endParaRPr>
          </a:p>
          <a:p>
            <a:pPr algn="l"/>
            <a:r>
              <a:rPr kumimoji="1" lang="ja-JP" altLang="en-US" sz="1200">
                <a:solidFill>
                  <a:schemeClr val="bg1"/>
                </a:solidFill>
              </a:rPr>
              <a:t>広告掲載する場合</a:t>
            </a:r>
          </a:p>
        </p:txBody>
      </p:sp>
      <p:sp>
        <p:nvSpPr>
          <p:cNvPr id="28" name="三角形 52">
            <a:extLst>
              <a:ext uri="{FF2B5EF4-FFF2-40B4-BE49-F238E27FC236}">
                <a16:creationId xmlns:a16="http://schemas.microsoft.com/office/drawing/2014/main" id="{6595496A-5EEA-F73C-118F-B5207794B2A4}"/>
              </a:ext>
            </a:extLst>
          </p:cNvPr>
          <p:cNvSpPr>
            <a:spLocks noChangeAspect="1"/>
          </p:cNvSpPr>
          <p:nvPr/>
        </p:nvSpPr>
        <p:spPr>
          <a:xfrm>
            <a:off x="4562717" y="6334687"/>
            <a:ext cx="180000" cy="155173"/>
          </a:xfrm>
          <a:prstGeom prst="triangle">
            <a:avLst/>
          </a:prstGeom>
          <a:solidFill>
            <a:srgbClr val="FF003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9" name="三角形 52">
            <a:extLst>
              <a:ext uri="{FF2B5EF4-FFF2-40B4-BE49-F238E27FC236}">
                <a16:creationId xmlns:a16="http://schemas.microsoft.com/office/drawing/2014/main" id="{43D08C0A-2D85-C089-DE09-EABA754A8204}"/>
              </a:ext>
            </a:extLst>
          </p:cNvPr>
          <p:cNvSpPr>
            <a:spLocks noChangeAspect="1"/>
          </p:cNvSpPr>
          <p:nvPr/>
        </p:nvSpPr>
        <p:spPr>
          <a:xfrm>
            <a:off x="6337785" y="6334687"/>
            <a:ext cx="180000" cy="155173"/>
          </a:xfrm>
          <a:prstGeom prst="triangle">
            <a:avLst/>
          </a:prstGeom>
          <a:solidFill>
            <a:srgbClr val="FF003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5" name="正方形/長方形 4">
            <a:extLst>
              <a:ext uri="{FF2B5EF4-FFF2-40B4-BE49-F238E27FC236}">
                <a16:creationId xmlns:a16="http://schemas.microsoft.com/office/drawing/2014/main" id="{836D721A-966B-13DE-8B6C-3FCF0EAE4137}"/>
              </a:ext>
            </a:extLst>
          </p:cNvPr>
          <p:cNvSpPr/>
          <p:nvPr/>
        </p:nvSpPr>
        <p:spPr>
          <a:xfrm>
            <a:off x="479424" y="4587870"/>
            <a:ext cx="553694" cy="1726939"/>
          </a:xfrm>
          <a:prstGeom prst="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bg1"/>
                </a:solidFill>
              </a:rPr>
              <a:t>広告掲載期間</a:t>
            </a:r>
          </a:p>
        </p:txBody>
      </p:sp>
      <p:cxnSp>
        <p:nvCxnSpPr>
          <p:cNvPr id="14" name="直線コネクタ 13">
            <a:extLst>
              <a:ext uri="{FF2B5EF4-FFF2-40B4-BE49-F238E27FC236}">
                <a16:creationId xmlns:a16="http://schemas.microsoft.com/office/drawing/2014/main" id="{2CEB067C-A9F4-DFE7-EB25-26D4AB59FAD8}"/>
              </a:ext>
            </a:extLst>
          </p:cNvPr>
          <p:cNvCxnSpPr>
            <a:cxnSpLocks/>
          </p:cNvCxnSpPr>
          <p:nvPr/>
        </p:nvCxnSpPr>
        <p:spPr>
          <a:xfrm>
            <a:off x="6427785" y="2202017"/>
            <a:ext cx="0" cy="4112792"/>
          </a:xfrm>
          <a:prstGeom prst="line">
            <a:avLst/>
          </a:prstGeom>
          <a:noFill/>
          <a:ln w="31750" cap="flat" cmpd="sng" algn="ctr">
            <a:solidFill>
              <a:srgbClr val="FF0033"/>
            </a:solidFill>
            <a:prstDash val="sysDash"/>
          </a:ln>
          <a:effectLst/>
        </p:spPr>
      </p:cxnSp>
      <p:sp>
        <p:nvSpPr>
          <p:cNvPr id="19" name="正方形/長方形 18">
            <a:extLst>
              <a:ext uri="{FF2B5EF4-FFF2-40B4-BE49-F238E27FC236}">
                <a16:creationId xmlns:a16="http://schemas.microsoft.com/office/drawing/2014/main" id="{F17DC0DF-54F4-6EBE-5C32-43387C97B100}"/>
              </a:ext>
            </a:extLst>
          </p:cNvPr>
          <p:cNvSpPr/>
          <p:nvPr/>
        </p:nvSpPr>
        <p:spPr>
          <a:xfrm>
            <a:off x="479423" y="2202017"/>
            <a:ext cx="553695" cy="2281986"/>
          </a:xfrm>
          <a:prstGeom prst="rect">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bg1"/>
                </a:solidFill>
              </a:rPr>
              <a:t>商品掲載期間</a:t>
            </a:r>
          </a:p>
        </p:txBody>
      </p:sp>
      <p:sp>
        <p:nvSpPr>
          <p:cNvPr id="21" name="テキスト ボックス 20">
            <a:extLst>
              <a:ext uri="{FF2B5EF4-FFF2-40B4-BE49-F238E27FC236}">
                <a16:creationId xmlns:a16="http://schemas.microsoft.com/office/drawing/2014/main" id="{4743C06D-8E29-9498-7B16-F7E691C6AC01}"/>
              </a:ext>
            </a:extLst>
          </p:cNvPr>
          <p:cNvSpPr txBox="1"/>
          <p:nvPr/>
        </p:nvSpPr>
        <p:spPr>
          <a:xfrm>
            <a:off x="5430625" y="5785098"/>
            <a:ext cx="2067339" cy="461665"/>
          </a:xfrm>
          <a:prstGeom prst="homePlate">
            <a:avLst/>
          </a:prstGeom>
          <a:solidFill>
            <a:srgbClr val="00003E"/>
          </a:solidFill>
        </p:spPr>
        <p:txBody>
          <a:bodyPr wrap="square" rtlCol="0">
            <a:spAutoFit/>
          </a:bodyPr>
          <a:lstStyle/>
          <a:p>
            <a:pPr algn="l"/>
            <a:r>
              <a:rPr kumimoji="1" lang="ja-JP" altLang="en-US" sz="1200">
                <a:solidFill>
                  <a:schemeClr val="bg1"/>
                </a:solidFill>
              </a:rPr>
              <a:t>重複期間より後に</a:t>
            </a:r>
            <a:endParaRPr kumimoji="1" lang="en-US" altLang="ja-JP" sz="1200">
              <a:solidFill>
                <a:schemeClr val="bg1"/>
              </a:solidFill>
            </a:endParaRPr>
          </a:p>
          <a:p>
            <a:pPr algn="l"/>
            <a:r>
              <a:rPr kumimoji="1" lang="ja-JP" altLang="en-US" sz="1200">
                <a:solidFill>
                  <a:schemeClr val="bg1"/>
                </a:solidFill>
              </a:rPr>
              <a:t>広告掲載を終了する場合</a:t>
            </a:r>
          </a:p>
        </p:txBody>
      </p:sp>
      <p:sp>
        <p:nvSpPr>
          <p:cNvPr id="16" name="テキスト ボックス 15">
            <a:extLst>
              <a:ext uri="{FF2B5EF4-FFF2-40B4-BE49-F238E27FC236}">
                <a16:creationId xmlns:a16="http://schemas.microsoft.com/office/drawing/2014/main" id="{C71DDE5F-9E9B-56D1-05FC-FCB76059538C}"/>
              </a:ext>
            </a:extLst>
          </p:cNvPr>
          <p:cNvSpPr txBox="1"/>
          <p:nvPr/>
        </p:nvSpPr>
        <p:spPr>
          <a:xfrm>
            <a:off x="5257801" y="4753371"/>
            <a:ext cx="3089308"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既存リリース商品をご利用ください</a:t>
            </a:r>
          </a:p>
        </p:txBody>
      </p:sp>
      <p:sp>
        <p:nvSpPr>
          <p:cNvPr id="18" name="テキスト ボックス 17">
            <a:extLst>
              <a:ext uri="{FF2B5EF4-FFF2-40B4-BE49-F238E27FC236}">
                <a16:creationId xmlns:a16="http://schemas.microsoft.com/office/drawing/2014/main" id="{714A8531-1501-5773-BD94-0B00B1515487}"/>
              </a:ext>
            </a:extLst>
          </p:cNvPr>
          <p:cNvSpPr txBox="1"/>
          <p:nvPr/>
        </p:nvSpPr>
        <p:spPr>
          <a:xfrm>
            <a:off x="6390862" y="5222465"/>
            <a:ext cx="5731565" cy="523220"/>
          </a:xfrm>
          <a:prstGeom prst="rect">
            <a:avLst/>
          </a:prstGeom>
          <a:solidFill>
            <a:srgbClr val="FFFFFF">
              <a:alpha val="80000"/>
            </a:srgbClr>
          </a:solidFill>
        </p:spPr>
        <p:txBody>
          <a:bodyPr wrap="square" rtlCol="0">
            <a:spAutoFit/>
          </a:bodyPr>
          <a:lstStyle/>
          <a:p>
            <a:pPr algn="l"/>
            <a:r>
              <a:rPr lang="ja-JP" altLang="en-US" sz="1400">
                <a:solidFill>
                  <a:srgbClr val="0D0D0D"/>
                </a:solidFill>
              </a:rPr>
              <a:t>既存</a:t>
            </a:r>
            <a:r>
              <a:rPr kumimoji="1" lang="ja-JP" altLang="en-US" sz="1400">
                <a:solidFill>
                  <a:srgbClr val="0D0D0D"/>
                </a:solidFill>
              </a:rPr>
              <a:t>リリース商品、最新リリース商品のどちらもご利用いただけます</a:t>
            </a:r>
            <a:endParaRPr kumimoji="1" lang="en-US" altLang="ja-JP" sz="1400">
              <a:solidFill>
                <a:srgbClr val="0D0D0D"/>
              </a:solidFill>
            </a:endParaRPr>
          </a:p>
          <a:p>
            <a:pPr algn="l"/>
            <a:r>
              <a:rPr lang="ja-JP" altLang="en-US" sz="1400">
                <a:solidFill>
                  <a:srgbClr val="0D0D0D"/>
                </a:solidFill>
              </a:rPr>
              <a:t>（広告掲載できる商品スペックに違いはありません）</a:t>
            </a:r>
            <a:endParaRPr kumimoji="1" lang="ja-JP" altLang="en-US" sz="1400">
              <a:solidFill>
                <a:srgbClr val="0D0D0D"/>
              </a:solidFill>
            </a:endParaRPr>
          </a:p>
        </p:txBody>
      </p:sp>
      <p:sp>
        <p:nvSpPr>
          <p:cNvPr id="22" name="テキスト ボックス 21">
            <a:extLst>
              <a:ext uri="{FF2B5EF4-FFF2-40B4-BE49-F238E27FC236}">
                <a16:creationId xmlns:a16="http://schemas.microsoft.com/office/drawing/2014/main" id="{DAD1BD45-DCF7-9CA4-7D31-4C9591E43040}"/>
              </a:ext>
            </a:extLst>
          </p:cNvPr>
          <p:cNvSpPr txBox="1"/>
          <p:nvPr/>
        </p:nvSpPr>
        <p:spPr>
          <a:xfrm>
            <a:off x="7517842" y="5862041"/>
            <a:ext cx="3077271"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最新リリース商品をご利用ください</a:t>
            </a:r>
          </a:p>
        </p:txBody>
      </p:sp>
    </p:spTree>
    <p:extLst>
      <p:ext uri="{BB962C8B-B14F-4D97-AF65-F5344CB8AC3E}">
        <p14:creationId xmlns:p14="http://schemas.microsoft.com/office/powerpoint/2010/main" val="165663074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7" name="テキスト ボックス 6">
            <a:extLst>
              <a:ext uri="{FF2B5EF4-FFF2-40B4-BE49-F238E27FC236}">
                <a16:creationId xmlns:a16="http://schemas.microsoft.com/office/drawing/2014/main" id="{206E0E95-E775-9071-94D6-1E24A11C2D48}"/>
              </a:ext>
            </a:extLst>
          </p:cNvPr>
          <p:cNvSpPr txBox="1"/>
          <p:nvPr/>
        </p:nvSpPr>
        <p:spPr>
          <a:xfrm>
            <a:off x="479425" y="1089025"/>
            <a:ext cx="11233149" cy="5230663"/>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a:solidFill>
                  <a:srgbClr val="0D0D0D"/>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a:solidFill>
                  <a:srgbClr val="0D0D0D"/>
                </a:solidFill>
                <a:effectLst/>
                <a:latin typeface="+mn-ea"/>
              </a:rPr>
              <a:t>ガイドライン・規約</a:t>
            </a:r>
            <a:r>
              <a:rPr kumimoji="0" lang="en-US" altLang="ja-JP" sz="1400" kern="0">
                <a:solidFill>
                  <a:srgbClr val="000000">
                    <a:lumMod val="65000"/>
                    <a:lumOff val="35000"/>
                  </a:srgbClr>
                </a:solidFill>
                <a:latin typeface="+mn-ea"/>
              </a:rPr>
              <a:t>	</a:t>
            </a:r>
            <a:r>
              <a:rPr lang="en-US" altLang="ja-JP" sz="1400" b="0" i="0" u="none" strike="noStrike">
                <a:effectLst/>
                <a:latin typeface="+mn-ea"/>
                <a:hlinkClick r:id="rId4"/>
              </a:rPr>
              <a:t>https://www.lycbiz.com/jp/download/yahoo/</a:t>
            </a:r>
            <a:br>
              <a:rPr lang="en-US" altLang="ja-JP" sz="1400">
                <a:latin typeface="+mn-ea"/>
              </a:rPr>
            </a:br>
            <a:r>
              <a:rPr lang="ja-JP" altLang="en-US" sz="1400" b="0" i="0">
                <a:solidFill>
                  <a:srgbClr val="1D1C1D"/>
                </a:solidFill>
                <a:effectLst/>
                <a:latin typeface="+mn-ea"/>
              </a:rPr>
              <a:t>　　　　　　　　　</a:t>
            </a:r>
            <a:r>
              <a:rPr kumimoji="0" lang="en-US" altLang="ja-JP" sz="1400" kern="0">
                <a:solidFill>
                  <a:srgbClr val="000000">
                    <a:lumMod val="65000"/>
                    <a:lumOff val="35000"/>
                  </a:srgbClr>
                </a:solidFill>
                <a:latin typeface="+mn-ea"/>
              </a:rPr>
              <a:t>	</a:t>
            </a:r>
            <a:r>
              <a:rPr lang="en-US" altLang="ja-JP" sz="1400" b="0" i="0" u="none" strike="noStrike">
                <a:effectLst/>
                <a:latin typeface="+mn-ea"/>
                <a:hlinkClick r:id="rId5"/>
              </a:rPr>
              <a:t>https://www.lycbiz.com/jp/terms-and-policies/yahoo/</a:t>
            </a:r>
            <a:endParaRPr lang="en-US" altLang="ja-JP" sz="1400" b="0" i="0" u="none" strike="noStrike">
              <a:effectLst/>
              <a:latin typeface="+mn-ea"/>
            </a:endParaRPr>
          </a:p>
          <a:p>
            <a:pPr marL="742950" lvl="1" indent="-285750">
              <a:lnSpc>
                <a:spcPct val="120000"/>
              </a:lnSpc>
              <a:spcAft>
                <a:spcPts val="600"/>
              </a:spcAft>
              <a:buFont typeface="Wingdings" pitchFamily="2" charset="2"/>
              <a:buChar char="n"/>
              <a:defRPr/>
            </a:pPr>
            <a:r>
              <a:rPr kumimoji="0" lang="en-US" altLang="ja-JP" sz="1400" kern="0">
                <a:solidFill>
                  <a:srgbClr val="0D0D0D"/>
                </a:solidFill>
                <a:latin typeface="+mn-ea"/>
              </a:rPr>
              <a:t>Yahoo!</a:t>
            </a:r>
            <a:r>
              <a:rPr kumimoji="0" lang="ja-JP" altLang="en-US" sz="1400" kern="0">
                <a:solidFill>
                  <a:srgbClr val="0D0D0D"/>
                </a:solidFill>
                <a:latin typeface="+mn-ea"/>
              </a:rPr>
              <a:t>広告 ヘルプ</a:t>
            </a:r>
            <a:r>
              <a:rPr kumimoji="0" lang="en-US" altLang="ja-JP" sz="1400" kern="0">
                <a:solidFill>
                  <a:srgbClr val="000000">
                    <a:lumMod val="65000"/>
                    <a:lumOff val="35000"/>
                  </a:srgbClr>
                </a:solidFill>
                <a:latin typeface="+mn-ea"/>
              </a:rPr>
              <a:t>	</a:t>
            </a:r>
            <a:r>
              <a:rPr kumimoji="0" lang="en-US" altLang="ja-JP" sz="1400" kern="0">
                <a:solidFill>
                  <a:srgbClr val="000000">
                    <a:lumMod val="65000"/>
                    <a:lumOff val="35000"/>
                  </a:srgbClr>
                </a:solidFill>
                <a:latin typeface="+mn-ea"/>
                <a:hlinkClick r:id="rId6"/>
              </a:rPr>
              <a:t>https://ads-help.yahoo-net.jp/</a:t>
            </a:r>
            <a:endParaRPr kumimoji="0" lang="en-US" altLang="ja-JP" sz="1400" kern="0">
              <a:solidFill>
                <a:srgbClr val="000000">
                  <a:lumMod val="65000"/>
                  <a:lumOff val="35000"/>
                </a:srgbClr>
              </a:solidFill>
              <a:latin typeface="+mn-ea"/>
            </a:endParaRPr>
          </a:p>
          <a:p>
            <a:pPr>
              <a:lnSpc>
                <a:spcPct val="120000"/>
              </a:lnSpc>
              <a:spcAft>
                <a:spcPts val="600"/>
              </a:spcAft>
              <a:defRPr/>
            </a:pP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a:solidFill>
                  <a:srgbClr val="0D0D0D"/>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a:solidFill>
                  <a:srgbClr val="0D0D0D"/>
                </a:solidFill>
                <a:latin typeface="Meiryo" panose="020B0604030504040204" pitchFamily="34" charset="-128"/>
                <a:ea typeface="Meiryo" panose="020B0604030504040204" pitchFamily="34" charset="-128"/>
              </a:rPr>
              <a:t>伴い広告</a:t>
            </a:r>
            <a:r>
              <a:rPr kumimoji="0" lang="ja-JP" altLang="ja-JP" sz="1400" kern="0">
                <a:solidFill>
                  <a:srgbClr val="0D0D0D"/>
                </a:solidFill>
                <a:latin typeface="Meiryo" panose="020B0604030504040204" pitchFamily="34" charset="-128"/>
                <a:ea typeface="Meiryo" panose="020B0604030504040204" pitchFamily="34" charset="-128"/>
              </a:rPr>
              <a:t>掲載</a:t>
            </a:r>
            <a:r>
              <a:rPr kumimoji="0" lang="ja-JP" altLang="en-US" sz="1400" kern="0">
                <a:solidFill>
                  <a:srgbClr val="0D0D0D"/>
                </a:solidFill>
                <a:latin typeface="Meiryo" panose="020B0604030504040204" pitchFamily="34" charset="-128"/>
                <a:ea typeface="Meiryo" panose="020B0604030504040204" pitchFamily="34" charset="-128"/>
              </a:rPr>
              <a:t>位置</a:t>
            </a:r>
            <a:r>
              <a:rPr kumimoji="0" lang="ja-JP" altLang="ja-JP" sz="1400" kern="0">
                <a:solidFill>
                  <a:srgbClr val="0D0D0D"/>
                </a:solidFill>
                <a:latin typeface="Meiryo" panose="020B0604030504040204" pitchFamily="34" charset="-128"/>
                <a:ea typeface="Meiryo" panose="020B0604030504040204" pitchFamily="34" charset="-128"/>
              </a:rPr>
              <a:t>が変更になる場合があります。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lang="ja-JP" altLang="en-US" sz="1400" b="0" i="0">
                <a:solidFill>
                  <a:srgbClr val="0D0D0D"/>
                </a:solidFill>
                <a:effectLst/>
                <a:latin typeface="Hiragino Kaku Gothic Pro"/>
              </a:rPr>
              <a:t>商品によってはセールスシートの「商品一覧」ページに記載の「購入期間」より短期間で購入可能ですが、予約時のシミュレーションビューアブルインプレッションを下回る場合があります。</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ディスプレイ広告（予約型）　共通免責事項・注意事項</a:t>
            </a:r>
            <a:endParaRPr kumimoji="1" lang="ja-JP" altLang="en-US"/>
          </a:p>
        </p:txBody>
      </p:sp>
      <p:sp>
        <p:nvSpPr>
          <p:cNvPr id="5" name="テキスト ボックス 4">
            <a:extLst>
              <a:ext uri="{FF2B5EF4-FFF2-40B4-BE49-F238E27FC236}">
                <a16:creationId xmlns:a16="http://schemas.microsoft.com/office/drawing/2014/main" id="{00F8B774-797B-3F02-CD78-33F61D8A9E55}"/>
              </a:ext>
            </a:extLst>
          </p:cNvPr>
          <p:cNvSpPr txBox="1"/>
          <p:nvPr/>
        </p:nvSpPr>
        <p:spPr>
          <a:xfrm>
            <a:off x="479425" y="1089025"/>
            <a:ext cx="11233150" cy="4741298"/>
          </a:xfrm>
          <a:prstGeom prst="rect">
            <a:avLst/>
          </a:prstGeom>
          <a:noFill/>
        </p:spPr>
        <p:txBody>
          <a:bodyPr wrap="square" lIns="0" tIns="0" rIns="0" bIns="0" rtlCol="0" anchor="t">
            <a:spAutoFit/>
          </a:bodyPr>
          <a:lstStyle/>
          <a:p>
            <a:pPr marL="285750" indent="-285750">
              <a:lnSpc>
                <a:spcPct val="120000"/>
              </a:lnSpc>
              <a:spcAft>
                <a:spcPts val="600"/>
              </a:spcAft>
              <a:buFont typeface="Wingdings" pitchFamily="2" charset="2"/>
              <a:buChar char="n"/>
              <a:defRPr/>
            </a:pPr>
            <a:r>
              <a:rPr kumimoji="0" lang="ja-JP" altLang="en-US" sz="1400" kern="0">
                <a:solidFill>
                  <a:srgbClr val="0D0D0D"/>
                </a:solidFill>
                <a:latin typeface="Meiryo"/>
                <a:ea typeface="Meiryo"/>
              </a:rPr>
              <a:t>広告掲載調整時間について</a:t>
            </a:r>
            <a:br>
              <a:rPr lang="en-US" altLang="ja-JP" sz="1400" kern="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次に定める時間は「広告掲載調整時間」とし、広告掲載調整時間内に発生した不具合について、LINEヤフーは免責されます。</a:t>
            </a:r>
            <a:br>
              <a:rPr lang="en-US" altLang="ja-JP" sz="1400" kern="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a:solidFill>
                  <a:srgbClr val="0D0D0D"/>
                </a:solidFill>
                <a:latin typeface="Meiryo"/>
                <a:ea typeface="Meiryo"/>
              </a:rPr>
              <a:t>1</a:t>
            </a:r>
            <a:r>
              <a:rPr kumimoji="0" lang="ja-JP" altLang="en-US" sz="1400" kern="0">
                <a:solidFill>
                  <a:srgbClr val="0D0D0D"/>
                </a:solidFill>
                <a:latin typeface="Meiryo"/>
                <a:ea typeface="Meiryo"/>
              </a:rPr>
              <a:t>）</a:t>
            </a:r>
            <a:r>
              <a:rPr kumimoji="0" lang="en-US" altLang="ja-JP" sz="1400" kern="0">
                <a:solidFill>
                  <a:srgbClr val="0D0D0D"/>
                </a:solidFill>
                <a:latin typeface="Meiryo"/>
                <a:ea typeface="Meiryo"/>
              </a:rPr>
              <a:t>	</a:t>
            </a:r>
            <a:r>
              <a:rPr kumimoji="0" lang="ja-JP" altLang="en-US" sz="1400" kern="0">
                <a:solidFill>
                  <a:srgbClr val="0D0D0D"/>
                </a:solidFill>
                <a:latin typeface="Meiryo"/>
                <a:ea typeface="Meiryo"/>
              </a:rPr>
              <a:t>広告掲載開始日、および広告内容を変更した後の掲載開始日において、掲載開始から</a:t>
            </a:r>
            <a:r>
              <a:rPr kumimoji="0" lang="en-US" altLang="ja-JP" sz="1400" kern="0">
                <a:solidFill>
                  <a:srgbClr val="0D0D0D"/>
                </a:solidFill>
                <a:latin typeface="Meiryo"/>
                <a:ea typeface="Meiryo"/>
              </a:rPr>
              <a:t>12</a:t>
            </a:r>
            <a:r>
              <a:rPr kumimoji="0" lang="ja-JP" altLang="en-US" sz="1400" kern="0">
                <a:solidFill>
                  <a:srgbClr val="0D0D0D"/>
                </a:solidFill>
                <a:latin typeface="Meiryo"/>
                <a:ea typeface="Meiryo"/>
              </a:rPr>
              <a:t>時間を広告掲載調整時間とします。</a:t>
            </a:r>
            <a:br>
              <a:rPr lang="en-US" altLang="ja-JP" sz="1400" kern="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　　</a:t>
            </a:r>
            <a:r>
              <a:rPr kumimoji="0" lang="en-US" altLang="ja-JP" sz="1400" kern="0">
                <a:solidFill>
                  <a:srgbClr val="0D0D0D"/>
                </a:solidFill>
                <a:latin typeface="Meiryo"/>
                <a:ea typeface="Meiryo"/>
              </a:rPr>
              <a:t>	</a:t>
            </a:r>
            <a:r>
              <a:rPr kumimoji="0" lang="ja-JP" altLang="en-US" sz="1400" kern="0">
                <a:solidFill>
                  <a:srgbClr val="0D0D0D"/>
                </a:solidFill>
                <a:latin typeface="Meiryo"/>
                <a:ea typeface="Meiryo"/>
              </a:rPr>
              <a:t>ただし、以下の（</a:t>
            </a:r>
            <a:r>
              <a:rPr kumimoji="0" lang="en-US" altLang="ja-JP" sz="1400" kern="0">
                <a:solidFill>
                  <a:srgbClr val="0D0D0D"/>
                </a:solidFill>
                <a:latin typeface="Meiryo"/>
                <a:ea typeface="Meiryo"/>
              </a:rPr>
              <a:t>2</a:t>
            </a:r>
            <a:r>
              <a:rPr kumimoji="0" lang="ja-JP" altLang="en-US" sz="1400" kern="0">
                <a:solidFill>
                  <a:srgbClr val="0D0D0D"/>
                </a:solidFill>
                <a:latin typeface="Meiryo"/>
                <a:ea typeface="Meiryo"/>
              </a:rPr>
              <a:t>）（</a:t>
            </a:r>
            <a:r>
              <a:rPr kumimoji="0" lang="en-US" altLang="ja-JP" sz="1400" kern="0">
                <a:solidFill>
                  <a:srgbClr val="0D0D0D"/>
                </a:solidFill>
                <a:latin typeface="Meiryo"/>
                <a:ea typeface="Meiryo"/>
              </a:rPr>
              <a:t>3</a:t>
            </a:r>
            <a:r>
              <a:rPr kumimoji="0" lang="ja-JP" altLang="en-US" sz="1400" kern="0">
                <a:solidFill>
                  <a:srgbClr val="0D0D0D"/>
                </a:solidFill>
                <a:latin typeface="Meiryo"/>
                <a:ea typeface="Meiryo"/>
              </a:rPr>
              <a:t>）に該当する場合は、その定めに従います。</a:t>
            </a:r>
            <a:br>
              <a:rPr lang="en-US" altLang="ja-JP" sz="1400" kern="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a:solidFill>
                  <a:srgbClr val="0D0D0D"/>
                </a:solidFill>
                <a:latin typeface="Meiryo"/>
                <a:ea typeface="Meiryo"/>
              </a:rPr>
              <a:t>2</a:t>
            </a:r>
            <a:r>
              <a:rPr kumimoji="0" lang="ja-JP" altLang="en-US" sz="1400" kern="0">
                <a:solidFill>
                  <a:srgbClr val="0D0D0D"/>
                </a:solidFill>
                <a:latin typeface="Meiryo"/>
                <a:ea typeface="Meiryo"/>
              </a:rPr>
              <a:t>）</a:t>
            </a:r>
            <a:r>
              <a:rPr kumimoji="0" lang="en-US" altLang="ja-JP" sz="1400" kern="0">
                <a:solidFill>
                  <a:srgbClr val="0D0D0D"/>
                </a:solidFill>
                <a:latin typeface="Meiryo"/>
                <a:ea typeface="Meiryo"/>
              </a:rPr>
              <a:t>	</a:t>
            </a:r>
            <a:r>
              <a:rPr kumimoji="0" lang="ja-JP" altLang="en-US" sz="1400" kern="0">
                <a:solidFill>
                  <a:srgbClr val="0D0D0D"/>
                </a:solidFill>
                <a:latin typeface="Meiryo"/>
                <a:ea typeface="Meiryo"/>
              </a:rPr>
              <a:t>広告掲載開始日が営業日以外の場合、当該広告の掲載開始時間から、翌営業日の正午までを広告掲載調整時間とします。</a:t>
            </a:r>
            <a:br>
              <a:rPr lang="en-US" altLang="ja-JP" sz="1400" kern="0">
                <a:latin typeface="Meiryo" panose="020B0604030504040204" pitchFamily="34" charset="-128"/>
                <a:ea typeface="Meiryo" panose="020B0604030504040204" pitchFamily="34" charset="-128"/>
              </a:rPr>
            </a:br>
            <a:r>
              <a:rPr kumimoji="0" lang="ja-JP" altLang="en-US" sz="1400" kern="0">
                <a:solidFill>
                  <a:srgbClr val="0D0D0D"/>
                </a:solidFill>
                <a:latin typeface="Meiryo"/>
                <a:ea typeface="Meiryo"/>
              </a:rPr>
              <a:t>（</a:t>
            </a:r>
            <a:r>
              <a:rPr kumimoji="0" lang="en-US" altLang="ja-JP" sz="1400" kern="0">
                <a:solidFill>
                  <a:srgbClr val="0D0D0D"/>
                </a:solidFill>
                <a:latin typeface="Meiryo"/>
                <a:ea typeface="Meiryo"/>
              </a:rPr>
              <a:t>3</a:t>
            </a:r>
            <a:r>
              <a:rPr kumimoji="0" lang="ja-JP" altLang="en-US" sz="1400" kern="0">
                <a:solidFill>
                  <a:srgbClr val="0D0D0D"/>
                </a:solidFill>
                <a:latin typeface="Meiryo"/>
                <a:ea typeface="Meiryo"/>
              </a:rPr>
              <a:t>）</a:t>
            </a:r>
            <a:r>
              <a:rPr kumimoji="0" lang="en-US" altLang="ja-JP" sz="1400" kern="0">
                <a:solidFill>
                  <a:srgbClr val="0D0D0D"/>
                </a:solidFill>
                <a:latin typeface="Meiryo"/>
                <a:ea typeface="Meiryo"/>
              </a:rPr>
              <a:t>	</a:t>
            </a:r>
            <a:r>
              <a:rPr kumimoji="0" lang="ja-JP" altLang="en-US" sz="1400" kern="0">
                <a:solidFill>
                  <a:srgbClr val="0D0D0D"/>
                </a:solidFill>
                <a:latin typeface="Meiryo"/>
                <a:ea typeface="Meiryo"/>
              </a:rPr>
              <a:t>広告の総掲載予定時間が</a:t>
            </a:r>
            <a:r>
              <a:rPr kumimoji="0" lang="en-US" altLang="ja-JP" sz="1400" kern="0">
                <a:solidFill>
                  <a:srgbClr val="0D0D0D"/>
                </a:solidFill>
                <a:latin typeface="Meiryo"/>
                <a:ea typeface="Meiryo"/>
              </a:rPr>
              <a:t>12</a:t>
            </a:r>
            <a:r>
              <a:rPr kumimoji="0" lang="ja-JP" altLang="en-US" sz="1400" kern="0">
                <a:solidFill>
                  <a:srgbClr val="0D0D0D"/>
                </a:solidFill>
                <a:latin typeface="Meiryo"/>
                <a:ea typeface="Meiryo"/>
              </a:rPr>
              <a:t>時間未満の場合、総掲載予定時間の</a:t>
            </a:r>
            <a:r>
              <a:rPr kumimoji="0" lang="en-US" altLang="ja-JP" sz="1400" kern="0">
                <a:solidFill>
                  <a:srgbClr val="0D0D0D"/>
                </a:solidFill>
                <a:latin typeface="Meiryo"/>
                <a:ea typeface="Meiryo"/>
              </a:rPr>
              <a:t>10</a:t>
            </a:r>
            <a:r>
              <a:rPr kumimoji="0" lang="ja-JP" altLang="en-US" sz="1400" kern="0">
                <a:solidFill>
                  <a:srgbClr val="0D0D0D"/>
                </a:solidFill>
                <a:latin typeface="Meiryo"/>
                <a:ea typeface="Meiryo"/>
              </a:rPr>
              <a:t>％にあたる時間を上限に広告掲載調整時間とします。</a:t>
            </a:r>
            <a:endParaRPr kumimoji="0" lang="en-US" altLang="ja-JP" sz="1400" kern="0">
              <a:solidFill>
                <a:srgbClr val="0D0D0D"/>
              </a:solidFill>
              <a:latin typeface="Meiryo"/>
              <a:ea typeface="Meiryo"/>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lang="ja-JP" altLang="en-US" sz="1400" b="0" i="0">
                <a:solidFill>
                  <a:srgbClr val="0D0D0D"/>
                </a:solidFill>
                <a:effectLst/>
                <a:latin typeface="Hiragino Kaku Gothic Pro"/>
              </a:rPr>
              <a:t>セールスシートの「商品一覧」ページ、「時間帯ジャック価格表」ページに記載の「想定ビューアブルインプレッション」は広告視聴数の目安です。結果として下回る場合があります。</a:t>
            </a:r>
            <a:endParaRPr lang="en-US" altLang="ja-JP" sz="1400" b="0" i="0">
              <a:solidFill>
                <a:srgbClr val="0D0D0D"/>
              </a:solidFill>
              <a:effectLst/>
              <a:latin typeface="Hiragino Kaku Gothic Pro"/>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ユーザーが当該広告の非表示設定を実施した場合など、</a:t>
            </a:r>
            <a:r>
              <a:rPr kumimoji="0" lang="ja-JP" altLang="en-US" sz="1400" kern="0">
                <a:solidFill>
                  <a:srgbClr val="0D0D0D"/>
                </a:solidFill>
                <a:latin typeface="Meiryo" panose="020B0604030504040204" pitchFamily="34" charset="-128"/>
                <a:ea typeface="Meiryo" panose="020B0604030504040204" pitchFamily="34" charset="-128"/>
              </a:rPr>
              <a:t>ディスプレイ広告（運用型）を含めた</a:t>
            </a: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他社の広告配信設定の状況により、</a:t>
            </a:r>
            <a:r>
              <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SOV100</a:t>
            </a:r>
            <a:r>
              <a:rPr kumimoji="0" lang="ja-JP" altLang="en-US" sz="1400" kern="0">
                <a:solidFill>
                  <a:srgbClr val="0D0D0D"/>
                </a:solidFill>
                <a:latin typeface="Meiryo" panose="020B0604030504040204" pitchFamily="34" charset="-128"/>
                <a:ea typeface="Meiryo" panose="020B0604030504040204" pitchFamily="34" charset="-128"/>
              </a:rPr>
              <a:t>％</a:t>
            </a: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配信の購入の場合でも他社の広告が配信される場合があります。</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a:solidFill>
                <a:srgbClr val="0D0D0D"/>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資料やツールに明示されている場合を除き、金額表示は以下のとおりです。</a:t>
            </a:r>
            <a:endParaRPr kumimoji="0" lang="en-US" altLang="ja-JP"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消費税を含みません。</a:t>
            </a: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代理店手数料を含みます。</a:t>
            </a:r>
            <a:endParaRPr kumimoji="0" lang="en-US" altLang="ja-JP" sz="1400" kern="0">
              <a:solidFill>
                <a:srgbClr val="0D0D0D"/>
              </a:solidFill>
              <a:latin typeface="Meiryo" panose="020B0604030504040204" pitchFamily="34" charset="-128"/>
              <a:ea typeface="Meiryo" panose="020B0604030504040204" pitchFamily="34" charset="-128"/>
            </a:endParaRPr>
          </a:p>
        </p:txBody>
      </p:sp>
      <p:sp>
        <p:nvSpPr>
          <p:cNvPr id="7" name="テキスト プレースホルダー 3">
            <a:extLst>
              <a:ext uri="{FF2B5EF4-FFF2-40B4-BE49-F238E27FC236}">
                <a16:creationId xmlns:a16="http://schemas.microsoft.com/office/drawing/2014/main" id="{658FFB66-D33F-6E89-0974-9599BC7E1F2F}"/>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73995486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よくあるお問い合わせ</a:t>
            </a:r>
            <a:endParaRPr kumimoji="1" lang="ja-JP" altLang="en-US"/>
          </a:p>
        </p:txBody>
      </p:sp>
      <p:sp>
        <p:nvSpPr>
          <p:cNvPr id="5" name="テキスト ボックス 4">
            <a:extLst>
              <a:ext uri="{FF2B5EF4-FFF2-40B4-BE49-F238E27FC236}">
                <a16:creationId xmlns:a16="http://schemas.microsoft.com/office/drawing/2014/main" id="{0491951F-F2F6-AB55-BB4C-91A476AACCF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a:solidFill>
                  <a:srgbClr val="0D0D0D"/>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ヘルプ</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a:solidFill>
                <a:srgbClr val="0D0D0D"/>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a:solidFill>
                  <a:srgbClr val="0D0D0D"/>
                </a:solidFill>
                <a:latin typeface="Meiryo" panose="020B0604030504040204" pitchFamily="34" charset="-128"/>
                <a:ea typeface="Meiryo" panose="020B0604030504040204" pitchFamily="34" charset="-128"/>
              </a:rPr>
              <a:t>Yahoo!</a:t>
            </a:r>
            <a:r>
              <a:rPr kumimoji="0" lang="ja-JP" altLang="en-US" sz="1400" kern="0">
                <a:solidFill>
                  <a:srgbClr val="0D0D0D"/>
                </a:solidFill>
                <a:latin typeface="Meiryo" panose="020B0604030504040204" pitchFamily="34" charset="-128"/>
                <a:ea typeface="Meiryo" panose="020B0604030504040204" pitchFamily="34" charset="-128"/>
              </a:rPr>
              <a:t>広告 パートナーサポート</a:t>
            </a:r>
            <a:r>
              <a:rPr kumimoji="0" lang="en-US" altLang="ja-JP" sz="1400" kern="0">
                <a:solidFill>
                  <a:srgbClr val="0D0D0D"/>
                </a:solidFill>
                <a:latin typeface="Meiryo" panose="020B0604030504040204" pitchFamily="34" charset="-128"/>
                <a:ea typeface="Meiryo" panose="020B0604030504040204" pitchFamily="34" charset="-128"/>
              </a:rPr>
              <a:t>	</a:t>
            </a:r>
            <a:r>
              <a:rPr kumimoji="0" lang="en-US" altLang="ja-JP" sz="1400" kern="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6" name="表 4">
            <a:extLst>
              <a:ext uri="{FF2B5EF4-FFF2-40B4-BE49-F238E27FC236}">
                <a16:creationId xmlns:a16="http://schemas.microsoft.com/office/drawing/2014/main" id="{B008CDA1-43ED-8299-12A4-CC1497BA7BB4}"/>
              </a:ext>
            </a:extLst>
          </p:cNvPr>
          <p:cNvGraphicFramePr>
            <a:graphicFrameLocks noGrp="1"/>
          </p:cNvGraphicFramePr>
          <p:nvPr>
            <p:extLst>
              <p:ext uri="{D42A27DB-BD31-4B8C-83A1-F6EECF244321}">
                <p14:modId xmlns:p14="http://schemas.microsoft.com/office/powerpoint/2010/main" val="4290399571"/>
              </p:ext>
            </p:extLst>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ディスプレイ広告（予約型）販促情報一覧</a:t>
                      </a:r>
                      <a:br>
                        <a:rPr kumimoji="1" lang="en-US" altLang="ja-JP" sz="1400">
                          <a:solidFill>
                            <a:srgbClr val="0D0D0D"/>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6"/>
                        </a:rPr>
                        <a:t>https://portal.yadui.business.yahoo.co.jp/agencyportal/30335704/</a:t>
                      </a:r>
                      <a:endParaRPr kumimoji="1" lang="ja-JP" altLang="en-US" sz="140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掲載制限カテゴリー確認依頼フォーム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a:solidFill>
                            <a:srgbClr val="0D0D0D"/>
                          </a:solidFill>
                          <a:latin typeface="メイリオ" panose="020B0604030504040204" pitchFamily="50" charset="-128"/>
                          <a:ea typeface="+mn-ea"/>
                        </a:rPr>
                        <a:t>ディスプレイ広告（予約型） 入稿前審査依頼フォーム</a:t>
                      </a:r>
                      <a:br>
                        <a:rPr kumimoji="1" lang="en-US" altLang="ja-JP" sz="1400">
                          <a:solidFill>
                            <a:srgbClr val="595959"/>
                          </a:solidFill>
                          <a:latin typeface="メイリオ" panose="020B0604030504040204" pitchFamily="50" charset="-128"/>
                          <a:ea typeface="+mn-ea"/>
                        </a:rPr>
                      </a:br>
                      <a:r>
                        <a:rPr kumimoji="1" lang="en-US" altLang="ja-JP" sz="140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a:solidFill>
                            <a:srgbClr val="0D0D0D"/>
                          </a:solidFill>
                          <a:latin typeface="メイリオ" panose="020B0604030504040204" pitchFamily="50" charset="-128"/>
                          <a:ea typeface="メイリオ" panose="020B0604030504040204" pitchFamily="50" charset="-128"/>
                        </a:rPr>
                        <a:t>181</a:t>
                      </a:r>
                      <a:r>
                        <a:rPr kumimoji="1" lang="ja-JP" altLang="en-US" sz="140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8" name="直線コネクタ 7">
            <a:extLst>
              <a:ext uri="{FF2B5EF4-FFF2-40B4-BE49-F238E27FC236}">
                <a16:creationId xmlns:a16="http://schemas.microsoft.com/office/drawing/2014/main" id="{B8C248DF-2E44-15F5-F47D-58284CB64CAD}"/>
              </a:ext>
            </a:extLst>
          </p:cNvPr>
          <p:cNvCxnSpPr/>
          <p:nvPr/>
        </p:nvCxnSpPr>
        <p:spPr>
          <a:xfrm>
            <a:off x="479425" y="36830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E61B0998-DB37-55E6-3D6D-16485DC64BAC}"/>
              </a:ext>
            </a:extLst>
          </p:cNvPr>
          <p:cNvCxnSpPr/>
          <p:nvPr/>
        </p:nvCxnSpPr>
        <p:spPr>
          <a:xfrm>
            <a:off x="492125" y="5384800"/>
            <a:ext cx="11233150" cy="0"/>
          </a:xfrm>
          <a:prstGeom prst="line">
            <a:avLst/>
          </a:prstGeom>
          <a:ln w="6350">
            <a:solidFill>
              <a:srgbClr val="00003E">
                <a:alpha val="10196"/>
              </a:srgb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テキスト プレースホルダー 3">
            <a:extLst>
              <a:ext uri="{FF2B5EF4-FFF2-40B4-BE49-F238E27FC236}">
                <a16:creationId xmlns:a16="http://schemas.microsoft.com/office/drawing/2014/main" id="{14622854-41A4-C850-FECA-59D2CF5AB77C}"/>
              </a:ext>
            </a:extLst>
          </p:cNvPr>
          <p:cNvSpPr>
            <a:spLocks noGrp="1"/>
          </p:cNvSpPr>
          <p:nvPr>
            <p:ph type="body" sz="quarter" idx="12"/>
          </p:nvPr>
        </p:nvSpPr>
        <p:spPr>
          <a:xfrm>
            <a:off x="595671" y="81412"/>
            <a:ext cx="866756" cy="410840"/>
          </a:xfrm>
        </p:spPr>
        <p:txBody>
          <a:bodyPr/>
          <a:lstStyle/>
          <a:p>
            <a:pPr marL="0" indent="0">
              <a:buNone/>
            </a:pPr>
            <a:r>
              <a:rPr lang="ja-JP" altLang="en-US"/>
              <a:t>その他・注意事項</a:t>
            </a:r>
          </a:p>
        </p:txBody>
      </p:sp>
    </p:spTree>
    <p:extLst>
      <p:ext uri="{BB962C8B-B14F-4D97-AF65-F5344CB8AC3E}">
        <p14:creationId xmlns:p14="http://schemas.microsoft.com/office/powerpoint/2010/main" val="533308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a:solidFill>
                  <a:srgbClr val="00003E"/>
                </a:solidFill>
                <a:latin typeface="Meiryo" panose="020B0604030504040204" pitchFamily="34" charset="-128"/>
                <a:ea typeface="Meiryo" panose="020B0604030504040204" pitchFamily="34" charset="-128"/>
              </a:rPr>
              <a:t>ブランドパネル</a:t>
            </a:r>
            <a:r>
              <a:rPr kumimoji="1" lang="en-US" altLang="ja-JP">
                <a:solidFill>
                  <a:srgbClr val="00003E"/>
                </a:solidFill>
                <a:latin typeface="Meiryo" panose="020B0604030504040204" pitchFamily="34" charset="-128"/>
                <a:ea typeface="Meiryo" panose="020B0604030504040204" pitchFamily="34" charset="-128"/>
              </a:rPr>
              <a:t>2024</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9</a:t>
            </a:r>
            <a:r>
              <a:rPr kumimoji="1" lang="ja-JP" altLang="en-US">
                <a:solidFill>
                  <a:srgbClr val="00003E"/>
                </a:solidFill>
                <a:latin typeface="Meiryo" panose="020B0604030504040204" pitchFamily="34" charset="-128"/>
                <a:ea typeface="Meiryo" panose="020B0604030504040204" pitchFamily="34" charset="-128"/>
              </a:rPr>
              <a:t>月</a:t>
            </a:r>
            <a:r>
              <a:rPr kumimoji="1" lang="en-US" altLang="ja-JP">
                <a:solidFill>
                  <a:srgbClr val="00003E"/>
                </a:solidFill>
                <a:latin typeface="Meiryo" panose="020B0604030504040204" pitchFamily="34" charset="-128"/>
                <a:ea typeface="Meiryo" panose="020B0604030504040204" pitchFamily="34" charset="-128"/>
              </a:rPr>
              <a:t>~2025</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3</a:t>
            </a:r>
            <a:r>
              <a:rPr kumimoji="1" lang="ja-JP" altLang="en-US">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62FA80BF-D5D1-5965-2A6B-84CA9A3C9CD2}"/>
              </a:ext>
            </a:extLst>
          </p:cNvPr>
          <p:cNvSpPr/>
          <p:nvPr/>
        </p:nvSpPr>
        <p:spPr>
          <a:xfrm>
            <a:off x="507833" y="992440"/>
            <a:ext cx="5765968"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1">
                <a:solidFill>
                  <a:schemeClr val="bg1"/>
                </a:solidFill>
                <a:latin typeface="メイリオ"/>
                <a:ea typeface="メイリオ"/>
              </a:rPr>
              <a:t>2025/3/11</a:t>
            </a:r>
            <a:r>
              <a:rPr lang="ja-JP" altLang="en-US" b="1">
                <a:solidFill>
                  <a:schemeClr val="bg1"/>
                </a:solidFill>
                <a:latin typeface="メイリオ"/>
                <a:ea typeface="メイリオ"/>
              </a:rPr>
              <a:t>（火）は、リッチ広告は掲載不可</a:t>
            </a:r>
            <a:endParaRPr kumimoji="1" lang="ja-JP" altLang="en-US" sz="1800" b="1" i="0" u="none" strike="noStrike" kern="1200" cap="none" spc="300" normalizeH="0" baseline="0" noProof="0">
              <a:ln>
                <a:noFill/>
              </a:ln>
              <a:solidFill>
                <a:schemeClr val="bg1"/>
              </a:solidFill>
              <a:effectLst/>
              <a:uLnTx/>
              <a:uFillTx/>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A1401B8B-DD89-A7EB-8E65-064A29107C5F}"/>
              </a:ext>
            </a:extLst>
          </p:cNvPr>
          <p:cNvSpPr/>
          <p:nvPr/>
        </p:nvSpPr>
        <p:spPr>
          <a:xfrm>
            <a:off x="493629" y="1566407"/>
            <a:ext cx="11204741" cy="562802"/>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400" b="0" i="0" dirty="0">
                <a:solidFill>
                  <a:srgbClr val="0D0C0D"/>
                </a:solidFill>
                <a:effectLst/>
                <a:latin typeface="+mj-ea"/>
                <a:ea typeface="+mj-ea"/>
              </a:rPr>
              <a:t>・</a:t>
            </a:r>
            <a:r>
              <a:rPr lang="en-US" altLang="ja-JP" sz="1400" b="0" i="0" dirty="0">
                <a:solidFill>
                  <a:srgbClr val="0D0C0D"/>
                </a:solidFill>
                <a:effectLst/>
                <a:latin typeface="+mj-ea"/>
                <a:ea typeface="+mj-ea"/>
              </a:rPr>
              <a:t>2025/3/11</a:t>
            </a:r>
            <a:r>
              <a:rPr lang="ja-JP" altLang="en-US" sz="1400" b="0" i="0" dirty="0">
                <a:solidFill>
                  <a:srgbClr val="0D0C0D"/>
                </a:solidFill>
                <a:effectLst/>
                <a:latin typeface="+mj-ea"/>
                <a:ea typeface="+mj-ea"/>
              </a:rPr>
              <a:t>（火）は、トップインパクト以上（リッチ</a:t>
            </a:r>
            <a:r>
              <a:rPr lang="en-US" altLang="ja-JP" sz="1400" b="0" i="0" dirty="0">
                <a:solidFill>
                  <a:srgbClr val="0D0C0D"/>
                </a:solidFill>
                <a:effectLst/>
                <a:latin typeface="+mj-ea"/>
                <a:ea typeface="+mj-ea"/>
              </a:rPr>
              <a:t>MD</a:t>
            </a:r>
            <a:r>
              <a:rPr lang="ja-JP" altLang="en-US" sz="1400" b="0" i="0" dirty="0">
                <a:solidFill>
                  <a:srgbClr val="0D0C0D"/>
                </a:solidFill>
                <a:effectLst/>
                <a:latin typeface="+mj-ea"/>
                <a:ea typeface="+mj-ea"/>
              </a:rPr>
              <a:t>含む）のリッチ広告は掲載不可。</a:t>
            </a:r>
            <a:r>
              <a:rPr lang="en-US" altLang="ja-JP" sz="1400" b="0" i="0" dirty="0">
                <a:solidFill>
                  <a:srgbClr val="0D0C0D"/>
                </a:solidFill>
                <a:effectLst/>
                <a:latin typeface="+mj-ea"/>
                <a:ea typeface="+mj-ea"/>
              </a:rPr>
              <a:t>3/10</a:t>
            </a:r>
            <a:r>
              <a:rPr lang="ja-JP" altLang="en-US" sz="1400" b="0" i="0" dirty="0">
                <a:solidFill>
                  <a:srgbClr val="0D0C0D"/>
                </a:solidFill>
                <a:effectLst/>
                <a:latin typeface="+mj-ea"/>
                <a:ea typeface="+mj-ea"/>
              </a:rPr>
              <a:t>までと</a:t>
            </a:r>
            <a:r>
              <a:rPr lang="en-US" altLang="ja-JP" sz="1400" b="0" i="0" dirty="0">
                <a:solidFill>
                  <a:srgbClr val="0D0C0D"/>
                </a:solidFill>
                <a:effectLst/>
                <a:latin typeface="+mj-ea"/>
                <a:ea typeface="+mj-ea"/>
              </a:rPr>
              <a:t>3/12</a:t>
            </a:r>
            <a:r>
              <a:rPr lang="ja-JP" altLang="en-US" sz="1400" b="0" i="0" dirty="0">
                <a:solidFill>
                  <a:srgbClr val="0D0C0D"/>
                </a:solidFill>
                <a:effectLst/>
                <a:latin typeface="+mj-ea"/>
                <a:ea typeface="+mj-ea"/>
              </a:rPr>
              <a:t>からで商品を分割。</a:t>
            </a:r>
          </a:p>
        </p:txBody>
      </p:sp>
      <p:sp>
        <p:nvSpPr>
          <p:cNvPr id="4" name="正方形/長方形 3">
            <a:extLst>
              <a:ext uri="{FF2B5EF4-FFF2-40B4-BE49-F238E27FC236}">
                <a16:creationId xmlns:a16="http://schemas.microsoft.com/office/drawing/2014/main" id="{45E9A199-C431-3C26-6735-CB09107BD21B}"/>
              </a:ext>
            </a:extLst>
          </p:cNvPr>
          <p:cNvSpPr/>
          <p:nvPr/>
        </p:nvSpPr>
        <p:spPr>
          <a:xfrm>
            <a:off x="555391" y="2178427"/>
            <a:ext cx="10637395" cy="4224374"/>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65113"/>
            <a:endParaRPr lang="ja-JP" altLang="en-US" sz="1600">
              <a:solidFill>
                <a:schemeClr val="tx1"/>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2C966D02-5234-AAA1-51FC-614B80CD5B99}"/>
              </a:ext>
            </a:extLst>
          </p:cNvPr>
          <p:cNvSpPr txBox="1"/>
          <p:nvPr/>
        </p:nvSpPr>
        <p:spPr>
          <a:xfrm>
            <a:off x="1415480" y="2200425"/>
            <a:ext cx="9577064" cy="461665"/>
          </a:xfrm>
          <a:prstGeom prst="rect">
            <a:avLst/>
          </a:prstGeom>
          <a:noFill/>
        </p:spPr>
        <p:txBody>
          <a:bodyPr wrap="square" rtlCol="0">
            <a:spAutoFit/>
          </a:bodyPr>
          <a:lstStyle/>
          <a:p>
            <a:br>
              <a:rPr lang="en-US" altLang="ja-JP" sz="120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 name="テキスト ボックス 6">
            <a:extLst>
              <a:ext uri="{FF2B5EF4-FFF2-40B4-BE49-F238E27FC236}">
                <a16:creationId xmlns:a16="http://schemas.microsoft.com/office/drawing/2014/main" id="{FA2E4A6A-778F-AFAE-12F8-AC727111ED38}"/>
              </a:ext>
            </a:extLst>
          </p:cNvPr>
          <p:cNvSpPr txBox="1"/>
          <p:nvPr/>
        </p:nvSpPr>
        <p:spPr>
          <a:xfrm>
            <a:off x="677975" y="5989895"/>
            <a:ext cx="8575701" cy="246221"/>
          </a:xfrm>
          <a:prstGeom prst="rect">
            <a:avLst/>
          </a:prstGeom>
          <a:noFill/>
        </p:spPr>
        <p:txBody>
          <a:bodyPr wrap="square">
            <a:spAutoFit/>
          </a:bodyPr>
          <a:lstStyle/>
          <a:p>
            <a:r>
              <a:rPr lang="en-US" altLang="ja-JP" sz="1000" dirty="0">
                <a:solidFill>
                  <a:srgbClr val="0D0C0D"/>
                </a:solidFill>
                <a:latin typeface="メイリオ"/>
                <a:ea typeface="メイリオ"/>
              </a:rPr>
              <a:t>※</a:t>
            </a:r>
            <a:r>
              <a:rPr lang="ja-JP" altLang="en-US" sz="1000" dirty="0">
                <a:solidFill>
                  <a:srgbClr val="0D0C0D"/>
                </a:solidFill>
                <a:latin typeface="メイリオ"/>
                <a:ea typeface="メイリオ"/>
              </a:rPr>
              <a:t>上記以外のブランドパネル商品は、</a:t>
            </a:r>
            <a:r>
              <a:rPr lang="en-US" altLang="ja-JP" sz="1000" dirty="0">
                <a:solidFill>
                  <a:srgbClr val="0D0C0D"/>
                </a:solidFill>
                <a:latin typeface="メイリオ"/>
                <a:ea typeface="メイリオ"/>
              </a:rPr>
              <a:t>3/11</a:t>
            </a:r>
            <a:r>
              <a:rPr lang="ja-JP" altLang="en-US" sz="1000" dirty="0">
                <a:solidFill>
                  <a:srgbClr val="0D0C0D"/>
                </a:solidFill>
                <a:latin typeface="メイリオ"/>
                <a:ea typeface="メイリオ"/>
              </a:rPr>
              <a:t>も掲載されます。</a:t>
            </a:r>
          </a:p>
        </p:txBody>
      </p:sp>
      <p:sp>
        <p:nvSpPr>
          <p:cNvPr id="8" name="テキスト ボックス 7">
            <a:extLst>
              <a:ext uri="{FF2B5EF4-FFF2-40B4-BE49-F238E27FC236}">
                <a16:creationId xmlns:a16="http://schemas.microsoft.com/office/drawing/2014/main" id="{F581B7AA-455D-38F3-79BD-28943E2E1906}"/>
              </a:ext>
            </a:extLst>
          </p:cNvPr>
          <p:cNvSpPr txBox="1"/>
          <p:nvPr/>
        </p:nvSpPr>
        <p:spPr>
          <a:xfrm>
            <a:off x="677975" y="4848217"/>
            <a:ext cx="10333148" cy="1184940"/>
          </a:xfrm>
          <a:prstGeom prst="rect">
            <a:avLst/>
          </a:prstGeom>
          <a:noFill/>
        </p:spPr>
        <p:txBody>
          <a:bodyPr wrap="square" lIns="91440" tIns="45720" rIns="91440" bIns="45720" anchor="t">
            <a:spAutoFit/>
          </a:bodyPr>
          <a:lstStyle/>
          <a:p>
            <a:r>
              <a:rPr lang="ja-JP" altLang="en-US" sz="1000" b="1" dirty="0">
                <a:solidFill>
                  <a:srgbClr val="0D0C0D"/>
                </a:solidFill>
                <a:latin typeface="メイリオ"/>
                <a:ea typeface="メイリオ"/>
              </a:rPr>
              <a:t>▼</a:t>
            </a:r>
            <a:r>
              <a:rPr lang="en-US" altLang="ja-JP" sz="1000" b="1" dirty="0">
                <a:solidFill>
                  <a:srgbClr val="0D0C0D"/>
                </a:solidFill>
                <a:latin typeface="メイリオ"/>
                <a:ea typeface="メイリオ"/>
              </a:rPr>
              <a:t>3/11</a:t>
            </a:r>
            <a:r>
              <a:rPr lang="ja-JP" altLang="en-US" sz="1000" b="1" dirty="0">
                <a:solidFill>
                  <a:srgbClr val="0D0C0D"/>
                </a:solidFill>
                <a:latin typeface="メイリオ"/>
                <a:ea typeface="メイリオ"/>
              </a:rPr>
              <a:t>を跨ぐ予約方法</a:t>
            </a:r>
          </a:p>
          <a:p>
            <a:r>
              <a:rPr lang="en-US" altLang="ja-JP" sz="1000" dirty="0">
                <a:solidFill>
                  <a:srgbClr val="0D0C0D"/>
                </a:solidFill>
                <a:latin typeface="メイリオ"/>
                <a:ea typeface="メイリオ"/>
              </a:rPr>
              <a:t>3/11</a:t>
            </a:r>
            <a:r>
              <a:rPr lang="ja-JP" altLang="en-US" sz="1000" dirty="0">
                <a:solidFill>
                  <a:srgbClr val="0D0C0D"/>
                </a:solidFill>
                <a:latin typeface="メイリオ"/>
                <a:ea typeface="メイリオ"/>
              </a:rPr>
              <a:t>を跨ぐ場合は、</a:t>
            </a:r>
            <a:r>
              <a:rPr lang="en-US" altLang="ja-JP" sz="1000" dirty="0">
                <a:solidFill>
                  <a:srgbClr val="0D0C0D"/>
                </a:solidFill>
                <a:latin typeface="メイリオ"/>
                <a:ea typeface="メイリオ"/>
              </a:rPr>
              <a:t>3/10</a:t>
            </a:r>
            <a:r>
              <a:rPr lang="ja-JP" altLang="en-US" sz="1000" dirty="0">
                <a:solidFill>
                  <a:srgbClr val="0D0C0D"/>
                </a:solidFill>
                <a:latin typeface="メイリオ"/>
                <a:ea typeface="メイリオ"/>
              </a:rPr>
              <a:t>までと</a:t>
            </a:r>
            <a:r>
              <a:rPr lang="en-US" altLang="ja-JP" sz="1000" dirty="0">
                <a:solidFill>
                  <a:srgbClr val="0D0C0D"/>
                </a:solidFill>
                <a:latin typeface="メイリオ"/>
                <a:ea typeface="メイリオ"/>
              </a:rPr>
              <a:t>3/12</a:t>
            </a:r>
            <a:r>
              <a:rPr lang="ja-JP" altLang="en-US" sz="1000" dirty="0">
                <a:solidFill>
                  <a:srgbClr val="0D0C0D"/>
                </a:solidFill>
                <a:latin typeface="メイリオ"/>
                <a:ea typeface="メイリオ"/>
              </a:rPr>
              <a:t>から、それぞれキャンペーンを分け、合計２キャンペーンで予約してください。</a:t>
            </a:r>
            <a:endParaRPr lang="en-US" altLang="ja-JP" sz="1000" dirty="0">
              <a:solidFill>
                <a:srgbClr val="0D0C0D"/>
              </a:solidFill>
              <a:latin typeface="メイリオ"/>
              <a:ea typeface="メイリオ"/>
            </a:endParaRPr>
          </a:p>
          <a:p>
            <a:r>
              <a:rPr lang="ja-JP" altLang="en-US" sz="1000" dirty="0">
                <a:solidFill>
                  <a:srgbClr val="0D0C0D"/>
                </a:solidFill>
                <a:latin typeface="メイリオ"/>
                <a:ea typeface="メイリオ"/>
              </a:rPr>
              <a:t>キャンペーン分割により</a:t>
            </a:r>
            <a:r>
              <a:rPr lang="en-US" altLang="ja-JP" sz="1000" dirty="0">
                <a:solidFill>
                  <a:srgbClr val="0D0C0D"/>
                </a:solidFill>
                <a:latin typeface="メイリオ"/>
                <a:ea typeface="メイリオ"/>
              </a:rPr>
              <a:t>1</a:t>
            </a:r>
            <a:r>
              <a:rPr lang="ja-JP" altLang="en-US" sz="1000" dirty="0">
                <a:solidFill>
                  <a:srgbClr val="0D0C0D"/>
                </a:solidFill>
                <a:latin typeface="メイリオ"/>
                <a:ea typeface="メイリオ"/>
              </a:rPr>
              <a:t>キャンペーンの最低出稿金額が満たない場合は、弊社営業までお問い合わせください。ただし、通期で最低出稿金額を満たす必要があります。</a:t>
            </a:r>
            <a:endParaRPr lang="en-US" altLang="ja-JP" sz="1000" dirty="0">
              <a:solidFill>
                <a:srgbClr val="0D0C0D"/>
              </a:solidFill>
              <a:latin typeface="メイリオ"/>
              <a:ea typeface="メイリオ"/>
            </a:endParaRPr>
          </a:p>
          <a:p>
            <a:endParaRPr lang="en-US" altLang="ja-JP" sz="1000" dirty="0">
              <a:solidFill>
                <a:srgbClr val="0D0C0D"/>
              </a:solidFill>
              <a:latin typeface="メイリオ"/>
              <a:ea typeface="メイリオ"/>
            </a:endParaRPr>
          </a:p>
          <a:p>
            <a:r>
              <a:rPr lang="en-US" altLang="ja-JP" sz="1000" dirty="0">
                <a:solidFill>
                  <a:srgbClr val="0D0C0D"/>
                </a:solidFill>
                <a:latin typeface="メイリオ"/>
                <a:ea typeface="メイリオ"/>
              </a:rPr>
              <a:t>※</a:t>
            </a:r>
            <a:r>
              <a:rPr lang="ja-JP" altLang="en-US" sz="1000" dirty="0">
                <a:solidFill>
                  <a:srgbClr val="0D0C0D"/>
                </a:solidFill>
                <a:latin typeface="メイリオ"/>
                <a:ea typeface="メイリオ"/>
              </a:rPr>
              <a:t>ブランドリフト調査について</a:t>
            </a:r>
          </a:p>
          <a:p>
            <a:r>
              <a:rPr lang="en-US" altLang="ja-JP" sz="1000" dirty="0">
                <a:solidFill>
                  <a:srgbClr val="0D0C0D"/>
                </a:solidFill>
                <a:latin typeface="メイリオ"/>
                <a:ea typeface="メイリオ"/>
              </a:rPr>
              <a:t>3/11</a:t>
            </a:r>
            <a:r>
              <a:rPr lang="ja-JP" altLang="en-US" sz="1000" dirty="0">
                <a:solidFill>
                  <a:srgbClr val="0D0C0D"/>
                </a:solidFill>
                <a:latin typeface="メイリオ"/>
                <a:ea typeface="メイリオ"/>
              </a:rPr>
              <a:t>跨ぎ案件については、キャンペーンを分けて予約するため通期での実施は出来かねます。また、</a:t>
            </a:r>
            <a:r>
              <a:rPr lang="en-US" altLang="ja-JP" sz="1000" dirty="0">
                <a:solidFill>
                  <a:srgbClr val="0D0C0D"/>
                </a:solidFill>
                <a:latin typeface="メイリオ"/>
                <a:ea typeface="メイリオ"/>
              </a:rPr>
              <a:t> MD</a:t>
            </a:r>
            <a:r>
              <a:rPr lang="ja-JP" altLang="en-US" sz="1000" dirty="0">
                <a:solidFill>
                  <a:srgbClr val="0D0C0D"/>
                </a:solidFill>
                <a:latin typeface="メイリオ"/>
                <a:ea typeface="メイリオ"/>
              </a:rPr>
              <a:t>については</a:t>
            </a:r>
            <a:r>
              <a:rPr lang="en-US" altLang="ja-JP" sz="1000" dirty="0">
                <a:solidFill>
                  <a:srgbClr val="0D0C0D"/>
                </a:solidFill>
                <a:latin typeface="メイリオ"/>
                <a:ea typeface="メイリオ"/>
              </a:rPr>
              <a:t>1</a:t>
            </a:r>
            <a:r>
              <a:rPr lang="ja-JP" altLang="en-US" sz="1000" dirty="0">
                <a:solidFill>
                  <a:srgbClr val="0D0C0D"/>
                </a:solidFill>
                <a:latin typeface="メイリオ"/>
                <a:ea typeface="メイリオ"/>
              </a:rPr>
              <a:t>キャンペーン</a:t>
            </a:r>
            <a:r>
              <a:rPr lang="en-US" altLang="ja-JP" sz="1000" dirty="0">
                <a:solidFill>
                  <a:srgbClr val="0D0C0D"/>
                </a:solidFill>
                <a:latin typeface="メイリオ"/>
                <a:ea typeface="メイリオ"/>
              </a:rPr>
              <a:t>500</a:t>
            </a:r>
            <a:r>
              <a:rPr lang="ja-JP" altLang="en-US" sz="1000" dirty="0">
                <a:solidFill>
                  <a:srgbClr val="0D0C0D"/>
                </a:solidFill>
                <a:latin typeface="メイリオ"/>
                <a:ea typeface="メイリオ"/>
              </a:rPr>
              <a:t>万円以上であれば実施可能です。</a:t>
            </a:r>
            <a:r>
              <a:rPr lang="en-US" altLang="ja-JP" sz="1000" dirty="0">
                <a:solidFill>
                  <a:srgbClr val="0D0C0D"/>
                </a:solidFill>
                <a:latin typeface="メイリオ"/>
                <a:ea typeface="メイリオ"/>
              </a:rPr>
              <a:t>PC</a:t>
            </a:r>
            <a:r>
              <a:rPr lang="ja-JP" altLang="en-US" sz="1000" dirty="0">
                <a:solidFill>
                  <a:srgbClr val="0D0C0D"/>
                </a:solidFill>
                <a:latin typeface="メイリオ"/>
                <a:ea typeface="メイリオ"/>
              </a:rPr>
              <a:t>については</a:t>
            </a:r>
            <a:r>
              <a:rPr lang="en-US" altLang="ja-JP" sz="1000" dirty="0">
                <a:solidFill>
                  <a:srgbClr val="0D0C0D"/>
                </a:solidFill>
                <a:latin typeface="メイリオ"/>
                <a:ea typeface="メイリオ"/>
              </a:rPr>
              <a:t>1</a:t>
            </a:r>
            <a:r>
              <a:rPr lang="ja-JP" altLang="en-US" sz="1000" dirty="0">
                <a:solidFill>
                  <a:srgbClr val="0D0C0D"/>
                </a:solidFill>
                <a:latin typeface="メイリオ"/>
                <a:ea typeface="メイリオ"/>
              </a:rPr>
              <a:t>キャンペーン</a:t>
            </a:r>
            <a:r>
              <a:rPr lang="en-US" altLang="ja-JP" sz="1000" dirty="0">
                <a:solidFill>
                  <a:srgbClr val="0D0C0D"/>
                </a:solidFill>
                <a:latin typeface="メイリオ"/>
                <a:ea typeface="メイリオ"/>
              </a:rPr>
              <a:t>1000</a:t>
            </a:r>
            <a:r>
              <a:rPr lang="ja-JP" altLang="en-US" sz="1000" dirty="0">
                <a:solidFill>
                  <a:srgbClr val="0D0C0D"/>
                </a:solidFill>
                <a:latin typeface="メイリオ"/>
                <a:ea typeface="メイリオ"/>
              </a:rPr>
              <a:t>万円以上であれば実施可能となります。</a:t>
            </a:r>
          </a:p>
        </p:txBody>
      </p:sp>
      <p:cxnSp>
        <p:nvCxnSpPr>
          <p:cNvPr id="9" name="直線矢印コネクタ 8">
            <a:extLst>
              <a:ext uri="{FF2B5EF4-FFF2-40B4-BE49-F238E27FC236}">
                <a16:creationId xmlns:a16="http://schemas.microsoft.com/office/drawing/2014/main" id="{AA0F1652-7785-F498-9996-251C58C46088}"/>
              </a:ext>
            </a:extLst>
          </p:cNvPr>
          <p:cNvCxnSpPr>
            <a:cxnSpLocks/>
          </p:cNvCxnSpPr>
          <p:nvPr/>
        </p:nvCxnSpPr>
        <p:spPr>
          <a:xfrm>
            <a:off x="839416" y="2737296"/>
            <a:ext cx="10225136" cy="0"/>
          </a:xfrm>
          <a:prstGeom prst="straightConnector1">
            <a:avLst/>
          </a:prstGeom>
          <a:ln>
            <a:solidFill>
              <a:srgbClr val="02004A"/>
            </a:solidFill>
            <a:tailEnd type="triangle"/>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21F599F8-D3B7-1D63-19C5-1CF1C2F7DB3E}"/>
              </a:ext>
            </a:extLst>
          </p:cNvPr>
          <p:cNvSpPr txBox="1"/>
          <p:nvPr/>
        </p:nvSpPr>
        <p:spPr>
          <a:xfrm>
            <a:off x="10478244" y="2391357"/>
            <a:ext cx="716863" cy="369332"/>
          </a:xfrm>
          <a:prstGeom prst="rect">
            <a:avLst/>
          </a:prstGeom>
          <a:noFill/>
        </p:spPr>
        <p:txBody>
          <a:bodyPr wrap="none" rtlCol="0">
            <a:spAutoFit/>
          </a:bodyPr>
          <a:lstStyle/>
          <a:p>
            <a:pPr algn="l"/>
            <a:r>
              <a:rPr lang="en-US" altLang="ja-JP"/>
              <a:t>3</a:t>
            </a:r>
            <a:r>
              <a:rPr kumimoji="1" lang="en-US" altLang="ja-JP"/>
              <a:t>/31</a:t>
            </a:r>
            <a:endParaRPr kumimoji="1" lang="ja-JP" altLang="en-US"/>
          </a:p>
        </p:txBody>
      </p:sp>
      <p:sp>
        <p:nvSpPr>
          <p:cNvPr id="11" name="テキスト ボックス 10">
            <a:extLst>
              <a:ext uri="{FF2B5EF4-FFF2-40B4-BE49-F238E27FC236}">
                <a16:creationId xmlns:a16="http://schemas.microsoft.com/office/drawing/2014/main" id="{AC124D9C-5B6E-C7F7-8170-F0654DB8D291}"/>
              </a:ext>
            </a:extLst>
          </p:cNvPr>
          <p:cNvSpPr txBox="1"/>
          <p:nvPr/>
        </p:nvSpPr>
        <p:spPr>
          <a:xfrm>
            <a:off x="5264433" y="2300773"/>
            <a:ext cx="812051" cy="369332"/>
          </a:xfrm>
          <a:prstGeom prst="rect">
            <a:avLst/>
          </a:prstGeom>
          <a:noFill/>
        </p:spPr>
        <p:txBody>
          <a:bodyPr wrap="square" rtlCol="0">
            <a:spAutoFit/>
          </a:bodyPr>
          <a:lstStyle/>
          <a:p>
            <a:pPr algn="l"/>
            <a:r>
              <a:rPr kumimoji="1" lang="en-US" altLang="ja-JP"/>
              <a:t>3/11</a:t>
            </a:r>
            <a:endParaRPr kumimoji="1" lang="ja-JP" altLang="en-US"/>
          </a:p>
        </p:txBody>
      </p:sp>
      <p:sp>
        <p:nvSpPr>
          <p:cNvPr id="14" name="テキスト ボックス 13">
            <a:extLst>
              <a:ext uri="{FF2B5EF4-FFF2-40B4-BE49-F238E27FC236}">
                <a16:creationId xmlns:a16="http://schemas.microsoft.com/office/drawing/2014/main" id="{440CD325-C14C-D498-2CE4-98A513E8397D}"/>
              </a:ext>
            </a:extLst>
          </p:cNvPr>
          <p:cNvSpPr txBox="1"/>
          <p:nvPr/>
        </p:nvSpPr>
        <p:spPr>
          <a:xfrm>
            <a:off x="4541315" y="2312181"/>
            <a:ext cx="720797" cy="369332"/>
          </a:xfrm>
          <a:prstGeom prst="rect">
            <a:avLst/>
          </a:prstGeom>
          <a:noFill/>
        </p:spPr>
        <p:txBody>
          <a:bodyPr wrap="square" rtlCol="0">
            <a:spAutoFit/>
          </a:bodyPr>
          <a:lstStyle/>
          <a:p>
            <a:pPr algn="l"/>
            <a:r>
              <a:rPr kumimoji="1" lang="en-US" altLang="ja-JP"/>
              <a:t>3/10</a:t>
            </a:r>
            <a:endParaRPr kumimoji="1" lang="ja-JP" altLang="en-US"/>
          </a:p>
        </p:txBody>
      </p:sp>
      <p:sp>
        <p:nvSpPr>
          <p:cNvPr id="17" name="テキスト ボックス 16">
            <a:extLst>
              <a:ext uri="{FF2B5EF4-FFF2-40B4-BE49-F238E27FC236}">
                <a16:creationId xmlns:a16="http://schemas.microsoft.com/office/drawing/2014/main" id="{11CEB15A-998D-20B0-29C9-A1506265C305}"/>
              </a:ext>
            </a:extLst>
          </p:cNvPr>
          <p:cNvSpPr txBox="1"/>
          <p:nvPr/>
        </p:nvSpPr>
        <p:spPr>
          <a:xfrm>
            <a:off x="6432610" y="2291477"/>
            <a:ext cx="812051" cy="369332"/>
          </a:xfrm>
          <a:prstGeom prst="rect">
            <a:avLst/>
          </a:prstGeom>
          <a:noFill/>
        </p:spPr>
        <p:txBody>
          <a:bodyPr wrap="square" rtlCol="0">
            <a:spAutoFit/>
          </a:bodyPr>
          <a:lstStyle/>
          <a:p>
            <a:pPr algn="l"/>
            <a:r>
              <a:rPr kumimoji="1" lang="en-US" altLang="ja-JP"/>
              <a:t>3/12</a:t>
            </a:r>
            <a:endParaRPr kumimoji="1" lang="ja-JP" altLang="en-US"/>
          </a:p>
        </p:txBody>
      </p:sp>
      <p:sp>
        <p:nvSpPr>
          <p:cNvPr id="18" name="テキスト ボックス 17">
            <a:extLst>
              <a:ext uri="{FF2B5EF4-FFF2-40B4-BE49-F238E27FC236}">
                <a16:creationId xmlns:a16="http://schemas.microsoft.com/office/drawing/2014/main" id="{6A2A28EA-E1BB-8BEE-A703-0DB1CCCA366A}"/>
              </a:ext>
            </a:extLst>
          </p:cNvPr>
          <p:cNvSpPr txBox="1"/>
          <p:nvPr/>
        </p:nvSpPr>
        <p:spPr>
          <a:xfrm>
            <a:off x="656272" y="2545400"/>
            <a:ext cx="360040" cy="369332"/>
          </a:xfrm>
          <a:prstGeom prst="rect">
            <a:avLst/>
          </a:prstGeom>
          <a:noFill/>
        </p:spPr>
        <p:txBody>
          <a:bodyPr wrap="square" rtlCol="0">
            <a:spAutoFit/>
          </a:bodyPr>
          <a:lstStyle/>
          <a:p>
            <a:pPr algn="l"/>
            <a:r>
              <a:rPr kumimoji="1" lang="ja-JP" altLang="en-US"/>
              <a:t>●</a:t>
            </a:r>
          </a:p>
        </p:txBody>
      </p:sp>
      <p:sp>
        <p:nvSpPr>
          <p:cNvPr id="19" name="正方形/長方形 18">
            <a:extLst>
              <a:ext uri="{FF2B5EF4-FFF2-40B4-BE49-F238E27FC236}">
                <a16:creationId xmlns:a16="http://schemas.microsoft.com/office/drawing/2014/main" id="{DF074826-30C8-A1E9-63C9-BD57FBF4BE93}"/>
              </a:ext>
            </a:extLst>
          </p:cNvPr>
          <p:cNvSpPr/>
          <p:nvPr/>
        </p:nvSpPr>
        <p:spPr>
          <a:xfrm>
            <a:off x="5453208" y="2860608"/>
            <a:ext cx="976439" cy="1964213"/>
          </a:xfrm>
          <a:prstGeom prst="rect">
            <a:avLst/>
          </a:prstGeom>
          <a:solidFill>
            <a:schemeClr val="accent3">
              <a:lumMod val="40000"/>
              <a:lumOff val="6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rPr>
              <a:t>掲載不可</a:t>
            </a:r>
          </a:p>
        </p:txBody>
      </p:sp>
      <p:sp>
        <p:nvSpPr>
          <p:cNvPr id="20" name="テキスト ボックス 19">
            <a:extLst>
              <a:ext uri="{FF2B5EF4-FFF2-40B4-BE49-F238E27FC236}">
                <a16:creationId xmlns:a16="http://schemas.microsoft.com/office/drawing/2014/main" id="{7299BE2C-1FDF-90FE-C7CA-3D05E42D4ECD}"/>
              </a:ext>
            </a:extLst>
          </p:cNvPr>
          <p:cNvSpPr txBox="1"/>
          <p:nvPr/>
        </p:nvSpPr>
        <p:spPr>
          <a:xfrm>
            <a:off x="5177096" y="2552630"/>
            <a:ext cx="360040" cy="369332"/>
          </a:xfrm>
          <a:prstGeom prst="rect">
            <a:avLst/>
          </a:prstGeom>
          <a:noFill/>
        </p:spPr>
        <p:txBody>
          <a:bodyPr wrap="square" rtlCol="0">
            <a:spAutoFit/>
          </a:bodyPr>
          <a:lstStyle/>
          <a:p>
            <a:pPr algn="l"/>
            <a:r>
              <a:rPr kumimoji="1" lang="ja-JP" altLang="en-US"/>
              <a:t>●</a:t>
            </a:r>
          </a:p>
        </p:txBody>
      </p:sp>
      <p:sp>
        <p:nvSpPr>
          <p:cNvPr id="21" name="テキスト ボックス 20">
            <a:extLst>
              <a:ext uri="{FF2B5EF4-FFF2-40B4-BE49-F238E27FC236}">
                <a16:creationId xmlns:a16="http://schemas.microsoft.com/office/drawing/2014/main" id="{572801A8-6533-8497-909F-CAB137B1681C}"/>
              </a:ext>
            </a:extLst>
          </p:cNvPr>
          <p:cNvSpPr txBox="1"/>
          <p:nvPr/>
        </p:nvSpPr>
        <p:spPr>
          <a:xfrm>
            <a:off x="6299287" y="2565863"/>
            <a:ext cx="234750" cy="369332"/>
          </a:xfrm>
          <a:prstGeom prst="rect">
            <a:avLst/>
          </a:prstGeom>
          <a:noFill/>
        </p:spPr>
        <p:txBody>
          <a:bodyPr wrap="square" rtlCol="0">
            <a:spAutoFit/>
          </a:bodyPr>
          <a:lstStyle/>
          <a:p>
            <a:pPr algn="l"/>
            <a:r>
              <a:rPr kumimoji="1" lang="ja-JP" altLang="en-US"/>
              <a:t>●</a:t>
            </a:r>
          </a:p>
        </p:txBody>
      </p:sp>
      <p:sp>
        <p:nvSpPr>
          <p:cNvPr id="22" name="正方形/長方形 21">
            <a:extLst>
              <a:ext uri="{FF2B5EF4-FFF2-40B4-BE49-F238E27FC236}">
                <a16:creationId xmlns:a16="http://schemas.microsoft.com/office/drawing/2014/main" id="{DE41B7A0-4E04-2EC5-3B8A-7049F14342A6}"/>
              </a:ext>
            </a:extLst>
          </p:cNvPr>
          <p:cNvSpPr/>
          <p:nvPr/>
        </p:nvSpPr>
        <p:spPr>
          <a:xfrm>
            <a:off x="825358" y="2854190"/>
            <a:ext cx="4534690" cy="1970631"/>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a:solidFill>
                  <a:schemeClr val="tx1"/>
                </a:solidFill>
              </a:rPr>
              <a:t>＜レギュラー商品＞</a:t>
            </a: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 （</a:t>
            </a:r>
            <a:r>
              <a:rPr lang="en-US" altLang="ja-JP" sz="800">
                <a:solidFill>
                  <a:schemeClr val="tx1"/>
                </a:solidFill>
              </a:rPr>
              <a:t>500</a:t>
            </a:r>
            <a:r>
              <a:rPr lang="ja-JP" altLang="en-US" sz="800">
                <a:solidFill>
                  <a:schemeClr val="tx1"/>
                </a:solidFill>
              </a:rPr>
              <a:t>万円～） （</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endParaRPr lang="en-US" altLang="ja-JP" sz="800">
              <a:solidFill>
                <a:schemeClr val="tx1"/>
              </a:solidFill>
            </a:endParaRP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 （</a:t>
            </a:r>
            <a:r>
              <a:rPr lang="en-US" altLang="ja-JP" sz="800">
                <a:solidFill>
                  <a:schemeClr val="tx1"/>
                </a:solidFill>
              </a:rPr>
              <a:t>1000</a:t>
            </a:r>
            <a:r>
              <a:rPr lang="ja-JP" altLang="en-US" sz="800">
                <a:solidFill>
                  <a:schemeClr val="tx1"/>
                </a:solidFill>
              </a:rPr>
              <a:t>万円～） （</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a:t>
            </a:r>
            <a:r>
              <a:rPr lang="en-US" altLang="ja-JP" sz="800">
                <a:solidFill>
                  <a:schemeClr val="tx1"/>
                </a:solidFill>
              </a:rPr>
              <a:t>FQ1</a:t>
            </a:r>
            <a:r>
              <a:rPr lang="ja-JP" altLang="en-US" sz="800">
                <a:solidFill>
                  <a:schemeClr val="tx1"/>
                </a:solidFill>
              </a:rPr>
              <a:t>） （</a:t>
            </a:r>
            <a:r>
              <a:rPr lang="en-US" altLang="ja-JP" sz="800">
                <a:solidFill>
                  <a:schemeClr val="tx1"/>
                </a:solidFill>
              </a:rPr>
              <a:t>1000</a:t>
            </a:r>
            <a:r>
              <a:rPr lang="ja-JP" altLang="en-US" sz="800">
                <a:solidFill>
                  <a:schemeClr val="tx1"/>
                </a:solidFill>
              </a:rPr>
              <a:t>万円～） （</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endParaRPr lang="en-US" altLang="ja-JP" sz="800">
              <a:solidFill>
                <a:schemeClr val="tx1"/>
              </a:solidFill>
            </a:endParaRP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a:t>
            </a:r>
            <a:r>
              <a:rPr lang="en-US" altLang="ja-JP" sz="800">
                <a:solidFill>
                  <a:schemeClr val="tx1"/>
                </a:solidFill>
              </a:rPr>
              <a:t>FQ1</a:t>
            </a:r>
            <a:r>
              <a:rPr lang="ja-JP" altLang="en-US" sz="800">
                <a:solidFill>
                  <a:schemeClr val="tx1"/>
                </a:solidFill>
              </a:rPr>
              <a:t>） （</a:t>
            </a:r>
            <a:r>
              <a:rPr lang="en-US" altLang="ja-JP" sz="800">
                <a:solidFill>
                  <a:schemeClr val="tx1"/>
                </a:solidFill>
              </a:rPr>
              <a:t>2000</a:t>
            </a:r>
            <a:r>
              <a:rPr lang="ja-JP" altLang="en-US" sz="800">
                <a:solidFill>
                  <a:schemeClr val="tx1"/>
                </a:solidFill>
              </a:rPr>
              <a:t>万円～） （</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（都道府県）（</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a:t>
            </a:r>
            <a:r>
              <a:rPr lang="en-US" altLang="ja-JP" sz="800">
                <a:solidFill>
                  <a:schemeClr val="tx1"/>
                </a:solidFill>
              </a:rPr>
              <a:t>PC</a:t>
            </a:r>
            <a:r>
              <a:rPr lang="ja-JP" altLang="en-US" sz="800">
                <a:solidFill>
                  <a:schemeClr val="tx1"/>
                </a:solidFill>
              </a:rPr>
              <a:t>（</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a:t>
            </a:r>
            <a:r>
              <a:rPr lang="en-US" altLang="ja-JP" sz="800">
                <a:solidFill>
                  <a:schemeClr val="tx1"/>
                </a:solidFill>
              </a:rPr>
              <a:t>PC</a:t>
            </a:r>
            <a:r>
              <a:rPr lang="ja-JP" altLang="en-US" sz="800">
                <a:solidFill>
                  <a:schemeClr val="tx1"/>
                </a:solidFill>
              </a:rPr>
              <a:t>（都道府県）（</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p>
          <a:p>
            <a:r>
              <a:rPr lang="ja-JP" altLang="en-US" sz="800">
                <a:solidFill>
                  <a:schemeClr val="tx1"/>
                </a:solidFill>
              </a:rPr>
              <a:t>＜スペシャル商品＞</a:t>
            </a: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PC</a:t>
            </a:r>
            <a:r>
              <a:rPr lang="ja-JP" altLang="en-US" sz="800">
                <a:solidFill>
                  <a:schemeClr val="tx1"/>
                </a:solidFill>
              </a:rPr>
              <a:t>（</a:t>
            </a:r>
            <a:r>
              <a:rPr lang="en-US" altLang="ja-JP" sz="800">
                <a:solidFill>
                  <a:schemeClr val="tx1"/>
                </a:solidFill>
              </a:rPr>
              <a:t>1000</a:t>
            </a:r>
            <a:r>
              <a:rPr lang="ja-JP" altLang="en-US" sz="800">
                <a:solidFill>
                  <a:schemeClr val="tx1"/>
                </a:solidFill>
              </a:rPr>
              <a:t>万円～）（</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PC</a:t>
            </a:r>
            <a:r>
              <a:rPr lang="ja-JP" altLang="en-US" sz="800">
                <a:solidFill>
                  <a:schemeClr val="tx1"/>
                </a:solidFill>
              </a:rPr>
              <a:t>（</a:t>
            </a:r>
            <a:r>
              <a:rPr lang="en-US" altLang="ja-JP" sz="800">
                <a:solidFill>
                  <a:schemeClr val="tx1"/>
                </a:solidFill>
              </a:rPr>
              <a:t>2000</a:t>
            </a:r>
            <a:r>
              <a:rPr lang="ja-JP" altLang="en-US" sz="800">
                <a:solidFill>
                  <a:schemeClr val="tx1"/>
                </a:solidFill>
              </a:rPr>
              <a:t>万円～）（</a:t>
            </a:r>
            <a:r>
              <a:rPr lang="en-US" altLang="ja-JP" sz="800">
                <a:solidFill>
                  <a:schemeClr val="tx1"/>
                </a:solidFill>
              </a:rPr>
              <a:t>9/1</a:t>
            </a:r>
            <a:r>
              <a:rPr lang="ja-JP" altLang="en-US" sz="800">
                <a:solidFill>
                  <a:schemeClr val="tx1"/>
                </a:solidFill>
              </a:rPr>
              <a:t>～</a:t>
            </a:r>
            <a:r>
              <a:rPr lang="en-US" altLang="ja-JP" sz="800">
                <a:solidFill>
                  <a:schemeClr val="tx1"/>
                </a:solidFill>
              </a:rPr>
              <a:t>3/10</a:t>
            </a:r>
            <a:r>
              <a:rPr lang="ja-JP" altLang="en-US" sz="800">
                <a:solidFill>
                  <a:schemeClr val="tx1"/>
                </a:solidFill>
              </a:rPr>
              <a:t>）</a:t>
            </a:r>
            <a:endParaRPr lang="en-US" altLang="ja-JP" sz="800">
              <a:solidFill>
                <a:schemeClr val="tx1"/>
              </a:solidFill>
            </a:endParaRP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MD</a:t>
            </a:r>
            <a:r>
              <a:rPr lang="ja-JP" altLang="en-US" sz="800">
                <a:solidFill>
                  <a:schemeClr val="tx1"/>
                </a:solidFill>
              </a:rPr>
              <a:t>（</a:t>
            </a:r>
            <a:r>
              <a:rPr lang="en-US" altLang="ja-JP" sz="800">
                <a:solidFill>
                  <a:schemeClr val="tx1"/>
                </a:solidFill>
              </a:rPr>
              <a:t>1000</a:t>
            </a:r>
            <a:r>
              <a:rPr lang="ja-JP" altLang="en-US" sz="800">
                <a:solidFill>
                  <a:schemeClr val="tx1"/>
                </a:solidFill>
              </a:rPr>
              <a:t>万円～）（</a:t>
            </a:r>
            <a:r>
              <a:rPr lang="en-US" altLang="ja-JP" sz="800">
                <a:solidFill>
                  <a:schemeClr val="tx1"/>
                </a:solidFill>
              </a:rPr>
              <a:t>10/1</a:t>
            </a:r>
            <a:r>
              <a:rPr lang="ja-JP" altLang="en-US" sz="800">
                <a:solidFill>
                  <a:schemeClr val="tx1"/>
                </a:solidFill>
              </a:rPr>
              <a:t>～</a:t>
            </a:r>
            <a:r>
              <a:rPr lang="en-US" altLang="ja-JP" sz="800">
                <a:solidFill>
                  <a:schemeClr val="tx1"/>
                </a:solidFill>
              </a:rPr>
              <a:t>3/10</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MD</a:t>
            </a:r>
            <a:r>
              <a:rPr lang="ja-JP" altLang="en-US" sz="800">
                <a:solidFill>
                  <a:schemeClr val="tx1"/>
                </a:solidFill>
              </a:rPr>
              <a:t>（</a:t>
            </a:r>
            <a:r>
              <a:rPr lang="en-US" altLang="ja-JP" sz="800">
                <a:solidFill>
                  <a:schemeClr val="tx1"/>
                </a:solidFill>
              </a:rPr>
              <a:t>FQ1</a:t>
            </a:r>
            <a:r>
              <a:rPr lang="ja-JP" altLang="en-US" sz="800">
                <a:solidFill>
                  <a:schemeClr val="tx1"/>
                </a:solidFill>
              </a:rPr>
              <a:t>）（</a:t>
            </a:r>
            <a:r>
              <a:rPr lang="en-US" altLang="ja-JP" sz="800">
                <a:solidFill>
                  <a:schemeClr val="tx1"/>
                </a:solidFill>
              </a:rPr>
              <a:t>1000</a:t>
            </a:r>
            <a:r>
              <a:rPr lang="ja-JP" altLang="en-US" sz="800">
                <a:solidFill>
                  <a:schemeClr val="tx1"/>
                </a:solidFill>
              </a:rPr>
              <a:t>万円～）（</a:t>
            </a:r>
            <a:r>
              <a:rPr lang="en-US" altLang="ja-JP" sz="800">
                <a:solidFill>
                  <a:schemeClr val="tx1"/>
                </a:solidFill>
              </a:rPr>
              <a:t>10/1</a:t>
            </a:r>
            <a:r>
              <a:rPr lang="ja-JP" altLang="en-US" sz="800">
                <a:solidFill>
                  <a:schemeClr val="tx1"/>
                </a:solidFill>
              </a:rPr>
              <a:t>～</a:t>
            </a:r>
            <a:r>
              <a:rPr lang="en-US" altLang="ja-JP" sz="800">
                <a:solidFill>
                  <a:schemeClr val="tx1"/>
                </a:solidFill>
              </a:rPr>
              <a:t>3/10</a:t>
            </a:r>
            <a:r>
              <a:rPr lang="ja-JP" altLang="en-US" sz="800">
                <a:solidFill>
                  <a:schemeClr val="tx1"/>
                </a:solidFill>
              </a:rPr>
              <a:t>）</a:t>
            </a:r>
            <a:endParaRPr lang="en-US" altLang="ja-JP" sz="800">
              <a:solidFill>
                <a:schemeClr val="tx1"/>
              </a:solidFill>
            </a:endParaRP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MD</a:t>
            </a:r>
            <a:r>
              <a:rPr lang="ja-JP" altLang="en-US" sz="800">
                <a:solidFill>
                  <a:schemeClr val="tx1"/>
                </a:solidFill>
              </a:rPr>
              <a:t>（</a:t>
            </a:r>
            <a:r>
              <a:rPr lang="en-US" altLang="ja-JP" sz="800">
                <a:solidFill>
                  <a:schemeClr val="tx1"/>
                </a:solidFill>
              </a:rPr>
              <a:t>FQ1</a:t>
            </a:r>
            <a:r>
              <a:rPr lang="ja-JP" altLang="en-US" sz="800">
                <a:solidFill>
                  <a:schemeClr val="tx1"/>
                </a:solidFill>
              </a:rPr>
              <a:t>）（</a:t>
            </a:r>
            <a:r>
              <a:rPr lang="en-US" altLang="ja-JP" sz="800">
                <a:solidFill>
                  <a:schemeClr val="tx1"/>
                </a:solidFill>
              </a:rPr>
              <a:t>2000</a:t>
            </a:r>
            <a:r>
              <a:rPr lang="ja-JP" altLang="en-US" sz="800">
                <a:solidFill>
                  <a:schemeClr val="tx1"/>
                </a:solidFill>
              </a:rPr>
              <a:t>万円～）（</a:t>
            </a:r>
            <a:r>
              <a:rPr lang="en-US" altLang="ja-JP" sz="800">
                <a:solidFill>
                  <a:schemeClr val="tx1"/>
                </a:solidFill>
              </a:rPr>
              <a:t>10/1</a:t>
            </a:r>
            <a:r>
              <a:rPr lang="ja-JP" altLang="en-US" sz="800">
                <a:solidFill>
                  <a:schemeClr val="tx1"/>
                </a:solidFill>
              </a:rPr>
              <a:t>～</a:t>
            </a:r>
            <a:r>
              <a:rPr lang="en-US" altLang="ja-JP" sz="800">
                <a:solidFill>
                  <a:schemeClr val="tx1"/>
                </a:solidFill>
              </a:rPr>
              <a:t>3/10</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MD</a:t>
            </a:r>
            <a:r>
              <a:rPr lang="ja-JP" altLang="en-US" sz="800">
                <a:solidFill>
                  <a:schemeClr val="tx1"/>
                </a:solidFill>
              </a:rPr>
              <a:t>（都道府県）（</a:t>
            </a:r>
            <a:r>
              <a:rPr lang="en-US" altLang="ja-JP" sz="800">
                <a:solidFill>
                  <a:schemeClr val="tx1"/>
                </a:solidFill>
              </a:rPr>
              <a:t>10/1</a:t>
            </a:r>
            <a:r>
              <a:rPr lang="ja-JP" altLang="en-US" sz="800">
                <a:solidFill>
                  <a:schemeClr val="tx1"/>
                </a:solidFill>
              </a:rPr>
              <a:t>～</a:t>
            </a:r>
            <a:r>
              <a:rPr lang="en-US" altLang="ja-JP" sz="800">
                <a:solidFill>
                  <a:schemeClr val="tx1"/>
                </a:solidFill>
              </a:rPr>
              <a:t>3/10</a:t>
            </a:r>
            <a:r>
              <a:rPr lang="ja-JP" altLang="en-US" sz="800">
                <a:solidFill>
                  <a:schemeClr val="tx1"/>
                </a:solidFill>
              </a:rPr>
              <a:t>）</a:t>
            </a:r>
          </a:p>
        </p:txBody>
      </p:sp>
      <p:sp>
        <p:nvSpPr>
          <p:cNvPr id="23" name="正方形/長方形 22">
            <a:extLst>
              <a:ext uri="{FF2B5EF4-FFF2-40B4-BE49-F238E27FC236}">
                <a16:creationId xmlns:a16="http://schemas.microsoft.com/office/drawing/2014/main" id="{5C0B0E49-D9A3-94E3-A6EC-668227D05CD0}"/>
              </a:ext>
            </a:extLst>
          </p:cNvPr>
          <p:cNvSpPr/>
          <p:nvPr/>
        </p:nvSpPr>
        <p:spPr>
          <a:xfrm>
            <a:off x="6528542" y="2860608"/>
            <a:ext cx="4536009" cy="1953779"/>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a:solidFill>
                  <a:schemeClr val="tx1"/>
                </a:solidFill>
              </a:rPr>
              <a:t>＜レギュラー商品＞</a:t>
            </a: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 （</a:t>
            </a:r>
            <a:r>
              <a:rPr lang="en-US" altLang="ja-JP" sz="800">
                <a:solidFill>
                  <a:schemeClr val="tx1"/>
                </a:solidFill>
              </a:rPr>
              <a:t>500</a:t>
            </a:r>
            <a:r>
              <a:rPr lang="ja-JP" altLang="en-US" sz="800">
                <a:solidFill>
                  <a:schemeClr val="tx1"/>
                </a:solidFill>
              </a:rPr>
              <a:t>万円～） （</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endParaRPr lang="en-US" altLang="ja-JP" sz="800">
              <a:solidFill>
                <a:schemeClr val="tx1"/>
              </a:solidFill>
            </a:endParaRP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 （</a:t>
            </a:r>
            <a:r>
              <a:rPr lang="en-US" altLang="ja-JP" sz="800">
                <a:solidFill>
                  <a:schemeClr val="tx1"/>
                </a:solidFill>
              </a:rPr>
              <a:t>1000</a:t>
            </a:r>
            <a:r>
              <a:rPr lang="ja-JP" altLang="en-US" sz="800">
                <a:solidFill>
                  <a:schemeClr val="tx1"/>
                </a:solidFill>
              </a:rPr>
              <a:t>万円～） （</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a:t>
            </a:r>
            <a:r>
              <a:rPr lang="en-US" altLang="ja-JP" sz="800">
                <a:solidFill>
                  <a:schemeClr val="tx1"/>
                </a:solidFill>
              </a:rPr>
              <a:t>FQ1</a:t>
            </a:r>
            <a:r>
              <a:rPr lang="ja-JP" altLang="en-US" sz="800">
                <a:solidFill>
                  <a:schemeClr val="tx1"/>
                </a:solidFill>
              </a:rPr>
              <a:t>） （</a:t>
            </a:r>
            <a:r>
              <a:rPr lang="en-US" altLang="ja-JP" sz="800">
                <a:solidFill>
                  <a:schemeClr val="tx1"/>
                </a:solidFill>
              </a:rPr>
              <a:t>1000</a:t>
            </a:r>
            <a:r>
              <a:rPr lang="ja-JP" altLang="en-US" sz="800">
                <a:solidFill>
                  <a:schemeClr val="tx1"/>
                </a:solidFill>
              </a:rPr>
              <a:t>万円～） （</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endParaRPr lang="en-US" altLang="ja-JP" sz="800">
              <a:solidFill>
                <a:schemeClr val="tx1"/>
              </a:solidFill>
            </a:endParaRP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a:t>
            </a:r>
            <a:r>
              <a:rPr lang="en-US" altLang="ja-JP" sz="800">
                <a:solidFill>
                  <a:schemeClr val="tx1"/>
                </a:solidFill>
              </a:rPr>
              <a:t>FQ1</a:t>
            </a:r>
            <a:r>
              <a:rPr lang="ja-JP" altLang="en-US" sz="800">
                <a:solidFill>
                  <a:schemeClr val="tx1"/>
                </a:solidFill>
              </a:rPr>
              <a:t>） （</a:t>
            </a:r>
            <a:r>
              <a:rPr lang="en-US" altLang="ja-JP" sz="800">
                <a:solidFill>
                  <a:schemeClr val="tx1"/>
                </a:solidFill>
              </a:rPr>
              <a:t>2000</a:t>
            </a:r>
            <a:r>
              <a:rPr lang="ja-JP" altLang="en-US" sz="800">
                <a:solidFill>
                  <a:schemeClr val="tx1"/>
                </a:solidFill>
              </a:rPr>
              <a:t>万円～） （</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リッチフォーマット　</a:t>
            </a:r>
            <a:r>
              <a:rPr lang="en-US" altLang="ja-JP" sz="800">
                <a:solidFill>
                  <a:schemeClr val="tx1"/>
                </a:solidFill>
              </a:rPr>
              <a:t>MD</a:t>
            </a:r>
            <a:r>
              <a:rPr lang="ja-JP" altLang="en-US" sz="800">
                <a:solidFill>
                  <a:schemeClr val="tx1"/>
                </a:solidFill>
              </a:rPr>
              <a:t>（都道府県）（</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a:t>
            </a:r>
            <a:r>
              <a:rPr lang="en-US" altLang="ja-JP" sz="800">
                <a:solidFill>
                  <a:schemeClr val="tx1"/>
                </a:solidFill>
              </a:rPr>
              <a:t>PC</a:t>
            </a:r>
            <a:r>
              <a:rPr lang="ja-JP" altLang="en-US" sz="800">
                <a:solidFill>
                  <a:schemeClr val="tx1"/>
                </a:solidFill>
              </a:rPr>
              <a:t>（</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a:t>
            </a:r>
            <a:r>
              <a:rPr lang="en-US" altLang="ja-JP" sz="800">
                <a:solidFill>
                  <a:schemeClr val="tx1"/>
                </a:solidFill>
              </a:rPr>
              <a:t>PC</a:t>
            </a:r>
            <a:r>
              <a:rPr lang="ja-JP" altLang="en-US" sz="800">
                <a:solidFill>
                  <a:schemeClr val="tx1"/>
                </a:solidFill>
              </a:rPr>
              <a:t>（都道府県）（</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a:p>
            <a:r>
              <a:rPr lang="ja-JP" altLang="en-US" sz="800">
                <a:solidFill>
                  <a:schemeClr val="tx1"/>
                </a:solidFill>
              </a:rPr>
              <a:t>＜スペシャル商品＞</a:t>
            </a: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PC</a:t>
            </a:r>
            <a:r>
              <a:rPr lang="ja-JP" altLang="en-US" sz="800">
                <a:solidFill>
                  <a:schemeClr val="tx1"/>
                </a:solidFill>
              </a:rPr>
              <a:t>（</a:t>
            </a:r>
            <a:r>
              <a:rPr lang="en-US" altLang="ja-JP" sz="800">
                <a:solidFill>
                  <a:schemeClr val="tx1"/>
                </a:solidFill>
              </a:rPr>
              <a:t>1000</a:t>
            </a:r>
            <a:r>
              <a:rPr lang="ja-JP" altLang="en-US" sz="800">
                <a:solidFill>
                  <a:schemeClr val="tx1"/>
                </a:solidFill>
              </a:rPr>
              <a:t>万円～）（</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PC</a:t>
            </a:r>
            <a:r>
              <a:rPr lang="ja-JP" altLang="en-US" sz="800">
                <a:solidFill>
                  <a:schemeClr val="tx1"/>
                </a:solidFill>
              </a:rPr>
              <a:t>（</a:t>
            </a:r>
            <a:r>
              <a:rPr lang="en-US" altLang="ja-JP" sz="800">
                <a:solidFill>
                  <a:schemeClr val="tx1"/>
                </a:solidFill>
              </a:rPr>
              <a:t>2000</a:t>
            </a:r>
            <a:r>
              <a:rPr lang="ja-JP" altLang="en-US" sz="800">
                <a:solidFill>
                  <a:schemeClr val="tx1"/>
                </a:solidFill>
              </a:rPr>
              <a:t>万円～）（</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endParaRPr lang="en-US" altLang="ja-JP" sz="800">
              <a:solidFill>
                <a:schemeClr val="tx1"/>
              </a:solidFill>
            </a:endParaRP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MD</a:t>
            </a:r>
            <a:r>
              <a:rPr lang="ja-JP" altLang="en-US" sz="800">
                <a:solidFill>
                  <a:schemeClr val="tx1"/>
                </a:solidFill>
              </a:rPr>
              <a:t>（</a:t>
            </a:r>
            <a:r>
              <a:rPr lang="en-US" altLang="ja-JP" sz="800">
                <a:solidFill>
                  <a:schemeClr val="tx1"/>
                </a:solidFill>
              </a:rPr>
              <a:t>1000</a:t>
            </a:r>
            <a:r>
              <a:rPr lang="ja-JP" altLang="en-US" sz="800">
                <a:solidFill>
                  <a:schemeClr val="tx1"/>
                </a:solidFill>
              </a:rPr>
              <a:t>万円～）（</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MD</a:t>
            </a:r>
            <a:r>
              <a:rPr lang="ja-JP" altLang="en-US" sz="800">
                <a:solidFill>
                  <a:schemeClr val="tx1"/>
                </a:solidFill>
              </a:rPr>
              <a:t>（</a:t>
            </a:r>
            <a:r>
              <a:rPr lang="en-US" altLang="ja-JP" sz="800">
                <a:solidFill>
                  <a:schemeClr val="tx1"/>
                </a:solidFill>
              </a:rPr>
              <a:t>FQ1</a:t>
            </a:r>
            <a:r>
              <a:rPr lang="ja-JP" altLang="en-US" sz="800">
                <a:solidFill>
                  <a:schemeClr val="tx1"/>
                </a:solidFill>
              </a:rPr>
              <a:t>）（</a:t>
            </a:r>
            <a:r>
              <a:rPr lang="en-US" altLang="ja-JP" sz="800">
                <a:solidFill>
                  <a:schemeClr val="tx1"/>
                </a:solidFill>
              </a:rPr>
              <a:t>1000</a:t>
            </a:r>
            <a:r>
              <a:rPr lang="ja-JP" altLang="en-US" sz="800">
                <a:solidFill>
                  <a:schemeClr val="tx1"/>
                </a:solidFill>
              </a:rPr>
              <a:t>万円～）（</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endParaRPr lang="en-US" altLang="ja-JP" sz="800">
              <a:solidFill>
                <a:schemeClr val="tx1"/>
              </a:solidFill>
            </a:endParaRP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MD</a:t>
            </a:r>
            <a:r>
              <a:rPr lang="ja-JP" altLang="en-US" sz="800">
                <a:solidFill>
                  <a:schemeClr val="tx1"/>
                </a:solidFill>
              </a:rPr>
              <a:t>（</a:t>
            </a:r>
            <a:r>
              <a:rPr lang="en-US" altLang="ja-JP" sz="800">
                <a:solidFill>
                  <a:schemeClr val="tx1"/>
                </a:solidFill>
              </a:rPr>
              <a:t>FQ1</a:t>
            </a:r>
            <a:r>
              <a:rPr lang="ja-JP" altLang="en-US" sz="800">
                <a:solidFill>
                  <a:schemeClr val="tx1"/>
                </a:solidFill>
              </a:rPr>
              <a:t>）（</a:t>
            </a:r>
            <a:r>
              <a:rPr lang="en-US" altLang="ja-JP" sz="800">
                <a:solidFill>
                  <a:schemeClr val="tx1"/>
                </a:solidFill>
              </a:rPr>
              <a:t>2000</a:t>
            </a:r>
            <a:r>
              <a:rPr lang="ja-JP" altLang="en-US" sz="800">
                <a:solidFill>
                  <a:schemeClr val="tx1"/>
                </a:solidFill>
              </a:rPr>
              <a:t>万円～）（</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a:p>
            <a:pPr marL="171450" indent="-171450">
              <a:buFont typeface="Arial" panose="020B0604020202020204" pitchFamily="34" charset="0"/>
              <a:buChar char="•"/>
            </a:pPr>
            <a:r>
              <a:rPr lang="ja-JP" altLang="en-US" sz="800">
                <a:solidFill>
                  <a:schemeClr val="tx1"/>
                </a:solidFill>
              </a:rPr>
              <a:t>ブランドパネル　トップインパクト　パノラマ　</a:t>
            </a:r>
            <a:r>
              <a:rPr lang="en-US" altLang="ja-JP" sz="800">
                <a:solidFill>
                  <a:schemeClr val="tx1"/>
                </a:solidFill>
              </a:rPr>
              <a:t>MD</a:t>
            </a:r>
            <a:r>
              <a:rPr lang="ja-JP" altLang="en-US" sz="800">
                <a:solidFill>
                  <a:schemeClr val="tx1"/>
                </a:solidFill>
              </a:rPr>
              <a:t>（都道府県）（</a:t>
            </a:r>
            <a:r>
              <a:rPr lang="en-US" altLang="ja-JP" sz="800">
                <a:solidFill>
                  <a:schemeClr val="tx1"/>
                </a:solidFill>
              </a:rPr>
              <a:t>3/12</a:t>
            </a:r>
            <a:r>
              <a:rPr lang="ja-JP" altLang="en-US" sz="800">
                <a:solidFill>
                  <a:schemeClr val="tx1"/>
                </a:solidFill>
              </a:rPr>
              <a:t>～</a:t>
            </a:r>
            <a:r>
              <a:rPr lang="en-US" altLang="ja-JP" sz="800">
                <a:solidFill>
                  <a:schemeClr val="tx1"/>
                </a:solidFill>
              </a:rPr>
              <a:t>3/31</a:t>
            </a:r>
            <a:r>
              <a:rPr lang="ja-JP" altLang="en-US" sz="800">
                <a:solidFill>
                  <a:schemeClr val="tx1"/>
                </a:solidFill>
              </a:rPr>
              <a:t>）</a:t>
            </a:r>
          </a:p>
        </p:txBody>
      </p:sp>
      <p:sp>
        <p:nvSpPr>
          <p:cNvPr id="24" name="テキスト ボックス 23">
            <a:extLst>
              <a:ext uri="{FF2B5EF4-FFF2-40B4-BE49-F238E27FC236}">
                <a16:creationId xmlns:a16="http://schemas.microsoft.com/office/drawing/2014/main" id="{F66DB22A-7A3A-DF83-EC54-A1C1B60C6FFC}"/>
              </a:ext>
            </a:extLst>
          </p:cNvPr>
          <p:cNvSpPr txBox="1"/>
          <p:nvPr/>
        </p:nvSpPr>
        <p:spPr>
          <a:xfrm>
            <a:off x="610533" y="2318607"/>
            <a:ext cx="1732617" cy="369332"/>
          </a:xfrm>
          <a:prstGeom prst="rect">
            <a:avLst/>
          </a:prstGeom>
          <a:noFill/>
        </p:spPr>
        <p:txBody>
          <a:bodyPr wrap="square" rtlCol="0">
            <a:spAutoFit/>
          </a:bodyPr>
          <a:lstStyle/>
          <a:p>
            <a:pPr algn="l"/>
            <a:r>
              <a:rPr kumimoji="1" lang="en-US" altLang="ja-JP"/>
              <a:t>9/1</a:t>
            </a:r>
            <a:r>
              <a:rPr kumimoji="1" lang="ja-JP" altLang="en-US"/>
              <a:t>（</a:t>
            </a:r>
            <a:r>
              <a:rPr kumimoji="1" lang="en-US" altLang="ja-JP"/>
              <a:t>10/1</a:t>
            </a:r>
            <a:r>
              <a:rPr kumimoji="1" lang="ja-JP" altLang="en-US"/>
              <a:t>）</a:t>
            </a:r>
          </a:p>
        </p:txBody>
      </p:sp>
      <p:sp>
        <p:nvSpPr>
          <p:cNvPr id="25" name="テキスト ボックス 24">
            <a:extLst>
              <a:ext uri="{FF2B5EF4-FFF2-40B4-BE49-F238E27FC236}">
                <a16:creationId xmlns:a16="http://schemas.microsoft.com/office/drawing/2014/main" id="{5C66207B-F1D2-63AE-D88B-E71408484B0F}"/>
              </a:ext>
            </a:extLst>
          </p:cNvPr>
          <p:cNvSpPr txBox="1"/>
          <p:nvPr/>
        </p:nvSpPr>
        <p:spPr>
          <a:xfrm>
            <a:off x="493309" y="2969860"/>
            <a:ext cx="369332" cy="1687194"/>
          </a:xfrm>
          <a:prstGeom prst="rect">
            <a:avLst/>
          </a:prstGeom>
          <a:noFill/>
        </p:spPr>
        <p:txBody>
          <a:bodyPr vert="eaVert" wrap="square" rtlCol="0" anchor="ctr">
            <a:spAutoFit/>
          </a:bodyPr>
          <a:lstStyle/>
          <a:p>
            <a:pPr algn="dist"/>
            <a:r>
              <a:rPr kumimoji="1" lang="ja-JP" altLang="en-US" sz="1200"/>
              <a:t>対象商品</a:t>
            </a:r>
          </a:p>
        </p:txBody>
      </p:sp>
      <p:sp>
        <p:nvSpPr>
          <p:cNvPr id="26" name="テキスト ボックス 25">
            <a:extLst>
              <a:ext uri="{FF2B5EF4-FFF2-40B4-BE49-F238E27FC236}">
                <a16:creationId xmlns:a16="http://schemas.microsoft.com/office/drawing/2014/main" id="{2A4D736B-D0F6-A04A-1AA1-91AFA82F9AB5}"/>
              </a:ext>
            </a:extLst>
          </p:cNvPr>
          <p:cNvSpPr txBox="1"/>
          <p:nvPr/>
        </p:nvSpPr>
        <p:spPr>
          <a:xfrm>
            <a:off x="677975" y="6218746"/>
            <a:ext cx="10587651" cy="246221"/>
          </a:xfrm>
          <a:prstGeom prst="rect">
            <a:avLst/>
          </a:prstGeom>
          <a:noFill/>
        </p:spPr>
        <p:txBody>
          <a:bodyPr wrap="square">
            <a:spAutoFit/>
          </a:bodyPr>
          <a:lstStyle/>
          <a:p>
            <a:pPr marL="449263" indent="-449263"/>
            <a:r>
              <a:rPr kumimoji="1" lang="en-US" altLang="ja-JP" sz="1000" dirty="0">
                <a:solidFill>
                  <a:srgbClr val="FF0033"/>
                </a:solidFill>
                <a:latin typeface="+mn-ea"/>
              </a:rPr>
              <a:t>※</a:t>
            </a:r>
            <a:r>
              <a:rPr kumimoji="0" lang="en-US" altLang="ja-JP" sz="1000" kern="0" dirty="0">
                <a:solidFill>
                  <a:srgbClr val="FF0033"/>
                </a:solidFill>
                <a:latin typeface="+mn-ea"/>
              </a:rPr>
              <a:t>3/11</a:t>
            </a:r>
            <a:r>
              <a:rPr kumimoji="0" lang="ja-JP" altLang="en-US" sz="1000" kern="0" dirty="0">
                <a:solidFill>
                  <a:srgbClr val="FF0033"/>
                </a:solidFill>
                <a:latin typeface="+mn-ea"/>
              </a:rPr>
              <a:t>に</a:t>
            </a:r>
            <a:r>
              <a:rPr lang="en-US" altLang="ja-JP" sz="1000" dirty="0">
                <a:solidFill>
                  <a:srgbClr val="FF0033"/>
                </a:solidFill>
                <a:latin typeface="+mn-ea"/>
              </a:rPr>
              <a:t>Yahoo! JAPAN</a:t>
            </a:r>
            <a:r>
              <a:rPr lang="ja-JP" altLang="en-US" sz="1000" dirty="0">
                <a:solidFill>
                  <a:srgbClr val="FF0033"/>
                </a:solidFill>
                <a:latin typeface="+mn-ea"/>
              </a:rPr>
              <a:t>　トップページ</a:t>
            </a:r>
            <a:r>
              <a:rPr kumimoji="0" lang="ja-JP" altLang="en-US" sz="1000" kern="0" dirty="0">
                <a:solidFill>
                  <a:srgbClr val="FF0033"/>
                </a:solidFill>
                <a:latin typeface="+mn-ea"/>
              </a:rPr>
              <a:t>にて特別演出が行われる可能性があります。</a:t>
            </a:r>
          </a:p>
        </p:txBody>
      </p:sp>
    </p:spTree>
    <p:extLst>
      <p:ext uri="{BB962C8B-B14F-4D97-AF65-F5344CB8AC3E}">
        <p14:creationId xmlns:p14="http://schemas.microsoft.com/office/powerpoint/2010/main" val="41736330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rgbClr val="0D0D0D"/>
                </a:solidFill>
                <a:latin typeface="Meiryo" panose="020B0604030504040204" pitchFamily="34" charset="-128"/>
                <a:ea typeface="Meiryo" panose="020B0604030504040204" pitchFamily="34" charset="-128"/>
              </a:rPr>
              <a:t>Yahoo!</a:t>
            </a:r>
            <a:r>
              <a:rPr lang="ja-JP" altLang="en-US" sz="1200" b="0" i="0">
                <a:solidFill>
                  <a:srgbClr val="0D0D0D"/>
                </a:solidFill>
                <a:latin typeface="Meiryo" panose="020B0604030504040204" pitchFamily="34" charset="-128"/>
                <a:ea typeface="Meiryo" panose="020B0604030504040204" pitchFamily="34" charset="-128"/>
              </a:rPr>
              <a:t>広告</a:t>
            </a:r>
            <a:r>
              <a:rPr lang="en-US" altLang="ja-JP" sz="1200" b="0" i="0">
                <a:solidFill>
                  <a:srgbClr val="0D0D0D"/>
                </a:solidFill>
                <a:latin typeface="Meiryo" panose="020B0604030504040204" pitchFamily="34" charset="-128"/>
                <a:ea typeface="Meiryo" panose="020B0604030504040204" pitchFamily="34" charset="-128"/>
              </a:rPr>
              <a:t> </a:t>
            </a:r>
            <a:r>
              <a:rPr lang="ja-JP" altLang="en-US" sz="1200" b="0" i="0">
                <a:solidFill>
                  <a:srgbClr val="0D0D0D"/>
                </a:solidFill>
                <a:latin typeface="Meiryo" panose="020B0604030504040204" pitchFamily="34" charset="-128"/>
                <a:ea typeface="Meiryo" panose="020B0604030504040204" pitchFamily="34" charset="-128"/>
              </a:rPr>
              <a:t>ウェブサイト</a:t>
            </a:r>
            <a:br>
              <a:rPr lang="en-US" altLang="ja-JP" sz="1200">
                <a:solidFill>
                  <a:srgbClr val="0D0D0D"/>
                </a:solidFill>
                <a:latin typeface="Meiryo" panose="020B0604030504040204" pitchFamily="34" charset="-128"/>
                <a:ea typeface="Meiryo" panose="020B0604030504040204" pitchFamily="34" charset="-128"/>
              </a:rPr>
            </a:br>
            <a:r>
              <a:rPr lang="en-US" altLang="ja-JP" sz="1200" b="0" i="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a:solidFill>
                  <a:srgbClr val="00003E"/>
                </a:solidFill>
                <a:latin typeface="Meiryo" panose="020B0604030504040204" pitchFamily="34" charset="-128"/>
                <a:ea typeface="Meiryo" panose="020B0604030504040204" pitchFamily="34" charset="-128"/>
              </a:rPr>
              <a:t>ブランドパネル</a:t>
            </a:r>
            <a:r>
              <a:rPr kumimoji="1" lang="en-US" altLang="ja-JP">
                <a:solidFill>
                  <a:srgbClr val="00003E"/>
                </a:solidFill>
                <a:latin typeface="Meiryo" panose="020B0604030504040204" pitchFamily="34" charset="-128"/>
                <a:ea typeface="Meiryo" panose="020B0604030504040204" pitchFamily="34" charset="-128"/>
              </a:rPr>
              <a:t>2024</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9</a:t>
            </a:r>
            <a:r>
              <a:rPr kumimoji="1" lang="ja-JP" altLang="en-US">
                <a:solidFill>
                  <a:srgbClr val="00003E"/>
                </a:solidFill>
                <a:latin typeface="Meiryo" panose="020B0604030504040204" pitchFamily="34" charset="-128"/>
                <a:ea typeface="Meiryo" panose="020B0604030504040204" pitchFamily="34" charset="-128"/>
              </a:rPr>
              <a:t>月</a:t>
            </a:r>
            <a:r>
              <a:rPr kumimoji="1" lang="en-US" altLang="ja-JP">
                <a:solidFill>
                  <a:srgbClr val="00003E"/>
                </a:solidFill>
                <a:latin typeface="Meiryo" panose="020B0604030504040204" pitchFamily="34" charset="-128"/>
                <a:ea typeface="Meiryo" panose="020B0604030504040204" pitchFamily="34" charset="-128"/>
              </a:rPr>
              <a:t>~2025</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3</a:t>
            </a:r>
            <a:r>
              <a:rPr kumimoji="1" lang="ja-JP" altLang="en-US">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FED78E4E-A77E-DCB0-224A-62B5F4716308}"/>
              </a:ext>
            </a:extLst>
          </p:cNvPr>
          <p:cNvSpPr/>
          <p:nvPr/>
        </p:nvSpPr>
        <p:spPr>
          <a:xfrm>
            <a:off x="507833" y="992440"/>
            <a:ext cx="8008370"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1" spc="300">
                <a:solidFill>
                  <a:srgbClr val="FFFFFF"/>
                </a:solidFill>
                <a:latin typeface="Meiryo" panose="020B0604030504040204" pitchFamily="34" charset="-128"/>
                <a:ea typeface="Meiryo" panose="020B0604030504040204" pitchFamily="34" charset="-128"/>
              </a:rPr>
              <a:t>2025/1/1</a:t>
            </a:r>
            <a:r>
              <a:rPr lang="ja-JP" altLang="en-US" b="1" spc="300">
                <a:solidFill>
                  <a:srgbClr val="FFFFFF"/>
                </a:solidFill>
                <a:latin typeface="Meiryo" panose="020B0604030504040204" pitchFamily="34" charset="-128"/>
                <a:ea typeface="Meiryo" panose="020B0604030504040204" pitchFamily="34" charset="-128"/>
              </a:rPr>
              <a:t>（水）</a:t>
            </a: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元旦</a:t>
            </a:r>
            <a:r>
              <a:rPr kumimoji="1" lang="en-US" altLang="ja-JP"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0</a:t>
            </a: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時台のみを指定した時間帯ジャック</a:t>
            </a:r>
          </a:p>
        </p:txBody>
      </p:sp>
      <p:sp>
        <p:nvSpPr>
          <p:cNvPr id="3" name="正方形/長方形 2">
            <a:extLst>
              <a:ext uri="{FF2B5EF4-FFF2-40B4-BE49-F238E27FC236}">
                <a16:creationId xmlns:a16="http://schemas.microsoft.com/office/drawing/2014/main" id="{1A2BCBD0-3A1E-F7C6-0B75-71A9C675A5FD}"/>
              </a:ext>
            </a:extLst>
          </p:cNvPr>
          <p:cNvSpPr/>
          <p:nvPr/>
        </p:nvSpPr>
        <p:spPr>
          <a:xfrm>
            <a:off x="493629" y="1566407"/>
            <a:ext cx="11204741" cy="562802"/>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400" b="0" i="0" dirty="0">
                <a:solidFill>
                  <a:srgbClr val="0D0C0D"/>
                </a:solidFill>
                <a:effectLst/>
                <a:latin typeface="+mj-ea"/>
                <a:ea typeface="+mj-ea"/>
              </a:rPr>
              <a:t>・平常時と比較して</a:t>
            </a:r>
            <a:r>
              <a:rPr lang="en-US" altLang="ja-JP" sz="1400" b="0" i="0" dirty="0">
                <a:solidFill>
                  <a:srgbClr val="0D0C0D"/>
                </a:solidFill>
                <a:effectLst/>
                <a:latin typeface="+mj-ea"/>
                <a:ea typeface="+mj-ea"/>
              </a:rPr>
              <a:t>PV</a:t>
            </a:r>
            <a:r>
              <a:rPr lang="ja-JP" altLang="en-US" sz="1400" b="0" i="0" dirty="0">
                <a:solidFill>
                  <a:srgbClr val="0D0C0D"/>
                </a:solidFill>
                <a:effectLst/>
                <a:latin typeface="+mj-ea"/>
                <a:ea typeface="+mj-ea"/>
              </a:rPr>
              <a:t>が大きく上昇する</a:t>
            </a:r>
            <a:r>
              <a:rPr lang="en-US" altLang="ja-JP" sz="1400" b="0" i="0" dirty="0">
                <a:solidFill>
                  <a:srgbClr val="0D0C0D"/>
                </a:solidFill>
                <a:effectLst/>
                <a:latin typeface="+mj-ea"/>
                <a:ea typeface="+mj-ea"/>
              </a:rPr>
              <a:t>『</a:t>
            </a:r>
            <a:r>
              <a:rPr lang="ja-JP" altLang="en-US" sz="1400" b="0" i="0" dirty="0">
                <a:solidFill>
                  <a:srgbClr val="0D0C0D"/>
                </a:solidFill>
                <a:effectLst/>
                <a:latin typeface="+mj-ea"/>
                <a:ea typeface="+mj-ea"/>
              </a:rPr>
              <a:t>年明け直後の</a:t>
            </a:r>
            <a:r>
              <a:rPr lang="en-US" altLang="ja-JP" sz="1400" b="0" i="0" dirty="0">
                <a:solidFill>
                  <a:srgbClr val="0D0C0D"/>
                </a:solidFill>
                <a:effectLst/>
                <a:latin typeface="+mj-ea"/>
                <a:ea typeface="+mj-ea"/>
              </a:rPr>
              <a:t>1</a:t>
            </a:r>
            <a:r>
              <a:rPr lang="ja-JP" altLang="en-US" sz="1400" b="0" i="0" dirty="0">
                <a:solidFill>
                  <a:srgbClr val="0D0C0D"/>
                </a:solidFill>
                <a:effectLst/>
                <a:latin typeface="+mj-ea"/>
                <a:ea typeface="+mj-ea"/>
              </a:rPr>
              <a:t>時間</a:t>
            </a:r>
            <a:r>
              <a:rPr lang="en-US" altLang="ja-JP" sz="1400" b="0" i="0" dirty="0">
                <a:solidFill>
                  <a:srgbClr val="0D0C0D"/>
                </a:solidFill>
                <a:effectLst/>
                <a:latin typeface="+mj-ea"/>
                <a:ea typeface="+mj-ea"/>
              </a:rPr>
              <a:t>』</a:t>
            </a:r>
            <a:r>
              <a:rPr lang="ja-JP" altLang="en-US" sz="1400" b="0" i="0" dirty="0">
                <a:solidFill>
                  <a:srgbClr val="0D0C0D"/>
                </a:solidFill>
                <a:effectLst/>
                <a:latin typeface="+mj-ea"/>
                <a:ea typeface="+mj-ea"/>
              </a:rPr>
              <a:t>をジャック配信する特別商品をリリースいたします</a:t>
            </a:r>
            <a:r>
              <a:rPr lang="ja-JP" altLang="en-US" sz="1400" dirty="0">
                <a:solidFill>
                  <a:srgbClr val="0D0C0D"/>
                </a:solidFill>
                <a:latin typeface="+mj-ea"/>
                <a:ea typeface="+mj-ea"/>
              </a:rPr>
              <a:t>。</a:t>
            </a:r>
            <a:endParaRPr lang="en-US" altLang="ja-JP" sz="1400" b="0" i="0" dirty="0">
              <a:solidFill>
                <a:srgbClr val="0D0C0D"/>
              </a:solidFill>
              <a:effectLst/>
              <a:latin typeface="+mj-ea"/>
              <a:ea typeface="+mj-ea"/>
            </a:endParaRPr>
          </a:p>
        </p:txBody>
      </p:sp>
      <p:sp>
        <p:nvSpPr>
          <p:cNvPr id="4" name="テキスト ボックス 3">
            <a:extLst>
              <a:ext uri="{FF2B5EF4-FFF2-40B4-BE49-F238E27FC236}">
                <a16:creationId xmlns:a16="http://schemas.microsoft.com/office/drawing/2014/main" id="{933CDA98-6AFA-071F-FDED-D8CF01C130FC}"/>
              </a:ext>
            </a:extLst>
          </p:cNvPr>
          <p:cNvSpPr txBox="1"/>
          <p:nvPr/>
        </p:nvSpPr>
        <p:spPr>
          <a:xfrm>
            <a:off x="1415480" y="2498976"/>
            <a:ext cx="9577064" cy="461665"/>
          </a:xfrm>
          <a:prstGeom prst="rect">
            <a:avLst/>
          </a:prstGeom>
          <a:noFill/>
        </p:spPr>
        <p:txBody>
          <a:bodyPr wrap="square" rtlCol="0">
            <a:spAutoFit/>
          </a:bodyPr>
          <a:lstStyle/>
          <a:p>
            <a:br>
              <a:rPr lang="en-US" altLang="ja-JP" sz="1200">
                <a:solidFill>
                  <a:schemeClr val="tx1">
                    <a:lumMod val="95000"/>
                    <a:lumOff val="5000"/>
                  </a:schemeClr>
                </a:solidFill>
                <a:latin typeface="Meiryo" panose="020B0604030504040204" pitchFamily="34" charset="-128"/>
                <a:ea typeface="Meiryo" panose="020B0604030504040204" pitchFamily="34" charset="-128"/>
              </a:rPr>
            </a:br>
            <a:endParaRPr kumimoji="1" lang="ja-JP" altLang="en-US" sz="1200">
              <a:solidFill>
                <a:schemeClr val="tx1">
                  <a:lumMod val="95000"/>
                  <a:lumOff val="5000"/>
                </a:schemeClr>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667EC952-A134-031B-1EC2-20142D7F5920}"/>
              </a:ext>
            </a:extLst>
          </p:cNvPr>
          <p:cNvSpPr/>
          <p:nvPr/>
        </p:nvSpPr>
        <p:spPr>
          <a:xfrm>
            <a:off x="1063824" y="3323829"/>
            <a:ext cx="1368152" cy="1055752"/>
          </a:xfrm>
          <a:prstGeom prst="rect">
            <a:avLst/>
          </a:prstGeom>
          <a:solidFill>
            <a:srgbClr val="02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b="1">
                <a:solidFill>
                  <a:schemeClr val="bg2"/>
                </a:solidFill>
              </a:rPr>
              <a:t>・ブランドパネルリッチフォーマット</a:t>
            </a:r>
            <a:r>
              <a:rPr lang="en-US" altLang="ja-JP" sz="1000" b="1">
                <a:solidFill>
                  <a:schemeClr val="bg2"/>
                </a:solidFill>
              </a:rPr>
              <a:t>MD</a:t>
            </a:r>
            <a:r>
              <a:rPr lang="ja-JP" altLang="en-US" sz="1000" b="1">
                <a:solidFill>
                  <a:schemeClr val="bg2"/>
                </a:solidFill>
              </a:rPr>
              <a:t>（時間帯ジャック）（元旦）</a:t>
            </a:r>
            <a:endParaRPr kumimoji="1" lang="ja-JP" altLang="en-US" sz="1000" b="1">
              <a:solidFill>
                <a:schemeClr val="bg2"/>
              </a:solidFill>
            </a:endParaRPr>
          </a:p>
        </p:txBody>
      </p:sp>
      <p:cxnSp>
        <p:nvCxnSpPr>
          <p:cNvPr id="7" name="直線矢印コネクタ 6">
            <a:extLst>
              <a:ext uri="{FF2B5EF4-FFF2-40B4-BE49-F238E27FC236}">
                <a16:creationId xmlns:a16="http://schemas.microsoft.com/office/drawing/2014/main" id="{90F89DCF-6387-0B3B-F688-F224640BA6C4}"/>
              </a:ext>
            </a:extLst>
          </p:cNvPr>
          <p:cNvCxnSpPr>
            <a:cxnSpLocks/>
          </p:cNvCxnSpPr>
          <p:nvPr/>
        </p:nvCxnSpPr>
        <p:spPr>
          <a:xfrm>
            <a:off x="1063824" y="2979687"/>
            <a:ext cx="936104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44150A36-71D1-97C3-4F4A-D762EE5EE98B}"/>
              </a:ext>
            </a:extLst>
          </p:cNvPr>
          <p:cNvSpPr/>
          <p:nvPr/>
        </p:nvSpPr>
        <p:spPr>
          <a:xfrm>
            <a:off x="6523342" y="3312876"/>
            <a:ext cx="3824807" cy="1065335"/>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a:solidFill>
                  <a:schemeClr val="tx1"/>
                </a:solidFill>
              </a:rPr>
              <a:t>・ブランドパネル　</a:t>
            </a:r>
            <a:r>
              <a:rPr lang="en-US" altLang="ja-JP" sz="800">
                <a:solidFill>
                  <a:schemeClr val="tx1"/>
                </a:solidFill>
              </a:rPr>
              <a:t>SP</a:t>
            </a:r>
            <a:r>
              <a:rPr lang="ja-JP" altLang="en-US" sz="800">
                <a:solidFill>
                  <a:schemeClr val="tx1"/>
                </a:solidFill>
              </a:rPr>
              <a:t>　（時間帯ジャック） （</a:t>
            </a:r>
            <a:r>
              <a:rPr lang="en-US" altLang="ja-JP" sz="800">
                <a:solidFill>
                  <a:schemeClr val="tx1"/>
                </a:solidFill>
              </a:rPr>
              <a:t>1/2</a:t>
            </a:r>
            <a:r>
              <a:rPr lang="ja-JP" altLang="en-US" sz="800">
                <a:solidFill>
                  <a:schemeClr val="tx1"/>
                </a:solidFill>
              </a:rPr>
              <a:t>～</a:t>
            </a:r>
            <a:r>
              <a:rPr lang="en-US" altLang="ja-JP" sz="800">
                <a:solidFill>
                  <a:schemeClr val="tx1"/>
                </a:solidFill>
              </a:rPr>
              <a:t>3/31</a:t>
            </a:r>
            <a:r>
              <a:rPr lang="ja-JP" altLang="en-US" sz="800">
                <a:solidFill>
                  <a:schemeClr val="tx1"/>
                </a:solidFill>
              </a:rPr>
              <a:t>）</a:t>
            </a:r>
            <a:endParaRPr lang="en-US" altLang="ja-JP" sz="800">
              <a:solidFill>
                <a:schemeClr val="tx1"/>
              </a:solidFill>
            </a:endParaRPr>
          </a:p>
          <a:p>
            <a:r>
              <a:rPr lang="ja-JP" altLang="en-US" sz="800">
                <a:solidFill>
                  <a:schemeClr val="tx1"/>
                </a:solidFill>
              </a:rPr>
              <a:t>・ブランドパネル　</a:t>
            </a:r>
            <a:r>
              <a:rPr lang="en-US" altLang="ja-JP" sz="800">
                <a:solidFill>
                  <a:schemeClr val="tx1"/>
                </a:solidFill>
              </a:rPr>
              <a:t>SP</a:t>
            </a:r>
            <a:r>
              <a:rPr lang="ja-JP" altLang="en-US" sz="800">
                <a:solidFill>
                  <a:schemeClr val="tx1"/>
                </a:solidFill>
              </a:rPr>
              <a:t>　（時間帯ジャック　関東</a:t>
            </a:r>
            <a:r>
              <a:rPr lang="en-US" altLang="ja-JP" sz="800">
                <a:solidFill>
                  <a:schemeClr val="tx1"/>
                </a:solidFill>
              </a:rPr>
              <a:t>1</a:t>
            </a:r>
            <a:r>
              <a:rPr lang="ja-JP" altLang="en-US" sz="800">
                <a:solidFill>
                  <a:schemeClr val="tx1"/>
                </a:solidFill>
              </a:rPr>
              <a:t>都</a:t>
            </a:r>
            <a:r>
              <a:rPr lang="en-US" altLang="ja-JP" sz="800">
                <a:solidFill>
                  <a:schemeClr val="tx1"/>
                </a:solidFill>
              </a:rPr>
              <a:t>6</a:t>
            </a:r>
            <a:r>
              <a:rPr lang="ja-JP" altLang="en-US" sz="800">
                <a:solidFill>
                  <a:schemeClr val="tx1"/>
                </a:solidFill>
              </a:rPr>
              <a:t>県） （</a:t>
            </a:r>
            <a:r>
              <a:rPr lang="en-US" altLang="ja-JP" sz="800">
                <a:solidFill>
                  <a:schemeClr val="tx1"/>
                </a:solidFill>
              </a:rPr>
              <a:t>1/2</a:t>
            </a:r>
            <a:r>
              <a:rPr lang="ja-JP" altLang="en-US" sz="800">
                <a:solidFill>
                  <a:schemeClr val="tx1"/>
                </a:solidFill>
              </a:rPr>
              <a:t>～</a:t>
            </a:r>
            <a:r>
              <a:rPr lang="en-US" altLang="ja-JP" sz="800">
                <a:solidFill>
                  <a:schemeClr val="tx1"/>
                </a:solidFill>
              </a:rPr>
              <a:t>3/31</a:t>
            </a:r>
            <a:r>
              <a:rPr lang="ja-JP" altLang="en-US" sz="800">
                <a:solidFill>
                  <a:schemeClr val="tx1"/>
                </a:solidFill>
              </a:rPr>
              <a:t>）</a:t>
            </a:r>
            <a:endParaRPr lang="en-US" altLang="ja-JP" sz="800">
              <a:solidFill>
                <a:schemeClr val="tx1"/>
              </a:solidFill>
            </a:endParaRPr>
          </a:p>
          <a:p>
            <a:r>
              <a:rPr lang="ja-JP" altLang="en-US" sz="800">
                <a:solidFill>
                  <a:schemeClr val="tx1"/>
                </a:solidFill>
              </a:rPr>
              <a:t>・ブランドパネル　</a:t>
            </a:r>
            <a:r>
              <a:rPr lang="en-US" altLang="ja-JP" sz="800">
                <a:solidFill>
                  <a:schemeClr val="tx1"/>
                </a:solidFill>
              </a:rPr>
              <a:t>SP</a:t>
            </a:r>
            <a:r>
              <a:rPr lang="ja-JP" altLang="en-US" sz="800">
                <a:solidFill>
                  <a:schemeClr val="tx1"/>
                </a:solidFill>
              </a:rPr>
              <a:t>　カルーセル　（時間帯ジャック） （</a:t>
            </a:r>
            <a:r>
              <a:rPr lang="en-US" altLang="ja-JP" sz="800">
                <a:solidFill>
                  <a:schemeClr val="tx1"/>
                </a:solidFill>
              </a:rPr>
              <a:t>1/2</a:t>
            </a:r>
            <a:r>
              <a:rPr lang="ja-JP" altLang="en-US" sz="800">
                <a:solidFill>
                  <a:schemeClr val="tx1"/>
                </a:solidFill>
              </a:rPr>
              <a:t>～</a:t>
            </a:r>
            <a:r>
              <a:rPr lang="en-US" altLang="ja-JP" sz="800">
                <a:solidFill>
                  <a:schemeClr val="tx1"/>
                </a:solidFill>
              </a:rPr>
              <a:t>3/31</a:t>
            </a:r>
            <a:r>
              <a:rPr lang="ja-JP" altLang="en-US" sz="800">
                <a:solidFill>
                  <a:schemeClr val="tx1"/>
                </a:solidFill>
              </a:rPr>
              <a:t>）</a:t>
            </a:r>
            <a:endParaRPr lang="en-US" altLang="ja-JP" sz="800">
              <a:solidFill>
                <a:schemeClr val="tx1"/>
              </a:solidFill>
            </a:endParaRPr>
          </a:p>
          <a:p>
            <a:r>
              <a:rPr lang="ja-JP" altLang="en-US" sz="800">
                <a:solidFill>
                  <a:schemeClr val="tx1"/>
                </a:solidFill>
              </a:rPr>
              <a:t>・ブランドパネル　</a:t>
            </a:r>
            <a:r>
              <a:rPr lang="en-US" altLang="ja-JP" sz="800">
                <a:solidFill>
                  <a:schemeClr val="tx1"/>
                </a:solidFill>
              </a:rPr>
              <a:t>SP</a:t>
            </a:r>
            <a:r>
              <a:rPr lang="ja-JP" altLang="en-US" sz="800">
                <a:solidFill>
                  <a:schemeClr val="tx1"/>
                </a:solidFill>
              </a:rPr>
              <a:t>　カルーセル　（時間帯ジャック　関東</a:t>
            </a:r>
            <a:r>
              <a:rPr lang="en-US" altLang="ja-JP" sz="800">
                <a:solidFill>
                  <a:schemeClr val="tx1"/>
                </a:solidFill>
              </a:rPr>
              <a:t>1</a:t>
            </a:r>
            <a:r>
              <a:rPr lang="ja-JP" altLang="en-US" sz="800">
                <a:solidFill>
                  <a:schemeClr val="tx1"/>
                </a:solidFill>
              </a:rPr>
              <a:t>都</a:t>
            </a:r>
            <a:r>
              <a:rPr lang="en-US" altLang="ja-JP" sz="800">
                <a:solidFill>
                  <a:schemeClr val="tx1"/>
                </a:solidFill>
              </a:rPr>
              <a:t>6</a:t>
            </a:r>
            <a:r>
              <a:rPr lang="ja-JP" altLang="en-US" sz="800">
                <a:solidFill>
                  <a:schemeClr val="tx1"/>
                </a:solidFill>
              </a:rPr>
              <a:t>県） （</a:t>
            </a:r>
            <a:r>
              <a:rPr lang="en-US" altLang="ja-JP" sz="800">
                <a:solidFill>
                  <a:schemeClr val="tx1"/>
                </a:solidFill>
              </a:rPr>
              <a:t>1/2</a:t>
            </a:r>
            <a:r>
              <a:rPr lang="ja-JP" altLang="en-US" sz="800">
                <a:solidFill>
                  <a:schemeClr val="tx1"/>
                </a:solidFill>
              </a:rPr>
              <a:t>～</a:t>
            </a:r>
            <a:r>
              <a:rPr lang="en-US" altLang="ja-JP" sz="800">
                <a:solidFill>
                  <a:schemeClr val="tx1"/>
                </a:solidFill>
              </a:rPr>
              <a:t>3/31</a:t>
            </a:r>
            <a:r>
              <a:rPr lang="ja-JP" altLang="en-US" sz="800">
                <a:solidFill>
                  <a:schemeClr val="tx1"/>
                </a:solidFill>
              </a:rPr>
              <a:t>）</a:t>
            </a:r>
          </a:p>
        </p:txBody>
      </p:sp>
      <p:sp>
        <p:nvSpPr>
          <p:cNvPr id="9" name="テキスト ボックス 8">
            <a:extLst>
              <a:ext uri="{FF2B5EF4-FFF2-40B4-BE49-F238E27FC236}">
                <a16:creationId xmlns:a16="http://schemas.microsoft.com/office/drawing/2014/main" id="{BFA04873-7967-4B60-969C-3D15C190B9C4}"/>
              </a:ext>
            </a:extLst>
          </p:cNvPr>
          <p:cNvSpPr txBox="1"/>
          <p:nvPr/>
        </p:nvSpPr>
        <p:spPr>
          <a:xfrm>
            <a:off x="892364" y="2514315"/>
            <a:ext cx="574196" cy="369332"/>
          </a:xfrm>
          <a:prstGeom prst="rect">
            <a:avLst/>
          </a:prstGeom>
          <a:noFill/>
        </p:spPr>
        <p:txBody>
          <a:bodyPr wrap="none" rtlCol="0">
            <a:spAutoFit/>
          </a:bodyPr>
          <a:lstStyle/>
          <a:p>
            <a:pPr algn="l"/>
            <a:r>
              <a:rPr kumimoji="1" lang="en-US" altLang="ja-JP"/>
              <a:t>1/1</a:t>
            </a:r>
            <a:endParaRPr kumimoji="1" lang="ja-JP" altLang="en-US"/>
          </a:p>
        </p:txBody>
      </p:sp>
      <p:sp>
        <p:nvSpPr>
          <p:cNvPr id="10" name="テキスト ボックス 9">
            <a:extLst>
              <a:ext uri="{FF2B5EF4-FFF2-40B4-BE49-F238E27FC236}">
                <a16:creationId xmlns:a16="http://schemas.microsoft.com/office/drawing/2014/main" id="{B3463135-1C00-D03F-1236-79800071793E}"/>
              </a:ext>
            </a:extLst>
          </p:cNvPr>
          <p:cNvSpPr txBox="1"/>
          <p:nvPr/>
        </p:nvSpPr>
        <p:spPr>
          <a:xfrm>
            <a:off x="9920808" y="2587707"/>
            <a:ext cx="716863" cy="369332"/>
          </a:xfrm>
          <a:prstGeom prst="rect">
            <a:avLst/>
          </a:prstGeom>
          <a:noFill/>
        </p:spPr>
        <p:txBody>
          <a:bodyPr wrap="none" rtlCol="0">
            <a:spAutoFit/>
          </a:bodyPr>
          <a:lstStyle/>
          <a:p>
            <a:pPr algn="l"/>
            <a:r>
              <a:rPr lang="en-US" altLang="ja-JP"/>
              <a:t>3</a:t>
            </a:r>
            <a:r>
              <a:rPr kumimoji="1" lang="en-US" altLang="ja-JP"/>
              <a:t>/31</a:t>
            </a:r>
            <a:endParaRPr kumimoji="1" lang="ja-JP" altLang="en-US"/>
          </a:p>
        </p:txBody>
      </p:sp>
      <p:sp>
        <p:nvSpPr>
          <p:cNvPr id="11" name="テキスト ボックス 10">
            <a:extLst>
              <a:ext uri="{FF2B5EF4-FFF2-40B4-BE49-F238E27FC236}">
                <a16:creationId xmlns:a16="http://schemas.microsoft.com/office/drawing/2014/main" id="{70CF1C20-5F51-3B89-051B-30CE45B3C4FB}"/>
              </a:ext>
            </a:extLst>
          </p:cNvPr>
          <p:cNvSpPr txBox="1"/>
          <p:nvPr/>
        </p:nvSpPr>
        <p:spPr>
          <a:xfrm>
            <a:off x="1033209" y="2996473"/>
            <a:ext cx="598241" cy="307777"/>
          </a:xfrm>
          <a:prstGeom prst="rect">
            <a:avLst/>
          </a:prstGeom>
          <a:noFill/>
        </p:spPr>
        <p:txBody>
          <a:bodyPr wrap="none" rtlCol="0">
            <a:spAutoFit/>
          </a:bodyPr>
          <a:lstStyle/>
          <a:p>
            <a:pPr algn="l"/>
            <a:r>
              <a:rPr kumimoji="1" lang="en-US" altLang="ja-JP" sz="1400"/>
              <a:t>0:00</a:t>
            </a:r>
            <a:endParaRPr kumimoji="1" lang="ja-JP" altLang="en-US" sz="1400"/>
          </a:p>
        </p:txBody>
      </p:sp>
      <p:sp>
        <p:nvSpPr>
          <p:cNvPr id="14" name="テキスト ボックス 13">
            <a:extLst>
              <a:ext uri="{FF2B5EF4-FFF2-40B4-BE49-F238E27FC236}">
                <a16:creationId xmlns:a16="http://schemas.microsoft.com/office/drawing/2014/main" id="{5EBD8F68-A32B-8F42-B10E-3ED12A5A4A58}"/>
              </a:ext>
            </a:extLst>
          </p:cNvPr>
          <p:cNvSpPr txBox="1"/>
          <p:nvPr/>
        </p:nvSpPr>
        <p:spPr>
          <a:xfrm>
            <a:off x="2359968" y="3005099"/>
            <a:ext cx="598241" cy="307777"/>
          </a:xfrm>
          <a:prstGeom prst="rect">
            <a:avLst/>
          </a:prstGeom>
          <a:noFill/>
        </p:spPr>
        <p:txBody>
          <a:bodyPr wrap="none" rtlCol="0">
            <a:spAutoFit/>
          </a:bodyPr>
          <a:lstStyle/>
          <a:p>
            <a:pPr algn="l"/>
            <a:r>
              <a:rPr kumimoji="1" lang="en-US" altLang="ja-JP" sz="1400"/>
              <a:t>1:00</a:t>
            </a:r>
            <a:endParaRPr kumimoji="1" lang="ja-JP" altLang="en-US" sz="1400"/>
          </a:p>
        </p:txBody>
      </p:sp>
      <p:sp>
        <p:nvSpPr>
          <p:cNvPr id="17" name="テキスト ボックス 16">
            <a:extLst>
              <a:ext uri="{FF2B5EF4-FFF2-40B4-BE49-F238E27FC236}">
                <a16:creationId xmlns:a16="http://schemas.microsoft.com/office/drawing/2014/main" id="{71091DB5-CF5D-23D0-BBB8-441445B52150}"/>
              </a:ext>
            </a:extLst>
          </p:cNvPr>
          <p:cNvSpPr txBox="1"/>
          <p:nvPr/>
        </p:nvSpPr>
        <p:spPr>
          <a:xfrm>
            <a:off x="6233423" y="2533872"/>
            <a:ext cx="716863" cy="369332"/>
          </a:xfrm>
          <a:prstGeom prst="rect">
            <a:avLst/>
          </a:prstGeom>
          <a:noFill/>
        </p:spPr>
        <p:txBody>
          <a:bodyPr wrap="square" rtlCol="0">
            <a:spAutoFit/>
          </a:bodyPr>
          <a:lstStyle/>
          <a:p>
            <a:pPr algn="l"/>
            <a:r>
              <a:rPr kumimoji="1" lang="en-US" altLang="ja-JP"/>
              <a:t>1/2</a:t>
            </a:r>
            <a:endParaRPr kumimoji="1" lang="ja-JP" altLang="en-US"/>
          </a:p>
        </p:txBody>
      </p:sp>
      <p:sp>
        <p:nvSpPr>
          <p:cNvPr id="18" name="正方形/長方形 17">
            <a:extLst>
              <a:ext uri="{FF2B5EF4-FFF2-40B4-BE49-F238E27FC236}">
                <a16:creationId xmlns:a16="http://schemas.microsoft.com/office/drawing/2014/main" id="{E6D24790-4C61-E058-AF13-9E110DEC7CB4}"/>
              </a:ext>
            </a:extLst>
          </p:cNvPr>
          <p:cNvSpPr/>
          <p:nvPr/>
        </p:nvSpPr>
        <p:spPr>
          <a:xfrm>
            <a:off x="2503984" y="3323829"/>
            <a:ext cx="3789213" cy="1055752"/>
          </a:xfrm>
          <a:prstGeom prst="rect">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800">
                <a:solidFill>
                  <a:schemeClr val="tx1"/>
                </a:solidFill>
              </a:rPr>
              <a:t>・ブランドパネル　</a:t>
            </a:r>
            <a:r>
              <a:rPr lang="en-US" altLang="ja-JP" sz="800">
                <a:solidFill>
                  <a:schemeClr val="tx1"/>
                </a:solidFill>
              </a:rPr>
              <a:t>SP</a:t>
            </a:r>
            <a:r>
              <a:rPr lang="ja-JP" altLang="en-US" sz="800">
                <a:solidFill>
                  <a:schemeClr val="tx1"/>
                </a:solidFill>
              </a:rPr>
              <a:t>　（時間帯ジャック）（</a:t>
            </a:r>
            <a:r>
              <a:rPr lang="en-US" altLang="ja-JP" sz="800">
                <a:solidFill>
                  <a:schemeClr val="tx1"/>
                </a:solidFill>
              </a:rPr>
              <a:t>1/1</a:t>
            </a:r>
            <a:r>
              <a:rPr lang="ja-JP" altLang="en-US" sz="800">
                <a:solidFill>
                  <a:schemeClr val="tx1"/>
                </a:solidFill>
              </a:rPr>
              <a:t>）</a:t>
            </a:r>
          </a:p>
          <a:p>
            <a:r>
              <a:rPr lang="ja-JP" altLang="en-US" sz="800">
                <a:solidFill>
                  <a:schemeClr val="tx1"/>
                </a:solidFill>
              </a:rPr>
              <a:t>・ブランドパネル　</a:t>
            </a:r>
            <a:r>
              <a:rPr lang="en-US" altLang="ja-JP" sz="800">
                <a:solidFill>
                  <a:schemeClr val="tx1"/>
                </a:solidFill>
              </a:rPr>
              <a:t>SP</a:t>
            </a:r>
            <a:r>
              <a:rPr lang="ja-JP" altLang="en-US" sz="800">
                <a:solidFill>
                  <a:schemeClr val="tx1"/>
                </a:solidFill>
              </a:rPr>
              <a:t>　（時間帯ジャック　関東</a:t>
            </a:r>
            <a:r>
              <a:rPr lang="en-US" altLang="ja-JP" sz="800">
                <a:solidFill>
                  <a:schemeClr val="tx1"/>
                </a:solidFill>
              </a:rPr>
              <a:t>1</a:t>
            </a:r>
            <a:r>
              <a:rPr lang="ja-JP" altLang="en-US" sz="800">
                <a:solidFill>
                  <a:schemeClr val="tx1"/>
                </a:solidFill>
              </a:rPr>
              <a:t>都</a:t>
            </a:r>
            <a:r>
              <a:rPr lang="en-US" altLang="ja-JP" sz="800">
                <a:solidFill>
                  <a:schemeClr val="tx1"/>
                </a:solidFill>
              </a:rPr>
              <a:t>6</a:t>
            </a:r>
            <a:r>
              <a:rPr lang="ja-JP" altLang="en-US" sz="800">
                <a:solidFill>
                  <a:schemeClr val="tx1"/>
                </a:solidFill>
              </a:rPr>
              <a:t>県）（</a:t>
            </a:r>
            <a:r>
              <a:rPr lang="en-US" altLang="ja-JP" sz="800">
                <a:solidFill>
                  <a:schemeClr val="tx1"/>
                </a:solidFill>
              </a:rPr>
              <a:t>1/1</a:t>
            </a:r>
            <a:r>
              <a:rPr lang="ja-JP" altLang="en-US" sz="800">
                <a:solidFill>
                  <a:schemeClr val="tx1"/>
                </a:solidFill>
              </a:rPr>
              <a:t>）</a:t>
            </a:r>
          </a:p>
          <a:p>
            <a:r>
              <a:rPr lang="ja-JP" altLang="en-US" sz="800">
                <a:solidFill>
                  <a:schemeClr val="tx1"/>
                </a:solidFill>
              </a:rPr>
              <a:t>・ブランドパネル　</a:t>
            </a:r>
            <a:r>
              <a:rPr lang="en-US" altLang="ja-JP" sz="800">
                <a:solidFill>
                  <a:schemeClr val="tx1"/>
                </a:solidFill>
              </a:rPr>
              <a:t>SP</a:t>
            </a:r>
            <a:r>
              <a:rPr lang="ja-JP" altLang="en-US" sz="800">
                <a:solidFill>
                  <a:schemeClr val="tx1"/>
                </a:solidFill>
              </a:rPr>
              <a:t>　カルーセル　（時間帯ジャック）（</a:t>
            </a:r>
            <a:r>
              <a:rPr lang="en-US" altLang="ja-JP" sz="800">
                <a:solidFill>
                  <a:schemeClr val="tx1"/>
                </a:solidFill>
              </a:rPr>
              <a:t>1/1</a:t>
            </a:r>
            <a:r>
              <a:rPr lang="ja-JP" altLang="en-US" sz="800">
                <a:solidFill>
                  <a:schemeClr val="tx1"/>
                </a:solidFill>
              </a:rPr>
              <a:t>）</a:t>
            </a:r>
          </a:p>
          <a:p>
            <a:r>
              <a:rPr lang="ja-JP" altLang="en-US" sz="800">
                <a:solidFill>
                  <a:schemeClr val="tx1"/>
                </a:solidFill>
              </a:rPr>
              <a:t>・ブランドパネル　</a:t>
            </a:r>
            <a:r>
              <a:rPr lang="en-US" altLang="ja-JP" sz="800">
                <a:solidFill>
                  <a:schemeClr val="tx1"/>
                </a:solidFill>
              </a:rPr>
              <a:t>SP</a:t>
            </a:r>
            <a:r>
              <a:rPr lang="ja-JP" altLang="en-US" sz="800">
                <a:solidFill>
                  <a:schemeClr val="tx1"/>
                </a:solidFill>
              </a:rPr>
              <a:t>　カルーセル　（時間帯ジャック　関東</a:t>
            </a:r>
            <a:r>
              <a:rPr lang="en-US" altLang="ja-JP" sz="800">
                <a:solidFill>
                  <a:schemeClr val="tx1"/>
                </a:solidFill>
              </a:rPr>
              <a:t>1</a:t>
            </a:r>
            <a:r>
              <a:rPr lang="ja-JP" altLang="en-US" sz="800">
                <a:solidFill>
                  <a:schemeClr val="tx1"/>
                </a:solidFill>
              </a:rPr>
              <a:t>都</a:t>
            </a:r>
            <a:r>
              <a:rPr lang="en-US" altLang="ja-JP" sz="800">
                <a:solidFill>
                  <a:schemeClr val="tx1"/>
                </a:solidFill>
              </a:rPr>
              <a:t>6</a:t>
            </a:r>
            <a:r>
              <a:rPr lang="ja-JP" altLang="en-US" sz="800">
                <a:solidFill>
                  <a:schemeClr val="tx1"/>
                </a:solidFill>
              </a:rPr>
              <a:t>県）（</a:t>
            </a:r>
            <a:r>
              <a:rPr lang="en-US" altLang="ja-JP" sz="800">
                <a:solidFill>
                  <a:schemeClr val="tx1"/>
                </a:solidFill>
              </a:rPr>
              <a:t>1/1</a:t>
            </a:r>
            <a:r>
              <a:rPr lang="ja-JP" altLang="en-US" sz="800">
                <a:solidFill>
                  <a:schemeClr val="tx1"/>
                </a:solidFill>
              </a:rPr>
              <a:t>）</a:t>
            </a:r>
          </a:p>
        </p:txBody>
      </p:sp>
      <p:sp>
        <p:nvSpPr>
          <p:cNvPr id="19" name="テキスト ボックス 18">
            <a:extLst>
              <a:ext uri="{FF2B5EF4-FFF2-40B4-BE49-F238E27FC236}">
                <a16:creationId xmlns:a16="http://schemas.microsoft.com/office/drawing/2014/main" id="{1C6C2973-2D48-CAEF-871B-02061C9AE157}"/>
              </a:ext>
            </a:extLst>
          </p:cNvPr>
          <p:cNvSpPr txBox="1"/>
          <p:nvPr/>
        </p:nvSpPr>
        <p:spPr>
          <a:xfrm>
            <a:off x="6311910" y="2791602"/>
            <a:ext cx="360040" cy="369332"/>
          </a:xfrm>
          <a:prstGeom prst="rect">
            <a:avLst/>
          </a:prstGeom>
          <a:noFill/>
        </p:spPr>
        <p:txBody>
          <a:bodyPr wrap="square" rtlCol="0">
            <a:spAutoFit/>
          </a:bodyPr>
          <a:lstStyle/>
          <a:p>
            <a:pPr algn="l"/>
            <a:r>
              <a:rPr kumimoji="1" lang="ja-JP" altLang="en-US"/>
              <a:t>●</a:t>
            </a:r>
          </a:p>
        </p:txBody>
      </p:sp>
      <p:sp>
        <p:nvSpPr>
          <p:cNvPr id="20" name="テキスト ボックス 19">
            <a:extLst>
              <a:ext uri="{FF2B5EF4-FFF2-40B4-BE49-F238E27FC236}">
                <a16:creationId xmlns:a16="http://schemas.microsoft.com/office/drawing/2014/main" id="{4D2D76A0-3266-3A77-30EB-5ABCC58F119B}"/>
              </a:ext>
            </a:extLst>
          </p:cNvPr>
          <p:cNvSpPr txBox="1"/>
          <p:nvPr/>
        </p:nvSpPr>
        <p:spPr>
          <a:xfrm>
            <a:off x="2262626" y="2782427"/>
            <a:ext cx="360040" cy="369332"/>
          </a:xfrm>
          <a:prstGeom prst="rect">
            <a:avLst/>
          </a:prstGeom>
          <a:noFill/>
        </p:spPr>
        <p:txBody>
          <a:bodyPr wrap="square" rtlCol="0">
            <a:spAutoFit/>
          </a:bodyPr>
          <a:lstStyle/>
          <a:p>
            <a:pPr algn="l"/>
            <a:r>
              <a:rPr kumimoji="1" lang="ja-JP" altLang="en-US"/>
              <a:t>●</a:t>
            </a:r>
          </a:p>
        </p:txBody>
      </p:sp>
      <p:sp>
        <p:nvSpPr>
          <p:cNvPr id="21" name="テキスト ボックス 20">
            <a:extLst>
              <a:ext uri="{FF2B5EF4-FFF2-40B4-BE49-F238E27FC236}">
                <a16:creationId xmlns:a16="http://schemas.microsoft.com/office/drawing/2014/main" id="{F50C6B0A-C9BB-2366-6FC4-4A10A894C76B}"/>
              </a:ext>
            </a:extLst>
          </p:cNvPr>
          <p:cNvSpPr txBox="1"/>
          <p:nvPr/>
        </p:nvSpPr>
        <p:spPr>
          <a:xfrm>
            <a:off x="894007" y="2815841"/>
            <a:ext cx="360040" cy="369332"/>
          </a:xfrm>
          <a:prstGeom prst="rect">
            <a:avLst/>
          </a:prstGeom>
          <a:noFill/>
        </p:spPr>
        <p:txBody>
          <a:bodyPr wrap="square" rtlCol="0">
            <a:spAutoFit/>
          </a:bodyPr>
          <a:lstStyle/>
          <a:p>
            <a:pPr algn="l"/>
            <a:r>
              <a:rPr kumimoji="1" lang="ja-JP" altLang="en-US"/>
              <a:t>●</a:t>
            </a:r>
          </a:p>
        </p:txBody>
      </p:sp>
      <p:sp>
        <p:nvSpPr>
          <p:cNvPr id="22" name="テキスト ボックス 21">
            <a:extLst>
              <a:ext uri="{FF2B5EF4-FFF2-40B4-BE49-F238E27FC236}">
                <a16:creationId xmlns:a16="http://schemas.microsoft.com/office/drawing/2014/main" id="{202C3ADB-D4A5-707C-39CA-CC3F62813A46}"/>
              </a:ext>
            </a:extLst>
          </p:cNvPr>
          <p:cNvSpPr txBox="1"/>
          <p:nvPr/>
        </p:nvSpPr>
        <p:spPr>
          <a:xfrm>
            <a:off x="6365411" y="3019759"/>
            <a:ext cx="598241" cy="307777"/>
          </a:xfrm>
          <a:prstGeom prst="rect">
            <a:avLst/>
          </a:prstGeom>
          <a:noFill/>
        </p:spPr>
        <p:txBody>
          <a:bodyPr wrap="none" rtlCol="0">
            <a:spAutoFit/>
          </a:bodyPr>
          <a:lstStyle/>
          <a:p>
            <a:pPr algn="l"/>
            <a:r>
              <a:rPr kumimoji="1" lang="en-US" altLang="ja-JP" sz="1400"/>
              <a:t>0:00</a:t>
            </a:r>
            <a:endParaRPr kumimoji="1" lang="ja-JP" altLang="en-US" sz="1400"/>
          </a:p>
        </p:txBody>
      </p:sp>
      <p:sp>
        <p:nvSpPr>
          <p:cNvPr id="23" name="テキスト ボックス 22">
            <a:extLst>
              <a:ext uri="{FF2B5EF4-FFF2-40B4-BE49-F238E27FC236}">
                <a16:creationId xmlns:a16="http://schemas.microsoft.com/office/drawing/2014/main" id="{87B5B099-208A-E1C8-3F8E-96986B603ECB}"/>
              </a:ext>
            </a:extLst>
          </p:cNvPr>
          <p:cNvSpPr txBox="1"/>
          <p:nvPr/>
        </p:nvSpPr>
        <p:spPr>
          <a:xfrm>
            <a:off x="894007" y="4546529"/>
            <a:ext cx="2160239" cy="430887"/>
          </a:xfrm>
          <a:prstGeom prst="rect">
            <a:avLst/>
          </a:prstGeom>
          <a:noFill/>
        </p:spPr>
        <p:txBody>
          <a:bodyPr wrap="square" rtlCol="0">
            <a:spAutoFit/>
          </a:bodyPr>
          <a:lstStyle/>
          <a:p>
            <a:pPr algn="l"/>
            <a:r>
              <a:rPr kumimoji="1" lang="en-US" altLang="ja-JP" sz="1100" b="1"/>
              <a:t>※</a:t>
            </a:r>
            <a:r>
              <a:rPr kumimoji="1" lang="ja-JP" altLang="en-US" sz="1100" b="1"/>
              <a:t>セールスシート別紙。</a:t>
            </a:r>
            <a:endParaRPr kumimoji="1" lang="en-US" altLang="ja-JP" sz="1100" b="1"/>
          </a:p>
          <a:p>
            <a:pPr algn="l"/>
            <a:r>
              <a:rPr lang="ja-JP" altLang="en-US" sz="1100" b="1"/>
              <a:t>　</a:t>
            </a:r>
            <a:r>
              <a:rPr lang="en-US" altLang="ja-JP" sz="1100" b="1"/>
              <a:t>1</a:t>
            </a:r>
            <a:r>
              <a:rPr lang="ja-JP" altLang="en-US" sz="1100" b="1"/>
              <a:t>枠限定。</a:t>
            </a:r>
            <a:endParaRPr lang="en-US" altLang="ja-JP" sz="1100" b="1"/>
          </a:p>
        </p:txBody>
      </p:sp>
      <p:sp>
        <p:nvSpPr>
          <p:cNvPr id="24" name="テキスト ボックス 23">
            <a:extLst>
              <a:ext uri="{FF2B5EF4-FFF2-40B4-BE49-F238E27FC236}">
                <a16:creationId xmlns:a16="http://schemas.microsoft.com/office/drawing/2014/main" id="{FD7AC31E-F241-596E-5641-C8E68553BD51}"/>
              </a:ext>
            </a:extLst>
          </p:cNvPr>
          <p:cNvSpPr txBox="1"/>
          <p:nvPr/>
        </p:nvSpPr>
        <p:spPr>
          <a:xfrm>
            <a:off x="2513567" y="4531089"/>
            <a:ext cx="3952056" cy="261610"/>
          </a:xfrm>
          <a:prstGeom prst="rect">
            <a:avLst/>
          </a:prstGeom>
          <a:noFill/>
        </p:spPr>
        <p:txBody>
          <a:bodyPr wrap="square" rtlCol="0">
            <a:spAutoFit/>
          </a:bodyPr>
          <a:lstStyle/>
          <a:p>
            <a:pPr algn="l"/>
            <a:r>
              <a:rPr kumimoji="1" lang="en-US" altLang="ja-JP" sz="1100"/>
              <a:t>※</a:t>
            </a:r>
            <a:r>
              <a:rPr kumimoji="1" lang="ja-JP" altLang="en-US" sz="1100"/>
              <a:t>通常</a:t>
            </a:r>
            <a:r>
              <a:rPr lang="ja-JP" altLang="en-US" sz="1100"/>
              <a:t>ブランドパネル</a:t>
            </a:r>
            <a:r>
              <a:rPr kumimoji="1" lang="ja-JP" altLang="en-US" sz="1100"/>
              <a:t>のセールスシートに包含。</a:t>
            </a:r>
            <a:endParaRPr kumimoji="1" lang="en-US" altLang="ja-JP" sz="1100"/>
          </a:p>
        </p:txBody>
      </p:sp>
      <p:sp>
        <p:nvSpPr>
          <p:cNvPr id="25" name="テキスト ボックス 24">
            <a:extLst>
              <a:ext uri="{FF2B5EF4-FFF2-40B4-BE49-F238E27FC236}">
                <a16:creationId xmlns:a16="http://schemas.microsoft.com/office/drawing/2014/main" id="{48EF230C-2A09-6BF1-4FEC-7CB7D3B24D5D}"/>
              </a:ext>
            </a:extLst>
          </p:cNvPr>
          <p:cNvSpPr txBox="1"/>
          <p:nvPr/>
        </p:nvSpPr>
        <p:spPr>
          <a:xfrm>
            <a:off x="625300" y="3308075"/>
            <a:ext cx="369332" cy="1073735"/>
          </a:xfrm>
          <a:prstGeom prst="rect">
            <a:avLst/>
          </a:prstGeom>
          <a:noFill/>
        </p:spPr>
        <p:txBody>
          <a:bodyPr vert="eaVert" wrap="square" rtlCol="0" anchor="ctr">
            <a:spAutoFit/>
          </a:bodyPr>
          <a:lstStyle/>
          <a:p>
            <a:pPr algn="dist"/>
            <a:r>
              <a:rPr kumimoji="1" lang="ja-JP" altLang="en-US" sz="1200"/>
              <a:t>対象商品</a:t>
            </a:r>
          </a:p>
        </p:txBody>
      </p:sp>
      <p:sp>
        <p:nvSpPr>
          <p:cNvPr id="26" name="テキスト ボックス 25">
            <a:extLst>
              <a:ext uri="{FF2B5EF4-FFF2-40B4-BE49-F238E27FC236}">
                <a16:creationId xmlns:a16="http://schemas.microsoft.com/office/drawing/2014/main" id="{85BFB25D-112C-FAE5-0970-251A630319DC}"/>
              </a:ext>
            </a:extLst>
          </p:cNvPr>
          <p:cNvSpPr txBox="1"/>
          <p:nvPr/>
        </p:nvSpPr>
        <p:spPr>
          <a:xfrm>
            <a:off x="811332" y="5203068"/>
            <a:ext cx="10333148" cy="707886"/>
          </a:xfrm>
          <a:prstGeom prst="rect">
            <a:avLst/>
          </a:prstGeom>
          <a:noFill/>
        </p:spPr>
        <p:txBody>
          <a:bodyPr wrap="square">
            <a:spAutoFit/>
          </a:bodyPr>
          <a:lstStyle/>
          <a:p>
            <a:r>
              <a:rPr lang="ja-JP" altLang="en-US" sz="1000" b="1" dirty="0">
                <a:solidFill>
                  <a:srgbClr val="0D0C0D"/>
                </a:solidFill>
                <a:latin typeface="メイリオ"/>
                <a:ea typeface="メイリオ"/>
              </a:rPr>
              <a:t>▼</a:t>
            </a:r>
            <a:r>
              <a:rPr lang="ja-JP" altLang="en-US" sz="1000" dirty="0">
                <a:solidFill>
                  <a:srgbClr val="0D0C0D"/>
                </a:solidFill>
              </a:rPr>
              <a:t>ブランドパネル　リッチフォーマット　</a:t>
            </a:r>
            <a:r>
              <a:rPr lang="en-US" altLang="ja-JP" sz="1000" dirty="0">
                <a:solidFill>
                  <a:srgbClr val="0D0C0D"/>
                </a:solidFill>
              </a:rPr>
              <a:t>MD</a:t>
            </a:r>
            <a:r>
              <a:rPr lang="ja-JP" altLang="en-US" sz="1000" dirty="0">
                <a:solidFill>
                  <a:srgbClr val="0D0C0D"/>
                </a:solidFill>
              </a:rPr>
              <a:t>（時間帯ジャック）（元旦）</a:t>
            </a:r>
            <a:endParaRPr lang="ja-JP" altLang="en-US" sz="1000" b="1" dirty="0">
              <a:solidFill>
                <a:srgbClr val="0D0C0D"/>
              </a:solidFill>
              <a:latin typeface="メイリオ"/>
              <a:ea typeface="メイリオ"/>
            </a:endParaRPr>
          </a:p>
          <a:p>
            <a:r>
              <a:rPr lang="ja-JP" altLang="en-US" sz="1000" dirty="0">
                <a:solidFill>
                  <a:srgbClr val="0D0C0D"/>
                </a:solidFill>
                <a:latin typeface="メイリオ"/>
                <a:ea typeface="メイリオ"/>
              </a:rPr>
              <a:t>事前エントリー制となります。別紙をご確認ください。</a:t>
            </a:r>
            <a:endParaRPr lang="en-US" altLang="ja-JP" sz="1000" dirty="0">
              <a:solidFill>
                <a:srgbClr val="0D0C0D"/>
              </a:solidFill>
              <a:latin typeface="メイリオ"/>
              <a:ea typeface="メイリオ"/>
            </a:endParaRPr>
          </a:p>
          <a:p>
            <a:r>
              <a:rPr kumimoji="0" lang="ja-JP" altLang="en-US" sz="1000" kern="0" noProof="0" dirty="0">
                <a:solidFill>
                  <a:srgbClr val="0D0C0D"/>
                </a:solidFill>
              </a:rPr>
              <a:t>時間帯ジャック商品は</a:t>
            </a:r>
            <a:r>
              <a:rPr kumimoji="0" lang="en-US" altLang="ja-JP" sz="1000" kern="0" noProof="0" dirty="0">
                <a:solidFill>
                  <a:srgbClr val="0D0C0D"/>
                </a:solidFill>
              </a:rPr>
              <a:t>1</a:t>
            </a:r>
            <a:r>
              <a:rPr kumimoji="0" lang="ja-JP" altLang="en-US" sz="1000" kern="0" noProof="0" dirty="0">
                <a:solidFill>
                  <a:srgbClr val="0D0C0D"/>
                </a:solidFill>
              </a:rPr>
              <a:t>日で最大</a:t>
            </a:r>
            <a:r>
              <a:rPr kumimoji="0" lang="en-US" altLang="ja-JP" sz="1000" kern="0" noProof="0" dirty="0">
                <a:solidFill>
                  <a:srgbClr val="0D0C0D"/>
                </a:solidFill>
              </a:rPr>
              <a:t>3</a:t>
            </a:r>
            <a:r>
              <a:rPr kumimoji="0" lang="ja-JP" altLang="en-US" sz="1000" kern="0" noProof="0" dirty="0">
                <a:solidFill>
                  <a:srgbClr val="0D0C0D"/>
                </a:solidFill>
              </a:rPr>
              <a:t>時間、</a:t>
            </a:r>
            <a:r>
              <a:rPr kumimoji="0" lang="en-US" altLang="ja-JP" sz="1000" kern="0" noProof="0" dirty="0">
                <a:solidFill>
                  <a:srgbClr val="0D0C0D"/>
                </a:solidFill>
              </a:rPr>
              <a:t>1</a:t>
            </a:r>
            <a:r>
              <a:rPr kumimoji="0" lang="ja-JP" altLang="en-US" sz="1000" kern="0" noProof="0" dirty="0">
                <a:solidFill>
                  <a:srgbClr val="0D0C0D"/>
                </a:solidFill>
              </a:rPr>
              <a:t>週間で最大</a:t>
            </a:r>
            <a:r>
              <a:rPr kumimoji="0" lang="en-US" altLang="ja-JP" sz="1000" kern="0" noProof="0" dirty="0">
                <a:solidFill>
                  <a:srgbClr val="0D0C0D"/>
                </a:solidFill>
              </a:rPr>
              <a:t>10</a:t>
            </a:r>
            <a:r>
              <a:rPr kumimoji="0" lang="ja-JP" altLang="en-US" sz="1000" kern="0" noProof="0" dirty="0">
                <a:solidFill>
                  <a:srgbClr val="0D0C0D"/>
                </a:solidFill>
              </a:rPr>
              <a:t>時間までの販売となります。元旦</a:t>
            </a:r>
            <a:r>
              <a:rPr kumimoji="0" lang="en-US" altLang="ja-JP" sz="1000" kern="0" noProof="0" dirty="0">
                <a:solidFill>
                  <a:srgbClr val="0D0C0D"/>
                </a:solidFill>
              </a:rPr>
              <a:t>0</a:t>
            </a:r>
            <a:r>
              <a:rPr kumimoji="0" lang="ja-JP" altLang="en-US" sz="1000" kern="0" noProof="0" dirty="0">
                <a:solidFill>
                  <a:srgbClr val="0D0C0D"/>
                </a:solidFill>
              </a:rPr>
              <a:t>時台の当該商品は左記のカウントに含まれません。</a:t>
            </a:r>
            <a:endParaRPr kumimoji="0" lang="ja-JP" altLang="en-US" sz="1000" b="0" i="0" u="none" strike="noStrike" kern="0" cap="none" spc="0" normalizeH="0" baseline="0" noProof="0" dirty="0">
              <a:ln>
                <a:noFill/>
              </a:ln>
              <a:solidFill>
                <a:srgbClr val="0D0C0D"/>
              </a:solidFill>
              <a:effectLst/>
              <a:uLnTx/>
              <a:uFillTx/>
            </a:endParaRPr>
          </a:p>
          <a:p>
            <a:endParaRPr lang="en-US" altLang="ja-JP" sz="1000" dirty="0">
              <a:solidFill>
                <a:srgbClr val="0D0C0D"/>
              </a:solidFill>
              <a:latin typeface="メイリオ"/>
              <a:ea typeface="メイリオ"/>
            </a:endParaRPr>
          </a:p>
        </p:txBody>
      </p:sp>
      <p:sp>
        <p:nvSpPr>
          <p:cNvPr id="27" name="テキスト ボックス 26">
            <a:extLst>
              <a:ext uri="{FF2B5EF4-FFF2-40B4-BE49-F238E27FC236}">
                <a16:creationId xmlns:a16="http://schemas.microsoft.com/office/drawing/2014/main" id="{FE9D48C9-B1C1-B5AF-5883-4D5C065A0012}"/>
              </a:ext>
            </a:extLst>
          </p:cNvPr>
          <p:cNvSpPr txBox="1"/>
          <p:nvPr/>
        </p:nvSpPr>
        <p:spPr>
          <a:xfrm>
            <a:off x="6537837" y="4551640"/>
            <a:ext cx="3952056" cy="261610"/>
          </a:xfrm>
          <a:prstGeom prst="rect">
            <a:avLst/>
          </a:prstGeom>
          <a:noFill/>
        </p:spPr>
        <p:txBody>
          <a:bodyPr wrap="square" rtlCol="0">
            <a:spAutoFit/>
          </a:bodyPr>
          <a:lstStyle/>
          <a:p>
            <a:pPr algn="l"/>
            <a:r>
              <a:rPr kumimoji="1" lang="en-US" altLang="ja-JP" sz="1100"/>
              <a:t>※</a:t>
            </a:r>
            <a:r>
              <a:rPr kumimoji="1" lang="ja-JP" altLang="en-US" sz="1100"/>
              <a:t>通常</a:t>
            </a:r>
            <a:r>
              <a:rPr lang="ja-JP" altLang="en-US" sz="1100"/>
              <a:t>ブランドパネル</a:t>
            </a:r>
            <a:r>
              <a:rPr kumimoji="1" lang="ja-JP" altLang="en-US" sz="1100"/>
              <a:t>のセールスシートに包含。</a:t>
            </a:r>
            <a:endParaRPr kumimoji="1" lang="en-US" altLang="ja-JP" sz="1100"/>
          </a:p>
        </p:txBody>
      </p:sp>
    </p:spTree>
    <p:extLst>
      <p:ext uri="{BB962C8B-B14F-4D97-AF65-F5344CB8AC3E}">
        <p14:creationId xmlns:p14="http://schemas.microsoft.com/office/powerpoint/2010/main" val="31058693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1">
            <a:extLst>
              <a:ext uri="{FF2B5EF4-FFF2-40B4-BE49-F238E27FC236}">
                <a16:creationId xmlns:a16="http://schemas.microsoft.com/office/drawing/2014/main" id="{9A21C7AB-8F8E-5CBC-0A0F-98F5DA42E91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a:solidFill>
                  <a:srgbClr val="00003E"/>
                </a:solidFill>
                <a:latin typeface="Meiryo" panose="020B0604030504040204" pitchFamily="34" charset="-128"/>
                <a:ea typeface="Meiryo" panose="020B0604030504040204" pitchFamily="34" charset="-128"/>
              </a:rPr>
              <a:t>ブランドパネル</a:t>
            </a:r>
            <a:r>
              <a:rPr kumimoji="1" lang="en-US" altLang="ja-JP">
                <a:solidFill>
                  <a:srgbClr val="00003E"/>
                </a:solidFill>
                <a:latin typeface="Meiryo" panose="020B0604030504040204" pitchFamily="34" charset="-128"/>
                <a:ea typeface="Meiryo" panose="020B0604030504040204" pitchFamily="34" charset="-128"/>
              </a:rPr>
              <a:t>2024</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9</a:t>
            </a:r>
            <a:r>
              <a:rPr kumimoji="1" lang="ja-JP" altLang="en-US">
                <a:solidFill>
                  <a:srgbClr val="00003E"/>
                </a:solidFill>
                <a:latin typeface="Meiryo" panose="020B0604030504040204" pitchFamily="34" charset="-128"/>
                <a:ea typeface="Meiryo" panose="020B0604030504040204" pitchFamily="34" charset="-128"/>
              </a:rPr>
              <a:t>月</a:t>
            </a:r>
            <a:r>
              <a:rPr kumimoji="1" lang="en-US" altLang="ja-JP">
                <a:solidFill>
                  <a:srgbClr val="00003E"/>
                </a:solidFill>
                <a:latin typeface="Meiryo" panose="020B0604030504040204" pitchFamily="34" charset="-128"/>
                <a:ea typeface="Meiryo" panose="020B0604030504040204" pitchFamily="34" charset="-128"/>
              </a:rPr>
              <a:t>~2025</a:t>
            </a:r>
            <a:r>
              <a:rPr kumimoji="1" lang="ja-JP" altLang="en-US">
                <a:solidFill>
                  <a:srgbClr val="00003E"/>
                </a:solidFill>
                <a:latin typeface="Meiryo" panose="020B0604030504040204" pitchFamily="34" charset="-128"/>
                <a:ea typeface="Meiryo" panose="020B0604030504040204" pitchFamily="34" charset="-128"/>
              </a:rPr>
              <a:t>年</a:t>
            </a:r>
            <a:r>
              <a:rPr kumimoji="1" lang="en-US" altLang="ja-JP">
                <a:solidFill>
                  <a:srgbClr val="00003E"/>
                </a:solidFill>
                <a:latin typeface="Meiryo" panose="020B0604030504040204" pitchFamily="34" charset="-128"/>
                <a:ea typeface="Meiryo" panose="020B0604030504040204" pitchFamily="34" charset="-128"/>
              </a:rPr>
              <a:t>3</a:t>
            </a:r>
            <a:r>
              <a:rPr kumimoji="1" lang="ja-JP" altLang="en-US">
                <a:solidFill>
                  <a:srgbClr val="00003E"/>
                </a:solidFill>
                <a:latin typeface="Meiryo" panose="020B0604030504040204" pitchFamily="34" charset="-128"/>
                <a:ea typeface="Meiryo" panose="020B0604030504040204" pitchFamily="34" charset="-128"/>
              </a:rPr>
              <a:t>月商品 変更点</a:t>
            </a:r>
          </a:p>
        </p:txBody>
      </p:sp>
      <p:sp>
        <p:nvSpPr>
          <p:cNvPr id="12" name="テキスト プレースホルダー 5">
            <a:extLst>
              <a:ext uri="{FF2B5EF4-FFF2-40B4-BE49-F238E27FC236}">
                <a16:creationId xmlns:a16="http://schemas.microsoft.com/office/drawing/2014/main" id="{51C7BCF8-1EFC-A02C-197B-521B57E30841}"/>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概要</a:t>
            </a:r>
          </a:p>
        </p:txBody>
      </p:sp>
      <p:pic>
        <p:nvPicPr>
          <p:cNvPr id="13" name="図プレースホルダー 8" descr="アイコン&#10;&#10;自動的に生成された説明">
            <a:extLst>
              <a:ext uri="{FF2B5EF4-FFF2-40B4-BE49-F238E27FC236}">
                <a16:creationId xmlns:a16="http://schemas.microsoft.com/office/drawing/2014/main" id="{E7F87398-B608-704D-8000-0B57783AD1E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p:spPr>
      </p:pic>
      <p:sp>
        <p:nvSpPr>
          <p:cNvPr id="16" name="テキスト ボックス 15">
            <a:extLst>
              <a:ext uri="{FF2B5EF4-FFF2-40B4-BE49-F238E27FC236}">
                <a16:creationId xmlns:a16="http://schemas.microsoft.com/office/drawing/2014/main" id="{BF8C340D-802E-4909-FE94-F188C7EEEB33}"/>
              </a:ext>
            </a:extLst>
          </p:cNvPr>
          <p:cNvSpPr txBox="1"/>
          <p:nvPr/>
        </p:nvSpPr>
        <p:spPr>
          <a:xfrm>
            <a:off x="6528542" y="587028"/>
            <a:ext cx="3188373"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ブランドパネル（</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2" name="1 つの角を丸めた四角形 22">
            <a:extLst>
              <a:ext uri="{FF2B5EF4-FFF2-40B4-BE49-F238E27FC236}">
                <a16:creationId xmlns:a16="http://schemas.microsoft.com/office/drawing/2014/main" id="{0C44E395-E6C0-946D-EB3C-BC1CE2364E48}"/>
              </a:ext>
            </a:extLst>
          </p:cNvPr>
          <p:cNvSpPr/>
          <p:nvPr/>
        </p:nvSpPr>
        <p:spPr>
          <a:xfrm>
            <a:off x="507833" y="992440"/>
            <a:ext cx="5270667"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商品により掲載期間が異なります</a:t>
            </a:r>
          </a:p>
        </p:txBody>
      </p:sp>
      <p:sp>
        <p:nvSpPr>
          <p:cNvPr id="3" name="正方形/長方形 2">
            <a:extLst>
              <a:ext uri="{FF2B5EF4-FFF2-40B4-BE49-F238E27FC236}">
                <a16:creationId xmlns:a16="http://schemas.microsoft.com/office/drawing/2014/main" id="{87898A11-869C-5B4C-4316-C222E821B33E}"/>
              </a:ext>
            </a:extLst>
          </p:cNvPr>
          <p:cNvSpPr/>
          <p:nvPr/>
        </p:nvSpPr>
        <p:spPr>
          <a:xfrm>
            <a:off x="493629" y="1566406"/>
            <a:ext cx="11204741" cy="757693"/>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r>
              <a:rPr lang="ja-JP" altLang="en-US" sz="1400" b="0" i="0">
                <a:solidFill>
                  <a:srgbClr val="1D1C1D"/>
                </a:solidFill>
                <a:effectLst/>
                <a:latin typeface="+mj-ea"/>
                <a:ea typeface="+mj-ea"/>
              </a:rPr>
              <a:t>・時間帯ジャック商品は元旦商品を販売するため、商品の掲載期間が細かく分かれています。</a:t>
            </a:r>
            <a:endParaRPr lang="en-US" altLang="ja-JP" sz="1400" b="0" i="0">
              <a:solidFill>
                <a:srgbClr val="1D1C1D"/>
              </a:solidFill>
              <a:effectLst/>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400" b="0" i="0">
                <a:solidFill>
                  <a:srgbClr val="1D1C1D"/>
                </a:solidFill>
                <a:effectLst/>
                <a:latin typeface="+mj-ea"/>
                <a:ea typeface="+mj-ea"/>
              </a:rPr>
              <a:t>・リッチアドについては</a:t>
            </a:r>
            <a:r>
              <a:rPr lang="en-US" altLang="ja-JP" sz="1400" b="0" i="0">
                <a:solidFill>
                  <a:srgbClr val="1D1C1D"/>
                </a:solidFill>
                <a:effectLst/>
                <a:latin typeface="+mj-ea"/>
                <a:ea typeface="+mj-ea"/>
              </a:rPr>
              <a:t>3/11</a:t>
            </a:r>
            <a:r>
              <a:rPr lang="ja-JP" altLang="en-US" sz="1400" b="0" i="0">
                <a:solidFill>
                  <a:srgbClr val="1D1C1D"/>
                </a:solidFill>
                <a:effectLst/>
                <a:latin typeface="+mj-ea"/>
                <a:ea typeface="+mj-ea"/>
              </a:rPr>
              <a:t>を売り止めしている関係で、商品が</a:t>
            </a:r>
            <a:r>
              <a:rPr lang="en-US" altLang="ja-JP" sz="1400" b="0" i="0">
                <a:solidFill>
                  <a:srgbClr val="1D1C1D"/>
                </a:solidFill>
                <a:effectLst/>
                <a:latin typeface="+mj-ea"/>
                <a:ea typeface="+mj-ea"/>
              </a:rPr>
              <a:t>3/10</a:t>
            </a:r>
            <a:r>
              <a:rPr lang="ja-JP" altLang="en-US" sz="1400" b="0" i="0">
                <a:solidFill>
                  <a:srgbClr val="1D1C1D"/>
                </a:solidFill>
                <a:effectLst/>
                <a:latin typeface="+mj-ea"/>
                <a:ea typeface="+mj-ea"/>
              </a:rPr>
              <a:t>までと</a:t>
            </a:r>
            <a:r>
              <a:rPr lang="en-US" altLang="ja-JP" sz="1400" b="0" i="0">
                <a:solidFill>
                  <a:srgbClr val="1D1C1D"/>
                </a:solidFill>
                <a:effectLst/>
                <a:latin typeface="+mj-ea"/>
                <a:ea typeface="+mj-ea"/>
              </a:rPr>
              <a:t>3/12</a:t>
            </a:r>
            <a:r>
              <a:rPr lang="ja-JP" altLang="en-US" sz="1400" b="0" i="0">
                <a:solidFill>
                  <a:srgbClr val="1D1C1D"/>
                </a:solidFill>
                <a:effectLst/>
                <a:latin typeface="+mj-ea"/>
                <a:ea typeface="+mj-ea"/>
              </a:rPr>
              <a:t>からで分かれます。</a:t>
            </a:r>
            <a:endParaRPr lang="en-US" altLang="ja-JP" sz="1400" b="0" i="0">
              <a:solidFill>
                <a:srgbClr val="1D1C1D"/>
              </a:solidFill>
              <a:effectLst/>
              <a:latin typeface="+mj-ea"/>
              <a:ea typeface="+mj-ea"/>
            </a:endParaRPr>
          </a:p>
        </p:txBody>
      </p:sp>
      <p:sp>
        <p:nvSpPr>
          <p:cNvPr id="4" name="テキスト ボックス 3">
            <a:extLst>
              <a:ext uri="{FF2B5EF4-FFF2-40B4-BE49-F238E27FC236}">
                <a16:creationId xmlns:a16="http://schemas.microsoft.com/office/drawing/2014/main" id="{ADF194AA-A515-00D5-C324-24F6E02A9E0C}"/>
              </a:ext>
            </a:extLst>
          </p:cNvPr>
          <p:cNvSpPr txBox="1"/>
          <p:nvPr/>
        </p:nvSpPr>
        <p:spPr>
          <a:xfrm>
            <a:off x="1124302" y="6393063"/>
            <a:ext cx="3746477" cy="233547"/>
          </a:xfrm>
          <a:prstGeom prst="rect">
            <a:avLst/>
          </a:prstGeom>
          <a:noFill/>
        </p:spPr>
        <p:txBody>
          <a:bodyPr wrap="square">
            <a:spAutoFit/>
          </a:bodyPr>
          <a:lstStyle/>
          <a:p>
            <a:pPr>
              <a:lnSpc>
                <a:spcPct val="110000"/>
              </a:lnSpc>
              <a:defRPr/>
            </a:pPr>
            <a:r>
              <a:rPr kumimoji="0" lang="ja-JP" altLang="en-US" sz="800" kern="0">
                <a:solidFill>
                  <a:srgbClr val="595959"/>
                </a:solidFill>
                <a:latin typeface="Meiryo"/>
                <a:ea typeface="Meiryo"/>
              </a:rPr>
              <a:t>・</a:t>
            </a:r>
            <a:r>
              <a:rPr kumimoji="0" lang="en-US" altLang="ja-JP" sz="800" kern="0">
                <a:solidFill>
                  <a:srgbClr val="595959"/>
                </a:solidFill>
                <a:latin typeface="Meiryo"/>
                <a:ea typeface="+mn-lt"/>
                <a:cs typeface="+mn-lt"/>
              </a:rPr>
              <a:t>SP</a:t>
            </a:r>
            <a:r>
              <a:rPr kumimoji="0" lang="ja-JP" altLang="en-US" sz="800" kern="0">
                <a:solidFill>
                  <a:srgbClr val="595959"/>
                </a:solidFill>
                <a:latin typeface="Meiryo"/>
                <a:ea typeface="Meiryo"/>
                <a:cs typeface="+mn-lt"/>
              </a:rPr>
              <a:t>はスマートフォン、</a:t>
            </a:r>
            <a:r>
              <a:rPr kumimoji="0" lang="en-US" altLang="ja-JP" sz="800" kern="0">
                <a:solidFill>
                  <a:srgbClr val="595959"/>
                </a:solidFill>
                <a:latin typeface="Meiryo"/>
                <a:ea typeface="+mn-lt"/>
                <a:cs typeface="+mn-lt"/>
              </a:rPr>
              <a:t>PC</a:t>
            </a:r>
            <a:r>
              <a:rPr kumimoji="0" lang="ja-JP" altLang="en-US" sz="800" kern="0">
                <a:solidFill>
                  <a:srgbClr val="595959"/>
                </a:solidFill>
                <a:latin typeface="Meiryo"/>
                <a:ea typeface="Meiryo"/>
                <a:cs typeface="+mn-lt"/>
              </a:rPr>
              <a:t>はパソコン、</a:t>
            </a:r>
            <a:r>
              <a:rPr kumimoji="0" lang="en-US" altLang="ja-JP" sz="800" kern="0">
                <a:solidFill>
                  <a:srgbClr val="595959"/>
                </a:solidFill>
                <a:latin typeface="Meiryo"/>
                <a:ea typeface="+mn-lt"/>
                <a:cs typeface="+mn-lt"/>
              </a:rPr>
              <a:t>MD</a:t>
            </a:r>
            <a:r>
              <a:rPr kumimoji="0" lang="ja-JP" altLang="ja-JP" sz="800" kern="0">
                <a:solidFill>
                  <a:srgbClr val="595959"/>
                </a:solidFill>
                <a:latin typeface="Meiryo"/>
                <a:ea typeface="Meiryo"/>
                <a:cs typeface="+mn-lt"/>
              </a:rPr>
              <a:t>はマルチデバイスの略称です。</a:t>
            </a:r>
            <a:r>
              <a:rPr kumimoji="0" lang="ja-JP" altLang="en-US" sz="800" kern="0">
                <a:solidFill>
                  <a:srgbClr val="595959"/>
                </a:solidFill>
                <a:latin typeface="Meiryo"/>
                <a:ea typeface="Meiryo"/>
              </a:rPr>
              <a:t>　</a:t>
            </a:r>
            <a:endParaRPr lang="en-US" altLang="ja-JP" sz="800" kern="0">
              <a:solidFill>
                <a:srgbClr val="595959"/>
              </a:solidFill>
              <a:latin typeface="Meiryo"/>
              <a:ea typeface="Meiryo"/>
            </a:endParaRPr>
          </a:p>
        </p:txBody>
      </p:sp>
      <p:graphicFrame>
        <p:nvGraphicFramePr>
          <p:cNvPr id="6" name="表 5">
            <a:extLst>
              <a:ext uri="{FF2B5EF4-FFF2-40B4-BE49-F238E27FC236}">
                <a16:creationId xmlns:a16="http://schemas.microsoft.com/office/drawing/2014/main" id="{C13DC734-582B-49E1-A273-53D9A80F5266}"/>
              </a:ext>
            </a:extLst>
          </p:cNvPr>
          <p:cNvGraphicFramePr>
            <a:graphicFrameLocks noGrp="1"/>
          </p:cNvGraphicFramePr>
          <p:nvPr>
            <p:extLst>
              <p:ext uri="{D42A27DB-BD31-4B8C-83A1-F6EECF244321}">
                <p14:modId xmlns:p14="http://schemas.microsoft.com/office/powerpoint/2010/main" val="862320533"/>
              </p:ext>
            </p:extLst>
          </p:nvPr>
        </p:nvGraphicFramePr>
        <p:xfrm>
          <a:off x="476766" y="2369713"/>
          <a:ext cx="11545650" cy="3974420"/>
        </p:xfrm>
        <a:graphic>
          <a:graphicData uri="http://schemas.openxmlformats.org/drawingml/2006/table">
            <a:tbl>
              <a:tblPr>
                <a:tableStyleId>{3C2FFA5D-87B4-456A-9821-1D502468CF0F}</a:tableStyleId>
              </a:tblPr>
              <a:tblGrid>
                <a:gridCol w="755395">
                  <a:extLst>
                    <a:ext uri="{9D8B030D-6E8A-4147-A177-3AD203B41FA5}">
                      <a16:colId xmlns:a16="http://schemas.microsoft.com/office/drawing/2014/main" val="1925193124"/>
                    </a:ext>
                  </a:extLst>
                </a:gridCol>
                <a:gridCol w="516405">
                  <a:extLst>
                    <a:ext uri="{9D8B030D-6E8A-4147-A177-3AD203B41FA5}">
                      <a16:colId xmlns:a16="http://schemas.microsoft.com/office/drawing/2014/main" val="2687459340"/>
                    </a:ext>
                  </a:extLst>
                </a:gridCol>
                <a:gridCol w="2337439">
                  <a:extLst>
                    <a:ext uri="{9D8B030D-6E8A-4147-A177-3AD203B41FA5}">
                      <a16:colId xmlns:a16="http://schemas.microsoft.com/office/drawing/2014/main" val="1546285049"/>
                    </a:ext>
                  </a:extLst>
                </a:gridCol>
                <a:gridCol w="2186006">
                  <a:extLst>
                    <a:ext uri="{9D8B030D-6E8A-4147-A177-3AD203B41FA5}">
                      <a16:colId xmlns:a16="http://schemas.microsoft.com/office/drawing/2014/main" val="505648431"/>
                    </a:ext>
                  </a:extLst>
                </a:gridCol>
                <a:gridCol w="315533">
                  <a:extLst>
                    <a:ext uri="{9D8B030D-6E8A-4147-A177-3AD203B41FA5}">
                      <a16:colId xmlns:a16="http://schemas.microsoft.com/office/drawing/2014/main" val="2269822313"/>
                    </a:ext>
                  </a:extLst>
                </a:gridCol>
                <a:gridCol w="399245">
                  <a:extLst>
                    <a:ext uri="{9D8B030D-6E8A-4147-A177-3AD203B41FA5}">
                      <a16:colId xmlns:a16="http://schemas.microsoft.com/office/drawing/2014/main" val="4097738898"/>
                    </a:ext>
                  </a:extLst>
                </a:gridCol>
                <a:gridCol w="301986">
                  <a:extLst>
                    <a:ext uri="{9D8B030D-6E8A-4147-A177-3AD203B41FA5}">
                      <a16:colId xmlns:a16="http://schemas.microsoft.com/office/drawing/2014/main" val="2122640872"/>
                    </a:ext>
                  </a:extLst>
                </a:gridCol>
                <a:gridCol w="430331">
                  <a:extLst>
                    <a:ext uri="{9D8B030D-6E8A-4147-A177-3AD203B41FA5}">
                      <a16:colId xmlns:a16="http://schemas.microsoft.com/office/drawing/2014/main" val="2963292847"/>
                    </a:ext>
                  </a:extLst>
                </a:gridCol>
                <a:gridCol w="430331">
                  <a:extLst>
                    <a:ext uri="{9D8B030D-6E8A-4147-A177-3AD203B41FA5}">
                      <a16:colId xmlns:a16="http://schemas.microsoft.com/office/drawing/2014/main" val="573884048"/>
                    </a:ext>
                  </a:extLst>
                </a:gridCol>
                <a:gridCol w="430331">
                  <a:extLst>
                    <a:ext uri="{9D8B030D-6E8A-4147-A177-3AD203B41FA5}">
                      <a16:colId xmlns:a16="http://schemas.microsoft.com/office/drawing/2014/main" val="1360161539"/>
                    </a:ext>
                  </a:extLst>
                </a:gridCol>
                <a:gridCol w="430331">
                  <a:extLst>
                    <a:ext uri="{9D8B030D-6E8A-4147-A177-3AD203B41FA5}">
                      <a16:colId xmlns:a16="http://schemas.microsoft.com/office/drawing/2014/main" val="3630231979"/>
                    </a:ext>
                  </a:extLst>
                </a:gridCol>
                <a:gridCol w="430331">
                  <a:extLst>
                    <a:ext uri="{9D8B030D-6E8A-4147-A177-3AD203B41FA5}">
                      <a16:colId xmlns:a16="http://schemas.microsoft.com/office/drawing/2014/main" val="2719486275"/>
                    </a:ext>
                  </a:extLst>
                </a:gridCol>
                <a:gridCol w="430331">
                  <a:extLst>
                    <a:ext uri="{9D8B030D-6E8A-4147-A177-3AD203B41FA5}">
                      <a16:colId xmlns:a16="http://schemas.microsoft.com/office/drawing/2014/main" val="3753432930"/>
                    </a:ext>
                  </a:extLst>
                </a:gridCol>
                <a:gridCol w="430331">
                  <a:extLst>
                    <a:ext uri="{9D8B030D-6E8A-4147-A177-3AD203B41FA5}">
                      <a16:colId xmlns:a16="http://schemas.microsoft.com/office/drawing/2014/main" val="2387414790"/>
                    </a:ext>
                  </a:extLst>
                </a:gridCol>
                <a:gridCol w="430331">
                  <a:extLst>
                    <a:ext uri="{9D8B030D-6E8A-4147-A177-3AD203B41FA5}">
                      <a16:colId xmlns:a16="http://schemas.microsoft.com/office/drawing/2014/main" val="1930526872"/>
                    </a:ext>
                  </a:extLst>
                </a:gridCol>
                <a:gridCol w="430331">
                  <a:extLst>
                    <a:ext uri="{9D8B030D-6E8A-4147-A177-3AD203B41FA5}">
                      <a16:colId xmlns:a16="http://schemas.microsoft.com/office/drawing/2014/main" val="1879620820"/>
                    </a:ext>
                  </a:extLst>
                </a:gridCol>
                <a:gridCol w="430331">
                  <a:extLst>
                    <a:ext uri="{9D8B030D-6E8A-4147-A177-3AD203B41FA5}">
                      <a16:colId xmlns:a16="http://schemas.microsoft.com/office/drawing/2014/main" val="1507991757"/>
                    </a:ext>
                  </a:extLst>
                </a:gridCol>
                <a:gridCol w="430331">
                  <a:extLst>
                    <a:ext uri="{9D8B030D-6E8A-4147-A177-3AD203B41FA5}">
                      <a16:colId xmlns:a16="http://schemas.microsoft.com/office/drawing/2014/main" val="3037105301"/>
                    </a:ext>
                  </a:extLst>
                </a:gridCol>
              </a:tblGrid>
              <a:tr h="408999">
                <a:tc>
                  <a:txBody>
                    <a:bodyPr/>
                    <a:lstStyle/>
                    <a:p>
                      <a:pPr algn="ctr" fontAlgn="ctr"/>
                      <a:r>
                        <a:rPr lang="ja-JP" altLang="en-US" sz="900" b="1" u="none" strike="noStrike">
                          <a:solidFill>
                            <a:schemeClr val="bg1"/>
                          </a:solidFill>
                          <a:effectLst/>
                          <a:latin typeface="+mn-ea"/>
                          <a:ea typeface="+mn-ea"/>
                        </a:rPr>
                        <a:t>商品種別</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a:solidFill>
                            <a:schemeClr val="bg1"/>
                          </a:solidFill>
                          <a:effectLst/>
                          <a:latin typeface="+mn-ea"/>
                          <a:ea typeface="+mn-ea"/>
                        </a:rPr>
                        <a:t>デバイス</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a:solidFill>
                            <a:schemeClr val="bg1"/>
                          </a:solidFill>
                          <a:effectLst/>
                          <a:latin typeface="+mn-ea"/>
                          <a:ea typeface="+mn-ea"/>
                        </a:rPr>
                        <a:t>商品名</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a:txBody>
                    <a:bodyPr/>
                    <a:lstStyle/>
                    <a:p>
                      <a:pPr algn="ctr" fontAlgn="ctr"/>
                      <a:r>
                        <a:rPr lang="ja-JP" altLang="en-US" sz="900" b="1" u="none" strike="noStrike">
                          <a:solidFill>
                            <a:schemeClr val="bg1"/>
                          </a:solidFill>
                          <a:effectLst/>
                          <a:latin typeface="+mn-ea"/>
                          <a:ea typeface="+mn-ea"/>
                        </a:rPr>
                        <a:t>掲載期間</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u="none" strike="noStrike">
                          <a:solidFill>
                            <a:schemeClr val="bg1"/>
                          </a:solidFill>
                          <a:effectLst/>
                          <a:latin typeface="+mn-ea"/>
                          <a:ea typeface="+mn-ea"/>
                        </a:rPr>
                        <a:t>9</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bg1"/>
                          </a:solidFill>
                          <a:effectLst/>
                          <a:latin typeface="+mn-ea"/>
                          <a:ea typeface="+mn-ea"/>
                        </a:rPr>
                        <a:t>10</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pPr algn="ctr" fontAlgn="ct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i="0" u="none" strike="noStrike">
                          <a:solidFill>
                            <a:schemeClr val="bg1"/>
                          </a:solidFill>
                          <a:effectLst/>
                          <a:latin typeface="+mn-ea"/>
                          <a:ea typeface="+mn-ea"/>
                        </a:rPr>
                        <a:t>11</a:t>
                      </a:r>
                      <a:r>
                        <a:rPr lang="ja-JP" altLang="en-US" sz="900" b="1" i="0" u="none" strike="noStrike">
                          <a:solidFill>
                            <a:schemeClr val="bg1"/>
                          </a:solidFill>
                          <a:effectLst/>
                          <a:latin typeface="+mn-ea"/>
                          <a:ea typeface="+mn-ea"/>
                        </a:rPr>
                        <a:t>月</a:t>
                      </a:r>
                    </a:p>
                  </a:txBody>
                  <a:tcPr marL="0" marR="0" marT="0" marB="0" anchor="ctr">
                    <a:solidFill>
                      <a:schemeClr val="bg1">
                        <a:lumMod val="65000"/>
                      </a:schemeClr>
                    </a:solidFill>
                  </a:tcPr>
                </a:tc>
                <a:tc hMerge="1">
                  <a:txBody>
                    <a:bodyPr/>
                    <a:lstStyle/>
                    <a:p>
                      <a:pPr algn="ctr" fontAlgn="ct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i="0" u="none" strike="noStrike">
                          <a:solidFill>
                            <a:schemeClr val="bg1"/>
                          </a:solidFill>
                          <a:effectLst/>
                          <a:latin typeface="+mn-ea"/>
                          <a:ea typeface="+mn-ea"/>
                        </a:rPr>
                        <a:t>12</a:t>
                      </a:r>
                      <a:r>
                        <a:rPr lang="ja-JP" altLang="en-US" sz="900" b="1" i="0" u="none" strike="noStrike">
                          <a:solidFill>
                            <a:schemeClr val="bg1"/>
                          </a:solidFill>
                          <a:effectLst/>
                          <a:latin typeface="+mn-ea"/>
                          <a:ea typeface="+mn-ea"/>
                        </a:rPr>
                        <a:t>月</a:t>
                      </a:r>
                    </a:p>
                  </a:txBody>
                  <a:tcPr marL="0" marR="0" marT="0" marB="0" anchor="ctr">
                    <a:solidFill>
                      <a:schemeClr val="bg1">
                        <a:lumMod val="65000"/>
                      </a:schemeClr>
                    </a:solidFill>
                  </a:tcPr>
                </a:tc>
                <a:tc hMerge="1">
                  <a:txBody>
                    <a:bodyPr/>
                    <a:lstStyle/>
                    <a:p>
                      <a:pPr algn="ctr" fontAlgn="ct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gridSpan="2">
                  <a:txBody>
                    <a:bodyPr/>
                    <a:lstStyle/>
                    <a:p>
                      <a:pPr algn="ctr" fontAlgn="ctr"/>
                      <a:r>
                        <a:rPr lang="en-US" altLang="ja-JP" sz="900" b="1" u="none" strike="noStrike">
                          <a:solidFill>
                            <a:schemeClr val="bg1"/>
                          </a:solidFill>
                          <a:effectLst/>
                          <a:latin typeface="+mn-ea"/>
                          <a:ea typeface="+mn-ea"/>
                        </a:rPr>
                        <a:t>1</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900" b="1" u="none" strike="noStrike">
                          <a:solidFill>
                            <a:schemeClr val="bg1"/>
                          </a:solidFill>
                          <a:effectLst/>
                          <a:latin typeface="+mn-ea"/>
                          <a:ea typeface="+mn-ea"/>
                        </a:rPr>
                        <a:t>2</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tc gridSpan="2">
                  <a:txBody>
                    <a:bodyPr/>
                    <a:lstStyle/>
                    <a:p>
                      <a:pPr algn="ctr" fontAlgn="ctr"/>
                      <a:r>
                        <a:rPr lang="en-US" altLang="ja-JP" sz="900" b="1" u="none" strike="noStrike">
                          <a:solidFill>
                            <a:schemeClr val="bg1"/>
                          </a:solidFill>
                          <a:effectLst/>
                          <a:latin typeface="+mn-ea"/>
                          <a:ea typeface="+mn-ea"/>
                        </a:rPr>
                        <a:t>3</a:t>
                      </a:r>
                      <a:r>
                        <a:rPr lang="ja-JP" altLang="en-US" sz="900" b="1" u="none" strike="noStrike">
                          <a:solidFill>
                            <a:schemeClr val="bg1"/>
                          </a:solidFill>
                          <a:effectLst/>
                          <a:latin typeface="+mn-ea"/>
                          <a:ea typeface="+mn-ea"/>
                        </a:rPr>
                        <a:t>月</a:t>
                      </a:r>
                      <a:endParaRPr lang="ja-JP" altLang="en-US" sz="900" b="1" i="0" u="none" strike="noStrike">
                        <a:solidFill>
                          <a:schemeClr val="bg1"/>
                        </a:solidFill>
                        <a:effectLst/>
                        <a:latin typeface="+mn-ea"/>
                        <a:ea typeface="+mn-ea"/>
                      </a:endParaRPr>
                    </a:p>
                  </a:txBody>
                  <a:tcPr marL="0" marR="0" marT="0" marB="0" anchor="ctr">
                    <a:solidFill>
                      <a:schemeClr val="bg1">
                        <a:lumMod val="65000"/>
                      </a:schemeClr>
                    </a:solidFill>
                  </a:tcPr>
                </a:tc>
                <a:tc hMerge="1">
                  <a:txBody>
                    <a:bodyPr/>
                    <a:lstStyle/>
                    <a:p>
                      <a:endParaRPr kumimoji="1" lang="ja-JP" altLang="en-US"/>
                    </a:p>
                  </a:txBody>
                  <a:tcPr/>
                </a:tc>
                <a:extLst>
                  <a:ext uri="{0D108BD9-81ED-4DB2-BD59-A6C34878D82A}">
                    <a16:rowId xmlns:a16="http://schemas.microsoft.com/office/drawing/2014/main" val="1173081236"/>
                  </a:ext>
                </a:extLst>
              </a:tr>
              <a:tr h="408999">
                <a:tc>
                  <a:txBody>
                    <a:bodyPr/>
                    <a:lstStyle/>
                    <a:p>
                      <a:pPr algn="ctr" fontAlgn="ctr"/>
                      <a:r>
                        <a:rPr lang="ja-JP" altLang="en-US" sz="800" u="none" strike="noStrike">
                          <a:effectLst/>
                        </a:rPr>
                        <a:t>レギュラー</a:t>
                      </a:r>
                      <a:endParaRPr lang="ja-JP" alt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800" u="none" strike="noStrike">
                          <a:effectLst/>
                        </a:rPr>
                        <a:t>MD</a:t>
                      </a:r>
                      <a:endParaRPr 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lang="ja-JP" altLang="en-US" sz="700" u="none" strike="noStrike">
                          <a:effectLst/>
                        </a:rPr>
                        <a:t>ブランドパネル  マルチデバイス</a:t>
                      </a:r>
                      <a:endParaRPr lang="en-US" altLang="ja-JP" sz="700" b="1"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1000" u="none" strike="noStrike">
                          <a:effectLst/>
                        </a:rPr>
                        <a:t>2024/9/1</a:t>
                      </a:r>
                      <a:r>
                        <a:rPr lang="ja-JP" altLang="en-US" sz="1000" u="none" strike="noStrike">
                          <a:effectLst/>
                        </a:rPr>
                        <a:t>～</a:t>
                      </a:r>
                      <a:r>
                        <a:rPr lang="en-US" altLang="ja-JP" sz="1000" u="none" strike="noStrike">
                          <a:effectLst/>
                        </a:rPr>
                        <a:t>2025/3/31</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969102058"/>
                  </a:ext>
                </a:extLst>
              </a:tr>
              <a:tr h="367456">
                <a:tc>
                  <a:txBody>
                    <a:bodyPr/>
                    <a:lstStyle/>
                    <a:p>
                      <a:pPr algn="ctr" fontAlgn="ctr"/>
                      <a:r>
                        <a:rPr lang="ja-JP" altLang="en-US" sz="800" u="none" strike="noStrike">
                          <a:effectLst/>
                        </a:rPr>
                        <a:t>レギュラー</a:t>
                      </a:r>
                      <a:endParaRPr lang="ja-JP" alt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800" u="none" strike="noStrike">
                          <a:effectLst/>
                        </a:rPr>
                        <a:t>MD</a:t>
                      </a:r>
                      <a:endParaRPr lang="en-US" altLang="ja-JP" sz="800" b="0" i="0" u="none" strike="noStrike">
                        <a:solidFill>
                          <a:srgbClr val="000000"/>
                        </a:solidFill>
                        <a:effectLst/>
                        <a:latin typeface="+mn-lt"/>
                        <a:ea typeface="+mn-ea"/>
                      </a:endParaRPr>
                    </a:p>
                  </a:txBody>
                  <a:tcPr marL="0" marR="0" marT="0" marB="0" anchor="ctr">
                    <a:solidFill>
                      <a:schemeClr val="bg1"/>
                    </a:solidFill>
                  </a:tcPr>
                </a:tc>
                <a:tc>
                  <a:txBody>
                    <a:bodyPr/>
                    <a:lstStyle/>
                    <a:p>
                      <a:pPr algn="l" fontAlgn="ctr"/>
                      <a:r>
                        <a:rPr lang="ja-JP" altLang="en-US" sz="700" u="none" strike="noStrike">
                          <a:effectLst/>
                        </a:rPr>
                        <a:t>ブランドパネル  リッチフォーマット  マルチデバイス</a:t>
                      </a:r>
                    </a:p>
                  </a:txBody>
                  <a:tcPr marL="0" marR="0" marT="0" marB="0" anchor="ctr">
                    <a:solidFill>
                      <a:schemeClr val="bg1"/>
                    </a:solidFill>
                  </a:tcPr>
                </a:tc>
                <a:tc>
                  <a:txBody>
                    <a:bodyPr/>
                    <a:lstStyle/>
                    <a:p>
                      <a:pPr algn="ctr" fontAlgn="ctr"/>
                      <a:r>
                        <a:rPr lang="en-US" altLang="ja-JP" sz="1000" u="none" strike="noStrike">
                          <a:effectLst/>
                        </a:rPr>
                        <a:t>2024/9/1</a:t>
                      </a:r>
                      <a:r>
                        <a:rPr lang="ja-JP" altLang="en-US" sz="1000" u="none" strike="noStrike">
                          <a:effectLst/>
                        </a:rPr>
                        <a:t>～</a:t>
                      </a:r>
                      <a:r>
                        <a:rPr lang="en-US" altLang="ja-JP" sz="1000" u="none" strike="noStrike">
                          <a:effectLst/>
                        </a:rPr>
                        <a:t>2025/3/10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a:effectLst/>
                        </a:rPr>
                        <a:t>2025/3/12</a:t>
                      </a:r>
                      <a:r>
                        <a:rPr lang="ja-JP" altLang="en-US" sz="1000" u="none" strike="noStrike">
                          <a:effectLst/>
                        </a:rPr>
                        <a:t>～</a:t>
                      </a:r>
                      <a:r>
                        <a:rPr lang="en-US" altLang="ja-JP" sz="1000" u="none" strike="noStrike">
                          <a:effectLst/>
                        </a:rPr>
                        <a:t>2025/3/31</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424783587"/>
                  </a:ext>
                </a:extLst>
              </a:tr>
              <a:tr h="443380">
                <a:tc>
                  <a:txBody>
                    <a:bodyPr/>
                    <a:lstStyle/>
                    <a:p>
                      <a:pPr algn="ctr" fontAlgn="ctr"/>
                      <a:r>
                        <a:rPr lang="ja-JP" altLang="en-US" sz="800" u="none" strike="noStrike">
                          <a:effectLst/>
                        </a:rPr>
                        <a:t>レギュラー</a:t>
                      </a:r>
                      <a:endParaRPr lang="ja-JP" alt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800" u="none" strike="noStrike">
                          <a:effectLst/>
                        </a:rPr>
                        <a:t>SP</a:t>
                      </a:r>
                      <a:endParaRPr 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lang="ja-JP" altLang="en-US" sz="700" u="none" strike="noStrike">
                          <a:effectLst/>
                        </a:rPr>
                        <a:t>ブランドパネル  スマートフォン</a:t>
                      </a:r>
                      <a:endParaRPr lang="en-US" altLang="ja-JP" sz="700" u="none" strike="noStrike">
                        <a:effectLst/>
                      </a:endParaRPr>
                    </a:p>
                    <a:p>
                      <a:pPr marL="0" marR="0" lvl="0" indent="0" algn="l" defTabSz="914423" rtl="0" eaLnBrk="1" fontAlgn="ctr" latinLnBrk="0" hangingPunct="1">
                        <a:lnSpc>
                          <a:spcPct val="100000"/>
                        </a:lnSpc>
                        <a:spcBef>
                          <a:spcPts val="0"/>
                        </a:spcBef>
                        <a:spcAft>
                          <a:spcPts val="0"/>
                        </a:spcAft>
                        <a:buClrTx/>
                        <a:buSzTx/>
                        <a:buFontTx/>
                        <a:buNone/>
                        <a:tabLst/>
                        <a:defRPr/>
                      </a:pPr>
                      <a:r>
                        <a:rPr lang="ja-JP" altLang="en-US" sz="700" u="none" strike="noStrike">
                          <a:effectLst/>
                        </a:rPr>
                        <a:t>ブランドパネル　スマートフォン　カルーセル</a:t>
                      </a:r>
                    </a:p>
                  </a:txBody>
                  <a:tcPr marL="0" marR="0" marT="0" marB="0" anchor="ctr">
                    <a:solidFill>
                      <a:schemeClr val="bg1"/>
                    </a:solidFill>
                  </a:tcPr>
                </a:tc>
                <a:tc>
                  <a:txBody>
                    <a:bodyPr/>
                    <a:lstStyle/>
                    <a:p>
                      <a:pPr algn="ctr" fontAlgn="ctr"/>
                      <a:r>
                        <a:rPr lang="en-US" altLang="ja-JP" sz="1000" u="none" strike="noStrike">
                          <a:effectLst/>
                        </a:rPr>
                        <a:t>2024/9/1</a:t>
                      </a:r>
                      <a:r>
                        <a:rPr lang="ja-JP" altLang="en-US" sz="1000" u="none" strike="noStrike">
                          <a:effectLst/>
                        </a:rPr>
                        <a:t>～</a:t>
                      </a:r>
                      <a:r>
                        <a:rPr lang="en-US" altLang="ja-JP" sz="1000" u="none" strike="noStrike">
                          <a:effectLst/>
                        </a:rPr>
                        <a:t>2025/3/31</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964205026"/>
                  </a:ext>
                </a:extLst>
              </a:tr>
              <a:tr h="421769">
                <a:tc>
                  <a:txBody>
                    <a:bodyPr/>
                    <a:lstStyle/>
                    <a:p>
                      <a:pPr algn="ctr" fontAlgn="ctr"/>
                      <a:r>
                        <a:rPr lang="ja-JP" altLang="en-US" sz="800" u="none" strike="noStrike">
                          <a:effectLst/>
                        </a:rPr>
                        <a:t>レギュラー</a:t>
                      </a:r>
                      <a:endParaRPr lang="ja-JP" alt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altLang="ja-JP" sz="800" u="none" strike="noStrike">
                          <a:effectLst/>
                        </a:rPr>
                        <a:t>SP</a:t>
                      </a:r>
                      <a:endParaRPr 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lang="ja-JP" altLang="en-US" sz="700" u="none" strike="noStrike">
                          <a:effectLst/>
                        </a:rPr>
                        <a:t>ブランドパネル  スマートフォン</a:t>
                      </a:r>
                      <a:r>
                        <a:rPr kumimoji="1" lang="ja-JP" altLang="en-US" sz="700" u="none" strike="noStrike" kern="1200">
                          <a:solidFill>
                            <a:schemeClr val="dk1"/>
                          </a:solidFill>
                          <a:effectLst/>
                          <a:latin typeface="+mn-lt"/>
                          <a:ea typeface="+mn-ea"/>
                          <a:cs typeface="+mn-cs"/>
                        </a:rPr>
                        <a:t>（時間帯ジャック）</a:t>
                      </a:r>
                      <a:endParaRPr lang="en-US" altLang="ja-JP" sz="700" u="none" strike="noStrike">
                        <a:effectLst/>
                      </a:endParaRPr>
                    </a:p>
                    <a:p>
                      <a:pPr marL="0" marR="0" lvl="0" indent="0" algn="l" defTabSz="914423" rtl="0" eaLnBrk="1" fontAlgn="ctr" latinLnBrk="0" hangingPunct="1">
                        <a:lnSpc>
                          <a:spcPct val="100000"/>
                        </a:lnSpc>
                        <a:spcBef>
                          <a:spcPts val="0"/>
                        </a:spcBef>
                        <a:spcAft>
                          <a:spcPts val="0"/>
                        </a:spcAft>
                        <a:buClrTx/>
                        <a:buSzTx/>
                        <a:buFontTx/>
                        <a:buNone/>
                        <a:tabLst/>
                        <a:defRPr/>
                      </a:pPr>
                      <a:r>
                        <a:rPr lang="ja-JP" altLang="en-US" sz="700" u="none" strike="noStrike">
                          <a:effectLst/>
                        </a:rPr>
                        <a:t>ブランドパネル　スマートフォン　カルーセル</a:t>
                      </a:r>
                      <a:r>
                        <a:rPr kumimoji="1" lang="ja-JP" altLang="en-US" sz="700" u="none" strike="noStrike" kern="1200">
                          <a:solidFill>
                            <a:schemeClr val="dk1"/>
                          </a:solidFill>
                          <a:effectLst/>
                          <a:latin typeface="+mn-lt"/>
                          <a:ea typeface="+mn-ea"/>
                          <a:cs typeface="+mn-cs"/>
                        </a:rPr>
                        <a:t>（時間帯ジャック）</a:t>
                      </a:r>
                      <a:endParaRPr lang="en-US" altLang="ja-JP" sz="700" u="none" strike="noStrike">
                        <a:effectLst/>
                      </a:endParaRPr>
                    </a:p>
                  </a:txBody>
                  <a:tcPr marL="0" marR="0" marT="0" marB="0" anchor="ctr">
                    <a:solidFill>
                      <a:schemeClr val="bg1"/>
                    </a:solidFill>
                  </a:tcPr>
                </a:tc>
                <a:tc>
                  <a:txBody>
                    <a:bodyPr/>
                    <a:lstStyle/>
                    <a:p>
                      <a:pPr algn="ctr" fontAlgn="ctr"/>
                      <a:r>
                        <a:rPr lang="en-US" altLang="ja-JP" sz="1000" u="none" strike="noStrike">
                          <a:effectLst/>
                        </a:rPr>
                        <a:t>2024/10/1</a:t>
                      </a:r>
                      <a:r>
                        <a:rPr lang="ja-JP" altLang="en-US" sz="1000" u="none" strike="noStrike">
                          <a:effectLst/>
                        </a:rPr>
                        <a:t>～</a:t>
                      </a:r>
                      <a:r>
                        <a:rPr lang="en-US" altLang="ja-JP" sz="1000" u="none" strike="noStrike">
                          <a:effectLst/>
                        </a:rPr>
                        <a:t>2024/12/31</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a:effectLst/>
                        </a:rPr>
                        <a:t>2025/1/1</a:t>
                      </a:r>
                      <a:r>
                        <a:rPr lang="ja-JP" altLang="en-US" sz="1000" u="none" strike="noStrike">
                          <a:effectLst/>
                        </a:rPr>
                        <a:t>　</a:t>
                      </a:r>
                      <a:r>
                        <a:rPr lang="en-US" altLang="ja-JP" sz="1000" u="none" strike="noStrike">
                          <a:effectLst/>
                        </a:rPr>
                        <a:t>1</a:t>
                      </a:r>
                      <a:r>
                        <a:rPr lang="ja-JP" altLang="en-US" sz="1000" u="none" strike="noStrike">
                          <a:effectLst/>
                        </a:rPr>
                        <a:t>：</a:t>
                      </a:r>
                      <a:r>
                        <a:rPr lang="en-US" altLang="ja-JP" sz="1000" u="none" strike="noStrike">
                          <a:effectLst/>
                        </a:rPr>
                        <a:t>00</a:t>
                      </a:r>
                      <a:r>
                        <a:rPr lang="ja-JP" altLang="en-US" sz="1000" u="none" strike="noStrike">
                          <a:effectLst/>
                        </a:rPr>
                        <a:t>～</a:t>
                      </a:r>
                      <a:r>
                        <a:rPr lang="en-US" altLang="ja-JP" sz="1000" u="none" strike="noStrike">
                          <a:effectLst/>
                        </a:rPr>
                        <a:t>2025/1/1</a:t>
                      </a:r>
                      <a:r>
                        <a:rPr lang="ja-JP" altLang="en-US" sz="1000" u="none" strike="noStrike">
                          <a:effectLst/>
                        </a:rPr>
                        <a:t>　</a:t>
                      </a:r>
                      <a:r>
                        <a:rPr lang="en-US" altLang="ja-JP" sz="1000" u="none" strike="noStrike">
                          <a:effectLst/>
                        </a:rPr>
                        <a:t>21</a:t>
                      </a:r>
                      <a:r>
                        <a:rPr lang="ja-JP" altLang="en-US" sz="1000" u="none" strike="noStrike">
                          <a:effectLst/>
                        </a:rPr>
                        <a:t>：</a:t>
                      </a:r>
                      <a:r>
                        <a:rPr lang="en-US" altLang="ja-JP" sz="1000" u="none" strike="noStrike">
                          <a:effectLst/>
                        </a:rPr>
                        <a:t>59</a:t>
                      </a:r>
                      <a:r>
                        <a:rPr lang="ja-JP" altLang="en-US" sz="1000" u="none" strike="noStrike">
                          <a:effectLst/>
                        </a:rPr>
                        <a:t>　</a:t>
                      </a:r>
                      <a:endParaRPr lang="en-US" altLang="ja-JP" sz="1000" u="none" strike="noStrike">
                        <a:effectLst/>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a:effectLst/>
                        </a:rPr>
                        <a:t>2025/1/2</a:t>
                      </a:r>
                      <a:r>
                        <a:rPr lang="ja-JP" altLang="en-US" sz="1000" u="none" strike="noStrike">
                          <a:effectLst/>
                        </a:rPr>
                        <a:t>～</a:t>
                      </a:r>
                      <a:r>
                        <a:rPr lang="en-US" altLang="ja-JP" sz="1000" u="none" strike="noStrike">
                          <a:effectLst/>
                        </a:rPr>
                        <a:t>2025/3/31</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811344949"/>
                  </a:ext>
                </a:extLst>
              </a:tr>
              <a:tr h="454375">
                <a:tc>
                  <a:txBody>
                    <a:bodyPr/>
                    <a:lstStyle/>
                    <a:p>
                      <a:pPr algn="ctr" fontAlgn="ctr"/>
                      <a:r>
                        <a:rPr lang="ja-JP" altLang="en-US" sz="800" u="none" strike="noStrike">
                          <a:effectLst/>
                        </a:rPr>
                        <a:t>スペシャル</a:t>
                      </a:r>
                      <a:endParaRPr lang="ja-JP" altLang="en-US" sz="800" b="0" i="0" u="none" strike="noStrike">
                        <a:solidFill>
                          <a:srgbClr val="000000"/>
                        </a:solidFill>
                        <a:effectLst/>
                        <a:latin typeface="+mn-lt"/>
                        <a:ea typeface="+mn-ea"/>
                      </a:endParaRPr>
                    </a:p>
                  </a:txBody>
                  <a:tcPr marL="0" marR="0" marT="0" marB="0" anchor="ctr">
                    <a:solidFill>
                      <a:schemeClr val="bg1"/>
                    </a:solidFill>
                  </a:tcPr>
                </a:tc>
                <a:tc>
                  <a:txBody>
                    <a:bodyPr/>
                    <a:lstStyle/>
                    <a:p>
                      <a:pPr algn="ctr" fontAlgn="ctr"/>
                      <a:r>
                        <a:rPr lang="en-US" altLang="ja-JP" sz="800" u="none" strike="noStrike">
                          <a:effectLst/>
                        </a:rPr>
                        <a:t>MD</a:t>
                      </a:r>
                      <a:endParaRPr 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kumimoji="1" lang="ja-JP" altLang="en-US" sz="700" u="none" strike="noStrike" kern="1200" dirty="0">
                          <a:solidFill>
                            <a:schemeClr val="dk1"/>
                          </a:solidFill>
                          <a:effectLst/>
                          <a:latin typeface="+mn-lt"/>
                          <a:ea typeface="+mn-ea"/>
                          <a:cs typeface="+mn-cs"/>
                        </a:rPr>
                        <a:t>ブランドパネル　リッチフォーマット　</a:t>
                      </a:r>
                      <a:r>
                        <a:rPr kumimoji="1" lang="en-US" altLang="ja-JP" sz="700" u="none" strike="noStrike" kern="1200" dirty="0">
                          <a:solidFill>
                            <a:schemeClr val="dk1"/>
                          </a:solidFill>
                          <a:effectLst/>
                          <a:latin typeface="+mn-lt"/>
                          <a:ea typeface="+mn-ea"/>
                          <a:cs typeface="+mn-cs"/>
                        </a:rPr>
                        <a:t>MD</a:t>
                      </a:r>
                      <a:r>
                        <a:rPr kumimoji="1" lang="ja-JP" altLang="en-US" sz="700" u="none" strike="noStrike" kern="1200" dirty="0">
                          <a:solidFill>
                            <a:schemeClr val="dk1"/>
                          </a:solidFill>
                          <a:effectLst/>
                          <a:latin typeface="+mn-lt"/>
                          <a:ea typeface="+mn-ea"/>
                          <a:cs typeface="+mn-cs"/>
                        </a:rPr>
                        <a:t>（時間帯ジャック）（元旦）</a:t>
                      </a:r>
                      <a:endParaRPr kumimoji="1" lang="en-US" altLang="ja-JP" sz="700" u="none" strike="noStrike" kern="1200" dirty="0">
                        <a:solidFill>
                          <a:schemeClr val="dk1"/>
                        </a:solidFill>
                        <a:effectLst/>
                        <a:latin typeface="+mn-lt"/>
                        <a:ea typeface="+mn-ea"/>
                        <a:cs typeface="+mn-cs"/>
                      </a:endParaRPr>
                    </a:p>
                    <a:p>
                      <a:pPr algn="l" fontAlgn="ctr"/>
                      <a:r>
                        <a:rPr kumimoji="1" lang="en-US" altLang="ja-JP" sz="700" u="none" strike="noStrike" kern="1200" dirty="0">
                          <a:solidFill>
                            <a:schemeClr val="dk1"/>
                          </a:solidFill>
                          <a:effectLst/>
                          <a:latin typeface="+mn-lt"/>
                          <a:ea typeface="+mn-ea"/>
                          <a:cs typeface="+mn-cs"/>
                        </a:rPr>
                        <a:t>※</a:t>
                      </a:r>
                      <a:r>
                        <a:rPr kumimoji="1" lang="ja-JP" altLang="en-US" sz="700" u="none" strike="noStrike" kern="1200" dirty="0">
                          <a:solidFill>
                            <a:schemeClr val="dk1"/>
                          </a:solidFill>
                          <a:effectLst/>
                          <a:latin typeface="+mn-lt"/>
                          <a:ea typeface="+mn-ea"/>
                          <a:cs typeface="+mn-cs"/>
                        </a:rPr>
                        <a:t>別紙</a:t>
                      </a:r>
                      <a:endParaRPr kumimoji="1" lang="en-US" altLang="ja-JP" sz="700" u="none" strike="noStrike" kern="1200" dirty="0">
                        <a:solidFill>
                          <a:schemeClr val="dk1"/>
                        </a:solidFill>
                        <a:effectLst/>
                        <a:latin typeface="+mn-lt"/>
                        <a:ea typeface="+mn-ea"/>
                        <a:cs typeface="+mn-cs"/>
                      </a:endParaRPr>
                    </a:p>
                  </a:txBody>
                  <a:tcPr marL="0" marR="0" marT="0" marB="0" anchor="ctr">
                    <a:solidFill>
                      <a:schemeClr val="bg1"/>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a:effectLst/>
                        </a:rPr>
                        <a:t>2025/1/1</a:t>
                      </a:r>
                      <a:r>
                        <a:rPr lang="ja-JP" altLang="en-US" sz="1000" u="none" strike="noStrike">
                          <a:effectLst/>
                        </a:rPr>
                        <a:t>　</a:t>
                      </a:r>
                      <a:r>
                        <a:rPr lang="en-US" altLang="ja-JP" sz="1000" u="none" strike="noStrike">
                          <a:effectLst/>
                        </a:rPr>
                        <a:t>0</a:t>
                      </a:r>
                      <a:r>
                        <a:rPr lang="ja-JP" altLang="en-US" sz="1000" u="none" strike="noStrike">
                          <a:effectLst/>
                        </a:rPr>
                        <a:t>：</a:t>
                      </a:r>
                      <a:r>
                        <a:rPr lang="en-US" altLang="ja-JP" sz="1000" u="none" strike="noStrike">
                          <a:effectLst/>
                        </a:rPr>
                        <a:t>00</a:t>
                      </a:r>
                      <a:r>
                        <a:rPr lang="ja-JP" altLang="en-US" sz="1000" u="none" strike="noStrike">
                          <a:solidFill>
                            <a:schemeClr val="tx1"/>
                          </a:solidFill>
                          <a:effectLst/>
                        </a:rPr>
                        <a:t>～</a:t>
                      </a:r>
                      <a:r>
                        <a:rPr lang="en-US" altLang="ja-JP" sz="1000" u="none" strike="noStrike">
                          <a:effectLst/>
                        </a:rPr>
                        <a:t>2025/1/1</a:t>
                      </a:r>
                      <a:r>
                        <a:rPr lang="ja-JP" altLang="en-US" sz="1000" u="none" strike="noStrike">
                          <a:effectLst/>
                        </a:rPr>
                        <a:t>　</a:t>
                      </a:r>
                      <a:r>
                        <a:rPr lang="en-US" altLang="ja-JP" sz="1000" u="none" strike="noStrike">
                          <a:effectLst/>
                        </a:rPr>
                        <a:t>0</a:t>
                      </a:r>
                      <a:r>
                        <a:rPr lang="ja-JP" altLang="en-US" sz="1000" u="none" strike="noStrike">
                          <a:effectLst/>
                        </a:rPr>
                        <a:t>：</a:t>
                      </a:r>
                      <a:r>
                        <a:rPr lang="en-US" altLang="ja-JP" sz="1000" u="none" strike="noStrike">
                          <a:effectLst/>
                        </a:rPr>
                        <a:t>59</a:t>
                      </a: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4105171600"/>
                  </a:ext>
                </a:extLst>
              </a:tr>
              <a:tr h="489991">
                <a:tc>
                  <a:txBody>
                    <a:bodyPr/>
                    <a:lstStyle/>
                    <a:p>
                      <a:pPr algn="ctr" fontAlgn="ctr"/>
                      <a:r>
                        <a:rPr lang="ja-JP" altLang="en-US" sz="800" u="none" strike="noStrike">
                          <a:effectLst/>
                        </a:rPr>
                        <a:t>レギュラー</a:t>
                      </a:r>
                      <a:endParaRPr lang="ja-JP" alt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sz="800" u="none" strike="noStrike">
                          <a:effectLst/>
                        </a:rPr>
                        <a:t>PC</a:t>
                      </a:r>
                      <a:endParaRPr 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kumimoji="1" lang="ja-JP" altLang="en-US" sz="700" u="none" strike="noStrike" kern="1200">
                          <a:solidFill>
                            <a:schemeClr val="dk1"/>
                          </a:solidFill>
                          <a:effectLst/>
                          <a:latin typeface="+mn-lt"/>
                          <a:ea typeface="+mn-ea"/>
                          <a:cs typeface="+mn-cs"/>
                        </a:rPr>
                        <a:t>ブランドパネル  </a:t>
                      </a:r>
                      <a:r>
                        <a:rPr kumimoji="1" lang="en-US" altLang="ja-JP" sz="700" u="none" strike="noStrike" kern="1200">
                          <a:solidFill>
                            <a:schemeClr val="dk1"/>
                          </a:solidFill>
                          <a:effectLst/>
                          <a:latin typeface="+mn-lt"/>
                          <a:ea typeface="+mn-ea"/>
                          <a:cs typeface="+mn-cs"/>
                        </a:rPr>
                        <a:t>PC</a:t>
                      </a:r>
                    </a:p>
                  </a:txBody>
                  <a:tcPr marL="0" marR="0" marT="0" marB="0" anchor="ctr">
                    <a:solidFill>
                      <a:schemeClr val="bg1"/>
                    </a:solidFill>
                  </a:tcPr>
                </a:tc>
                <a:tc>
                  <a:txBody>
                    <a:bodyPr/>
                    <a:lstStyle/>
                    <a:p>
                      <a:pPr algn="ctr" fontAlgn="ctr"/>
                      <a:r>
                        <a:rPr lang="en-US" altLang="ja-JP" sz="1000" u="none" strike="noStrike">
                          <a:solidFill>
                            <a:schemeClr val="tx1"/>
                          </a:solidFill>
                          <a:effectLst/>
                        </a:rPr>
                        <a:t>2024/9/1</a:t>
                      </a:r>
                      <a:r>
                        <a:rPr lang="ja-JP" altLang="en-US" sz="1000" u="none" strike="noStrike">
                          <a:solidFill>
                            <a:schemeClr val="tx1"/>
                          </a:solidFill>
                          <a:effectLst/>
                        </a:rPr>
                        <a:t>～</a:t>
                      </a:r>
                      <a:r>
                        <a:rPr lang="en-US" altLang="ja-JP" sz="1000" u="none" strike="noStrike">
                          <a:solidFill>
                            <a:schemeClr val="tx1"/>
                          </a:solidFill>
                          <a:effectLst/>
                        </a:rPr>
                        <a:t>2025/3/31</a:t>
                      </a:r>
                      <a:endParaRPr lang="en-US" altLang="ja-JP" sz="1000" b="0" i="0" u="none" strike="noStrike">
                        <a:solidFill>
                          <a:schemeClr val="tx1"/>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428272940"/>
                  </a:ext>
                </a:extLst>
              </a:tr>
              <a:tr h="489991">
                <a:tc>
                  <a:txBody>
                    <a:bodyPr/>
                    <a:lstStyle/>
                    <a:p>
                      <a:pPr algn="ctr" fontAlgn="ctr"/>
                      <a:r>
                        <a:rPr lang="ja-JP" altLang="en-US" sz="800" u="none" strike="noStrike">
                          <a:effectLst/>
                        </a:rPr>
                        <a:t>レギュラー</a:t>
                      </a:r>
                      <a:endParaRPr lang="ja-JP" alt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sz="800" u="none" strike="noStrike">
                          <a:effectLst/>
                        </a:rPr>
                        <a:t>PC</a:t>
                      </a:r>
                      <a:endParaRPr 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kumimoji="1" lang="ja-JP" altLang="en-US" sz="700" u="none" strike="noStrike" kern="1200">
                          <a:solidFill>
                            <a:schemeClr val="dk1"/>
                          </a:solidFill>
                          <a:effectLst/>
                          <a:latin typeface="+mn-lt"/>
                          <a:ea typeface="+mn-ea"/>
                          <a:cs typeface="+mn-cs"/>
                        </a:rPr>
                        <a:t>ブランドパネル  トップインパクト  </a:t>
                      </a:r>
                      <a:r>
                        <a:rPr kumimoji="1" lang="en-US" altLang="ja-JP" sz="700" u="none" strike="noStrike" kern="1200">
                          <a:solidFill>
                            <a:schemeClr val="dk1"/>
                          </a:solidFill>
                          <a:effectLst/>
                          <a:latin typeface="+mn-lt"/>
                          <a:ea typeface="+mn-ea"/>
                          <a:cs typeface="+mn-cs"/>
                        </a:rPr>
                        <a:t>PC</a:t>
                      </a:r>
                    </a:p>
                  </a:txBody>
                  <a:tcPr marL="0" marR="0" marT="0" marB="0" anchor="ctr">
                    <a:solidFill>
                      <a:schemeClr val="bg1"/>
                    </a:solidFill>
                  </a:tcPr>
                </a:tc>
                <a:tc>
                  <a:txBody>
                    <a:bodyPr/>
                    <a:lstStyle/>
                    <a:p>
                      <a:pPr algn="ctr" fontAlgn="ctr"/>
                      <a:r>
                        <a:rPr lang="en-US" altLang="ja-JP" sz="1000" u="none" strike="noStrike">
                          <a:effectLst/>
                        </a:rPr>
                        <a:t>2024/9/1</a:t>
                      </a:r>
                      <a:r>
                        <a:rPr lang="ja-JP" altLang="en-US" sz="1000" u="none" strike="noStrike">
                          <a:effectLst/>
                        </a:rPr>
                        <a:t>～</a:t>
                      </a:r>
                      <a:r>
                        <a:rPr lang="en-US" altLang="ja-JP" sz="1000" u="none" strike="noStrike">
                          <a:effectLst/>
                        </a:rPr>
                        <a:t>2025/3/10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a:effectLst/>
                        </a:rPr>
                        <a:t>2025/3/12</a:t>
                      </a:r>
                      <a:r>
                        <a:rPr lang="ja-JP" altLang="en-US" sz="1000" u="none" strike="noStrike">
                          <a:effectLst/>
                        </a:rPr>
                        <a:t>～</a:t>
                      </a:r>
                      <a:r>
                        <a:rPr lang="en-US" altLang="ja-JP" sz="1000" u="none" strike="noStrike">
                          <a:effectLst/>
                        </a:rPr>
                        <a:t>2025/3/31</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04619293"/>
                  </a:ext>
                </a:extLst>
              </a:tr>
              <a:tr h="454029">
                <a:tc>
                  <a:txBody>
                    <a:bodyPr/>
                    <a:lstStyle/>
                    <a:p>
                      <a:pPr algn="ctr" fontAlgn="ctr"/>
                      <a:r>
                        <a:rPr lang="ja-JP" altLang="en-US" sz="800" u="none" strike="noStrike">
                          <a:effectLst/>
                        </a:rPr>
                        <a:t>スペシャル</a:t>
                      </a:r>
                      <a:endParaRPr lang="ja-JP" alt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ctr" fontAlgn="ctr"/>
                      <a:r>
                        <a:rPr lang="en-US" sz="800" u="none" strike="noStrike">
                          <a:effectLst/>
                        </a:rPr>
                        <a:t>PC</a:t>
                      </a:r>
                      <a:endParaRPr lang="en-US" sz="800" b="0" i="0" u="none" strike="noStrike">
                        <a:solidFill>
                          <a:srgbClr val="000000"/>
                        </a:solidFill>
                        <a:effectLst/>
                        <a:latin typeface="+mn-lt"/>
                        <a:ea typeface="メイリオ" panose="020B0604030504040204" pitchFamily="50" charset="-128"/>
                      </a:endParaRPr>
                    </a:p>
                  </a:txBody>
                  <a:tcPr marL="0" marR="0" marT="0" marB="0" anchor="ctr">
                    <a:solidFill>
                      <a:schemeClr val="bg1"/>
                    </a:solidFill>
                  </a:tcPr>
                </a:tc>
                <a:tc>
                  <a:txBody>
                    <a:bodyPr/>
                    <a:lstStyle/>
                    <a:p>
                      <a:pPr algn="l" fontAlgn="ctr"/>
                      <a:r>
                        <a:rPr kumimoji="1" lang="ja-JP" altLang="en-US" sz="700" u="none" strike="noStrike" kern="1200">
                          <a:solidFill>
                            <a:schemeClr val="dk1"/>
                          </a:solidFill>
                          <a:effectLst/>
                          <a:latin typeface="+mn-lt"/>
                          <a:ea typeface="+mn-ea"/>
                          <a:cs typeface="+mn-cs"/>
                        </a:rPr>
                        <a:t>スペシャル商品</a:t>
                      </a:r>
                    </a:p>
                  </a:txBody>
                  <a:tcPr marL="0" marR="0" marT="0" marB="0" anchor="ctr">
                    <a:solidFill>
                      <a:schemeClr val="bg1"/>
                    </a:solidFill>
                  </a:tcPr>
                </a:tc>
                <a:tc>
                  <a:txBody>
                    <a:bodyPr/>
                    <a:lstStyle/>
                    <a:p>
                      <a:pPr algn="ctr" fontAlgn="ctr"/>
                      <a:r>
                        <a:rPr lang="en-US" altLang="ja-JP" sz="1000" u="none" strike="noStrike">
                          <a:effectLst/>
                        </a:rPr>
                        <a:t>2024/9/1</a:t>
                      </a:r>
                      <a:r>
                        <a:rPr lang="ja-JP" altLang="en-US" sz="1000" u="none" strike="noStrike">
                          <a:effectLst/>
                        </a:rPr>
                        <a:t>～</a:t>
                      </a:r>
                      <a:r>
                        <a:rPr lang="en-US" altLang="ja-JP" sz="1000" u="none" strike="noStrike">
                          <a:effectLst/>
                        </a:rPr>
                        <a:t>2025/3/10</a:t>
                      </a:r>
                    </a:p>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000" u="none" strike="noStrike">
                          <a:effectLst/>
                        </a:rPr>
                        <a:t>2025/3/12</a:t>
                      </a:r>
                      <a:r>
                        <a:rPr lang="ja-JP" altLang="en-US" sz="1000" u="none" strike="noStrike">
                          <a:effectLst/>
                        </a:rPr>
                        <a:t>～</a:t>
                      </a:r>
                      <a:r>
                        <a:rPr lang="en-US" altLang="ja-JP" sz="1000" u="none" strike="noStrike">
                          <a:effectLst/>
                        </a:rPr>
                        <a:t>2025/3/31</a:t>
                      </a:r>
                      <a:endParaRPr lang="en-US" altLang="ja-JP" sz="1000" b="0" i="0" u="none" strike="noStrike">
                        <a:solidFill>
                          <a:srgbClr val="000000"/>
                        </a:solidFill>
                        <a:effectLst/>
                        <a:latin typeface="+mn-lt"/>
                        <a:ea typeface="Meiryo UI" panose="020B0604030504040204"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a:effectLst/>
                        </a:rPr>
                        <a:t>　</a:t>
                      </a:r>
                      <a:endParaRPr lang="ja-JP" altLang="en-US" sz="1000" b="0" i="0" u="none" strike="noStrike">
                        <a:solidFill>
                          <a:srgbClr val="000000"/>
                        </a:solidFill>
                        <a:effectLst/>
                        <a:latin typeface="+mn-lt"/>
                        <a:ea typeface="游ゴシック" panose="020B0400000000000000" pitchFamily="50" charset="-128"/>
                      </a:endParaRPr>
                    </a:p>
                  </a:txBody>
                  <a:tcPr marL="0" marR="0" marT="0" marB="0" anchor="ctr">
                    <a:solidFill>
                      <a:schemeClr val="bg1"/>
                    </a:solidFill>
                  </a:tcPr>
                </a:tc>
                <a:tc>
                  <a:txBody>
                    <a:bodyPr/>
                    <a:lstStyle/>
                    <a:p>
                      <a:pPr algn="l" fontAlgn="ctr"/>
                      <a:r>
                        <a:rPr lang="ja-JP" altLang="en-US" sz="1000" u="none" strike="noStrike" dirty="0">
                          <a:effectLst/>
                        </a:rPr>
                        <a:t>　</a:t>
                      </a:r>
                      <a:endParaRPr lang="ja-JP" altLang="en-US" sz="1000" b="0" i="0" u="none" strike="noStrike" dirty="0">
                        <a:solidFill>
                          <a:srgbClr val="000000"/>
                        </a:solidFill>
                        <a:effectLst/>
                        <a:latin typeface="+mn-lt"/>
                        <a:ea typeface="游ゴシック" panose="020B0400000000000000" pitchFamily="50" charset="-128"/>
                      </a:endParaRPr>
                    </a:p>
                  </a:txBody>
                  <a:tcPr marL="0" marR="0" marT="0" marB="0" anchor="ctr">
                    <a:solidFill>
                      <a:schemeClr val="bg1"/>
                    </a:solidFill>
                  </a:tcPr>
                </a:tc>
                <a:extLst>
                  <a:ext uri="{0D108BD9-81ED-4DB2-BD59-A6C34878D82A}">
                    <a16:rowId xmlns:a16="http://schemas.microsoft.com/office/drawing/2014/main" val="3635061812"/>
                  </a:ext>
                </a:extLst>
              </a:tr>
            </a:tbl>
          </a:graphicData>
        </a:graphic>
      </p:graphicFrame>
      <p:sp>
        <p:nvSpPr>
          <p:cNvPr id="7" name="角丸四角形 14">
            <a:extLst>
              <a:ext uri="{FF2B5EF4-FFF2-40B4-BE49-F238E27FC236}">
                <a16:creationId xmlns:a16="http://schemas.microsoft.com/office/drawing/2014/main" id="{E22E5FFE-1CA5-06A1-9842-5739DCC3B3EB}"/>
              </a:ext>
            </a:extLst>
          </p:cNvPr>
          <p:cNvSpPr/>
          <p:nvPr/>
        </p:nvSpPr>
        <p:spPr>
          <a:xfrm>
            <a:off x="6249590" y="2870812"/>
            <a:ext cx="5772825" cy="225485"/>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8" name="角丸四角形 15">
            <a:extLst>
              <a:ext uri="{FF2B5EF4-FFF2-40B4-BE49-F238E27FC236}">
                <a16:creationId xmlns:a16="http://schemas.microsoft.com/office/drawing/2014/main" id="{32EF52C8-49BA-5D64-814D-6716905DE703}"/>
              </a:ext>
            </a:extLst>
          </p:cNvPr>
          <p:cNvSpPr/>
          <p:nvPr/>
        </p:nvSpPr>
        <p:spPr>
          <a:xfrm>
            <a:off x="6975822" y="3218388"/>
            <a:ext cx="4409600" cy="238064"/>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9" name="角丸四角形 17">
            <a:extLst>
              <a:ext uri="{FF2B5EF4-FFF2-40B4-BE49-F238E27FC236}">
                <a16:creationId xmlns:a16="http://schemas.microsoft.com/office/drawing/2014/main" id="{012208B4-A191-8DD9-5EF2-DAE605F6D349}"/>
              </a:ext>
            </a:extLst>
          </p:cNvPr>
          <p:cNvSpPr/>
          <p:nvPr/>
        </p:nvSpPr>
        <p:spPr>
          <a:xfrm>
            <a:off x="6975822" y="4053803"/>
            <a:ext cx="2460782" cy="246004"/>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10" name="テキスト ボックス 9">
            <a:extLst>
              <a:ext uri="{FF2B5EF4-FFF2-40B4-BE49-F238E27FC236}">
                <a16:creationId xmlns:a16="http://schemas.microsoft.com/office/drawing/2014/main" id="{5476FB9A-FE6A-54D3-41D0-7E8613BA4BC1}"/>
              </a:ext>
            </a:extLst>
          </p:cNvPr>
          <p:cNvSpPr txBox="1"/>
          <p:nvPr/>
        </p:nvSpPr>
        <p:spPr>
          <a:xfrm>
            <a:off x="6229024" y="2844780"/>
            <a:ext cx="588292" cy="253916"/>
          </a:xfrm>
          <a:prstGeom prst="rect">
            <a:avLst/>
          </a:prstGeom>
          <a:noFill/>
        </p:spPr>
        <p:txBody>
          <a:bodyPr wrap="square" rtlCol="0">
            <a:spAutoFit/>
          </a:bodyPr>
          <a:lstStyle/>
          <a:p>
            <a:pPr algn="l"/>
            <a:r>
              <a:rPr lang="en-US" altLang="ja-JP" sz="1050"/>
              <a:t>9</a:t>
            </a:r>
            <a:r>
              <a:rPr kumimoji="1" lang="en-US" altLang="ja-JP" sz="1050"/>
              <a:t>/1</a:t>
            </a:r>
            <a:endParaRPr kumimoji="1" lang="ja-JP" altLang="en-US" sz="1050"/>
          </a:p>
        </p:txBody>
      </p:sp>
      <p:sp>
        <p:nvSpPr>
          <p:cNvPr id="11" name="テキスト ボックス 10">
            <a:extLst>
              <a:ext uri="{FF2B5EF4-FFF2-40B4-BE49-F238E27FC236}">
                <a16:creationId xmlns:a16="http://schemas.microsoft.com/office/drawing/2014/main" id="{C02D5A08-16C4-7B0F-801E-F9DCB7D2F47C}"/>
              </a:ext>
            </a:extLst>
          </p:cNvPr>
          <p:cNvSpPr txBox="1"/>
          <p:nvPr/>
        </p:nvSpPr>
        <p:spPr>
          <a:xfrm>
            <a:off x="6975822" y="3218388"/>
            <a:ext cx="504056" cy="253916"/>
          </a:xfrm>
          <a:prstGeom prst="rect">
            <a:avLst/>
          </a:prstGeom>
          <a:noFill/>
        </p:spPr>
        <p:txBody>
          <a:bodyPr wrap="square" rtlCol="0">
            <a:spAutoFit/>
          </a:bodyPr>
          <a:lstStyle/>
          <a:p>
            <a:pPr algn="l"/>
            <a:r>
              <a:rPr kumimoji="1" lang="en-US" altLang="ja-JP" sz="1050"/>
              <a:t>10/1</a:t>
            </a:r>
            <a:endParaRPr kumimoji="1" lang="ja-JP" altLang="en-US" sz="1050"/>
          </a:p>
        </p:txBody>
      </p:sp>
      <p:sp>
        <p:nvSpPr>
          <p:cNvPr id="14" name="テキスト ボックス 13">
            <a:extLst>
              <a:ext uri="{FF2B5EF4-FFF2-40B4-BE49-F238E27FC236}">
                <a16:creationId xmlns:a16="http://schemas.microsoft.com/office/drawing/2014/main" id="{8AECBE86-4D99-44C4-7E8A-96530372C20D}"/>
              </a:ext>
            </a:extLst>
          </p:cNvPr>
          <p:cNvSpPr txBox="1"/>
          <p:nvPr/>
        </p:nvSpPr>
        <p:spPr>
          <a:xfrm>
            <a:off x="11561463" y="2834648"/>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17" name="テキスト ボックス 16">
            <a:extLst>
              <a:ext uri="{FF2B5EF4-FFF2-40B4-BE49-F238E27FC236}">
                <a16:creationId xmlns:a16="http://schemas.microsoft.com/office/drawing/2014/main" id="{01C789D0-3103-DDAD-CC25-304127A3312F}"/>
              </a:ext>
            </a:extLst>
          </p:cNvPr>
          <p:cNvSpPr txBox="1"/>
          <p:nvPr/>
        </p:nvSpPr>
        <p:spPr>
          <a:xfrm>
            <a:off x="10930786" y="3204377"/>
            <a:ext cx="504056" cy="253916"/>
          </a:xfrm>
          <a:prstGeom prst="rect">
            <a:avLst/>
          </a:prstGeom>
          <a:noFill/>
        </p:spPr>
        <p:txBody>
          <a:bodyPr wrap="square" rtlCol="0">
            <a:spAutoFit/>
          </a:bodyPr>
          <a:lstStyle/>
          <a:p>
            <a:pPr algn="l"/>
            <a:r>
              <a:rPr lang="en-US" altLang="ja-JP" sz="1050"/>
              <a:t>3</a:t>
            </a:r>
            <a:r>
              <a:rPr kumimoji="1" lang="en-US" altLang="ja-JP" sz="1050"/>
              <a:t>/10</a:t>
            </a:r>
            <a:endParaRPr kumimoji="1" lang="ja-JP" altLang="en-US" sz="1050"/>
          </a:p>
        </p:txBody>
      </p:sp>
      <p:sp>
        <p:nvSpPr>
          <p:cNvPr id="18" name="テキスト ボックス 17">
            <a:extLst>
              <a:ext uri="{FF2B5EF4-FFF2-40B4-BE49-F238E27FC236}">
                <a16:creationId xmlns:a16="http://schemas.microsoft.com/office/drawing/2014/main" id="{F78DDF51-A600-6B39-6FF4-170C1EB19B67}"/>
              </a:ext>
            </a:extLst>
          </p:cNvPr>
          <p:cNvSpPr txBox="1"/>
          <p:nvPr/>
        </p:nvSpPr>
        <p:spPr>
          <a:xfrm>
            <a:off x="8948697" y="4026526"/>
            <a:ext cx="529666" cy="253916"/>
          </a:xfrm>
          <a:prstGeom prst="rect">
            <a:avLst/>
          </a:prstGeom>
          <a:noFill/>
        </p:spPr>
        <p:txBody>
          <a:bodyPr wrap="square" rtlCol="0">
            <a:spAutoFit/>
          </a:bodyPr>
          <a:lstStyle/>
          <a:p>
            <a:pPr algn="l"/>
            <a:r>
              <a:rPr kumimoji="1" lang="en-US" altLang="ja-JP" sz="1050"/>
              <a:t>12/31</a:t>
            </a:r>
            <a:endParaRPr kumimoji="1" lang="ja-JP" altLang="en-US" sz="1050"/>
          </a:p>
        </p:txBody>
      </p:sp>
      <p:sp>
        <p:nvSpPr>
          <p:cNvPr id="19" name="角丸四角形 19">
            <a:extLst>
              <a:ext uri="{FF2B5EF4-FFF2-40B4-BE49-F238E27FC236}">
                <a16:creationId xmlns:a16="http://schemas.microsoft.com/office/drawing/2014/main" id="{3C459127-C38C-130A-14C2-D396D548CA7F}"/>
              </a:ext>
            </a:extLst>
          </p:cNvPr>
          <p:cNvSpPr/>
          <p:nvPr/>
        </p:nvSpPr>
        <p:spPr>
          <a:xfrm>
            <a:off x="6262377" y="5490897"/>
            <a:ext cx="5071057"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20" name="テキスト ボックス 19">
            <a:extLst>
              <a:ext uri="{FF2B5EF4-FFF2-40B4-BE49-F238E27FC236}">
                <a16:creationId xmlns:a16="http://schemas.microsoft.com/office/drawing/2014/main" id="{0C5BB310-6DD0-74A1-F79A-CF4A581499C0}"/>
              </a:ext>
            </a:extLst>
          </p:cNvPr>
          <p:cNvSpPr txBox="1"/>
          <p:nvPr/>
        </p:nvSpPr>
        <p:spPr>
          <a:xfrm>
            <a:off x="6249589" y="5525352"/>
            <a:ext cx="676986" cy="253916"/>
          </a:xfrm>
          <a:prstGeom prst="rect">
            <a:avLst/>
          </a:prstGeom>
          <a:noFill/>
        </p:spPr>
        <p:txBody>
          <a:bodyPr wrap="square" rtlCol="0">
            <a:spAutoFit/>
          </a:bodyPr>
          <a:lstStyle/>
          <a:p>
            <a:pPr algn="l"/>
            <a:r>
              <a:rPr lang="en-US" altLang="ja-JP" sz="1050"/>
              <a:t>9</a:t>
            </a:r>
            <a:r>
              <a:rPr kumimoji="1" lang="en-US" altLang="ja-JP" sz="1050"/>
              <a:t>/</a:t>
            </a:r>
            <a:r>
              <a:rPr lang="en-US" altLang="ja-JP" sz="1050"/>
              <a:t>1</a:t>
            </a:r>
            <a:endParaRPr kumimoji="1" lang="ja-JP" altLang="en-US" sz="1050"/>
          </a:p>
        </p:txBody>
      </p:sp>
      <p:sp>
        <p:nvSpPr>
          <p:cNvPr id="21" name="テキスト ボックス 20">
            <a:extLst>
              <a:ext uri="{FF2B5EF4-FFF2-40B4-BE49-F238E27FC236}">
                <a16:creationId xmlns:a16="http://schemas.microsoft.com/office/drawing/2014/main" id="{7EF2E316-33D0-A7E5-AC0C-96FD3716DD9B}"/>
              </a:ext>
            </a:extLst>
          </p:cNvPr>
          <p:cNvSpPr txBox="1"/>
          <p:nvPr/>
        </p:nvSpPr>
        <p:spPr>
          <a:xfrm>
            <a:off x="10972056" y="5489008"/>
            <a:ext cx="676986" cy="253916"/>
          </a:xfrm>
          <a:prstGeom prst="rect">
            <a:avLst/>
          </a:prstGeom>
          <a:noFill/>
        </p:spPr>
        <p:txBody>
          <a:bodyPr wrap="square" rtlCol="0">
            <a:spAutoFit/>
          </a:bodyPr>
          <a:lstStyle/>
          <a:p>
            <a:pPr algn="l"/>
            <a:r>
              <a:rPr lang="en-US" altLang="ja-JP" sz="1050"/>
              <a:t>3</a:t>
            </a:r>
            <a:r>
              <a:rPr kumimoji="1" lang="en-US" altLang="ja-JP" sz="1050"/>
              <a:t>/10</a:t>
            </a:r>
            <a:endParaRPr kumimoji="1" lang="ja-JP" altLang="en-US" sz="1050"/>
          </a:p>
        </p:txBody>
      </p:sp>
      <p:sp>
        <p:nvSpPr>
          <p:cNvPr id="22" name="角丸四角形 14">
            <a:extLst>
              <a:ext uri="{FF2B5EF4-FFF2-40B4-BE49-F238E27FC236}">
                <a16:creationId xmlns:a16="http://schemas.microsoft.com/office/drawing/2014/main" id="{8BF28DEE-6F1B-1B1E-4752-4BEFA3BE07D8}"/>
              </a:ext>
            </a:extLst>
          </p:cNvPr>
          <p:cNvSpPr/>
          <p:nvPr/>
        </p:nvSpPr>
        <p:spPr>
          <a:xfrm>
            <a:off x="6270457" y="5025705"/>
            <a:ext cx="5758623" cy="228146"/>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23" name="テキスト ボックス 22">
            <a:extLst>
              <a:ext uri="{FF2B5EF4-FFF2-40B4-BE49-F238E27FC236}">
                <a16:creationId xmlns:a16="http://schemas.microsoft.com/office/drawing/2014/main" id="{8B7B8AC6-A44C-682B-304F-5246B8766433}"/>
              </a:ext>
            </a:extLst>
          </p:cNvPr>
          <p:cNvSpPr txBox="1"/>
          <p:nvPr/>
        </p:nvSpPr>
        <p:spPr>
          <a:xfrm>
            <a:off x="11592180" y="5002169"/>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24" name="テキスト ボックス 23">
            <a:extLst>
              <a:ext uri="{FF2B5EF4-FFF2-40B4-BE49-F238E27FC236}">
                <a16:creationId xmlns:a16="http://schemas.microsoft.com/office/drawing/2014/main" id="{A43725C6-7267-933C-F9B0-F8D75DC9498F}"/>
              </a:ext>
            </a:extLst>
          </p:cNvPr>
          <p:cNvSpPr txBox="1"/>
          <p:nvPr/>
        </p:nvSpPr>
        <p:spPr>
          <a:xfrm>
            <a:off x="6270457" y="5022636"/>
            <a:ext cx="504056" cy="253916"/>
          </a:xfrm>
          <a:prstGeom prst="rect">
            <a:avLst/>
          </a:prstGeom>
          <a:noFill/>
        </p:spPr>
        <p:txBody>
          <a:bodyPr wrap="square" rtlCol="0">
            <a:spAutoFit/>
          </a:bodyPr>
          <a:lstStyle/>
          <a:p>
            <a:pPr algn="l"/>
            <a:r>
              <a:rPr lang="en-US" altLang="ja-JP" sz="1050"/>
              <a:t>9</a:t>
            </a:r>
            <a:r>
              <a:rPr kumimoji="1" lang="en-US" altLang="ja-JP" sz="1050"/>
              <a:t>/1</a:t>
            </a:r>
            <a:endParaRPr kumimoji="1" lang="ja-JP" altLang="en-US" sz="1050"/>
          </a:p>
        </p:txBody>
      </p:sp>
      <p:sp>
        <p:nvSpPr>
          <p:cNvPr id="25" name="角丸四角形 15">
            <a:extLst>
              <a:ext uri="{FF2B5EF4-FFF2-40B4-BE49-F238E27FC236}">
                <a16:creationId xmlns:a16="http://schemas.microsoft.com/office/drawing/2014/main" id="{3567DCC0-521A-93C3-44A4-BD777410C947}"/>
              </a:ext>
            </a:extLst>
          </p:cNvPr>
          <p:cNvSpPr/>
          <p:nvPr/>
        </p:nvSpPr>
        <p:spPr>
          <a:xfrm>
            <a:off x="11414197" y="3222317"/>
            <a:ext cx="608219" cy="226316"/>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26" name="角丸四角形 14">
            <a:extLst>
              <a:ext uri="{FF2B5EF4-FFF2-40B4-BE49-F238E27FC236}">
                <a16:creationId xmlns:a16="http://schemas.microsoft.com/office/drawing/2014/main" id="{2206A909-30B3-8505-67DC-20BDF1BA9ABA}"/>
              </a:ext>
            </a:extLst>
          </p:cNvPr>
          <p:cNvSpPr/>
          <p:nvPr/>
        </p:nvSpPr>
        <p:spPr>
          <a:xfrm>
            <a:off x="6249589" y="3661979"/>
            <a:ext cx="5758623" cy="20554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27" name="テキスト ボックス 26">
            <a:extLst>
              <a:ext uri="{FF2B5EF4-FFF2-40B4-BE49-F238E27FC236}">
                <a16:creationId xmlns:a16="http://schemas.microsoft.com/office/drawing/2014/main" id="{12F5B0C1-BDB3-C789-2DFF-CA0D785232F0}"/>
              </a:ext>
            </a:extLst>
          </p:cNvPr>
          <p:cNvSpPr txBox="1"/>
          <p:nvPr/>
        </p:nvSpPr>
        <p:spPr>
          <a:xfrm>
            <a:off x="11367300" y="3210252"/>
            <a:ext cx="688792" cy="253916"/>
          </a:xfrm>
          <a:prstGeom prst="rect">
            <a:avLst/>
          </a:prstGeom>
          <a:noFill/>
        </p:spPr>
        <p:txBody>
          <a:bodyPr wrap="square" rtlCol="0">
            <a:spAutoFit/>
          </a:bodyPr>
          <a:lstStyle/>
          <a:p>
            <a:pPr algn="l"/>
            <a:r>
              <a:rPr lang="en-US" altLang="ja-JP" sz="1050"/>
              <a:t>3</a:t>
            </a:r>
            <a:r>
              <a:rPr kumimoji="1" lang="en-US" altLang="ja-JP" sz="1050"/>
              <a:t>/12</a:t>
            </a:r>
            <a:endParaRPr kumimoji="1" lang="ja-JP" altLang="en-US" sz="1050"/>
          </a:p>
        </p:txBody>
      </p:sp>
      <p:sp>
        <p:nvSpPr>
          <p:cNvPr id="28" name="テキスト ボックス 27">
            <a:extLst>
              <a:ext uri="{FF2B5EF4-FFF2-40B4-BE49-F238E27FC236}">
                <a16:creationId xmlns:a16="http://schemas.microsoft.com/office/drawing/2014/main" id="{A6D343F8-5104-16EB-D785-9B14E0DBDB9D}"/>
              </a:ext>
            </a:extLst>
          </p:cNvPr>
          <p:cNvSpPr txBox="1"/>
          <p:nvPr/>
        </p:nvSpPr>
        <p:spPr>
          <a:xfrm>
            <a:off x="11662276" y="3206678"/>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29" name="テキスト ボックス 28">
            <a:extLst>
              <a:ext uri="{FF2B5EF4-FFF2-40B4-BE49-F238E27FC236}">
                <a16:creationId xmlns:a16="http://schemas.microsoft.com/office/drawing/2014/main" id="{58821EA8-A7D8-B3A4-4142-2C02C2D8B6CC}"/>
              </a:ext>
            </a:extLst>
          </p:cNvPr>
          <p:cNvSpPr txBox="1"/>
          <p:nvPr/>
        </p:nvSpPr>
        <p:spPr>
          <a:xfrm>
            <a:off x="6249591" y="3617871"/>
            <a:ext cx="547159" cy="253916"/>
          </a:xfrm>
          <a:prstGeom prst="rect">
            <a:avLst/>
          </a:prstGeom>
          <a:noFill/>
        </p:spPr>
        <p:txBody>
          <a:bodyPr wrap="square" rtlCol="0">
            <a:spAutoFit/>
          </a:bodyPr>
          <a:lstStyle/>
          <a:p>
            <a:pPr algn="l"/>
            <a:r>
              <a:rPr lang="en-US" altLang="ja-JP" sz="1050"/>
              <a:t>9</a:t>
            </a:r>
            <a:r>
              <a:rPr kumimoji="1" lang="en-US" altLang="ja-JP" sz="1050"/>
              <a:t>/1</a:t>
            </a:r>
            <a:endParaRPr kumimoji="1" lang="ja-JP" altLang="en-US" sz="1050"/>
          </a:p>
        </p:txBody>
      </p:sp>
      <p:sp>
        <p:nvSpPr>
          <p:cNvPr id="30" name="テキスト ボックス 29">
            <a:extLst>
              <a:ext uri="{FF2B5EF4-FFF2-40B4-BE49-F238E27FC236}">
                <a16:creationId xmlns:a16="http://schemas.microsoft.com/office/drawing/2014/main" id="{579BB368-1738-3733-F67F-F020F33F2FBD}"/>
              </a:ext>
            </a:extLst>
          </p:cNvPr>
          <p:cNvSpPr txBox="1"/>
          <p:nvPr/>
        </p:nvSpPr>
        <p:spPr>
          <a:xfrm>
            <a:off x="11633614" y="3637795"/>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31" name="テキスト ボックス 30">
            <a:extLst>
              <a:ext uri="{FF2B5EF4-FFF2-40B4-BE49-F238E27FC236}">
                <a16:creationId xmlns:a16="http://schemas.microsoft.com/office/drawing/2014/main" id="{9591965F-3E47-54B7-CDED-C727868EA24D}"/>
              </a:ext>
            </a:extLst>
          </p:cNvPr>
          <p:cNvSpPr txBox="1"/>
          <p:nvPr/>
        </p:nvSpPr>
        <p:spPr>
          <a:xfrm>
            <a:off x="6914154" y="4045891"/>
            <a:ext cx="504056" cy="253916"/>
          </a:xfrm>
          <a:prstGeom prst="rect">
            <a:avLst/>
          </a:prstGeom>
          <a:noFill/>
        </p:spPr>
        <p:txBody>
          <a:bodyPr wrap="square" rtlCol="0">
            <a:spAutoFit/>
          </a:bodyPr>
          <a:lstStyle/>
          <a:p>
            <a:pPr algn="l"/>
            <a:r>
              <a:rPr kumimoji="1" lang="en-US" altLang="ja-JP" sz="1050"/>
              <a:t>10/1</a:t>
            </a:r>
            <a:endParaRPr kumimoji="1" lang="ja-JP" altLang="en-US" sz="1050"/>
          </a:p>
        </p:txBody>
      </p:sp>
      <p:sp>
        <p:nvSpPr>
          <p:cNvPr id="32" name="角丸四角形 17">
            <a:extLst>
              <a:ext uri="{FF2B5EF4-FFF2-40B4-BE49-F238E27FC236}">
                <a16:creationId xmlns:a16="http://schemas.microsoft.com/office/drawing/2014/main" id="{5F986558-3BA7-FB75-4D7F-FC15471E32D8}"/>
              </a:ext>
            </a:extLst>
          </p:cNvPr>
          <p:cNvSpPr/>
          <p:nvPr/>
        </p:nvSpPr>
        <p:spPr>
          <a:xfrm flipH="1">
            <a:off x="9457626" y="4080384"/>
            <a:ext cx="122349" cy="142635"/>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33" name="角丸四角形 17">
            <a:extLst>
              <a:ext uri="{FF2B5EF4-FFF2-40B4-BE49-F238E27FC236}">
                <a16:creationId xmlns:a16="http://schemas.microsoft.com/office/drawing/2014/main" id="{99212138-9430-DE61-34D6-B61AE720C9B6}"/>
              </a:ext>
            </a:extLst>
          </p:cNvPr>
          <p:cNvSpPr/>
          <p:nvPr/>
        </p:nvSpPr>
        <p:spPr>
          <a:xfrm>
            <a:off x="9603641" y="4046975"/>
            <a:ext cx="2404571" cy="230811"/>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34" name="テキスト ボックス 33">
            <a:extLst>
              <a:ext uri="{FF2B5EF4-FFF2-40B4-BE49-F238E27FC236}">
                <a16:creationId xmlns:a16="http://schemas.microsoft.com/office/drawing/2014/main" id="{0B5954AB-5A8E-13B0-819B-C3DEB3CC67EB}"/>
              </a:ext>
            </a:extLst>
          </p:cNvPr>
          <p:cNvSpPr txBox="1"/>
          <p:nvPr/>
        </p:nvSpPr>
        <p:spPr>
          <a:xfrm>
            <a:off x="11615633" y="4016138"/>
            <a:ext cx="504056" cy="253916"/>
          </a:xfrm>
          <a:prstGeom prst="rect">
            <a:avLst/>
          </a:prstGeom>
          <a:noFill/>
        </p:spPr>
        <p:txBody>
          <a:bodyPr wrap="square" rtlCol="0">
            <a:spAutoFit/>
          </a:bodyPr>
          <a:lstStyle/>
          <a:p>
            <a:pPr algn="l"/>
            <a:r>
              <a:rPr lang="en-US" altLang="ja-JP" sz="1050"/>
              <a:t>3</a:t>
            </a:r>
            <a:r>
              <a:rPr kumimoji="1" lang="en-US" altLang="ja-JP" sz="1050"/>
              <a:t>/31</a:t>
            </a:r>
            <a:endParaRPr kumimoji="1" lang="ja-JP" altLang="en-US" sz="1050"/>
          </a:p>
        </p:txBody>
      </p:sp>
      <p:sp>
        <p:nvSpPr>
          <p:cNvPr id="35" name="テキスト ボックス 34">
            <a:extLst>
              <a:ext uri="{FF2B5EF4-FFF2-40B4-BE49-F238E27FC236}">
                <a16:creationId xmlns:a16="http://schemas.microsoft.com/office/drawing/2014/main" id="{0380DCD8-E8DC-D88B-E88B-4BB0ABF898A4}"/>
              </a:ext>
            </a:extLst>
          </p:cNvPr>
          <p:cNvSpPr txBox="1"/>
          <p:nvPr/>
        </p:nvSpPr>
        <p:spPr>
          <a:xfrm>
            <a:off x="9600997" y="4031017"/>
            <a:ext cx="547159" cy="253916"/>
          </a:xfrm>
          <a:prstGeom prst="rect">
            <a:avLst/>
          </a:prstGeom>
          <a:noFill/>
        </p:spPr>
        <p:txBody>
          <a:bodyPr wrap="square" rtlCol="0">
            <a:spAutoFit/>
          </a:bodyPr>
          <a:lstStyle/>
          <a:p>
            <a:pPr algn="l"/>
            <a:r>
              <a:rPr lang="en-US" altLang="ja-JP" sz="1050"/>
              <a:t>1</a:t>
            </a:r>
            <a:r>
              <a:rPr kumimoji="1" lang="en-US" altLang="ja-JP" sz="1050"/>
              <a:t>/2</a:t>
            </a:r>
            <a:endParaRPr kumimoji="1" lang="ja-JP" altLang="en-US" sz="1050"/>
          </a:p>
        </p:txBody>
      </p:sp>
      <p:sp>
        <p:nvSpPr>
          <p:cNvPr id="36" name="テキスト ボックス 35">
            <a:extLst>
              <a:ext uri="{FF2B5EF4-FFF2-40B4-BE49-F238E27FC236}">
                <a16:creationId xmlns:a16="http://schemas.microsoft.com/office/drawing/2014/main" id="{5B9125AE-E1AD-7774-C341-1CC0A165344B}"/>
              </a:ext>
            </a:extLst>
          </p:cNvPr>
          <p:cNvSpPr txBox="1"/>
          <p:nvPr/>
        </p:nvSpPr>
        <p:spPr>
          <a:xfrm>
            <a:off x="9348969" y="4229397"/>
            <a:ext cx="1419003" cy="253916"/>
          </a:xfrm>
          <a:prstGeom prst="rect">
            <a:avLst/>
          </a:prstGeom>
          <a:noFill/>
        </p:spPr>
        <p:txBody>
          <a:bodyPr wrap="square" rtlCol="0">
            <a:spAutoFit/>
          </a:bodyPr>
          <a:lstStyle/>
          <a:p>
            <a:pPr algn="l"/>
            <a:r>
              <a:rPr lang="en-US" altLang="ja-JP" sz="1050"/>
              <a:t>1</a:t>
            </a:r>
            <a:r>
              <a:rPr kumimoji="1" lang="en-US" altLang="ja-JP" sz="1050"/>
              <a:t>/1</a:t>
            </a:r>
            <a:r>
              <a:rPr kumimoji="1" lang="ja-JP" altLang="en-US" sz="1050"/>
              <a:t>　</a:t>
            </a:r>
            <a:r>
              <a:rPr kumimoji="1" lang="en-US" altLang="ja-JP" sz="1050"/>
              <a:t>1</a:t>
            </a:r>
            <a:r>
              <a:rPr kumimoji="1" lang="ja-JP" altLang="en-US" sz="1050"/>
              <a:t>：</a:t>
            </a:r>
            <a:r>
              <a:rPr kumimoji="1" lang="en-US" altLang="ja-JP" sz="1050"/>
              <a:t>00</a:t>
            </a:r>
            <a:r>
              <a:rPr kumimoji="1" lang="ja-JP" altLang="en-US" sz="1050"/>
              <a:t>～</a:t>
            </a:r>
            <a:r>
              <a:rPr kumimoji="1" lang="en-US" altLang="ja-JP" sz="1050"/>
              <a:t>21</a:t>
            </a:r>
            <a:r>
              <a:rPr kumimoji="1" lang="ja-JP" altLang="en-US" sz="1050"/>
              <a:t>：</a:t>
            </a:r>
            <a:r>
              <a:rPr kumimoji="1" lang="en-US" altLang="ja-JP" sz="1050"/>
              <a:t>59</a:t>
            </a:r>
            <a:endParaRPr kumimoji="1" lang="ja-JP" altLang="en-US" sz="1050"/>
          </a:p>
        </p:txBody>
      </p:sp>
      <p:sp>
        <p:nvSpPr>
          <p:cNvPr id="37" name="角丸四角形 17">
            <a:extLst>
              <a:ext uri="{FF2B5EF4-FFF2-40B4-BE49-F238E27FC236}">
                <a16:creationId xmlns:a16="http://schemas.microsoft.com/office/drawing/2014/main" id="{71D7DB47-A55D-C5F7-1BAA-7B64ACF71DE5}"/>
              </a:ext>
            </a:extLst>
          </p:cNvPr>
          <p:cNvSpPr/>
          <p:nvPr/>
        </p:nvSpPr>
        <p:spPr>
          <a:xfrm flipH="1">
            <a:off x="9457138" y="4528358"/>
            <a:ext cx="122349" cy="142635"/>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38" name="テキスト ボックス 37">
            <a:extLst>
              <a:ext uri="{FF2B5EF4-FFF2-40B4-BE49-F238E27FC236}">
                <a16:creationId xmlns:a16="http://schemas.microsoft.com/office/drawing/2014/main" id="{08B1E604-4799-5760-BA1C-33FC8885C8A3}"/>
              </a:ext>
            </a:extLst>
          </p:cNvPr>
          <p:cNvSpPr txBox="1"/>
          <p:nvPr/>
        </p:nvSpPr>
        <p:spPr>
          <a:xfrm>
            <a:off x="9401955" y="4677862"/>
            <a:ext cx="1419003" cy="253916"/>
          </a:xfrm>
          <a:prstGeom prst="rect">
            <a:avLst/>
          </a:prstGeom>
          <a:noFill/>
        </p:spPr>
        <p:txBody>
          <a:bodyPr wrap="square" rtlCol="0">
            <a:spAutoFit/>
          </a:bodyPr>
          <a:lstStyle/>
          <a:p>
            <a:pPr algn="l"/>
            <a:r>
              <a:rPr lang="en-US" altLang="ja-JP" sz="1050"/>
              <a:t>1</a:t>
            </a:r>
            <a:r>
              <a:rPr kumimoji="1" lang="en-US" altLang="ja-JP" sz="1050"/>
              <a:t>/1</a:t>
            </a:r>
            <a:r>
              <a:rPr kumimoji="1" lang="ja-JP" altLang="en-US" sz="1050"/>
              <a:t>　</a:t>
            </a:r>
            <a:r>
              <a:rPr lang="en-US" altLang="ja-JP" sz="1050"/>
              <a:t>0</a:t>
            </a:r>
            <a:r>
              <a:rPr kumimoji="1" lang="ja-JP" altLang="en-US" sz="1050"/>
              <a:t>：</a:t>
            </a:r>
            <a:r>
              <a:rPr kumimoji="1" lang="en-US" altLang="ja-JP" sz="1050"/>
              <a:t>00</a:t>
            </a:r>
            <a:r>
              <a:rPr kumimoji="1" lang="ja-JP" altLang="en-US" sz="1050"/>
              <a:t>～</a:t>
            </a:r>
            <a:r>
              <a:rPr lang="en-US" altLang="ja-JP" sz="1050"/>
              <a:t>0</a:t>
            </a:r>
            <a:r>
              <a:rPr kumimoji="1" lang="ja-JP" altLang="en-US" sz="1050"/>
              <a:t>：</a:t>
            </a:r>
            <a:r>
              <a:rPr kumimoji="1" lang="en-US" altLang="ja-JP" sz="1050"/>
              <a:t>59</a:t>
            </a:r>
            <a:endParaRPr kumimoji="1" lang="ja-JP" altLang="en-US" sz="1050"/>
          </a:p>
        </p:txBody>
      </p:sp>
      <p:sp>
        <p:nvSpPr>
          <p:cNvPr id="39" name="角丸四角形 19">
            <a:extLst>
              <a:ext uri="{FF2B5EF4-FFF2-40B4-BE49-F238E27FC236}">
                <a16:creationId xmlns:a16="http://schemas.microsoft.com/office/drawing/2014/main" id="{F3D7EACE-F179-A96A-7F51-1AEC1E2732FC}"/>
              </a:ext>
            </a:extLst>
          </p:cNvPr>
          <p:cNvSpPr/>
          <p:nvPr/>
        </p:nvSpPr>
        <p:spPr>
          <a:xfrm>
            <a:off x="11378328" y="5492714"/>
            <a:ext cx="676986"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40" name="テキスト ボックス 39">
            <a:extLst>
              <a:ext uri="{FF2B5EF4-FFF2-40B4-BE49-F238E27FC236}">
                <a16:creationId xmlns:a16="http://schemas.microsoft.com/office/drawing/2014/main" id="{8CCCFDD7-4254-DD3C-32A5-2D20C7B59BA2}"/>
              </a:ext>
            </a:extLst>
          </p:cNvPr>
          <p:cNvSpPr txBox="1"/>
          <p:nvPr/>
        </p:nvSpPr>
        <p:spPr>
          <a:xfrm>
            <a:off x="11340152" y="5501421"/>
            <a:ext cx="504056" cy="253916"/>
          </a:xfrm>
          <a:prstGeom prst="rect">
            <a:avLst/>
          </a:prstGeom>
          <a:noFill/>
        </p:spPr>
        <p:txBody>
          <a:bodyPr wrap="square" rtlCol="0">
            <a:spAutoFit/>
          </a:bodyPr>
          <a:lstStyle/>
          <a:p>
            <a:pPr algn="l"/>
            <a:r>
              <a:rPr lang="en-US" altLang="ja-JP" sz="1050"/>
              <a:t>3</a:t>
            </a:r>
            <a:r>
              <a:rPr kumimoji="1" lang="en-US" altLang="ja-JP" sz="1050"/>
              <a:t>/12</a:t>
            </a:r>
            <a:endParaRPr kumimoji="1" lang="ja-JP" altLang="en-US" sz="1050"/>
          </a:p>
        </p:txBody>
      </p:sp>
      <p:sp>
        <p:nvSpPr>
          <p:cNvPr id="41" name="テキスト ボックス 40">
            <a:extLst>
              <a:ext uri="{FF2B5EF4-FFF2-40B4-BE49-F238E27FC236}">
                <a16:creationId xmlns:a16="http://schemas.microsoft.com/office/drawing/2014/main" id="{4948E3E3-ED30-9554-D0CB-EFD62A0756CF}"/>
              </a:ext>
            </a:extLst>
          </p:cNvPr>
          <p:cNvSpPr txBox="1"/>
          <p:nvPr/>
        </p:nvSpPr>
        <p:spPr>
          <a:xfrm>
            <a:off x="11639945" y="5493446"/>
            <a:ext cx="504056" cy="253916"/>
          </a:xfrm>
          <a:prstGeom prst="rect">
            <a:avLst/>
          </a:prstGeom>
          <a:noFill/>
        </p:spPr>
        <p:txBody>
          <a:bodyPr wrap="square" rtlCol="0">
            <a:spAutoFit/>
          </a:bodyPr>
          <a:lstStyle/>
          <a:p>
            <a:pPr algn="l"/>
            <a:r>
              <a:rPr kumimoji="1" lang="en-US" altLang="ja-JP" sz="1050"/>
              <a:t>3/31</a:t>
            </a:r>
            <a:endParaRPr kumimoji="1" lang="ja-JP" altLang="en-US" sz="1050"/>
          </a:p>
        </p:txBody>
      </p:sp>
      <p:sp>
        <p:nvSpPr>
          <p:cNvPr id="42" name="角丸四角形 19">
            <a:extLst>
              <a:ext uri="{FF2B5EF4-FFF2-40B4-BE49-F238E27FC236}">
                <a16:creationId xmlns:a16="http://schemas.microsoft.com/office/drawing/2014/main" id="{AF0D0B84-2548-A592-E6A9-2F55676A90EC}"/>
              </a:ext>
            </a:extLst>
          </p:cNvPr>
          <p:cNvSpPr/>
          <p:nvPr/>
        </p:nvSpPr>
        <p:spPr>
          <a:xfrm>
            <a:off x="6279334" y="5965717"/>
            <a:ext cx="5071057"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43" name="テキスト ボックス 42">
            <a:extLst>
              <a:ext uri="{FF2B5EF4-FFF2-40B4-BE49-F238E27FC236}">
                <a16:creationId xmlns:a16="http://schemas.microsoft.com/office/drawing/2014/main" id="{D3495EF1-94C0-678C-A667-40A9A4763570}"/>
              </a:ext>
            </a:extLst>
          </p:cNvPr>
          <p:cNvSpPr txBox="1"/>
          <p:nvPr/>
        </p:nvSpPr>
        <p:spPr>
          <a:xfrm>
            <a:off x="6266546" y="6000172"/>
            <a:ext cx="676986" cy="253916"/>
          </a:xfrm>
          <a:prstGeom prst="rect">
            <a:avLst/>
          </a:prstGeom>
          <a:noFill/>
        </p:spPr>
        <p:txBody>
          <a:bodyPr wrap="square" rtlCol="0">
            <a:spAutoFit/>
          </a:bodyPr>
          <a:lstStyle/>
          <a:p>
            <a:pPr algn="l"/>
            <a:r>
              <a:rPr lang="en-US" altLang="ja-JP" sz="1050"/>
              <a:t>9</a:t>
            </a:r>
            <a:r>
              <a:rPr kumimoji="1" lang="en-US" altLang="ja-JP" sz="1050"/>
              <a:t>/</a:t>
            </a:r>
            <a:r>
              <a:rPr lang="en-US" altLang="ja-JP" sz="1050"/>
              <a:t>1</a:t>
            </a:r>
            <a:endParaRPr kumimoji="1" lang="ja-JP" altLang="en-US" sz="1050"/>
          </a:p>
        </p:txBody>
      </p:sp>
      <p:sp>
        <p:nvSpPr>
          <p:cNvPr id="44" name="テキスト ボックス 43">
            <a:extLst>
              <a:ext uri="{FF2B5EF4-FFF2-40B4-BE49-F238E27FC236}">
                <a16:creationId xmlns:a16="http://schemas.microsoft.com/office/drawing/2014/main" id="{75A70D27-B092-07E6-6EA8-C37585FB7260}"/>
              </a:ext>
            </a:extLst>
          </p:cNvPr>
          <p:cNvSpPr txBox="1"/>
          <p:nvPr/>
        </p:nvSpPr>
        <p:spPr>
          <a:xfrm>
            <a:off x="10989013" y="5963828"/>
            <a:ext cx="676986" cy="253916"/>
          </a:xfrm>
          <a:prstGeom prst="rect">
            <a:avLst/>
          </a:prstGeom>
          <a:noFill/>
        </p:spPr>
        <p:txBody>
          <a:bodyPr wrap="square" rtlCol="0">
            <a:spAutoFit/>
          </a:bodyPr>
          <a:lstStyle/>
          <a:p>
            <a:pPr algn="l"/>
            <a:r>
              <a:rPr lang="en-US" altLang="ja-JP" sz="1050"/>
              <a:t>3</a:t>
            </a:r>
            <a:r>
              <a:rPr kumimoji="1" lang="en-US" altLang="ja-JP" sz="1050"/>
              <a:t>/10</a:t>
            </a:r>
            <a:endParaRPr kumimoji="1" lang="ja-JP" altLang="en-US" sz="1050"/>
          </a:p>
        </p:txBody>
      </p:sp>
      <p:sp>
        <p:nvSpPr>
          <p:cNvPr id="45" name="角丸四角形 19">
            <a:extLst>
              <a:ext uri="{FF2B5EF4-FFF2-40B4-BE49-F238E27FC236}">
                <a16:creationId xmlns:a16="http://schemas.microsoft.com/office/drawing/2014/main" id="{E5E5581F-BFBD-95AF-5C1E-F37FCF85A59D}"/>
              </a:ext>
            </a:extLst>
          </p:cNvPr>
          <p:cNvSpPr/>
          <p:nvPr/>
        </p:nvSpPr>
        <p:spPr>
          <a:xfrm>
            <a:off x="11395285" y="5967534"/>
            <a:ext cx="633795" cy="272039"/>
          </a:xfrm>
          <a:prstGeom prst="roundRect">
            <a:avLst>
              <a:gd name="adj" fmla="val 50000"/>
            </a:avLst>
          </a:prstGeom>
          <a:solidFill>
            <a:srgbClr val="9999B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a:solidFill>
                <a:schemeClr val="tx1"/>
              </a:solidFill>
            </a:endParaRPr>
          </a:p>
        </p:txBody>
      </p:sp>
      <p:sp>
        <p:nvSpPr>
          <p:cNvPr id="46" name="テキスト ボックス 45">
            <a:extLst>
              <a:ext uri="{FF2B5EF4-FFF2-40B4-BE49-F238E27FC236}">
                <a16:creationId xmlns:a16="http://schemas.microsoft.com/office/drawing/2014/main" id="{679CAA15-73D0-F7BD-1084-8F180E964645}"/>
              </a:ext>
            </a:extLst>
          </p:cNvPr>
          <p:cNvSpPr txBox="1"/>
          <p:nvPr/>
        </p:nvSpPr>
        <p:spPr>
          <a:xfrm>
            <a:off x="11395285" y="5985721"/>
            <a:ext cx="504056" cy="253916"/>
          </a:xfrm>
          <a:prstGeom prst="rect">
            <a:avLst/>
          </a:prstGeom>
          <a:noFill/>
        </p:spPr>
        <p:txBody>
          <a:bodyPr wrap="square" rtlCol="0">
            <a:spAutoFit/>
          </a:bodyPr>
          <a:lstStyle/>
          <a:p>
            <a:pPr algn="l"/>
            <a:r>
              <a:rPr lang="en-US" altLang="ja-JP" sz="1050"/>
              <a:t>3</a:t>
            </a:r>
            <a:r>
              <a:rPr kumimoji="1" lang="en-US" altLang="ja-JP" sz="1050"/>
              <a:t>/12</a:t>
            </a:r>
            <a:endParaRPr kumimoji="1" lang="ja-JP" altLang="en-US" sz="1050"/>
          </a:p>
        </p:txBody>
      </p:sp>
      <p:sp>
        <p:nvSpPr>
          <p:cNvPr id="47" name="テキスト ボックス 46">
            <a:extLst>
              <a:ext uri="{FF2B5EF4-FFF2-40B4-BE49-F238E27FC236}">
                <a16:creationId xmlns:a16="http://schemas.microsoft.com/office/drawing/2014/main" id="{B8B278D7-B47B-D1B0-4176-E2D7F710B565}"/>
              </a:ext>
            </a:extLst>
          </p:cNvPr>
          <p:cNvSpPr txBox="1"/>
          <p:nvPr/>
        </p:nvSpPr>
        <p:spPr>
          <a:xfrm>
            <a:off x="11662276" y="5993714"/>
            <a:ext cx="504056" cy="253916"/>
          </a:xfrm>
          <a:prstGeom prst="rect">
            <a:avLst/>
          </a:prstGeom>
          <a:noFill/>
        </p:spPr>
        <p:txBody>
          <a:bodyPr wrap="square" rtlCol="0">
            <a:spAutoFit/>
          </a:bodyPr>
          <a:lstStyle/>
          <a:p>
            <a:pPr algn="l"/>
            <a:r>
              <a:rPr kumimoji="1" lang="en-US" altLang="ja-JP" sz="1050"/>
              <a:t>3/31</a:t>
            </a:r>
            <a:endParaRPr kumimoji="1" lang="ja-JP" altLang="en-US" sz="1050"/>
          </a:p>
        </p:txBody>
      </p:sp>
    </p:spTree>
    <p:extLst>
      <p:ext uri="{BB962C8B-B14F-4D97-AF65-F5344CB8AC3E}">
        <p14:creationId xmlns:p14="http://schemas.microsoft.com/office/powerpoint/2010/main" val="8330368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25</TotalTime>
  <Words>19008</Words>
  <Application>Microsoft Office PowerPoint</Application>
  <PresentationFormat>ワイド画面</PresentationFormat>
  <Paragraphs>3432</Paragraphs>
  <Slides>70</Slides>
  <Notes>48</Notes>
  <HiddenSlides>0</HiddenSlides>
  <MMClips>0</MMClips>
  <ScaleCrop>false</ScaleCrop>
  <HeadingPairs>
    <vt:vector size="8" baseType="variant">
      <vt:variant>
        <vt:lpstr>使用されているフォント</vt:lpstr>
      </vt:variant>
      <vt:variant>
        <vt:i4>10</vt:i4>
      </vt:variant>
      <vt:variant>
        <vt:lpstr>テーマ</vt:lpstr>
      </vt:variant>
      <vt:variant>
        <vt:i4>1</vt:i4>
      </vt:variant>
      <vt:variant>
        <vt:lpstr>埋め込まれた OLE サーバー</vt:lpstr>
      </vt:variant>
      <vt:variant>
        <vt:i4>1</vt:i4>
      </vt:variant>
      <vt:variant>
        <vt:lpstr>スライド タイトル</vt:lpstr>
      </vt:variant>
      <vt:variant>
        <vt:i4>70</vt:i4>
      </vt:variant>
    </vt:vector>
  </HeadingPairs>
  <TitlesOfParts>
    <vt:vector size="82" baseType="lpstr">
      <vt:lpstr>Hiragino Kaku Gothic Pro</vt:lpstr>
      <vt:lpstr>NotoSansJP</vt:lpstr>
      <vt:lpstr>Meiryo</vt:lpstr>
      <vt:lpstr>Meiryo</vt:lpstr>
      <vt:lpstr>メイリオ 本文</vt:lpstr>
      <vt:lpstr>Yu Gothic Medium</vt:lpstr>
      <vt:lpstr>Arial</vt:lpstr>
      <vt:lpstr>Calibri</vt:lpstr>
      <vt:lpstr>Segoe UI</vt:lpstr>
      <vt:lpstr>Wingdings</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五十嵐 圭輔</cp:lastModifiedBy>
  <cp:revision>3</cp:revision>
  <dcterms:created xsi:type="dcterms:W3CDTF">2020-02-26T07:28:11Z</dcterms:created>
  <dcterms:modified xsi:type="dcterms:W3CDTF">2025-01-10T09:19:44Z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2024-12-20T09:25:31Z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3851ae5d-ade3-4043-aeaa-7cc6988b870c</vt:lpwstr>
  </property>
  <property fmtid="{D5CDD505-2E9C-101B-9397-08002B2CF9AE}" pid="8" name="MSIP_Label_defa4170-0d19-0005-0004-bc88714345d2_ContentBits">
    <vt:lpwstr>0</vt:lpwstr>
  </property>
</Properties>
</file>