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9" r:id="rId1"/>
    <p:sldMasterId id="2147483869" r:id="rId2"/>
  </p:sldMasterIdLst>
  <p:notesMasterIdLst>
    <p:notesMasterId r:id="rId56"/>
  </p:notesMasterIdLst>
  <p:sldIdLst>
    <p:sldId id="469" r:id="rId3"/>
    <p:sldId id="572" r:id="rId4"/>
    <p:sldId id="544" r:id="rId5"/>
    <p:sldId id="558" r:id="rId6"/>
    <p:sldId id="649" r:id="rId7"/>
    <p:sldId id="650" r:id="rId8"/>
    <p:sldId id="559" r:id="rId9"/>
    <p:sldId id="553" r:id="rId10"/>
    <p:sldId id="575" r:id="rId11"/>
    <p:sldId id="576" r:id="rId12"/>
    <p:sldId id="514" r:id="rId13"/>
    <p:sldId id="615" r:id="rId14"/>
    <p:sldId id="577" r:id="rId15"/>
    <p:sldId id="562" r:id="rId16"/>
    <p:sldId id="579" r:id="rId17"/>
    <p:sldId id="580" r:id="rId18"/>
    <p:sldId id="581" r:id="rId19"/>
    <p:sldId id="578" r:id="rId20"/>
    <p:sldId id="582" r:id="rId21"/>
    <p:sldId id="637" r:id="rId22"/>
    <p:sldId id="583" r:id="rId23"/>
    <p:sldId id="584" r:id="rId24"/>
    <p:sldId id="585" r:id="rId25"/>
    <p:sldId id="586" r:id="rId26"/>
    <p:sldId id="587" r:id="rId27"/>
    <p:sldId id="638" r:id="rId28"/>
    <p:sldId id="588" r:id="rId29"/>
    <p:sldId id="589" r:id="rId30"/>
    <p:sldId id="590" r:id="rId31"/>
    <p:sldId id="593" r:id="rId32"/>
    <p:sldId id="594" r:id="rId33"/>
    <p:sldId id="596" r:id="rId34"/>
    <p:sldId id="597" r:id="rId35"/>
    <p:sldId id="600" r:id="rId36"/>
    <p:sldId id="601" r:id="rId37"/>
    <p:sldId id="604" r:id="rId38"/>
    <p:sldId id="605" r:id="rId39"/>
    <p:sldId id="606" r:id="rId40"/>
    <p:sldId id="608" r:id="rId41"/>
    <p:sldId id="609" r:id="rId42"/>
    <p:sldId id="607" r:id="rId43"/>
    <p:sldId id="569" r:id="rId44"/>
    <p:sldId id="570" r:id="rId45"/>
    <p:sldId id="611" r:id="rId46"/>
    <p:sldId id="629" r:id="rId47"/>
    <p:sldId id="630" r:id="rId48"/>
    <p:sldId id="631" r:id="rId49"/>
    <p:sldId id="632" r:id="rId50"/>
    <p:sldId id="633" r:id="rId51"/>
    <p:sldId id="634" r:id="rId52"/>
    <p:sldId id="635" r:id="rId53"/>
    <p:sldId id="636" r:id="rId54"/>
    <p:sldId id="512" r:id="rId5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002C"/>
    <a:srgbClr val="F5F5F5"/>
    <a:srgbClr val="E9E9E9"/>
    <a:srgbClr val="ECECEC"/>
    <a:srgbClr val="FBFBFB"/>
    <a:srgbClr val="FFFFFF"/>
    <a:srgbClr val="999999"/>
    <a:srgbClr val="FCEDED"/>
    <a:srgbClr val="FFDBDB"/>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6" d="100"/>
          <a:sy n="96" d="100"/>
        </p:scale>
        <p:origin x="68" y="1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2024/7/18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1965119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34416653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2018853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231970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3466488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25977133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8886343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3272467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2215353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14325676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2513898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41547395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8160959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3501743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23717214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17236395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38</a:t>
            </a:fld>
            <a:endParaRPr kumimoji="1" lang="ja-JP" altLang="en-US"/>
          </a:p>
        </p:txBody>
      </p:sp>
    </p:spTree>
    <p:extLst>
      <p:ext uri="{BB962C8B-B14F-4D97-AF65-F5344CB8AC3E}">
        <p14:creationId xmlns:p14="http://schemas.microsoft.com/office/powerpoint/2010/main" val="889437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39</a:t>
            </a:fld>
            <a:endParaRPr kumimoji="1" lang="ja-JP" altLang="en-US"/>
          </a:p>
        </p:txBody>
      </p:sp>
    </p:spTree>
    <p:extLst>
      <p:ext uri="{BB962C8B-B14F-4D97-AF65-F5344CB8AC3E}">
        <p14:creationId xmlns:p14="http://schemas.microsoft.com/office/powerpoint/2010/main" val="998054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40</a:t>
            </a:fld>
            <a:endParaRPr kumimoji="1" lang="ja-JP" altLang="en-US"/>
          </a:p>
        </p:txBody>
      </p:sp>
    </p:spTree>
    <p:extLst>
      <p:ext uri="{BB962C8B-B14F-4D97-AF65-F5344CB8AC3E}">
        <p14:creationId xmlns:p14="http://schemas.microsoft.com/office/powerpoint/2010/main" val="3078536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41</a:t>
            </a:fld>
            <a:endParaRPr kumimoji="1" lang="ja-JP" altLang="en-US"/>
          </a:p>
        </p:txBody>
      </p:sp>
    </p:spTree>
    <p:extLst>
      <p:ext uri="{BB962C8B-B14F-4D97-AF65-F5344CB8AC3E}">
        <p14:creationId xmlns:p14="http://schemas.microsoft.com/office/powerpoint/2010/main" val="14202714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45</a:t>
            </a:fld>
            <a:endParaRPr kumimoji="1" lang="ja-JP" altLang="en-US"/>
          </a:p>
        </p:txBody>
      </p:sp>
    </p:spTree>
    <p:extLst>
      <p:ext uri="{BB962C8B-B14F-4D97-AF65-F5344CB8AC3E}">
        <p14:creationId xmlns:p14="http://schemas.microsoft.com/office/powerpoint/2010/main" val="31027499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46</a:t>
            </a:fld>
            <a:endParaRPr kumimoji="1" lang="ja-JP" altLang="en-US"/>
          </a:p>
        </p:txBody>
      </p:sp>
    </p:spTree>
    <p:extLst>
      <p:ext uri="{BB962C8B-B14F-4D97-AF65-F5344CB8AC3E}">
        <p14:creationId xmlns:p14="http://schemas.microsoft.com/office/powerpoint/2010/main" val="29967422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47</a:t>
            </a:fld>
            <a:endParaRPr kumimoji="1" lang="ja-JP" altLang="en-US"/>
          </a:p>
        </p:txBody>
      </p:sp>
    </p:spTree>
    <p:extLst>
      <p:ext uri="{BB962C8B-B14F-4D97-AF65-F5344CB8AC3E}">
        <p14:creationId xmlns:p14="http://schemas.microsoft.com/office/powerpoint/2010/main" val="34584390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48</a:t>
            </a:fld>
            <a:endParaRPr kumimoji="1" lang="ja-JP" altLang="en-US"/>
          </a:p>
        </p:txBody>
      </p:sp>
    </p:spTree>
    <p:extLst>
      <p:ext uri="{BB962C8B-B14F-4D97-AF65-F5344CB8AC3E}">
        <p14:creationId xmlns:p14="http://schemas.microsoft.com/office/powerpoint/2010/main" val="1618885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49</a:t>
            </a:fld>
            <a:endParaRPr kumimoji="1" lang="ja-JP" altLang="en-US"/>
          </a:p>
        </p:txBody>
      </p:sp>
    </p:spTree>
    <p:extLst>
      <p:ext uri="{BB962C8B-B14F-4D97-AF65-F5344CB8AC3E}">
        <p14:creationId xmlns:p14="http://schemas.microsoft.com/office/powerpoint/2010/main" val="10248344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50</a:t>
            </a:fld>
            <a:endParaRPr kumimoji="1" lang="ja-JP" altLang="en-US"/>
          </a:p>
        </p:txBody>
      </p:sp>
    </p:spTree>
    <p:extLst>
      <p:ext uri="{BB962C8B-B14F-4D97-AF65-F5344CB8AC3E}">
        <p14:creationId xmlns:p14="http://schemas.microsoft.com/office/powerpoint/2010/main" val="37846973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51</a:t>
            </a:fld>
            <a:endParaRPr kumimoji="1" lang="ja-JP" altLang="en-US"/>
          </a:p>
        </p:txBody>
      </p:sp>
    </p:spTree>
    <p:extLst>
      <p:ext uri="{BB962C8B-B14F-4D97-AF65-F5344CB8AC3E}">
        <p14:creationId xmlns:p14="http://schemas.microsoft.com/office/powerpoint/2010/main" val="23776025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52</a:t>
            </a:fld>
            <a:endParaRPr kumimoji="1" lang="ja-JP" altLang="en-US"/>
          </a:p>
        </p:txBody>
      </p:sp>
    </p:spTree>
    <p:extLst>
      <p:ext uri="{BB962C8B-B14F-4D97-AF65-F5344CB8AC3E}">
        <p14:creationId xmlns:p14="http://schemas.microsoft.com/office/powerpoint/2010/main" val="1345076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218143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858933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a:t>
            </a:r>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2605442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3715985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671146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4042788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2819163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682061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2854775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641287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6083" y="6227119"/>
            <a:ext cx="1294585"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2023/2/16</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3164212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Tree>
    <p:extLst>
      <p:ext uri="{BB962C8B-B14F-4D97-AF65-F5344CB8AC3E}">
        <p14:creationId xmlns:p14="http://schemas.microsoft.com/office/powerpoint/2010/main" val="37311137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34042626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28797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591155" y="5931299"/>
            <a:ext cx="1160574" cy="307777"/>
          </a:xfrm>
          <a:prstGeom prst="rect">
            <a:avLst/>
          </a:prstGeom>
          <a:noFill/>
        </p:spPr>
        <p:txBody>
          <a:bodyPr wrap="none" lIns="0" r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  </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6</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a:br>
            <a:r>
              <a:rPr kumimoji="1" lang="ja-JP" altLang="en-US"/>
              <a:t>タイトルタイトル</a:t>
            </a:r>
          </a:p>
        </p:txBody>
      </p:sp>
    </p:spTree>
    <p:extLst>
      <p:ext uri="{BB962C8B-B14F-4D97-AF65-F5344CB8AC3E}">
        <p14:creationId xmlns:p14="http://schemas.microsoft.com/office/powerpoint/2010/main" val="3995170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Tree>
    <p:extLst>
      <p:ext uri="{BB962C8B-B14F-4D97-AF65-F5344CB8AC3E}">
        <p14:creationId xmlns:p14="http://schemas.microsoft.com/office/powerpoint/2010/main" val="3670805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a:br>
            <a:r>
              <a:rPr kumimoji="1" lang="ja-JP" altLang="en-US"/>
              <a:t>２行目タイトルタイトル</a:t>
            </a:r>
          </a:p>
        </p:txBody>
      </p:sp>
    </p:spTree>
    <p:extLst>
      <p:ext uri="{BB962C8B-B14F-4D97-AF65-F5344CB8AC3E}">
        <p14:creationId xmlns:p14="http://schemas.microsoft.com/office/powerpoint/2010/main" val="38815235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Tree>
    <p:extLst>
      <p:ext uri="{BB962C8B-B14F-4D97-AF65-F5344CB8AC3E}">
        <p14:creationId xmlns:p14="http://schemas.microsoft.com/office/powerpoint/2010/main" val="26444147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35224418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9830165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7709000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169938687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110130114"/>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2717838439"/>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0708981"/>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5321477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287857846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943550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18000141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6_特別スライド_商品スペック_白枠あ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pic>
        <p:nvPicPr>
          <p:cNvPr id="6" name="図プレースホルダー 7" descr="アイコン&#10;&#10;自動的に生成された説明">
            <a:extLst>
              <a:ext uri="{FF2B5EF4-FFF2-40B4-BE49-F238E27FC236}">
                <a16:creationId xmlns:a16="http://schemas.microsoft.com/office/drawing/2014/main" id="{F8157F4E-44AB-E614-68D8-FD7638C1257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103574" y="78666"/>
            <a:ext cx="406799" cy="406799"/>
          </a:xfrm>
          <a:prstGeom prst="rect">
            <a:avLst/>
          </a:prstGeom>
        </p:spPr>
      </p:pic>
      <p:pic>
        <p:nvPicPr>
          <p:cNvPr id="14" name="図 13">
            <a:extLst>
              <a:ext uri="{FF2B5EF4-FFF2-40B4-BE49-F238E27FC236}">
                <a16:creationId xmlns:a16="http://schemas.microsoft.com/office/drawing/2014/main" id="{D83B841D-AA69-9A24-4196-692C23B68278}"/>
              </a:ext>
            </a:extLst>
          </p:cNvPr>
          <p:cNvPicPr>
            <a:picLocks noChangeAspect="1"/>
          </p:cNvPicPr>
          <p:nvPr userDrawn="1"/>
        </p:nvPicPr>
        <p:blipFill>
          <a:blip r:embed="rId3"/>
          <a:stretch>
            <a:fillRect/>
          </a:stretch>
        </p:blipFill>
        <p:spPr>
          <a:xfrm>
            <a:off x="550446" y="48293"/>
            <a:ext cx="533400" cy="457200"/>
          </a:xfrm>
          <a:prstGeom prst="rect">
            <a:avLst/>
          </a:prstGeom>
        </p:spPr>
      </p:pic>
      <p:sp>
        <p:nvSpPr>
          <p:cNvPr id="2" name="テキスト プレースホルダー 10">
            <a:extLst>
              <a:ext uri="{FF2B5EF4-FFF2-40B4-BE49-F238E27FC236}">
                <a16:creationId xmlns:a16="http://schemas.microsoft.com/office/drawing/2014/main" id="{769CBEE9-A751-6739-6925-91503FBD0B6F}"/>
              </a:ext>
            </a:extLst>
          </p:cNvPr>
          <p:cNvSpPr>
            <a:spLocks noGrp="1"/>
          </p:cNvSpPr>
          <p:nvPr>
            <p:ph type="body" sz="quarter" idx="10" hasCustomPrompt="1"/>
          </p:nvPr>
        </p:nvSpPr>
        <p:spPr>
          <a:xfrm>
            <a:off x="3367906" y="252000"/>
            <a:ext cx="6178072"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角丸四角形 2">
            <a:extLst>
              <a:ext uri="{FF2B5EF4-FFF2-40B4-BE49-F238E27FC236}">
                <a16:creationId xmlns:a16="http://schemas.microsoft.com/office/drawing/2014/main" id="{C22E7A26-0E16-0E11-D0AB-D026A6686BAF}"/>
              </a:ext>
            </a:extLst>
          </p:cNvPr>
          <p:cNvSpPr/>
          <p:nvPr userDrawn="1"/>
        </p:nvSpPr>
        <p:spPr>
          <a:xfrm>
            <a:off x="1325319"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402486231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0FAE830C-4CB9-C986-3BF1-C078716C7A77}"/>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6" name="グラフィックス 5" descr="警告 単色塗りつぶし">
            <a:extLst>
              <a:ext uri="{FF2B5EF4-FFF2-40B4-BE49-F238E27FC236}">
                <a16:creationId xmlns:a16="http://schemas.microsoft.com/office/drawing/2014/main" id="{0DE28A53-0CE6-83FA-56B2-1E736E5D9A71}"/>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8" name="テキスト プレースホルダー 10">
            <a:extLst>
              <a:ext uri="{FF2B5EF4-FFF2-40B4-BE49-F238E27FC236}">
                <a16:creationId xmlns:a16="http://schemas.microsoft.com/office/drawing/2014/main" id="{5D652994-1C82-A641-5520-7EBB623BD3C3}"/>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9" name="テキスト ボックス 8">
            <a:extLst>
              <a:ext uri="{FF2B5EF4-FFF2-40B4-BE49-F238E27FC236}">
                <a16:creationId xmlns:a16="http://schemas.microsoft.com/office/drawing/2014/main" id="{81AD0757-D360-BB6D-C2A5-65B4D0F7B202}"/>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10" name="テキスト ボックス 9">
            <a:extLst>
              <a:ext uri="{FF2B5EF4-FFF2-40B4-BE49-F238E27FC236}">
                <a16:creationId xmlns:a16="http://schemas.microsoft.com/office/drawing/2014/main" id="{C83DAAFA-01D4-0104-06C6-A5052293B83A}"/>
              </a:ext>
            </a:extLst>
          </p:cNvPr>
          <p:cNvSpPr txBox="1"/>
          <p:nvPr userDrawn="1"/>
        </p:nvSpPr>
        <p:spPr>
          <a:xfrm>
            <a:off x="5309976" y="6615833"/>
            <a:ext cx="16847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918412589"/>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7958271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40574275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2" name="図 1" descr="携帯電話を持っている手">
            <a:extLst>
              <a:ext uri="{FF2B5EF4-FFF2-40B4-BE49-F238E27FC236}">
                <a16:creationId xmlns:a16="http://schemas.microsoft.com/office/drawing/2014/main" id="{2AC76D65-65A6-34BB-FED1-32A1D536043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1" name="正方形/長方形 10">
            <a:extLst>
              <a:ext uri="{FF2B5EF4-FFF2-40B4-BE49-F238E27FC236}">
                <a16:creationId xmlns:a16="http://schemas.microsoft.com/office/drawing/2014/main" id="{ABD34C74-79B9-1C85-2BC9-4091F216D6C3}"/>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2" name="テキスト ボックス 11">
            <a:extLst>
              <a:ext uri="{FF2B5EF4-FFF2-40B4-BE49-F238E27FC236}">
                <a16:creationId xmlns:a16="http://schemas.microsoft.com/office/drawing/2014/main" id="{99A72811-9E6F-82CD-0A29-AA9B03F7159A}"/>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dirty="0">
                <a:solidFill>
                  <a:schemeClr val="bg1"/>
                </a:solidFill>
                <a:latin typeface="+mn-ea"/>
                <a:ea typeface="+mn-ea"/>
              </a:rPr>
              <a:t>ヤフー株式会社</a:t>
            </a:r>
          </a:p>
        </p:txBody>
      </p:sp>
      <p:sp>
        <p:nvSpPr>
          <p:cNvPr id="13" name="テキスト ボックス 12">
            <a:extLst>
              <a:ext uri="{FF2B5EF4-FFF2-40B4-BE49-F238E27FC236}">
                <a16:creationId xmlns:a16="http://schemas.microsoft.com/office/drawing/2014/main" id="{3C34B071-5F2E-6A97-8F13-A6EC9864E3AD}"/>
              </a:ext>
            </a:extLst>
          </p:cNvPr>
          <p:cNvSpPr txBox="1"/>
          <p:nvPr userDrawn="1"/>
        </p:nvSpPr>
        <p:spPr>
          <a:xfrm>
            <a:off x="1123725" y="5693059"/>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2024/1/17</a:t>
            </a:r>
          </a:p>
        </p:txBody>
      </p:sp>
      <p:sp>
        <p:nvSpPr>
          <p:cNvPr id="14" name="角丸四角形 3">
            <a:extLst>
              <a:ext uri="{FF2B5EF4-FFF2-40B4-BE49-F238E27FC236}">
                <a16:creationId xmlns:a16="http://schemas.microsoft.com/office/drawing/2014/main" id="{23EC6702-B2CC-B10D-2D45-979FB214E3B0}"/>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6" name="角丸四角形 4">
            <a:extLst>
              <a:ext uri="{FF2B5EF4-FFF2-40B4-BE49-F238E27FC236}">
                <a16:creationId xmlns:a16="http://schemas.microsoft.com/office/drawing/2014/main" id="{383DD72E-8AC7-DD7D-A9F1-C021770022EC}"/>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17" name="タイトル 7">
            <a:extLst>
              <a:ext uri="{FF2B5EF4-FFF2-40B4-BE49-F238E27FC236}">
                <a16:creationId xmlns:a16="http://schemas.microsoft.com/office/drawing/2014/main" id="{DF516E8A-1516-05B8-9F18-D37CAD243DBD}"/>
              </a:ext>
            </a:extLst>
          </p:cNvPr>
          <p:cNvSpPr txBox="1">
            <a:spLocks/>
          </p:cNvSpPr>
          <p:nvPr userDrawn="1"/>
        </p:nvSpPr>
        <p:spPr>
          <a:xfrm>
            <a:off x="947738" y="2790694"/>
            <a:ext cx="5082720" cy="1325563"/>
          </a:xfrm>
          <a:prstGeom prst="rect">
            <a:avLst/>
          </a:prstGeom>
          <a:solidFill>
            <a:schemeClr val="accent6">
              <a:alpha val="0"/>
            </a:schemeClr>
          </a:solidFill>
        </p:spPr>
        <p:txBody>
          <a:bodyPr lIns="46800" anchor="ctr"/>
          <a:lstStyle>
            <a:lvl1pPr algn="l" defTabSz="914423" rtl="0" eaLnBrk="1" latinLnBrk="0" hangingPunct="1">
              <a:lnSpc>
                <a:spcPct val="120000"/>
              </a:lnSpc>
              <a:spcBef>
                <a:spcPct val="0"/>
              </a:spcBef>
              <a:buNone/>
              <a:defRPr kumimoji="1" sz="3200" b="1" kern="1200">
                <a:solidFill>
                  <a:schemeClr val="bg1"/>
                </a:solidFill>
                <a:latin typeface="+mj-lt"/>
                <a:ea typeface="+mj-ea"/>
                <a:cs typeface="+mj-cs"/>
              </a:defRPr>
            </a:lvl1pPr>
          </a:lstStyle>
          <a:p>
            <a:r>
              <a:rPr kumimoji="1" lang="ja-JP" altLang="en-US"/>
              <a:t>ディスプレイ広告 </a:t>
            </a:r>
            <a:br>
              <a:rPr kumimoji="1" lang="en-US" altLang="ja-JP"/>
            </a:br>
            <a:r>
              <a:rPr kumimoji="1" lang="en-US" altLang="ja-JP"/>
              <a:t>【</a:t>
            </a:r>
            <a:r>
              <a:rPr kumimoji="1" lang="ja-JP" altLang="en-US"/>
              <a:t>予約型</a:t>
            </a:r>
            <a:r>
              <a:rPr kumimoji="1" lang="en-US" altLang="ja-JP"/>
              <a:t>】</a:t>
            </a:r>
            <a:r>
              <a:rPr kumimoji="1" lang="ja-JP" altLang="en-US"/>
              <a:t>セールスシート</a:t>
            </a:r>
            <a:endParaRPr lang="ja-JP" altLang="en-US"/>
          </a:p>
        </p:txBody>
      </p:sp>
      <p:sp>
        <p:nvSpPr>
          <p:cNvPr id="18" name="角丸四角形 10">
            <a:extLst>
              <a:ext uri="{FF2B5EF4-FFF2-40B4-BE49-F238E27FC236}">
                <a16:creationId xmlns:a16="http://schemas.microsoft.com/office/drawing/2014/main" id="{322D3E93-88E3-8A46-C802-9E61CC4A57FD}"/>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pic>
        <p:nvPicPr>
          <p:cNvPr id="20" name="図 19">
            <a:extLst>
              <a:ext uri="{FF2B5EF4-FFF2-40B4-BE49-F238E27FC236}">
                <a16:creationId xmlns:a16="http://schemas.microsoft.com/office/drawing/2014/main" id="{CAF156C3-536E-3B4C-FC14-781BBE3C34D0}"/>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22" name="テキスト ボックス 21">
            <a:extLst>
              <a:ext uri="{FF2B5EF4-FFF2-40B4-BE49-F238E27FC236}">
                <a16:creationId xmlns:a16="http://schemas.microsoft.com/office/drawing/2014/main" id="{126C01FF-BA01-0336-03A7-9E2CDC9E45E7}"/>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
        <p:nvSpPr>
          <p:cNvPr id="19" name="テキスト プレースホルダー 4">
            <a:extLst>
              <a:ext uri="{FF2B5EF4-FFF2-40B4-BE49-F238E27FC236}">
                <a16:creationId xmlns:a16="http://schemas.microsoft.com/office/drawing/2014/main" id="{0F643439-D4E9-7A9A-AAB0-5CF520F0040E}"/>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a:solidFill>
                  <a:schemeClr val="accent6"/>
                </a:solidFill>
                <a:latin typeface="Meiryo" panose="020B0604030504040204" pitchFamily="34" charset="-128"/>
                <a:ea typeface="Meiryo" panose="020B0604030504040204" pitchFamily="34" charset="-128"/>
              </a:rPr>
              <a:t>ブランドパネル　</a:t>
            </a:r>
            <a:r>
              <a:rPr kumimoji="1" lang="en-US" altLang="ja-JP" sz="1400" b="1" i="0">
                <a:solidFill>
                  <a:schemeClr val="accent6"/>
                </a:solidFill>
                <a:latin typeface="Meiryo" panose="020B0604030504040204" pitchFamily="34" charset="-128"/>
                <a:ea typeface="Meiryo" panose="020B0604030504040204" pitchFamily="34" charset="-128"/>
              </a:rPr>
              <a:t>2024</a:t>
            </a:r>
            <a:r>
              <a:rPr kumimoji="1" lang="ja-JP" altLang="en-US" sz="1400" b="1" i="0">
                <a:solidFill>
                  <a:schemeClr val="accent6"/>
                </a:solidFill>
                <a:latin typeface="Meiryo" panose="020B0604030504040204" pitchFamily="34" charset="-128"/>
                <a:ea typeface="Meiryo" panose="020B0604030504040204" pitchFamily="34" charset="-128"/>
              </a:rPr>
              <a:t>年</a:t>
            </a:r>
            <a:r>
              <a:rPr kumimoji="1" lang="en-US" altLang="ja-JP" sz="1400" b="1" i="0">
                <a:solidFill>
                  <a:schemeClr val="accent6"/>
                </a:solidFill>
                <a:latin typeface="Meiryo" panose="020B0604030504040204" pitchFamily="34" charset="-128"/>
                <a:ea typeface="Meiryo" panose="020B0604030504040204" pitchFamily="34" charset="-128"/>
              </a:rPr>
              <a:t>3</a:t>
            </a:r>
            <a:r>
              <a:rPr kumimoji="1" lang="ja-JP" altLang="en-US" sz="1400" b="1" i="0">
                <a:solidFill>
                  <a:schemeClr val="accent6"/>
                </a:solidFill>
                <a:latin typeface="Meiryo" panose="020B0604030504040204" pitchFamily="34" charset="-128"/>
                <a:ea typeface="Meiryo" panose="020B0604030504040204" pitchFamily="34" charset="-128"/>
              </a:rPr>
              <a:t>月～</a:t>
            </a:r>
            <a:r>
              <a:rPr kumimoji="1" lang="en-US" altLang="ja-JP" sz="1400" b="1" i="0">
                <a:solidFill>
                  <a:schemeClr val="accent6"/>
                </a:solidFill>
                <a:latin typeface="Meiryo" panose="020B0604030504040204" pitchFamily="34" charset="-128"/>
                <a:ea typeface="Meiryo" panose="020B0604030504040204" pitchFamily="34" charset="-128"/>
              </a:rPr>
              <a:t>2024</a:t>
            </a:r>
            <a:r>
              <a:rPr kumimoji="1" lang="ja-JP" altLang="en-US" sz="1400" b="1" i="0">
                <a:solidFill>
                  <a:schemeClr val="accent6"/>
                </a:solidFill>
                <a:latin typeface="Meiryo" panose="020B0604030504040204" pitchFamily="34" charset="-128"/>
                <a:ea typeface="Meiryo" panose="020B0604030504040204" pitchFamily="34" charset="-128"/>
              </a:rPr>
              <a:t>年</a:t>
            </a:r>
            <a:r>
              <a:rPr kumimoji="1" lang="en-US" altLang="ja-JP" sz="1400" b="1" i="0">
                <a:solidFill>
                  <a:schemeClr val="accent6"/>
                </a:solidFill>
                <a:latin typeface="Meiryo" panose="020B0604030504040204" pitchFamily="34" charset="-128"/>
                <a:ea typeface="Meiryo" panose="020B0604030504040204" pitchFamily="34" charset="-128"/>
              </a:rPr>
              <a:t>9</a:t>
            </a:r>
            <a:r>
              <a:rPr kumimoji="1" lang="ja-JP" altLang="en-US" sz="1400" b="1" i="0">
                <a:solidFill>
                  <a:schemeClr val="accent6"/>
                </a:solidFill>
                <a:latin typeface="Meiryo" panose="020B0604030504040204" pitchFamily="34" charset="-128"/>
                <a:ea typeface="Meiryo" panose="020B0604030504040204" pitchFamily="34" charset="-128"/>
              </a:rPr>
              <a:t>月</a:t>
            </a:r>
          </a:p>
        </p:txBody>
      </p:sp>
    </p:spTree>
    <p:extLst>
      <p:ext uri="{BB962C8B-B14F-4D97-AF65-F5344CB8AC3E}">
        <p14:creationId xmlns:p14="http://schemas.microsoft.com/office/powerpoint/2010/main" val="35655671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9B4A151B-19DF-0472-3DE6-D9B62EC7F4B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7" name="角丸四角形 46">
            <a:extLst>
              <a:ext uri="{FF2B5EF4-FFF2-40B4-BE49-F238E27FC236}">
                <a16:creationId xmlns:a16="http://schemas.microsoft.com/office/drawing/2014/main" id="{7210DED4-B76E-D61D-03C8-69292A59EF64}"/>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8" name="図 7">
            <a:extLst>
              <a:ext uri="{FF2B5EF4-FFF2-40B4-BE49-F238E27FC236}">
                <a16:creationId xmlns:a16="http://schemas.microsoft.com/office/drawing/2014/main" id="{5531B609-B194-2DA4-8AC8-C1E9DFDC44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9" name="円/楕円 48">
            <a:extLst>
              <a:ext uri="{FF2B5EF4-FFF2-40B4-BE49-F238E27FC236}">
                <a16:creationId xmlns:a16="http://schemas.microsoft.com/office/drawing/2014/main" id="{C2A117F6-F352-A4F8-C16E-51775AAA3659}"/>
              </a:ext>
            </a:extLst>
          </p:cNvPr>
          <p:cNvSpPr>
            <a:spLocks noChangeAspect="1"/>
          </p:cNvSpPr>
          <p:nvPr userDrawn="1"/>
        </p:nvSpPr>
        <p:spPr>
          <a:xfrm>
            <a:off x="962348"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0" name="円/楕円 49">
            <a:extLst>
              <a:ext uri="{FF2B5EF4-FFF2-40B4-BE49-F238E27FC236}">
                <a16:creationId xmlns:a16="http://schemas.microsoft.com/office/drawing/2014/main" id="{82485B73-5AFC-6D05-ED4F-6FA37CED88A3}"/>
              </a:ext>
            </a:extLst>
          </p:cNvPr>
          <p:cNvSpPr>
            <a:spLocks noChangeAspect="1"/>
          </p:cNvSpPr>
          <p:nvPr userDrawn="1"/>
        </p:nvSpPr>
        <p:spPr>
          <a:xfrm>
            <a:off x="962348"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1" name="円/楕円 50">
            <a:extLst>
              <a:ext uri="{FF2B5EF4-FFF2-40B4-BE49-F238E27FC236}">
                <a16:creationId xmlns:a16="http://schemas.microsoft.com/office/drawing/2014/main" id="{3E7B9BCA-025D-9A53-97B8-97EB959EE9D7}"/>
              </a:ext>
            </a:extLst>
          </p:cNvPr>
          <p:cNvSpPr>
            <a:spLocks noChangeAspect="1"/>
          </p:cNvSpPr>
          <p:nvPr userDrawn="1"/>
        </p:nvSpPr>
        <p:spPr>
          <a:xfrm>
            <a:off x="962348"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C29EDCF4-9E88-64A7-3F18-6928723F4AD3}"/>
              </a:ext>
            </a:extLst>
          </p:cNvPr>
          <p:cNvCxnSpPr>
            <a:cxnSpLocks/>
            <a:stCxn id="9" idx="4"/>
            <a:endCxn id="10" idx="0"/>
          </p:cNvCxnSpPr>
          <p:nvPr userDrawn="1"/>
        </p:nvCxnSpPr>
        <p:spPr>
          <a:xfrm>
            <a:off x="1232348"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286C0B36-919B-912D-D1AF-0EDF44CC15B0}"/>
              </a:ext>
            </a:extLst>
          </p:cNvPr>
          <p:cNvCxnSpPr>
            <a:stCxn id="10" idx="4"/>
            <a:endCxn id="11" idx="0"/>
          </p:cNvCxnSpPr>
          <p:nvPr userDrawn="1"/>
        </p:nvCxnSpPr>
        <p:spPr>
          <a:xfrm>
            <a:off x="1232348"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16" name="テキスト プレースホルダー 4">
            <a:extLst>
              <a:ext uri="{FF2B5EF4-FFF2-40B4-BE49-F238E27FC236}">
                <a16:creationId xmlns:a16="http://schemas.microsoft.com/office/drawing/2014/main" id="{ECEBE4A6-51C9-6553-7775-83A4DEF9818A}"/>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67FD5931-7C42-6649-4287-FD412FAB4CC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8" name="テキスト プレースホルダー 4">
            <a:extLst>
              <a:ext uri="{FF2B5EF4-FFF2-40B4-BE49-F238E27FC236}">
                <a16:creationId xmlns:a16="http://schemas.microsoft.com/office/drawing/2014/main" id="{6AB9B6C2-9D58-1966-9AD4-11393E631C8D}"/>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0" name="正方形/長方形 19">
            <a:extLst>
              <a:ext uri="{FF2B5EF4-FFF2-40B4-BE49-F238E27FC236}">
                <a16:creationId xmlns:a16="http://schemas.microsoft.com/office/drawing/2014/main" id="{53CE82EB-9E5F-C72E-717D-E8D833F9AECA}"/>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1" name="角丸四角形 1">
            <a:extLst>
              <a:ext uri="{FF2B5EF4-FFF2-40B4-BE49-F238E27FC236}">
                <a16:creationId xmlns:a16="http://schemas.microsoft.com/office/drawing/2014/main" id="{45FF959C-879F-7D6D-C9BC-C14F4F784BEC}"/>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14942063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C4AA06D0-34CC-2BFE-19DC-98ADA873B22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
        <p:nvSpPr>
          <p:cNvPr id="9" name="角丸四角形 3">
            <a:extLst>
              <a:ext uri="{FF2B5EF4-FFF2-40B4-BE49-F238E27FC236}">
                <a16:creationId xmlns:a16="http://schemas.microsoft.com/office/drawing/2014/main" id="{FF0B1305-B556-BF08-E74A-8C9E9B6AD49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2" name="テキスト ボックス 1">
            <a:extLst>
              <a:ext uri="{FF2B5EF4-FFF2-40B4-BE49-F238E27FC236}">
                <a16:creationId xmlns:a16="http://schemas.microsoft.com/office/drawing/2014/main" id="{7DD3B2DF-1901-0430-1496-2ADB625E7FDE}"/>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15473810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
            <a:extLst>
              <a:ext uri="{FF2B5EF4-FFF2-40B4-BE49-F238E27FC236}">
                <a16:creationId xmlns:a16="http://schemas.microsoft.com/office/drawing/2014/main" id="{D9B5B3F8-FEC5-8C7F-15F0-B191D19DEA40}"/>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5" name="正方形/長方形 4">
            <a:extLst>
              <a:ext uri="{FF2B5EF4-FFF2-40B4-BE49-F238E27FC236}">
                <a16:creationId xmlns:a16="http://schemas.microsoft.com/office/drawing/2014/main" id="{C9B63846-84DD-62A4-C9BD-088476C0B34E}"/>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テキスト ボックス 5">
            <a:extLst>
              <a:ext uri="{FF2B5EF4-FFF2-40B4-BE49-F238E27FC236}">
                <a16:creationId xmlns:a16="http://schemas.microsoft.com/office/drawing/2014/main" id="{69E3D5ED-B086-A6BD-EEF3-A44E6D16054F}"/>
              </a:ext>
            </a:extLst>
          </p:cNvPr>
          <p:cNvSpPr txBox="1"/>
          <p:nvPr userDrawn="1"/>
        </p:nvSpPr>
        <p:spPr>
          <a:xfrm>
            <a:off x="4304574"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8" name="角丸四角形 5">
            <a:extLst>
              <a:ext uri="{FF2B5EF4-FFF2-40B4-BE49-F238E27FC236}">
                <a16:creationId xmlns:a16="http://schemas.microsoft.com/office/drawing/2014/main" id="{8B21BA40-FEE8-DA48-F985-C2C9C3135B3F}"/>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9" name="テキスト ボックス 8">
            <a:extLst>
              <a:ext uri="{FF2B5EF4-FFF2-40B4-BE49-F238E27FC236}">
                <a16:creationId xmlns:a16="http://schemas.microsoft.com/office/drawing/2014/main" id="{263EBAFB-267C-474A-5589-CC9BA045E00D}"/>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pic>
        <p:nvPicPr>
          <p:cNvPr id="11" name="図 10">
            <a:extLst>
              <a:ext uri="{FF2B5EF4-FFF2-40B4-BE49-F238E27FC236}">
                <a16:creationId xmlns:a16="http://schemas.microsoft.com/office/drawing/2014/main" id="{5B0CB51D-2EE6-213E-33BB-ECA5F90DC125}"/>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11563321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1566432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798659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6683231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7597450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1216001296"/>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686941948"/>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
        <p:nvSpPr>
          <p:cNvPr id="7" name="テキスト ボックス 6">
            <a:extLst>
              <a:ext uri="{FF2B5EF4-FFF2-40B4-BE49-F238E27FC236}">
                <a16:creationId xmlns:a16="http://schemas.microsoft.com/office/drawing/2014/main" id="{9CF547E6-9701-8C4F-4BCF-AF7EE570D490}"/>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2376532133"/>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3083620980"/>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67739702"/>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155966181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0FAE830C-4CB9-C986-3BF1-C078716C7A77}"/>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6" name="グラフィックス 5" descr="警告 単色塗りつぶし">
            <a:extLst>
              <a:ext uri="{FF2B5EF4-FFF2-40B4-BE49-F238E27FC236}">
                <a16:creationId xmlns:a16="http://schemas.microsoft.com/office/drawing/2014/main" id="{0DE28A53-0CE6-83FA-56B2-1E736E5D9A71}"/>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8" name="テキスト プレースホルダー 10">
            <a:extLst>
              <a:ext uri="{FF2B5EF4-FFF2-40B4-BE49-F238E27FC236}">
                <a16:creationId xmlns:a16="http://schemas.microsoft.com/office/drawing/2014/main" id="{5D652994-1C82-A641-5520-7EBB623BD3C3}"/>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9" name="テキスト ボックス 8">
            <a:extLst>
              <a:ext uri="{FF2B5EF4-FFF2-40B4-BE49-F238E27FC236}">
                <a16:creationId xmlns:a16="http://schemas.microsoft.com/office/drawing/2014/main" id="{81AD0757-D360-BB6D-C2A5-65B4D0F7B202}"/>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7" name="テキスト ボックス 6">
            <a:extLst>
              <a:ext uri="{FF2B5EF4-FFF2-40B4-BE49-F238E27FC236}">
                <a16:creationId xmlns:a16="http://schemas.microsoft.com/office/drawing/2014/main" id="{5FCDB50F-A240-61B0-EB49-8270B6C43904}"/>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4259454886"/>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823083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261535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2071178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4228935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78233263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6" Type="http://schemas.openxmlformats.org/officeDocument/2006/relationships/theme" Target="../theme/theme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7BC0846A-1528-AD6B-1BF7-B1392445551C}"/>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544204069"/>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 id="2147483902" r:id="rId13"/>
    <p:sldLayoutId id="2147483903" r:id="rId14"/>
    <p:sldLayoutId id="2147483904" r:id="rId15"/>
    <p:sldLayoutId id="2147483905" r:id="rId16"/>
    <p:sldLayoutId id="2147483906" r:id="rId17"/>
    <p:sldLayoutId id="2147483907" r:id="rId18"/>
    <p:sldLayoutId id="2147483908" r:id="rId19"/>
    <p:sldLayoutId id="2147483909" r:id="rId20"/>
    <p:sldLayoutId id="2147483910" r:id="rId21"/>
    <p:sldLayoutId id="2147483911" r:id="rId22"/>
    <p:sldLayoutId id="2147483912" r:id="rId23"/>
    <p:sldLayoutId id="2147483913" r:id="rId24"/>
    <p:sldLayoutId id="2147483914" r:id="rId25"/>
    <p:sldLayoutId id="2147483915" r:id="rId26"/>
    <p:sldLayoutId id="2147483916" r:id="rId27"/>
    <p:sldLayoutId id="2147483917" r:id="rId28"/>
    <p:sldLayoutId id="2147483918" r:id="rId29"/>
    <p:sldLayoutId id="2147483919" r:id="rId30"/>
    <p:sldLayoutId id="2147483920" r:id="rId31"/>
    <p:sldLayoutId id="2147483921" r:id="rId32"/>
    <p:sldLayoutId id="2147483922" r:id="rId33"/>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10" name="テキスト ボックス 9">
            <a:extLst>
              <a:ext uri="{FF2B5EF4-FFF2-40B4-BE49-F238E27FC236}">
                <a16:creationId xmlns:a16="http://schemas.microsoft.com/office/drawing/2014/main" id="{0D2E987F-CA0D-6274-2E3E-5523495ECF03}"/>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099463922"/>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5" r:id="rId12"/>
    <p:sldLayoutId id="2147483886" r:id="rId13"/>
    <p:sldLayoutId id="2147483887" r:id="rId14"/>
    <p:sldLayoutId id="2147483888" r:id="rId15"/>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5.pn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2.png"/><Relationship Id="rId7" Type="http://schemas.openxmlformats.org/officeDocument/2006/relationships/image" Target="../media/image37.jpeg"/><Relationship Id="rId2" Type="http://schemas.openxmlformats.org/officeDocument/2006/relationships/image" Target="../media/image31.png"/><Relationship Id="rId1" Type="http://schemas.openxmlformats.org/officeDocument/2006/relationships/slideLayout" Target="../slideLayouts/slideLayout41.xml"/><Relationship Id="rId6" Type="http://schemas.openxmlformats.org/officeDocument/2006/relationships/image" Target="../media/image36.jpe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5.png"/><Relationship Id="rId7" Type="http://schemas.openxmlformats.org/officeDocument/2006/relationships/image" Target="../media/image32.png"/><Relationship Id="rId12"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47.xml"/><Relationship Id="rId6" Type="http://schemas.openxmlformats.org/officeDocument/2006/relationships/image" Target="../media/image31.png"/><Relationship Id="rId11" Type="http://schemas.openxmlformats.org/officeDocument/2006/relationships/image" Target="../media/image38.png"/><Relationship Id="rId5" Type="http://schemas.openxmlformats.org/officeDocument/2006/relationships/hyperlink" Target="https://ads-help.yahoo.co.jp/yahooads/guideline/articledetail?lan=ja&amp;aid=1493&amp;o=default" TargetMode="External"/><Relationship Id="rId10" Type="http://schemas.openxmlformats.org/officeDocument/2006/relationships/image" Target="../media/image35.png"/><Relationship Id="rId4" Type="http://schemas.openxmlformats.org/officeDocument/2006/relationships/hyperlink" Target="https://s.yimg.jp/dl/displayads-guarantee/formatguide.zip" TargetMode="External"/><Relationship Id="rId9"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5.png"/><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5.png"/><Relationship Id="rId7"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47.xml"/><Relationship Id="rId6" Type="http://schemas.openxmlformats.org/officeDocument/2006/relationships/image" Target="../media/image31.png"/><Relationship Id="rId5" Type="http://schemas.openxmlformats.org/officeDocument/2006/relationships/hyperlink" Target="https://ads-help.yahoo.co.jp/yahooads/guideline/articledetail?lan=ja&amp;aid=1493&amp;o=default" TargetMode="External"/><Relationship Id="rId10" Type="http://schemas.openxmlformats.org/officeDocument/2006/relationships/image" Target="../media/image35.png"/><Relationship Id="rId4" Type="http://schemas.openxmlformats.org/officeDocument/2006/relationships/hyperlink" Target="https://s.yimg.jp/dl/displayads-guarantee/formatguide.zip" TargetMode="External"/><Relationship Id="rId9"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5.pn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5.png"/><Relationship Id="rId7"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47.xml"/><Relationship Id="rId6" Type="http://schemas.openxmlformats.org/officeDocument/2006/relationships/image" Target="../media/image31.png"/><Relationship Id="rId5" Type="http://schemas.openxmlformats.org/officeDocument/2006/relationships/hyperlink" Target="https://ads-help.yahoo.co.jp/yahooads/guideline/articledetail?lan=ja&amp;aid=1493&amp;o=default" TargetMode="External"/><Relationship Id="rId10" Type="http://schemas.openxmlformats.org/officeDocument/2006/relationships/image" Target="../media/image42.png"/><Relationship Id="rId4" Type="http://schemas.openxmlformats.org/officeDocument/2006/relationships/hyperlink" Target="https://s.yimg.jp/dl/displayads-guarantee/formatguide.zip" TargetMode="External"/><Relationship Id="rId9"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5.png"/><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47.xml"/><Relationship Id="rId6" Type="http://schemas.openxmlformats.org/officeDocument/2006/relationships/image" Target="../media/image29.png"/><Relationship Id="rId5" Type="http://schemas.openxmlformats.org/officeDocument/2006/relationships/hyperlink" Target="https://ads-help.yahoo.co.jp/yahooads/guideline/articledetail?lan=ja&amp;aid=1493&amp;o=default" TargetMode="External"/><Relationship Id="rId4" Type="http://schemas.openxmlformats.org/officeDocument/2006/relationships/hyperlink" Target="https://s.yimg.jp/dl/displayads-guarantee/formatguide.zip"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5.png"/><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47.xml"/><Relationship Id="rId6" Type="http://schemas.openxmlformats.org/officeDocument/2006/relationships/image" Target="../media/image38.png"/><Relationship Id="rId5" Type="http://schemas.openxmlformats.org/officeDocument/2006/relationships/hyperlink" Target="https://ads-help.yahoo.co.jp/yahooads/guideline/articledetail?lan=ja&amp;aid=1493&amp;o=default" TargetMode="External"/><Relationship Id="rId4" Type="http://schemas.openxmlformats.org/officeDocument/2006/relationships/hyperlink" Target="https://s.yimg.jp/dl/displayads-guarantee/formatguide.zip"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5.png"/><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5.png"/><Relationship Id="rId7"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47.xml"/><Relationship Id="rId6" Type="http://schemas.openxmlformats.org/officeDocument/2006/relationships/hyperlink" Target="https://yac.yahoo.co.jp/brandpanel_panorama_topimpact_panelswitch_banner/220310_panorama_topimpact_panelswitch_creativeplan.html" TargetMode="External"/><Relationship Id="rId5" Type="http://schemas.openxmlformats.org/officeDocument/2006/relationships/hyperlink" Target="https://ads-help.yahoo.co.jp/yahooads/guideline/articledetail?lan=ja&amp;aid=1493&amp;o=default" TargetMode="External"/><Relationship Id="rId4" Type="http://schemas.openxmlformats.org/officeDocument/2006/relationships/hyperlink" Target="https://s.yimg.jp/dl/displayads-guarantee/formatguide.zip"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5.png"/><Relationship Id="rId7" Type="http://schemas.openxmlformats.org/officeDocument/2006/relationships/hyperlink" Target="https://yac.yahoo.co.jp/LinkedGYJ_car_sample_20191016.html" TargetMode="External"/><Relationship Id="rId2" Type="http://schemas.openxmlformats.org/officeDocument/2006/relationships/notesSlide" Target="../notesSlides/notesSlide26.xml"/><Relationship Id="rId1" Type="http://schemas.openxmlformats.org/officeDocument/2006/relationships/slideLayout" Target="../slideLayouts/slideLayout47.xml"/><Relationship Id="rId6" Type="http://schemas.openxmlformats.org/officeDocument/2006/relationships/image" Target="../media/image46.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25.png"/><Relationship Id="rId7" Type="http://schemas.openxmlformats.org/officeDocument/2006/relationships/image" Target="../media/image48.png"/><Relationship Id="rId2" Type="http://schemas.openxmlformats.org/officeDocument/2006/relationships/notesSlide" Target="../notesSlides/notesSlide28.xml"/><Relationship Id="rId1" Type="http://schemas.openxmlformats.org/officeDocument/2006/relationships/slideLayout" Target="../slideLayouts/slideLayout47.xml"/><Relationship Id="rId6" Type="http://schemas.openxmlformats.org/officeDocument/2006/relationships/hyperlink" Target="https://yac.yahoo.co.jp/brandpanel_panorama_panelswitch_banner/220310_panoramaswitch_creativeplan.html" TargetMode="External"/><Relationship Id="rId5" Type="http://schemas.openxmlformats.org/officeDocument/2006/relationships/hyperlink" Target="https://ads-help.yahoo.co.jp/yahooads/guideline/articledetail?lan=ja&amp;aid=1493&amp;o=default" TargetMode="External"/><Relationship Id="rId4" Type="http://schemas.openxmlformats.org/officeDocument/2006/relationships/hyperlink" Target="https://s.yimg.jp/dl/displayads-guarantee/formatguide.zi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hyperlink" Target="https://portal.yadui.business.yahoo.co.jp/agencyportal/1052207/" TargetMode="External"/><Relationship Id="rId2" Type="http://schemas.openxmlformats.org/officeDocument/2006/relationships/notesSlide" Target="../notesSlides/notesSlide3.xml"/><Relationship Id="rId1" Type="http://schemas.openxmlformats.org/officeDocument/2006/relationships/slideLayout" Target="../slideLayouts/slideLayout45.xml"/><Relationship Id="rId6" Type="http://schemas.openxmlformats.org/officeDocument/2006/relationships/hyperlink" Target="https://portal.yadui.business.yahoo.co.jp/agencyportal/30187098/" TargetMode="External"/><Relationship Id="rId5" Type="http://schemas.openxmlformats.org/officeDocument/2006/relationships/hyperlink" Target="https://portal.yadui.business.yahoo.co.jp/agencyportal/30335704/" TargetMode="External"/><Relationship Id="rId4" Type="http://schemas.openxmlformats.org/officeDocument/2006/relationships/hyperlink" Target="https://portal.yadui.business.yahoo.co.jp/agencyportal/873240/"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47.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47.xml"/><Relationship Id="rId4" Type="http://schemas.openxmlformats.org/officeDocument/2006/relationships/hyperlink" Target="https://ads-help.yahoo-net.jp/s/article/H000044833?language=ja"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48.xml"/><Relationship Id="rId5" Type="http://schemas.openxmlformats.org/officeDocument/2006/relationships/image" Target="../media/image53.svg"/><Relationship Id="rId4" Type="http://schemas.openxmlformats.org/officeDocument/2006/relationships/image" Target="../media/image52.png"/></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48.xml"/><Relationship Id="rId5" Type="http://schemas.openxmlformats.org/officeDocument/2006/relationships/hyperlink" Target="https://ads-help.yahoo-net.jp/s/article/H000044801?language=ja" TargetMode="External"/><Relationship Id="rId4" Type="http://schemas.openxmlformats.org/officeDocument/2006/relationships/hyperlink" Target="https://form-business.yahoo.co.jp/claris/enqueteForm?inquiry_type=guaranteed_review"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34.xml"/><Relationship Id="rId1" Type="http://schemas.openxmlformats.org/officeDocument/2006/relationships/slideLayout" Target="../slideLayouts/slideLayout46.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ads-help.yahoo-net.jp/s/article/H000044534" TargetMode="External"/><Relationship Id="rId4" Type="http://schemas.openxmlformats.org/officeDocument/2006/relationships/hyperlink" Target="https://form-business.yahoo.co.jp/claris/enqueteForm?inquiry_type=bls_review"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5.xml"/><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45.xml"/><Relationship Id="rId4" Type="http://schemas.openxmlformats.org/officeDocument/2006/relationships/image" Target="../media/image23.png"/></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46.xml"/><Relationship Id="rId6" Type="http://schemas.openxmlformats.org/officeDocument/2006/relationships/hyperlink" Target="https://ads-help.yahoo-net.jp/" TargetMode="External"/><Relationship Id="rId5" Type="http://schemas.openxmlformats.org/officeDocument/2006/relationships/hyperlink" Target="https://www.lycbiz.com/jp/terms-and-policies/yahoo/" TargetMode="External"/><Relationship Id="rId4" Type="http://schemas.openxmlformats.org/officeDocument/2006/relationships/hyperlink" Target="https://www.lycbiz.com/jp/download/yahoo/"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7.xml"/><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8" Type="http://schemas.openxmlformats.org/officeDocument/2006/relationships/hyperlink" Target="https://form-business.yahoo.co.jp/claris/enqueteForm?inquiry_type=guaranteed_review" TargetMode="External"/><Relationship Id="rId3" Type="http://schemas.openxmlformats.org/officeDocument/2006/relationships/image" Target="../media/image51.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38.xml"/><Relationship Id="rId1" Type="http://schemas.openxmlformats.org/officeDocument/2006/relationships/slideLayout" Target="../slideLayouts/slideLayout46.xml"/><Relationship Id="rId6" Type="http://schemas.openxmlformats.org/officeDocument/2006/relationships/hyperlink" Target="https://portal.yadui.business.yahoo.co.jp/agencyportal/30335704/" TargetMode="External"/><Relationship Id="rId5" Type="http://schemas.openxmlformats.org/officeDocument/2006/relationships/hyperlink" Target="https://portal.yadui.business.yahoo.co.jp/agencyportal/873315/" TargetMode="External"/><Relationship Id="rId4" Type="http://schemas.openxmlformats.org/officeDocument/2006/relationships/hyperlink" Target="https://ads-help.yahoo-net.jp/"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46.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hyperlink" Target="https://s.yimg.jp/dl/displayads-guarantee/formatguide.zip" TargetMode="External"/><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47.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5.png"/><Relationship Id="rId10" Type="http://schemas.openxmlformats.org/officeDocument/2006/relationships/image" Target="../media/image33.png"/><Relationship Id="rId4" Type="http://schemas.openxmlformats.org/officeDocument/2006/relationships/hyperlink" Target="https://ads-help.yahoo-net.jp/s/article/H000044930?language=ja" TargetMode="External"/><Relationship Id="rId9"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4">
            <a:extLst>
              <a:ext uri="{FF2B5EF4-FFF2-40B4-BE49-F238E27FC236}">
                <a16:creationId xmlns:a16="http://schemas.microsoft.com/office/drawing/2014/main" id="{F4B40621-CA30-F1CD-183E-A3BCD8B1007F}"/>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a:solidFill>
                  <a:schemeClr val="accent6"/>
                </a:solidFill>
                <a:latin typeface="Meiryo" panose="020B0604030504040204" pitchFamily="34" charset="-128"/>
                <a:ea typeface="Meiryo" panose="020B0604030504040204" pitchFamily="34" charset="-128"/>
              </a:rPr>
              <a:t>ブランドパネル　</a:t>
            </a:r>
            <a:r>
              <a:rPr kumimoji="1" lang="en-US" altLang="ja-JP" sz="1400" b="1" i="0">
                <a:solidFill>
                  <a:schemeClr val="accent6"/>
                </a:solidFill>
                <a:latin typeface="Meiryo" panose="020B0604030504040204" pitchFamily="34" charset="-128"/>
                <a:ea typeface="Meiryo" panose="020B0604030504040204" pitchFamily="34" charset="-128"/>
              </a:rPr>
              <a:t>2024</a:t>
            </a:r>
            <a:r>
              <a:rPr kumimoji="1" lang="ja-JP" altLang="en-US" sz="1400" b="1" i="0">
                <a:solidFill>
                  <a:schemeClr val="accent6"/>
                </a:solidFill>
                <a:latin typeface="Meiryo" panose="020B0604030504040204" pitchFamily="34" charset="-128"/>
                <a:ea typeface="Meiryo" panose="020B0604030504040204" pitchFamily="34" charset="-128"/>
              </a:rPr>
              <a:t>年</a:t>
            </a:r>
            <a:r>
              <a:rPr kumimoji="1" lang="en-US" altLang="ja-JP" sz="1400" b="1" i="0">
                <a:solidFill>
                  <a:schemeClr val="accent6"/>
                </a:solidFill>
                <a:latin typeface="Meiryo" panose="020B0604030504040204" pitchFamily="34" charset="-128"/>
                <a:ea typeface="Meiryo" panose="020B0604030504040204" pitchFamily="34" charset="-128"/>
              </a:rPr>
              <a:t>3</a:t>
            </a:r>
            <a:r>
              <a:rPr kumimoji="1" lang="ja-JP" altLang="en-US" sz="1400" b="1" i="0">
                <a:solidFill>
                  <a:schemeClr val="accent6"/>
                </a:solidFill>
                <a:latin typeface="Meiryo" panose="020B0604030504040204" pitchFamily="34" charset="-128"/>
                <a:ea typeface="Meiryo" panose="020B0604030504040204" pitchFamily="34" charset="-128"/>
              </a:rPr>
              <a:t>月～</a:t>
            </a:r>
            <a:r>
              <a:rPr kumimoji="1" lang="en-US" altLang="ja-JP" sz="1400" b="1" i="0">
                <a:solidFill>
                  <a:schemeClr val="accent6"/>
                </a:solidFill>
                <a:latin typeface="Meiryo" panose="020B0604030504040204" pitchFamily="34" charset="-128"/>
                <a:ea typeface="Meiryo" panose="020B0604030504040204" pitchFamily="34" charset="-128"/>
              </a:rPr>
              <a:t>2024</a:t>
            </a:r>
            <a:r>
              <a:rPr kumimoji="1" lang="ja-JP" altLang="en-US" sz="1400" b="1" i="0">
                <a:solidFill>
                  <a:schemeClr val="accent6"/>
                </a:solidFill>
                <a:latin typeface="Meiryo" panose="020B0604030504040204" pitchFamily="34" charset="-128"/>
                <a:ea typeface="Meiryo" panose="020B0604030504040204" pitchFamily="34" charset="-128"/>
              </a:rPr>
              <a:t>年</a:t>
            </a:r>
            <a:r>
              <a:rPr kumimoji="1" lang="en-US" altLang="ja-JP" sz="1400" b="1" i="0">
                <a:solidFill>
                  <a:schemeClr val="accent6"/>
                </a:solidFill>
                <a:latin typeface="Meiryo" panose="020B0604030504040204" pitchFamily="34" charset="-128"/>
                <a:ea typeface="Meiryo" panose="020B0604030504040204" pitchFamily="34" charset="-128"/>
              </a:rPr>
              <a:t>9</a:t>
            </a:r>
            <a:r>
              <a:rPr kumimoji="1" lang="ja-JP" altLang="en-US" sz="1400" b="1" i="0">
                <a:solidFill>
                  <a:schemeClr val="accent6"/>
                </a:solidFill>
                <a:latin typeface="Meiryo" panose="020B0604030504040204" pitchFamily="34" charset="-128"/>
                <a:ea typeface="Meiryo" panose="020B0604030504040204" pitchFamily="34" charset="-128"/>
              </a:rPr>
              <a:t>月</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4" name="図プレースホルダー 13" descr="アイコン&#10;&#10;自動的に生成された説明">
            <a:extLst>
              <a:ext uri="{FF2B5EF4-FFF2-40B4-BE49-F238E27FC236}">
                <a16:creationId xmlns:a16="http://schemas.microsoft.com/office/drawing/2014/main" id="{6D0922E5-498B-B907-D970-6AD0917D5DC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マルチデバイス</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1160837933"/>
              </p:ext>
            </p:extLst>
          </p:nvPr>
        </p:nvGraphicFramePr>
        <p:xfrm>
          <a:off x="443707" y="946152"/>
          <a:ext cx="11233149" cy="4738548"/>
        </p:xfrm>
        <a:graphic>
          <a:graphicData uri="http://schemas.openxmlformats.org/drawingml/2006/table">
            <a:tbl>
              <a:tblPr firstCol="1" bandRow="1"/>
              <a:tblGrid>
                <a:gridCol w="1472433">
                  <a:extLst>
                    <a:ext uri="{9D8B030D-6E8A-4147-A177-3AD203B41FA5}">
                      <a16:colId xmlns:a16="http://schemas.microsoft.com/office/drawing/2014/main" val="792911817"/>
                    </a:ext>
                  </a:extLst>
                </a:gridCol>
                <a:gridCol w="542262">
                  <a:extLst>
                    <a:ext uri="{9D8B030D-6E8A-4147-A177-3AD203B41FA5}">
                      <a16:colId xmlns:a16="http://schemas.microsoft.com/office/drawing/2014/main" val="1525620392"/>
                    </a:ext>
                  </a:extLst>
                </a:gridCol>
                <a:gridCol w="1084524">
                  <a:extLst>
                    <a:ext uri="{9D8B030D-6E8A-4147-A177-3AD203B41FA5}">
                      <a16:colId xmlns:a16="http://schemas.microsoft.com/office/drawing/2014/main" val="3835180974"/>
                    </a:ext>
                  </a:extLst>
                </a:gridCol>
                <a:gridCol w="542262">
                  <a:extLst>
                    <a:ext uri="{9D8B030D-6E8A-4147-A177-3AD203B41FA5}">
                      <a16:colId xmlns:a16="http://schemas.microsoft.com/office/drawing/2014/main" val="4269922740"/>
                    </a:ext>
                  </a:extLst>
                </a:gridCol>
                <a:gridCol w="1084524">
                  <a:extLst>
                    <a:ext uri="{9D8B030D-6E8A-4147-A177-3AD203B41FA5}">
                      <a16:colId xmlns:a16="http://schemas.microsoft.com/office/drawing/2014/main" val="360912566"/>
                    </a:ext>
                  </a:extLst>
                </a:gridCol>
                <a:gridCol w="542262">
                  <a:extLst>
                    <a:ext uri="{9D8B030D-6E8A-4147-A177-3AD203B41FA5}">
                      <a16:colId xmlns:a16="http://schemas.microsoft.com/office/drawing/2014/main" val="1933156410"/>
                    </a:ext>
                  </a:extLst>
                </a:gridCol>
                <a:gridCol w="1084524">
                  <a:extLst>
                    <a:ext uri="{9D8B030D-6E8A-4147-A177-3AD203B41FA5}">
                      <a16:colId xmlns:a16="http://schemas.microsoft.com/office/drawing/2014/main" val="846502076"/>
                    </a:ext>
                  </a:extLst>
                </a:gridCol>
                <a:gridCol w="542262">
                  <a:extLst>
                    <a:ext uri="{9D8B030D-6E8A-4147-A177-3AD203B41FA5}">
                      <a16:colId xmlns:a16="http://schemas.microsoft.com/office/drawing/2014/main" val="4196219788"/>
                    </a:ext>
                  </a:extLst>
                </a:gridCol>
                <a:gridCol w="1084524">
                  <a:extLst>
                    <a:ext uri="{9D8B030D-6E8A-4147-A177-3AD203B41FA5}">
                      <a16:colId xmlns:a16="http://schemas.microsoft.com/office/drawing/2014/main" val="943744829"/>
                    </a:ext>
                  </a:extLst>
                </a:gridCol>
                <a:gridCol w="542262">
                  <a:extLst>
                    <a:ext uri="{9D8B030D-6E8A-4147-A177-3AD203B41FA5}">
                      <a16:colId xmlns:a16="http://schemas.microsoft.com/office/drawing/2014/main" val="2494124302"/>
                    </a:ext>
                  </a:extLst>
                </a:gridCol>
                <a:gridCol w="1084524">
                  <a:extLst>
                    <a:ext uri="{9D8B030D-6E8A-4147-A177-3AD203B41FA5}">
                      <a16:colId xmlns:a16="http://schemas.microsoft.com/office/drawing/2014/main" val="3445193374"/>
                    </a:ext>
                  </a:extLst>
                </a:gridCol>
                <a:gridCol w="542262">
                  <a:extLst>
                    <a:ext uri="{9D8B030D-6E8A-4147-A177-3AD203B41FA5}">
                      <a16:colId xmlns:a16="http://schemas.microsoft.com/office/drawing/2014/main" val="739266037"/>
                    </a:ext>
                  </a:extLst>
                </a:gridCol>
                <a:gridCol w="1084524">
                  <a:extLst>
                    <a:ext uri="{9D8B030D-6E8A-4147-A177-3AD203B41FA5}">
                      <a16:colId xmlns:a16="http://schemas.microsoft.com/office/drawing/2014/main" val="3201855149"/>
                    </a:ext>
                  </a:extLst>
                </a:gridCol>
              </a:tblGrid>
              <a:tr h="440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500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1000</a:t>
                      </a:r>
                      <a:r>
                        <a:rPr kumimoji="1" lang="ja-JP" altLang="en-US" sz="850" b="1" kern="1200">
                          <a:solidFill>
                            <a:schemeClr val="bg1"/>
                          </a:solidFill>
                          <a:latin typeface="Meiryo"/>
                          <a:ea typeface="Meiryo"/>
                          <a:cs typeface="+mn-cs"/>
                        </a:rPr>
                        <a:t>万円～）</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FQ1</a:t>
                      </a:r>
                      <a:r>
                        <a:rPr kumimoji="1" lang="ja-JP" altLang="en-US" sz="850" b="1" kern="1200">
                          <a:solidFill>
                            <a:schemeClr val="bg1"/>
                          </a:solidFill>
                          <a:latin typeface="Meiryo"/>
                          <a:ea typeface="Meiryo"/>
                          <a:cs typeface="+mn-cs"/>
                        </a:rPr>
                        <a:t>）</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50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300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panose="020B0604030504040204" pitchFamily="34" charset="-128"/>
                          <a:ea typeface="Meiryo" panose="020B0604030504040204" pitchFamily="34" charset="-128"/>
                          <a:cs typeface="+mn-cs"/>
                        </a:rPr>
                        <a:t>（市区郡）</a:t>
                      </a:r>
                      <a:endParaRPr kumimoji="1" lang="en-US" altLang="ja-JP" sz="850" b="1" kern="1200">
                        <a:solidFill>
                          <a:schemeClr val="bg1"/>
                        </a:solidFill>
                        <a:latin typeface="Meiryo" panose="020B0604030504040204" pitchFamily="34" charset="-128"/>
                        <a:ea typeface="Meiryo" panose="020B0604030504040204" pitchFamily="34" charset="-128"/>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chemeClr val="accent3"/>
                          </a:solidFill>
                          <a:latin typeface="Meiryo"/>
                          <a:ea typeface="Meiryo"/>
                        </a:rPr>
                        <a:t>継続</a:t>
                      </a:r>
                      <a:endParaRPr lang="ja-JP" altLang="en-US">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1000005651</a:t>
                      </a:r>
                      <a:endParaRPr kumimoji="1" lang="ja-JP" altLang="en-US">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chemeClr val="accent3"/>
                          </a:solidFill>
                          <a:latin typeface="Meiryo"/>
                          <a:ea typeface="Meiryo"/>
                        </a:rPr>
                        <a:t>継続</a:t>
                      </a:r>
                      <a:endParaRPr lang="ja-JP" sz="900" b="0" i="0" u="none" strike="noStrike" noProof="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1000005652</a:t>
                      </a:r>
                      <a:endParaRPr kumimoji="1" lang="ja-JP" altLang="en-US">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effectLst/>
                          <a:latin typeface="Meiryo"/>
                          <a:ea typeface="Meiryo"/>
                          <a:cs typeface="+mn-cs"/>
                        </a:rPr>
                        <a:t>1000001346</a:t>
                      </a:r>
                      <a:endParaRPr kumimoji="1" lang="ja-JP" altLang="en-US" sz="900" kern="120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chemeClr val="accent3"/>
                          </a:solidFill>
                          <a:latin typeface="Meiryo"/>
                          <a:ea typeface="Meiryo"/>
                        </a:rPr>
                        <a:t>継続</a:t>
                      </a:r>
                      <a:endParaRPr lang="ja-JP" sz="900" b="0" i="0" u="none" strike="noStrike" noProof="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1000005697</a:t>
                      </a:r>
                      <a:endParaRPr kumimoji="1" lang="ja-JP" altLang="en-US">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chemeClr val="accent3"/>
                          </a:solidFill>
                          <a:latin typeface="Meiryo"/>
                          <a:ea typeface="Meiryo"/>
                        </a:rPr>
                        <a:t>継続</a:t>
                      </a:r>
                      <a:endParaRPr lang="en-US" altLang="ja-JP" sz="900" b="0" i="0" u="none" strike="noStrike" noProof="0"/>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1000005653</a:t>
                      </a:r>
                      <a:endParaRPr kumimoji="1" lang="ja-JP" altLang="en-US">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effectLst/>
                          <a:latin typeface="Meiryo"/>
                          <a:ea typeface="Meiryo"/>
                          <a:cs typeface="+mn-cs"/>
                        </a:rPr>
                        <a:t>1000003037</a:t>
                      </a:r>
                      <a:endParaRPr kumimoji="1" lang="ja-JP" altLang="en-US" sz="900" kern="120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2024</a:t>
                      </a:r>
                      <a:r>
                        <a:rPr kumimoji="1" lang="ja-JP" altLang="en-US" sz="900" kern="1200">
                          <a:solidFill>
                            <a:schemeClr val="tx1">
                              <a:lumMod val="65000"/>
                              <a:lumOff val="35000"/>
                            </a:schemeClr>
                          </a:solidFill>
                          <a:latin typeface="メイリオ"/>
                          <a:ea typeface="メイリオ"/>
                          <a:cs typeface="+mn-cs"/>
                        </a:rPr>
                        <a:t>年</a:t>
                      </a:r>
                      <a:r>
                        <a:rPr kumimoji="1" lang="en-US" altLang="ja-JP" sz="900" kern="1200">
                          <a:solidFill>
                            <a:schemeClr val="tx1">
                              <a:lumMod val="65000"/>
                              <a:lumOff val="35000"/>
                            </a:schemeClr>
                          </a:solidFill>
                          <a:latin typeface="メイリオ"/>
                          <a:ea typeface="メイリオ"/>
                          <a:cs typeface="+mn-cs"/>
                        </a:rPr>
                        <a:t>2</a:t>
                      </a:r>
                      <a:r>
                        <a:rPr kumimoji="1" lang="ja-JP" altLang="en-US" sz="900" kern="1200">
                          <a:solidFill>
                            <a:schemeClr val="tx1">
                              <a:lumMod val="65000"/>
                              <a:lumOff val="35000"/>
                            </a:schemeClr>
                          </a:solidFill>
                          <a:latin typeface="メイリオ"/>
                          <a:ea typeface="メイリオ"/>
                          <a:cs typeface="+mn-cs"/>
                        </a:rPr>
                        <a:t>月</a:t>
                      </a:r>
                      <a:r>
                        <a:rPr kumimoji="1" lang="en-US" altLang="ja-JP" sz="900" kern="1200">
                          <a:solidFill>
                            <a:schemeClr val="tx1">
                              <a:lumMod val="65000"/>
                              <a:lumOff val="35000"/>
                            </a:schemeClr>
                          </a:solidFill>
                          <a:latin typeface="メイリオ"/>
                          <a:ea typeface="メイリオ"/>
                          <a:cs typeface="+mn-cs"/>
                        </a:rPr>
                        <a:t>1</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a:t>
                      </a:r>
                      <a:r>
                        <a:rPr lang="ja-JP" altLang="en-US" sz="900" kern="1200">
                          <a:solidFill>
                            <a:schemeClr val="tx1">
                              <a:lumMod val="65000"/>
                              <a:lumOff val="35000"/>
                            </a:schemeClr>
                          </a:solidFill>
                          <a:latin typeface="メイリオ"/>
                          <a:ea typeface="メイリオ"/>
                          <a:cs typeface="+mn-cs"/>
                        </a:rPr>
                        <a:t>木</a:t>
                      </a:r>
                      <a:r>
                        <a:rPr lang="en-US" altLang="ja-JP" sz="900" kern="1200">
                          <a:solidFill>
                            <a:schemeClr val="tx1">
                              <a:lumMod val="65000"/>
                              <a:lumOff val="35000"/>
                            </a:schemeClr>
                          </a:solidFill>
                          <a:latin typeface="メイリオ"/>
                          <a:ea typeface="メイリオ"/>
                          <a:cs typeface="+mn-cs"/>
                        </a:rPr>
                        <a:t>)</a:t>
                      </a:r>
                      <a:endParaRPr kumimoji="1" lang="ja-JP" altLang="en-US" sz="900" kern="1200">
                        <a:solidFill>
                          <a:schemeClr val="tx1">
                            <a:lumMod val="65000"/>
                            <a:lumOff val="35000"/>
                          </a:schemeClr>
                        </a:solidFill>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a:t>
                      </a:r>
                      <a:endParaRPr kumimoji="1" lang="ja-JP" altLang="en-US" sz="900" kern="120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5043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a:t>
                      </a:r>
                      <a:endParaRPr kumimoji="1" lang="en-US" altLang="ja-JP" sz="800" b="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スマートフォン</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a:solidFill>
                            <a:schemeClr val="accent3"/>
                          </a:solidFill>
                          <a:latin typeface="Meiryo" panose="020B0604030504040204" pitchFamily="34" charset="-128"/>
                          <a:ea typeface="Meiryo" panose="020B0604030504040204" pitchFamily="34" charset="-128"/>
                          <a:cs typeface="+mn-cs"/>
                        </a:rPr>
                        <a:t>/16</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9</a:t>
                      </a:r>
                      <a:r>
                        <a:rPr kumimoji="1" lang="ja-JP" altLang="en-US" sz="900" kern="120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a:solidFill>
                            <a:schemeClr val="accent3"/>
                          </a:solidFill>
                          <a:latin typeface="Meiryo" panose="020B0604030504040204" pitchFamily="34" charset="-128"/>
                          <a:ea typeface="Meiryo" panose="020B0604030504040204" pitchFamily="34" charset="-128"/>
                          <a:cs typeface="+mn-cs"/>
                        </a:rPr>
                        <a:t>/16</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9</a:t>
                      </a:r>
                      <a:r>
                        <a:rPr kumimoji="1" lang="ja-JP" altLang="en-US" sz="900" kern="1200">
                          <a:solidFill>
                            <a:schemeClr val="accent3"/>
                          </a:solidFill>
                          <a:latin typeface="Meiryo" panose="020B0604030504040204" pitchFamily="34" charset="-128"/>
                          <a:ea typeface="Meiryo" panose="020B0604030504040204" pitchFamily="34" charset="-128"/>
                          <a:cs typeface="+mn-cs"/>
                        </a:rPr>
                        <a:t>　</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【PC】</a:t>
                      </a:r>
                      <a:r>
                        <a:rPr kumimoji="1" lang="ja-JP" altLang="en-US" sz="900" kern="1200">
                          <a:solidFill>
                            <a:schemeClr val="accent3"/>
                          </a:solidFill>
                          <a:latin typeface="Meiryo" panose="020B0604030504040204" pitchFamily="34" charset="-128"/>
                          <a:ea typeface="Meiryo" panose="020B0604030504040204" pitchFamily="34" charset="-128"/>
                          <a:cs typeface="+mn-cs"/>
                        </a:rPr>
                        <a:t>ブランドパネル クインティ</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a:solidFill>
                            <a:schemeClr val="accent3"/>
                          </a:solidFill>
                          <a:latin typeface="Meiryo" panose="020B0604030504040204" pitchFamily="34" charset="-128"/>
                          <a:ea typeface="Meiryo" panose="020B0604030504040204" pitchFamily="34" charset="-128"/>
                          <a:cs typeface="+mn-cs"/>
                        </a:rPr>
                        <a:t>/16</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9</a:t>
                      </a:r>
                      <a:r>
                        <a:rPr kumimoji="1" lang="ja-JP" altLang="en-US" sz="900" kern="1200">
                          <a:solidFill>
                            <a:schemeClr val="accent3"/>
                          </a:solidFill>
                          <a:latin typeface="Meiryo" panose="020B0604030504040204" pitchFamily="34" charset="-128"/>
                          <a:ea typeface="Meiryo" panose="020B0604030504040204" pitchFamily="34" charset="-128"/>
                          <a:cs typeface="+mn-cs"/>
                        </a:rPr>
                        <a:t>　ブランドパネル クインティ</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a:solidFill>
                            <a:schemeClr val="accent3"/>
                          </a:solidFill>
                          <a:latin typeface="Meiryo" panose="020B0604030504040204" pitchFamily="34" charset="-128"/>
                          <a:ea typeface="Meiryo" panose="020B0604030504040204" pitchFamily="34" charset="-128"/>
                          <a:cs typeface="+mn-cs"/>
                        </a:rPr>
                        <a:t>/16</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9</a:t>
                      </a:r>
                      <a:r>
                        <a:rPr kumimoji="1" lang="ja-JP" altLang="en-US" sz="900" kern="120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a:solidFill>
                            <a:schemeClr val="accent3"/>
                          </a:solidFill>
                          <a:latin typeface="Meiryo" panose="020B0604030504040204" pitchFamily="34" charset="-128"/>
                          <a:ea typeface="Meiryo" panose="020B0604030504040204" pitchFamily="34" charset="-128"/>
                          <a:cs typeface="+mn-cs"/>
                        </a:rPr>
                        <a:t>/1</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1</a:t>
                      </a:r>
                      <a:r>
                        <a:rPr kumimoji="1" lang="ja-JP" altLang="en-US" sz="900" kern="120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a:solidFill>
                            <a:schemeClr val="accent3"/>
                          </a:solidFill>
                          <a:latin typeface="Meiryo" panose="020B0604030504040204" pitchFamily="34" charset="-128"/>
                          <a:ea typeface="Meiryo" panose="020B0604030504040204" pitchFamily="34" charset="-128"/>
                          <a:cs typeface="+mn-cs"/>
                        </a:rPr>
                        <a:t>/1</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1</a:t>
                      </a:r>
                      <a:endParaRPr kumimoji="1" lang="ja-JP" altLang="en-US" sz="900" kern="1200">
                        <a:solidFill>
                          <a:schemeClr val="accent3"/>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274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chemeClr val="accent3"/>
                          </a:solidFill>
                          <a:latin typeface="Meiryo" panose="020B0604030504040204" pitchFamily="34" charset="-128"/>
                          <a:ea typeface="Meiryo" panose="020B0604030504040204" pitchFamily="34" charset="-128"/>
                          <a:cs typeface="+mn-cs"/>
                        </a:rPr>
                        <a:t>動画をフルスクリーンで再生する（</a:t>
                      </a:r>
                      <a:r>
                        <a:rPr kumimoji="1" lang="en" altLang="ja-JP" sz="900" kern="1200">
                          <a:solidFill>
                            <a:schemeClr val="accent3"/>
                          </a:solidFill>
                          <a:latin typeface="Meiryo" panose="020B0604030504040204" pitchFamily="34" charset="-128"/>
                          <a:ea typeface="Meiryo" panose="020B0604030504040204" pitchFamily="34" charset="-128"/>
                          <a:cs typeface="+mn-cs"/>
                        </a:rPr>
                        <a:t>for view</a:t>
                      </a:r>
                      <a:r>
                        <a:rPr kumimoji="1" lang="ja-JP" altLang="en" sz="900" kern="1200">
                          <a:solidFill>
                            <a:schemeClr val="accent3"/>
                          </a:solidFill>
                          <a:latin typeface="Meiryo" panose="020B0604030504040204" pitchFamily="34" charset="-128"/>
                          <a:ea typeface="Meiryo" panose="020B0604030504040204" pitchFamily="34" charset="-128"/>
                          <a:cs typeface="+mn-cs"/>
                        </a:rPr>
                        <a:t>）　</a:t>
                      </a:r>
                      <a:r>
                        <a:rPr kumimoji="1" lang="en"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 sz="900" kern="1200">
                          <a:solidFill>
                            <a:schemeClr val="accent3"/>
                          </a:solidFill>
                          <a:latin typeface="Meiryo" panose="020B0604030504040204" pitchFamily="34" charset="-128"/>
                          <a:ea typeface="Meiryo" panose="020B0604030504040204" pitchFamily="34" charset="-128"/>
                          <a:cs typeface="+mn-cs"/>
                        </a:rPr>
                        <a:t>　</a:t>
                      </a:r>
                      <a:r>
                        <a:rPr kumimoji="1" lang="ja-JP" altLang="en-US" sz="900" kern="1200">
                          <a:solidFill>
                            <a:schemeClr val="accent3"/>
                          </a:solidFill>
                          <a:latin typeface="Meiryo" panose="020B0604030504040204" pitchFamily="34" charset="-128"/>
                          <a:ea typeface="Meiryo" panose="020B0604030504040204" pitchFamily="34" charset="-128"/>
                          <a:cs typeface="+mn-cs"/>
                        </a:rPr>
                        <a:t>ランディングページを表示する（</a:t>
                      </a:r>
                      <a:r>
                        <a:rPr kumimoji="1" lang="en" altLang="ja-JP" sz="900" kern="1200">
                          <a:solidFill>
                            <a:schemeClr val="accent3"/>
                          </a:solidFill>
                          <a:latin typeface="Meiryo" panose="020B0604030504040204" pitchFamily="34" charset="-128"/>
                          <a:ea typeface="Meiryo" panose="020B0604030504040204" pitchFamily="34" charset="-128"/>
                          <a:cs typeface="+mn-cs"/>
                        </a:rPr>
                        <a:t>for click</a:t>
                      </a:r>
                      <a:r>
                        <a:rPr kumimoji="1" lang="ja-JP" altLang="en" sz="900" kern="1200">
                          <a:solidFill>
                            <a:schemeClr val="accent3"/>
                          </a:solidFill>
                          <a:latin typeface="Meiryo" panose="020B0604030504040204" pitchFamily="34" charset="-128"/>
                          <a:ea typeface="Meiryo" panose="020B0604030504040204" pitchFamily="34" charset="-128"/>
                          <a:cs typeface="+mn-cs"/>
                        </a:rPr>
                        <a:t>）</a:t>
                      </a: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22981766"/>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chemeClr val="accent3"/>
                          </a:solidFill>
                          <a:latin typeface="Meiryo" panose="020B0604030504040204" pitchFamily="34" charset="-128"/>
                          <a:ea typeface="Meiryo" panose="020B0604030504040204" pitchFamily="34" charset="-128"/>
                          <a:cs typeface="+mn-cs"/>
                        </a:rPr>
                        <a:t>スマートフォン（ウェブ</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アプリ）　</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baseline="0">
                          <a:solidFill>
                            <a:schemeClr val="accent3"/>
                          </a:solidFill>
                          <a:latin typeface="Meiryo" panose="020B0604030504040204" pitchFamily="34" charset="-128"/>
                          <a:ea typeface="Meiryo" panose="020B0604030504040204" pitchFamily="34" charset="-128"/>
                          <a:cs typeface="+mn-cs"/>
                        </a:rPr>
                        <a:t>　</a:t>
                      </a:r>
                      <a:r>
                        <a:rPr kumimoji="1" lang="en-US" altLang="ja-JP" sz="900" kern="1200">
                          <a:solidFill>
                            <a:schemeClr val="accent3"/>
                          </a:solidFill>
                          <a:latin typeface="Meiryo" panose="020B0604030504040204" pitchFamily="34" charset="-128"/>
                          <a:ea typeface="Meiryo" panose="020B0604030504040204" pitchFamily="34" charset="-128"/>
                          <a:cs typeface="+mn-cs"/>
                        </a:rPr>
                        <a:t>PC</a:t>
                      </a:r>
                      <a:endParaRPr kumimoji="1" lang="ja-JP" altLang="en-US"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Yahoo! JAPAN</a:t>
                      </a:r>
                      <a:r>
                        <a:rPr kumimoji="1" lang="ja-JP" altLang="en-US" sz="900" kern="1200">
                          <a:solidFill>
                            <a:schemeClr val="accent3"/>
                          </a:solidFill>
                          <a:latin typeface="Meiryo" panose="020B0604030504040204" pitchFamily="34" charset="-128"/>
                          <a:ea typeface="Meiryo" panose="020B0604030504040204" pitchFamily="34" charset="-128"/>
                          <a:cs typeface="+mn-cs"/>
                        </a:rPr>
                        <a:t>　トップページ</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Yahoo! JAPAN</a:t>
                      </a:r>
                      <a:r>
                        <a:rPr kumimoji="1" lang="ja-JP" altLang="en-US" sz="900" kern="1200">
                          <a:solidFill>
                            <a:schemeClr val="accent3"/>
                          </a:solidFill>
                          <a:latin typeface="Meiryo"/>
                          <a:ea typeface="Meiryo"/>
                          <a:cs typeface="+mn-cs"/>
                        </a:rPr>
                        <a:t>　トップページ　および　</a:t>
                      </a:r>
                      <a:r>
                        <a:rPr kumimoji="1" lang="en-US" altLang="ja-JP" sz="900" kern="1200">
                          <a:solidFill>
                            <a:schemeClr val="accent3"/>
                          </a:solidFill>
                          <a:latin typeface="Meiryo"/>
                          <a:ea typeface="Meiryo"/>
                          <a:cs typeface="+mn-cs"/>
                        </a:rPr>
                        <a:t>Yahoo! JAPAN</a:t>
                      </a:r>
                      <a:r>
                        <a:rPr kumimoji="1" lang="ja-JP" altLang="en-US" sz="900" kern="1200">
                          <a:solidFill>
                            <a:schemeClr val="accent3"/>
                          </a:solidFill>
                          <a:latin typeface="Meiryo"/>
                          <a:ea typeface="Meiryo"/>
                          <a:cs typeface="+mn-cs"/>
                        </a:rPr>
                        <a:t>アプリのファーストビュー　</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日（金）～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a:t>
                      </a:r>
                      <a:endParaRPr kumimoji="1" lang="ja-JP"/>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5</a:t>
                      </a:r>
                      <a:r>
                        <a:rPr kumimoji="1" lang="ja-JP" altLang="en-US" sz="900" kern="120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a:solidFill>
                            <a:schemeClr val="accent3"/>
                          </a:solidFill>
                          <a:latin typeface="Meiryo" panose="020B0604030504040204" pitchFamily="34" charset="-128"/>
                          <a:ea typeface="Meiryo" panose="020B0604030504040204" pitchFamily="34" charset="-128"/>
                          <a:cs typeface="+mn-cs"/>
                        </a:rPr>
                        <a:t>31</a:t>
                      </a:r>
                      <a:r>
                        <a:rPr kumimoji="1" lang="ja-JP" altLang="en-US" sz="900" kern="120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a:solidFill>
                            <a:schemeClr val="accent3"/>
                          </a:solidFill>
                          <a:latin typeface="Meiryo" panose="020B0604030504040204" pitchFamily="34" charset="-128"/>
                          <a:ea typeface="Meiryo" panose="020B0604030504040204" pitchFamily="34" charset="-128"/>
                          <a:cs typeface="+mn-cs"/>
                        </a:rPr>
                        <a:t>  </a:t>
                      </a:r>
                      <a:r>
                        <a:rPr kumimoji="1" lang="en-US" altLang="ja-JP" sz="900" kern="1200">
                          <a:solidFill>
                            <a:schemeClr val="accent6"/>
                          </a:solidFill>
                          <a:latin typeface="Meiryo" panose="020B0604030504040204" pitchFamily="34" charset="-128"/>
                          <a:ea typeface="Meiryo" panose="020B0604030504040204" pitchFamily="34" charset="-128"/>
                          <a:cs typeface="+mn-cs"/>
                        </a:rPr>
                        <a:t>※1</a:t>
                      </a:r>
                      <a:endParaRPr kumimoji="1" lang="ja-JP" altLang="en-US" sz="900" kern="1200">
                        <a:solidFill>
                          <a:schemeClr val="accent6"/>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3</a:t>
                      </a:r>
                      <a:r>
                        <a:rPr kumimoji="1" lang="ja-JP" altLang="en-US" sz="900" kern="120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a:solidFill>
                            <a:schemeClr val="accent3"/>
                          </a:solidFill>
                          <a:latin typeface="Meiryo" panose="020B0604030504040204" pitchFamily="34" charset="-128"/>
                          <a:ea typeface="Meiryo" panose="020B0604030504040204" pitchFamily="34" charset="-128"/>
                          <a:cs typeface="+mn-cs"/>
                        </a:rPr>
                        <a:t>31</a:t>
                      </a:r>
                      <a:r>
                        <a:rPr kumimoji="1" lang="ja-JP" altLang="en-US" sz="900" kern="1200">
                          <a:solidFill>
                            <a:schemeClr val="accent3"/>
                          </a:solidFill>
                          <a:latin typeface="Meiryo" panose="020B0604030504040204" pitchFamily="34" charset="-128"/>
                          <a:ea typeface="Meiryo" panose="020B0604030504040204" pitchFamily="34" charset="-128"/>
                          <a:cs typeface="+mn-cs"/>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panose="020B0604030504040204" pitchFamily="34" charset="-128"/>
                          <a:ea typeface="Meiryo" panose="020B0604030504040204" pitchFamily="34" charset="-128"/>
                        </a:rPr>
                        <a:t>5</a:t>
                      </a:r>
                      <a:r>
                        <a:rPr kumimoji="1" lang="ja-JP" altLang="en-US" sz="900">
                          <a:solidFill>
                            <a:schemeClr val="accent3"/>
                          </a:solidFill>
                          <a:latin typeface="Meiryo" panose="020B0604030504040204" pitchFamily="34" charset="-128"/>
                          <a:ea typeface="Meiryo" panose="020B0604030504040204" pitchFamily="34" charset="-128"/>
                        </a:rPr>
                        <a:t>日間～</a:t>
                      </a:r>
                      <a:r>
                        <a:rPr kumimoji="1" lang="en-US" altLang="ja-JP" sz="900">
                          <a:solidFill>
                            <a:schemeClr val="accent3"/>
                          </a:solidFill>
                          <a:latin typeface="Meiryo" panose="020B0604030504040204" pitchFamily="34" charset="-128"/>
                          <a:ea typeface="Meiryo" panose="020B0604030504040204" pitchFamily="34" charset="-128"/>
                        </a:rPr>
                        <a:t>31</a:t>
                      </a:r>
                      <a:r>
                        <a:rPr kumimoji="1" lang="ja-JP" altLang="en-US" sz="900">
                          <a:solidFill>
                            <a:schemeClr val="accent3"/>
                          </a:solidFill>
                          <a:latin typeface="Meiryo" panose="020B0604030504040204" pitchFamily="34" charset="-128"/>
                          <a:ea typeface="Meiryo" panose="020B0604030504040204" pitchFamily="34" charset="-128"/>
                        </a:rPr>
                        <a:t>日間</a:t>
                      </a:r>
                      <a:r>
                        <a:rPr kumimoji="1" lang="en-US" altLang="ja-JP" sz="900">
                          <a:solidFill>
                            <a:schemeClr val="accent3"/>
                          </a:solidFill>
                          <a:latin typeface="Meiryo" panose="020B0604030504040204" pitchFamily="34" charset="-128"/>
                          <a:ea typeface="Meiryo" panose="020B0604030504040204" pitchFamily="34" charset="-128"/>
                        </a:rPr>
                        <a:t> </a:t>
                      </a:r>
                      <a:r>
                        <a:rPr kumimoji="1" lang="en-US" altLang="ja-JP" sz="900">
                          <a:solidFill>
                            <a:schemeClr val="accent6"/>
                          </a:solidFill>
                          <a:latin typeface="Meiryo" panose="020B0604030504040204" pitchFamily="34" charset="-128"/>
                          <a:ea typeface="Meiryo" panose="020B0604030504040204" pitchFamily="34" charset="-128"/>
                        </a:rPr>
                        <a:t>※1</a:t>
                      </a:r>
                      <a:endParaRPr kumimoji="1" lang="ja-JP" altLang="en-US" sz="900">
                        <a:solidFill>
                          <a:schemeClr val="accent6"/>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panose="020B0604030504040204" pitchFamily="34" charset="-128"/>
                          <a:ea typeface="Meiryo" panose="020B0604030504040204" pitchFamily="34" charset="-128"/>
                        </a:rPr>
                        <a:t>5</a:t>
                      </a:r>
                      <a:r>
                        <a:rPr kumimoji="1" lang="ja-JP" altLang="en-US" sz="900">
                          <a:solidFill>
                            <a:schemeClr val="accent3"/>
                          </a:solidFill>
                          <a:latin typeface="Meiryo" panose="020B0604030504040204" pitchFamily="34" charset="-128"/>
                          <a:ea typeface="Meiryo" panose="020B0604030504040204" pitchFamily="34" charset="-128"/>
                        </a:rPr>
                        <a:t>日間～</a:t>
                      </a:r>
                      <a:r>
                        <a:rPr kumimoji="1" lang="en-US" altLang="ja-JP" sz="900">
                          <a:solidFill>
                            <a:schemeClr val="accent3"/>
                          </a:solidFill>
                          <a:latin typeface="Meiryo" panose="020B0604030504040204" pitchFamily="34" charset="-128"/>
                          <a:ea typeface="Meiryo" panose="020B0604030504040204" pitchFamily="34" charset="-128"/>
                        </a:rPr>
                        <a:t>31</a:t>
                      </a:r>
                      <a:r>
                        <a:rPr kumimoji="1" lang="ja-JP" altLang="en-US" sz="900">
                          <a:solidFill>
                            <a:schemeClr val="accent3"/>
                          </a:solidFill>
                          <a:latin typeface="Meiryo" panose="020B0604030504040204" pitchFamily="34" charset="-128"/>
                          <a:ea typeface="Meiryo" panose="020B0604030504040204" pitchFamily="34" charset="-128"/>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chemeClr val="accent3"/>
                          </a:solidFill>
                          <a:latin typeface="Meiryo"/>
                          <a:ea typeface="Meiryo"/>
                        </a:rPr>
                        <a:t>vimps</a:t>
                      </a:r>
                      <a:r>
                        <a:rPr kumimoji="1" lang="ja-JP" altLang="en-US" sz="900">
                          <a:solidFill>
                            <a:schemeClr val="accent3"/>
                          </a:solidFill>
                          <a:latin typeface="Meiryo"/>
                          <a:ea typeface="Meiryo"/>
                        </a:rPr>
                        <a:t>購入型</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panose="020B0604030504040204" pitchFamily="34" charset="-128"/>
                          <a:ea typeface="Meiryo" panose="020B0604030504040204" pitchFamily="34" charset="-128"/>
                        </a:rPr>
                        <a:t>5,000,000</a:t>
                      </a:r>
                      <a:r>
                        <a:rPr kumimoji="1" lang="ja-JP" altLang="en-US" sz="900">
                          <a:solidFill>
                            <a:schemeClr val="accent3"/>
                          </a:solidFill>
                          <a:latin typeface="Meiryo" panose="020B0604030504040204" pitchFamily="34" charset="-128"/>
                          <a:ea typeface="Meiryo" panose="020B0604030504040204" pitchFamily="34" charset="-128"/>
                        </a:rPr>
                        <a:t>円</a:t>
                      </a:r>
                      <a:endParaRPr kumimoji="1" lang="en-US" altLang="ja-JP"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500,000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3,000,000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100,000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42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780</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702</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748</a:t>
                      </a:r>
                      <a:r>
                        <a:rPr kumimoji="1" lang="ja-JP" altLang="en-US" sz="900">
                          <a:solidFill>
                            <a:schemeClr val="accent3"/>
                          </a:solidFill>
                          <a:latin typeface="Meiryo"/>
                          <a:ea typeface="Meiryo"/>
                        </a:rPr>
                        <a:t>円</a:t>
                      </a:r>
                      <a:r>
                        <a:rPr lang="en-US" altLang="ja-JP" sz="900">
                          <a:solidFill>
                            <a:schemeClr val="accent3"/>
                          </a:solidFill>
                          <a:latin typeface="Meiryo"/>
                          <a:ea typeface="Meiryo"/>
                        </a:rPr>
                        <a:t> </a:t>
                      </a:r>
                      <a:r>
                        <a:rPr kumimoji="1" lang="en-US" altLang="ja-JP" sz="900">
                          <a:solidFill>
                            <a:schemeClr val="accent3"/>
                          </a:solidFill>
                          <a:latin typeface="Meiryo"/>
                          <a:ea typeface="Meiryo"/>
                        </a:rPr>
                        <a:t> </a:t>
                      </a:r>
                      <a:r>
                        <a:rPr kumimoji="1" lang="en-US" altLang="ja-JP" sz="900" kern="1200">
                          <a:solidFill>
                            <a:schemeClr val="accent6"/>
                          </a:solidFill>
                          <a:latin typeface="Meiryo"/>
                          <a:ea typeface="Meiryo"/>
                          <a:cs typeface="+mn-cs"/>
                        </a:rPr>
                        <a:t>※2</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1,014</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780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912</a:t>
                      </a:r>
                      <a:r>
                        <a:rPr kumimoji="1" lang="ja-JP" altLang="en-US" sz="900" kern="1200">
                          <a:solidFill>
                            <a:schemeClr val="accent3"/>
                          </a:solidFill>
                          <a:latin typeface="Meiryo"/>
                          <a:ea typeface="Meiryo"/>
                          <a:cs typeface="+mn-cs"/>
                        </a:rPr>
                        <a:t>円</a:t>
                      </a:r>
                      <a:r>
                        <a:rPr kumimoji="1" lang="ja-JP" altLang="en-US" sz="900">
                          <a:solidFill>
                            <a:schemeClr val="accent3"/>
                          </a:solidFill>
                          <a:latin typeface="Meiryo"/>
                          <a:ea typeface="Meiryo"/>
                        </a:rPr>
                        <a:t>★</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702</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1,216</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780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×1.56</a:t>
                      </a:r>
                      <a:r>
                        <a:rPr kumimoji="1" lang="ja-JP" altLang="en-US" sz="900" kern="1200">
                          <a:solidFill>
                            <a:schemeClr val="accent3"/>
                          </a:solidFill>
                          <a:latin typeface="Meiryo"/>
                          <a:ea typeface="Meiryo"/>
                          <a:cs typeface="+mn-cs"/>
                        </a:rPr>
                        <a:t>倍）</a:t>
                      </a:r>
                      <a:r>
                        <a:rPr kumimoji="1" lang="en-US" altLang="ja-JP" sz="900" kern="1200">
                          <a:solidFill>
                            <a:schemeClr val="accent6"/>
                          </a:solidFill>
                          <a:latin typeface="Meiryo"/>
                          <a:ea typeface="Meiryo"/>
                          <a:cs typeface="+mn-cs"/>
                        </a:rPr>
                        <a:t>※4</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014462905"/>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a:t>
                      </a:r>
                      <a:endParaRPr kumimoji="1" lang="ja-JP" altLang="en-US"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panose="020B0604030504040204" pitchFamily="34" charset="-128"/>
                          <a:ea typeface="Meiryo" panose="020B0604030504040204" pitchFamily="34" charset="-128"/>
                        </a:rPr>
                        <a:t>-</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6" name="正方形/長方形 5">
            <a:extLst>
              <a:ext uri="{FF2B5EF4-FFF2-40B4-BE49-F238E27FC236}">
                <a16:creationId xmlns:a16="http://schemas.microsoft.com/office/drawing/2014/main" id="{3D4B646C-3C77-39FE-3AD6-7EAE43E9ABDA}"/>
              </a:ext>
            </a:extLst>
          </p:cNvPr>
          <p:cNvSpPr/>
          <p:nvPr/>
        </p:nvSpPr>
        <p:spPr>
          <a:xfrm>
            <a:off x="384881" y="5841633"/>
            <a:ext cx="4087657" cy="498598"/>
          </a:xfrm>
          <a:prstGeom prst="rect">
            <a:avLst/>
          </a:prstGeom>
        </p:spPr>
        <p:txBody>
          <a:bodyPr wrap="none" lIns="0" tIns="45720" rIns="0" bIns="45720" anchor="t">
            <a:spAutoFit/>
          </a:bodyPr>
          <a:lstStyle/>
          <a:p>
            <a:pPr>
              <a:lnSpc>
                <a:spcPct val="110000"/>
              </a:lnSpc>
              <a:defRPr/>
            </a:pPr>
            <a:r>
              <a:rPr kumimoji="0" lang="en-US" altLang="ja-JP" sz="800" kern="0">
                <a:solidFill>
                  <a:srgbClr val="595959"/>
                </a:solidFill>
                <a:latin typeface="Meiryo"/>
                <a:ea typeface="Meiryo"/>
                <a:cs typeface="+mn-lt"/>
              </a:rPr>
              <a:t>※</a:t>
            </a:r>
            <a:r>
              <a:rPr kumimoji="0" lang="en-US" altLang="ja-JP" sz="800" kern="0">
                <a:solidFill>
                  <a:srgbClr val="595959"/>
                </a:solidFill>
                <a:latin typeface="Meiryo"/>
                <a:ea typeface="+mn-lt"/>
                <a:cs typeface="+mn-lt"/>
              </a:rPr>
              <a:t>SP</a:t>
            </a:r>
            <a:r>
              <a:rPr kumimoji="0" lang="ja-JP" altLang="en-US" sz="800" kern="0">
                <a:solidFill>
                  <a:srgbClr val="595959"/>
                </a:solidFill>
                <a:latin typeface="Meiryo"/>
                <a:ea typeface="Meiryo"/>
                <a:cs typeface="+mn-lt"/>
              </a:rPr>
              <a:t>はスマートフォン、</a:t>
            </a:r>
            <a:r>
              <a:rPr kumimoji="0" lang="en-US" altLang="ja-JP" sz="800" kern="0">
                <a:solidFill>
                  <a:srgbClr val="595959"/>
                </a:solidFill>
                <a:latin typeface="Meiryo"/>
                <a:ea typeface="+mn-lt"/>
                <a:cs typeface="+mn-lt"/>
              </a:rPr>
              <a:t>PC</a:t>
            </a:r>
            <a:r>
              <a:rPr kumimoji="0" lang="ja-JP" altLang="en-US" sz="800" kern="0">
                <a:solidFill>
                  <a:srgbClr val="595959"/>
                </a:solidFill>
                <a:latin typeface="Meiryo"/>
                <a:ea typeface="Meiryo"/>
                <a:cs typeface="+mn-lt"/>
              </a:rPr>
              <a:t>はパソコン、</a:t>
            </a:r>
            <a:r>
              <a:rPr kumimoji="0" lang="en-US" altLang="ja-JP" sz="800" kern="0">
                <a:solidFill>
                  <a:srgbClr val="595959"/>
                </a:solidFill>
                <a:latin typeface="Meiryo"/>
                <a:ea typeface="+mn-lt"/>
                <a:cs typeface="+mn-lt"/>
              </a:rPr>
              <a:t>MD</a:t>
            </a:r>
            <a:r>
              <a:rPr kumimoji="0" lang="ja-JP" sz="800" kern="0">
                <a:solidFill>
                  <a:srgbClr val="595959"/>
                </a:solidFill>
                <a:latin typeface="Meiryo"/>
                <a:ea typeface="Meiryo"/>
                <a:cs typeface="+mn-lt"/>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cs typeface="+mn-lt"/>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cs typeface="+mn-lt"/>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7" name="正方形/長方形 6">
            <a:extLst>
              <a:ext uri="{FF2B5EF4-FFF2-40B4-BE49-F238E27FC236}">
                <a16:creationId xmlns:a16="http://schemas.microsoft.com/office/drawing/2014/main" id="{AE6FB1FA-BD8D-F78E-38B6-61F5D9BBC394}"/>
              </a:ext>
            </a:extLst>
          </p:cNvPr>
          <p:cNvSpPr/>
          <p:nvPr/>
        </p:nvSpPr>
        <p:spPr>
          <a:xfrm>
            <a:off x="4705361" y="5841633"/>
            <a:ext cx="7075655" cy="634020"/>
          </a:xfrm>
          <a:prstGeom prst="rect">
            <a:avLst/>
          </a:prstGeom>
        </p:spPr>
        <p:txBody>
          <a:bodyPr wrap="none" lIns="0" tIns="45720" rIns="0" bIns="4572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a:t>
            </a:r>
            <a:r>
              <a:rPr lang="en-US" altLang="ja-JP" sz="800" b="0" i="0" dirty="0">
                <a:solidFill>
                  <a:srgbClr val="C9002C"/>
                </a:solidFill>
                <a:effectLst/>
                <a:latin typeface="NotoSansJP"/>
              </a:rPr>
              <a:t>1</a:t>
            </a:r>
            <a:r>
              <a:rPr lang="ja-JP" altLang="en-US" sz="800" b="0" i="0" dirty="0">
                <a:solidFill>
                  <a:srgbClr val="C9002C"/>
                </a:solidFill>
                <a:effectLst/>
                <a:latin typeface="NotoSansJP"/>
              </a:rPr>
              <a:t>日間～</a:t>
            </a:r>
            <a:r>
              <a:rPr lang="en-US" altLang="ja-JP" sz="800" b="0" i="0" dirty="0">
                <a:solidFill>
                  <a:srgbClr val="C9002C"/>
                </a:solidFill>
                <a:effectLst/>
                <a:latin typeface="NotoSansJP"/>
              </a:rPr>
              <a:t>4</a:t>
            </a:r>
            <a:r>
              <a:rPr lang="ja-JP" altLang="en-US" sz="800" b="0" i="0" dirty="0">
                <a:solidFill>
                  <a:srgbClr val="C9002C"/>
                </a:solidFill>
                <a:effectLst/>
                <a:latin typeface="NotoSansJP"/>
              </a:rPr>
              <a:t>日間での掲載も可能ですが、予約時のシミュレーション</a:t>
            </a:r>
            <a:r>
              <a:rPr lang="en-US" altLang="ja-JP" sz="800" b="0" i="0" dirty="0" err="1">
                <a:solidFill>
                  <a:srgbClr val="C9002C"/>
                </a:solidFill>
                <a:effectLst/>
                <a:latin typeface="NotoSansJP"/>
              </a:rPr>
              <a:t>vimps</a:t>
            </a:r>
            <a:r>
              <a:rPr lang="ja-JP" altLang="en-US" sz="800" b="0" i="0" dirty="0">
                <a:solidFill>
                  <a:srgbClr val="C9002C"/>
                </a:solidFill>
                <a:effectLst/>
                <a:latin typeface="NotoSansJP"/>
              </a:rPr>
              <a:t>を下回る場合がありますので、</a:t>
            </a:r>
            <a:r>
              <a:rPr lang="en-US" altLang="ja-JP" sz="800" b="0" i="0" dirty="0">
                <a:solidFill>
                  <a:srgbClr val="C9002C"/>
                </a:solidFill>
                <a:effectLst/>
                <a:latin typeface="NotoSansJP"/>
              </a:rPr>
              <a:t>5</a:t>
            </a:r>
            <a:r>
              <a:rPr lang="ja-JP" altLang="en-US" sz="800" b="0" i="0" dirty="0">
                <a:solidFill>
                  <a:srgbClr val="C9002C"/>
                </a:solidFill>
                <a:effectLst/>
                <a:latin typeface="NotoSansJP"/>
              </a:rPr>
              <a:t>日間以上の掲載を推奨します。</a:t>
            </a:r>
            <a:endParaRPr lang="en-US" altLang="ja-JP" sz="800" b="0" i="0" dirty="0">
              <a:solidFill>
                <a:srgbClr val="C9002C"/>
              </a:solidFill>
              <a:effectLst/>
              <a:latin typeface="NotoSansJP"/>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a:t>
            </a:r>
            <a:r>
              <a:rPr kumimoji="0" lang="en" altLang="ja-JP" sz="800" kern="0" dirty="0">
                <a:solidFill>
                  <a:srgbClr val="C9002C"/>
                </a:solidFill>
                <a:latin typeface="Meiryo" panose="020B0604030504040204" pitchFamily="34" charset="-128"/>
                <a:ea typeface="Meiryo" panose="020B0604030504040204" pitchFamily="34" charset="-128"/>
              </a:rPr>
              <a:t>FQ1</a:t>
            </a:r>
            <a:r>
              <a:rPr kumimoji="0" lang="ja-JP" altLang="en-US" sz="800" kern="0" dirty="0">
                <a:solidFill>
                  <a:srgbClr val="C9002C"/>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  </a:t>
            </a:r>
            <a:r>
              <a:rPr kumimoji="0" lang="ja-JP" altLang="en-US" sz="800" kern="0" dirty="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9002C"/>
                </a:solidFill>
                <a:latin typeface="Meiryo" panose="020B0604030504040204" pitchFamily="34" charset="-128"/>
                <a:ea typeface="Meiryo" panose="020B0604030504040204" pitchFamily="34" charset="-128"/>
              </a:rPr>
              <a:t>vCPM</a:t>
            </a:r>
            <a:r>
              <a:rPr kumimoji="0" lang="ja-JP" altLang="en"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※4  </a:t>
            </a:r>
            <a:r>
              <a:rPr kumimoji="0" lang="ja-JP" altLang="en-US" sz="800" kern="0" dirty="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8" name="円/楕円 13">
            <a:extLst>
              <a:ext uri="{FF2B5EF4-FFF2-40B4-BE49-F238E27FC236}">
                <a16:creationId xmlns:a16="http://schemas.microsoft.com/office/drawing/2014/main" id="{2BDDBD14-5553-15CC-2173-F9D216030E30}"/>
              </a:ext>
            </a:extLst>
          </p:cNvPr>
          <p:cNvSpPr>
            <a:spLocks noChangeAspect="1"/>
          </p:cNvSpPr>
          <p:nvPr/>
        </p:nvSpPr>
        <p:spPr>
          <a:xfrm>
            <a:off x="8011033" y="244382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円/楕円 14">
            <a:extLst>
              <a:ext uri="{FF2B5EF4-FFF2-40B4-BE49-F238E27FC236}">
                <a16:creationId xmlns:a16="http://schemas.microsoft.com/office/drawing/2014/main" id="{1E87AEF7-D6EB-8BBD-856B-D69E747E15B5}"/>
              </a:ext>
            </a:extLst>
          </p:cNvPr>
          <p:cNvSpPr>
            <a:spLocks noChangeAspect="1"/>
          </p:cNvSpPr>
          <p:nvPr/>
        </p:nvSpPr>
        <p:spPr>
          <a:xfrm>
            <a:off x="10374135" y="242058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437754" y="226382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0" name="テキスト ボックス 9">
            <a:extLst>
              <a:ext uri="{FF2B5EF4-FFF2-40B4-BE49-F238E27FC236}">
                <a16:creationId xmlns:a16="http://schemas.microsoft.com/office/drawing/2014/main" id="{DDD08232-2221-2E3F-A8DB-DACB6E911452}"/>
              </a:ext>
            </a:extLst>
          </p:cNvPr>
          <p:cNvSpPr txBox="1"/>
          <p:nvPr/>
        </p:nvSpPr>
        <p:spPr>
          <a:xfrm>
            <a:off x="387078" y="6400690"/>
            <a:ext cx="4272350" cy="215444"/>
          </a:xfrm>
          <a:prstGeom prst="rect">
            <a:avLst/>
          </a:prstGeom>
          <a:noFill/>
        </p:spPr>
        <p:txBody>
          <a:bodyPr wrap="square">
            <a:spAutoFit/>
          </a:bodyPr>
          <a:lstStyle/>
          <a:p>
            <a:pPr marL="449263" indent="-449263"/>
            <a:r>
              <a:rPr kumimoji="1" lang="en-US" altLang="ja-JP" sz="700">
                <a:solidFill>
                  <a:schemeClr val="accent6"/>
                </a:solidFill>
                <a:latin typeface="+mn-ea"/>
              </a:rPr>
              <a:t>※</a:t>
            </a:r>
            <a:r>
              <a:rPr kumimoji="0" lang="en-US" altLang="ja-JP" sz="700" kern="0">
                <a:solidFill>
                  <a:schemeClr val="accent6"/>
                </a:solidFill>
                <a:latin typeface="+mn-ea"/>
              </a:rPr>
              <a:t>3/11</a:t>
            </a:r>
            <a:r>
              <a:rPr kumimoji="0" lang="ja-JP" altLang="en-US" sz="700" kern="0">
                <a:solidFill>
                  <a:schemeClr val="accent6"/>
                </a:solidFill>
                <a:latin typeface="+mn-ea"/>
              </a:rPr>
              <a:t>に</a:t>
            </a:r>
            <a:r>
              <a:rPr lang="en-US" altLang="ja-JP" sz="700">
                <a:solidFill>
                  <a:schemeClr val="accent6"/>
                </a:solidFill>
                <a:latin typeface="+mn-ea"/>
              </a:rPr>
              <a:t>Yahoo! JAPAN</a:t>
            </a:r>
            <a:r>
              <a:rPr lang="ja-JP" altLang="en-US" sz="700">
                <a:solidFill>
                  <a:schemeClr val="accent6"/>
                </a:solidFill>
                <a:latin typeface="+mn-ea"/>
              </a:rPr>
              <a:t>　トップページ</a:t>
            </a:r>
            <a:r>
              <a:rPr kumimoji="0" lang="ja-JP" altLang="en-US" sz="700" kern="0">
                <a:solidFill>
                  <a:schemeClr val="accent6"/>
                </a:solidFill>
                <a:latin typeface="+mn-ea"/>
              </a:rPr>
              <a:t>にて特別演出が</a:t>
            </a:r>
            <a:r>
              <a:rPr kumimoji="0" lang="ja-JP" altLang="en-US" sz="800" kern="0">
                <a:solidFill>
                  <a:schemeClr val="accent6"/>
                </a:solidFill>
                <a:latin typeface="+mn-ea"/>
              </a:rPr>
              <a:t>行われる</a:t>
            </a:r>
            <a:r>
              <a:rPr kumimoji="0" lang="ja-JP" altLang="en-US" sz="700" kern="0">
                <a:solidFill>
                  <a:schemeClr val="accent6"/>
                </a:solidFill>
                <a:latin typeface="+mn-ea"/>
              </a:rPr>
              <a:t>可能性があります。</a:t>
            </a:r>
          </a:p>
        </p:txBody>
      </p:sp>
    </p:spTree>
    <p:extLst>
      <p:ext uri="{BB962C8B-B14F-4D97-AF65-F5344CB8AC3E}">
        <p14:creationId xmlns:p14="http://schemas.microsoft.com/office/powerpoint/2010/main" val="29583021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01249" y="177031"/>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479424" y="48920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37C9FC8C-D0C3-A6FB-C2EB-578D3C8BAE8C}"/>
              </a:ext>
            </a:extLst>
          </p:cNvPr>
          <p:cNvGraphicFramePr>
            <a:graphicFrameLocks noGrp="1"/>
          </p:cNvGraphicFramePr>
          <p:nvPr>
            <p:extLst>
              <p:ext uri="{D42A27DB-BD31-4B8C-83A1-F6EECF244321}">
                <p14:modId xmlns:p14="http://schemas.microsoft.com/office/powerpoint/2010/main" val="501610957"/>
              </p:ext>
            </p:extLst>
          </p:nvPr>
        </p:nvGraphicFramePr>
        <p:xfrm>
          <a:off x="479425" y="1089025"/>
          <a:ext cx="11233148" cy="3760823"/>
        </p:xfrm>
        <a:graphic>
          <a:graphicData uri="http://schemas.openxmlformats.org/drawingml/2006/table">
            <a:tbl>
              <a:tblPr bandRow="1"/>
              <a:tblGrid>
                <a:gridCol w="1544247">
                  <a:extLst>
                    <a:ext uri="{9D8B030D-6E8A-4147-A177-3AD203B41FA5}">
                      <a16:colId xmlns:a16="http://schemas.microsoft.com/office/drawing/2014/main" val="792911817"/>
                    </a:ext>
                  </a:extLst>
                </a:gridCol>
                <a:gridCol w="2261385">
                  <a:extLst>
                    <a:ext uri="{9D8B030D-6E8A-4147-A177-3AD203B41FA5}">
                      <a16:colId xmlns:a16="http://schemas.microsoft.com/office/drawing/2014/main" val="2515137241"/>
                    </a:ext>
                  </a:extLst>
                </a:gridCol>
                <a:gridCol w="1856879">
                  <a:extLst>
                    <a:ext uri="{9D8B030D-6E8A-4147-A177-3AD203B41FA5}">
                      <a16:colId xmlns:a16="http://schemas.microsoft.com/office/drawing/2014/main" val="598637953"/>
                    </a:ext>
                  </a:extLst>
                </a:gridCol>
                <a:gridCol w="1856879">
                  <a:extLst>
                    <a:ext uri="{9D8B030D-6E8A-4147-A177-3AD203B41FA5}">
                      <a16:colId xmlns:a16="http://schemas.microsoft.com/office/drawing/2014/main" val="56015879"/>
                    </a:ext>
                  </a:extLst>
                </a:gridCol>
                <a:gridCol w="1856879">
                  <a:extLst>
                    <a:ext uri="{9D8B030D-6E8A-4147-A177-3AD203B41FA5}">
                      <a16:colId xmlns:a16="http://schemas.microsoft.com/office/drawing/2014/main" val="379781813"/>
                    </a:ext>
                  </a:extLst>
                </a:gridCol>
                <a:gridCol w="1856879">
                  <a:extLst>
                    <a:ext uri="{9D8B030D-6E8A-4147-A177-3AD203B41FA5}">
                      <a16:colId xmlns:a16="http://schemas.microsoft.com/office/drawing/2014/main" val="148486858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tx1">
                              <a:lumMod val="65000"/>
                              <a:lumOff val="35000"/>
                            </a:schemeClr>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tx1">
                              <a:lumMod val="65000"/>
                              <a:lumOff val="35000"/>
                            </a:schemeClr>
                          </a:solidFill>
                          <a:latin typeface="Meiryo"/>
                          <a:ea typeface="Meiryo"/>
                        </a:rPr>
                        <a:t>vCPM</a:t>
                      </a:r>
                      <a:r>
                        <a:rPr kumimoji="1" lang="en-US" altLang="ja-JP" sz="1100" b="1" kern="1200">
                          <a:solidFill>
                            <a:schemeClr val="tx1">
                              <a:lumMod val="65000"/>
                              <a:lumOff val="35000"/>
                            </a:schemeClr>
                          </a:solidFill>
                          <a:latin typeface="Meiryo"/>
                          <a:ea typeface="Meiryo"/>
                        </a:rPr>
                        <a:t> </a:t>
                      </a:r>
                      <a:r>
                        <a:rPr kumimoji="1" lang="ja-JP" altLang="en-US" sz="1100" b="1" kern="1200">
                          <a:solidFill>
                            <a:schemeClr val="tx1">
                              <a:lumMod val="65000"/>
                              <a:lumOff val="35000"/>
                            </a:schemeClr>
                          </a:solidFill>
                          <a:latin typeface="Meiryo"/>
                          <a:ea typeface="Meiryo"/>
                        </a:rPr>
                        <a:t>掛け率</a:t>
                      </a:r>
                      <a:endParaRPr kumimoji="1" lang="en-US" altLang="ja-JP" sz="1100" b="1" kern="1200">
                        <a:solidFill>
                          <a:schemeClr val="tx1">
                            <a:lumMod val="65000"/>
                            <a:lumOff val="35000"/>
                          </a:schemeClr>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br>
                        <a:rPr kumimoji="1" lang="en-US" altLang="ja-JP" sz="1100" b="1" kern="1200">
                          <a:solidFill>
                            <a:srgbClr val="FFFFFF"/>
                          </a:solidFill>
                          <a:latin typeface="Meiryo"/>
                          <a:ea typeface="Meiryo"/>
                        </a:rPr>
                      </a:br>
                      <a:r>
                        <a:rPr kumimoji="1" lang="ja-JP" altLang="en-US" sz="1100" b="1" kern="1200">
                          <a:solidFill>
                            <a:schemeClr val="bg1"/>
                          </a:solidFill>
                          <a:latin typeface="Meiryo"/>
                          <a:ea typeface="Meiryo"/>
                        </a:rPr>
                        <a:t>（</a:t>
                      </a:r>
                      <a:r>
                        <a:rPr kumimoji="1" lang="en-US" altLang="ja-JP" sz="1100" b="1" kern="1200">
                          <a:solidFill>
                            <a:schemeClr val="bg1"/>
                          </a:solidFill>
                          <a:latin typeface="Meiryo"/>
                          <a:ea typeface="Meiryo"/>
                        </a:rPr>
                        <a:t>FQ1</a:t>
                      </a:r>
                      <a:r>
                        <a:rPr kumimoji="1" lang="ja-JP" altLang="en-US" sz="1100" b="1" kern="1200">
                          <a:solidFill>
                            <a:schemeClr val="bg1"/>
                          </a:solidFill>
                          <a:latin typeface="Meiryo"/>
                          <a:ea typeface="Meiryo"/>
                        </a:rPr>
                        <a:t>）</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（都道府県）</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（市区郡）</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a:ea typeface="Meiryo"/>
                        </a:rPr>
                        <a:t>1.2</a:t>
                      </a:r>
                      <a:r>
                        <a:rPr kumimoji="1" lang="ja-JP" altLang="en-US" sz="1100" b="0">
                          <a:solidFill>
                            <a:schemeClr val="bg1"/>
                          </a:solidFill>
                          <a:latin typeface="Meiryo"/>
                          <a:ea typeface="Meiryo"/>
                        </a:rPr>
                        <a:t>倍</a:t>
                      </a: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altLang="en-US" sz="1400" b="1">
                        <a:solidFill>
                          <a:schemeClr val="tx1">
                            <a:lumMod val="65000"/>
                            <a:lumOff val="35000"/>
                          </a:schemeClr>
                        </a:solidFill>
                        <a:latin typeface="Meiryo"/>
                        <a:ea typeface="Meiryo"/>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1.2</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1.3</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a:ea typeface="Meiryo"/>
                        </a:rPr>
                        <a:t>1.56</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en-US" altLang="ja-JP" sz="1100" b="0" kern="120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solidFill>
                          <a:latin typeface="Meiryo" panose="020B0604030504040204" pitchFamily="34" charset="-128"/>
                          <a:ea typeface="Meiryo" panose="020B0604030504040204" pitchFamily="34" charset="-128"/>
                        </a:rPr>
                        <a:t>※</a:t>
                      </a:r>
                      <a:r>
                        <a:rPr kumimoji="1" lang="ja-JP" altLang="en-US" sz="1100" b="0" kern="1200">
                          <a:solidFill>
                            <a:schemeClr val="bg1"/>
                          </a:solidFill>
                          <a:latin typeface="Meiryo" panose="020B0604030504040204" pitchFamily="34" charset="-128"/>
                          <a:ea typeface="Meiryo" panose="020B0604030504040204" pitchFamily="34" charset="-128"/>
                        </a:rPr>
                        <a:t>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1.8</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　</a:t>
                      </a:r>
                      <a:r>
                        <a:rPr kumimoji="1" lang="en-US" altLang="ja-JP" sz="110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a:t>
                      </a:r>
                      <a:r>
                        <a:rPr kumimoji="1" lang="en-US" altLang="ja-JP" sz="11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リスト参照</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p>
                    <a:p>
                      <a:pPr algn="ct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rPr>
                        <a:t>チラシ非閲覧</a:t>
                      </a:r>
                      <a:endPar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rPr>
                        <a:t>ターゲティングのみ可</a:t>
                      </a:r>
                      <a:endPar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2.0</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a:ea typeface="Meiryo"/>
                        </a:rPr>
                        <a:t>1</a:t>
                      </a:r>
                      <a:r>
                        <a:rPr kumimoji="1" lang="ja-JP" altLang="en-US" sz="1100" b="0" kern="1200">
                          <a:solidFill>
                            <a:schemeClr val="tx1">
                              <a:lumMod val="65000"/>
                              <a:lumOff val="35000"/>
                            </a:schemeClr>
                          </a:solidFill>
                          <a:latin typeface="Meiryo"/>
                          <a:ea typeface="Meiryo"/>
                        </a:rPr>
                        <a:t>回</a:t>
                      </a:r>
                      <a:r>
                        <a:rPr kumimoji="1" lang="en-US" altLang="ja-JP" sz="1100" b="0" kern="1200">
                          <a:solidFill>
                            <a:schemeClr val="tx1">
                              <a:lumMod val="65000"/>
                              <a:lumOff val="35000"/>
                            </a:schemeClr>
                          </a:solidFill>
                          <a:latin typeface="Meiryo"/>
                          <a:ea typeface="Meiryo"/>
                        </a:rPr>
                        <a:t>/</a:t>
                      </a:r>
                      <a:r>
                        <a:rPr kumimoji="1" lang="ja-JP" altLang="en-US" sz="1100" b="0" kern="1200">
                          <a:solidFill>
                            <a:schemeClr val="tx1">
                              <a:lumMod val="65000"/>
                              <a:lumOff val="35000"/>
                            </a:schemeClr>
                          </a:solidFill>
                          <a:latin typeface="Meiryo"/>
                          <a:ea typeface="Meiryo"/>
                        </a:rPr>
                        <a:t>通期</a:t>
                      </a:r>
                      <a:r>
                        <a:rPr lang="ja-JP" altLang="en-US" sz="1100" b="0" kern="1200">
                          <a:solidFill>
                            <a:schemeClr val="tx1">
                              <a:lumMod val="65000"/>
                              <a:lumOff val="35000"/>
                            </a:schemeClr>
                          </a:solidFill>
                          <a:latin typeface="Meiryo"/>
                          <a:ea typeface="Meiryo"/>
                        </a:rPr>
                        <a:t>(固定)</a:t>
                      </a:r>
                      <a:endPar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a:ea typeface="Meiryo"/>
                        </a:rPr>
                        <a:t>-</a:t>
                      </a:r>
                      <a:endParaRPr kumimoji="1" lang="ja-JP" altLang="en-US" sz="1400" b="1" kern="1200">
                        <a:solidFill>
                          <a:schemeClr val="tx1">
                            <a:lumMod val="65000"/>
                            <a:lumOff val="35000"/>
                          </a:schemeClr>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4002824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7" name="テキスト ボックス 16">
            <a:extLst>
              <a:ext uri="{FF2B5EF4-FFF2-40B4-BE49-F238E27FC236}">
                <a16:creationId xmlns:a16="http://schemas.microsoft.com/office/drawing/2014/main" id="{7CF18B31-197A-83B0-5A94-0A1E79A47069}"/>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18" name="片側の 2 つの角を丸めた四角形 17">
            <a:extLst>
              <a:ext uri="{FF2B5EF4-FFF2-40B4-BE49-F238E27FC236}">
                <a16:creationId xmlns:a16="http://schemas.microsoft.com/office/drawing/2014/main" id="{20264C38-2A53-16E2-6D9E-BC4C38FCF6BA}"/>
              </a:ext>
            </a:extLst>
          </p:cNvPr>
          <p:cNvSpPr/>
          <p:nvPr/>
        </p:nvSpPr>
        <p:spPr>
          <a:xfrm>
            <a:off x="47117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4046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7156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7573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26" name="角丸四角形 5">
            <a:extLst>
              <a:ext uri="{FF2B5EF4-FFF2-40B4-BE49-F238E27FC236}">
                <a16:creationId xmlns:a16="http://schemas.microsoft.com/office/drawing/2014/main" id="{0DE597FE-7569-157D-6EEE-582908AC4EB0}"/>
              </a:ext>
            </a:extLst>
          </p:cNvPr>
          <p:cNvSpPr/>
          <p:nvPr/>
        </p:nvSpPr>
        <p:spPr>
          <a:xfrm>
            <a:off x="1779574" y="168557"/>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9280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9280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6465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6465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kumimoji="1" lang="ja-JP" altLang="en-US" sz="1400"/>
              <a:t>再生している動画の下にランディングページが表示される</a:t>
            </a:r>
            <a:endParaRPr kumimoji="1" lang="en-US" altLang="ja-JP" sz="1400"/>
          </a:p>
        </p:txBody>
      </p:sp>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2"/>
          </p:nvPr>
        </p:nvSpPr>
        <p:spPr/>
        <p:txBody>
          <a:bodyPr/>
          <a:lstStyle/>
          <a:p>
            <a:pPr algn="ctr"/>
            <a:r>
              <a:rPr lang="ja-JP" altLang="en-US"/>
              <a:t>商品スペック</a:t>
            </a:r>
            <a:endParaRPr lang="en-US" altLang="ja-JP"/>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16" name="角丸四角形 15">
            <a:extLst>
              <a:ext uri="{FF2B5EF4-FFF2-40B4-BE49-F238E27FC236}">
                <a16:creationId xmlns:a16="http://schemas.microsoft.com/office/drawing/2014/main" id="{7B62F065-11A8-E1F2-CD69-A845CDE0808C}"/>
              </a:ext>
            </a:extLst>
          </p:cNvPr>
          <p:cNvSpPr/>
          <p:nvPr/>
        </p:nvSpPr>
        <p:spPr>
          <a:xfrm>
            <a:off x="1745057" y="169926"/>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a:ln>
                  <a:noFill/>
                </a:ln>
                <a:solidFill>
                  <a:srgbClr val="545454"/>
                </a:solidFill>
                <a:effectLst/>
                <a:uLnTx/>
                <a:uFillTx/>
                <a:latin typeface="Meiryo" panose="020B0604030504040204" pitchFamily="34" charset="-128"/>
                <a:ea typeface="Meiryo" panose="020B0604030504040204" pitchFamily="34" charset="-128"/>
              </a:rPr>
              <a:t>挙動説明</a:t>
            </a:r>
          </a:p>
        </p:txBody>
      </p:sp>
    </p:spTree>
    <p:extLst>
      <p:ext uri="{BB962C8B-B14F-4D97-AF65-F5344CB8AC3E}">
        <p14:creationId xmlns:p14="http://schemas.microsoft.com/office/powerpoint/2010/main" val="397607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p:txBody>
          <a:bodyPr/>
          <a:lstStyle/>
          <a:p>
            <a:r>
              <a:rPr kumimoji="1" lang="ja-JP" altLang="en-US" sz="1800" b="1" i="0">
                <a:solidFill>
                  <a:schemeClr val="accent3"/>
                </a:solidFill>
                <a:latin typeface="Meiryo" panose="020B0604030504040204" pitchFamily="34" charset="-128"/>
                <a:ea typeface="Meiryo" panose="020B0604030504040204" pitchFamily="34" charset="-128"/>
              </a:rPr>
              <a:t>ブランドパネル</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164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6" name="フリーフォーム 3">
            <a:extLst>
              <a:ext uri="{FF2B5EF4-FFF2-40B4-BE49-F238E27FC236}">
                <a16:creationId xmlns:a16="http://schemas.microsoft.com/office/drawing/2014/main" id="{34DD7B2E-BB4F-A979-0BD5-7227FE48EBEE}"/>
              </a:ext>
            </a:extLst>
          </p:cNvPr>
          <p:cNvSpPr/>
          <p:nvPr/>
        </p:nvSpPr>
        <p:spPr>
          <a:xfrm>
            <a:off x="6616102"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sp>
        <p:nvSpPr>
          <p:cNvPr id="19" name="角丸四角形 6">
            <a:extLst>
              <a:ext uri="{FF2B5EF4-FFF2-40B4-BE49-F238E27FC236}">
                <a16:creationId xmlns:a16="http://schemas.microsoft.com/office/drawing/2014/main" id="{6B594EF5-8E46-0301-20CF-4D6606CAF0D3}"/>
              </a:ext>
            </a:extLst>
          </p:cNvPr>
          <p:cNvSpPr/>
          <p:nvPr/>
        </p:nvSpPr>
        <p:spPr>
          <a:xfrm>
            <a:off x="3857878"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0" name="角丸四角形 7">
            <a:extLst>
              <a:ext uri="{FF2B5EF4-FFF2-40B4-BE49-F238E27FC236}">
                <a16:creationId xmlns:a16="http://schemas.microsoft.com/office/drawing/2014/main" id="{CDCEF803-9C87-034C-9099-2C4907EA2A1E}"/>
              </a:ext>
            </a:extLst>
          </p:cNvPr>
          <p:cNvSpPr/>
          <p:nvPr/>
        </p:nvSpPr>
        <p:spPr>
          <a:xfrm>
            <a:off x="3609513" y="1271137"/>
            <a:ext cx="8102303"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2" name="円/楕円 8">
            <a:extLst>
              <a:ext uri="{FF2B5EF4-FFF2-40B4-BE49-F238E27FC236}">
                <a16:creationId xmlns:a16="http://schemas.microsoft.com/office/drawing/2014/main" id="{A4777C7F-7059-5AAC-4B92-65A670C07C35}"/>
              </a:ext>
            </a:extLst>
          </p:cNvPr>
          <p:cNvSpPr>
            <a:spLocks noChangeAspect="1"/>
          </p:cNvSpPr>
          <p:nvPr/>
        </p:nvSpPr>
        <p:spPr>
          <a:xfrm>
            <a:off x="3609514"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角丸四角形 9">
            <a:extLst>
              <a:ext uri="{FF2B5EF4-FFF2-40B4-BE49-F238E27FC236}">
                <a16:creationId xmlns:a16="http://schemas.microsoft.com/office/drawing/2014/main" id="{97FF3C92-E0F0-4E75-5AF3-FF1988B72FF0}"/>
              </a:ext>
            </a:extLst>
          </p:cNvPr>
          <p:cNvSpPr/>
          <p:nvPr/>
        </p:nvSpPr>
        <p:spPr>
          <a:xfrm>
            <a:off x="483719" y="1271137"/>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24" name="角丸四角形 10">
            <a:extLst>
              <a:ext uri="{FF2B5EF4-FFF2-40B4-BE49-F238E27FC236}">
                <a16:creationId xmlns:a16="http://schemas.microsoft.com/office/drawing/2014/main" id="{6A9939CE-C1FA-2251-8803-77A648D6D2A5}"/>
              </a:ext>
            </a:extLst>
          </p:cNvPr>
          <p:cNvSpPr/>
          <p:nvPr/>
        </p:nvSpPr>
        <p:spPr>
          <a:xfrm>
            <a:off x="731425" y="184482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31" name="円/楕円 11">
            <a:extLst>
              <a:ext uri="{FF2B5EF4-FFF2-40B4-BE49-F238E27FC236}">
                <a16:creationId xmlns:a16="http://schemas.microsoft.com/office/drawing/2014/main" id="{C04174F8-B86B-778C-26A6-31B57B667545}"/>
              </a:ext>
            </a:extLst>
          </p:cNvPr>
          <p:cNvSpPr>
            <a:spLocks noChangeAspect="1"/>
          </p:cNvSpPr>
          <p:nvPr/>
        </p:nvSpPr>
        <p:spPr>
          <a:xfrm>
            <a:off x="479425"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テキスト ボックス 31">
            <a:extLst>
              <a:ext uri="{FF2B5EF4-FFF2-40B4-BE49-F238E27FC236}">
                <a16:creationId xmlns:a16="http://schemas.microsoft.com/office/drawing/2014/main" id="{DB9BB8C6-018E-6D75-D5AF-936D058EF1DA}"/>
              </a:ext>
            </a:extLst>
          </p:cNvPr>
          <p:cNvSpPr txBox="1"/>
          <p:nvPr/>
        </p:nvSpPr>
        <p:spPr>
          <a:xfrm>
            <a:off x="1643383" y="2599260"/>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P12</a:t>
            </a:r>
          </a:p>
        </p:txBody>
      </p:sp>
      <p:sp>
        <p:nvSpPr>
          <p:cNvPr id="36" name="フリーフォーム 22">
            <a:extLst>
              <a:ext uri="{FF2B5EF4-FFF2-40B4-BE49-F238E27FC236}">
                <a16:creationId xmlns:a16="http://schemas.microsoft.com/office/drawing/2014/main" id="{F180A0F1-CE6C-90C4-E40A-925B90D7FBEB}"/>
              </a:ext>
            </a:extLst>
          </p:cNvPr>
          <p:cNvSpPr/>
          <p:nvPr/>
        </p:nvSpPr>
        <p:spPr>
          <a:xfrm>
            <a:off x="10719751"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sp>
        <p:nvSpPr>
          <p:cNvPr id="40" name="角丸四角形 24">
            <a:extLst>
              <a:ext uri="{FF2B5EF4-FFF2-40B4-BE49-F238E27FC236}">
                <a16:creationId xmlns:a16="http://schemas.microsoft.com/office/drawing/2014/main" id="{8E8D690D-4011-EFF3-F02C-5282B28030E2}"/>
              </a:ext>
            </a:extLst>
          </p:cNvPr>
          <p:cNvSpPr/>
          <p:nvPr/>
        </p:nvSpPr>
        <p:spPr>
          <a:xfrm>
            <a:off x="7961527"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42" name="円/楕円 25">
            <a:extLst>
              <a:ext uri="{FF2B5EF4-FFF2-40B4-BE49-F238E27FC236}">
                <a16:creationId xmlns:a16="http://schemas.microsoft.com/office/drawing/2014/main" id="{B6929C8B-066A-46F0-8195-EF61E473CECF}"/>
              </a:ext>
            </a:extLst>
          </p:cNvPr>
          <p:cNvSpPr>
            <a:spLocks noChangeAspect="1"/>
          </p:cNvSpPr>
          <p:nvPr/>
        </p:nvSpPr>
        <p:spPr>
          <a:xfrm>
            <a:off x="7713163"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46" name="グループ化 45">
            <a:extLst>
              <a:ext uri="{FF2B5EF4-FFF2-40B4-BE49-F238E27FC236}">
                <a16:creationId xmlns:a16="http://schemas.microsoft.com/office/drawing/2014/main" id="{14C9CE2B-9878-62AA-18DE-C9FCAA8204A1}"/>
              </a:ext>
            </a:extLst>
          </p:cNvPr>
          <p:cNvGrpSpPr/>
          <p:nvPr/>
        </p:nvGrpSpPr>
        <p:grpSpPr>
          <a:xfrm>
            <a:off x="534905" y="2894074"/>
            <a:ext cx="1322156" cy="2410962"/>
            <a:chOff x="513033" y="432674"/>
            <a:chExt cx="2115990" cy="3618219"/>
          </a:xfrm>
        </p:grpSpPr>
        <p:grpSp>
          <p:nvGrpSpPr>
            <p:cNvPr id="47" name="グループ化 46">
              <a:extLst>
                <a:ext uri="{FF2B5EF4-FFF2-40B4-BE49-F238E27FC236}">
                  <a16:creationId xmlns:a16="http://schemas.microsoft.com/office/drawing/2014/main" id="{49E65AC0-5121-3361-21A6-B238BF5B11E2}"/>
                </a:ext>
              </a:extLst>
            </p:cNvPr>
            <p:cNvGrpSpPr/>
            <p:nvPr/>
          </p:nvGrpSpPr>
          <p:grpSpPr>
            <a:xfrm>
              <a:off x="513033" y="432674"/>
              <a:ext cx="2115990" cy="3618219"/>
              <a:chOff x="513033" y="446485"/>
              <a:chExt cx="2115990" cy="3618219"/>
            </a:xfrm>
          </p:grpSpPr>
          <p:pic>
            <p:nvPicPr>
              <p:cNvPr id="49" name="図 48">
                <a:extLst>
                  <a:ext uri="{FF2B5EF4-FFF2-40B4-BE49-F238E27FC236}">
                    <a16:creationId xmlns:a16="http://schemas.microsoft.com/office/drawing/2014/main" id="{1B8F1377-99F4-3FB0-D7C7-41A1ABE042AC}"/>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0" name="図 49">
                <a:extLst>
                  <a:ext uri="{FF2B5EF4-FFF2-40B4-BE49-F238E27FC236}">
                    <a16:creationId xmlns:a16="http://schemas.microsoft.com/office/drawing/2014/main" id="{414C7C24-7D30-C29A-B2D3-F1019EDEB8A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1" name="図 50">
                <a:extLst>
                  <a:ext uri="{FF2B5EF4-FFF2-40B4-BE49-F238E27FC236}">
                    <a16:creationId xmlns:a16="http://schemas.microsoft.com/office/drawing/2014/main" id="{9AE364C5-00FB-5DB7-B4A0-8CC40A0A178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8" name="図 47">
              <a:extLst>
                <a:ext uri="{FF2B5EF4-FFF2-40B4-BE49-F238E27FC236}">
                  <a16:creationId xmlns:a16="http://schemas.microsoft.com/office/drawing/2014/main" id="{F9A2E89F-516B-22F7-9B68-CE212DC84936}"/>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2" name="グループ化 51">
            <a:extLst>
              <a:ext uri="{FF2B5EF4-FFF2-40B4-BE49-F238E27FC236}">
                <a16:creationId xmlns:a16="http://schemas.microsoft.com/office/drawing/2014/main" id="{81653772-358E-B190-7A50-46EAE05C328D}"/>
              </a:ext>
            </a:extLst>
          </p:cNvPr>
          <p:cNvGrpSpPr/>
          <p:nvPr/>
        </p:nvGrpSpPr>
        <p:grpSpPr>
          <a:xfrm>
            <a:off x="1916910" y="2938226"/>
            <a:ext cx="1322156" cy="2366809"/>
            <a:chOff x="7241733" y="1270074"/>
            <a:chExt cx="2016626" cy="3609988"/>
          </a:xfrm>
        </p:grpSpPr>
        <p:grpSp>
          <p:nvGrpSpPr>
            <p:cNvPr id="53" name="グループ化 52">
              <a:extLst>
                <a:ext uri="{FF2B5EF4-FFF2-40B4-BE49-F238E27FC236}">
                  <a16:creationId xmlns:a16="http://schemas.microsoft.com/office/drawing/2014/main" id="{0E6460CA-DE53-651D-F8EB-C2003691CA79}"/>
                </a:ext>
              </a:extLst>
            </p:cNvPr>
            <p:cNvGrpSpPr/>
            <p:nvPr/>
          </p:nvGrpSpPr>
          <p:grpSpPr>
            <a:xfrm>
              <a:off x="7241733" y="1270074"/>
              <a:ext cx="2016626" cy="3609988"/>
              <a:chOff x="513033" y="432676"/>
              <a:chExt cx="2115990" cy="3551959"/>
            </a:xfrm>
          </p:grpSpPr>
          <p:grpSp>
            <p:nvGrpSpPr>
              <p:cNvPr id="56" name="グループ化 55">
                <a:extLst>
                  <a:ext uri="{FF2B5EF4-FFF2-40B4-BE49-F238E27FC236}">
                    <a16:creationId xmlns:a16="http://schemas.microsoft.com/office/drawing/2014/main" id="{CF75068F-5189-DA00-7C2D-AEDBDCAA325A}"/>
                  </a:ext>
                </a:extLst>
              </p:cNvPr>
              <p:cNvGrpSpPr/>
              <p:nvPr/>
            </p:nvGrpSpPr>
            <p:grpSpPr>
              <a:xfrm>
                <a:off x="513033" y="432676"/>
                <a:ext cx="2115990" cy="3551959"/>
                <a:chOff x="513033" y="446487"/>
                <a:chExt cx="2115990" cy="3551959"/>
              </a:xfrm>
            </p:grpSpPr>
            <p:pic>
              <p:nvPicPr>
                <p:cNvPr id="58" name="図 57">
                  <a:extLst>
                    <a:ext uri="{FF2B5EF4-FFF2-40B4-BE49-F238E27FC236}">
                      <a16:creationId xmlns:a16="http://schemas.microsoft.com/office/drawing/2014/main" id="{DEB7E938-E920-F777-6985-5FA30FBED4F8}"/>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9" name="図 58">
                  <a:extLst>
                    <a:ext uri="{FF2B5EF4-FFF2-40B4-BE49-F238E27FC236}">
                      <a16:creationId xmlns:a16="http://schemas.microsoft.com/office/drawing/2014/main" id="{B69ACFD5-B280-E659-BEB2-CA340559EB1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7" name="図 56">
                <a:extLst>
                  <a:ext uri="{FF2B5EF4-FFF2-40B4-BE49-F238E27FC236}">
                    <a16:creationId xmlns:a16="http://schemas.microsoft.com/office/drawing/2014/main" id="{152F1DA3-BBDA-A22F-882D-3D36D4D57FAC}"/>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4" name="図 53">
              <a:extLst>
                <a:ext uri="{FF2B5EF4-FFF2-40B4-BE49-F238E27FC236}">
                  <a16:creationId xmlns:a16="http://schemas.microsoft.com/office/drawing/2014/main" id="{0231C7C9-16CC-32A4-5767-59FFF8E50AA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5" name="図 54">
              <a:extLst>
                <a:ext uri="{FF2B5EF4-FFF2-40B4-BE49-F238E27FC236}">
                  <a16:creationId xmlns:a16="http://schemas.microsoft.com/office/drawing/2014/main" id="{943FA467-A334-F7E9-42C2-6900D385108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0" name="角丸四角形 46">
            <a:extLst>
              <a:ext uri="{FF2B5EF4-FFF2-40B4-BE49-F238E27FC236}">
                <a16:creationId xmlns:a16="http://schemas.microsoft.com/office/drawing/2014/main" id="{ADA8F883-0F37-21E0-AB34-A7BBE661C8F1}"/>
              </a:ext>
            </a:extLst>
          </p:cNvPr>
          <p:cNvSpPr/>
          <p:nvPr/>
        </p:nvSpPr>
        <p:spPr>
          <a:xfrm>
            <a:off x="534905" y="5158103"/>
            <a:ext cx="1309162"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3" name="角丸四角形 47">
            <a:extLst>
              <a:ext uri="{FF2B5EF4-FFF2-40B4-BE49-F238E27FC236}">
                <a16:creationId xmlns:a16="http://schemas.microsoft.com/office/drawing/2014/main" id="{D27C64BE-17D7-27F4-05EC-938379C5E564}"/>
              </a:ext>
            </a:extLst>
          </p:cNvPr>
          <p:cNvSpPr/>
          <p:nvPr/>
        </p:nvSpPr>
        <p:spPr>
          <a:xfrm>
            <a:off x="1921456" y="5158103"/>
            <a:ext cx="1317610"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D2FA5C7E-2242-29A7-2CC3-2282F6DFD2E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14412" y="2881891"/>
            <a:ext cx="3585599" cy="2695742"/>
          </a:xfrm>
          <a:prstGeom prst="rect">
            <a:avLst/>
          </a:prstGeom>
        </p:spPr>
      </p:pic>
      <p:pic>
        <p:nvPicPr>
          <p:cNvPr id="9" name="図 8" descr="グラフィカル ユーザー インターフェイス, テキスト, アプリケーション, Web サイト&#10;&#10;自動的に生成された説明">
            <a:extLst>
              <a:ext uri="{FF2B5EF4-FFF2-40B4-BE49-F238E27FC236}">
                <a16:creationId xmlns:a16="http://schemas.microsoft.com/office/drawing/2014/main" id="{69676C50-787E-DC30-DA8D-381E9317D02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75357" y="2901519"/>
            <a:ext cx="3571770" cy="2685344"/>
          </a:xfrm>
          <a:prstGeom prst="rect">
            <a:avLst/>
          </a:prstGeom>
        </p:spPr>
      </p:pic>
      <p:sp>
        <p:nvSpPr>
          <p:cNvPr id="10" name="テキスト ボックス 9">
            <a:extLst>
              <a:ext uri="{FF2B5EF4-FFF2-40B4-BE49-F238E27FC236}">
                <a16:creationId xmlns:a16="http://schemas.microsoft.com/office/drawing/2014/main" id="{AFF77632-94E4-98DC-668E-FF7CAB2DA2DF}"/>
              </a:ext>
            </a:extLst>
          </p:cNvPr>
          <p:cNvSpPr txBox="1"/>
          <p:nvPr/>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88527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p:txBody>
          <a:bodyPr/>
          <a:lstStyle/>
          <a:p>
            <a:r>
              <a:rPr kumimoji="1" lang="ja-JP" altLang="en-US" sz="1800" b="1" i="0">
                <a:solidFill>
                  <a:schemeClr val="accent3"/>
                </a:solidFill>
                <a:latin typeface="Meiryo" panose="020B0604030504040204" pitchFamily="34" charset="-128"/>
                <a:ea typeface="Meiryo" panose="020B0604030504040204" pitchFamily="34" charset="-128"/>
              </a:rPr>
              <a:t>ブランドパネル</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マルチデバイス</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2781312665"/>
              </p:ext>
            </p:extLst>
          </p:nvPr>
        </p:nvGraphicFramePr>
        <p:xfrm>
          <a:off x="384848" y="954424"/>
          <a:ext cx="11433336" cy="4750335"/>
        </p:xfrm>
        <a:graphic>
          <a:graphicData uri="http://schemas.openxmlformats.org/drawingml/2006/table">
            <a:tbl>
              <a:tblPr firstCol="1" bandRow="1"/>
              <a:tblGrid>
                <a:gridCol w="1632327">
                  <a:extLst>
                    <a:ext uri="{9D8B030D-6E8A-4147-A177-3AD203B41FA5}">
                      <a16:colId xmlns:a16="http://schemas.microsoft.com/office/drawing/2014/main" val="792911817"/>
                    </a:ext>
                  </a:extLst>
                </a:gridCol>
                <a:gridCol w="1304840">
                  <a:extLst>
                    <a:ext uri="{9D8B030D-6E8A-4147-A177-3AD203B41FA5}">
                      <a16:colId xmlns:a16="http://schemas.microsoft.com/office/drawing/2014/main" val="1525620392"/>
                    </a:ext>
                  </a:extLst>
                </a:gridCol>
                <a:gridCol w="1154307">
                  <a:extLst>
                    <a:ext uri="{9D8B030D-6E8A-4147-A177-3AD203B41FA5}">
                      <a16:colId xmlns:a16="http://schemas.microsoft.com/office/drawing/2014/main" val="3835180974"/>
                    </a:ext>
                  </a:extLst>
                </a:gridCol>
                <a:gridCol w="541839">
                  <a:extLst>
                    <a:ext uri="{9D8B030D-6E8A-4147-A177-3AD203B41FA5}">
                      <a16:colId xmlns:a16="http://schemas.microsoft.com/office/drawing/2014/main" val="3436582354"/>
                    </a:ext>
                  </a:extLst>
                </a:gridCol>
                <a:gridCol w="1286391">
                  <a:extLst>
                    <a:ext uri="{9D8B030D-6E8A-4147-A177-3AD203B41FA5}">
                      <a16:colId xmlns:a16="http://schemas.microsoft.com/office/drawing/2014/main" val="3979026210"/>
                    </a:ext>
                  </a:extLst>
                </a:gridCol>
                <a:gridCol w="508419">
                  <a:extLst>
                    <a:ext uri="{9D8B030D-6E8A-4147-A177-3AD203B41FA5}">
                      <a16:colId xmlns:a16="http://schemas.microsoft.com/office/drawing/2014/main" val="946559652"/>
                    </a:ext>
                  </a:extLst>
                </a:gridCol>
                <a:gridCol w="1364266">
                  <a:extLst>
                    <a:ext uri="{9D8B030D-6E8A-4147-A177-3AD203B41FA5}">
                      <a16:colId xmlns:a16="http://schemas.microsoft.com/office/drawing/2014/main" val="360912566"/>
                    </a:ext>
                  </a:extLst>
                </a:gridCol>
                <a:gridCol w="485487">
                  <a:extLst>
                    <a:ext uri="{9D8B030D-6E8A-4147-A177-3AD203B41FA5}">
                      <a16:colId xmlns:a16="http://schemas.microsoft.com/office/drawing/2014/main" val="4234446206"/>
                    </a:ext>
                  </a:extLst>
                </a:gridCol>
                <a:gridCol w="1359415">
                  <a:extLst>
                    <a:ext uri="{9D8B030D-6E8A-4147-A177-3AD203B41FA5}">
                      <a16:colId xmlns:a16="http://schemas.microsoft.com/office/drawing/2014/main" val="885390380"/>
                    </a:ext>
                  </a:extLst>
                </a:gridCol>
                <a:gridCol w="533073">
                  <a:extLst>
                    <a:ext uri="{9D8B030D-6E8A-4147-A177-3AD203B41FA5}">
                      <a16:colId xmlns:a16="http://schemas.microsoft.com/office/drawing/2014/main" val="3784303411"/>
                    </a:ext>
                  </a:extLst>
                </a:gridCol>
                <a:gridCol w="1262972">
                  <a:extLst>
                    <a:ext uri="{9D8B030D-6E8A-4147-A177-3AD203B41FA5}">
                      <a16:colId xmlns:a16="http://schemas.microsoft.com/office/drawing/2014/main" val="3201855149"/>
                    </a:ext>
                  </a:extLst>
                </a:gridCol>
              </a:tblGrid>
              <a:tr h="3556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i="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a:solidFill>
                            <a:srgbClr val="FFFFFF"/>
                          </a:solidFill>
                          <a:latin typeface="Meiryo" panose="020B0604030504040204" pitchFamily="34" charset="-128"/>
                          <a:ea typeface="Meiryo" panose="020B0604030504040204" pitchFamily="34" charset="-128"/>
                        </a:rPr>
                        <a:t>MD</a:t>
                      </a:r>
                      <a:r>
                        <a:rPr kumimoji="1" lang="ja-JP" altLang="en-US" sz="800" b="1" i="0">
                          <a:solidFill>
                            <a:srgbClr val="FFFFFF"/>
                          </a:solidFill>
                          <a:latin typeface="Meiryo" panose="020B0604030504040204" pitchFamily="34" charset="-128"/>
                          <a:ea typeface="Meiryo" panose="020B0604030504040204" pitchFamily="34" charset="-128"/>
                        </a:rPr>
                        <a:t>（</a:t>
                      </a:r>
                      <a:r>
                        <a:rPr kumimoji="1" lang="en-US" altLang="ja-JP" sz="800" b="1" i="0">
                          <a:solidFill>
                            <a:srgbClr val="FFFFFF"/>
                          </a:solidFill>
                          <a:latin typeface="Meiryo" panose="020B0604030504040204" pitchFamily="34" charset="-128"/>
                          <a:ea typeface="Meiryo" panose="020B0604030504040204" pitchFamily="34" charset="-128"/>
                        </a:rPr>
                        <a:t>500</a:t>
                      </a:r>
                      <a:r>
                        <a:rPr kumimoji="1" lang="ja-JP" altLang="en-US" sz="800" b="1" i="0">
                          <a:solidFill>
                            <a:srgbClr val="FFFFFF"/>
                          </a:solidFill>
                          <a:latin typeface="Meiryo" panose="020B0604030504040204" pitchFamily="34" charset="-128"/>
                          <a:ea typeface="Meiryo" panose="020B0604030504040204" pitchFamily="34" charset="-128"/>
                        </a:rPr>
                        <a:t>万円～）</a:t>
                      </a:r>
                      <a:endParaRPr kumimoji="1" lang="ja-JP" altLang="en-US" sz="800" b="1" i="0">
                        <a:solidFill>
                          <a:srgbClr val="FFFFFF"/>
                        </a:solidFill>
                        <a:latin typeface="Meiryo"/>
                        <a:ea typeface="Meiryo"/>
                      </a:endParaRPr>
                    </a:p>
                  </a:txBody>
                  <a:tcPr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a:solidFill>
                            <a:srgbClr val="FFFFFF"/>
                          </a:solidFill>
                          <a:latin typeface="Meiryo" panose="020B0604030504040204" pitchFamily="34" charset="-128"/>
                          <a:ea typeface="Meiryo" panose="020B0604030504040204" pitchFamily="34" charset="-128"/>
                        </a:rPr>
                        <a:t>MD</a:t>
                      </a:r>
                      <a:r>
                        <a:rPr kumimoji="1" lang="ja-JP" altLang="en-US" sz="800" b="1" i="0">
                          <a:solidFill>
                            <a:srgbClr val="FFFFFF"/>
                          </a:solidFill>
                          <a:latin typeface="Meiryo" panose="020B0604030504040204" pitchFamily="34" charset="-128"/>
                          <a:ea typeface="Meiryo" panose="020B0604030504040204" pitchFamily="34" charset="-128"/>
                        </a:rPr>
                        <a:t>（</a:t>
                      </a:r>
                      <a:r>
                        <a:rPr kumimoji="1" lang="en-US" altLang="ja-JP" sz="800" b="1" i="0">
                          <a:solidFill>
                            <a:srgbClr val="FFFFFF"/>
                          </a:solidFill>
                          <a:latin typeface="Meiryo" panose="020B0604030504040204" pitchFamily="34" charset="-128"/>
                          <a:ea typeface="Meiryo" panose="020B0604030504040204" pitchFamily="34" charset="-128"/>
                        </a:rPr>
                        <a:t>1000</a:t>
                      </a:r>
                      <a:r>
                        <a:rPr kumimoji="1" lang="ja-JP" altLang="en-US" sz="800" b="1" i="0">
                          <a:solidFill>
                            <a:srgbClr val="FFFFFF"/>
                          </a:solidFill>
                          <a:latin typeface="Meiryo" panose="020B0604030504040204" pitchFamily="34" charset="-128"/>
                          <a:ea typeface="Meiryo" panose="020B0604030504040204" pitchFamily="34" charset="-128"/>
                        </a:rPr>
                        <a:t>万円～）</a:t>
                      </a:r>
                      <a:endParaRPr kumimoji="1" lang="ja-JP" altLang="en-US" sz="800" b="1" i="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kern="120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a:solidFill>
                            <a:srgbClr val="FFFFFF"/>
                          </a:solidFill>
                          <a:latin typeface="Meiryo" panose="020B0604030504040204" pitchFamily="34" charset="-128"/>
                          <a:ea typeface="Meiryo" panose="020B0604030504040204" pitchFamily="34" charset="-128"/>
                          <a:cs typeface="+mn-cs"/>
                        </a:rPr>
                        <a:t>（</a:t>
                      </a:r>
                      <a:r>
                        <a:rPr kumimoji="1" lang="en-US" altLang="ja-JP" sz="800" b="1" i="0" kern="1200">
                          <a:solidFill>
                            <a:srgbClr val="FFFFFF"/>
                          </a:solidFill>
                          <a:latin typeface="Meiryo" panose="020B0604030504040204" pitchFamily="34" charset="-128"/>
                          <a:ea typeface="Meiryo" panose="020B0604030504040204" pitchFamily="34" charset="-128"/>
                          <a:cs typeface="+mn-cs"/>
                        </a:rPr>
                        <a:t>FQ1</a:t>
                      </a:r>
                      <a:r>
                        <a:rPr kumimoji="1" lang="ja-JP" altLang="en-US" sz="800" b="1" i="0" kern="1200">
                          <a:solidFill>
                            <a:srgbClr val="FFFFFF"/>
                          </a:solidFill>
                          <a:latin typeface="Meiryo" panose="020B0604030504040204" pitchFamily="34" charset="-128"/>
                          <a:ea typeface="Meiryo" panose="020B0604030504040204" pitchFamily="34" charset="-128"/>
                          <a:cs typeface="+mn-cs"/>
                        </a:rPr>
                        <a:t>）（</a:t>
                      </a:r>
                      <a:r>
                        <a:rPr kumimoji="1" lang="en-US" altLang="ja-JP" sz="800" b="1" i="0" kern="1200">
                          <a:solidFill>
                            <a:srgbClr val="FFFFFF"/>
                          </a:solidFill>
                          <a:latin typeface="Meiryo" panose="020B0604030504040204" pitchFamily="34" charset="-128"/>
                          <a:ea typeface="Meiryo" panose="020B0604030504040204" pitchFamily="34" charset="-128"/>
                          <a:cs typeface="+mn-cs"/>
                        </a:rPr>
                        <a:t>1000</a:t>
                      </a:r>
                      <a:r>
                        <a:rPr kumimoji="1" lang="ja-JP" altLang="en-US" sz="800" b="1" i="0" kern="1200">
                          <a:solidFill>
                            <a:srgbClr val="FFFFFF"/>
                          </a:solidFill>
                          <a:latin typeface="Meiryo" panose="020B0604030504040204" pitchFamily="34" charset="-128"/>
                          <a:ea typeface="Meiryo" panose="020B0604030504040204" pitchFamily="34" charset="-128"/>
                          <a:cs typeface="+mn-cs"/>
                        </a:rPr>
                        <a:t>万円～）</a:t>
                      </a:r>
                      <a:endParaRPr kumimoji="1" lang="ja-JP" altLang="en-US" sz="800" b="1" i="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a:solidFill>
                            <a:schemeClr val="bg1"/>
                          </a:solidFill>
                          <a:latin typeface="メイリオ" panose="020B0604030504040204" pitchFamily="50" charset="-128"/>
                          <a:ea typeface="メイリオ" panose="020B0604030504040204" pitchFamily="50" charset="-128"/>
                        </a:rPr>
                        <a:t>ブランドパネル　リッチフォーマット　</a:t>
                      </a:r>
                      <a:r>
                        <a:rPr kumimoji="1" lang="en-US" altLang="ja-JP" sz="800" b="1">
                          <a:solidFill>
                            <a:schemeClr val="bg1"/>
                          </a:solidFill>
                          <a:latin typeface="メイリオ" panose="020B0604030504040204" pitchFamily="50" charset="-128"/>
                          <a:ea typeface="メイリオ" panose="020B0604030504040204" pitchFamily="50" charset="-128"/>
                        </a:rPr>
                        <a:t>MD</a:t>
                      </a:r>
                      <a:r>
                        <a:rPr kumimoji="1" lang="ja-JP" altLang="en-US" sz="800" b="1">
                          <a:solidFill>
                            <a:schemeClr val="bg1"/>
                          </a:solidFill>
                          <a:latin typeface="メイリオ" panose="020B0604030504040204" pitchFamily="50" charset="-128"/>
                          <a:ea typeface="メイリオ" panose="020B0604030504040204" pitchFamily="50" charset="-128"/>
                        </a:rPr>
                        <a:t>（</a:t>
                      </a:r>
                      <a:r>
                        <a:rPr kumimoji="1" lang="en-US" altLang="ja-JP" sz="800" b="1">
                          <a:solidFill>
                            <a:schemeClr val="bg1"/>
                          </a:solidFill>
                          <a:latin typeface="メイリオ" panose="020B0604030504040204" pitchFamily="50" charset="-128"/>
                          <a:ea typeface="メイリオ" panose="020B0604030504040204" pitchFamily="50" charset="-128"/>
                        </a:rPr>
                        <a:t>FQ1</a:t>
                      </a:r>
                      <a:r>
                        <a:rPr kumimoji="1" lang="ja-JP" altLang="en-US" sz="800" b="1">
                          <a:solidFill>
                            <a:schemeClr val="bg1"/>
                          </a:solidFill>
                          <a:latin typeface="メイリオ" panose="020B0604030504040204" pitchFamily="50" charset="-128"/>
                          <a:ea typeface="メイリオ" panose="020B0604030504040204" pitchFamily="50" charset="-128"/>
                        </a:rPr>
                        <a:t>）（</a:t>
                      </a:r>
                      <a:r>
                        <a:rPr kumimoji="1" lang="en-US" altLang="ja-JP" sz="800" b="1">
                          <a:solidFill>
                            <a:schemeClr val="bg1"/>
                          </a:solidFill>
                          <a:latin typeface="メイリオ" panose="020B0604030504040204" pitchFamily="50" charset="-128"/>
                          <a:ea typeface="メイリオ" panose="020B0604030504040204" pitchFamily="50" charset="-128"/>
                        </a:rPr>
                        <a:t>2000</a:t>
                      </a:r>
                      <a:r>
                        <a:rPr kumimoji="1" lang="ja-JP" altLang="en-US" sz="800" b="1">
                          <a:solidFill>
                            <a:schemeClr val="bg1"/>
                          </a:solidFill>
                          <a:latin typeface="メイリオ" panose="020B0604030504040204" pitchFamily="50" charset="-128"/>
                          <a:ea typeface="メイリオ" panose="020B0604030504040204" pitchFamily="50" charset="-128"/>
                        </a:rPr>
                        <a:t>万円～）</a:t>
                      </a:r>
                      <a:endParaRPr kumimoji="1" lang="ja-JP" altLang="en-US" sz="800" b="1" i="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algn="ctr"/>
                      <a:r>
                        <a:rPr kumimoji="1" lang="ja-JP" altLang="en-US" sz="800" b="1" i="0" kern="120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a:solidFill>
                            <a:srgbClr val="FFFFFF"/>
                          </a:solidFill>
                          <a:latin typeface="Meiryo" panose="020B0604030504040204" pitchFamily="34" charset="-128"/>
                          <a:ea typeface="Meiryo" panose="020B0604030504040204" pitchFamily="34" charset="-128"/>
                          <a:cs typeface="+mn-cs"/>
                        </a:rPr>
                        <a:t>（都道府県）</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3667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ja-JP" altLang="en-US" sz="900">
                          <a:solidFill>
                            <a:schemeClr val="accent3"/>
                          </a:solidFill>
                          <a:latin typeface="Meiryo"/>
                          <a:ea typeface="Meiryo"/>
                        </a:rPr>
                        <a:t>内容</a:t>
                      </a:r>
                      <a:endParaRPr kumimoji="1" lang="en-US" altLang="ja-JP" sz="900">
                        <a:solidFill>
                          <a:schemeClr val="accent3"/>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a:solidFill>
                            <a:schemeClr val="accent3"/>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chemeClr val="accent3"/>
                          </a:solidFill>
                          <a:effectLst/>
                          <a:latin typeface="Meiryo"/>
                        </a:rPr>
                        <a:t>1000007863</a:t>
                      </a:r>
                      <a:endParaRPr kumimoji="1" lang="ja-JP" altLang="en-US" sz="90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a:lnSpc>
                          <a:spcPct val="100000"/>
                        </a:lnSpc>
                        <a:spcBef>
                          <a:spcPts val="0"/>
                        </a:spcBef>
                        <a:spcAft>
                          <a:spcPts val="0"/>
                        </a:spcAft>
                        <a:buNone/>
                        <a:tabLst/>
                        <a:defRPr/>
                      </a:pPr>
                      <a:r>
                        <a:rPr kumimoji="1" lang="ja-JP" altLang="en-US" sz="900">
                          <a:solidFill>
                            <a:schemeClr val="accent3"/>
                          </a:solidFill>
                          <a:latin typeface="Meiryo"/>
                          <a:ea typeface="Meiryo"/>
                        </a:rPr>
                        <a:t>内容</a:t>
                      </a:r>
                      <a:endParaRPr kumimoji="1" lang="en-US" altLang="ja-JP" sz="900">
                        <a:solidFill>
                          <a:schemeClr val="accent3"/>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a:solidFill>
                            <a:schemeClr val="accent3"/>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chemeClr val="accent3"/>
                          </a:solidFill>
                          <a:effectLst/>
                          <a:latin typeface="Meiryo"/>
                        </a:rPr>
                        <a:t>1000007901</a:t>
                      </a:r>
                      <a:endParaRPr kumimoji="1" lang="ja-JP" altLang="en-US" sz="90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a:lnSpc>
                          <a:spcPct val="100000"/>
                        </a:lnSpc>
                        <a:spcBef>
                          <a:spcPts val="0"/>
                        </a:spcBef>
                        <a:spcAft>
                          <a:spcPts val="0"/>
                        </a:spcAft>
                        <a:buNone/>
                        <a:tabLst/>
                        <a:defRPr/>
                      </a:pPr>
                      <a:r>
                        <a:rPr kumimoji="1" lang="ja-JP" altLang="en-US" sz="900">
                          <a:solidFill>
                            <a:schemeClr val="accent3"/>
                          </a:solidFill>
                          <a:latin typeface="Meiryo"/>
                          <a:ea typeface="Meiryo"/>
                        </a:rPr>
                        <a:t>内容</a:t>
                      </a:r>
                      <a:endParaRPr kumimoji="1" lang="en-US" altLang="ja-JP" sz="900">
                        <a:solidFill>
                          <a:schemeClr val="accent3"/>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a:solidFill>
                            <a:schemeClr val="accent3"/>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chemeClr val="accent3"/>
                          </a:solidFill>
                          <a:effectLst/>
                          <a:latin typeface="Meiryo"/>
                        </a:rPr>
                        <a:t>1000007864</a:t>
                      </a:r>
                      <a:endParaRPr kumimoji="1" lang="ja-JP" altLang="en-US" sz="90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a:lnSpc>
                          <a:spcPct val="100000"/>
                        </a:lnSpc>
                        <a:spcBef>
                          <a:spcPts val="0"/>
                        </a:spcBef>
                        <a:spcAft>
                          <a:spcPts val="0"/>
                        </a:spcAft>
                        <a:buNone/>
                        <a:tabLst/>
                        <a:defRPr/>
                      </a:pPr>
                      <a:r>
                        <a:rPr kumimoji="1" lang="ja-JP" altLang="en-US" sz="900">
                          <a:solidFill>
                            <a:schemeClr val="accent3"/>
                          </a:solidFill>
                          <a:latin typeface="Meiryo"/>
                          <a:ea typeface="Meiryo"/>
                        </a:rPr>
                        <a:t>内容</a:t>
                      </a:r>
                      <a:endParaRPr kumimoji="1" lang="en-US" altLang="ja-JP" sz="900">
                        <a:solidFill>
                          <a:schemeClr val="accent3"/>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a:solidFill>
                            <a:schemeClr val="accent3"/>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chemeClr val="accent3"/>
                          </a:solidFill>
                          <a:effectLst/>
                          <a:latin typeface="Meiryo"/>
                        </a:rPr>
                        <a:t>1000007865</a:t>
                      </a:r>
                      <a:endParaRPr kumimoji="1" lang="ja-JP" altLang="en-US" sz="90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ja-JP" altLang="en-US" sz="900" b="0" i="0" kern="1200">
                          <a:solidFill>
                            <a:schemeClr val="tx1">
                              <a:lumMod val="65000"/>
                              <a:lumOff val="35000"/>
                            </a:schemeClr>
                          </a:solidFill>
                          <a:latin typeface="Meiryo" panose="020B0604030504040204" pitchFamily="34" charset="-128"/>
                          <a:ea typeface="Meiryo" panose="020B0604030504040204" pitchFamily="34" charset="-128"/>
                          <a:cs typeface="+mn-cs"/>
                        </a:rPr>
                        <a:t>内容</a:t>
                      </a:r>
                      <a:endParaRPr kumimoji="1" lang="en-US" altLang="ja-JP" sz="900" b="0" i="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algn="ctr"/>
                      <a:r>
                        <a:rPr kumimoji="1" lang="ja-JP" altLang="en-US" sz="900" b="0" i="0" kern="1200">
                          <a:solidFill>
                            <a:schemeClr val="tx1">
                              <a:lumMod val="65000"/>
                              <a:lumOff val="35000"/>
                            </a:schemeClr>
                          </a:solidFill>
                          <a:latin typeface="Meiryo" panose="020B0604030504040204" pitchFamily="34" charset="-128"/>
                          <a:ea typeface="Meiryo" panose="020B0604030504040204" pitchFamily="34"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chemeClr val="accent3"/>
                          </a:solidFill>
                          <a:effectLst/>
                          <a:latin typeface="Meiryo"/>
                        </a:rPr>
                        <a:t>1000007866</a:t>
                      </a:r>
                      <a:endParaRPr kumimoji="1" lang="ja-JP" altLang="en-US" sz="900">
                        <a:solidFill>
                          <a:schemeClr val="accent3"/>
                        </a:solidFill>
                        <a:latin typeface="Meiryo"/>
                        <a:ea typeface="Meiryo"/>
                      </a:endParaRP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667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2024</a:t>
                      </a:r>
                      <a:r>
                        <a:rPr kumimoji="1" lang="ja-JP" altLang="en-US" sz="900" kern="1200">
                          <a:solidFill>
                            <a:schemeClr val="tx1">
                              <a:lumMod val="65000"/>
                              <a:lumOff val="35000"/>
                            </a:schemeClr>
                          </a:solidFill>
                          <a:latin typeface="メイリオ"/>
                          <a:ea typeface="メイリオ"/>
                          <a:cs typeface="+mn-cs"/>
                        </a:rPr>
                        <a:t>年</a:t>
                      </a:r>
                      <a:r>
                        <a:rPr kumimoji="1" lang="en-US" altLang="ja-JP" sz="900" kern="1200">
                          <a:solidFill>
                            <a:schemeClr val="tx1">
                              <a:lumMod val="65000"/>
                              <a:lumOff val="35000"/>
                            </a:schemeClr>
                          </a:solidFill>
                          <a:latin typeface="メイリオ"/>
                          <a:ea typeface="メイリオ"/>
                          <a:cs typeface="+mn-cs"/>
                        </a:rPr>
                        <a:t>2</a:t>
                      </a:r>
                      <a:r>
                        <a:rPr kumimoji="1" lang="ja-JP" altLang="en-US" sz="900" kern="1200">
                          <a:solidFill>
                            <a:schemeClr val="tx1">
                              <a:lumMod val="65000"/>
                              <a:lumOff val="35000"/>
                            </a:schemeClr>
                          </a:solidFill>
                          <a:latin typeface="メイリオ"/>
                          <a:ea typeface="メイリオ"/>
                          <a:cs typeface="+mn-cs"/>
                        </a:rPr>
                        <a:t>月</a:t>
                      </a:r>
                      <a:r>
                        <a:rPr kumimoji="1" lang="en-US" altLang="ja-JP" sz="900" kern="1200">
                          <a:solidFill>
                            <a:schemeClr val="tx1">
                              <a:lumMod val="65000"/>
                              <a:lumOff val="35000"/>
                            </a:schemeClr>
                          </a:solidFill>
                          <a:latin typeface="メイリオ"/>
                          <a:ea typeface="メイリオ"/>
                          <a:cs typeface="+mn-cs"/>
                        </a:rPr>
                        <a:t>1</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a:t>
                      </a:r>
                      <a:r>
                        <a:rPr lang="ja-JP" altLang="en-US" sz="900" kern="1200">
                          <a:solidFill>
                            <a:schemeClr val="tx1">
                              <a:lumMod val="65000"/>
                              <a:lumOff val="35000"/>
                            </a:schemeClr>
                          </a:solidFill>
                          <a:latin typeface="メイリオ"/>
                          <a:ea typeface="メイリオ"/>
                          <a:cs typeface="+mn-cs"/>
                        </a:rPr>
                        <a:t>木</a:t>
                      </a:r>
                      <a:r>
                        <a:rPr lang="en-US" altLang="ja-JP" sz="900" kern="1200">
                          <a:solidFill>
                            <a:schemeClr val="tx1">
                              <a:lumMod val="65000"/>
                              <a:lumOff val="35000"/>
                            </a:schemeClr>
                          </a:solidFill>
                          <a:latin typeface="メイリオ"/>
                          <a:ea typeface="メイリオ"/>
                          <a:cs typeface="+mn-cs"/>
                        </a:rPr>
                        <a:t>)</a:t>
                      </a:r>
                      <a:endParaRPr kumimoji="1" lang="ja-JP" altLang="en-US" sz="900" kern="1200">
                        <a:solidFill>
                          <a:schemeClr val="tx1">
                            <a:lumMod val="65000"/>
                            <a:lumOff val="35000"/>
                          </a:schemeClr>
                        </a:solidFill>
                        <a:latin typeface="メイリオ"/>
                        <a:ea typeface="メイリオ"/>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667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a:ea typeface="Meiryo"/>
                        </a:rPr>
                        <a:t>●</a:t>
                      </a:r>
                      <a:r>
                        <a:rPr kumimoji="1" lang="ja-JP" altLang="en-US" sz="900" b="0" i="0" kern="1200">
                          <a:solidFill>
                            <a:schemeClr val="tx1">
                              <a:lumMod val="65000"/>
                              <a:lumOff val="35000"/>
                            </a:schemeClr>
                          </a:solidFill>
                          <a:latin typeface="Meiryo"/>
                          <a:ea typeface="Meiryo"/>
                          <a:cs typeface="+mn-cs"/>
                        </a:rPr>
                        <a:t>（</a:t>
                      </a:r>
                      <a:r>
                        <a:rPr kumimoji="1" lang="en-US" altLang="ja-JP" sz="900" b="0" i="0" kern="1200">
                          <a:solidFill>
                            <a:schemeClr val="tx1">
                              <a:lumMod val="65000"/>
                              <a:lumOff val="35000"/>
                            </a:schemeClr>
                          </a:solidFill>
                          <a:latin typeface="Meiryo"/>
                          <a:ea typeface="Meiryo"/>
                          <a:cs typeface="+mn-cs"/>
                        </a:rPr>
                        <a:t>PC</a:t>
                      </a:r>
                      <a:r>
                        <a:rPr kumimoji="1" lang="ja-JP" altLang="en-US" sz="900" b="0" i="0" kern="1200">
                          <a:solidFill>
                            <a:schemeClr val="tx1">
                              <a:lumMod val="65000"/>
                              <a:lumOff val="35000"/>
                            </a:schemeClr>
                          </a:solidFill>
                          <a:latin typeface="Meiryo"/>
                          <a:ea typeface="Meiryo"/>
                          <a:cs typeface="+mn-cs"/>
                        </a:rPr>
                        <a:t>のみ）</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223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スマートフォン</a:t>
                      </a:r>
                      <a:r>
                        <a:rPr kumimoji="1" lang="en-US" altLang="ja-JP" sz="900" b="0" i="0" kern="1200">
                          <a:solidFill>
                            <a:schemeClr val="tx1">
                              <a:lumMod val="65000"/>
                              <a:lumOff val="35000"/>
                            </a:schemeClr>
                          </a:solidFill>
                          <a:latin typeface="Meiryo"/>
                          <a:ea typeface="Meiryo"/>
                          <a:cs typeface="+mn-cs"/>
                        </a:rPr>
                        <a:t>】</a:t>
                      </a:r>
                      <a:r>
                        <a:rPr kumimoji="1" lang="ja-JP" altLang="en-US" sz="900" kern="1200">
                          <a:solidFill>
                            <a:schemeClr val="accent3"/>
                          </a:solidFill>
                          <a:latin typeface="Meiryo"/>
                          <a:ea typeface="Meiryo"/>
                          <a:cs typeface="+mn-cs"/>
                        </a:rPr>
                        <a:t>バナー</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画像</a:t>
                      </a:r>
                      <a:r>
                        <a:rPr kumimoji="1" lang="en-US" altLang="ja-JP" sz="900" kern="1200">
                          <a:solidFill>
                            <a:schemeClr val="accent3"/>
                          </a:solidFill>
                          <a:latin typeface="Meiryo"/>
                          <a:ea typeface="Meiryo"/>
                          <a:cs typeface="+mn-cs"/>
                        </a:rPr>
                        <a:t>/16</a:t>
                      </a: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a:t>
                      </a:r>
                      <a:r>
                        <a:rPr kumimoji="1" lang="ja-JP" altLang="en-US" sz="900" kern="1200">
                          <a:solidFill>
                            <a:schemeClr val="accent3"/>
                          </a:solidFill>
                          <a:latin typeface="Meiryo"/>
                          <a:ea typeface="Meiryo"/>
                          <a:cs typeface="+mn-cs"/>
                        </a:rPr>
                        <a:t>　バナー</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動画</a:t>
                      </a:r>
                      <a:r>
                        <a:rPr kumimoji="1" lang="en-US" altLang="ja-JP" sz="900" kern="1200">
                          <a:solidFill>
                            <a:schemeClr val="accent3"/>
                          </a:solidFill>
                          <a:latin typeface="Meiryo"/>
                          <a:ea typeface="Meiryo"/>
                          <a:cs typeface="+mn-cs"/>
                        </a:rPr>
                        <a:t>/16</a:t>
                      </a: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a:t>
                      </a:r>
                      <a:r>
                        <a:rPr kumimoji="1" lang="ja-JP" altLang="en-US" sz="900" kern="1200">
                          <a:solidFill>
                            <a:schemeClr val="accent3"/>
                          </a:solidFill>
                          <a:latin typeface="Meiryo"/>
                          <a:ea typeface="Meiryo"/>
                          <a:cs typeface="+mn-cs"/>
                        </a:rPr>
                        <a:t>　</a:t>
                      </a:r>
                      <a:endParaRPr kumimoji="1" lang="en-US" altLang="ja-JP" sz="900" b="0" i="0" kern="1200">
                        <a:solidFill>
                          <a:schemeClr val="tx1">
                            <a:lumMod val="65000"/>
                            <a:lumOff val="35000"/>
                          </a:schemeClr>
                        </a:solidFill>
                        <a:latin typeface="Meiryo"/>
                        <a:ea typeface="Meiryo"/>
                        <a:cs typeface="+mn-cs"/>
                      </a:endParaRPr>
                    </a:p>
                    <a:p>
                      <a:pPr algn="ctr"/>
                      <a:r>
                        <a:rPr kumimoji="1" lang="en-US" altLang="ja-JP" sz="900" b="0" i="0" kern="1200">
                          <a:solidFill>
                            <a:schemeClr val="tx1">
                              <a:lumMod val="65000"/>
                              <a:lumOff val="35000"/>
                            </a:schemeClr>
                          </a:solidFill>
                          <a:latin typeface="Meiryo"/>
                          <a:ea typeface="Meiryo"/>
                          <a:cs typeface="+mn-cs"/>
                        </a:rPr>
                        <a:t>【PC】</a:t>
                      </a:r>
                      <a:r>
                        <a:rPr kumimoji="1" lang="ja-JP" altLang="en-US" sz="900" b="0" i="0" kern="1200">
                          <a:solidFill>
                            <a:schemeClr val="tx1">
                              <a:lumMod val="65000"/>
                              <a:lumOff val="35000"/>
                            </a:schemeClr>
                          </a:solidFill>
                          <a:latin typeface="Meiryo"/>
                          <a:ea typeface="Meiryo"/>
                          <a:cs typeface="+mn-cs"/>
                        </a:rPr>
                        <a:t>トップインパクト クインティ</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画像</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a:t>
                      </a:r>
                      <a:r>
                        <a:rPr kumimoji="1" lang="ja-JP" altLang="en-US" sz="900" b="0" i="0" kern="1200">
                          <a:solidFill>
                            <a:schemeClr val="accent3"/>
                          </a:solidFill>
                          <a:latin typeface="Meiryo"/>
                          <a:ea typeface="Meiryo"/>
                          <a:cs typeface="+mn-cs"/>
                        </a:rPr>
                        <a:t>　</a:t>
                      </a:r>
                      <a:r>
                        <a:rPr kumimoji="1" lang="ja-JP" altLang="en-US" sz="900" b="0" i="0" kern="1200">
                          <a:solidFill>
                            <a:schemeClr val="tx1">
                              <a:lumMod val="65000"/>
                              <a:lumOff val="35000"/>
                            </a:schemeClr>
                          </a:solidFill>
                          <a:latin typeface="Meiryo"/>
                          <a:ea typeface="Meiryo"/>
                          <a:cs typeface="+mn-cs"/>
                        </a:rPr>
                        <a:t>トップインパクト クインティ</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動画</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a:t>
                      </a:r>
                      <a:r>
                        <a:rPr lang="en-US" altLang="ja-JP" sz="900" b="0" i="0" kern="1200">
                          <a:solidFill>
                            <a:schemeClr val="tx1">
                              <a:lumMod val="65000"/>
                              <a:lumOff val="35000"/>
                            </a:schemeClr>
                          </a:solidFill>
                          <a:latin typeface="Meiryo"/>
                          <a:ea typeface="Meiryo"/>
                          <a:cs typeface="+mn-cs"/>
                        </a:rPr>
                        <a:t>         </a:t>
                      </a:r>
                      <a:endParaRPr kumimoji="1" lang="en-US" altLang="ja-JP" sz="900" b="0" i="0" kern="1200">
                        <a:solidFill>
                          <a:schemeClr val="tx1">
                            <a:lumMod val="65000"/>
                            <a:lumOff val="35000"/>
                          </a:schemeClr>
                        </a:solidFill>
                        <a:latin typeface="Meiryo"/>
                        <a:ea typeface="Meiryo"/>
                        <a:cs typeface="+mn-cs"/>
                      </a:endParaRPr>
                    </a:p>
                    <a:p>
                      <a:pPr algn="ctr"/>
                      <a:r>
                        <a:rPr kumimoji="1" lang="ja-JP" altLang="en-US" sz="900" b="0" i="0" kern="1200">
                          <a:solidFill>
                            <a:schemeClr val="tx1">
                              <a:lumMod val="65000"/>
                              <a:lumOff val="35000"/>
                            </a:schemeClr>
                          </a:solidFill>
                          <a:latin typeface="Meiryo"/>
                          <a:ea typeface="Meiryo"/>
                          <a:cs typeface="+mn-cs"/>
                        </a:rPr>
                        <a:t>トップインパクト スクエア</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画像</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a:t>
                      </a:r>
                      <a:r>
                        <a:rPr kumimoji="1" lang="ja-JP" altLang="en-US" sz="900" b="0" i="0" kern="1200">
                          <a:solidFill>
                            <a:schemeClr val="accent3"/>
                          </a:solidFill>
                          <a:latin typeface="Meiryo"/>
                          <a:ea typeface="Meiryo"/>
                          <a:cs typeface="+mn-cs"/>
                        </a:rPr>
                        <a:t>　</a:t>
                      </a:r>
                      <a:r>
                        <a:rPr kumimoji="1" lang="ja-JP" altLang="en-US" sz="900" kern="1200">
                          <a:solidFill>
                            <a:schemeClr val="accent3"/>
                          </a:solidFill>
                          <a:latin typeface="Meiryo"/>
                          <a:ea typeface="Meiryo"/>
                          <a:cs typeface="+mn-cs"/>
                        </a:rPr>
                        <a:t>トップインパクト スクエア</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動画</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R="1188000"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4001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eiryo"/>
                          <a:ea typeface="Meiryo"/>
                          <a:cs typeface="+mn-cs"/>
                        </a:rPr>
                        <a:t>動画をフルスクリーンで再生する（</a:t>
                      </a:r>
                      <a:r>
                        <a:rPr kumimoji="1" lang="en" altLang="ja-JP" sz="900" kern="1200" dirty="0">
                          <a:solidFill>
                            <a:schemeClr val="accent3"/>
                          </a:solidFill>
                          <a:latin typeface="Meiryo"/>
                          <a:ea typeface="Meiryo"/>
                          <a:cs typeface="+mn-cs"/>
                        </a:rPr>
                        <a:t>for view</a:t>
                      </a:r>
                      <a:r>
                        <a:rPr kumimoji="1" lang="ja-JP" altLang="en" sz="900" kern="1200" dirty="0">
                          <a:solidFill>
                            <a:schemeClr val="accent3"/>
                          </a:solidFill>
                          <a:latin typeface="Meiryo"/>
                          <a:ea typeface="Meiryo"/>
                          <a:cs typeface="+mn-cs"/>
                        </a:rPr>
                        <a:t>）　</a:t>
                      </a:r>
                      <a:r>
                        <a:rPr kumimoji="1" lang="en" altLang="ja-JP" sz="900" kern="1200" dirty="0">
                          <a:solidFill>
                            <a:schemeClr val="accent3"/>
                          </a:solidFill>
                          <a:latin typeface="Meiryo"/>
                          <a:ea typeface="Meiryo"/>
                          <a:cs typeface="+mn-cs"/>
                        </a:rPr>
                        <a:t>/</a:t>
                      </a:r>
                      <a:r>
                        <a:rPr kumimoji="1" lang="ja-JP" altLang="en" sz="900" kern="1200" dirty="0">
                          <a:solidFill>
                            <a:schemeClr val="accent3"/>
                          </a:solidFill>
                          <a:latin typeface="Meiryo"/>
                          <a:ea typeface="Meiryo"/>
                          <a:cs typeface="+mn-cs"/>
                        </a:rPr>
                        <a:t>　</a:t>
                      </a:r>
                      <a:r>
                        <a:rPr kumimoji="1" lang="ja-JP" altLang="en-US" sz="900" kern="1200" dirty="0">
                          <a:solidFill>
                            <a:schemeClr val="accent3"/>
                          </a:solidFill>
                          <a:latin typeface="Meiryo"/>
                          <a:ea typeface="Meiryo"/>
                          <a:cs typeface="+mn-cs"/>
                        </a:rPr>
                        <a:t>ランディングページを表示する（</a:t>
                      </a:r>
                      <a:r>
                        <a:rPr kumimoji="1" lang="en" altLang="ja-JP" sz="900" kern="1200" dirty="0">
                          <a:solidFill>
                            <a:schemeClr val="accent3"/>
                          </a:solidFill>
                          <a:latin typeface="Meiryo"/>
                          <a:ea typeface="Meiryo"/>
                          <a:cs typeface="+mn-cs"/>
                        </a:rPr>
                        <a:t>for click</a:t>
                      </a:r>
                      <a:r>
                        <a:rPr kumimoji="1" lang="ja-JP" altLang="en" sz="900" kern="1200" dirty="0">
                          <a:solidFill>
                            <a:schemeClr val="accent3"/>
                          </a:solidFill>
                          <a:latin typeface="Meiryo"/>
                          <a:ea typeface="Meiryo"/>
                          <a:cs typeface="+mn-cs"/>
                        </a:rPr>
                        <a:t>）</a:t>
                      </a:r>
                    </a:p>
                  </a:txBody>
                  <a:tcPr marL="0" marR="0" marT="72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667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chemeClr val="tx1">
                              <a:lumMod val="65000"/>
                              <a:lumOff val="35000"/>
                            </a:schemeClr>
                          </a:solidFill>
                          <a:latin typeface="Meiryo"/>
                          <a:ea typeface="Meiryo"/>
                          <a:cs typeface="+mn-cs"/>
                        </a:rPr>
                        <a:t>スマートフォン（ウェブ</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アプリ）　</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baseline="0">
                          <a:solidFill>
                            <a:schemeClr val="tx1">
                              <a:lumMod val="65000"/>
                              <a:lumOff val="35000"/>
                            </a:schemeClr>
                          </a:solidFill>
                          <a:latin typeface="Meiryo"/>
                          <a:ea typeface="Meiryo"/>
                          <a:cs typeface="+mn-cs"/>
                        </a:rPr>
                        <a:t>　</a:t>
                      </a:r>
                      <a:r>
                        <a:rPr kumimoji="1" lang="en-US" altLang="ja-JP" sz="900" b="0" i="0" kern="1200">
                          <a:solidFill>
                            <a:schemeClr val="tx1">
                              <a:lumMod val="65000"/>
                              <a:lumOff val="35000"/>
                            </a:schemeClr>
                          </a:solidFill>
                          <a:latin typeface="Meiryo"/>
                          <a:ea typeface="Meiryo"/>
                          <a:cs typeface="+mn-cs"/>
                        </a:rPr>
                        <a:t>PC</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667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　トップページ</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667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　トップページ　および　</a:t>
                      </a: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アプリのファーストビュー　</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667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12</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日（火）～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a:t>
                      </a:r>
                      <a:endParaRPr kumimoji="1" lang="ja-JP" altLang="ja-JP" sz="90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667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tx1">
                              <a:lumMod val="65000"/>
                              <a:lumOff val="35000"/>
                            </a:schemeClr>
                          </a:solidFill>
                          <a:latin typeface="Meiryo"/>
                          <a:ea typeface="Meiryo"/>
                          <a:cs typeface="+mn-cs"/>
                        </a:rPr>
                        <a:t>5</a:t>
                      </a:r>
                      <a:r>
                        <a:rPr kumimoji="1" lang="ja-JP" altLang="en-US" sz="900" b="0" i="0" kern="1200">
                          <a:solidFill>
                            <a:schemeClr val="tx1">
                              <a:lumMod val="65000"/>
                              <a:lumOff val="35000"/>
                            </a:schemeClr>
                          </a:solidFill>
                          <a:latin typeface="Meiryo"/>
                          <a:ea typeface="Meiryo"/>
                          <a:cs typeface="+mn-cs"/>
                        </a:rPr>
                        <a:t>日間～</a:t>
                      </a:r>
                      <a:r>
                        <a:rPr kumimoji="1" lang="en-US" altLang="ja-JP" sz="900" b="0" i="0" kern="1200">
                          <a:solidFill>
                            <a:schemeClr val="tx1">
                              <a:lumMod val="65000"/>
                              <a:lumOff val="35000"/>
                            </a:schemeClr>
                          </a:solidFill>
                          <a:latin typeface="Meiryo"/>
                          <a:ea typeface="Meiryo"/>
                          <a:cs typeface="+mn-cs"/>
                        </a:rPr>
                        <a:t>31</a:t>
                      </a:r>
                      <a:r>
                        <a:rPr kumimoji="1" lang="ja-JP" altLang="en-US" sz="900" b="0" i="0" kern="1200">
                          <a:solidFill>
                            <a:schemeClr val="tx1">
                              <a:lumMod val="65000"/>
                              <a:lumOff val="35000"/>
                            </a:schemeClr>
                          </a:solidFill>
                          <a:latin typeface="Meiryo"/>
                          <a:ea typeface="Meiryo"/>
                          <a:cs typeface="+mn-cs"/>
                        </a:rPr>
                        <a:t>日間 </a:t>
                      </a:r>
                      <a:r>
                        <a:rPr kumimoji="1" lang="en-US" altLang="ja-JP" sz="900" b="0" i="0" kern="1200">
                          <a:solidFill>
                            <a:schemeClr val="accent6"/>
                          </a:solidFill>
                          <a:latin typeface="Meiryo"/>
                          <a:ea typeface="Meiryo"/>
                          <a:cs typeface="+mn-cs"/>
                        </a:rPr>
                        <a:t>※1</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4">
                  <a:txBody>
                    <a:bodyPr/>
                    <a:lstStyle/>
                    <a:p>
                      <a:pPr algn="ctr"/>
                      <a:r>
                        <a:rPr lang="ja-JP" altLang="en-US" sz="900" kern="1200">
                          <a:solidFill>
                            <a:schemeClr val="tx1">
                              <a:lumMod val="65000"/>
                              <a:lumOff val="35000"/>
                            </a:schemeClr>
                          </a:solidFill>
                          <a:latin typeface="Calibri" panose="020F0502020204030204"/>
                          <a:ea typeface="+mn-ea"/>
                          <a:cs typeface="+mn-cs"/>
                        </a:rPr>
                        <a:t>3</a:t>
                      </a:r>
                      <a:r>
                        <a:rPr kumimoji="1" lang="ja-JP" altLang="en-US" sz="900" kern="1200">
                          <a:solidFill>
                            <a:schemeClr val="tx1">
                              <a:lumMod val="65000"/>
                              <a:lumOff val="35000"/>
                            </a:schemeClr>
                          </a:solidFill>
                          <a:latin typeface="Calibri" panose="020F0502020204030204"/>
                          <a:ea typeface="+mn-ea"/>
                          <a:cs typeface="+mn-cs"/>
                        </a:rPr>
                        <a:t>日間～</a:t>
                      </a:r>
                      <a:r>
                        <a:rPr lang="ja-JP" altLang="en-US" sz="900" kern="1200">
                          <a:solidFill>
                            <a:schemeClr val="tx1">
                              <a:lumMod val="65000"/>
                              <a:lumOff val="35000"/>
                            </a:schemeClr>
                          </a:solidFill>
                          <a:latin typeface="Calibri" panose="020F0502020204030204"/>
                          <a:ea typeface="+mn-ea"/>
                          <a:cs typeface="+mn-cs"/>
                        </a:rPr>
                        <a:t>31</a:t>
                      </a:r>
                      <a:r>
                        <a:rPr kumimoji="1" lang="ja-JP" altLang="en-US" sz="900" kern="1200">
                          <a:solidFill>
                            <a:schemeClr val="tx1">
                              <a:lumMod val="65000"/>
                              <a:lumOff val="35000"/>
                            </a:schemeClr>
                          </a:solidFill>
                          <a:latin typeface="Calibri" panose="020F0502020204030204"/>
                          <a:ea typeface="+mn-ea"/>
                          <a:cs typeface="+mn-cs"/>
                        </a:rPr>
                        <a:t>日間</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zh-TW" sz="900" b="0" i="0" kern="1200">
                          <a:solidFill>
                            <a:schemeClr val="tx1">
                              <a:lumMod val="65000"/>
                              <a:lumOff val="35000"/>
                            </a:schemeClr>
                          </a:solidFill>
                          <a:latin typeface="Meiryo"/>
                          <a:ea typeface="Meiryo"/>
                          <a:cs typeface="+mn-cs"/>
                        </a:rPr>
                        <a:t>5</a:t>
                      </a:r>
                      <a:r>
                        <a:rPr kumimoji="1" lang="zh-TW" altLang="en-US" sz="900" b="0" i="0" kern="1200">
                          <a:solidFill>
                            <a:schemeClr val="tx1">
                              <a:lumMod val="65000"/>
                              <a:lumOff val="35000"/>
                            </a:schemeClr>
                          </a:solidFill>
                          <a:latin typeface="Meiryo"/>
                          <a:ea typeface="Meiryo"/>
                          <a:cs typeface="+mn-cs"/>
                        </a:rPr>
                        <a:t>日間～</a:t>
                      </a:r>
                      <a:r>
                        <a:rPr lang="zh-TW" altLang="en-US" sz="900" b="0" i="0" kern="1200">
                          <a:solidFill>
                            <a:schemeClr val="tx1">
                              <a:lumMod val="65000"/>
                              <a:lumOff val="35000"/>
                            </a:schemeClr>
                          </a:solidFill>
                          <a:latin typeface="Meiryo"/>
                          <a:ea typeface="Meiryo"/>
                          <a:cs typeface="+mn-cs"/>
                        </a:rPr>
                        <a:t>31</a:t>
                      </a:r>
                      <a:r>
                        <a:rPr kumimoji="1" lang="zh-TW" altLang="en-US" sz="900" b="0" i="0" kern="1200">
                          <a:solidFill>
                            <a:schemeClr val="tx1">
                              <a:lumMod val="65000"/>
                              <a:lumOff val="35000"/>
                            </a:schemeClr>
                          </a:solidFill>
                          <a:latin typeface="Meiryo"/>
                          <a:ea typeface="Meiryo"/>
                          <a:cs typeface="+mn-cs"/>
                        </a:rPr>
                        <a:t>日間 </a:t>
                      </a:r>
                      <a:r>
                        <a:rPr kumimoji="1" lang="en-US" altLang="ja-JP" sz="900" b="0" i="0" kern="1200">
                          <a:solidFill>
                            <a:schemeClr val="accent6"/>
                          </a:solidFill>
                          <a:latin typeface="Meiryo"/>
                          <a:ea typeface="Meiryo"/>
                          <a:cs typeface="+mn-cs"/>
                        </a:rPr>
                        <a:t>※1</a:t>
                      </a:r>
                      <a:endParaRPr kumimoji="1" lang="ja-JP" altLang="en-US"/>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667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err="1">
                          <a:solidFill>
                            <a:schemeClr val="tx1">
                              <a:lumMod val="65000"/>
                              <a:lumOff val="35000"/>
                            </a:schemeClr>
                          </a:solidFill>
                          <a:latin typeface="Meiryo"/>
                          <a:ea typeface="Meiryo"/>
                        </a:rPr>
                        <a:t>vimps</a:t>
                      </a:r>
                      <a:r>
                        <a:rPr kumimoji="1" lang="ja-JP" altLang="en-US" sz="900" b="0" i="0">
                          <a:solidFill>
                            <a:schemeClr val="tx1">
                              <a:lumMod val="65000"/>
                              <a:lumOff val="35000"/>
                            </a:schemeClr>
                          </a:solidFill>
                          <a:latin typeface="Meiryo"/>
                          <a:ea typeface="Meiryo"/>
                        </a:rPr>
                        <a:t>購入型</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667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chemeClr val="tx1">
                              <a:lumMod val="65000"/>
                              <a:lumOff val="35000"/>
                            </a:schemeClr>
                          </a:solidFill>
                          <a:latin typeface="Meiryo"/>
                          <a:ea typeface="Meiryo"/>
                        </a:rPr>
                        <a:t>5,000,000</a:t>
                      </a:r>
                      <a:r>
                        <a:rPr kumimoji="1" lang="ja-JP" altLang="en-US" sz="900" b="0" i="0">
                          <a:solidFill>
                            <a:schemeClr val="tx1">
                              <a:lumMod val="65000"/>
                              <a:lumOff val="35000"/>
                            </a:schemeClr>
                          </a:solidFill>
                          <a:latin typeface="Meiryo"/>
                          <a:ea typeface="Meiryo"/>
                        </a:rPr>
                        <a:t>円</a:t>
                      </a:r>
                      <a:endParaRPr kumimoji="1" lang="en-US" altLang="ja-JP"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chemeClr val="tx1">
                              <a:lumMod val="65000"/>
                              <a:lumOff val="35000"/>
                            </a:schemeClr>
                          </a:solidFill>
                          <a:latin typeface="Meiryo"/>
                          <a:ea typeface="Meiryo"/>
                        </a:rPr>
                        <a:t>10,000,000</a:t>
                      </a:r>
                      <a:r>
                        <a:rPr kumimoji="1" lang="ja-JP" altLang="en-US" sz="900" b="0" i="0">
                          <a:solidFill>
                            <a:schemeClr val="tx1">
                              <a:lumMod val="65000"/>
                              <a:lumOff val="35000"/>
                            </a:schemeClr>
                          </a:solidFill>
                          <a:latin typeface="Meiryo"/>
                          <a:ea typeface="Meiryo"/>
                        </a:rPr>
                        <a:t>円</a:t>
                      </a:r>
                      <a:endParaRPr kumimoji="1" lang="en-US" altLang="ja-JP"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chemeClr val="tx1">
                              <a:lumMod val="65000"/>
                              <a:lumOff val="35000"/>
                            </a:schemeClr>
                          </a:solidFill>
                          <a:latin typeface="Meiryo"/>
                          <a:ea typeface="Meiryo"/>
                          <a:cs typeface="+mn-cs"/>
                        </a:rPr>
                        <a:t>10,000,000</a:t>
                      </a:r>
                      <a:r>
                        <a:rPr kumimoji="1" lang="ja-JP" altLang="en-US" sz="900" b="0" i="0" kern="1200">
                          <a:solidFill>
                            <a:schemeClr val="tx1">
                              <a:lumMod val="65000"/>
                              <a:lumOff val="35000"/>
                            </a:schemeClr>
                          </a:solidFill>
                          <a:latin typeface="Meiryo"/>
                          <a:ea typeface="Meiryo"/>
                          <a:cs typeface="+mn-cs"/>
                        </a:rPr>
                        <a:t>円</a:t>
                      </a:r>
                      <a:endParaRPr kumimoji="1" lang="en-US" altLang="ja-JP"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20,000,000</a:t>
                      </a:r>
                      <a:r>
                        <a:rPr kumimoji="1" lang="ja-JP" altLang="en-US" sz="900" b="0" i="0" kern="1200">
                          <a:solidFill>
                            <a:schemeClr val="tx1">
                              <a:lumMod val="65000"/>
                              <a:lumOff val="35000"/>
                            </a:schemeClr>
                          </a:solidFill>
                          <a:latin typeface="Meiryo"/>
                          <a:ea typeface="Meiryo"/>
                          <a:cs typeface="+mn-cs"/>
                        </a:rPr>
                        <a:t>円</a:t>
                      </a:r>
                      <a:endParaRPr kumimoji="1" lang="en-US" altLang="ja-JP"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chemeClr val="tx1">
                              <a:lumMod val="65000"/>
                              <a:lumOff val="35000"/>
                            </a:schemeClr>
                          </a:solidFill>
                          <a:latin typeface="Meiryo"/>
                          <a:ea typeface="Meiryo"/>
                          <a:cs typeface="+mn-cs"/>
                        </a:rPr>
                        <a:t>3,000,000</a:t>
                      </a:r>
                      <a:r>
                        <a:rPr kumimoji="1" lang="ja-JP" altLang="en-US" sz="900" b="0" i="0" kern="1200">
                          <a:solidFill>
                            <a:schemeClr val="tx1">
                              <a:lumMod val="65000"/>
                              <a:lumOff val="35000"/>
                            </a:schemeClr>
                          </a:solidFill>
                          <a:latin typeface="Meiryo"/>
                          <a:ea typeface="Meiryo"/>
                          <a:cs typeface="+mn-cs"/>
                        </a:rPr>
                        <a:t>円</a:t>
                      </a:r>
                      <a:endParaRPr kumimoji="1" lang="ja-JP" altLang="en-US"/>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4223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chemeClr val="tx1">
                              <a:lumMod val="65000"/>
                              <a:lumOff val="35000"/>
                            </a:schemeClr>
                          </a:solidFill>
                          <a:latin typeface="Meiryo"/>
                          <a:ea typeface="Meiryo"/>
                        </a:rPr>
                        <a:t>960</a:t>
                      </a:r>
                      <a:r>
                        <a:rPr kumimoji="1" lang="ja-JP" altLang="en-US" sz="900" b="0" i="0">
                          <a:solidFill>
                            <a:schemeClr val="tx1">
                              <a:lumMod val="65000"/>
                              <a:lumOff val="35000"/>
                            </a:schemeClr>
                          </a:solidFill>
                          <a:latin typeface="Meiryo"/>
                          <a:ea typeface="Meiryo"/>
                        </a:rPr>
                        <a:t>円</a:t>
                      </a:r>
                      <a:endParaRPr kumimoji="1" lang="en-US" altLang="ja-JP" sz="900" b="0" i="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chemeClr val="tx1">
                              <a:lumMod val="65000"/>
                              <a:lumOff val="35000"/>
                            </a:schemeClr>
                          </a:solidFill>
                          <a:latin typeface="Meiryo"/>
                          <a:ea typeface="Meiryo"/>
                        </a:rPr>
                        <a:t>768</a:t>
                      </a:r>
                      <a:r>
                        <a:rPr kumimoji="1" lang="ja-JP" altLang="en-US" sz="900" b="0" i="0">
                          <a:solidFill>
                            <a:schemeClr val="tx1">
                              <a:lumMod val="65000"/>
                              <a:lumOff val="35000"/>
                            </a:schemeClr>
                          </a:solidFill>
                          <a:latin typeface="Meiryo"/>
                          <a:ea typeface="Meiryo"/>
                        </a:rPr>
                        <a:t>円</a:t>
                      </a:r>
                      <a:endParaRPr kumimoji="1" lang="en-US" altLang="ja-JP" sz="900" b="0" i="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chemeClr val="tx1">
                              <a:lumMod val="65000"/>
                              <a:lumOff val="35000"/>
                            </a:schemeClr>
                          </a:solidFill>
                          <a:latin typeface="Meiryo"/>
                          <a:ea typeface="Meiryo"/>
                        </a:rPr>
                        <a:t>902</a:t>
                      </a:r>
                      <a:r>
                        <a:rPr kumimoji="1" lang="ja-JP" altLang="en-US" sz="900" b="0" i="0">
                          <a:solidFill>
                            <a:schemeClr val="tx1">
                              <a:lumMod val="65000"/>
                              <a:lumOff val="35000"/>
                            </a:schemeClr>
                          </a:solidFill>
                          <a:latin typeface="Meiryo"/>
                          <a:ea typeface="Meiryo"/>
                        </a:rPr>
                        <a:t>円</a:t>
                      </a:r>
                      <a:r>
                        <a:rPr kumimoji="1" lang="en-US" altLang="ja-JP" sz="900" b="0" i="0">
                          <a:solidFill>
                            <a:schemeClr val="tx1">
                              <a:lumMod val="65000"/>
                              <a:lumOff val="35000"/>
                            </a:schemeClr>
                          </a:solidFill>
                          <a:latin typeface="Meiryo"/>
                          <a:ea typeface="Meiryo"/>
                        </a:rPr>
                        <a:t> </a:t>
                      </a:r>
                      <a:r>
                        <a:rPr kumimoji="1" lang="en-US" altLang="ja-JP" sz="900" b="0" i="0" kern="1200">
                          <a:solidFill>
                            <a:schemeClr val="accent6"/>
                          </a:solidFill>
                          <a:latin typeface="Meiryo"/>
                          <a:ea typeface="Meiryo"/>
                          <a:cs typeface="+mn-cs"/>
                        </a:rPr>
                        <a:t>※2</a:t>
                      </a:r>
                      <a:endParaRPr kumimoji="1" lang="en-US" altLang="ja-JP" sz="900" b="0" i="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chemeClr val="tx1">
                              <a:lumMod val="65000"/>
                              <a:lumOff val="35000"/>
                            </a:schemeClr>
                          </a:solidFill>
                          <a:latin typeface="Meiryo"/>
                          <a:ea typeface="Meiryo"/>
                        </a:rPr>
                        <a:t>768</a:t>
                      </a:r>
                      <a:r>
                        <a:rPr kumimoji="1" lang="ja-JP" altLang="en-US" sz="900" b="0" i="0">
                          <a:solidFill>
                            <a:schemeClr val="tx1">
                              <a:lumMod val="65000"/>
                              <a:lumOff val="35000"/>
                            </a:schemeClr>
                          </a:solidFill>
                          <a:latin typeface="Meiryo"/>
                          <a:ea typeface="Meiryo"/>
                        </a:rPr>
                        <a:t>円 </a:t>
                      </a:r>
                      <a:r>
                        <a:rPr kumimoji="0" lang="en-US" altLang="ja-JP" sz="900" kern="0">
                          <a:solidFill>
                            <a:srgbClr val="C9002C"/>
                          </a:solidFill>
                          <a:latin typeface="Meiryo" panose="020B0604030504040204" pitchFamily="34" charset="-128"/>
                          <a:ea typeface="Meiryo" panose="020B0604030504040204" pitchFamily="34" charset="-128"/>
                        </a:rPr>
                        <a:t>※2</a:t>
                      </a:r>
                      <a:r>
                        <a:rPr kumimoji="0" lang="ja-JP" altLang="en-US" sz="900" kern="0">
                          <a:solidFill>
                            <a:srgbClr val="C9002C"/>
                          </a:solidFill>
                          <a:latin typeface="Meiryo" panose="020B0604030504040204" pitchFamily="34" charset="-128"/>
                          <a:ea typeface="Meiryo" panose="020B0604030504040204" pitchFamily="34" charset="-128"/>
                        </a:rPr>
                        <a:t>　</a:t>
                      </a:r>
                      <a:endParaRPr kumimoji="1" lang="en-US" altLang="ja-JP" sz="900" b="0" i="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chemeClr val="tx1">
                              <a:lumMod val="65000"/>
                              <a:lumOff val="35000"/>
                            </a:schemeClr>
                          </a:solidFill>
                          <a:latin typeface="Meiryo"/>
                          <a:ea typeface="Meiryo"/>
                          <a:cs typeface="+mn-cs"/>
                        </a:rPr>
                        <a:t>998</a:t>
                      </a:r>
                      <a:r>
                        <a:rPr kumimoji="1" lang="ja-JP" altLang="en-US" sz="900" b="0" i="0" kern="1200">
                          <a:solidFill>
                            <a:schemeClr val="tx1">
                              <a:lumMod val="65000"/>
                              <a:lumOff val="35000"/>
                            </a:schemeClr>
                          </a:solidFill>
                          <a:latin typeface="Meiryo"/>
                          <a:ea typeface="Meiryo"/>
                          <a:cs typeface="+mn-cs"/>
                        </a:rPr>
                        <a:t>円★</a:t>
                      </a:r>
                      <a:endParaRPr kumimoji="1" lang="en-US" altLang="ja-JP" sz="900" b="0" i="0" kern="1200">
                        <a:solidFill>
                          <a:srgbClr val="FF0000"/>
                        </a:solidFill>
                        <a:latin typeface="Meiryo"/>
                        <a:ea typeface="Meiryo"/>
                        <a:cs typeface="+mn-cs"/>
                      </a:endParaRPr>
                    </a:p>
                    <a:p>
                      <a:pPr algn="ctr"/>
                      <a:r>
                        <a:rPr kumimoji="1" lang="ja-JP" altLang="en-US" sz="900" b="0" i="0" kern="1200">
                          <a:solidFill>
                            <a:schemeClr val="tx1">
                              <a:lumMod val="65000"/>
                              <a:lumOff val="35000"/>
                            </a:schemeClr>
                          </a:solidFill>
                          <a:latin typeface="Meiryo"/>
                          <a:ea typeface="Meiryo"/>
                          <a:cs typeface="+mn-cs"/>
                        </a:rPr>
                        <a:t>（</a:t>
                      </a:r>
                      <a:r>
                        <a:rPr kumimoji="1" lang="en-US" altLang="ja-JP" sz="900" b="0" i="0" kern="1200">
                          <a:solidFill>
                            <a:schemeClr val="tx1">
                              <a:lumMod val="65000"/>
                              <a:lumOff val="35000"/>
                            </a:schemeClr>
                          </a:solidFill>
                          <a:latin typeface="Meiryo"/>
                          <a:ea typeface="Meiryo"/>
                          <a:cs typeface="+mn-cs"/>
                        </a:rPr>
                        <a:t>768</a:t>
                      </a:r>
                      <a:r>
                        <a:rPr kumimoji="1" lang="ja-JP" altLang="en-US" sz="900" b="0" i="0" kern="1200">
                          <a:solidFill>
                            <a:schemeClr val="tx1">
                              <a:lumMod val="65000"/>
                              <a:lumOff val="35000"/>
                            </a:schemeClr>
                          </a:solidFill>
                          <a:latin typeface="Meiryo"/>
                          <a:ea typeface="Meiryo"/>
                          <a:cs typeface="+mn-cs"/>
                        </a:rPr>
                        <a:t>円</a:t>
                      </a:r>
                      <a:r>
                        <a:rPr kumimoji="1" lang="en-US" altLang="ja-JP" sz="900" b="0" i="0" kern="1200">
                          <a:solidFill>
                            <a:schemeClr val="tx1">
                              <a:lumMod val="65000"/>
                              <a:lumOff val="35000"/>
                            </a:schemeClr>
                          </a:solidFill>
                          <a:latin typeface="Meiryo"/>
                          <a:ea typeface="Meiryo"/>
                          <a:cs typeface="+mn-cs"/>
                        </a:rPr>
                        <a:t>×1.3</a:t>
                      </a:r>
                      <a:r>
                        <a:rPr kumimoji="1" lang="ja-JP" altLang="en-US" sz="900" b="0" i="0" kern="1200">
                          <a:solidFill>
                            <a:schemeClr val="tx1">
                              <a:lumMod val="65000"/>
                              <a:lumOff val="35000"/>
                            </a:schemeClr>
                          </a:solidFill>
                          <a:latin typeface="Meiryo"/>
                          <a:ea typeface="Meiryo"/>
                          <a:cs typeface="+mn-cs"/>
                        </a:rPr>
                        <a:t>倍） </a:t>
                      </a:r>
                      <a:r>
                        <a:rPr kumimoji="1" lang="en-US" altLang="ja-JP" sz="900" b="0" i="0" kern="1200">
                          <a:solidFill>
                            <a:srgbClr val="FF0000"/>
                          </a:solidFill>
                          <a:latin typeface="Meiryo"/>
                          <a:ea typeface="Meiryo"/>
                          <a:cs typeface="+mn-cs"/>
                        </a:rPr>
                        <a:t>※3</a:t>
                      </a:r>
                      <a:endParaRPr kumimoji="1" lang="ja-JP" altLang="en-US" sz="900">
                        <a:solidFill>
                          <a:srgbClr val="FF0000"/>
                        </a:solidFill>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4014462905"/>
                  </a:ext>
                </a:extLst>
              </a:tr>
              <a:tr h="2667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chemeClr val="tx1">
                              <a:lumMod val="65000"/>
                              <a:lumOff val="35000"/>
                            </a:schemeClr>
                          </a:solidFill>
                          <a:latin typeface="Meiryo"/>
                          <a:ea typeface="Meiryo"/>
                        </a:rPr>
                        <a:t>-</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9" name="円/楕円 17">
            <a:extLst>
              <a:ext uri="{FF2B5EF4-FFF2-40B4-BE49-F238E27FC236}">
                <a16:creationId xmlns:a16="http://schemas.microsoft.com/office/drawing/2014/main" id="{4EECFB34-2B8B-56B5-B4B3-E0E6D49754A0}"/>
              </a:ext>
            </a:extLst>
          </p:cNvPr>
          <p:cNvSpPr>
            <a:spLocks noChangeAspect="1"/>
          </p:cNvSpPr>
          <p:nvPr/>
        </p:nvSpPr>
        <p:spPr>
          <a:xfrm>
            <a:off x="8504520" y="2402154"/>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8">
            <a:extLst>
              <a:ext uri="{FF2B5EF4-FFF2-40B4-BE49-F238E27FC236}">
                <a16:creationId xmlns:a16="http://schemas.microsoft.com/office/drawing/2014/main" id="{74CF5289-139C-195C-7637-508EFC22012C}"/>
              </a:ext>
            </a:extLst>
          </p:cNvPr>
          <p:cNvSpPr>
            <a:spLocks noChangeAspect="1"/>
          </p:cNvSpPr>
          <p:nvPr/>
        </p:nvSpPr>
        <p:spPr>
          <a:xfrm>
            <a:off x="8319306" y="2540011"/>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19">
            <a:extLst>
              <a:ext uri="{FF2B5EF4-FFF2-40B4-BE49-F238E27FC236}">
                <a16:creationId xmlns:a16="http://schemas.microsoft.com/office/drawing/2014/main" id="{87B943E3-6FD3-0AEA-23D4-CED020729942}"/>
              </a:ext>
            </a:extLst>
          </p:cNvPr>
          <p:cNvSpPr>
            <a:spLocks noChangeAspect="1"/>
          </p:cNvSpPr>
          <p:nvPr/>
        </p:nvSpPr>
        <p:spPr>
          <a:xfrm>
            <a:off x="8046785" y="2257346"/>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正方形/長方形 13">
            <a:extLst>
              <a:ext uri="{FF2B5EF4-FFF2-40B4-BE49-F238E27FC236}">
                <a16:creationId xmlns:a16="http://schemas.microsoft.com/office/drawing/2014/main" id="{88331CF9-95FC-D89A-E3F5-C26849502ADF}"/>
              </a:ext>
            </a:extLst>
          </p:cNvPr>
          <p:cNvSpPr/>
          <p:nvPr/>
        </p:nvSpPr>
        <p:spPr>
          <a:xfrm>
            <a:off x="4712060" y="6012828"/>
            <a:ext cx="7325969" cy="406265"/>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a:t>
            </a:r>
            <a:r>
              <a:rPr lang="en-US" altLang="ja-JP" sz="800" b="0" i="0" dirty="0">
                <a:solidFill>
                  <a:srgbClr val="C9002C"/>
                </a:solidFill>
                <a:effectLst/>
                <a:latin typeface="NotoSansJP"/>
              </a:rPr>
              <a:t>1</a:t>
            </a:r>
            <a:r>
              <a:rPr lang="ja-JP" altLang="en-US" sz="800" b="0" i="0" dirty="0">
                <a:solidFill>
                  <a:srgbClr val="C9002C"/>
                </a:solidFill>
                <a:effectLst/>
                <a:latin typeface="NotoSansJP"/>
              </a:rPr>
              <a:t>日間～</a:t>
            </a:r>
            <a:r>
              <a:rPr lang="en-US" altLang="ja-JP" sz="800" b="0" i="0" dirty="0">
                <a:solidFill>
                  <a:srgbClr val="C9002C"/>
                </a:solidFill>
                <a:effectLst/>
                <a:latin typeface="NotoSansJP"/>
              </a:rPr>
              <a:t>4</a:t>
            </a:r>
            <a:r>
              <a:rPr lang="ja-JP" altLang="en-US" sz="800" b="0" i="0" dirty="0">
                <a:solidFill>
                  <a:srgbClr val="C9002C"/>
                </a:solidFill>
                <a:effectLst/>
                <a:latin typeface="NotoSansJP"/>
              </a:rPr>
              <a:t>日間での掲載も可能ですが、予約時のシミュレーション</a:t>
            </a:r>
            <a:r>
              <a:rPr lang="en-US" altLang="ja-JP" sz="800" b="0" i="0" dirty="0" err="1">
                <a:solidFill>
                  <a:srgbClr val="C9002C"/>
                </a:solidFill>
                <a:effectLst/>
                <a:latin typeface="NotoSansJP"/>
              </a:rPr>
              <a:t>vimps</a:t>
            </a:r>
            <a:r>
              <a:rPr lang="ja-JP" altLang="en-US" sz="800" b="0" i="0" dirty="0">
                <a:solidFill>
                  <a:srgbClr val="C9002C"/>
                </a:solidFill>
                <a:effectLst/>
                <a:latin typeface="NotoSansJP"/>
              </a:rPr>
              <a:t>を下回る場合がありますので、</a:t>
            </a:r>
            <a:r>
              <a:rPr lang="en-US" altLang="ja-JP" sz="800" b="0" i="0" dirty="0">
                <a:solidFill>
                  <a:srgbClr val="C9002C"/>
                </a:solidFill>
                <a:effectLst/>
                <a:latin typeface="NotoSansJP"/>
              </a:rPr>
              <a:t>5</a:t>
            </a:r>
            <a:r>
              <a:rPr lang="ja-JP" altLang="en-US" sz="800" b="0" i="0" dirty="0">
                <a:solidFill>
                  <a:srgbClr val="C9002C"/>
                </a:solidFill>
                <a:effectLst/>
                <a:latin typeface="NotoSansJP"/>
              </a:rPr>
              <a:t>日間以上の掲載を推奨します。</a:t>
            </a:r>
            <a:endParaRPr lang="en-US" altLang="ja-JP" sz="800" b="0" i="0" dirty="0">
              <a:solidFill>
                <a:srgbClr val="C9002C"/>
              </a:solidFill>
              <a:effectLst/>
              <a:latin typeface="NotoSansJP"/>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※2  </a:t>
            </a:r>
            <a:r>
              <a:rPr kumimoji="0" lang="en" altLang="ja-JP" sz="800" kern="0" dirty="0">
                <a:solidFill>
                  <a:srgbClr val="C00000"/>
                </a:solidFill>
                <a:latin typeface="Meiryo" panose="020B0604030504040204" pitchFamily="34" charset="-128"/>
                <a:ea typeface="Meiryo" panose="020B0604030504040204" pitchFamily="34" charset="-128"/>
              </a:rPr>
              <a:t>FQ1</a:t>
            </a:r>
            <a:r>
              <a:rPr kumimoji="0" lang="ja-JP" altLang="en-US" sz="800" kern="0" dirty="0">
                <a:solidFill>
                  <a:srgbClr val="C00000"/>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※3  </a:t>
            </a:r>
            <a:r>
              <a:rPr kumimoji="0" lang="ja-JP" altLang="en-US" sz="800" kern="0" dirty="0">
                <a:solidFill>
                  <a:srgbClr val="C00000"/>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00000"/>
                </a:solidFill>
                <a:latin typeface="Meiryo" panose="020B0604030504040204" pitchFamily="34" charset="-128"/>
                <a:ea typeface="Meiryo" panose="020B0604030504040204" pitchFamily="34" charset="-128"/>
              </a:rPr>
              <a:t>vCPM</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00000"/>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79425" y="602831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eiryo"/>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eiryo"/>
              </a:rPr>
              <a:t>PC</a:t>
            </a:r>
            <a:r>
              <a:rPr kumimoji="0" lang="ja-JP" altLang="en-US" sz="800" kern="0">
                <a:solidFill>
                  <a:srgbClr val="595959"/>
                </a:solidFill>
                <a:latin typeface="Meiryo"/>
                <a:ea typeface="Meiryo"/>
              </a:rPr>
              <a:t>はパソコン、</a:t>
            </a:r>
            <a:r>
              <a:rPr kumimoji="0" lang="en-US" sz="800" kern="0">
                <a:solidFill>
                  <a:srgbClr val="595959"/>
                </a:solidFill>
                <a:latin typeface="Meiryo"/>
                <a:ea typeface="Meiryo"/>
              </a:rPr>
              <a:t>MD</a:t>
            </a:r>
            <a:r>
              <a:rPr kumimoji="0" lang="ja-JP" sz="800" kern="0">
                <a:solidFill>
                  <a:srgbClr val="595959"/>
                </a:solidFill>
                <a:latin typeface="Meiryo"/>
                <a:ea typeface="Meiryo"/>
              </a:rPr>
              <a:t>はマルチデバイスの略称です。</a:t>
            </a:r>
            <a:endParaRPr kumimoji="0" lang="en-US"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kumimoji="0"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kumimoji="0" lang="en-US" altLang="ja-JP" sz="800" kern="0">
              <a:solidFill>
                <a:srgbClr val="595959"/>
              </a:solidFill>
              <a:latin typeface="Meiryo"/>
              <a:ea typeface="Meiryo"/>
            </a:endParaRPr>
          </a:p>
        </p:txBody>
      </p:sp>
    </p:spTree>
    <p:extLst>
      <p:ext uri="{BB962C8B-B14F-4D97-AF65-F5344CB8AC3E}">
        <p14:creationId xmlns:p14="http://schemas.microsoft.com/office/powerpoint/2010/main" val="2112894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345B5F2B-2E05-AFCE-0BA9-33AE157923A6}"/>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p:txBody>
          <a:bodyPr/>
          <a:lstStyle/>
          <a:p>
            <a:r>
              <a:rPr kumimoji="1" lang="ja-JP" altLang="en-US" sz="1800" b="1" i="0">
                <a:solidFill>
                  <a:schemeClr val="accent3"/>
                </a:solidFill>
                <a:latin typeface="Meiryo" panose="020B0604030504040204" pitchFamily="34" charset="-128"/>
                <a:ea typeface="Meiryo" panose="020B0604030504040204" pitchFamily="34" charset="-128"/>
              </a:rPr>
              <a:t>ブランドパネル</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62748" y="4856933"/>
            <a:ext cx="10767371" cy="1768176"/>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2157573439"/>
              </p:ext>
            </p:extLst>
          </p:nvPr>
        </p:nvGraphicFramePr>
        <p:xfrm>
          <a:off x="479423" y="960245"/>
          <a:ext cx="11233150" cy="3917690"/>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5222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　</a:t>
                      </a:r>
                      <a:r>
                        <a:rPr kumimoji="1" lang="en-US" altLang="ja-JP" sz="1000" b="1" kern="1200">
                          <a:solidFill>
                            <a:schemeClr val="bg1"/>
                          </a:solidFill>
                          <a:latin typeface="Meiryo" panose="020B0604030504040204" pitchFamily="34" charset="-128"/>
                          <a:ea typeface="Meiryo" panose="020B0604030504040204" pitchFamily="34" charset="-128"/>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a:t>
                      </a:r>
                      <a:r>
                        <a:rPr kumimoji="1" lang="en-US" altLang="ja-JP" sz="1000" b="1" kern="1200">
                          <a:solidFill>
                            <a:schemeClr val="bg1"/>
                          </a:solidFill>
                          <a:latin typeface="Meiryo" panose="020B0604030504040204" pitchFamily="34" charset="-128"/>
                          <a:ea typeface="Meiryo" panose="020B0604030504040204" pitchFamily="34" charset="-128"/>
                        </a:rPr>
                        <a:t>FQ1</a:t>
                      </a:r>
                      <a:r>
                        <a:rPr kumimoji="1" lang="ja-JP" altLang="en-US" sz="1000" b="1" kern="1200">
                          <a:solidFill>
                            <a:schemeClr val="bg1"/>
                          </a:solidFill>
                          <a:latin typeface="Meiryo" panose="020B0604030504040204" pitchFamily="34" charset="-128"/>
                          <a:ea typeface="Meiryo" panose="020B0604030504040204" pitchFamily="34" charset="-128"/>
                        </a:rPr>
                        <a:t>）</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（都道府県）</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a:solidFill>
                          <a:schemeClr val="accent3"/>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429505">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solidFill>
                          <a:latin typeface="Meiryo" panose="020B0604030504040204" pitchFamily="34" charset="-128"/>
                          <a:ea typeface="Meiryo" panose="020B0604030504040204" pitchFamily="34" charset="-128"/>
                        </a:rPr>
                        <a:t>※</a:t>
                      </a:r>
                      <a:r>
                        <a:rPr kumimoji="1" lang="ja-JP" altLang="en-US" sz="1100" b="0" kern="1200">
                          <a:solidFill>
                            <a:schemeClr val="bg1"/>
                          </a:solidFill>
                          <a:latin typeface="Meiryo" panose="020B0604030504040204" pitchFamily="34" charset="-128"/>
                          <a:ea typeface="Meiryo" panose="020B0604030504040204" pitchFamily="34" charset="-128"/>
                        </a:rPr>
                        <a:t>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1.8</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2183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a:t>
                      </a:r>
                      <a:r>
                        <a:rPr kumimoji="1" lang="en-US" altLang="ja-JP" sz="11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リスト参照</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14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accent3"/>
                          </a:solidFill>
                          <a:latin typeface="Meiryo" panose="020B0604030504040204" pitchFamily="34" charset="-128"/>
                          <a:ea typeface="Meiryo" panose="020B0604030504040204" pitchFamily="34" charset="-128"/>
                        </a:rPr>
                        <a:t>1</a:t>
                      </a:r>
                      <a:r>
                        <a:rPr kumimoji="1" lang="ja-JP" altLang="en-US" sz="1100" b="0" kern="1200">
                          <a:solidFill>
                            <a:schemeClr val="accent3"/>
                          </a:solidFill>
                          <a:latin typeface="Meiryo" panose="020B0604030504040204" pitchFamily="34" charset="-128"/>
                          <a:ea typeface="Meiryo" panose="020B0604030504040204" pitchFamily="34" charset="-128"/>
                        </a:rPr>
                        <a:t>回</a:t>
                      </a:r>
                      <a:r>
                        <a:rPr kumimoji="1" lang="en-US" altLang="ja-JP" sz="1100" b="0" kern="1200">
                          <a:solidFill>
                            <a:schemeClr val="accent3"/>
                          </a:solidFill>
                          <a:latin typeface="Meiryo" panose="020B0604030504040204" pitchFamily="34" charset="-128"/>
                          <a:ea typeface="Meiryo" panose="020B0604030504040204" pitchFamily="34" charset="-128"/>
                        </a:rPr>
                        <a:t>/</a:t>
                      </a:r>
                      <a:r>
                        <a:rPr kumimoji="1" lang="ja-JP" altLang="en-US" sz="1100" b="0" kern="1200">
                          <a:solidFill>
                            <a:schemeClr val="accent3"/>
                          </a:solidFill>
                          <a:latin typeface="Meiryo" panose="020B0604030504040204" pitchFamily="34" charset="-128"/>
                          <a:ea typeface="Meiryo" panose="020B0604030504040204" pitchFamily="34" charset="-128"/>
                        </a:rPr>
                        <a:t>通期</a:t>
                      </a:r>
                      <a:r>
                        <a:rPr lang="ja-JP" altLang="en-US" sz="1100" b="0" kern="1200">
                          <a:solidFill>
                            <a:schemeClr val="tx1">
                              <a:lumMod val="65000"/>
                              <a:lumOff val="35000"/>
                            </a:schemeClr>
                          </a:solidFill>
                          <a:latin typeface="Meiryo"/>
                          <a:ea typeface="Meiryo"/>
                        </a:rPr>
                        <a:t>(固定)</a:t>
                      </a:r>
                      <a:endParaRPr kumimoji="1" lang="ja-JP" altLang="en-US" sz="11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89250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20" name="図プレースホルダー 19" descr="アイコン&#10;&#10;自動的に生成された説明">
            <a:extLst>
              <a:ext uri="{FF2B5EF4-FFF2-40B4-BE49-F238E27FC236}">
                <a16:creationId xmlns:a16="http://schemas.microsoft.com/office/drawing/2014/main" id="{5FAEB031-BAF9-6A15-0C20-7ECEAEA37B7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スマートフォン</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grpSp>
        <p:nvGrpSpPr>
          <p:cNvPr id="3" name="グループ化 2">
            <a:extLst>
              <a:ext uri="{FF2B5EF4-FFF2-40B4-BE49-F238E27FC236}">
                <a16:creationId xmlns:a16="http://schemas.microsoft.com/office/drawing/2014/main" id="{79DF6C79-605A-93EB-C160-3CE0E04788CE}"/>
              </a:ext>
            </a:extLst>
          </p:cNvPr>
          <p:cNvGrpSpPr/>
          <p:nvPr/>
        </p:nvGrpSpPr>
        <p:grpSpPr>
          <a:xfrm>
            <a:off x="4566590" y="1911510"/>
            <a:ext cx="2816667" cy="3961834"/>
            <a:chOff x="513033" y="432676"/>
            <a:chExt cx="2115990" cy="2790926"/>
          </a:xfrm>
        </p:grpSpPr>
        <p:grpSp>
          <p:nvGrpSpPr>
            <p:cNvPr id="4" name="グループ化 3">
              <a:extLst>
                <a:ext uri="{FF2B5EF4-FFF2-40B4-BE49-F238E27FC236}">
                  <a16:creationId xmlns:a16="http://schemas.microsoft.com/office/drawing/2014/main" id="{A482FD14-26E3-367F-DCE4-D9B425010DA5}"/>
                </a:ext>
              </a:extLst>
            </p:cNvPr>
            <p:cNvGrpSpPr/>
            <p:nvPr/>
          </p:nvGrpSpPr>
          <p:grpSpPr>
            <a:xfrm>
              <a:off x="513033" y="432676"/>
              <a:ext cx="2115990" cy="2790926"/>
              <a:chOff x="513033" y="446487"/>
              <a:chExt cx="2115990" cy="2790926"/>
            </a:xfrm>
          </p:grpSpPr>
          <p:pic>
            <p:nvPicPr>
              <p:cNvPr id="8" name="図 7">
                <a:extLst>
                  <a:ext uri="{FF2B5EF4-FFF2-40B4-BE49-F238E27FC236}">
                    <a16:creationId xmlns:a16="http://schemas.microsoft.com/office/drawing/2014/main" id="{20B4BC6F-49A1-A0F0-61A9-667EDB3B792A}"/>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9" name="図 8">
                <a:extLst>
                  <a:ext uri="{FF2B5EF4-FFF2-40B4-BE49-F238E27FC236}">
                    <a16:creationId xmlns:a16="http://schemas.microsoft.com/office/drawing/2014/main" id="{0647067A-F5BD-E7DF-6418-EBE5F0C10655}"/>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10" name="図 9">
                <a:extLst>
                  <a:ext uri="{FF2B5EF4-FFF2-40B4-BE49-F238E27FC236}">
                    <a16:creationId xmlns:a16="http://schemas.microsoft.com/office/drawing/2014/main" id="{4F647B0B-9FB9-5A0A-C56A-68A45B286B81}"/>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7" name="図 6">
              <a:extLst>
                <a:ext uri="{FF2B5EF4-FFF2-40B4-BE49-F238E27FC236}">
                  <a16:creationId xmlns:a16="http://schemas.microsoft.com/office/drawing/2014/main" id="{FEA07C5F-FF44-F16C-5747-151014FC9AE9}"/>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11" name="角丸四角形 37">
            <a:extLst>
              <a:ext uri="{FF2B5EF4-FFF2-40B4-BE49-F238E27FC236}">
                <a16:creationId xmlns:a16="http://schemas.microsoft.com/office/drawing/2014/main" id="{5EF567E6-B970-ADCC-7AD7-204095490E6A}"/>
              </a:ext>
            </a:extLst>
          </p:cNvPr>
          <p:cNvSpPr/>
          <p:nvPr/>
        </p:nvSpPr>
        <p:spPr>
          <a:xfrm>
            <a:off x="1402927" y="3122679"/>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38">
            <a:extLst>
              <a:ext uri="{FF2B5EF4-FFF2-40B4-BE49-F238E27FC236}">
                <a16:creationId xmlns:a16="http://schemas.microsoft.com/office/drawing/2014/main" id="{5B856918-A15F-E04C-7A36-36AE88DF383D}"/>
              </a:ext>
            </a:extLst>
          </p:cNvPr>
          <p:cNvSpPr>
            <a:spLocks noChangeAspect="1"/>
          </p:cNvSpPr>
          <p:nvPr/>
        </p:nvSpPr>
        <p:spPr>
          <a:xfrm>
            <a:off x="1150927" y="321713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テキスト ボックス 12">
            <a:extLst>
              <a:ext uri="{FF2B5EF4-FFF2-40B4-BE49-F238E27FC236}">
                <a16:creationId xmlns:a16="http://schemas.microsoft.com/office/drawing/2014/main" id="{77E16A11-8BC6-CD1C-970E-ECA867DAF6A4}"/>
              </a:ext>
            </a:extLst>
          </p:cNvPr>
          <p:cNvSpPr txBox="1"/>
          <p:nvPr/>
        </p:nvSpPr>
        <p:spPr>
          <a:xfrm>
            <a:off x="2314885" y="3891183"/>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P12</a:t>
            </a:r>
            <a:endParaRPr kumimoji="1" lang="ja-JP" altLang="en-US"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endParaRPr>
          </a:p>
        </p:txBody>
      </p:sp>
      <p:grpSp>
        <p:nvGrpSpPr>
          <p:cNvPr id="14" name="グループ化 13">
            <a:extLst>
              <a:ext uri="{FF2B5EF4-FFF2-40B4-BE49-F238E27FC236}">
                <a16:creationId xmlns:a16="http://schemas.microsoft.com/office/drawing/2014/main" id="{5137B309-AE60-68AE-9C58-1FF411258B82}"/>
              </a:ext>
            </a:extLst>
          </p:cNvPr>
          <p:cNvGrpSpPr/>
          <p:nvPr/>
        </p:nvGrpSpPr>
        <p:grpSpPr>
          <a:xfrm>
            <a:off x="7670937" y="1912567"/>
            <a:ext cx="2816667" cy="3960777"/>
            <a:chOff x="7241733" y="1270074"/>
            <a:chExt cx="2016626" cy="2835765"/>
          </a:xfrm>
        </p:grpSpPr>
        <p:grpSp>
          <p:nvGrpSpPr>
            <p:cNvPr id="16" name="グループ化 15">
              <a:extLst>
                <a:ext uri="{FF2B5EF4-FFF2-40B4-BE49-F238E27FC236}">
                  <a16:creationId xmlns:a16="http://schemas.microsoft.com/office/drawing/2014/main" id="{87F64859-1963-B728-7B4C-D05EEBB24208}"/>
                </a:ext>
              </a:extLst>
            </p:cNvPr>
            <p:cNvGrpSpPr/>
            <p:nvPr/>
          </p:nvGrpSpPr>
          <p:grpSpPr>
            <a:xfrm>
              <a:off x="7241733" y="1270074"/>
              <a:ext cx="2016626" cy="2835764"/>
              <a:chOff x="513033" y="432676"/>
              <a:chExt cx="2115990" cy="2790180"/>
            </a:xfrm>
          </p:grpSpPr>
          <p:grpSp>
            <p:nvGrpSpPr>
              <p:cNvPr id="25" name="グループ化 24">
                <a:extLst>
                  <a:ext uri="{FF2B5EF4-FFF2-40B4-BE49-F238E27FC236}">
                    <a16:creationId xmlns:a16="http://schemas.microsoft.com/office/drawing/2014/main" id="{779712C7-1804-1626-3DCD-38D51F6E1126}"/>
                  </a:ext>
                </a:extLst>
              </p:cNvPr>
              <p:cNvGrpSpPr/>
              <p:nvPr/>
            </p:nvGrpSpPr>
            <p:grpSpPr>
              <a:xfrm>
                <a:off x="513033" y="432676"/>
                <a:ext cx="2115990" cy="2790180"/>
                <a:chOff x="513033" y="446487"/>
                <a:chExt cx="2115990" cy="2790180"/>
              </a:xfrm>
            </p:grpSpPr>
            <p:pic>
              <p:nvPicPr>
                <p:cNvPr id="28" name="図 27">
                  <a:extLst>
                    <a:ext uri="{FF2B5EF4-FFF2-40B4-BE49-F238E27FC236}">
                      <a16:creationId xmlns:a16="http://schemas.microsoft.com/office/drawing/2014/main" id="{202809EF-3F20-A5EE-2011-A80B2144CEB5}"/>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29" name="図 28">
                  <a:extLst>
                    <a:ext uri="{FF2B5EF4-FFF2-40B4-BE49-F238E27FC236}">
                      <a16:creationId xmlns:a16="http://schemas.microsoft.com/office/drawing/2014/main" id="{5154755A-4941-4056-56E3-C6D0A290741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6" name="図 25">
                <a:extLst>
                  <a:ext uri="{FF2B5EF4-FFF2-40B4-BE49-F238E27FC236}">
                    <a16:creationId xmlns:a16="http://schemas.microsoft.com/office/drawing/2014/main" id="{E71E1E44-3EA0-735A-C189-543F754559B5}"/>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17" name="図 16">
              <a:extLst>
                <a:ext uri="{FF2B5EF4-FFF2-40B4-BE49-F238E27FC236}">
                  <a16:creationId xmlns:a16="http://schemas.microsoft.com/office/drawing/2014/main" id="{8DFEF908-3D0B-B124-AA6F-BF9326CC2EC5}"/>
                </a:ext>
              </a:extLst>
            </p:cNvPr>
            <p:cNvPicPr>
              <a:picLocks noChangeAspect="1"/>
            </p:cNvPicPr>
            <p:nvPr/>
          </p:nvPicPr>
          <p:blipFill rotWithShape="1">
            <a:blip r:embed="rId10">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18" name="図 17">
              <a:extLst>
                <a:ext uri="{FF2B5EF4-FFF2-40B4-BE49-F238E27FC236}">
                  <a16:creationId xmlns:a16="http://schemas.microsoft.com/office/drawing/2014/main" id="{789646C7-7193-186A-CBB5-55DA627EAD0C}"/>
                </a:ext>
              </a:extLst>
            </p:cNvPr>
            <p:cNvPicPr>
              <a:picLocks noChangeAspect="1"/>
            </p:cNvPicPr>
            <p:nvPr/>
          </p:nvPicPr>
          <p:blipFill rotWithShape="1">
            <a:blip r:embed="rId10">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sp>
        <p:nvSpPr>
          <p:cNvPr id="30" name="角丸四角形 46">
            <a:extLst>
              <a:ext uri="{FF2B5EF4-FFF2-40B4-BE49-F238E27FC236}">
                <a16:creationId xmlns:a16="http://schemas.microsoft.com/office/drawing/2014/main" id="{BF9B04DB-8B01-6D63-0F65-D21E373620DA}"/>
              </a:ext>
            </a:extLst>
          </p:cNvPr>
          <p:cNvSpPr/>
          <p:nvPr/>
        </p:nvSpPr>
        <p:spPr>
          <a:xfrm>
            <a:off x="4624448" y="1300726"/>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33" name="角丸四角形 47">
            <a:extLst>
              <a:ext uri="{FF2B5EF4-FFF2-40B4-BE49-F238E27FC236}">
                <a16:creationId xmlns:a16="http://schemas.microsoft.com/office/drawing/2014/main" id="{6397A3E3-0FE0-FA58-69F4-D89F00CA4A4D}"/>
              </a:ext>
            </a:extLst>
          </p:cNvPr>
          <p:cNvSpPr/>
          <p:nvPr/>
        </p:nvSpPr>
        <p:spPr>
          <a:xfrm>
            <a:off x="7774321" y="1263977"/>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9" name="テキスト ボックス 18">
            <a:extLst>
              <a:ext uri="{FF2B5EF4-FFF2-40B4-BE49-F238E27FC236}">
                <a16:creationId xmlns:a16="http://schemas.microsoft.com/office/drawing/2014/main" id="{CDEDCC54-22E0-EC72-985F-FA801F68342B}"/>
              </a:ext>
            </a:extLst>
          </p:cNvPr>
          <p:cNvSpPr txBox="1"/>
          <p:nvPr/>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2872713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スマートフォン</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1632599925"/>
              </p:ext>
            </p:extLst>
          </p:nvPr>
        </p:nvGraphicFramePr>
        <p:xfrm>
          <a:off x="443707" y="934243"/>
          <a:ext cx="11233145" cy="4883019"/>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6">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59">
                  <a:extLst>
                    <a:ext uri="{9D8B030D-6E8A-4147-A177-3AD203B41FA5}">
                      <a16:colId xmlns:a16="http://schemas.microsoft.com/office/drawing/2014/main" val="1933156410"/>
                    </a:ext>
                  </a:extLst>
                </a:gridCol>
                <a:gridCol w="523875">
                  <a:extLst>
                    <a:ext uri="{9D8B030D-6E8A-4147-A177-3AD203B41FA5}">
                      <a16:colId xmlns:a16="http://schemas.microsoft.com/office/drawing/2014/main" val="3040132140"/>
                    </a:ext>
                  </a:extLst>
                </a:gridCol>
                <a:gridCol w="1315987">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49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500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1000</a:t>
                      </a:r>
                      <a:r>
                        <a:rPr kumimoji="1" lang="ja-JP" altLang="en-US" sz="900" b="1" kern="1200">
                          <a:solidFill>
                            <a:schemeClr val="bg1"/>
                          </a:solidFill>
                          <a:latin typeface="Meiryo"/>
                          <a:ea typeface="Meiryo"/>
                          <a:cs typeface="+mn-cs"/>
                        </a:rPr>
                        <a:t>万円～）</a:t>
                      </a:r>
                      <a:endParaRPr kumimoji="1" lang="ja-JP" altLang="en-US" sz="900" b="1">
                        <a:solidFill>
                          <a:schemeClr val="bg1"/>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300</a:t>
                      </a:r>
                      <a:r>
                        <a:rPr kumimoji="1" lang="ja-JP" altLang="en-US" sz="900" b="1" kern="1200">
                          <a:solidFill>
                            <a:schemeClr val="bg1"/>
                          </a:solidFill>
                          <a:latin typeface="Meiryo"/>
                          <a:ea typeface="Meiryo"/>
                          <a:cs typeface="+mn-cs"/>
                        </a:rPr>
                        <a:t>万円～）</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（市区郡）</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900" b="0" i="0" u="none" strike="noStrike" noProof="0">
                          <a:solidFill>
                            <a:schemeClr val="accent3"/>
                          </a:solidFill>
                          <a:latin typeface="Meiryo"/>
                          <a:ea typeface="Meiryo"/>
                        </a:rPr>
                        <a:t>継続</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1000005698</a:t>
                      </a:r>
                      <a:endParaRPr kumimoji="1" lang="ja-JP" altLang="en-US"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lnSpc>
                          <a:spcPct val="100000"/>
                        </a:lnSpc>
                        <a:spcBef>
                          <a:spcPts val="0"/>
                        </a:spcBef>
                        <a:spcAft>
                          <a:spcPts val="0"/>
                        </a:spcAft>
                        <a:buNone/>
                      </a:pPr>
                      <a:r>
                        <a:rPr lang="ja-JP" altLang="en-US" sz="900" b="0" i="0" u="none" strike="noStrike" noProof="0">
                          <a:solidFill>
                            <a:schemeClr val="accent3"/>
                          </a:solidFill>
                          <a:latin typeface="Meiryo"/>
                          <a:ea typeface="Meiryo"/>
                        </a:rPr>
                        <a:t>継続</a:t>
                      </a:r>
                      <a:endParaRPr lang="ja-JP" altLang="en-US" sz="900" b="0" i="0" u="none" strike="noStrike"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cap="none" spc="0" normalizeH="0" baseline="0" noProof="0">
                          <a:ln>
                            <a:noFill/>
                          </a:ln>
                          <a:solidFill>
                            <a:schemeClr val="accent3"/>
                          </a:solidFill>
                          <a:effectLst/>
                          <a:uLnTx/>
                          <a:uFillTx/>
                          <a:latin typeface="Meiryo"/>
                        </a:rPr>
                        <a:t>1000005700</a:t>
                      </a:r>
                      <a:endParaRPr kumimoji="1" lang="ja-JP" altLang="en-US"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a:solidFill>
                            <a:schemeClr val="accent3"/>
                          </a:solidFill>
                          <a:latin typeface="Meiryo" panose="020B0604030504040204" pitchFamily="34" charset="-128"/>
                          <a:ea typeface="Meiryo" panose="020B0604030504040204" pitchFamily="34" charset="-128"/>
                        </a:rPr>
                        <a:t>継続</a:t>
                      </a:r>
                      <a:endParaRPr kumimoji="1" lang="en-US" altLang="ja-JP" sz="900" b="0" i="0" u="none" strike="noStrike" kern="1200" cap="none" spc="0" normalizeH="0" baseline="0" noProof="0">
                        <a:ln>
                          <a:noFill/>
                        </a:ln>
                        <a:solidFill>
                          <a:srgbClr val="545454"/>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effectLst/>
                          <a:latin typeface="Meiryo"/>
                          <a:ea typeface="Meiryo"/>
                          <a:cs typeface="+mn-cs"/>
                        </a:rPr>
                        <a:t>1000001343</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altLang="en-US" sz="900" b="0" i="0" u="none" strike="noStrike" noProof="0">
                          <a:solidFill>
                            <a:schemeClr val="accent3"/>
                          </a:solidFill>
                          <a:latin typeface="Meiryo"/>
                          <a:ea typeface="Meiryo"/>
                        </a:rPr>
                        <a:t>継続</a:t>
                      </a:r>
                      <a:endParaRPr lang="ja-JP" sz="900" b="0" i="0" u="none" strike="noStrike"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en-US" sz="900" b="0" i="0" u="none" strike="noStrike" kern="1200" noProof="0">
                          <a:solidFill>
                            <a:schemeClr val="accent3"/>
                          </a:solidFill>
                          <a:effectLst/>
                          <a:latin typeface="Meiryo"/>
                        </a:rPr>
                        <a:t>1000005717</a:t>
                      </a:r>
                      <a:endParaRPr kumimoji="1" lang="ja-JP" altLang="en-US"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altLang="en-US" sz="900" b="0" i="0" u="none" strike="noStrike" noProof="0">
                          <a:solidFill>
                            <a:schemeClr val="accent3"/>
                          </a:solidFill>
                          <a:latin typeface="Meiryo"/>
                          <a:ea typeface="Meiryo"/>
                        </a:rPr>
                        <a:t>継続</a:t>
                      </a:r>
                      <a:endParaRPr lang="ja-JP" sz="900" b="0" i="0" u="none" strike="noStrike"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1000005702</a:t>
                      </a:r>
                      <a:endParaRPr kumimoji="1" lang="ja-JP" altLang="en-US"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effectLst/>
                          <a:latin typeface="Meiryo"/>
                          <a:ea typeface="Meiryo"/>
                          <a:cs typeface="+mn-cs"/>
                        </a:rPr>
                        <a:t>1000003038</a:t>
                      </a:r>
                      <a:endParaRPr kumimoji="1" lang="ja-JP" altLang="en-US"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2024</a:t>
                      </a:r>
                      <a:r>
                        <a:rPr kumimoji="1" lang="ja-JP" altLang="en-US" sz="900" kern="1200">
                          <a:solidFill>
                            <a:schemeClr val="tx1">
                              <a:lumMod val="65000"/>
                              <a:lumOff val="35000"/>
                            </a:schemeClr>
                          </a:solidFill>
                          <a:latin typeface="メイリオ"/>
                          <a:ea typeface="メイリオ"/>
                          <a:cs typeface="+mn-cs"/>
                        </a:rPr>
                        <a:t>年</a:t>
                      </a:r>
                      <a:r>
                        <a:rPr kumimoji="1" lang="en-US" altLang="ja-JP" sz="900" kern="1200">
                          <a:solidFill>
                            <a:schemeClr val="tx1">
                              <a:lumMod val="65000"/>
                              <a:lumOff val="35000"/>
                            </a:schemeClr>
                          </a:solidFill>
                          <a:latin typeface="メイリオ"/>
                          <a:ea typeface="メイリオ"/>
                          <a:cs typeface="+mn-cs"/>
                        </a:rPr>
                        <a:t>2</a:t>
                      </a:r>
                      <a:r>
                        <a:rPr kumimoji="1" lang="ja-JP" altLang="en-US" sz="900" kern="1200">
                          <a:solidFill>
                            <a:schemeClr val="tx1">
                              <a:lumMod val="65000"/>
                              <a:lumOff val="35000"/>
                            </a:schemeClr>
                          </a:solidFill>
                          <a:latin typeface="メイリオ"/>
                          <a:ea typeface="メイリオ"/>
                          <a:cs typeface="+mn-cs"/>
                        </a:rPr>
                        <a:t>月</a:t>
                      </a:r>
                      <a:r>
                        <a:rPr kumimoji="1" lang="en-US" altLang="ja-JP" sz="900" kern="1200">
                          <a:solidFill>
                            <a:schemeClr val="tx1">
                              <a:lumMod val="65000"/>
                              <a:lumOff val="35000"/>
                            </a:schemeClr>
                          </a:solidFill>
                          <a:latin typeface="メイリオ"/>
                          <a:ea typeface="メイリオ"/>
                          <a:cs typeface="+mn-cs"/>
                        </a:rPr>
                        <a:t>1</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a:t>
                      </a:r>
                      <a:r>
                        <a:rPr lang="ja-JP" altLang="en-US" sz="900" kern="1200">
                          <a:solidFill>
                            <a:schemeClr val="tx1">
                              <a:lumMod val="65000"/>
                              <a:lumOff val="35000"/>
                            </a:schemeClr>
                          </a:solidFill>
                          <a:latin typeface="メイリオ"/>
                          <a:ea typeface="メイリオ"/>
                          <a:cs typeface="+mn-cs"/>
                        </a:rPr>
                        <a:t>木</a:t>
                      </a:r>
                      <a:r>
                        <a:rPr lang="en-US" altLang="ja-JP" sz="900" kern="1200">
                          <a:solidFill>
                            <a:schemeClr val="tx1">
                              <a:lumMod val="65000"/>
                              <a:lumOff val="35000"/>
                            </a:schemeClr>
                          </a:solidFill>
                          <a:latin typeface="メイリオ"/>
                          <a:ea typeface="メイリオ"/>
                          <a:cs typeface="+mn-cs"/>
                        </a:rPr>
                        <a:t>)</a:t>
                      </a:r>
                      <a:endParaRPr kumimoji="1" lang="ja-JP" altLang="en-US" sz="900" kern="1200">
                        <a:solidFill>
                          <a:schemeClr val="tx1">
                            <a:lumMod val="65000"/>
                            <a:lumOff val="35000"/>
                          </a:schemeClr>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99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a:ea typeface="Meiryo"/>
                          <a:cs typeface="+mn-cs"/>
                        </a:rPr>
                        <a:t>広告タイプ</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メインメディアの形式</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accent3"/>
                          </a:solidFill>
                          <a:latin typeface="Meiryo"/>
                          <a:ea typeface="Meiryo"/>
                          <a:cs typeface="+mn-cs"/>
                        </a:rPr>
                        <a:t>【</a:t>
                      </a:r>
                      <a:r>
                        <a:rPr kumimoji="1" lang="ja-JP" altLang="en-US" sz="900" b="0" i="0" kern="1200">
                          <a:solidFill>
                            <a:schemeClr val="accent3"/>
                          </a:solidFill>
                          <a:latin typeface="Meiryo"/>
                          <a:ea typeface="Meiryo"/>
                          <a:cs typeface="+mn-cs"/>
                        </a:rPr>
                        <a:t>スマートフォン</a:t>
                      </a:r>
                      <a:r>
                        <a:rPr kumimoji="1" lang="en-US" altLang="ja-JP" sz="900" b="0" i="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バナー</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画像</a:t>
                      </a:r>
                      <a:r>
                        <a:rPr kumimoji="1" lang="en-US" altLang="ja-JP" sz="900" kern="1200">
                          <a:solidFill>
                            <a:schemeClr val="accent3"/>
                          </a:solidFill>
                          <a:latin typeface="Meiryo"/>
                          <a:ea typeface="Meiryo"/>
                          <a:cs typeface="+mn-cs"/>
                        </a:rPr>
                        <a:t>/16</a:t>
                      </a: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a:t>
                      </a:r>
                    </a:p>
                    <a:p>
                      <a:pPr algn="ctr"/>
                      <a:r>
                        <a:rPr kumimoji="1" lang="ja-JP" altLang="en-US" sz="900" kern="1200">
                          <a:solidFill>
                            <a:schemeClr val="accent3"/>
                          </a:solidFill>
                          <a:latin typeface="Meiryo"/>
                          <a:ea typeface="Meiryo"/>
                          <a:cs typeface="+mn-cs"/>
                        </a:rPr>
                        <a:t>バナー</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動画</a:t>
                      </a:r>
                      <a:r>
                        <a:rPr kumimoji="1" lang="en-US" altLang="ja-JP" sz="900" kern="1200">
                          <a:solidFill>
                            <a:schemeClr val="accent3"/>
                          </a:solidFill>
                          <a:latin typeface="Meiryo"/>
                          <a:ea typeface="Meiryo"/>
                          <a:cs typeface="+mn-cs"/>
                        </a:rPr>
                        <a:t>/16</a:t>
                      </a: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a:t>
                      </a:r>
                      <a:r>
                        <a:rPr kumimoji="1" lang="ja-JP" altLang="en-US" sz="900" kern="1200">
                          <a:solidFill>
                            <a:schemeClr val="accent3"/>
                          </a:solidFill>
                          <a:latin typeface="Meiryo"/>
                          <a:ea typeface="Meiryo"/>
                          <a:cs typeface="+mn-cs"/>
                        </a:rPr>
                        <a:t>　</a:t>
                      </a:r>
                      <a:endParaRPr kumimoji="1" lang="en-US" altLang="ja-JP" sz="900" b="0" i="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837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chemeClr val="accent3"/>
                          </a:solidFill>
                          <a:latin typeface="Meiryo"/>
                          <a:ea typeface="Meiryo"/>
                          <a:cs typeface="+mn-cs"/>
                        </a:rPr>
                        <a:t>動画をフルスクリーンで再生する（</a:t>
                      </a:r>
                      <a:r>
                        <a:rPr kumimoji="1" lang="en-US" altLang="ja-JP" sz="900" b="0" i="0" kern="1200">
                          <a:solidFill>
                            <a:schemeClr val="accent3"/>
                          </a:solidFill>
                          <a:latin typeface="Meiryo"/>
                          <a:ea typeface="Meiryo"/>
                          <a:cs typeface="+mn-cs"/>
                        </a:rPr>
                        <a:t>for view</a:t>
                      </a:r>
                      <a:r>
                        <a:rPr kumimoji="1" lang="ja-JP" altLang="en-US" sz="900" b="0" i="0" kern="1200">
                          <a:solidFill>
                            <a:schemeClr val="accent3"/>
                          </a:solidFill>
                          <a:latin typeface="Meiryo"/>
                          <a:ea typeface="Meiryo"/>
                          <a:cs typeface="+mn-cs"/>
                        </a:rPr>
                        <a:t>）　</a:t>
                      </a:r>
                      <a:r>
                        <a:rPr kumimoji="1" lang="en-US" altLang="ja-JP" sz="900" b="0" i="0" kern="1200">
                          <a:solidFill>
                            <a:schemeClr val="accent3"/>
                          </a:solidFill>
                          <a:latin typeface="Meiryo"/>
                          <a:ea typeface="Meiryo"/>
                          <a:cs typeface="+mn-cs"/>
                        </a:rPr>
                        <a:t>/</a:t>
                      </a:r>
                      <a:r>
                        <a:rPr kumimoji="1" lang="ja-JP" altLang="en-US" sz="900" b="0" i="0" kern="1200">
                          <a:solidFill>
                            <a:schemeClr val="accent3"/>
                          </a:solidFill>
                          <a:latin typeface="Meiryo"/>
                          <a:ea typeface="Meiryo"/>
                          <a:cs typeface="+mn-cs"/>
                        </a:rPr>
                        <a:t>　ランディングページを表示する（</a:t>
                      </a:r>
                      <a:r>
                        <a:rPr kumimoji="1" lang="en-US" altLang="ja-JP" sz="900" b="0" i="0" kern="1200">
                          <a:solidFill>
                            <a:schemeClr val="accent3"/>
                          </a:solidFill>
                          <a:latin typeface="Meiryo"/>
                          <a:ea typeface="Meiryo"/>
                          <a:cs typeface="+mn-cs"/>
                        </a:rPr>
                        <a:t>for click</a:t>
                      </a:r>
                      <a:r>
                        <a:rPr kumimoji="1" lang="ja-JP" altLang="en-US" sz="900" b="0" i="0" kern="1200">
                          <a:solidFill>
                            <a:schemeClr val="accent3"/>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chemeClr val="accent3"/>
                          </a:solidFill>
                          <a:latin typeface="Meiryo"/>
                          <a:ea typeface="Meiryo"/>
                          <a:cs typeface="+mn-cs"/>
                        </a:rPr>
                        <a:t>スマートフォン（ウェブ</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Yahoo! JAPAN</a:t>
                      </a:r>
                      <a:r>
                        <a:rPr kumimoji="1" lang="ja-JP" altLang="en-US" sz="900" kern="1200">
                          <a:solidFill>
                            <a:schemeClr val="accent3"/>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Yahoo! JAPAN</a:t>
                      </a:r>
                      <a:r>
                        <a:rPr kumimoji="1" lang="ja-JP" altLang="en-US" sz="900" kern="1200">
                          <a:solidFill>
                            <a:schemeClr val="accent3"/>
                          </a:solidFill>
                          <a:latin typeface="Meiryo"/>
                          <a:ea typeface="Meiryo"/>
                          <a:cs typeface="+mn-cs"/>
                        </a:rPr>
                        <a:t>　トップページ　および　</a:t>
                      </a:r>
                      <a:r>
                        <a:rPr kumimoji="1" lang="en-US" altLang="ja-JP" sz="900" kern="1200">
                          <a:solidFill>
                            <a:schemeClr val="accent3"/>
                          </a:solidFill>
                          <a:latin typeface="Meiryo"/>
                          <a:ea typeface="Meiryo"/>
                          <a:cs typeface="+mn-cs"/>
                        </a:rPr>
                        <a:t>Yahoo! JAPAN</a:t>
                      </a:r>
                      <a:r>
                        <a:rPr kumimoji="1" lang="ja-JP" altLang="en-US" sz="900" kern="1200">
                          <a:solidFill>
                            <a:schemeClr val="accent3"/>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日（金）～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a:t>
                      </a:r>
                      <a:endParaRPr kumimoji="1" lang="ja-JP" altLang="ja-JP" sz="9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5</a:t>
                      </a:r>
                      <a:r>
                        <a:rPr kumimoji="1" lang="ja-JP" altLang="en-US" sz="900" kern="1200">
                          <a:solidFill>
                            <a:schemeClr val="accent3"/>
                          </a:solidFill>
                          <a:latin typeface="Meiryo"/>
                          <a:ea typeface="Meiryo"/>
                          <a:cs typeface="+mn-cs"/>
                        </a:rPr>
                        <a:t>日間～</a:t>
                      </a:r>
                      <a:r>
                        <a:rPr kumimoji="1" lang="en-US" altLang="ja-JP" sz="900" kern="1200">
                          <a:solidFill>
                            <a:schemeClr val="accent3"/>
                          </a:solidFill>
                          <a:latin typeface="Meiryo"/>
                          <a:ea typeface="Meiryo"/>
                          <a:cs typeface="+mn-cs"/>
                        </a:rPr>
                        <a:t>31</a:t>
                      </a:r>
                      <a:r>
                        <a:rPr kumimoji="1" lang="ja-JP" altLang="en-US" sz="900" kern="1200">
                          <a:solidFill>
                            <a:schemeClr val="accent3"/>
                          </a:solidFill>
                          <a:latin typeface="Meiryo"/>
                          <a:ea typeface="Meiryo"/>
                          <a:cs typeface="+mn-cs"/>
                        </a:rPr>
                        <a:t>日間</a:t>
                      </a:r>
                      <a:r>
                        <a:rPr kumimoji="1" lang="en-US" altLang="ja-JP" sz="900" kern="1200">
                          <a:solidFill>
                            <a:schemeClr val="accent3"/>
                          </a:solidFill>
                          <a:latin typeface="Meiryo"/>
                          <a:ea typeface="Meiryo"/>
                          <a:cs typeface="+mn-cs"/>
                        </a:rPr>
                        <a:t> </a:t>
                      </a:r>
                      <a:r>
                        <a:rPr kumimoji="1" lang="en-US" altLang="ja-JP" sz="900" kern="1200">
                          <a:solidFill>
                            <a:schemeClr val="accent6"/>
                          </a:solidFill>
                          <a:latin typeface="Meiryo"/>
                          <a:ea typeface="Meiryo"/>
                          <a:cs typeface="+mn-cs"/>
                        </a:rPr>
                        <a:t>※1</a:t>
                      </a: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900" kern="1200">
                          <a:solidFill>
                            <a:schemeClr val="accent3"/>
                          </a:solidFill>
                          <a:latin typeface="Meiryo"/>
                          <a:ea typeface="Meiryo"/>
                          <a:cs typeface="+mn-cs"/>
                        </a:rPr>
                        <a:t>3</a:t>
                      </a:r>
                      <a:r>
                        <a:rPr kumimoji="1" lang="ja-JP" altLang="en-US" sz="900" kern="1200">
                          <a:solidFill>
                            <a:schemeClr val="accent3"/>
                          </a:solidFill>
                          <a:latin typeface="Meiryo"/>
                          <a:ea typeface="Meiryo"/>
                          <a:cs typeface="+mn-cs"/>
                        </a:rPr>
                        <a:t>日間～</a:t>
                      </a:r>
                      <a:r>
                        <a:rPr kumimoji="1" lang="en-US" altLang="ja-JP" sz="900" kern="1200">
                          <a:solidFill>
                            <a:schemeClr val="accent3"/>
                          </a:solidFill>
                          <a:latin typeface="Meiryo"/>
                          <a:ea typeface="Meiryo"/>
                          <a:cs typeface="+mn-cs"/>
                        </a:rPr>
                        <a:t>31</a:t>
                      </a:r>
                      <a:r>
                        <a:rPr kumimoji="1" lang="ja-JP" altLang="en-US" sz="9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chemeClr val="accent3"/>
                          </a:solidFill>
                          <a:latin typeface="Meiryo"/>
                          <a:ea typeface="Meiryo"/>
                        </a:rPr>
                        <a:t>5</a:t>
                      </a:r>
                      <a:r>
                        <a:rPr kumimoji="1" lang="ja-JP" altLang="en-US" sz="900">
                          <a:solidFill>
                            <a:schemeClr val="accent3"/>
                          </a:solidFill>
                          <a:latin typeface="Meiryo"/>
                          <a:ea typeface="Meiryo"/>
                        </a:rPr>
                        <a:t>日間～</a:t>
                      </a:r>
                      <a:r>
                        <a:rPr kumimoji="1" lang="en-US" altLang="ja-JP" sz="900">
                          <a:solidFill>
                            <a:schemeClr val="accent3"/>
                          </a:solidFill>
                          <a:latin typeface="Meiryo"/>
                          <a:ea typeface="Meiryo"/>
                        </a:rPr>
                        <a:t>31</a:t>
                      </a:r>
                      <a:r>
                        <a:rPr kumimoji="1" lang="ja-JP" altLang="en-US" sz="900">
                          <a:solidFill>
                            <a:schemeClr val="accent3"/>
                          </a:solidFill>
                          <a:latin typeface="Meiryo"/>
                          <a:ea typeface="Meiryo"/>
                        </a:rPr>
                        <a:t>日間</a:t>
                      </a:r>
                      <a:r>
                        <a:rPr kumimoji="1" lang="en-US" altLang="ja-JP" sz="9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5</a:t>
                      </a:r>
                      <a:r>
                        <a:rPr kumimoji="1" lang="ja-JP" altLang="en-US" sz="900">
                          <a:solidFill>
                            <a:schemeClr val="accent3"/>
                          </a:solidFill>
                          <a:latin typeface="Meiryo"/>
                          <a:ea typeface="Meiryo"/>
                        </a:rPr>
                        <a:t>日間～</a:t>
                      </a:r>
                      <a:r>
                        <a:rPr kumimoji="1" lang="en-US" altLang="ja-JP" sz="900">
                          <a:solidFill>
                            <a:schemeClr val="accent3"/>
                          </a:solidFill>
                          <a:latin typeface="Meiryo"/>
                          <a:ea typeface="Meiryo"/>
                        </a:rPr>
                        <a:t>31</a:t>
                      </a:r>
                      <a:r>
                        <a:rPr kumimoji="1" lang="ja-JP" altLang="en-US" sz="900">
                          <a:solidFill>
                            <a:schemeClr val="accent3"/>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chemeClr val="accent3"/>
                          </a:solidFill>
                          <a:latin typeface="Meiryo"/>
                          <a:ea typeface="Meiryo"/>
                        </a:rPr>
                        <a:t>vimps</a:t>
                      </a:r>
                      <a:r>
                        <a:rPr kumimoji="1" lang="ja-JP" altLang="en-US" sz="900">
                          <a:solidFill>
                            <a:schemeClr val="accent3"/>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5,000,000</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10,000,000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10,000,000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500,000</a:t>
                      </a:r>
                      <a:r>
                        <a:rPr kumimoji="1" lang="ja-JP" altLang="en-US" sz="9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3,000,000</a:t>
                      </a:r>
                      <a:r>
                        <a:rPr kumimoji="1" lang="ja-JP" altLang="en-US" sz="9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3996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960</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768</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chemeClr val="accent3"/>
                          </a:solidFill>
                          <a:latin typeface="Meiryo"/>
                          <a:ea typeface="Meiryo"/>
                        </a:rPr>
                        <a:t>902</a:t>
                      </a:r>
                      <a:r>
                        <a:rPr kumimoji="1" lang="ja-JP" altLang="en-US" sz="900">
                          <a:solidFill>
                            <a:schemeClr val="accent3"/>
                          </a:solidFill>
                          <a:latin typeface="Meiryo"/>
                          <a:ea typeface="Meiryo"/>
                        </a:rPr>
                        <a:t>円 </a:t>
                      </a:r>
                      <a:r>
                        <a:rPr kumimoji="1" lang="en-US" altLang="ja-JP" sz="800" kern="1200">
                          <a:solidFill>
                            <a:schemeClr val="accent6"/>
                          </a:solidFill>
                          <a:latin typeface="Meiryo"/>
                          <a:ea typeface="Meiryo"/>
                          <a:cs typeface="+mn-cs"/>
                        </a:rPr>
                        <a:t>※2</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chemeClr val="accent3"/>
                          </a:solidFill>
                          <a:latin typeface="Meiryo"/>
                          <a:ea typeface="Meiryo"/>
                        </a:rPr>
                        <a:t>1,248</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960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800">
                          <a:solidFill>
                            <a:schemeClr val="accent6"/>
                          </a:solidFill>
                          <a:latin typeface="Meiryo"/>
                          <a:ea typeface="Meiryo"/>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1,248</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960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800">
                          <a:solidFill>
                            <a:schemeClr val="accent6"/>
                          </a:solidFill>
                          <a:latin typeface="Meiryo"/>
                          <a:ea typeface="Meiryo"/>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998</a:t>
                      </a:r>
                      <a:r>
                        <a:rPr kumimoji="1" lang="ja-JP" altLang="en-US" sz="900" kern="1200">
                          <a:solidFill>
                            <a:schemeClr val="accent3"/>
                          </a:solidFill>
                          <a:latin typeface="Meiryo"/>
                          <a:ea typeface="Meiryo"/>
                          <a:cs typeface="+mn-cs"/>
                        </a:rPr>
                        <a:t>円</a:t>
                      </a:r>
                      <a:r>
                        <a:rPr kumimoji="1" lang="ja-JP" altLang="en-US" sz="900">
                          <a:solidFill>
                            <a:schemeClr val="accent3"/>
                          </a:solidFill>
                          <a:latin typeface="Meiryo"/>
                          <a:ea typeface="Meiryo"/>
                        </a:rPr>
                        <a:t>★</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768</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kern="1200">
                          <a:solidFill>
                            <a:schemeClr val="accent6"/>
                          </a:solidFill>
                          <a:latin typeface="Meiryo"/>
                          <a:ea typeface="Meiryo"/>
                          <a:cs typeface="+mn-cs"/>
                        </a:rPr>
                        <a:t>※</a:t>
                      </a:r>
                      <a:r>
                        <a:rPr kumimoji="1" lang="en-US" altLang="ja-JP" sz="800" kern="1200">
                          <a:solidFill>
                            <a:schemeClr val="accent6"/>
                          </a:solidFill>
                          <a:latin typeface="Meiryo"/>
                          <a:ea typeface="Meiryo"/>
                          <a:cs typeface="+mn-cs"/>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1,497</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960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×1.56</a:t>
                      </a:r>
                      <a:r>
                        <a:rPr kumimoji="1" lang="ja-JP" altLang="en-US" sz="900" kern="1200">
                          <a:solidFill>
                            <a:schemeClr val="accent3"/>
                          </a:solidFill>
                          <a:latin typeface="Meiryo"/>
                          <a:ea typeface="Meiryo"/>
                          <a:cs typeface="+mn-cs"/>
                        </a:rPr>
                        <a:t>倍）</a:t>
                      </a:r>
                      <a:r>
                        <a:rPr kumimoji="1" lang="en-US" altLang="ja-JP" sz="800" kern="1200">
                          <a:solidFill>
                            <a:schemeClr val="accent6"/>
                          </a:solidFill>
                          <a:latin typeface="Meiryo"/>
                          <a:ea typeface="Meiryo"/>
                          <a:cs typeface="+mn-cs"/>
                        </a:rPr>
                        <a:t>※4</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6891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tx1">
                              <a:lumMod val="65000"/>
                              <a:lumOff val="35000"/>
                            </a:schemeClr>
                          </a:solidFill>
                          <a:latin typeface="Meiryo"/>
                          <a:ea typeface="Meiryo"/>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002737" y="2361076"/>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3FC84196-7E8E-0005-329D-D44D937B2B82}"/>
              </a:ext>
            </a:extLst>
          </p:cNvPr>
          <p:cNvSpPr/>
          <p:nvPr/>
        </p:nvSpPr>
        <p:spPr>
          <a:xfrm>
            <a:off x="479425" y="601945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eiryo"/>
              </a:rPr>
              <a:t>SP</a:t>
            </a:r>
            <a:r>
              <a:rPr kumimoji="0" lang="ja-JP" sz="800" kern="0">
                <a:solidFill>
                  <a:srgbClr val="595959"/>
                </a:solidFill>
                <a:latin typeface="Meiryo"/>
                <a:ea typeface="Meiryo"/>
              </a:rPr>
              <a:t>はスマートフォン、</a:t>
            </a:r>
            <a:r>
              <a:rPr kumimoji="0" lang="en-US" altLang="ja-JP" sz="800" kern="0">
                <a:solidFill>
                  <a:srgbClr val="595959"/>
                </a:solidFill>
                <a:latin typeface="Meiryo"/>
                <a:ea typeface="Meiryo"/>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eiryo"/>
              </a:rPr>
              <a:t>MD</a:t>
            </a:r>
            <a:r>
              <a:rPr kumimoji="0" lang="ja-JP" sz="800" kern="0">
                <a:solidFill>
                  <a:srgbClr val="595959"/>
                </a:solidFill>
                <a:latin typeface="Meiryo"/>
                <a:ea typeface="Meiryo"/>
              </a:rPr>
              <a:t>はマルチデバイスの略称です。</a:t>
            </a:r>
            <a:endParaRPr lang="en-US"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0" name="正方形/長方形 9">
            <a:extLst>
              <a:ext uri="{FF2B5EF4-FFF2-40B4-BE49-F238E27FC236}">
                <a16:creationId xmlns:a16="http://schemas.microsoft.com/office/drawing/2014/main" id="{E0BD4492-EBE9-BB42-ECE9-D94E538C025F}"/>
              </a:ext>
            </a:extLst>
          </p:cNvPr>
          <p:cNvSpPr/>
          <p:nvPr/>
        </p:nvSpPr>
        <p:spPr>
          <a:xfrm>
            <a:off x="4637615" y="6031585"/>
            <a:ext cx="7314240" cy="541687"/>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a:t>
            </a:r>
            <a:r>
              <a:rPr lang="en-US" altLang="ja-JP" sz="800" b="0" i="0" dirty="0">
                <a:solidFill>
                  <a:srgbClr val="C9002C"/>
                </a:solidFill>
                <a:effectLst/>
                <a:latin typeface="NotoSansJP"/>
              </a:rPr>
              <a:t>1</a:t>
            </a:r>
            <a:r>
              <a:rPr lang="ja-JP" altLang="en-US" sz="800" b="0" i="0" dirty="0">
                <a:solidFill>
                  <a:srgbClr val="C9002C"/>
                </a:solidFill>
                <a:effectLst/>
                <a:latin typeface="NotoSansJP"/>
              </a:rPr>
              <a:t>日間～</a:t>
            </a:r>
            <a:r>
              <a:rPr lang="en-US" altLang="ja-JP" sz="800" b="0" i="0" dirty="0">
                <a:solidFill>
                  <a:srgbClr val="C9002C"/>
                </a:solidFill>
                <a:effectLst/>
                <a:latin typeface="NotoSansJP"/>
              </a:rPr>
              <a:t>4</a:t>
            </a:r>
            <a:r>
              <a:rPr lang="ja-JP" altLang="en-US" sz="800" b="0" i="0" dirty="0">
                <a:solidFill>
                  <a:srgbClr val="C9002C"/>
                </a:solidFill>
                <a:effectLst/>
                <a:latin typeface="NotoSansJP"/>
              </a:rPr>
              <a:t>日間での掲載も可能ですが、予約時のシミュレーション</a:t>
            </a:r>
            <a:r>
              <a:rPr lang="en-US" altLang="ja-JP" sz="800" b="0" i="0" dirty="0" err="1">
                <a:solidFill>
                  <a:srgbClr val="C9002C"/>
                </a:solidFill>
                <a:effectLst/>
                <a:latin typeface="NotoSansJP"/>
              </a:rPr>
              <a:t>vimps</a:t>
            </a:r>
            <a:r>
              <a:rPr lang="ja-JP" altLang="en-US" sz="800" b="0" i="0" dirty="0">
                <a:solidFill>
                  <a:srgbClr val="C9002C"/>
                </a:solidFill>
                <a:effectLst/>
                <a:latin typeface="NotoSansJP"/>
              </a:rPr>
              <a:t>を下回る場合がありますので、</a:t>
            </a:r>
            <a:r>
              <a:rPr lang="en-US" altLang="ja-JP" sz="800" b="0" i="0" dirty="0">
                <a:solidFill>
                  <a:srgbClr val="C9002C"/>
                </a:solidFill>
                <a:effectLst/>
                <a:latin typeface="NotoSansJP"/>
              </a:rPr>
              <a:t>5</a:t>
            </a:r>
            <a:r>
              <a:rPr lang="ja-JP" altLang="en-US" sz="800" b="0" i="0" dirty="0">
                <a:solidFill>
                  <a:srgbClr val="C9002C"/>
                </a:solidFill>
                <a:effectLst/>
                <a:latin typeface="NotoSansJP"/>
              </a:rPr>
              <a:t>日間以上の掲載を推奨します。</a:t>
            </a:r>
            <a:endParaRPr lang="en-US" altLang="ja-JP" sz="800" b="0" i="0" dirty="0">
              <a:solidFill>
                <a:srgbClr val="C9002C"/>
              </a:solidFill>
              <a:effectLst/>
              <a:latin typeface="NotoSansJP"/>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※2  </a:t>
            </a:r>
            <a:r>
              <a:rPr kumimoji="0" lang="en" altLang="ja-JP" sz="800" kern="0" dirty="0">
                <a:solidFill>
                  <a:srgbClr val="C00000"/>
                </a:solidFill>
                <a:latin typeface="Meiryo" panose="020B0604030504040204" pitchFamily="34" charset="-128"/>
                <a:ea typeface="Meiryo" panose="020B0604030504040204" pitchFamily="34" charset="-128"/>
              </a:rPr>
              <a:t>FQ1</a:t>
            </a:r>
            <a:r>
              <a:rPr kumimoji="0" lang="ja-JP" altLang="en-US" sz="800" kern="0" dirty="0">
                <a:solidFill>
                  <a:srgbClr val="C00000"/>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※3  </a:t>
            </a:r>
            <a:r>
              <a:rPr kumimoji="0" lang="ja-JP" altLang="en-US" sz="800" kern="0" dirty="0">
                <a:solidFill>
                  <a:srgbClr val="C00000"/>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00000"/>
                </a:solidFill>
                <a:latin typeface="Meiryo" panose="020B0604030504040204" pitchFamily="34" charset="-128"/>
                <a:ea typeface="Meiryo" panose="020B0604030504040204" pitchFamily="34" charset="-128"/>
              </a:rPr>
              <a:t>vCPM</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※4  </a:t>
            </a:r>
            <a:r>
              <a:rPr lang="ja-JP" altLang="en-US" sz="800" dirty="0">
                <a:solidFill>
                  <a:srgbClr val="C00000"/>
                </a:solidFill>
                <a:latin typeface="Meiryo" panose="020B0604030504040204" pitchFamily="34" charset="-128"/>
                <a:ea typeface="Meiryo" panose="020B0604030504040204" pitchFamily="34" charset="-128"/>
              </a:rPr>
              <a:t>市区郡指定の掛け率含む。</a:t>
            </a:r>
            <a:endParaRPr lang="en-US" altLang="ja-JP" sz="800" dirty="0">
              <a:solidFill>
                <a:srgbClr val="C00000"/>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6C77B497-A1C6-4CA3-4C4C-04EB56DB1B2A}"/>
              </a:ext>
            </a:extLst>
          </p:cNvPr>
          <p:cNvSpPr txBox="1"/>
          <p:nvPr/>
        </p:nvSpPr>
        <p:spPr>
          <a:xfrm>
            <a:off x="387078" y="6400690"/>
            <a:ext cx="4272350" cy="215444"/>
          </a:xfrm>
          <a:prstGeom prst="rect">
            <a:avLst/>
          </a:prstGeom>
          <a:noFill/>
        </p:spPr>
        <p:txBody>
          <a:bodyPr wrap="square">
            <a:spAutoFit/>
          </a:bodyPr>
          <a:lstStyle/>
          <a:p>
            <a:pPr marL="449263" indent="-449263"/>
            <a:r>
              <a:rPr kumimoji="1" lang="en-US" altLang="ja-JP" sz="700">
                <a:solidFill>
                  <a:schemeClr val="accent6"/>
                </a:solidFill>
                <a:latin typeface="+mn-ea"/>
              </a:rPr>
              <a:t>※</a:t>
            </a:r>
            <a:r>
              <a:rPr kumimoji="0" lang="en-US" altLang="ja-JP" sz="700" kern="0">
                <a:solidFill>
                  <a:schemeClr val="accent6"/>
                </a:solidFill>
                <a:latin typeface="+mn-ea"/>
              </a:rPr>
              <a:t>3/11</a:t>
            </a:r>
            <a:r>
              <a:rPr kumimoji="0" lang="ja-JP" altLang="en-US" sz="700" kern="0">
                <a:solidFill>
                  <a:schemeClr val="accent6"/>
                </a:solidFill>
                <a:latin typeface="+mn-ea"/>
              </a:rPr>
              <a:t>に</a:t>
            </a:r>
            <a:r>
              <a:rPr lang="en-US" altLang="ja-JP" sz="700">
                <a:solidFill>
                  <a:schemeClr val="accent6"/>
                </a:solidFill>
                <a:latin typeface="+mn-ea"/>
              </a:rPr>
              <a:t>Yahoo! JAPAN</a:t>
            </a:r>
            <a:r>
              <a:rPr lang="ja-JP" altLang="en-US" sz="700">
                <a:solidFill>
                  <a:schemeClr val="accent6"/>
                </a:solidFill>
                <a:latin typeface="+mn-ea"/>
              </a:rPr>
              <a:t>　トップページ</a:t>
            </a:r>
            <a:r>
              <a:rPr kumimoji="0" lang="ja-JP" altLang="en-US" sz="700" kern="0">
                <a:solidFill>
                  <a:schemeClr val="accent6"/>
                </a:solidFill>
                <a:latin typeface="+mn-ea"/>
              </a:rPr>
              <a:t>にて特別演出が</a:t>
            </a:r>
            <a:r>
              <a:rPr kumimoji="0" lang="ja-JP" altLang="en-US" sz="800" kern="0">
                <a:solidFill>
                  <a:schemeClr val="accent6"/>
                </a:solidFill>
                <a:latin typeface="+mn-ea"/>
              </a:rPr>
              <a:t>行われる</a:t>
            </a:r>
            <a:r>
              <a:rPr kumimoji="0" lang="ja-JP" altLang="en-US" sz="700" kern="0">
                <a:solidFill>
                  <a:schemeClr val="accent6"/>
                </a:solidFill>
                <a:latin typeface="+mn-ea"/>
              </a:rPr>
              <a:t>可能性があります。</a:t>
            </a:r>
          </a:p>
        </p:txBody>
      </p:sp>
    </p:spTree>
    <p:extLst>
      <p:ext uri="{BB962C8B-B14F-4D97-AF65-F5344CB8AC3E}">
        <p14:creationId xmlns:p14="http://schemas.microsoft.com/office/powerpoint/2010/main" val="3766729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EF426870-B601-D7CD-706B-203D3C717AD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スマートフォン</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794757875"/>
              </p:ext>
            </p:extLst>
          </p:nvPr>
        </p:nvGraphicFramePr>
        <p:xfrm>
          <a:off x="479426" y="108902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（時間帯ジャック）</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a:solidFill>
                            <a:schemeClr val="tx1">
                              <a:lumMod val="65000"/>
                              <a:lumOff val="35000"/>
                            </a:schemeClr>
                          </a:solidFill>
                          <a:latin typeface="Meiryo"/>
                          <a:ea typeface="Meiryo"/>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1000007902</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a:solidFill>
                            <a:schemeClr val="tx1">
                              <a:lumMod val="65000"/>
                              <a:lumOff val="35000"/>
                            </a:schemeClr>
                          </a:solidFill>
                          <a:latin typeface="Meiryo"/>
                          <a:ea typeface="Meiryo"/>
                        </a:rPr>
                        <a:t>内容変更</a:t>
                      </a:r>
                      <a:endParaRPr kumimoji="1" lang="ja-JP" altLang="en-US" sz="900" b="0" i="0">
                        <a:solidFill>
                          <a:schemeClr val="tx1">
                            <a:lumMod val="65000"/>
                            <a:lumOff val="35000"/>
                          </a:schemeClr>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1000007921</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2024</a:t>
                      </a:r>
                      <a:r>
                        <a:rPr kumimoji="1" lang="ja-JP" altLang="en-US" sz="900" kern="1200">
                          <a:solidFill>
                            <a:schemeClr val="tx1">
                              <a:lumMod val="65000"/>
                              <a:lumOff val="35000"/>
                            </a:schemeClr>
                          </a:solidFill>
                          <a:latin typeface="メイリオ"/>
                          <a:ea typeface="メイリオ"/>
                          <a:cs typeface="+mn-cs"/>
                        </a:rPr>
                        <a:t>年</a:t>
                      </a:r>
                      <a:r>
                        <a:rPr kumimoji="1" lang="en-US" altLang="ja-JP" sz="900" kern="1200">
                          <a:solidFill>
                            <a:schemeClr val="tx1">
                              <a:lumMod val="65000"/>
                              <a:lumOff val="35000"/>
                            </a:schemeClr>
                          </a:solidFill>
                          <a:latin typeface="メイリオ"/>
                          <a:ea typeface="メイリオ"/>
                          <a:cs typeface="+mn-cs"/>
                        </a:rPr>
                        <a:t>2</a:t>
                      </a:r>
                      <a:r>
                        <a:rPr kumimoji="1" lang="ja-JP" altLang="en-US" sz="900" kern="1200">
                          <a:solidFill>
                            <a:schemeClr val="tx1">
                              <a:lumMod val="65000"/>
                              <a:lumOff val="35000"/>
                            </a:schemeClr>
                          </a:solidFill>
                          <a:latin typeface="メイリオ"/>
                          <a:ea typeface="メイリオ"/>
                          <a:cs typeface="+mn-cs"/>
                        </a:rPr>
                        <a:t>月</a:t>
                      </a:r>
                      <a:r>
                        <a:rPr kumimoji="1" lang="en-US" altLang="ja-JP" sz="900" kern="1200">
                          <a:solidFill>
                            <a:schemeClr val="tx1">
                              <a:lumMod val="65000"/>
                              <a:lumOff val="35000"/>
                            </a:schemeClr>
                          </a:solidFill>
                          <a:latin typeface="メイリオ"/>
                          <a:ea typeface="メイリオ"/>
                          <a:cs typeface="+mn-cs"/>
                        </a:rPr>
                        <a:t>1</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a:t>
                      </a:r>
                      <a:r>
                        <a:rPr lang="ja-JP" altLang="en-US" sz="900" kern="1200">
                          <a:solidFill>
                            <a:schemeClr val="tx1">
                              <a:lumMod val="65000"/>
                              <a:lumOff val="35000"/>
                            </a:schemeClr>
                          </a:solidFill>
                          <a:latin typeface="メイリオ"/>
                          <a:ea typeface="メイリオ"/>
                          <a:cs typeface="+mn-cs"/>
                        </a:rPr>
                        <a:t>木</a:t>
                      </a:r>
                      <a:r>
                        <a:rPr lang="en-US" altLang="ja-JP" sz="900" kern="1200">
                          <a:solidFill>
                            <a:schemeClr val="tx1">
                              <a:lumMod val="65000"/>
                              <a:lumOff val="35000"/>
                            </a:schemeClr>
                          </a:solidFill>
                          <a:latin typeface="メイリオ"/>
                          <a:ea typeface="メイリオ"/>
                          <a:cs typeface="+mn-cs"/>
                        </a:rPr>
                        <a:t>)</a:t>
                      </a:r>
                      <a:endParaRPr kumimoji="1" lang="ja-JP" altLang="en-US" sz="900" kern="1200">
                        <a:solidFill>
                          <a:schemeClr val="tx1">
                            <a:lumMod val="65000"/>
                            <a:lumOff val="35000"/>
                          </a:schemeClr>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a:solidFill>
                            <a:schemeClr val="tx1">
                              <a:lumMod val="65000"/>
                              <a:lumOff val="35000"/>
                            </a:schemeClr>
                          </a:solidFill>
                          <a:latin typeface="Meiryo"/>
                          <a:ea typeface="Meiryo"/>
                        </a:rPr>
                        <a:t>-</a:t>
                      </a:r>
                      <a:endParaRPr kumimoji="1" lang="ja-JP" altLang="en-US" sz="900" b="0" i="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900" b="0" i="0" kern="1200">
                          <a:solidFill>
                            <a:schemeClr val="tx1">
                              <a:lumMod val="65000"/>
                              <a:lumOff val="35000"/>
                            </a:schemeClr>
                          </a:solidFill>
                          <a:latin typeface="Meiryo"/>
                          <a:ea typeface="Meiryo"/>
                          <a:cs typeface="+mn-cs"/>
                        </a:rPr>
                        <a:t>【</a:t>
                      </a:r>
                      <a:r>
                        <a:rPr lang="ja-JP" altLang="en-US" sz="900" b="0" i="0" kern="1200">
                          <a:solidFill>
                            <a:schemeClr val="tx1">
                              <a:lumMod val="65000"/>
                              <a:lumOff val="35000"/>
                            </a:schemeClr>
                          </a:solidFill>
                          <a:latin typeface="Meiryo"/>
                          <a:ea typeface="Meiryo"/>
                          <a:cs typeface="+mn-cs"/>
                        </a:rPr>
                        <a:t>スマートフォン</a:t>
                      </a:r>
                      <a:r>
                        <a:rPr lang="en-US" altLang="ja-JP" sz="900" b="0" i="0" kern="1200">
                          <a:solidFill>
                            <a:schemeClr val="tx1">
                              <a:lumMod val="65000"/>
                              <a:lumOff val="35000"/>
                            </a:schemeClr>
                          </a:solidFill>
                          <a:latin typeface="Meiryo"/>
                          <a:ea typeface="Meiryo"/>
                          <a:cs typeface="+mn-cs"/>
                        </a:rPr>
                        <a:t>】</a:t>
                      </a:r>
                      <a:r>
                        <a:rPr kumimoji="1" lang="ja-JP" altLang="en-US" sz="900" kern="1200">
                          <a:solidFill>
                            <a:schemeClr val="accent3"/>
                          </a:solidFill>
                          <a:latin typeface="Meiryo"/>
                          <a:ea typeface="Meiryo"/>
                          <a:cs typeface="+mn-cs"/>
                        </a:rPr>
                        <a:t>バナー</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画像</a:t>
                      </a:r>
                      <a:r>
                        <a:rPr kumimoji="1" lang="en-US" altLang="ja-JP" sz="900" kern="1200">
                          <a:solidFill>
                            <a:schemeClr val="accent3"/>
                          </a:solidFill>
                          <a:latin typeface="Meiryo"/>
                          <a:ea typeface="Meiryo"/>
                          <a:cs typeface="+mn-cs"/>
                        </a:rPr>
                        <a:t>/16</a:t>
                      </a: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a:t>
                      </a:r>
                    </a:p>
                    <a:p>
                      <a:pPr algn="ctr"/>
                      <a:r>
                        <a:rPr kumimoji="1" lang="ja-JP" altLang="en-US" sz="900" kern="1200">
                          <a:solidFill>
                            <a:schemeClr val="accent3"/>
                          </a:solidFill>
                          <a:latin typeface="Meiryo"/>
                          <a:ea typeface="Meiryo"/>
                          <a:cs typeface="+mn-cs"/>
                        </a:rPr>
                        <a:t>バナー</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動画</a:t>
                      </a:r>
                      <a:r>
                        <a:rPr kumimoji="1" lang="en-US" altLang="ja-JP" sz="900" kern="1200">
                          <a:solidFill>
                            <a:schemeClr val="accent3"/>
                          </a:solidFill>
                          <a:latin typeface="Meiryo"/>
                          <a:ea typeface="Meiryo"/>
                          <a:cs typeface="+mn-cs"/>
                        </a:rPr>
                        <a:t>/16</a:t>
                      </a: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a:t>
                      </a:r>
                      <a:r>
                        <a:rPr kumimoji="1" lang="ja-JP" altLang="en-US" sz="900" kern="1200">
                          <a:solidFill>
                            <a:schemeClr val="accent3"/>
                          </a:solidFill>
                          <a:latin typeface="Meiryo"/>
                          <a:ea typeface="Meiryo"/>
                          <a:cs typeface="+mn-cs"/>
                        </a:rPr>
                        <a:t>　</a:t>
                      </a:r>
                      <a:endParaRPr lang="en-US" altLang="ja-JP" sz="90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kumimoji="1" lang="ja-JP" altLang="en-US" sz="900" kern="1200">
                          <a:solidFill>
                            <a:schemeClr val="tx1">
                              <a:lumMod val="65000"/>
                              <a:lumOff val="35000"/>
                            </a:schemeClr>
                          </a:solidFill>
                          <a:latin typeface="+mn-lt"/>
                          <a:ea typeface="+mn-ea"/>
                          <a:cs typeface="+mn-cs"/>
                        </a:rPr>
                        <a:t>動画をフルスクリーンで再生する（</a:t>
                      </a:r>
                      <a:r>
                        <a:rPr kumimoji="1" lang="en-US" altLang="ja-JP" sz="900" kern="1200">
                          <a:solidFill>
                            <a:schemeClr val="tx1">
                              <a:lumMod val="65000"/>
                              <a:lumOff val="35000"/>
                            </a:schemeClr>
                          </a:solidFill>
                          <a:latin typeface="+mn-lt"/>
                          <a:ea typeface="+mn-ea"/>
                          <a:cs typeface="+mn-cs"/>
                        </a:rPr>
                        <a:t>for view</a:t>
                      </a:r>
                      <a:r>
                        <a:rPr kumimoji="1" lang="ja-JP" altLang="en-US" sz="900" kern="1200">
                          <a:solidFill>
                            <a:schemeClr val="tx1">
                              <a:lumMod val="65000"/>
                              <a:lumOff val="35000"/>
                            </a:schemeClr>
                          </a:solidFill>
                          <a:latin typeface="+mn-lt"/>
                          <a:ea typeface="+mn-ea"/>
                          <a:cs typeface="+mn-cs"/>
                        </a:rPr>
                        <a:t>）　</a:t>
                      </a:r>
                      <a:r>
                        <a:rPr kumimoji="1" lang="en-US" altLang="ja-JP" sz="900" kern="1200">
                          <a:solidFill>
                            <a:schemeClr val="tx1">
                              <a:lumMod val="65000"/>
                              <a:lumOff val="35000"/>
                            </a:schemeClr>
                          </a:solidFill>
                          <a:latin typeface="+mn-lt"/>
                          <a:ea typeface="+mn-ea"/>
                          <a:cs typeface="+mn-cs"/>
                        </a:rPr>
                        <a:t>/</a:t>
                      </a:r>
                      <a:r>
                        <a:rPr kumimoji="1" lang="ja-JP" altLang="en-US" sz="900" kern="1200">
                          <a:solidFill>
                            <a:schemeClr val="tx1">
                              <a:lumMod val="65000"/>
                              <a:lumOff val="35000"/>
                            </a:schemeClr>
                          </a:solidFill>
                          <a:latin typeface="+mn-lt"/>
                          <a:ea typeface="+mn-ea"/>
                          <a:cs typeface="+mn-cs"/>
                        </a:rPr>
                        <a:t>　ランディングページを表示する（</a:t>
                      </a:r>
                      <a:r>
                        <a:rPr kumimoji="1" lang="en-US" altLang="ja-JP" sz="900" kern="1200">
                          <a:solidFill>
                            <a:schemeClr val="tx1">
                              <a:lumMod val="65000"/>
                              <a:lumOff val="35000"/>
                            </a:schemeClr>
                          </a:solidFill>
                          <a:latin typeface="+mn-lt"/>
                          <a:ea typeface="+mn-ea"/>
                          <a:cs typeface="+mn-cs"/>
                        </a:rPr>
                        <a:t>for click</a:t>
                      </a:r>
                      <a:r>
                        <a:rPr kumimoji="1" lang="ja-JP" altLang="en-US" sz="900" kern="1200">
                          <a:solidFill>
                            <a:schemeClr val="tx1">
                              <a:lumMod val="65000"/>
                              <a:lumOff val="35000"/>
                            </a:schemeClr>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kern="1200">
                          <a:solidFill>
                            <a:schemeClr val="tx1">
                              <a:lumMod val="65000"/>
                              <a:lumOff val="35000"/>
                            </a:schemeClr>
                          </a:solidFill>
                          <a:latin typeface="Meiryo"/>
                          <a:ea typeface="Meiryo"/>
                          <a:cs typeface="+mn-cs"/>
                        </a:rPr>
                        <a:t>スマートフォン（ウェブ</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a:solidFill>
                            <a:schemeClr val="tx1">
                              <a:lumMod val="65000"/>
                              <a:lumOff val="35000"/>
                            </a:schemeClr>
                          </a:solidFill>
                          <a:latin typeface="Meiryo"/>
                          <a:ea typeface="Meiryo"/>
                          <a:cs typeface="+mn-cs"/>
                        </a:rPr>
                        <a:t>Yahoo! JAPAN </a:t>
                      </a:r>
                      <a:r>
                        <a:rPr kumimoji="1" lang="ja-JP" altLang="en-US" sz="900" b="0" i="0" kern="120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Yahoo! JAPAN </a:t>
                      </a:r>
                      <a:r>
                        <a:rPr kumimoji="1" lang="ja-JP" altLang="en-US" sz="900" b="0" i="0" kern="1200">
                          <a:solidFill>
                            <a:schemeClr val="tx1">
                              <a:lumMod val="65000"/>
                              <a:lumOff val="35000"/>
                            </a:schemeClr>
                          </a:solidFill>
                          <a:latin typeface="Meiryo"/>
                          <a:ea typeface="Meiryo"/>
                          <a:cs typeface="+mn-cs"/>
                        </a:rPr>
                        <a:t>トップページ</a:t>
                      </a:r>
                      <a:r>
                        <a:rPr kumimoji="1" lang="en-US" altLang="ja-JP" sz="900" b="0" i="0" kern="1200">
                          <a:solidFill>
                            <a:schemeClr val="tx1">
                              <a:lumMod val="65000"/>
                              <a:lumOff val="35000"/>
                            </a:schemeClr>
                          </a:solidFill>
                          <a:latin typeface="Meiryo"/>
                          <a:ea typeface="Meiryo"/>
                          <a:cs typeface="+mn-cs"/>
                        </a:rPr>
                        <a:t> </a:t>
                      </a:r>
                      <a:r>
                        <a:rPr kumimoji="1" lang="ja-JP" altLang="en-US" sz="900" b="0" i="0" kern="1200">
                          <a:solidFill>
                            <a:schemeClr val="tx1">
                              <a:lumMod val="65000"/>
                              <a:lumOff val="35000"/>
                            </a:schemeClr>
                          </a:solidFill>
                          <a:latin typeface="Meiryo"/>
                          <a:ea typeface="Meiryo"/>
                          <a:cs typeface="+mn-cs"/>
                        </a:rPr>
                        <a:t>および</a:t>
                      </a: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a:t>
                      </a:r>
                      <a:endParaRPr kumimoji="1" lang="ja-JP" altLang="ja-JP" sz="90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1</a:t>
                      </a:r>
                      <a:r>
                        <a:rPr kumimoji="1" lang="ja-JP" altLang="en-US"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日（</a:t>
                      </a:r>
                      <a:r>
                        <a:rPr kumimoji="1" lang="en-US" altLang="ja-JP"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1</a:t>
                      </a:r>
                      <a:r>
                        <a:rPr kumimoji="1" lang="ja-JP" altLang="en-US"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900" b="0" i="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900" b="0" i="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tx1">
                              <a:lumMod val="65000"/>
                              <a:lumOff val="35000"/>
                            </a:schemeClr>
                          </a:solidFill>
                          <a:latin typeface="Meiryo"/>
                          <a:ea typeface="Meiryo"/>
                          <a:cs typeface="+mn-cs"/>
                        </a:rPr>
                        <a:t>価格は</a:t>
                      </a:r>
                      <a:r>
                        <a:rPr lang="en-US" altLang="ja-JP" sz="900" b="0" i="0" kern="1200">
                          <a:solidFill>
                            <a:schemeClr val="tx1">
                              <a:lumMod val="65000"/>
                              <a:lumOff val="35000"/>
                            </a:schemeClr>
                          </a:solidFill>
                          <a:latin typeface="Meiryo"/>
                          <a:ea typeface="Meiryo"/>
                          <a:cs typeface="+mn-cs"/>
                        </a:rPr>
                        <a:t>P19</a:t>
                      </a:r>
                      <a:r>
                        <a:rPr kumimoji="1" lang="ja-JP" altLang="en-US" sz="900" b="0" i="0" kern="1200">
                          <a:solidFill>
                            <a:schemeClr val="tx1">
                              <a:lumMod val="65000"/>
                              <a:lumOff val="35000"/>
                            </a:schemeClr>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tx1">
                              <a:lumMod val="65000"/>
                              <a:lumOff val="35000"/>
                            </a:schemeClr>
                          </a:solidFill>
                          <a:latin typeface="Meiryo"/>
                          <a:ea typeface="Meiryo"/>
                          <a:cs typeface="+mn-cs"/>
                        </a:rPr>
                        <a:t>価格は</a:t>
                      </a:r>
                      <a:r>
                        <a:rPr lang="en-US" altLang="ja-JP" sz="900" b="0" i="0" kern="1200">
                          <a:solidFill>
                            <a:schemeClr val="tx1">
                              <a:lumMod val="65000"/>
                              <a:lumOff val="35000"/>
                            </a:schemeClr>
                          </a:solidFill>
                          <a:latin typeface="Meiryo"/>
                          <a:ea typeface="Meiryo"/>
                          <a:cs typeface="+mn-cs"/>
                        </a:rPr>
                        <a:t>P20</a:t>
                      </a:r>
                      <a:r>
                        <a:rPr kumimoji="1" lang="ja-JP" altLang="en-US" sz="900" b="0" i="0" kern="1200">
                          <a:solidFill>
                            <a:schemeClr val="tx1">
                              <a:lumMod val="65000"/>
                              <a:lumOff val="35000"/>
                            </a:schemeClr>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chemeClr val="tx1">
                              <a:lumMod val="65000"/>
                              <a:lumOff val="35000"/>
                            </a:schemeClr>
                          </a:solidFill>
                          <a:latin typeface="Meiryo"/>
                          <a:ea typeface="Meiryo"/>
                        </a:rPr>
                        <a:t>-</a:t>
                      </a:r>
                      <a:endParaRPr kumimoji="1" lang="ja-JP" altLang="en-US" sz="1050" b="0" i="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2" name="正方形/長方形 21">
            <a:extLst>
              <a:ext uri="{FF2B5EF4-FFF2-40B4-BE49-F238E27FC236}">
                <a16:creationId xmlns:a16="http://schemas.microsoft.com/office/drawing/2014/main" id="{3BD2B934-2B3E-76AE-8F13-CF3503B305CE}"/>
              </a:ext>
            </a:extLst>
          </p:cNvPr>
          <p:cNvSpPr/>
          <p:nvPr/>
        </p:nvSpPr>
        <p:spPr>
          <a:xfrm>
            <a:off x="479423" y="6081425"/>
            <a:ext cx="4087657" cy="541687"/>
          </a:xfrm>
          <a:prstGeom prst="rect">
            <a:avLst/>
          </a:prstGeom>
        </p:spPr>
        <p:txBody>
          <a:bodyPr wrap="none" lIns="0" tIns="0" rIns="0" bIns="0" anchor="t">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時間帯ジャック商品は</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日で最大</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時間、</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週間で最大</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10</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時間までの販売となります。</a:t>
            </a: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7" name="円/楕円 15">
            <a:extLst>
              <a:ext uri="{FF2B5EF4-FFF2-40B4-BE49-F238E27FC236}">
                <a16:creationId xmlns:a16="http://schemas.microsoft.com/office/drawing/2014/main" id="{C2CB7BB3-344D-377D-A470-A547CA7A71BF}"/>
              </a:ext>
            </a:extLst>
          </p:cNvPr>
          <p:cNvSpPr>
            <a:spLocks noChangeAspect="1"/>
          </p:cNvSpPr>
          <p:nvPr/>
        </p:nvSpPr>
        <p:spPr>
          <a:xfrm>
            <a:off x="8829205" y="264921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61453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スマートフォン</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595959"/>
                </a:solidFill>
                <a:latin typeface="Meiryo"/>
                <a:ea typeface="Meiryo"/>
              </a:rPr>
              <a:t>※</a:t>
            </a:r>
            <a:r>
              <a:rPr kumimoji="0" lang="en-US" sz="850" kern="0">
                <a:solidFill>
                  <a:srgbClr val="595959"/>
                </a:solidFill>
                <a:latin typeface="Meiryo"/>
                <a:ea typeface="Meiryo"/>
              </a:rPr>
              <a:t>SP</a:t>
            </a:r>
            <a:r>
              <a:rPr kumimoji="0" lang="ja-JP" sz="850" kern="0">
                <a:solidFill>
                  <a:srgbClr val="595959"/>
                </a:solidFill>
                <a:latin typeface="Meiryo"/>
                <a:ea typeface="Meiryo"/>
              </a:rPr>
              <a:t>はスマートフォン、</a:t>
            </a:r>
            <a:r>
              <a:rPr kumimoji="0" lang="en-US" altLang="ja-JP" sz="850" kern="0">
                <a:solidFill>
                  <a:srgbClr val="595959"/>
                </a:solidFill>
                <a:latin typeface="Meiryo"/>
                <a:ea typeface="Meiryo"/>
              </a:rPr>
              <a:t>PC</a:t>
            </a:r>
            <a:r>
              <a:rPr kumimoji="0" lang="ja-JP" sz="850" kern="0">
                <a:solidFill>
                  <a:srgbClr val="595959"/>
                </a:solidFill>
                <a:latin typeface="Meiryo"/>
                <a:ea typeface="Meiryo"/>
              </a:rPr>
              <a:t>はパソコン、</a:t>
            </a:r>
            <a:r>
              <a:rPr kumimoji="0" lang="en-US" altLang="ja-JP" sz="850" kern="0">
                <a:solidFill>
                  <a:srgbClr val="595959"/>
                </a:solidFill>
                <a:latin typeface="Meiryo"/>
                <a:ea typeface="Meiryo"/>
              </a:rPr>
              <a:t>MD</a:t>
            </a:r>
            <a:r>
              <a:rPr kumimoji="0" lang="ja-JP" sz="850" kern="0">
                <a:solidFill>
                  <a:srgbClr val="595959"/>
                </a:solidFill>
                <a:latin typeface="Meiryo"/>
                <a:ea typeface="Meiryo"/>
              </a:rPr>
              <a:t>はマルチデバイスの略称です。</a:t>
            </a:r>
            <a:r>
              <a:rPr kumimoji="0" lang="ja-JP" altLang="en-US" sz="850" kern="0">
                <a:solidFill>
                  <a:srgbClr val="595959"/>
                </a:solidFill>
                <a:latin typeface="Meiryo"/>
                <a:ea typeface="Meiryo"/>
              </a:rPr>
              <a:t>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vCPM</a:t>
            </a:r>
            <a:r>
              <a:rPr kumimoji="0" lang="ja-JP" altLang="en-US" sz="850" kern="0">
                <a:solidFill>
                  <a:srgbClr val="595959"/>
                </a:solidFill>
                <a:latin typeface="Meiryo"/>
                <a:ea typeface="Meiryo"/>
              </a:rPr>
              <a:t>はビューアブルインプレッション</a:t>
            </a:r>
            <a:r>
              <a:rPr kumimoji="0" lang="en-US" altLang="ja-JP" sz="850" kern="0">
                <a:solidFill>
                  <a:srgbClr val="595959"/>
                </a:solidFill>
                <a:latin typeface="Meiryo"/>
                <a:ea typeface="Meiryo"/>
              </a:rPr>
              <a:t>1,000</a:t>
            </a:r>
            <a:r>
              <a:rPr kumimoji="0" lang="ja-JP" altLang="en-US" sz="850" kern="0">
                <a:solidFill>
                  <a:srgbClr val="595959"/>
                </a:solidFill>
                <a:latin typeface="Meiryo"/>
                <a:ea typeface="Meiryo"/>
              </a:rPr>
              <a:t>回あたりにかかる見込み広告費用です。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vimps</a:t>
            </a:r>
            <a:r>
              <a:rPr kumimoji="0" lang="ja-JP" altLang="en-US" sz="850" kern="0">
                <a:solidFill>
                  <a:srgbClr val="595959"/>
                </a:solidFill>
                <a:latin typeface="Meiryo"/>
                <a:ea typeface="Meiryo"/>
              </a:rPr>
              <a:t>はビューアブルインプレッションの略称です。</a:t>
            </a:r>
            <a:endParaRPr lang="ja-JP" altLang="en-US" sz="850" kern="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1240143258"/>
              </p:ext>
            </p:extLst>
          </p:nvPr>
        </p:nvGraphicFramePr>
        <p:xfrm>
          <a:off x="479423" y="1089025"/>
          <a:ext cx="5515692" cy="5245322"/>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2,880,000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1,620,000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1,710,000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4,320,000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4,050,000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4,140,000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242367469"/>
              </p:ext>
            </p:extLst>
          </p:nvPr>
        </p:nvGraphicFramePr>
        <p:xfrm>
          <a:off x="6196887" y="1089025"/>
          <a:ext cx="5515693" cy="5245322"/>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5,490,000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4,860,000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5,670,000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6,030,000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6,210,000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2131862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4294967295"/>
          </p:nvPr>
        </p:nvSpPr>
        <p:spPr>
          <a:xfrm>
            <a:off x="1905536" y="2061932"/>
            <a:ext cx="5414600" cy="360040"/>
          </a:xfrm>
          <a:prstGeom prst="rect">
            <a:avLst/>
          </a:prstGeom>
        </p:spPr>
        <p:txBody>
          <a:bodyPr>
            <a:normAutofit fontScale="85000" lnSpcReduction="20000"/>
          </a:bodyPr>
          <a:lstStyle/>
          <a:p>
            <a:r>
              <a:rPr lang="ja-JP" altLang="en-US" b="1">
                <a:solidFill>
                  <a:schemeClr val="accent3"/>
                </a:solidFill>
                <a:latin typeface="Meiryo" panose="020B0604030504040204" pitchFamily="34" charset="-128"/>
                <a:ea typeface="Meiryo" panose="020B0604030504040204" pitchFamily="34" charset="-128"/>
              </a:rPr>
              <a:t>概要</a:t>
            </a:r>
            <a:endParaRPr kumimoji="1" lang="ja-JP" altLang="en-US"/>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4294967295"/>
          </p:nvPr>
        </p:nvSpPr>
        <p:spPr>
          <a:xfrm>
            <a:off x="1905536" y="3016526"/>
            <a:ext cx="5414600" cy="360040"/>
          </a:xfrm>
          <a:prstGeom prst="rect">
            <a:avLst/>
          </a:prstGeom>
        </p:spPr>
        <p:txBody>
          <a:bodyPr>
            <a:normAutofit fontScale="85000" lnSpcReduction="20000"/>
          </a:bodyPr>
          <a:lstStyle/>
          <a:p>
            <a:r>
              <a:rPr lang="ja-JP" altLang="en-US" b="1" dirty="0">
                <a:solidFill>
                  <a:schemeClr val="accent3"/>
                </a:solidFill>
                <a:latin typeface="Meiryo" panose="020B0604030504040204" pitchFamily="34" charset="-128"/>
                <a:ea typeface="Meiryo" panose="020B0604030504040204" pitchFamily="34" charset="-128"/>
              </a:rPr>
              <a:t>商品スペック</a:t>
            </a:r>
            <a:endParaRPr kumimoji="1" lang="ja-JP" altLang="en-US" dirty="0"/>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4294967295"/>
          </p:nvPr>
        </p:nvSpPr>
        <p:spPr>
          <a:xfrm>
            <a:off x="1905536" y="3940975"/>
            <a:ext cx="5414600" cy="360040"/>
          </a:xfrm>
          <a:prstGeom prst="rect">
            <a:avLst/>
          </a:prstGeom>
        </p:spPr>
        <p:txBody>
          <a:bodyPr>
            <a:normAutofit fontScale="85000" lnSpcReduction="20000"/>
          </a:bodyPr>
          <a:lstStyle/>
          <a:p>
            <a:r>
              <a:rPr lang="ja-JP" altLang="en-US" b="1">
                <a:solidFill>
                  <a:schemeClr val="accent3"/>
                </a:solidFill>
                <a:latin typeface="Meiryo" panose="020B0604030504040204" pitchFamily="34" charset="-128"/>
                <a:ea typeface="Meiryo" panose="020B0604030504040204" pitchFamily="34" charset="-128"/>
              </a:rPr>
              <a:t>その他・注意事項</a:t>
            </a:r>
            <a:endParaRPr kumimoji="1" lang="ja-JP" altLang="en-US"/>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スマートフォン</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595959"/>
                </a:solidFill>
                <a:latin typeface="Meiryo"/>
                <a:ea typeface="Meiryo"/>
              </a:rPr>
              <a:t>※</a:t>
            </a:r>
            <a:r>
              <a:rPr kumimoji="0" lang="en-US" sz="850" kern="0">
                <a:solidFill>
                  <a:srgbClr val="595959"/>
                </a:solidFill>
                <a:latin typeface="Meiryo"/>
                <a:ea typeface="Meiryo"/>
              </a:rPr>
              <a:t>SP</a:t>
            </a:r>
            <a:r>
              <a:rPr kumimoji="0" lang="ja-JP" sz="850" kern="0">
                <a:solidFill>
                  <a:srgbClr val="595959"/>
                </a:solidFill>
                <a:latin typeface="Meiryo"/>
                <a:ea typeface="Meiryo"/>
              </a:rPr>
              <a:t>はスマートフォン、</a:t>
            </a:r>
            <a:r>
              <a:rPr kumimoji="0" lang="en-US" altLang="ja-JP" sz="850" kern="0">
                <a:solidFill>
                  <a:srgbClr val="595959"/>
                </a:solidFill>
                <a:latin typeface="Meiryo"/>
                <a:ea typeface="Meiryo"/>
              </a:rPr>
              <a:t>PC</a:t>
            </a:r>
            <a:r>
              <a:rPr kumimoji="0" lang="ja-JP" sz="850" kern="0">
                <a:solidFill>
                  <a:srgbClr val="595959"/>
                </a:solidFill>
                <a:latin typeface="Meiryo"/>
                <a:ea typeface="Meiryo"/>
              </a:rPr>
              <a:t>はパソコン、</a:t>
            </a:r>
            <a:r>
              <a:rPr kumimoji="0" lang="en-US" altLang="ja-JP" sz="850" kern="0">
                <a:solidFill>
                  <a:srgbClr val="595959"/>
                </a:solidFill>
                <a:latin typeface="Meiryo"/>
                <a:ea typeface="Meiryo"/>
              </a:rPr>
              <a:t>MD</a:t>
            </a:r>
            <a:r>
              <a:rPr kumimoji="0" lang="ja-JP" sz="850" kern="0">
                <a:solidFill>
                  <a:srgbClr val="595959"/>
                </a:solidFill>
                <a:latin typeface="Meiryo"/>
                <a:ea typeface="Meiryo"/>
              </a:rPr>
              <a:t>はマルチデバイスの略称です。</a:t>
            </a:r>
            <a:r>
              <a:rPr kumimoji="0" lang="ja-JP" altLang="en-US" sz="850" kern="0">
                <a:solidFill>
                  <a:srgbClr val="595959"/>
                </a:solidFill>
                <a:latin typeface="Meiryo"/>
                <a:ea typeface="Meiryo"/>
              </a:rPr>
              <a:t>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vCPM</a:t>
            </a:r>
            <a:r>
              <a:rPr kumimoji="0" lang="ja-JP" altLang="en-US" sz="850" kern="0">
                <a:solidFill>
                  <a:srgbClr val="595959"/>
                </a:solidFill>
                <a:latin typeface="Meiryo"/>
                <a:ea typeface="Meiryo"/>
              </a:rPr>
              <a:t>はビューアブルインプレッション</a:t>
            </a:r>
            <a:r>
              <a:rPr kumimoji="0" lang="en-US" altLang="ja-JP" sz="850" kern="0">
                <a:solidFill>
                  <a:srgbClr val="595959"/>
                </a:solidFill>
                <a:latin typeface="Meiryo"/>
                <a:ea typeface="Meiryo"/>
              </a:rPr>
              <a:t>1,000</a:t>
            </a:r>
            <a:r>
              <a:rPr kumimoji="0" lang="ja-JP" altLang="en-US" sz="850" kern="0">
                <a:solidFill>
                  <a:srgbClr val="595959"/>
                </a:solidFill>
                <a:latin typeface="Meiryo"/>
                <a:ea typeface="Meiryo"/>
              </a:rPr>
              <a:t>回あたりにかかる見込み広告費用です。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vimps</a:t>
            </a:r>
            <a:r>
              <a:rPr kumimoji="0" lang="ja-JP" altLang="en-US" sz="850" kern="0">
                <a:solidFill>
                  <a:srgbClr val="595959"/>
                </a:solidFill>
                <a:latin typeface="Meiryo"/>
                <a:ea typeface="Meiryo"/>
              </a:rPr>
              <a:t>はビューアブルインプレッションの略称です。</a:t>
            </a:r>
            <a:endParaRPr lang="ja-JP" altLang="en-US" sz="850" kern="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4283121672"/>
              </p:ext>
            </p:extLst>
          </p:nvPr>
        </p:nvGraphicFramePr>
        <p:xfrm>
          <a:off x="479423" y="1089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1,260,000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1,540,000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1,530,000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1,980,000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1701389488"/>
              </p:ext>
            </p:extLst>
          </p:nvPr>
        </p:nvGraphicFramePr>
        <p:xfrm>
          <a:off x="6240018" y="1089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2,160,000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2,250,000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2,880,000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42830807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70874212-AA3F-9E8F-840C-847CB79AE4D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スマートフォン</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2095884068"/>
              </p:ext>
            </p:extLst>
          </p:nvPr>
        </p:nvGraphicFramePr>
        <p:xfrm>
          <a:off x="479423" y="966685"/>
          <a:ext cx="11233148" cy="3913518"/>
        </p:xfrm>
        <a:graphic>
          <a:graphicData uri="http://schemas.openxmlformats.org/drawingml/2006/table">
            <a:tbl>
              <a:tblPr bandRow="1"/>
              <a:tblGrid>
                <a:gridCol w="1379357">
                  <a:extLst>
                    <a:ext uri="{9D8B030D-6E8A-4147-A177-3AD203B41FA5}">
                      <a16:colId xmlns:a16="http://schemas.microsoft.com/office/drawing/2014/main" val="792911817"/>
                    </a:ext>
                  </a:extLst>
                </a:gridCol>
                <a:gridCol w="1374789">
                  <a:extLst>
                    <a:ext uri="{9D8B030D-6E8A-4147-A177-3AD203B41FA5}">
                      <a16:colId xmlns:a16="http://schemas.microsoft.com/office/drawing/2014/main" val="2515137241"/>
                    </a:ext>
                  </a:extLst>
                </a:gridCol>
                <a:gridCol w="1372298">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700" b="1" kern="120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a:solidFill>
                            <a:schemeClr val="bg1"/>
                          </a:solidFill>
                          <a:latin typeface="Meiryo" panose="020B0604030504040204" pitchFamily="34" charset="-128"/>
                          <a:ea typeface="Meiryo" panose="020B0604030504040204" pitchFamily="34" charset="-128"/>
                          <a:cs typeface="+mn-cs"/>
                        </a:rPr>
                        <a:t>1</a:t>
                      </a:r>
                      <a:r>
                        <a:rPr kumimoji="1" lang="ja-JP" altLang="en-US" sz="700" b="1" kern="1200">
                          <a:solidFill>
                            <a:schemeClr val="bg1"/>
                          </a:solidFill>
                          <a:latin typeface="Meiryo" panose="020B0604030504040204" pitchFamily="34" charset="-128"/>
                          <a:ea typeface="Meiryo" panose="020B0604030504040204" pitchFamily="34" charset="-128"/>
                          <a:cs typeface="+mn-cs"/>
                        </a:rPr>
                        <a:t>都</a:t>
                      </a:r>
                      <a:r>
                        <a:rPr kumimoji="1" lang="en-US" altLang="ja-JP" sz="700" b="1" kern="1200">
                          <a:solidFill>
                            <a:schemeClr val="bg1"/>
                          </a:solidFill>
                          <a:latin typeface="Meiryo" panose="020B0604030504040204" pitchFamily="34" charset="-128"/>
                          <a:ea typeface="Meiryo" panose="020B0604030504040204" pitchFamily="34" charset="-128"/>
                          <a:cs typeface="+mn-cs"/>
                        </a:rPr>
                        <a:t>6</a:t>
                      </a:r>
                      <a:r>
                        <a:rPr kumimoji="1" lang="ja-JP" altLang="en-US" sz="700" b="1" kern="120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都</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6</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県</a:t>
                      </a:r>
                      <a:r>
                        <a:rPr lang="ja-JP" altLang="en-US" sz="1100" b="0" kern="1200">
                          <a:solidFill>
                            <a:schemeClr val="tx1">
                              <a:lumMod val="65000"/>
                              <a:lumOff val="35000"/>
                            </a:schemeClr>
                          </a:solidFill>
                          <a:latin typeface="Meiryo"/>
                          <a:ea typeface="Meiryo"/>
                        </a:rPr>
                        <a:t>(固定)</a:t>
                      </a:r>
                      <a:endPar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chemeClr val="accent3"/>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（興味関心、購買</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イベント）</a:t>
                      </a:r>
                      <a:r>
                        <a:rPr kumimoji="1" lang="en-US" altLang="ja-JP" sz="900" b="0" kern="1200">
                          <a:solidFill>
                            <a:schemeClr val="bg1"/>
                          </a:solidFill>
                          <a:latin typeface="Meiryo" panose="020B0604030504040204" pitchFamily="34" charset="-128"/>
                          <a:ea typeface="Meiryo" panose="020B0604030504040204" pitchFamily="34" charset="-128"/>
                        </a:rPr>
                        <a:t>※</a:t>
                      </a:r>
                      <a:r>
                        <a:rPr kumimoji="1" lang="ja-JP" altLang="en-US" sz="900" b="0" kern="1200">
                          <a:solidFill>
                            <a:schemeClr val="bg1"/>
                          </a:solidFill>
                          <a:latin typeface="Meiryo" panose="020B0604030504040204" pitchFamily="34" charset="-128"/>
                          <a:ea typeface="Meiryo" panose="020B0604030504040204" pitchFamily="34" charset="-128"/>
                        </a:rPr>
                        <a:t>１</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a:solidFill>
                            <a:schemeClr val="bg1"/>
                          </a:solidFill>
                          <a:latin typeface="Meiryo" panose="020B0604030504040204" pitchFamily="34" charset="-128"/>
                          <a:ea typeface="Meiryo" panose="020B0604030504040204" pitchFamily="34" charset="-128"/>
                        </a:rPr>
                        <a:t>1.8</a:t>
                      </a:r>
                      <a:r>
                        <a:rPr kumimoji="1" lang="ja-JP" altLang="en-US" sz="1000" b="0" kern="1200">
                          <a:solidFill>
                            <a:schemeClr val="bg1"/>
                          </a:solidFill>
                          <a:latin typeface="Meiryo" panose="020B0604030504040204" pitchFamily="34" charset="-128"/>
                          <a:ea typeface="Meiryo" panose="020B0604030504040204" pitchFamily="34" charset="-128"/>
                        </a:rPr>
                        <a:t>倍</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リスト参照</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chemeClr val="accent3"/>
                          </a:solidFill>
                          <a:latin typeface="Meiryo" panose="020B0604030504040204" pitchFamily="34" charset="-128"/>
                          <a:ea typeface="Meiryo" panose="020B0604030504040204" pitchFamily="34" charset="-128"/>
                          <a:cs typeface="+mn-cs"/>
                        </a:rPr>
                        <a:t>●</a:t>
                      </a:r>
                    </a:p>
                    <a:p>
                      <a:pPr algn="ctr"/>
                      <a:r>
                        <a:rPr kumimoji="1" lang="en-US" altLang="ja-JP" sz="9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kern="1200">
                          <a:solidFill>
                            <a:schemeClr val="tx1">
                              <a:lumMod val="65000"/>
                              <a:lumOff val="35000"/>
                            </a:schemeClr>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r>
                        <a:rPr lang="ja-JP" altLang="en-US" sz="1100" b="0" kern="1200">
                          <a:solidFill>
                            <a:schemeClr val="tx1">
                              <a:lumMod val="65000"/>
                              <a:lumOff val="35000"/>
                            </a:schemeClr>
                          </a:solidFill>
                          <a:latin typeface="Meiryo"/>
                          <a:ea typeface="Meiryo"/>
                        </a:rPr>
                        <a:t>(固定)</a:t>
                      </a:r>
                      <a:endPar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sp>
        <p:nvSpPr>
          <p:cNvPr id="6" name="テキスト ボックス 5">
            <a:extLst>
              <a:ext uri="{FF2B5EF4-FFF2-40B4-BE49-F238E27FC236}">
                <a16:creationId xmlns:a16="http://schemas.microsoft.com/office/drawing/2014/main" id="{47F1BCBD-9154-201D-FD88-5C343C0773A0}"/>
              </a:ext>
            </a:extLst>
          </p:cNvPr>
          <p:cNvSpPr txBox="1"/>
          <p:nvPr/>
        </p:nvSpPr>
        <p:spPr>
          <a:xfrm>
            <a:off x="562748" y="4856933"/>
            <a:ext cx="10767371" cy="1768176"/>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23262712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8" name="図プレースホルダー 7" descr="アイコン&#10;&#10;自動的に生成された説明">
            <a:extLst>
              <a:ext uri="{FF2B5EF4-FFF2-40B4-BE49-F238E27FC236}">
                <a16:creationId xmlns:a16="http://schemas.microsoft.com/office/drawing/2014/main" id="{5E8EBEF1-0ECA-401A-28B2-74C1D1BB23A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grpSp>
        <p:nvGrpSpPr>
          <p:cNvPr id="6" name="グループ化 5">
            <a:extLst>
              <a:ext uri="{FF2B5EF4-FFF2-40B4-BE49-F238E27FC236}">
                <a16:creationId xmlns:a16="http://schemas.microsoft.com/office/drawing/2014/main" id="{594F5452-550E-B7A2-66D0-569C64B71917}"/>
              </a:ext>
            </a:extLst>
          </p:cNvPr>
          <p:cNvGrpSpPr/>
          <p:nvPr/>
        </p:nvGrpSpPr>
        <p:grpSpPr>
          <a:xfrm>
            <a:off x="1282854" y="2247990"/>
            <a:ext cx="2841099" cy="3008587"/>
            <a:chOff x="513033" y="446487"/>
            <a:chExt cx="2115990" cy="2101183"/>
          </a:xfrm>
        </p:grpSpPr>
        <p:pic>
          <p:nvPicPr>
            <p:cNvPr id="15" name="図 14">
              <a:extLst>
                <a:ext uri="{FF2B5EF4-FFF2-40B4-BE49-F238E27FC236}">
                  <a16:creationId xmlns:a16="http://schemas.microsoft.com/office/drawing/2014/main" id="{C4C8EB1D-5632-43BD-4D07-93FE839AB479}"/>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52636"/>
            <a:stretch/>
          </p:blipFill>
          <p:spPr>
            <a:xfrm>
              <a:off x="513033" y="446487"/>
              <a:ext cx="2115990" cy="2101183"/>
            </a:xfrm>
            <a:prstGeom prst="rect">
              <a:avLst/>
            </a:prstGeom>
          </p:spPr>
        </p:pic>
        <p:pic>
          <p:nvPicPr>
            <p:cNvPr id="19" name="図 18">
              <a:extLst>
                <a:ext uri="{FF2B5EF4-FFF2-40B4-BE49-F238E27FC236}">
                  <a16:creationId xmlns:a16="http://schemas.microsoft.com/office/drawing/2014/main" id="{0E763861-A3BB-834D-4D8D-014BD4ADEBD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0" name="図 19">
            <a:extLst>
              <a:ext uri="{FF2B5EF4-FFF2-40B4-BE49-F238E27FC236}">
                <a16:creationId xmlns:a16="http://schemas.microsoft.com/office/drawing/2014/main" id="{65467D5C-CC2B-7B5B-1D5B-24A39490A033}"/>
              </a:ext>
            </a:extLst>
          </p:cNvPr>
          <p:cNvPicPr>
            <a:picLocks noChangeAspect="1"/>
          </p:cNvPicPr>
          <p:nvPr/>
        </p:nvPicPr>
        <p:blipFill rotWithShape="1">
          <a:blip r:embed="rId8">
            <a:extLst>
              <a:ext uri="{28A0092B-C50C-407E-A947-70E740481C1C}">
                <a14:useLocalDpi xmlns:a14="http://schemas.microsoft.com/office/drawing/2010/main"/>
              </a:ext>
            </a:extLst>
          </a:blip>
          <a:srcRect b="40211"/>
          <a:stretch/>
        </p:blipFill>
        <p:spPr>
          <a:xfrm>
            <a:off x="1479266" y="2653010"/>
            <a:ext cx="2448272" cy="2603567"/>
          </a:xfrm>
          <a:prstGeom prst="rect">
            <a:avLst/>
          </a:prstGeom>
        </p:spPr>
      </p:pic>
      <p:sp>
        <p:nvSpPr>
          <p:cNvPr id="22" name="フリーフォーム 8">
            <a:extLst>
              <a:ext uri="{FF2B5EF4-FFF2-40B4-BE49-F238E27FC236}">
                <a16:creationId xmlns:a16="http://schemas.microsoft.com/office/drawing/2014/main" id="{6887B279-9F85-C0A7-D5B9-C2BBB0AB29A8}"/>
              </a:ext>
            </a:extLst>
          </p:cNvPr>
          <p:cNvSpPr/>
          <p:nvPr/>
        </p:nvSpPr>
        <p:spPr>
          <a:xfrm flipH="1">
            <a:off x="977426" y="1611418"/>
            <a:ext cx="705599" cy="216024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23" name="グループ化 22">
            <a:extLst>
              <a:ext uri="{FF2B5EF4-FFF2-40B4-BE49-F238E27FC236}">
                <a16:creationId xmlns:a16="http://schemas.microsoft.com/office/drawing/2014/main" id="{A32440BC-2463-68AF-E1A9-76A79AA725DE}"/>
              </a:ext>
            </a:extLst>
          </p:cNvPr>
          <p:cNvGrpSpPr/>
          <p:nvPr/>
        </p:nvGrpSpPr>
        <p:grpSpPr>
          <a:xfrm>
            <a:off x="7650432" y="3987949"/>
            <a:ext cx="183216" cy="191683"/>
            <a:chOff x="4505326" y="2604452"/>
            <a:chExt cx="203132" cy="212519"/>
          </a:xfrm>
        </p:grpSpPr>
        <p:sp>
          <p:nvSpPr>
            <p:cNvPr id="24" name="山形 10">
              <a:extLst>
                <a:ext uri="{FF2B5EF4-FFF2-40B4-BE49-F238E27FC236}">
                  <a16:creationId xmlns:a16="http://schemas.microsoft.com/office/drawing/2014/main" id="{AD45D4A6-4DE6-6D6B-1205-7F801EBF43F2}"/>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1" name="山形 11">
              <a:extLst>
                <a:ext uri="{FF2B5EF4-FFF2-40B4-BE49-F238E27FC236}">
                  <a16:creationId xmlns:a16="http://schemas.microsoft.com/office/drawing/2014/main" id="{B8600D89-1D94-16FE-52FD-60971277F85B}"/>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32" name="グループ化 31">
            <a:extLst>
              <a:ext uri="{FF2B5EF4-FFF2-40B4-BE49-F238E27FC236}">
                <a16:creationId xmlns:a16="http://schemas.microsoft.com/office/drawing/2014/main" id="{4363ECE4-A65B-28A2-FB95-57AE90372347}"/>
              </a:ext>
            </a:extLst>
          </p:cNvPr>
          <p:cNvGrpSpPr/>
          <p:nvPr/>
        </p:nvGrpSpPr>
        <p:grpSpPr>
          <a:xfrm>
            <a:off x="4249310" y="3987949"/>
            <a:ext cx="183216" cy="191683"/>
            <a:chOff x="4505326" y="2604452"/>
            <a:chExt cx="203132" cy="212519"/>
          </a:xfrm>
        </p:grpSpPr>
        <p:sp>
          <p:nvSpPr>
            <p:cNvPr id="34" name="山形 13">
              <a:extLst>
                <a:ext uri="{FF2B5EF4-FFF2-40B4-BE49-F238E27FC236}">
                  <a16:creationId xmlns:a16="http://schemas.microsoft.com/office/drawing/2014/main" id="{FE39BDA0-7537-D00A-8E32-1BC6C52B1952}"/>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5" name="山形 14">
              <a:extLst>
                <a:ext uri="{FF2B5EF4-FFF2-40B4-BE49-F238E27FC236}">
                  <a16:creationId xmlns:a16="http://schemas.microsoft.com/office/drawing/2014/main" id="{C0E8CED4-29A3-5FDF-3C64-EA74FE6F72BB}"/>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36" name="角丸四角形 15">
            <a:extLst>
              <a:ext uri="{FF2B5EF4-FFF2-40B4-BE49-F238E27FC236}">
                <a16:creationId xmlns:a16="http://schemas.microsoft.com/office/drawing/2014/main" id="{9EE93145-22E5-4607-AEE7-03D5EA9E30A2}"/>
              </a:ext>
            </a:extLst>
          </p:cNvPr>
          <p:cNvSpPr/>
          <p:nvPr/>
        </p:nvSpPr>
        <p:spPr>
          <a:xfrm>
            <a:off x="1667649" y="1293383"/>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カルーセル</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37" name="円/楕円 16">
            <a:extLst>
              <a:ext uri="{FF2B5EF4-FFF2-40B4-BE49-F238E27FC236}">
                <a16:creationId xmlns:a16="http://schemas.microsoft.com/office/drawing/2014/main" id="{0C3251D1-AF69-8760-140E-8A7A3E86D84E}"/>
              </a:ext>
            </a:extLst>
          </p:cNvPr>
          <p:cNvSpPr>
            <a:spLocks noChangeAspect="1"/>
          </p:cNvSpPr>
          <p:nvPr/>
        </p:nvSpPr>
        <p:spPr>
          <a:xfrm>
            <a:off x="1289649" y="138783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8" name="図 37">
            <a:extLst>
              <a:ext uri="{FF2B5EF4-FFF2-40B4-BE49-F238E27FC236}">
                <a16:creationId xmlns:a16="http://schemas.microsoft.com/office/drawing/2014/main" id="{B34724BB-70B2-3318-B7A3-5CA65DEBF5A1}"/>
              </a:ext>
            </a:extLst>
          </p:cNvPr>
          <p:cNvPicPr>
            <a:picLocks noChangeAspect="1"/>
          </p:cNvPicPr>
          <p:nvPr/>
        </p:nvPicPr>
        <p:blipFill rotWithShape="1">
          <a:blip r:embed="rId9">
            <a:extLst>
              <a:ext uri="{28A0092B-C50C-407E-A947-70E740481C1C}">
                <a14:useLocalDpi xmlns:a14="http://schemas.microsoft.com/office/drawing/2010/main"/>
              </a:ext>
            </a:extLst>
          </a:blip>
          <a:srcRect b="44699"/>
          <a:stretch/>
        </p:blipFill>
        <p:spPr>
          <a:xfrm>
            <a:off x="4563220" y="2433576"/>
            <a:ext cx="2929384" cy="2881373"/>
          </a:xfrm>
          <a:prstGeom prst="rect">
            <a:avLst/>
          </a:prstGeom>
          <a:solidFill>
            <a:schemeClr val="bg1"/>
          </a:solidFill>
          <a:ln>
            <a:solidFill>
              <a:schemeClr val="bg1">
                <a:lumMod val="85000"/>
              </a:schemeClr>
            </a:solidFill>
          </a:ln>
          <a:effectLst>
            <a:outerShdw blurRad="38100" dist="25400" dir="2700000" algn="tl" rotWithShape="0">
              <a:schemeClr val="accent3">
                <a:alpha val="40000"/>
              </a:schemeClr>
            </a:outerShdw>
          </a:effectLst>
        </p:spPr>
      </p:pic>
      <p:pic>
        <p:nvPicPr>
          <p:cNvPr id="39" name="図 38">
            <a:extLst>
              <a:ext uri="{FF2B5EF4-FFF2-40B4-BE49-F238E27FC236}">
                <a16:creationId xmlns:a16="http://schemas.microsoft.com/office/drawing/2014/main" id="{99016FFB-E0E5-FBD4-4E7B-D934C45E1885}"/>
              </a:ext>
            </a:extLst>
          </p:cNvPr>
          <p:cNvPicPr>
            <a:picLocks noChangeAspect="1"/>
          </p:cNvPicPr>
          <p:nvPr/>
        </p:nvPicPr>
        <p:blipFill rotWithShape="1">
          <a:blip r:embed="rId10">
            <a:extLst>
              <a:ext uri="{28A0092B-C50C-407E-A947-70E740481C1C}">
                <a14:useLocalDpi xmlns:a14="http://schemas.microsoft.com/office/drawing/2010/main"/>
              </a:ext>
            </a:extLst>
          </a:blip>
          <a:srcRect b="44699"/>
          <a:stretch/>
        </p:blipFill>
        <p:spPr>
          <a:xfrm>
            <a:off x="7985343" y="2433577"/>
            <a:ext cx="2929386" cy="2881372"/>
          </a:xfrm>
          <a:prstGeom prst="rect">
            <a:avLst/>
          </a:prstGeom>
          <a:ln>
            <a:solidFill>
              <a:schemeClr val="bg1">
                <a:lumMod val="85000"/>
              </a:schemeClr>
            </a:solidFill>
          </a:ln>
          <a:effectLst>
            <a:outerShdw blurRad="38100" dist="25400" dir="2700000" algn="tl" rotWithShape="0">
              <a:schemeClr val="accent3">
                <a:alpha val="40000"/>
              </a:schemeClr>
            </a:outerShdw>
          </a:effectLst>
        </p:spPr>
      </p:pic>
      <p:sp>
        <p:nvSpPr>
          <p:cNvPr id="7" name="テキスト ボックス 6">
            <a:extLst>
              <a:ext uri="{FF2B5EF4-FFF2-40B4-BE49-F238E27FC236}">
                <a16:creationId xmlns:a16="http://schemas.microsoft.com/office/drawing/2014/main" id="{D7F78D0C-CFF4-04AB-8E62-EAC20989AEB4}"/>
              </a:ext>
            </a:extLst>
          </p:cNvPr>
          <p:cNvSpPr txBox="1"/>
          <p:nvPr/>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3310590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4" name="図プレースホルダー 13" descr="アイコン&#10;&#10;自動的に生成された説明">
            <a:extLst>
              <a:ext uri="{FF2B5EF4-FFF2-40B4-BE49-F238E27FC236}">
                <a16:creationId xmlns:a16="http://schemas.microsoft.com/office/drawing/2014/main" id="{F1CC035D-9C8D-150B-CEAD-21DE4C11664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2498724688"/>
              </p:ext>
            </p:extLst>
          </p:nvPr>
        </p:nvGraphicFramePr>
        <p:xfrm>
          <a:off x="479426" y="973118"/>
          <a:ext cx="11233148" cy="4633853"/>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7">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60">
                  <a:extLst>
                    <a:ext uri="{9D8B030D-6E8A-4147-A177-3AD203B41FA5}">
                      <a16:colId xmlns:a16="http://schemas.microsoft.com/office/drawing/2014/main" val="1933156410"/>
                    </a:ext>
                  </a:extLst>
                </a:gridCol>
                <a:gridCol w="556500">
                  <a:extLst>
                    <a:ext uri="{9D8B030D-6E8A-4147-A177-3AD203B41FA5}">
                      <a16:colId xmlns:a16="http://schemas.microsoft.com/office/drawing/2014/main" val="3040132140"/>
                    </a:ext>
                  </a:extLst>
                </a:gridCol>
                <a:gridCol w="1283363">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098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FQ1</a:t>
                      </a:r>
                      <a:r>
                        <a:rPr kumimoji="1" lang="ja-JP" altLang="en-US" sz="800" b="1" kern="1200">
                          <a:solidFill>
                            <a:schemeClr val="bg1"/>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カルーセル（都道府県）（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カルーセル（都道府県）（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カルーセル（市区郡）</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effectLst/>
                          <a:latin typeface="Meiryo"/>
                          <a:ea typeface="Meiryo"/>
                          <a:cs typeface="+mn-cs"/>
                        </a:rPr>
                        <a:t>1000005704</a:t>
                      </a:r>
                      <a:endParaRPr kumimoji="1" lang="ja-JP" altLang="en-US"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継続</a:t>
                      </a:r>
                      <a:endParaRPr kumimoji="1" lang="en-US" altLang="ja-JP"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a:ea typeface="Meiryo"/>
                          <a:cs typeface="+mn-cs"/>
                        </a:rPr>
                        <a:t>1000005686</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a:solidFill>
                            <a:schemeClr val="accent3"/>
                          </a:solidFill>
                          <a:latin typeface="Meiryo" panose="020B0604030504040204" pitchFamily="34" charset="-128"/>
                          <a:ea typeface="Meiryo" panose="020B0604030504040204" pitchFamily="34" charset="-128"/>
                        </a:rPr>
                        <a:t>継続</a:t>
                      </a:r>
                      <a:endParaRPr kumimoji="1" lang="en-US" altLang="ja-JP" sz="900" b="0" i="0" u="none" strike="noStrike" kern="1200" cap="none" spc="0" normalizeH="0" baseline="0" noProof="0">
                        <a:ln>
                          <a:noFill/>
                        </a:ln>
                        <a:solidFill>
                          <a:srgbClr val="545454"/>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1000001919</a:t>
                      </a:r>
                      <a:endParaRPr kumimoji="1" lang="ja-JP" altLang="en-US"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panose="020B0604030504040204" pitchFamily="34" charset="-128"/>
                          <a:ea typeface="Meiryo" panose="020B0604030504040204" pitchFamily="34" charset="-128"/>
                          <a:cs typeface="+mn-cs"/>
                        </a:rPr>
                        <a:t>継続</a:t>
                      </a:r>
                      <a:endParaRPr kumimoji="1" lang="ja-JP" altLang="en-US"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1000005705</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panose="020B0604030504040204" pitchFamily="34" charset="-128"/>
                          <a:ea typeface="Meiryo" panose="020B0604030504040204" pitchFamily="34" charset="-128"/>
                          <a:cs typeface="+mn-cs"/>
                        </a:rPr>
                        <a:t>継続</a:t>
                      </a:r>
                      <a:endParaRPr kumimoji="1" lang="ja-JP" altLang="en-US"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1000005706</a:t>
                      </a:r>
                      <a:endParaRPr kumimoji="1" lang="ja-JP" altLang="en-US" sz="900" kern="1200">
                        <a:solidFill>
                          <a:schemeClr val="accent3"/>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継続</a:t>
                      </a:r>
                    </a:p>
                  </a:txBody>
                  <a:tcPr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1000003036</a:t>
                      </a:r>
                      <a:endParaRPr kumimoji="1" lang="ja-JP" altLang="en-US"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2024</a:t>
                      </a:r>
                      <a:r>
                        <a:rPr kumimoji="1" lang="ja-JP" altLang="en-US" sz="900" kern="1200">
                          <a:solidFill>
                            <a:schemeClr val="tx1">
                              <a:lumMod val="65000"/>
                              <a:lumOff val="35000"/>
                            </a:schemeClr>
                          </a:solidFill>
                          <a:latin typeface="メイリオ"/>
                          <a:ea typeface="メイリオ"/>
                          <a:cs typeface="+mn-cs"/>
                        </a:rPr>
                        <a:t>年</a:t>
                      </a:r>
                      <a:r>
                        <a:rPr kumimoji="1" lang="en-US" altLang="ja-JP" sz="900" kern="1200">
                          <a:solidFill>
                            <a:schemeClr val="tx1">
                              <a:lumMod val="65000"/>
                              <a:lumOff val="35000"/>
                            </a:schemeClr>
                          </a:solidFill>
                          <a:latin typeface="メイリオ"/>
                          <a:ea typeface="メイリオ"/>
                          <a:cs typeface="+mn-cs"/>
                        </a:rPr>
                        <a:t>2</a:t>
                      </a:r>
                      <a:r>
                        <a:rPr kumimoji="1" lang="ja-JP" altLang="en-US" sz="900" kern="1200">
                          <a:solidFill>
                            <a:schemeClr val="tx1">
                              <a:lumMod val="65000"/>
                              <a:lumOff val="35000"/>
                            </a:schemeClr>
                          </a:solidFill>
                          <a:latin typeface="メイリオ"/>
                          <a:ea typeface="メイリオ"/>
                          <a:cs typeface="+mn-cs"/>
                        </a:rPr>
                        <a:t>月</a:t>
                      </a:r>
                      <a:r>
                        <a:rPr kumimoji="1" lang="en-US" altLang="ja-JP" sz="900" kern="1200">
                          <a:solidFill>
                            <a:schemeClr val="tx1">
                              <a:lumMod val="65000"/>
                              <a:lumOff val="35000"/>
                            </a:schemeClr>
                          </a:solidFill>
                          <a:latin typeface="メイリオ"/>
                          <a:ea typeface="メイリオ"/>
                          <a:cs typeface="+mn-cs"/>
                        </a:rPr>
                        <a:t>1</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a:t>
                      </a:r>
                      <a:r>
                        <a:rPr lang="ja-JP" altLang="en-US" sz="900" kern="1200">
                          <a:solidFill>
                            <a:schemeClr val="tx1">
                              <a:lumMod val="65000"/>
                              <a:lumOff val="35000"/>
                            </a:schemeClr>
                          </a:solidFill>
                          <a:latin typeface="メイリオ"/>
                          <a:ea typeface="メイリオ"/>
                          <a:cs typeface="+mn-cs"/>
                        </a:rPr>
                        <a:t>木</a:t>
                      </a:r>
                      <a:r>
                        <a:rPr lang="en-US" altLang="ja-JP" sz="900" kern="1200">
                          <a:solidFill>
                            <a:schemeClr val="tx1">
                              <a:lumMod val="65000"/>
                              <a:lumOff val="35000"/>
                            </a:schemeClr>
                          </a:solidFill>
                          <a:latin typeface="メイリオ"/>
                          <a:ea typeface="メイリオ"/>
                          <a:cs typeface="+mn-cs"/>
                        </a:rPr>
                        <a:t>)</a:t>
                      </a:r>
                      <a:endParaRPr kumimoji="1" lang="ja-JP" altLang="en-US" sz="900" kern="1200">
                        <a:solidFill>
                          <a:schemeClr val="tx1">
                            <a:lumMod val="65000"/>
                            <a:lumOff val="35000"/>
                          </a:schemeClr>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258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altLang="en-US" sz="900" kern="1200">
                          <a:solidFill>
                            <a:schemeClr val="accent3"/>
                          </a:solidFill>
                          <a:latin typeface="Meiryo" panose="020B0604030504040204" pitchFamily="34" charset="-128"/>
                          <a:ea typeface="Meiryo" panose="020B0604030504040204" pitchFamily="34" charset="-128"/>
                          <a:cs typeface="+mn-cs"/>
                        </a:rPr>
                        <a:t>カルーセル</a:t>
                      </a:r>
                      <a:r>
                        <a:rPr lang="en-US" altLang="ja-JP" sz="900" kern="1200">
                          <a:solidFill>
                            <a:schemeClr val="accent3"/>
                          </a:solidFill>
                          <a:latin typeface="Meiryo" panose="020B0604030504040204" pitchFamily="34" charset="-128"/>
                          <a:ea typeface="Meiryo" panose="020B0604030504040204" pitchFamily="34" charset="-128"/>
                          <a:cs typeface="+mn-cs"/>
                        </a:rPr>
                        <a:t>/</a:t>
                      </a:r>
                      <a:r>
                        <a:rPr lang="ja-JP" altLang="en-US" sz="900" kern="1200">
                          <a:solidFill>
                            <a:schemeClr val="accent3"/>
                          </a:solidFill>
                          <a:latin typeface="Meiryo" panose="020B0604030504040204" pitchFamily="34" charset="-128"/>
                          <a:ea typeface="Meiryo" panose="020B0604030504040204" pitchFamily="34" charset="-128"/>
                          <a:cs typeface="+mn-cs"/>
                        </a:rPr>
                        <a:t>画像</a:t>
                      </a:r>
                      <a:r>
                        <a:rPr lang="en-US" altLang="ja-JP" sz="900" kern="1200">
                          <a:solidFill>
                            <a:schemeClr val="accent3"/>
                          </a:solidFill>
                          <a:latin typeface="Meiryo" panose="020B0604030504040204" pitchFamily="34" charset="-128"/>
                          <a:ea typeface="Meiryo" panose="020B0604030504040204" pitchFamily="34" charset="-128"/>
                          <a:cs typeface="+mn-cs"/>
                        </a:rPr>
                        <a:t>/16</a:t>
                      </a:r>
                      <a:r>
                        <a:rPr lang="ja-JP" altLang="en-US" sz="900" kern="1200">
                          <a:solidFill>
                            <a:schemeClr val="accent3"/>
                          </a:solidFill>
                          <a:latin typeface="Meiryo" panose="020B0604030504040204" pitchFamily="34" charset="-128"/>
                          <a:ea typeface="Meiryo" panose="020B0604030504040204" pitchFamily="34" charset="-128"/>
                          <a:cs typeface="+mn-cs"/>
                        </a:rPr>
                        <a:t>：</a:t>
                      </a:r>
                      <a:r>
                        <a:rPr lang="en-US" altLang="ja-JP" sz="900" kern="1200">
                          <a:solidFill>
                            <a:schemeClr val="accent3"/>
                          </a:solidFill>
                          <a:latin typeface="Meiryo" panose="020B0604030504040204" pitchFamily="34" charset="-128"/>
                          <a:ea typeface="Meiryo" panose="020B0604030504040204" pitchFamily="34" charset="-128"/>
                          <a:cs typeface="+mn-cs"/>
                        </a:rPr>
                        <a:t>9</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tx1">
                              <a:lumMod val="65000"/>
                              <a:lumOff val="35000"/>
                            </a:schemeClr>
                          </a:solidFill>
                          <a:latin typeface="Calibri" panose="020F0502020204030204"/>
                          <a:ea typeface="+mn-ea"/>
                          <a:cs typeface="+mn-cs"/>
                        </a:rPr>
                        <a:t>-</a:t>
                      </a:r>
                      <a:endParaRPr kumimoji="1" lang="ja-JP" altLang="en-US" sz="900" kern="1200">
                        <a:solidFill>
                          <a:schemeClr val="tx1">
                            <a:lumMod val="65000"/>
                            <a:lumOff val="35000"/>
                          </a:schemeClr>
                        </a:solidFill>
                        <a:latin typeface="Calibri" panose="020F0502020204030204"/>
                        <a:ea typeface="+mn-ea"/>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chemeClr val="accent3"/>
                          </a:solidFill>
                          <a:latin typeface="Meiryo"/>
                          <a:ea typeface="Meiryo"/>
                          <a:cs typeface="+mn-cs"/>
                        </a:rPr>
                        <a:t>スマートフォン（ウェブ</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Yahoo! JAPAN</a:t>
                      </a:r>
                      <a:r>
                        <a:rPr kumimoji="1" lang="ja-JP" altLang="en-US" sz="900" kern="1200">
                          <a:solidFill>
                            <a:schemeClr val="accent3"/>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Yahoo! JAPAN</a:t>
                      </a:r>
                      <a:r>
                        <a:rPr kumimoji="1" lang="ja-JP" altLang="en-US" sz="900" kern="1200">
                          <a:solidFill>
                            <a:schemeClr val="accent3"/>
                          </a:solidFill>
                          <a:latin typeface="Meiryo"/>
                          <a:ea typeface="Meiryo"/>
                          <a:cs typeface="+mn-cs"/>
                        </a:rPr>
                        <a:t>　トップページ　および　</a:t>
                      </a:r>
                      <a:r>
                        <a:rPr kumimoji="1" lang="en-US" altLang="ja-JP" sz="900" kern="1200">
                          <a:solidFill>
                            <a:schemeClr val="accent3"/>
                          </a:solidFill>
                          <a:latin typeface="Meiryo"/>
                          <a:ea typeface="Meiryo"/>
                          <a:cs typeface="+mn-cs"/>
                        </a:rPr>
                        <a:t>Yahoo! JAPAN</a:t>
                      </a:r>
                      <a:r>
                        <a:rPr kumimoji="1" lang="ja-JP" altLang="en-US" sz="900" kern="1200">
                          <a:solidFill>
                            <a:schemeClr val="accent3"/>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日（金）～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a:t>
                      </a:r>
                      <a:endParaRPr kumimoji="1" lang="ja-JP" altLang="ja-JP" sz="9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5</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 </a:t>
                      </a:r>
                      <a:r>
                        <a:rPr kumimoji="1" lang="en-US" altLang="ja-JP" sz="900" kern="1200">
                          <a:solidFill>
                            <a:schemeClr val="accent6"/>
                          </a:solidFill>
                          <a:latin typeface="Meiryo"/>
                          <a:ea typeface="Meiryo"/>
                          <a:cs typeface="+mn-cs"/>
                        </a:rPr>
                        <a:t>※1</a:t>
                      </a: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900" kern="1200">
                          <a:solidFill>
                            <a:schemeClr val="accent3"/>
                          </a:solidFill>
                          <a:latin typeface="Meiryo"/>
                          <a:ea typeface="Meiryo"/>
                          <a:cs typeface="+mn-cs"/>
                        </a:rPr>
                        <a:t>3</a:t>
                      </a:r>
                      <a:r>
                        <a:rPr kumimoji="1" lang="ja-JP" altLang="en-US" sz="900" kern="1200">
                          <a:solidFill>
                            <a:schemeClr val="accent3"/>
                          </a:solidFill>
                          <a:latin typeface="Meiryo"/>
                          <a:ea typeface="Meiryo"/>
                          <a:cs typeface="+mn-cs"/>
                        </a:rPr>
                        <a:t>日間～</a:t>
                      </a:r>
                      <a:r>
                        <a:rPr kumimoji="1" lang="en-US" altLang="ja-JP" sz="900" kern="1200">
                          <a:solidFill>
                            <a:schemeClr val="accent3"/>
                          </a:solidFill>
                          <a:latin typeface="Meiryo"/>
                          <a:ea typeface="Meiryo"/>
                          <a:cs typeface="+mn-cs"/>
                        </a:rPr>
                        <a:t>31</a:t>
                      </a:r>
                      <a:r>
                        <a:rPr kumimoji="1" lang="ja-JP" altLang="en-US" sz="9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chemeClr val="accent3"/>
                          </a:solidFill>
                          <a:latin typeface="Meiryo"/>
                          <a:ea typeface="Meiryo"/>
                        </a:rPr>
                        <a:t>5</a:t>
                      </a:r>
                      <a:r>
                        <a:rPr kumimoji="1" lang="ja-JP" altLang="en-US" sz="900">
                          <a:solidFill>
                            <a:schemeClr val="accent3"/>
                          </a:solidFill>
                          <a:latin typeface="Meiryo"/>
                          <a:ea typeface="Meiryo"/>
                        </a:rPr>
                        <a:t>日間～</a:t>
                      </a:r>
                      <a:r>
                        <a:rPr kumimoji="1" lang="en-US" altLang="ja-JP" sz="900">
                          <a:solidFill>
                            <a:schemeClr val="accent3"/>
                          </a:solidFill>
                          <a:latin typeface="Meiryo"/>
                          <a:ea typeface="Meiryo"/>
                        </a:rPr>
                        <a:t>31</a:t>
                      </a:r>
                      <a:r>
                        <a:rPr kumimoji="1" lang="ja-JP" altLang="en-US" sz="900">
                          <a:solidFill>
                            <a:schemeClr val="accent3"/>
                          </a:solidFill>
                          <a:latin typeface="Meiryo"/>
                          <a:ea typeface="Meiryo"/>
                        </a:rPr>
                        <a:t>日間</a:t>
                      </a:r>
                      <a:r>
                        <a:rPr kumimoji="1" lang="en-US" altLang="ja-JP" sz="9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5</a:t>
                      </a:r>
                      <a:r>
                        <a:rPr kumimoji="1" lang="ja-JP" altLang="en-US" sz="900">
                          <a:solidFill>
                            <a:schemeClr val="accent3"/>
                          </a:solidFill>
                          <a:latin typeface="Meiryo"/>
                          <a:ea typeface="Meiryo"/>
                        </a:rPr>
                        <a:t>日間～</a:t>
                      </a:r>
                      <a:r>
                        <a:rPr kumimoji="1" lang="en-US" altLang="ja-JP" sz="900">
                          <a:solidFill>
                            <a:schemeClr val="accent3"/>
                          </a:solidFill>
                          <a:latin typeface="Meiryo"/>
                          <a:ea typeface="Meiryo"/>
                        </a:rPr>
                        <a:t>31</a:t>
                      </a:r>
                      <a:r>
                        <a:rPr kumimoji="1" lang="ja-JP" altLang="en-US" sz="900">
                          <a:solidFill>
                            <a:schemeClr val="accent3"/>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chemeClr val="accent3"/>
                          </a:solidFill>
                          <a:latin typeface="Meiryo"/>
                          <a:ea typeface="Meiryo"/>
                        </a:rPr>
                        <a:t>vimps</a:t>
                      </a:r>
                      <a:r>
                        <a:rPr kumimoji="1" lang="ja-JP" altLang="en-US" sz="900">
                          <a:solidFill>
                            <a:schemeClr val="accent3"/>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5,000,000</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10,000,000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10,000,000</a:t>
                      </a:r>
                      <a:r>
                        <a:rPr kumimoji="1" lang="ja-JP" altLang="en-US" sz="9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500,000</a:t>
                      </a:r>
                      <a:r>
                        <a:rPr kumimoji="1" lang="ja-JP" altLang="en-US" sz="9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3,000,000</a:t>
                      </a:r>
                      <a:r>
                        <a:rPr kumimoji="1" lang="ja-JP" altLang="en-US" sz="9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5331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1,152</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921</a:t>
                      </a:r>
                      <a:r>
                        <a:rPr kumimoji="1" lang="ja-JP" altLang="en-US" sz="900">
                          <a:solidFill>
                            <a:schemeClr val="accent3"/>
                          </a:solidFill>
                          <a:latin typeface="Meiryo"/>
                          <a:ea typeface="Meiryo"/>
                        </a:rPr>
                        <a:t>円 </a:t>
                      </a:r>
                      <a:r>
                        <a:rPr kumimoji="1" lang="en-US" altLang="ja-JP" sz="900">
                          <a:solidFill>
                            <a:schemeClr val="accent6"/>
                          </a:solidFill>
                          <a:latin typeface="Meiryo"/>
                          <a:ea typeface="Meiryo"/>
                        </a:rPr>
                        <a:t>※2</a:t>
                      </a:r>
                      <a:endParaRPr kumimoji="1" lang="en-US" altLang="ja-JP"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chemeClr val="accent3"/>
                          </a:solidFill>
                          <a:latin typeface="Meiryo"/>
                          <a:ea typeface="Meiryo"/>
                        </a:rPr>
                        <a:t>1,082</a:t>
                      </a:r>
                      <a:r>
                        <a:rPr kumimoji="1" lang="ja-JP" altLang="en-US" sz="900">
                          <a:solidFill>
                            <a:schemeClr val="accent3"/>
                          </a:solidFill>
                          <a:latin typeface="Meiryo"/>
                          <a:ea typeface="Meiryo"/>
                        </a:rPr>
                        <a:t>円</a:t>
                      </a:r>
                      <a:r>
                        <a:rPr kumimoji="1" lang="en-US" altLang="ja-JP" sz="900">
                          <a:solidFill>
                            <a:schemeClr val="accent3"/>
                          </a:solidFill>
                          <a:latin typeface="Meiryo"/>
                          <a:ea typeface="Meiryo"/>
                        </a:rPr>
                        <a:t> </a:t>
                      </a:r>
                      <a:r>
                        <a:rPr kumimoji="1" lang="en-US" altLang="ja-JP" sz="900">
                          <a:solidFill>
                            <a:schemeClr val="accent6"/>
                          </a:solidFill>
                          <a:latin typeface="Meiryo"/>
                          <a:ea typeface="Meiryo"/>
                        </a:rPr>
                        <a:t>※3</a:t>
                      </a:r>
                      <a:endParaRPr kumimoji="1" lang="en-US" altLang="ja-JP"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chemeClr val="accent3"/>
                          </a:solidFill>
                          <a:latin typeface="Meiryo"/>
                          <a:ea typeface="Meiryo"/>
                        </a:rPr>
                        <a:t>1,497</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1,152</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※4</a:t>
                      </a: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1,198</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921.6</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ja-JP" altLang="en-US" sz="900">
                          <a:solidFill>
                            <a:schemeClr val="tx1">
                              <a:lumMod val="65000"/>
                              <a:lumOff val="35000"/>
                            </a:schemeClr>
                          </a:solidFill>
                          <a:latin typeface="Meiryo"/>
                          <a:ea typeface="Meiryo"/>
                        </a:rPr>
                        <a:t>） </a:t>
                      </a:r>
                      <a:r>
                        <a:rPr kumimoji="1" lang="en-US" altLang="ja-JP" sz="900">
                          <a:solidFill>
                            <a:schemeClr val="accent6"/>
                          </a:solidFill>
                          <a:latin typeface="Meiryo"/>
                          <a:ea typeface="Meiryo"/>
                        </a:rPr>
                        <a:t>※4</a:t>
                      </a: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1,797</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1,152</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×1.56</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※5</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tx1">
                              <a:lumMod val="65000"/>
                              <a:lumOff val="35000"/>
                            </a:schemeClr>
                          </a:solidFill>
                          <a:latin typeface="Meiryo"/>
                          <a:ea typeface="Meiryo"/>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6" name="正方形/長方形 5">
            <a:extLst>
              <a:ext uri="{FF2B5EF4-FFF2-40B4-BE49-F238E27FC236}">
                <a16:creationId xmlns:a16="http://schemas.microsoft.com/office/drawing/2014/main" id="{FD328950-F959-191E-AA02-A7C57EEBF864}"/>
              </a:ext>
            </a:extLst>
          </p:cNvPr>
          <p:cNvSpPr/>
          <p:nvPr/>
        </p:nvSpPr>
        <p:spPr>
          <a:xfrm>
            <a:off x="479425" y="5785187"/>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sz="800" kern="0">
                <a:solidFill>
                  <a:srgbClr val="595959"/>
                </a:solidFill>
                <a:latin typeface="Meiryo"/>
                <a:ea typeface="Meiryo"/>
              </a:rPr>
              <a:t>はスマートフォン、</a:t>
            </a:r>
            <a:r>
              <a:rPr kumimoji="0" lang="en-US" altLang="ja-JP"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r>
              <a:rPr kumimoji="0" lang="ja-JP" altLang="en-US" sz="800" kern="0">
                <a:solidFill>
                  <a:srgbClr val="595959"/>
                </a:solidFill>
                <a:latin typeface="Meiryo"/>
                <a:ea typeface="Meiryo"/>
              </a:rPr>
              <a:t>　</a:t>
            </a:r>
            <a:endParaRPr kumimoji="0" lang="en-US" altLang="ja-JP"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kumimoji="0"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kumimoji="0" lang="en-US" altLang="ja-JP" sz="800" kern="0">
              <a:solidFill>
                <a:srgbClr val="595959"/>
              </a:solidFill>
              <a:latin typeface="Meiryo"/>
              <a:ea typeface="Meiryo"/>
            </a:endParaRPr>
          </a:p>
        </p:txBody>
      </p:sp>
      <p:sp>
        <p:nvSpPr>
          <p:cNvPr id="7" name="正方形/長方形 6">
            <a:extLst>
              <a:ext uri="{FF2B5EF4-FFF2-40B4-BE49-F238E27FC236}">
                <a16:creationId xmlns:a16="http://schemas.microsoft.com/office/drawing/2014/main" id="{8D93DB53-6DF1-E79F-7EB4-BE5B43502D8A}"/>
              </a:ext>
            </a:extLst>
          </p:cNvPr>
          <p:cNvSpPr/>
          <p:nvPr/>
        </p:nvSpPr>
        <p:spPr>
          <a:xfrm>
            <a:off x="4567082" y="5777441"/>
            <a:ext cx="7178247" cy="812530"/>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a:t>
            </a:r>
            <a:r>
              <a:rPr lang="en-US" altLang="ja-JP" sz="800" b="0" i="0" dirty="0">
                <a:solidFill>
                  <a:srgbClr val="C9002C"/>
                </a:solidFill>
                <a:effectLst/>
                <a:latin typeface="NotoSansJP"/>
              </a:rPr>
              <a:t>1</a:t>
            </a:r>
            <a:r>
              <a:rPr lang="ja-JP" altLang="en-US" sz="800" b="0" i="0" dirty="0">
                <a:solidFill>
                  <a:srgbClr val="C9002C"/>
                </a:solidFill>
                <a:effectLst/>
                <a:latin typeface="NotoSansJP"/>
              </a:rPr>
              <a:t>日間～</a:t>
            </a:r>
            <a:r>
              <a:rPr lang="en-US" altLang="ja-JP" sz="800" b="0" i="0" dirty="0">
                <a:solidFill>
                  <a:srgbClr val="C9002C"/>
                </a:solidFill>
                <a:effectLst/>
                <a:latin typeface="NotoSansJP"/>
              </a:rPr>
              <a:t>4</a:t>
            </a:r>
            <a:r>
              <a:rPr lang="ja-JP" altLang="en-US" sz="800" b="0" i="0" dirty="0">
                <a:solidFill>
                  <a:srgbClr val="C9002C"/>
                </a:solidFill>
                <a:effectLst/>
                <a:latin typeface="NotoSansJP"/>
              </a:rPr>
              <a:t>日間での掲載も可能ですが、予約時のシミュレーション</a:t>
            </a:r>
            <a:r>
              <a:rPr lang="en-US" altLang="ja-JP" sz="800" b="0" i="0" dirty="0" err="1">
                <a:solidFill>
                  <a:srgbClr val="C9002C"/>
                </a:solidFill>
                <a:effectLst/>
                <a:latin typeface="NotoSansJP"/>
              </a:rPr>
              <a:t>vimps</a:t>
            </a:r>
            <a:r>
              <a:rPr lang="ja-JP" altLang="en-US" sz="800" b="0" i="0" dirty="0">
                <a:solidFill>
                  <a:srgbClr val="C9002C"/>
                </a:solidFill>
                <a:effectLst/>
                <a:latin typeface="NotoSansJP"/>
              </a:rPr>
              <a:t>を下回る場合がありますので、</a:t>
            </a:r>
            <a:r>
              <a:rPr lang="en-US" altLang="ja-JP" sz="800" b="0" i="0" dirty="0">
                <a:solidFill>
                  <a:srgbClr val="C9002C"/>
                </a:solidFill>
                <a:effectLst/>
                <a:latin typeface="NotoSansJP"/>
              </a:rPr>
              <a:t>5</a:t>
            </a:r>
            <a:r>
              <a:rPr lang="ja-JP" altLang="en-US" sz="800" b="0" i="0" dirty="0">
                <a:solidFill>
                  <a:srgbClr val="C9002C"/>
                </a:solidFill>
                <a:effectLst/>
                <a:latin typeface="NotoSansJP"/>
              </a:rPr>
              <a:t>日間以上の掲載を推奨します。</a:t>
            </a:r>
            <a:endParaRPr lang="en-US" altLang="ja-JP" sz="800" b="0" i="0" dirty="0">
              <a:solidFill>
                <a:srgbClr val="C9002C"/>
              </a:solidFill>
              <a:effectLst/>
              <a:latin typeface="NotoSansJP"/>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a:t>
            </a:r>
            <a:r>
              <a:rPr kumimoji="0" lang="ja-JP" altLang="en-US" sz="800" kern="0" dirty="0">
                <a:solidFill>
                  <a:srgbClr val="C9002C"/>
                </a:solidFill>
                <a:latin typeface="Meiryo" panose="020B0604030504040204" pitchFamily="34" charset="-128"/>
                <a:ea typeface="Meiryo" panose="020B0604030504040204" pitchFamily="34" charset="-128"/>
              </a:rPr>
              <a:t>　ターゲティングを掛ける場合は、</a:t>
            </a:r>
            <a:r>
              <a:rPr kumimoji="0" lang="en-US" altLang="ja-JP" sz="800" kern="0" dirty="0">
                <a:solidFill>
                  <a:srgbClr val="C9002C"/>
                </a:solidFill>
                <a:latin typeface="Meiryo" panose="020B0604030504040204" pitchFamily="34" charset="-128"/>
                <a:ea typeface="Meiryo" panose="020B0604030504040204" pitchFamily="34" charset="-128"/>
              </a:rPr>
              <a:t>921.6</a:t>
            </a:r>
            <a:r>
              <a:rPr kumimoji="0" lang="ja-JP" altLang="en-US" sz="800" kern="0" dirty="0">
                <a:solidFill>
                  <a:srgbClr val="C9002C"/>
                </a:solidFill>
                <a:latin typeface="Meiryo" panose="020B0604030504040204" pitchFamily="34" charset="-128"/>
                <a:ea typeface="Meiryo" panose="020B0604030504040204" pitchFamily="34" charset="-128"/>
              </a:rPr>
              <a:t>円にターゲティング係数をかけ合わせて計算し、最後に小数点以下切り捨てをしてください。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  </a:t>
            </a:r>
            <a:r>
              <a:rPr kumimoji="0" lang="en" altLang="ja-JP" sz="800" kern="0" dirty="0">
                <a:solidFill>
                  <a:srgbClr val="C9002C"/>
                </a:solidFill>
                <a:latin typeface="Meiryo" panose="020B0604030504040204" pitchFamily="34" charset="-128"/>
                <a:ea typeface="Meiryo" panose="020B0604030504040204" pitchFamily="34" charset="-128"/>
              </a:rPr>
              <a:t>FQ1</a:t>
            </a:r>
            <a:r>
              <a:rPr kumimoji="0" lang="ja-JP" altLang="en-US" sz="800" kern="0" dirty="0">
                <a:solidFill>
                  <a:srgbClr val="C9002C"/>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※4  </a:t>
            </a:r>
            <a:r>
              <a:rPr kumimoji="0" lang="ja-JP" altLang="en-US" sz="800" kern="0" dirty="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9002C"/>
                </a:solidFill>
                <a:latin typeface="Meiryo" panose="020B0604030504040204" pitchFamily="34" charset="-128"/>
                <a:ea typeface="Meiryo" panose="020B0604030504040204" pitchFamily="34" charset="-128"/>
              </a:rPr>
              <a:t>vCPM</a:t>
            </a:r>
            <a:r>
              <a:rPr kumimoji="0" lang="ja-JP" altLang="en"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ja-JP" altLang="en-US" sz="800" kern="0" dirty="0">
                <a:solidFill>
                  <a:srgbClr val="C9002C"/>
                </a:solidFill>
                <a:latin typeface="Meiryo" panose="020B0604030504040204" pitchFamily="34" charset="-128"/>
                <a:ea typeface="Meiryo" panose="020B0604030504040204" pitchFamily="34" charset="-128"/>
              </a:rPr>
              <a:t>　　最後に小数点以下切り捨てをしてください。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※5  </a:t>
            </a:r>
            <a:r>
              <a:rPr kumimoji="0" lang="ja-JP" altLang="en-US" sz="800" kern="0" dirty="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8" name="円/楕円 27">
            <a:extLst>
              <a:ext uri="{FF2B5EF4-FFF2-40B4-BE49-F238E27FC236}">
                <a16:creationId xmlns:a16="http://schemas.microsoft.com/office/drawing/2014/main" id="{F621EB0F-0C59-80D4-9175-0A09D81F30B9}"/>
              </a:ext>
            </a:extLst>
          </p:cNvPr>
          <p:cNvSpPr>
            <a:spLocks noChangeAspect="1"/>
          </p:cNvSpPr>
          <p:nvPr/>
        </p:nvSpPr>
        <p:spPr>
          <a:xfrm>
            <a:off x="7525042" y="223860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7B48B956-51BA-475E-E5DD-BE87DDAE2DC3}"/>
              </a:ext>
            </a:extLst>
          </p:cNvPr>
          <p:cNvSpPr txBox="1"/>
          <p:nvPr/>
        </p:nvSpPr>
        <p:spPr>
          <a:xfrm>
            <a:off x="387078" y="6191452"/>
            <a:ext cx="4272350" cy="215444"/>
          </a:xfrm>
          <a:prstGeom prst="rect">
            <a:avLst/>
          </a:prstGeom>
          <a:noFill/>
        </p:spPr>
        <p:txBody>
          <a:bodyPr wrap="square">
            <a:spAutoFit/>
          </a:bodyPr>
          <a:lstStyle/>
          <a:p>
            <a:pPr marL="449263" indent="-449263"/>
            <a:r>
              <a:rPr kumimoji="1" lang="en-US" altLang="ja-JP" sz="700">
                <a:solidFill>
                  <a:schemeClr val="accent6"/>
                </a:solidFill>
                <a:latin typeface="+mn-ea"/>
              </a:rPr>
              <a:t>※</a:t>
            </a:r>
            <a:r>
              <a:rPr kumimoji="0" lang="en-US" altLang="ja-JP" sz="700" kern="0">
                <a:solidFill>
                  <a:schemeClr val="accent6"/>
                </a:solidFill>
                <a:latin typeface="+mn-ea"/>
              </a:rPr>
              <a:t>3/11</a:t>
            </a:r>
            <a:r>
              <a:rPr kumimoji="0" lang="ja-JP" altLang="en-US" sz="700" kern="0">
                <a:solidFill>
                  <a:schemeClr val="accent6"/>
                </a:solidFill>
                <a:latin typeface="+mn-ea"/>
              </a:rPr>
              <a:t>に</a:t>
            </a:r>
            <a:r>
              <a:rPr lang="en-US" altLang="ja-JP" sz="700">
                <a:solidFill>
                  <a:schemeClr val="accent6"/>
                </a:solidFill>
                <a:latin typeface="+mn-ea"/>
              </a:rPr>
              <a:t>Yahoo! JAPAN</a:t>
            </a:r>
            <a:r>
              <a:rPr lang="ja-JP" altLang="en-US" sz="700">
                <a:solidFill>
                  <a:schemeClr val="accent6"/>
                </a:solidFill>
                <a:latin typeface="+mn-ea"/>
              </a:rPr>
              <a:t>　トップページ</a:t>
            </a:r>
            <a:r>
              <a:rPr kumimoji="0" lang="ja-JP" altLang="en-US" sz="700" kern="0">
                <a:solidFill>
                  <a:schemeClr val="accent6"/>
                </a:solidFill>
                <a:latin typeface="+mn-ea"/>
              </a:rPr>
              <a:t>にて特別演出が</a:t>
            </a:r>
            <a:r>
              <a:rPr kumimoji="0" lang="ja-JP" altLang="en-US" sz="800" kern="0">
                <a:solidFill>
                  <a:schemeClr val="accent6"/>
                </a:solidFill>
                <a:latin typeface="+mn-ea"/>
              </a:rPr>
              <a:t>行われる</a:t>
            </a:r>
            <a:r>
              <a:rPr kumimoji="0" lang="ja-JP" altLang="en-US" sz="700" kern="0">
                <a:solidFill>
                  <a:schemeClr val="accent6"/>
                </a:solidFill>
                <a:latin typeface="+mn-ea"/>
              </a:rPr>
              <a:t>可能性があります。</a:t>
            </a:r>
          </a:p>
        </p:txBody>
      </p:sp>
    </p:spTree>
    <p:extLst>
      <p:ext uri="{BB962C8B-B14F-4D97-AF65-F5344CB8AC3E}">
        <p14:creationId xmlns:p14="http://schemas.microsoft.com/office/powerpoint/2010/main" val="26958270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2" name="図プレースホルダー 11" descr="アイコン&#10;&#10;自動的に生成された説明">
            <a:extLst>
              <a:ext uri="{FF2B5EF4-FFF2-40B4-BE49-F238E27FC236}">
                <a16:creationId xmlns:a16="http://schemas.microsoft.com/office/drawing/2014/main" id="{1BBFA0A6-96F5-40D0-9A97-B9A2449AA16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　スマートフォン　カルーセル</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498190861"/>
              </p:ext>
            </p:extLst>
          </p:nvPr>
        </p:nvGraphicFramePr>
        <p:xfrm>
          <a:off x="479426" y="1089028"/>
          <a:ext cx="11233151" cy="5109828"/>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525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カルーセル（時間帯ジャック）</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カルーセル（時間帯ジャック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endParaRPr kumimoji="1" lang="en-US" altLang="ja-JP" sz="900" b="0" kern="1200" dirty="0">
                        <a:solidFill>
                          <a:schemeClr val="bg1"/>
                        </a:solidFill>
                        <a:latin typeface="Meiryo"/>
                        <a:ea typeface="Meiryo"/>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a:solidFill>
                            <a:schemeClr val="tx1">
                              <a:lumMod val="65000"/>
                              <a:lumOff val="35000"/>
                            </a:schemeClr>
                          </a:solidFill>
                          <a:latin typeface="Meiryo" panose="020B0604030504040204" pitchFamily="34" charset="-128"/>
                          <a:ea typeface="Meiryo" panose="020B0604030504040204" pitchFamily="34" charset="-128"/>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1000007886</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a:solidFill>
                            <a:schemeClr val="tx1">
                              <a:lumMod val="65000"/>
                              <a:lumOff val="35000"/>
                            </a:schemeClr>
                          </a:solidFill>
                          <a:latin typeface="Meiryo" panose="020B0604030504040204" pitchFamily="34" charset="-128"/>
                          <a:ea typeface="Meiryo" panose="020B0604030504040204" pitchFamily="34" charset="-128"/>
                        </a:rPr>
                        <a:t>内容変更</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1000007922</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2024</a:t>
                      </a:r>
                      <a:r>
                        <a:rPr kumimoji="1" lang="ja-JP" altLang="en-US" sz="900" kern="1200">
                          <a:solidFill>
                            <a:schemeClr val="tx1">
                              <a:lumMod val="65000"/>
                              <a:lumOff val="35000"/>
                            </a:schemeClr>
                          </a:solidFill>
                          <a:latin typeface="メイリオ"/>
                          <a:ea typeface="メイリオ"/>
                          <a:cs typeface="+mn-cs"/>
                        </a:rPr>
                        <a:t>年</a:t>
                      </a:r>
                      <a:r>
                        <a:rPr kumimoji="1" lang="en-US" altLang="ja-JP" sz="900" kern="1200">
                          <a:solidFill>
                            <a:schemeClr val="tx1">
                              <a:lumMod val="65000"/>
                              <a:lumOff val="35000"/>
                            </a:schemeClr>
                          </a:solidFill>
                          <a:latin typeface="メイリオ"/>
                          <a:ea typeface="メイリオ"/>
                          <a:cs typeface="+mn-cs"/>
                        </a:rPr>
                        <a:t>2</a:t>
                      </a:r>
                      <a:r>
                        <a:rPr kumimoji="1" lang="ja-JP" altLang="en-US" sz="900" kern="1200">
                          <a:solidFill>
                            <a:schemeClr val="tx1">
                              <a:lumMod val="65000"/>
                              <a:lumOff val="35000"/>
                            </a:schemeClr>
                          </a:solidFill>
                          <a:latin typeface="メイリオ"/>
                          <a:ea typeface="メイリオ"/>
                          <a:cs typeface="+mn-cs"/>
                        </a:rPr>
                        <a:t>月</a:t>
                      </a:r>
                      <a:r>
                        <a:rPr kumimoji="1" lang="en-US" altLang="ja-JP" sz="900" kern="1200">
                          <a:solidFill>
                            <a:schemeClr val="tx1">
                              <a:lumMod val="65000"/>
                              <a:lumOff val="35000"/>
                            </a:schemeClr>
                          </a:solidFill>
                          <a:latin typeface="メイリオ"/>
                          <a:ea typeface="メイリオ"/>
                          <a:cs typeface="+mn-cs"/>
                        </a:rPr>
                        <a:t>1</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a:t>
                      </a:r>
                      <a:r>
                        <a:rPr lang="ja-JP" altLang="en-US" sz="900" kern="1200">
                          <a:solidFill>
                            <a:schemeClr val="tx1">
                              <a:lumMod val="65000"/>
                              <a:lumOff val="35000"/>
                            </a:schemeClr>
                          </a:solidFill>
                          <a:latin typeface="メイリオ"/>
                          <a:ea typeface="メイリオ"/>
                          <a:cs typeface="+mn-cs"/>
                        </a:rPr>
                        <a:t>木</a:t>
                      </a:r>
                      <a:r>
                        <a:rPr lang="en-US" altLang="ja-JP" sz="900" kern="1200">
                          <a:solidFill>
                            <a:schemeClr val="tx1">
                              <a:lumMod val="65000"/>
                              <a:lumOff val="35000"/>
                            </a:schemeClr>
                          </a:solidFill>
                          <a:latin typeface="メイリオ"/>
                          <a:ea typeface="メイリオ"/>
                          <a:cs typeface="+mn-cs"/>
                        </a:rPr>
                        <a:t>)</a:t>
                      </a:r>
                      <a:endParaRPr kumimoji="1" lang="ja-JP" altLang="en-US" sz="900" kern="1200">
                        <a:solidFill>
                          <a:schemeClr val="tx1">
                            <a:lumMod val="65000"/>
                            <a:lumOff val="35000"/>
                          </a:schemeClr>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chemeClr val="tx1">
                              <a:lumMod val="65000"/>
                              <a:lumOff val="35000"/>
                            </a:schemeClr>
                          </a:solidFill>
                          <a:latin typeface="Meiryo"/>
                          <a:ea typeface="Meiryo"/>
                        </a:rPr>
                        <a:t>-</a:t>
                      </a:r>
                      <a:endParaRPr kumimoji="1" lang="ja-JP" altLang="en-US" sz="1050" b="0" i="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900" b="0" i="0" kern="1200">
                          <a:solidFill>
                            <a:schemeClr val="tx1">
                              <a:lumMod val="65000"/>
                              <a:lumOff val="35000"/>
                            </a:schemeClr>
                          </a:solidFill>
                          <a:latin typeface="Meiryo"/>
                          <a:ea typeface="Meiryo"/>
                          <a:cs typeface="+mn-cs"/>
                        </a:rPr>
                        <a:t>カルーセル</a:t>
                      </a:r>
                      <a:r>
                        <a:rPr lang="en-US" altLang="ja-JP" sz="900" b="0" i="0" kern="1200">
                          <a:solidFill>
                            <a:schemeClr val="tx1">
                              <a:lumMod val="65000"/>
                              <a:lumOff val="35000"/>
                            </a:schemeClr>
                          </a:solidFill>
                          <a:latin typeface="Meiryo"/>
                          <a:ea typeface="Meiryo"/>
                          <a:cs typeface="+mn-cs"/>
                        </a:rPr>
                        <a:t>/</a:t>
                      </a:r>
                      <a:r>
                        <a:rPr lang="ja-JP" altLang="en-US" sz="900" b="0" i="0" kern="1200">
                          <a:solidFill>
                            <a:schemeClr val="tx1">
                              <a:lumMod val="65000"/>
                              <a:lumOff val="35000"/>
                            </a:schemeClr>
                          </a:solidFill>
                          <a:latin typeface="Meiryo"/>
                          <a:ea typeface="Meiryo"/>
                          <a:cs typeface="+mn-cs"/>
                        </a:rPr>
                        <a:t>画像</a:t>
                      </a:r>
                      <a:r>
                        <a:rPr lang="en-US" altLang="ja-JP" sz="900" b="0" i="0" kern="1200">
                          <a:solidFill>
                            <a:schemeClr val="tx1">
                              <a:lumMod val="65000"/>
                              <a:lumOff val="35000"/>
                            </a:schemeClr>
                          </a:solidFill>
                          <a:latin typeface="Meiryo"/>
                          <a:ea typeface="Meiryo"/>
                          <a:cs typeface="+mn-cs"/>
                        </a:rPr>
                        <a:t>/16</a:t>
                      </a:r>
                      <a:r>
                        <a:rPr lang="ja-JP" altLang="en-US" sz="900" b="0" i="0" kern="1200">
                          <a:solidFill>
                            <a:schemeClr val="tx1">
                              <a:lumMod val="65000"/>
                              <a:lumOff val="35000"/>
                            </a:schemeClr>
                          </a:solidFill>
                          <a:latin typeface="Meiryo"/>
                          <a:ea typeface="Meiryo"/>
                          <a:cs typeface="+mn-cs"/>
                        </a:rPr>
                        <a:t>：</a:t>
                      </a:r>
                      <a:r>
                        <a:rPr lang="en-US" altLang="ja-JP" sz="900" b="0" i="0" kern="1200">
                          <a:solidFill>
                            <a:schemeClr val="tx1">
                              <a:lumMod val="65000"/>
                              <a:lumOff val="35000"/>
                            </a:schemeClr>
                          </a:solidFill>
                          <a:latin typeface="Meiryo"/>
                          <a:ea typeface="Meiryo"/>
                          <a:cs typeface="+mn-cs"/>
                        </a:rPr>
                        <a:t>9</a:t>
                      </a:r>
                      <a:endParaRPr lang="ja-JP" altLang="en-US" sz="90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25519">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tx1">
                              <a:lumMod val="65000"/>
                              <a:lumOff val="35000"/>
                            </a:schemeClr>
                          </a:solidFill>
                          <a:latin typeface="+mn-lt"/>
                          <a:ea typeface="+mn-ea"/>
                          <a:cs typeface="+mn-cs"/>
                        </a:rPr>
                        <a:t>-</a:t>
                      </a:r>
                      <a:endParaRPr kumimoji="1" lang="ja-JP" altLang="en-US" sz="900" kern="1200">
                        <a:solidFill>
                          <a:schemeClr val="tx1">
                            <a:lumMod val="65000"/>
                            <a:lumOff val="35000"/>
                          </a:schemeClr>
                        </a:solidFill>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kern="1200">
                          <a:solidFill>
                            <a:schemeClr val="tx1">
                              <a:lumMod val="65000"/>
                              <a:lumOff val="35000"/>
                            </a:schemeClr>
                          </a:solidFill>
                          <a:latin typeface="Meiryo"/>
                          <a:ea typeface="Meiryo"/>
                          <a:cs typeface="+mn-cs"/>
                        </a:rPr>
                        <a:t>スマートフォン（ウェブ</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a:solidFill>
                            <a:schemeClr val="tx1">
                              <a:lumMod val="65000"/>
                              <a:lumOff val="35000"/>
                            </a:schemeClr>
                          </a:solidFill>
                          <a:latin typeface="Meiryo"/>
                          <a:ea typeface="Meiryo"/>
                          <a:cs typeface="+mn-cs"/>
                        </a:rPr>
                        <a:t>Yahoo! JAPAN </a:t>
                      </a:r>
                      <a:r>
                        <a:rPr kumimoji="1" lang="ja-JP" altLang="en-US" sz="900" b="0" i="0" kern="120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Yahoo! JAPAN </a:t>
                      </a:r>
                      <a:r>
                        <a:rPr kumimoji="1" lang="ja-JP" altLang="en-US" sz="900" b="0" i="0" kern="1200">
                          <a:solidFill>
                            <a:schemeClr val="tx1">
                              <a:lumMod val="65000"/>
                              <a:lumOff val="35000"/>
                            </a:schemeClr>
                          </a:solidFill>
                          <a:latin typeface="Meiryo"/>
                          <a:ea typeface="Meiryo"/>
                          <a:cs typeface="+mn-cs"/>
                        </a:rPr>
                        <a:t>トップページ</a:t>
                      </a:r>
                      <a:r>
                        <a:rPr kumimoji="1" lang="en-US" altLang="ja-JP" sz="900" b="0" i="0" kern="1200">
                          <a:solidFill>
                            <a:schemeClr val="tx1">
                              <a:lumMod val="65000"/>
                              <a:lumOff val="35000"/>
                            </a:schemeClr>
                          </a:solidFill>
                          <a:latin typeface="Meiryo"/>
                          <a:ea typeface="Meiryo"/>
                          <a:cs typeface="+mn-cs"/>
                        </a:rPr>
                        <a:t> </a:t>
                      </a:r>
                      <a:r>
                        <a:rPr kumimoji="1" lang="ja-JP" altLang="en-US" sz="900" b="0" i="0" kern="1200">
                          <a:solidFill>
                            <a:schemeClr val="tx1">
                              <a:lumMod val="65000"/>
                              <a:lumOff val="35000"/>
                            </a:schemeClr>
                          </a:solidFill>
                          <a:latin typeface="Meiryo"/>
                          <a:ea typeface="Meiryo"/>
                          <a:cs typeface="+mn-cs"/>
                        </a:rPr>
                        <a:t>および</a:t>
                      </a: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a:t>
                      </a:r>
                      <a:endParaRPr kumimoji="1" lang="ja-JP" altLang="ja-JP" sz="90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1</a:t>
                      </a:r>
                      <a:r>
                        <a:rPr kumimoji="1" lang="ja-JP" altLang="en-US"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日（</a:t>
                      </a:r>
                      <a:r>
                        <a:rPr kumimoji="1" lang="en-US" altLang="ja-JP"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1</a:t>
                      </a:r>
                      <a:r>
                        <a:rPr kumimoji="1" lang="ja-JP" altLang="en-US"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900" b="0" i="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900" b="0" i="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tx1">
                              <a:lumMod val="65000"/>
                              <a:lumOff val="35000"/>
                            </a:schemeClr>
                          </a:solidFill>
                          <a:latin typeface="Meiryo"/>
                          <a:ea typeface="Meiryo"/>
                          <a:cs typeface="+mn-cs"/>
                        </a:rPr>
                        <a:t>価格は</a:t>
                      </a:r>
                      <a:r>
                        <a:rPr lang="en-US" altLang="ja-JP" sz="900" b="0" i="0" kern="1200">
                          <a:solidFill>
                            <a:schemeClr val="tx1">
                              <a:lumMod val="65000"/>
                              <a:lumOff val="35000"/>
                            </a:schemeClr>
                          </a:solidFill>
                          <a:latin typeface="Meiryo"/>
                          <a:ea typeface="Meiryo"/>
                          <a:cs typeface="+mn-cs"/>
                        </a:rPr>
                        <a:t>P25</a:t>
                      </a:r>
                      <a:r>
                        <a:rPr kumimoji="1" lang="ja-JP" altLang="en-US" sz="900" b="0" i="0" kern="1200">
                          <a:solidFill>
                            <a:schemeClr val="tx1">
                              <a:lumMod val="65000"/>
                              <a:lumOff val="35000"/>
                            </a:schemeClr>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tx1">
                              <a:lumMod val="65000"/>
                              <a:lumOff val="35000"/>
                            </a:schemeClr>
                          </a:solidFill>
                          <a:latin typeface="Meiryo"/>
                          <a:ea typeface="Meiryo"/>
                          <a:cs typeface="+mn-cs"/>
                        </a:rPr>
                        <a:t>価格は</a:t>
                      </a:r>
                      <a:r>
                        <a:rPr lang="en-US" altLang="ja-JP" sz="900" b="0" i="0" kern="1200">
                          <a:solidFill>
                            <a:schemeClr val="tx1">
                              <a:lumMod val="65000"/>
                              <a:lumOff val="35000"/>
                            </a:schemeClr>
                          </a:solidFill>
                          <a:latin typeface="Meiryo"/>
                          <a:ea typeface="Meiryo"/>
                          <a:cs typeface="+mn-cs"/>
                        </a:rPr>
                        <a:t>P26</a:t>
                      </a:r>
                      <a:r>
                        <a:rPr kumimoji="1" lang="ja-JP" altLang="en-US" sz="900" b="0" i="0" kern="1200">
                          <a:solidFill>
                            <a:schemeClr val="tx1">
                              <a:lumMod val="65000"/>
                              <a:lumOff val="35000"/>
                            </a:schemeClr>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a:solidFill>
                            <a:schemeClr val="tx1">
                              <a:lumMod val="65000"/>
                              <a:lumOff val="35000"/>
                            </a:schemeClr>
                          </a:solidFill>
                          <a:latin typeface="Meiryo"/>
                          <a:ea typeface="Meiryo"/>
                        </a:rPr>
                        <a:t>-</a:t>
                      </a:r>
                      <a:endParaRPr kumimoji="1" lang="ja-JP" altLang="en-US" sz="900" b="0" i="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3" name="円/楕円 27">
            <a:extLst>
              <a:ext uri="{FF2B5EF4-FFF2-40B4-BE49-F238E27FC236}">
                <a16:creationId xmlns:a16="http://schemas.microsoft.com/office/drawing/2014/main" id="{5E869B84-726F-57D8-8CC6-FCD94696DA1E}"/>
              </a:ext>
            </a:extLst>
          </p:cNvPr>
          <p:cNvSpPr>
            <a:spLocks noChangeAspect="1"/>
          </p:cNvSpPr>
          <p:nvPr/>
        </p:nvSpPr>
        <p:spPr>
          <a:xfrm>
            <a:off x="8297251" y="269510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正方形/長方形 8">
            <a:extLst>
              <a:ext uri="{FF2B5EF4-FFF2-40B4-BE49-F238E27FC236}">
                <a16:creationId xmlns:a16="http://schemas.microsoft.com/office/drawing/2014/main" id="{86A9D310-BEFD-2E4B-B15A-23DE043944F3}"/>
              </a:ext>
            </a:extLst>
          </p:cNvPr>
          <p:cNvSpPr/>
          <p:nvPr/>
        </p:nvSpPr>
        <p:spPr>
          <a:xfrm>
            <a:off x="479425" y="6348548"/>
            <a:ext cx="10373353" cy="26738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a:ln>
                  <a:noFill/>
                </a:ln>
                <a:solidFill>
                  <a:srgbClr val="595959"/>
                </a:solidFill>
                <a:effectLst/>
                <a:uLnTx/>
                <a:uFillTx/>
                <a:latin typeface="Meiryo"/>
                <a:ea typeface="メイリオ"/>
              </a:rPr>
              <a:t>※</a:t>
            </a:r>
            <a:r>
              <a:rPr kumimoji="0" lang="en-US" sz="800" b="0" i="0" u="none" strike="noStrike" kern="0" cap="none" spc="0" normalizeH="0" baseline="0" noProof="0">
                <a:ln>
                  <a:noFill/>
                </a:ln>
                <a:solidFill>
                  <a:srgbClr val="595959"/>
                </a:solidFill>
                <a:effectLst/>
                <a:uLnTx/>
                <a:uFillTx/>
                <a:latin typeface="Meiryo"/>
                <a:ea typeface="Meiryo"/>
              </a:rPr>
              <a:t>SP</a:t>
            </a:r>
            <a:r>
              <a:rPr kumimoji="0" lang="ja-JP" sz="800" b="0" i="0" u="none" strike="noStrike" kern="0" cap="none" spc="0" normalizeH="0" baseline="0" noProof="0">
                <a:ln>
                  <a:noFill/>
                </a:ln>
                <a:solidFill>
                  <a:srgbClr val="595959"/>
                </a:solidFill>
                <a:effectLst/>
                <a:uLnTx/>
                <a:uFillTx/>
                <a:latin typeface="Meiryo"/>
                <a:ea typeface="Meiryo"/>
              </a:rPr>
              <a:t>はスマートフォン</a:t>
            </a:r>
            <a:r>
              <a:rPr kumimoji="0" lang="ja-JP" sz="800" kern="0">
                <a:solidFill>
                  <a:srgbClr val="595959"/>
                </a:solidFill>
                <a:latin typeface="Meiryo"/>
                <a:ea typeface="Meiryo"/>
              </a:rPr>
              <a:t>、</a:t>
            </a:r>
            <a:r>
              <a:rPr kumimoji="0" lang="en-US" altLang="ja-JP" sz="800" kern="0">
                <a:solidFill>
                  <a:srgbClr val="595959"/>
                </a:solidFill>
                <a:latin typeface="Meiryo"/>
                <a:ea typeface="Meiryo"/>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eiryo"/>
              </a:rPr>
              <a:t>MD</a:t>
            </a:r>
            <a:r>
              <a:rPr kumimoji="0" lang="ja-JP" sz="800" kern="0">
                <a:solidFill>
                  <a:srgbClr val="595959"/>
                </a:solidFill>
                <a:latin typeface="Meiryo"/>
                <a:ea typeface="Meiryo"/>
              </a:rPr>
              <a:t>はマルチデバイス</a:t>
            </a:r>
            <a:r>
              <a:rPr kumimoji="0" lang="ja-JP" sz="800" b="0" i="0" u="none" strike="noStrike" kern="0" cap="none" spc="0" normalizeH="0" baseline="0" noProof="0">
                <a:ln>
                  <a:noFill/>
                </a:ln>
                <a:solidFill>
                  <a:srgbClr val="595959"/>
                </a:solidFill>
                <a:effectLst/>
                <a:uLnTx/>
                <a:uFillTx/>
                <a:latin typeface="Meiryo"/>
                <a:ea typeface="Meiryo"/>
              </a:rPr>
              <a:t>の略称です。</a:t>
            </a:r>
            <a:r>
              <a:rPr kumimoji="0" lang="ja-JP" altLang="en-US" sz="800" b="0" i="0" u="none" strike="noStrike" kern="0" cap="none" spc="0" normalizeH="0" baseline="0" noProof="0">
                <a:ln>
                  <a:noFill/>
                </a:ln>
                <a:solidFill>
                  <a:srgbClr val="595959"/>
                </a:solidFill>
                <a:effectLst/>
                <a:uLnTx/>
                <a:uFillTx/>
                <a:latin typeface="Meiryo"/>
                <a:ea typeface="Meiryo"/>
              </a:rPr>
              <a:t>　</a:t>
            </a:r>
            <a:r>
              <a:rPr kumimoji="0" lang="en-US" altLang="ja-JP" sz="800" b="0" i="0" u="none" strike="noStrike" kern="0" cap="none" spc="0" normalizeH="0" baseline="0" noProof="0">
                <a:ln>
                  <a:noFill/>
                </a:ln>
                <a:solidFill>
                  <a:srgbClr val="595959"/>
                </a:solidFill>
                <a:effectLst/>
                <a:uLnTx/>
                <a:uFillTx/>
                <a:latin typeface="Meiryo"/>
                <a:ea typeface="メイリオ"/>
              </a:rPr>
              <a:t>※</a:t>
            </a:r>
            <a:r>
              <a:rPr kumimoji="0" lang="en-US" altLang="ja-JP" sz="800" b="0" i="0" u="none" strike="noStrike" kern="0" cap="none" spc="0" normalizeH="0" baseline="0" noProof="0" err="1">
                <a:ln>
                  <a:noFill/>
                </a:ln>
                <a:solidFill>
                  <a:srgbClr val="595959"/>
                </a:solidFill>
                <a:effectLst/>
                <a:uLnTx/>
                <a:uFillTx/>
                <a:latin typeface="Meiryo"/>
                <a:ea typeface="メイリオ"/>
              </a:rPr>
              <a:t>vCPM</a:t>
            </a:r>
            <a:r>
              <a:rPr kumimoji="0" lang="ja-JP" altLang="en-US" sz="800" b="0" i="0" u="none" strike="noStrike" kern="0" cap="none" spc="0" normalizeH="0" baseline="0" noProof="0">
                <a:ln>
                  <a:noFill/>
                </a:ln>
                <a:solidFill>
                  <a:srgbClr val="595959"/>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595959"/>
                </a:solidFill>
                <a:effectLst/>
                <a:uLnTx/>
                <a:uFillTx/>
                <a:latin typeface="Meiryo"/>
                <a:ea typeface="メイリオ"/>
              </a:rPr>
              <a:t>1,000</a:t>
            </a:r>
            <a:r>
              <a:rPr kumimoji="0" lang="ja-JP" altLang="en-US" sz="800" b="0" i="0" u="none" strike="noStrike" kern="0" cap="none" spc="0" normalizeH="0" baseline="0" noProof="0">
                <a:ln>
                  <a:noFill/>
                </a:ln>
                <a:solidFill>
                  <a:srgbClr val="595959"/>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595959"/>
                </a:solidFill>
                <a:effectLst/>
                <a:uLnTx/>
                <a:uFillTx/>
                <a:latin typeface="Meiryo"/>
                <a:ea typeface="メイリオ"/>
              </a:rPr>
              <a:t>※</a:t>
            </a:r>
            <a:r>
              <a:rPr kumimoji="0" lang="en-US" altLang="ja-JP" sz="800" b="0" i="0" u="none" strike="noStrike" kern="0" cap="none" spc="0" normalizeH="0" baseline="0" noProof="0" err="1">
                <a:ln>
                  <a:noFill/>
                </a:ln>
                <a:solidFill>
                  <a:srgbClr val="595959"/>
                </a:solidFill>
                <a:effectLst/>
                <a:uLnTx/>
                <a:uFillTx/>
                <a:latin typeface="Meiryo"/>
                <a:ea typeface="メイリオ"/>
              </a:rPr>
              <a:t>vimps</a:t>
            </a:r>
            <a:r>
              <a:rPr kumimoji="0" lang="ja-JP" altLang="en-US" sz="800" b="0" i="0" u="none" strike="noStrike" kern="0" cap="none" spc="0" normalizeH="0" baseline="0" noProof="0">
                <a:ln>
                  <a:noFill/>
                </a:ln>
                <a:solidFill>
                  <a:srgbClr val="595959"/>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595959"/>
              </a:solidFill>
              <a:effectLst/>
              <a:uLnTx/>
              <a:uFillTx/>
              <a:latin typeface="Meiryo"/>
              <a:ea typeface="Meiryo"/>
            </a:endParaRPr>
          </a:p>
        </p:txBody>
      </p:sp>
      <p:sp>
        <p:nvSpPr>
          <p:cNvPr id="10" name="正方形/長方形 9">
            <a:extLst>
              <a:ext uri="{FF2B5EF4-FFF2-40B4-BE49-F238E27FC236}">
                <a16:creationId xmlns:a16="http://schemas.microsoft.com/office/drawing/2014/main" id="{4E40E8BC-E3CE-19D3-D41A-BECFCCA459AB}"/>
              </a:ext>
            </a:extLst>
          </p:cNvPr>
          <p:cNvSpPr/>
          <p:nvPr/>
        </p:nvSpPr>
        <p:spPr>
          <a:xfrm>
            <a:off x="479425" y="6197545"/>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a:ln>
                  <a:noFill/>
                </a:ln>
                <a:solidFill>
                  <a:prstClr val="black">
                    <a:lumMod val="65000"/>
                    <a:lumOff val="35000"/>
                  </a:prstClr>
                </a:solidFill>
                <a:effectLst/>
                <a:uLnTx/>
                <a:uFillTx/>
              </a:rPr>
              <a:t>※</a:t>
            </a:r>
            <a:r>
              <a:rPr kumimoji="0" lang="ja-JP" altLang="en-US" sz="800" kern="0" noProof="0">
                <a:solidFill>
                  <a:prstClr val="black">
                    <a:lumMod val="65000"/>
                    <a:lumOff val="35000"/>
                  </a:prstClr>
                </a:solidFill>
              </a:rPr>
              <a:t>時間帯ジャック商品は</a:t>
            </a:r>
            <a:r>
              <a:rPr kumimoji="0" lang="en-US" altLang="ja-JP" sz="800" kern="0" noProof="0">
                <a:solidFill>
                  <a:prstClr val="black">
                    <a:lumMod val="65000"/>
                    <a:lumOff val="35000"/>
                  </a:prstClr>
                </a:solidFill>
              </a:rPr>
              <a:t>1</a:t>
            </a:r>
            <a:r>
              <a:rPr kumimoji="0" lang="ja-JP" altLang="en-US" sz="800" kern="0" noProof="0">
                <a:solidFill>
                  <a:prstClr val="black">
                    <a:lumMod val="65000"/>
                    <a:lumOff val="35000"/>
                  </a:prstClr>
                </a:solidFill>
              </a:rPr>
              <a:t>日で最大</a:t>
            </a:r>
            <a:r>
              <a:rPr kumimoji="0" lang="en-US" altLang="ja-JP" sz="800" kern="0" noProof="0">
                <a:solidFill>
                  <a:prstClr val="black">
                    <a:lumMod val="65000"/>
                    <a:lumOff val="35000"/>
                  </a:prstClr>
                </a:solidFill>
              </a:rPr>
              <a:t>3</a:t>
            </a:r>
            <a:r>
              <a:rPr kumimoji="0" lang="ja-JP" altLang="en-US" sz="800" kern="0" noProof="0">
                <a:solidFill>
                  <a:prstClr val="black">
                    <a:lumMod val="65000"/>
                    <a:lumOff val="35000"/>
                  </a:prstClr>
                </a:solidFill>
              </a:rPr>
              <a:t>時間、</a:t>
            </a:r>
            <a:r>
              <a:rPr kumimoji="0" lang="en-US" altLang="ja-JP" sz="800" kern="0" noProof="0">
                <a:solidFill>
                  <a:prstClr val="black">
                    <a:lumMod val="65000"/>
                    <a:lumOff val="35000"/>
                  </a:prstClr>
                </a:solidFill>
              </a:rPr>
              <a:t>1</a:t>
            </a:r>
            <a:r>
              <a:rPr kumimoji="0" lang="ja-JP" altLang="en-US" sz="800" kern="0" noProof="0">
                <a:solidFill>
                  <a:prstClr val="black">
                    <a:lumMod val="65000"/>
                    <a:lumOff val="35000"/>
                  </a:prstClr>
                </a:solidFill>
              </a:rPr>
              <a:t>週間で最大</a:t>
            </a:r>
            <a:r>
              <a:rPr kumimoji="0" lang="en-US" altLang="ja-JP" sz="800" kern="0" noProof="0">
                <a:solidFill>
                  <a:prstClr val="black">
                    <a:lumMod val="65000"/>
                    <a:lumOff val="35000"/>
                  </a:prstClr>
                </a:solidFill>
              </a:rPr>
              <a:t>10</a:t>
            </a:r>
            <a:r>
              <a:rPr kumimoji="0" lang="ja-JP" altLang="en-US" sz="800" kern="0" noProof="0">
                <a:solidFill>
                  <a:prstClr val="black">
                    <a:lumMod val="65000"/>
                    <a:lumOff val="35000"/>
                  </a:prstClr>
                </a:solidFill>
              </a:rPr>
              <a:t>時間までの販売となります。</a:t>
            </a:r>
            <a:endParaRPr kumimoji="0" lang="ja-JP" altLang="en-US" sz="800" b="0" i="0" u="none" strike="noStrike" kern="0" cap="none" spc="0" normalizeH="0" baseline="0" noProof="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33346241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1" name="図プレースホルダー 10" descr="アイコン&#10;&#10;自動的に生成された説明">
            <a:extLst>
              <a:ext uri="{FF2B5EF4-FFF2-40B4-BE49-F238E27FC236}">
                <a16:creationId xmlns:a16="http://schemas.microsoft.com/office/drawing/2014/main" id="{61CBFD07-B5B6-0B49-1E5A-BAC7130C3C9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595959"/>
                </a:solidFill>
                <a:latin typeface="Meiryo"/>
                <a:ea typeface="Meiryo"/>
              </a:rPr>
              <a:t>※</a:t>
            </a:r>
            <a:r>
              <a:rPr kumimoji="0" lang="en-US" sz="850" kern="0">
                <a:solidFill>
                  <a:srgbClr val="595959"/>
                </a:solidFill>
                <a:latin typeface="Meiryo"/>
                <a:ea typeface="Meiryo"/>
              </a:rPr>
              <a:t>SP</a:t>
            </a:r>
            <a:r>
              <a:rPr kumimoji="0" lang="ja-JP" sz="850" kern="0">
                <a:solidFill>
                  <a:srgbClr val="595959"/>
                </a:solidFill>
                <a:latin typeface="Meiryo"/>
                <a:ea typeface="Meiryo"/>
              </a:rPr>
              <a:t>はスマートフォン、</a:t>
            </a:r>
            <a:r>
              <a:rPr kumimoji="0" lang="en-US" altLang="ja-JP" sz="850" kern="0">
                <a:solidFill>
                  <a:srgbClr val="595959"/>
                </a:solidFill>
                <a:latin typeface="Meiryo"/>
                <a:ea typeface="Meiryo"/>
              </a:rPr>
              <a:t>PC</a:t>
            </a:r>
            <a:r>
              <a:rPr kumimoji="0" lang="ja-JP" sz="850" kern="0">
                <a:solidFill>
                  <a:srgbClr val="595959"/>
                </a:solidFill>
                <a:latin typeface="Meiryo"/>
                <a:ea typeface="Meiryo"/>
              </a:rPr>
              <a:t>はパソコン、</a:t>
            </a:r>
            <a:r>
              <a:rPr kumimoji="0" lang="en-US" altLang="ja-JP" sz="850" kern="0">
                <a:solidFill>
                  <a:srgbClr val="595959"/>
                </a:solidFill>
                <a:latin typeface="Meiryo"/>
                <a:ea typeface="Meiryo"/>
              </a:rPr>
              <a:t>MD</a:t>
            </a:r>
            <a:r>
              <a:rPr kumimoji="0" lang="ja-JP" sz="850" kern="0">
                <a:solidFill>
                  <a:srgbClr val="595959"/>
                </a:solidFill>
                <a:latin typeface="Meiryo"/>
                <a:ea typeface="Meiryo"/>
              </a:rPr>
              <a:t>はマルチデバイスの略称です。</a:t>
            </a:r>
            <a:r>
              <a:rPr kumimoji="0" lang="ja-JP" altLang="en-US" sz="850" kern="0">
                <a:solidFill>
                  <a:srgbClr val="595959"/>
                </a:solidFill>
                <a:latin typeface="Meiryo"/>
                <a:ea typeface="Meiryo"/>
              </a:rPr>
              <a:t>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vCPM</a:t>
            </a:r>
            <a:r>
              <a:rPr kumimoji="0" lang="ja-JP" altLang="en-US" sz="850" kern="0">
                <a:solidFill>
                  <a:srgbClr val="595959"/>
                </a:solidFill>
                <a:latin typeface="Meiryo"/>
                <a:ea typeface="Meiryo"/>
              </a:rPr>
              <a:t>はビューアブルインプレッション</a:t>
            </a:r>
            <a:r>
              <a:rPr kumimoji="0" lang="en-US" altLang="ja-JP" sz="850" kern="0">
                <a:solidFill>
                  <a:srgbClr val="595959"/>
                </a:solidFill>
                <a:latin typeface="Meiryo"/>
                <a:ea typeface="Meiryo"/>
              </a:rPr>
              <a:t>1,000</a:t>
            </a:r>
            <a:r>
              <a:rPr kumimoji="0" lang="ja-JP" altLang="en-US" sz="850" kern="0">
                <a:solidFill>
                  <a:srgbClr val="595959"/>
                </a:solidFill>
                <a:latin typeface="Meiryo"/>
                <a:ea typeface="Meiryo"/>
              </a:rPr>
              <a:t>回あたりにかかる見込み広告費用です。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vimps</a:t>
            </a:r>
            <a:r>
              <a:rPr kumimoji="0" lang="ja-JP" altLang="en-US" sz="850" kern="0">
                <a:solidFill>
                  <a:srgbClr val="595959"/>
                </a:solidFill>
                <a:latin typeface="Meiryo"/>
                <a:ea typeface="Meiryo"/>
              </a:rPr>
              <a:t>はビューアブルインプレッションの略称です。</a:t>
            </a:r>
            <a:endParaRPr lang="ja-JP" altLang="en-US" sz="850" kern="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1546863156"/>
              </p:ext>
            </p:extLst>
          </p:nvPr>
        </p:nvGraphicFramePr>
        <p:xfrm>
          <a:off x="479424" y="1089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598637953"/>
                    </a:ext>
                  </a:extLst>
                </a:gridCol>
                <a:gridCol w="1688343">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4,680,000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2,880,000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1,620,000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1,710,000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4,320,000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4,050,000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4,140,000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3379290090"/>
              </p:ext>
            </p:extLst>
          </p:nvPr>
        </p:nvGraphicFramePr>
        <p:xfrm>
          <a:off x="6240018" y="1089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5,490,000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4,500,000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4,860,000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9,120,000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5,670,000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6,030,000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6,210,000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15569085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1" name="図プレースホルダー 10" descr="アイコン&#10;&#10;自動的に生成された説明">
            <a:extLst>
              <a:ext uri="{FF2B5EF4-FFF2-40B4-BE49-F238E27FC236}">
                <a16:creationId xmlns:a16="http://schemas.microsoft.com/office/drawing/2014/main" id="{61CBFD07-B5B6-0B49-1E5A-BAC7130C3C9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595959"/>
                </a:solidFill>
                <a:latin typeface="Meiryo"/>
                <a:ea typeface="Meiryo"/>
              </a:rPr>
              <a:t>※</a:t>
            </a:r>
            <a:r>
              <a:rPr kumimoji="0" lang="en-US" sz="850" kern="0">
                <a:solidFill>
                  <a:srgbClr val="595959"/>
                </a:solidFill>
                <a:latin typeface="Meiryo"/>
                <a:ea typeface="Meiryo"/>
              </a:rPr>
              <a:t>SP</a:t>
            </a:r>
            <a:r>
              <a:rPr kumimoji="0" lang="ja-JP" sz="850" kern="0">
                <a:solidFill>
                  <a:srgbClr val="595959"/>
                </a:solidFill>
                <a:latin typeface="Meiryo"/>
                <a:ea typeface="Meiryo"/>
              </a:rPr>
              <a:t>はスマートフォン、</a:t>
            </a:r>
            <a:r>
              <a:rPr kumimoji="0" lang="en-US" altLang="ja-JP" sz="850" kern="0">
                <a:solidFill>
                  <a:srgbClr val="595959"/>
                </a:solidFill>
                <a:latin typeface="Meiryo"/>
                <a:ea typeface="Meiryo"/>
              </a:rPr>
              <a:t>PC</a:t>
            </a:r>
            <a:r>
              <a:rPr kumimoji="0" lang="ja-JP" sz="850" kern="0">
                <a:solidFill>
                  <a:srgbClr val="595959"/>
                </a:solidFill>
                <a:latin typeface="Meiryo"/>
                <a:ea typeface="Meiryo"/>
              </a:rPr>
              <a:t>はパソコン、</a:t>
            </a:r>
            <a:r>
              <a:rPr kumimoji="0" lang="en-US" altLang="ja-JP" sz="850" kern="0">
                <a:solidFill>
                  <a:srgbClr val="595959"/>
                </a:solidFill>
                <a:latin typeface="Meiryo"/>
                <a:ea typeface="Meiryo"/>
              </a:rPr>
              <a:t>MD</a:t>
            </a:r>
            <a:r>
              <a:rPr kumimoji="0" lang="ja-JP" sz="850" kern="0">
                <a:solidFill>
                  <a:srgbClr val="595959"/>
                </a:solidFill>
                <a:latin typeface="Meiryo"/>
                <a:ea typeface="Meiryo"/>
              </a:rPr>
              <a:t>はマルチデバイスの略称です。</a:t>
            </a:r>
            <a:r>
              <a:rPr kumimoji="0" lang="ja-JP" altLang="en-US" sz="850" kern="0">
                <a:solidFill>
                  <a:srgbClr val="595959"/>
                </a:solidFill>
                <a:latin typeface="Meiryo"/>
                <a:ea typeface="Meiryo"/>
              </a:rPr>
              <a:t>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vCPM</a:t>
            </a:r>
            <a:r>
              <a:rPr kumimoji="0" lang="ja-JP" altLang="en-US" sz="850" kern="0">
                <a:solidFill>
                  <a:srgbClr val="595959"/>
                </a:solidFill>
                <a:latin typeface="Meiryo"/>
                <a:ea typeface="Meiryo"/>
              </a:rPr>
              <a:t>はビューアブルインプレッション</a:t>
            </a:r>
            <a:r>
              <a:rPr kumimoji="0" lang="en-US" altLang="ja-JP" sz="850" kern="0">
                <a:solidFill>
                  <a:srgbClr val="595959"/>
                </a:solidFill>
                <a:latin typeface="Meiryo"/>
                <a:ea typeface="Meiryo"/>
              </a:rPr>
              <a:t>1,000</a:t>
            </a:r>
            <a:r>
              <a:rPr kumimoji="0" lang="ja-JP" altLang="en-US" sz="850" kern="0">
                <a:solidFill>
                  <a:srgbClr val="595959"/>
                </a:solidFill>
                <a:latin typeface="Meiryo"/>
                <a:ea typeface="Meiryo"/>
              </a:rPr>
              <a:t>回あたりにかかる見込み広告費用です。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vimps</a:t>
            </a:r>
            <a:r>
              <a:rPr kumimoji="0" lang="ja-JP" altLang="en-US" sz="850" kern="0">
                <a:solidFill>
                  <a:srgbClr val="595959"/>
                </a:solidFill>
                <a:latin typeface="Meiryo"/>
                <a:ea typeface="Meiryo"/>
              </a:rPr>
              <a:t>はビューアブルインプレッションの略称です。</a:t>
            </a:r>
            <a:endParaRPr lang="ja-JP" altLang="en-US" sz="850" kern="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980884326"/>
              </p:ext>
            </p:extLst>
          </p:nvPr>
        </p:nvGraphicFramePr>
        <p:xfrm>
          <a:off x="479423" y="1089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2,160,000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1,260,000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1,540,000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450,000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1,530,000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1,890,000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1,980,000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3574213693"/>
              </p:ext>
            </p:extLst>
          </p:nvPr>
        </p:nvGraphicFramePr>
        <p:xfrm>
          <a:off x="6240018" y="1089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2,160,000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2,250,000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2,790,000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2,880,000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26062879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45A2B1EE-7B59-3227-BDDA-D4B2EC75CD8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3001355579"/>
              </p:ext>
            </p:extLst>
          </p:nvPr>
        </p:nvGraphicFramePr>
        <p:xfrm>
          <a:off x="479423" y="934487"/>
          <a:ext cx="11233148" cy="3916007"/>
        </p:xfrm>
        <a:graphic>
          <a:graphicData uri="http://schemas.openxmlformats.org/drawingml/2006/table">
            <a:tbl>
              <a:tblPr bandRow="1"/>
              <a:tblGrid>
                <a:gridCol w="1289416">
                  <a:extLst>
                    <a:ext uri="{9D8B030D-6E8A-4147-A177-3AD203B41FA5}">
                      <a16:colId xmlns:a16="http://schemas.microsoft.com/office/drawing/2014/main" val="792911817"/>
                    </a:ext>
                  </a:extLst>
                </a:gridCol>
                <a:gridCol w="1514007">
                  <a:extLst>
                    <a:ext uri="{9D8B030D-6E8A-4147-A177-3AD203B41FA5}">
                      <a16:colId xmlns:a16="http://schemas.microsoft.com/office/drawing/2014/main" val="2515137241"/>
                    </a:ext>
                  </a:extLst>
                </a:gridCol>
                <a:gridCol w="1323021">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5089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カルーセル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カルーセル（</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panose="020B0604030504040204" pitchFamily="34" charset="-128"/>
                          <a:ea typeface="Meiryo" panose="020B0604030504040204" pitchFamily="34" charset="-128"/>
                          <a:cs typeface="+mn-cs"/>
                        </a:rPr>
                        <a:t>カルーセル</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panose="020B0604030504040204" pitchFamily="34" charset="-128"/>
                          <a:ea typeface="Meiryo" panose="020B0604030504040204" pitchFamily="34" charset="-128"/>
                          <a:cs typeface="+mn-cs"/>
                        </a:rPr>
                        <a:t>カルーセル</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panose="020B0604030504040204" pitchFamily="34" charset="-128"/>
                          <a:ea typeface="Meiryo" panose="020B0604030504040204" pitchFamily="34" charset="-128"/>
                          <a:cs typeface="+mn-cs"/>
                        </a:rPr>
                        <a:t>カルーセル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800" b="1" kern="1200">
                          <a:solidFill>
                            <a:schemeClr val="bg1"/>
                          </a:solidFill>
                          <a:latin typeface="Meiryo" panose="020B0604030504040204" pitchFamily="34" charset="-128"/>
                          <a:ea typeface="Meiryo" panose="020B0604030504040204" pitchFamily="34" charset="-128"/>
                          <a:cs typeface="+mn-cs"/>
                        </a:rPr>
                        <a:t>カルーセル</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a:solidFill>
                            <a:schemeClr val="bg1"/>
                          </a:solidFill>
                          <a:latin typeface="Meiryo" panose="020B0604030504040204" pitchFamily="34" charset="-128"/>
                          <a:ea typeface="Meiryo" panose="020B0604030504040204" pitchFamily="34" charset="-128"/>
                          <a:cs typeface="+mn-cs"/>
                        </a:rPr>
                        <a:t>1</a:t>
                      </a:r>
                      <a:r>
                        <a:rPr kumimoji="1" lang="ja-JP" altLang="en-US" sz="700" b="1" kern="1200">
                          <a:solidFill>
                            <a:schemeClr val="bg1"/>
                          </a:solidFill>
                          <a:latin typeface="Meiryo" panose="020B0604030504040204" pitchFamily="34" charset="-128"/>
                          <a:ea typeface="Meiryo" panose="020B0604030504040204" pitchFamily="34" charset="-128"/>
                          <a:cs typeface="+mn-cs"/>
                        </a:rPr>
                        <a:t>都</a:t>
                      </a:r>
                      <a:r>
                        <a:rPr kumimoji="1" lang="en-US" altLang="ja-JP" sz="700" b="1" kern="1200">
                          <a:solidFill>
                            <a:schemeClr val="bg1"/>
                          </a:solidFill>
                          <a:latin typeface="Meiryo" panose="020B0604030504040204" pitchFamily="34" charset="-128"/>
                          <a:ea typeface="Meiryo" panose="020B0604030504040204" pitchFamily="34" charset="-128"/>
                          <a:cs typeface="+mn-cs"/>
                        </a:rPr>
                        <a:t>6</a:t>
                      </a:r>
                      <a:r>
                        <a:rPr kumimoji="1" lang="ja-JP" altLang="en-US" sz="700" b="1" kern="120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1338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a:t>
                      </a:r>
                      <a:r>
                        <a:rPr kumimoji="1" lang="ja-JP" altLang="en-US" sz="1050" b="0" kern="1200">
                          <a:solidFill>
                            <a:schemeClr val="bg1"/>
                          </a:solidFill>
                          <a:latin typeface="Meiryo" panose="020B0604030504040204" pitchFamily="34" charset="-128"/>
                          <a:ea typeface="Meiryo" panose="020B0604030504040204" pitchFamily="34" charset="-128"/>
                        </a:rPr>
                        <a:t>（都道府県）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都</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6</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県</a:t>
                      </a:r>
                      <a:r>
                        <a:rPr lang="ja-JP" altLang="en-US" sz="1100" b="0" kern="1200">
                          <a:solidFill>
                            <a:schemeClr val="tx1">
                              <a:lumMod val="65000"/>
                              <a:lumOff val="35000"/>
                            </a:schemeClr>
                          </a:solidFill>
                          <a:latin typeface="Meiryo"/>
                          <a:ea typeface="Meiryo"/>
                        </a:rPr>
                        <a:t>(固定)</a:t>
                      </a:r>
                      <a:endPar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chemeClr val="accent3"/>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678608">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（興味関心、購買意向、属性・ライフ</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イベント）</a:t>
                      </a:r>
                      <a:r>
                        <a:rPr kumimoji="1" lang="en-US" altLang="ja-JP" sz="900" b="0" kern="1200">
                          <a:solidFill>
                            <a:schemeClr val="bg1"/>
                          </a:solidFill>
                          <a:latin typeface="Meiryo" panose="020B0604030504040204" pitchFamily="34" charset="-128"/>
                          <a:ea typeface="Meiryo" panose="020B0604030504040204" pitchFamily="34" charset="-128"/>
                        </a:rPr>
                        <a:t>※</a:t>
                      </a:r>
                      <a:r>
                        <a:rPr kumimoji="1" lang="ja-JP" altLang="en-US" sz="900" b="0" kern="1200">
                          <a:solidFill>
                            <a:schemeClr val="bg1"/>
                          </a:solidFill>
                          <a:latin typeface="Meiryo" panose="020B0604030504040204" pitchFamily="34" charset="-128"/>
                          <a:ea typeface="Meiryo" panose="020B0604030504040204" pitchFamily="34" charset="-128"/>
                        </a:rPr>
                        <a:t>１</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1.8</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60645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リスト参照</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chemeClr val="accent3"/>
                          </a:solidFill>
                          <a:latin typeface="Meiryo" panose="020B0604030504040204" pitchFamily="34" charset="-128"/>
                          <a:ea typeface="Meiryo" panose="020B0604030504040204" pitchFamily="34" charset="-128"/>
                          <a:cs typeface="+mn-cs"/>
                        </a:rPr>
                        <a:t>●</a:t>
                      </a:r>
                    </a:p>
                    <a:p>
                      <a:pPr algn="ctr"/>
                      <a:r>
                        <a:rPr kumimoji="1" lang="en-US" altLang="ja-JP" sz="9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kern="1200">
                          <a:solidFill>
                            <a:schemeClr val="tx1">
                              <a:lumMod val="65000"/>
                              <a:lumOff val="35000"/>
                            </a:schemeClr>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43184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r>
                        <a:rPr lang="ja-JP" altLang="en-US" sz="1100" b="0" kern="1200">
                          <a:solidFill>
                            <a:schemeClr val="tx1">
                              <a:lumMod val="65000"/>
                              <a:lumOff val="35000"/>
                            </a:schemeClr>
                          </a:solidFill>
                          <a:latin typeface="Meiryo"/>
                          <a:ea typeface="Meiryo"/>
                        </a:rPr>
                        <a:t>(固定)</a:t>
                      </a:r>
                      <a:endPar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sp>
        <p:nvSpPr>
          <p:cNvPr id="6" name="テキスト ボックス 5">
            <a:extLst>
              <a:ext uri="{FF2B5EF4-FFF2-40B4-BE49-F238E27FC236}">
                <a16:creationId xmlns:a16="http://schemas.microsoft.com/office/drawing/2014/main" id="{07B0C90C-BCF9-42C9-17A5-C4E8BEB29353}"/>
              </a:ext>
            </a:extLst>
          </p:cNvPr>
          <p:cNvSpPr txBox="1"/>
          <p:nvPr/>
        </p:nvSpPr>
        <p:spPr>
          <a:xfrm>
            <a:off x="562748" y="4856933"/>
            <a:ext cx="10767371" cy="1768176"/>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35783011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8" name="図プレースホルダー 7" descr="アイコン&#10;&#10;自動的に生成された説明">
            <a:extLst>
              <a:ext uri="{FF2B5EF4-FFF2-40B4-BE49-F238E27FC236}">
                <a16:creationId xmlns:a16="http://schemas.microsoft.com/office/drawing/2014/main" id="{98F096FC-3170-4C28-5061-414B26326FC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6" name="フリーフォーム 19">
            <a:extLst>
              <a:ext uri="{FF2B5EF4-FFF2-40B4-BE49-F238E27FC236}">
                <a16:creationId xmlns:a16="http://schemas.microsoft.com/office/drawing/2014/main" id="{11362A22-2867-352E-73E5-E304F15C8160}"/>
              </a:ext>
            </a:extLst>
          </p:cNvPr>
          <p:cNvSpPr/>
          <p:nvPr/>
        </p:nvSpPr>
        <p:spPr>
          <a:xfrm>
            <a:off x="4975758" y="1581676"/>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19" name="図 18">
            <a:extLst>
              <a:ext uri="{FF2B5EF4-FFF2-40B4-BE49-F238E27FC236}">
                <a16:creationId xmlns:a16="http://schemas.microsoft.com/office/drawing/2014/main" id="{7BCBEE41-CEC0-D296-1B15-382125F9D9EE}"/>
              </a:ext>
            </a:extLst>
          </p:cNvPr>
          <p:cNvPicPr>
            <a:picLocks noChangeAspect="1"/>
          </p:cNvPicPr>
          <p:nvPr/>
        </p:nvPicPr>
        <p:blipFill rotWithShape="1">
          <a:blip r:embed="rId6">
            <a:extLst>
              <a:ext uri="{28A0092B-C50C-407E-A947-70E740481C1C}">
                <a14:useLocalDpi xmlns:a14="http://schemas.microsoft.com/office/drawing/2010/main"/>
              </a:ext>
            </a:extLst>
          </a:blip>
          <a:srcRect t="-105" b="18249"/>
          <a:stretch/>
        </p:blipFill>
        <p:spPr>
          <a:xfrm>
            <a:off x="1860932" y="2465590"/>
            <a:ext cx="3989664" cy="2239694"/>
          </a:xfrm>
          <a:prstGeom prst="rect">
            <a:avLst/>
          </a:prstGeom>
        </p:spPr>
      </p:pic>
      <p:sp>
        <p:nvSpPr>
          <p:cNvPr id="20" name="角丸四角形 22">
            <a:extLst>
              <a:ext uri="{FF2B5EF4-FFF2-40B4-BE49-F238E27FC236}">
                <a16:creationId xmlns:a16="http://schemas.microsoft.com/office/drawing/2014/main" id="{187DA8F3-3C28-480D-839D-2D80E1340FA1}"/>
              </a:ext>
            </a:extLst>
          </p:cNvPr>
          <p:cNvSpPr/>
          <p:nvPr/>
        </p:nvSpPr>
        <p:spPr>
          <a:xfrm>
            <a:off x="2217534" y="1257998"/>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円/楕円 23">
            <a:extLst>
              <a:ext uri="{FF2B5EF4-FFF2-40B4-BE49-F238E27FC236}">
                <a16:creationId xmlns:a16="http://schemas.microsoft.com/office/drawing/2014/main" id="{1987921A-5762-FF16-1EB9-84EB7576A973}"/>
              </a:ext>
            </a:extLst>
          </p:cNvPr>
          <p:cNvSpPr>
            <a:spLocks noChangeAspect="1"/>
          </p:cNvSpPr>
          <p:nvPr/>
        </p:nvSpPr>
        <p:spPr>
          <a:xfrm>
            <a:off x="1969170" y="1352450"/>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1" name="図 30">
            <a:extLst>
              <a:ext uri="{FF2B5EF4-FFF2-40B4-BE49-F238E27FC236}">
                <a16:creationId xmlns:a16="http://schemas.microsoft.com/office/drawing/2014/main" id="{0FD996B7-3C7B-BD86-A957-EC035E19A006}"/>
              </a:ext>
            </a:extLst>
          </p:cNvPr>
          <p:cNvPicPr>
            <a:picLocks noChangeAspect="1"/>
          </p:cNvPicPr>
          <p:nvPr/>
        </p:nvPicPr>
        <p:blipFill rotWithShape="1">
          <a:blip r:embed="rId7">
            <a:extLst>
              <a:ext uri="{28A0092B-C50C-407E-A947-70E740481C1C}">
                <a14:useLocalDpi xmlns:a14="http://schemas.microsoft.com/office/drawing/2010/main"/>
              </a:ext>
            </a:extLst>
          </a:blip>
          <a:srcRect t="15" b="15"/>
          <a:stretch/>
        </p:blipFill>
        <p:spPr>
          <a:xfrm>
            <a:off x="6025244" y="2284447"/>
            <a:ext cx="4659354" cy="2615641"/>
          </a:xfrm>
          <a:prstGeom prst="rect">
            <a:avLst/>
          </a:prstGeom>
        </p:spPr>
      </p:pic>
      <p:sp>
        <p:nvSpPr>
          <p:cNvPr id="23" name="フリーフォーム 24">
            <a:extLst>
              <a:ext uri="{FF2B5EF4-FFF2-40B4-BE49-F238E27FC236}">
                <a16:creationId xmlns:a16="http://schemas.microsoft.com/office/drawing/2014/main" id="{6CEEDC3F-BDC7-ED8C-F264-6FF191404A91}"/>
              </a:ext>
            </a:extLst>
          </p:cNvPr>
          <p:cNvSpPr/>
          <p:nvPr/>
        </p:nvSpPr>
        <p:spPr>
          <a:xfrm>
            <a:off x="9272583" y="1588687"/>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8B9ED5B4-DFBE-C9C9-8BCE-95133CC088FA}"/>
              </a:ext>
            </a:extLst>
          </p:cNvPr>
          <p:cNvSpPr/>
          <p:nvPr/>
        </p:nvSpPr>
        <p:spPr>
          <a:xfrm>
            <a:off x="6514359" y="1265009"/>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accent6"/>
                </a:solidFill>
                <a:latin typeface="Meiryo" panose="020B0604030504040204" pitchFamily="34" charset="-128"/>
                <a:ea typeface="Meiryo" panose="020B0604030504040204" pitchFamily="34" charset="-128"/>
              </a:rPr>
              <a:t>バナー</a:t>
            </a:r>
            <a:r>
              <a:rPr lang="en-US" altLang="ja-JP" sz="1200" b="1">
                <a:solidFill>
                  <a:schemeClr val="accent6"/>
                </a:solidFill>
                <a:latin typeface="Meiryo" panose="020B0604030504040204" pitchFamily="34" charset="-128"/>
                <a:ea typeface="Meiryo" panose="020B0604030504040204" pitchFamily="34" charset="-128"/>
              </a:rPr>
              <a:t>/</a:t>
            </a:r>
            <a:r>
              <a:rPr lang="ja-JP" altLang="en-US" sz="1200" b="1">
                <a:solidFill>
                  <a:schemeClr val="accent6"/>
                </a:solidFill>
                <a:latin typeface="Meiryo" panose="020B0604030504040204" pitchFamily="34" charset="-128"/>
                <a:ea typeface="Meiryo" panose="020B0604030504040204" pitchFamily="34" charset="-128"/>
              </a:rPr>
              <a:t>画像</a:t>
            </a:r>
            <a:r>
              <a:rPr lang="en-US" altLang="ja-JP" sz="1200" b="1">
                <a:solidFill>
                  <a:schemeClr val="accent6"/>
                </a:solidFill>
                <a:latin typeface="Meiryo" panose="020B0604030504040204" pitchFamily="34" charset="-128"/>
                <a:ea typeface="Meiryo" panose="020B0604030504040204" pitchFamily="34" charset="-128"/>
              </a:rPr>
              <a:t>/1</a:t>
            </a:r>
            <a:r>
              <a:rPr lang="ja-JP" altLang="en-US" sz="1200" b="1">
                <a:solidFill>
                  <a:schemeClr val="accent6"/>
                </a:solidFill>
                <a:latin typeface="Meiryo" panose="020B0604030504040204" pitchFamily="34" charset="-128"/>
                <a:ea typeface="Meiryo" panose="020B0604030504040204" pitchFamily="34" charset="-128"/>
              </a:rPr>
              <a:t>：</a:t>
            </a:r>
            <a:r>
              <a:rPr lang="en-US" altLang="ja-JP" sz="1200" b="1">
                <a:solidFill>
                  <a:schemeClr val="accent6"/>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4" name="円/楕円 28">
            <a:extLst>
              <a:ext uri="{FF2B5EF4-FFF2-40B4-BE49-F238E27FC236}">
                <a16:creationId xmlns:a16="http://schemas.microsoft.com/office/drawing/2014/main" id="{9EE90E64-41B2-08EB-27C8-8AA4DFEE57A7}"/>
              </a:ext>
            </a:extLst>
          </p:cNvPr>
          <p:cNvSpPr>
            <a:spLocks noChangeAspect="1"/>
          </p:cNvSpPr>
          <p:nvPr/>
        </p:nvSpPr>
        <p:spPr>
          <a:xfrm>
            <a:off x="6240463" y="135946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 name="テキスト ボックス 6">
            <a:extLst>
              <a:ext uri="{FF2B5EF4-FFF2-40B4-BE49-F238E27FC236}">
                <a16:creationId xmlns:a16="http://schemas.microsoft.com/office/drawing/2014/main" id="{F095CD0C-6AC2-B7D3-B526-029956556F4F}"/>
              </a:ext>
            </a:extLst>
          </p:cNvPr>
          <p:cNvSpPr txBox="1"/>
          <p:nvPr/>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3871601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8" name="図プレースホルダー 7" descr="アイコン&#10;&#10;自動的に生成された説明">
            <a:extLst>
              <a:ext uri="{FF2B5EF4-FFF2-40B4-BE49-F238E27FC236}">
                <a16:creationId xmlns:a16="http://schemas.microsoft.com/office/drawing/2014/main" id="{464F6793-E9AF-FBFE-667F-83BD9D99B4D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157690568"/>
              </p:ext>
            </p:extLst>
          </p:nvPr>
        </p:nvGraphicFramePr>
        <p:xfrm>
          <a:off x="455613" y="993770"/>
          <a:ext cx="11233149" cy="4846596"/>
        </p:xfrm>
        <a:graphic>
          <a:graphicData uri="http://schemas.openxmlformats.org/drawingml/2006/table">
            <a:tbl>
              <a:tblPr firstCol="1" bandRow="1"/>
              <a:tblGrid>
                <a:gridCol w="1430593">
                  <a:extLst>
                    <a:ext uri="{9D8B030D-6E8A-4147-A177-3AD203B41FA5}">
                      <a16:colId xmlns:a16="http://schemas.microsoft.com/office/drawing/2014/main" val="792911817"/>
                    </a:ext>
                  </a:extLst>
                </a:gridCol>
                <a:gridCol w="526854">
                  <a:extLst>
                    <a:ext uri="{9D8B030D-6E8A-4147-A177-3AD203B41FA5}">
                      <a16:colId xmlns:a16="http://schemas.microsoft.com/office/drawing/2014/main" val="1525620392"/>
                    </a:ext>
                  </a:extLst>
                </a:gridCol>
                <a:gridCol w="1466260">
                  <a:extLst>
                    <a:ext uri="{9D8B030D-6E8A-4147-A177-3AD203B41FA5}">
                      <a16:colId xmlns:a16="http://schemas.microsoft.com/office/drawing/2014/main" val="3835180974"/>
                    </a:ext>
                  </a:extLst>
                </a:gridCol>
                <a:gridCol w="688552">
                  <a:extLst>
                    <a:ext uri="{9D8B030D-6E8A-4147-A177-3AD203B41FA5}">
                      <a16:colId xmlns:a16="http://schemas.microsoft.com/office/drawing/2014/main" val="2380498706"/>
                    </a:ext>
                  </a:extLst>
                </a:gridCol>
                <a:gridCol w="1341453">
                  <a:extLst>
                    <a:ext uri="{9D8B030D-6E8A-4147-A177-3AD203B41FA5}">
                      <a16:colId xmlns:a16="http://schemas.microsoft.com/office/drawing/2014/main" val="4269922740"/>
                    </a:ext>
                  </a:extLst>
                </a:gridCol>
                <a:gridCol w="462310">
                  <a:extLst>
                    <a:ext uri="{9D8B030D-6E8A-4147-A177-3AD203B41FA5}">
                      <a16:colId xmlns:a16="http://schemas.microsoft.com/office/drawing/2014/main" val="2427317479"/>
                    </a:ext>
                  </a:extLst>
                </a:gridCol>
                <a:gridCol w="1330118">
                  <a:extLst>
                    <a:ext uri="{9D8B030D-6E8A-4147-A177-3AD203B41FA5}">
                      <a16:colId xmlns:a16="http://schemas.microsoft.com/office/drawing/2014/main" val="1933156410"/>
                    </a:ext>
                  </a:extLst>
                </a:gridCol>
                <a:gridCol w="462310">
                  <a:extLst>
                    <a:ext uri="{9D8B030D-6E8A-4147-A177-3AD203B41FA5}">
                      <a16:colId xmlns:a16="http://schemas.microsoft.com/office/drawing/2014/main" val="3763099035"/>
                    </a:ext>
                  </a:extLst>
                </a:gridCol>
                <a:gridCol w="1410602">
                  <a:extLst>
                    <a:ext uri="{9D8B030D-6E8A-4147-A177-3AD203B41FA5}">
                      <a16:colId xmlns:a16="http://schemas.microsoft.com/office/drawing/2014/main" val="4196219788"/>
                    </a:ext>
                  </a:extLst>
                </a:gridCol>
                <a:gridCol w="217498">
                  <a:extLst>
                    <a:ext uri="{9D8B030D-6E8A-4147-A177-3AD203B41FA5}">
                      <a16:colId xmlns:a16="http://schemas.microsoft.com/office/drawing/2014/main" val="479922504"/>
                    </a:ext>
                  </a:extLst>
                </a:gridCol>
                <a:gridCol w="527307">
                  <a:extLst>
                    <a:ext uri="{9D8B030D-6E8A-4147-A177-3AD203B41FA5}">
                      <a16:colId xmlns:a16="http://schemas.microsoft.com/office/drawing/2014/main" val="2494124302"/>
                    </a:ext>
                  </a:extLst>
                </a:gridCol>
                <a:gridCol w="1369292">
                  <a:extLst>
                    <a:ext uri="{9D8B030D-6E8A-4147-A177-3AD203B41FA5}">
                      <a16:colId xmlns:a16="http://schemas.microsoft.com/office/drawing/2014/main" val="3445193374"/>
                    </a:ext>
                  </a:extLst>
                </a:gridCol>
              </a:tblGrid>
              <a:tr h="3821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3">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endParaRPr kumimoji="1" lang="ja-JP" altLang="en-US">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  </a:t>
                      </a:r>
                      <a:r>
                        <a:rPr kumimoji="1" lang="ja-JP" altLang="en-US" sz="800" b="1" kern="1200">
                          <a:solidFill>
                            <a:schemeClr val="bg1"/>
                          </a:solidFill>
                          <a:latin typeface="Meiryo"/>
                          <a:ea typeface="Meiryo"/>
                          <a:cs typeface="+mn-cs"/>
                        </a:rPr>
                        <a:t>カルーセル</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（市区郡）</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900" b="0" i="0" u="none" strike="noStrike" noProof="0">
                          <a:solidFill>
                            <a:schemeClr val="accent3"/>
                          </a:solidFill>
                          <a:latin typeface="Meiryo" panose="020B0604030504040204" pitchFamily="34" charset="-128"/>
                          <a:ea typeface="Meiryo" panose="020B0604030504040204" pitchFamily="34" charset="-128"/>
                        </a:rPr>
                        <a:t>継続</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1000005703</a:t>
                      </a:r>
                      <a:endParaRPr kumimoji="1" lang="ja-JP" altLang="en-US"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altLang="en-US" sz="900" b="0" i="0" u="none" strike="noStrike" noProof="0">
                          <a:solidFill>
                            <a:schemeClr val="accent3"/>
                          </a:solidFill>
                          <a:latin typeface="Meiryo"/>
                          <a:ea typeface="Meiryo"/>
                        </a:rPr>
                        <a:t>継続</a:t>
                      </a:r>
                      <a:endParaRPr lang="ja-JP" altLang="en-US"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1000005720</a:t>
                      </a:r>
                      <a:endParaRPr kumimoji="1" lang="ja-JP" altLang="en-US"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継続</a:t>
                      </a:r>
                      <a:endParaRPr kumimoji="1" lang="en-US" altLang="ja-JP" sz="900" b="0" i="0" u="none" strike="noStrike" kern="1200" cap="none" spc="0" normalizeH="0" baseline="0" noProof="0">
                        <a:ln>
                          <a:noFill/>
                        </a:ln>
                        <a:solidFill>
                          <a:srgbClr val="545454"/>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effectLst/>
                          <a:latin typeface="Meiryo"/>
                          <a:ea typeface="Meiryo"/>
                          <a:cs typeface="+mn-cs"/>
                        </a:rPr>
                        <a:t>1000005654</a:t>
                      </a:r>
                      <a:endParaRPr kumimoji="1" lang="ja-JP" altLang="en-US"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panose="020B0604030504040204" pitchFamily="34" charset="-128"/>
                          <a:ea typeface="Meiryo" panose="020B0604030504040204" pitchFamily="34" charset="-128"/>
                          <a:cs typeface="+mn-cs"/>
                        </a:rPr>
                        <a:t>継続</a:t>
                      </a:r>
                      <a:endParaRPr kumimoji="1" lang="ja-JP" altLang="en-US"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a:solidFill>
                            <a:schemeClr val="accent3"/>
                          </a:solidFill>
                          <a:latin typeface="Meiryo"/>
                          <a:ea typeface="Meiryo"/>
                          <a:cs typeface="+mn-cs"/>
                        </a:rPr>
                        <a:t>1000005655</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継続</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1000003110</a:t>
                      </a:r>
                      <a:endParaRPr kumimoji="1" lang="ja-JP" altLang="en-US"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2024</a:t>
                      </a:r>
                      <a:r>
                        <a:rPr kumimoji="1" lang="ja-JP" altLang="en-US" sz="900" kern="1200">
                          <a:solidFill>
                            <a:schemeClr val="tx1">
                              <a:lumMod val="65000"/>
                              <a:lumOff val="35000"/>
                            </a:schemeClr>
                          </a:solidFill>
                          <a:latin typeface="メイリオ"/>
                          <a:ea typeface="メイリオ"/>
                          <a:cs typeface="+mn-cs"/>
                        </a:rPr>
                        <a:t>年</a:t>
                      </a:r>
                      <a:r>
                        <a:rPr kumimoji="1" lang="en-US" altLang="ja-JP" sz="900" kern="1200">
                          <a:solidFill>
                            <a:schemeClr val="tx1">
                              <a:lumMod val="65000"/>
                              <a:lumOff val="35000"/>
                            </a:schemeClr>
                          </a:solidFill>
                          <a:latin typeface="メイリオ"/>
                          <a:ea typeface="メイリオ"/>
                          <a:cs typeface="+mn-cs"/>
                        </a:rPr>
                        <a:t>2</a:t>
                      </a:r>
                      <a:r>
                        <a:rPr kumimoji="1" lang="ja-JP" altLang="en-US" sz="900" kern="1200">
                          <a:solidFill>
                            <a:schemeClr val="tx1">
                              <a:lumMod val="65000"/>
                              <a:lumOff val="35000"/>
                            </a:schemeClr>
                          </a:solidFill>
                          <a:latin typeface="メイリオ"/>
                          <a:ea typeface="メイリオ"/>
                          <a:cs typeface="+mn-cs"/>
                        </a:rPr>
                        <a:t>月</a:t>
                      </a:r>
                      <a:r>
                        <a:rPr kumimoji="1" lang="en-US" altLang="ja-JP" sz="900" kern="1200">
                          <a:solidFill>
                            <a:schemeClr val="tx1">
                              <a:lumMod val="65000"/>
                              <a:lumOff val="35000"/>
                            </a:schemeClr>
                          </a:solidFill>
                          <a:latin typeface="メイリオ"/>
                          <a:ea typeface="メイリオ"/>
                          <a:cs typeface="+mn-cs"/>
                        </a:rPr>
                        <a:t>1</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a:t>
                      </a:r>
                      <a:r>
                        <a:rPr lang="ja-JP" altLang="en-US" sz="900" kern="1200">
                          <a:solidFill>
                            <a:schemeClr val="tx1">
                              <a:lumMod val="65000"/>
                              <a:lumOff val="35000"/>
                            </a:schemeClr>
                          </a:solidFill>
                          <a:latin typeface="メイリオ"/>
                          <a:ea typeface="メイリオ"/>
                          <a:cs typeface="+mn-cs"/>
                        </a:rPr>
                        <a:t>木</a:t>
                      </a:r>
                      <a:r>
                        <a:rPr lang="en-US" altLang="ja-JP" sz="900" kern="1200">
                          <a:solidFill>
                            <a:schemeClr val="tx1">
                              <a:lumMod val="65000"/>
                              <a:lumOff val="35000"/>
                            </a:schemeClr>
                          </a:solidFill>
                          <a:latin typeface="メイリオ"/>
                          <a:ea typeface="メイリオ"/>
                          <a:cs typeface="+mn-cs"/>
                        </a:rPr>
                        <a:t>)</a:t>
                      </a:r>
                      <a:endParaRPr kumimoji="1" lang="ja-JP" altLang="en-US" sz="900" kern="1200">
                        <a:solidFill>
                          <a:schemeClr val="tx1">
                            <a:lumMod val="65000"/>
                            <a:lumOff val="35000"/>
                          </a:schemeClr>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3997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eiryo"/>
                          <a:ea typeface="Meiryo"/>
                          <a:cs typeface="+mn-cs"/>
                        </a:rPr>
                        <a:t>ブランドパネル クインティ</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画像</a:t>
                      </a:r>
                      <a:r>
                        <a:rPr kumimoji="1" lang="en-US" altLang="ja-JP" sz="900" kern="1200" dirty="0">
                          <a:solidFill>
                            <a:schemeClr val="accent3"/>
                          </a:solidFill>
                          <a:latin typeface="Meiryo"/>
                          <a:ea typeface="Meiryo"/>
                          <a:cs typeface="+mn-cs"/>
                        </a:rPr>
                        <a:t>/16</a:t>
                      </a:r>
                      <a:r>
                        <a:rPr kumimoji="1" lang="ja-JP" altLang="en-US" sz="900" kern="1200" dirty="0">
                          <a:solidFill>
                            <a:schemeClr val="accent3"/>
                          </a:solidFill>
                          <a:latin typeface="Meiryo"/>
                          <a:ea typeface="Meiryo"/>
                          <a:cs typeface="+mn-cs"/>
                        </a:rPr>
                        <a:t>：</a:t>
                      </a:r>
                      <a:r>
                        <a:rPr kumimoji="1" lang="en-US" altLang="ja-JP" sz="900" kern="1200" dirty="0">
                          <a:solidFill>
                            <a:schemeClr val="accent3"/>
                          </a:solidFill>
                          <a:latin typeface="Meiryo"/>
                          <a:ea typeface="Meiryo"/>
                          <a:cs typeface="+mn-cs"/>
                        </a:rPr>
                        <a:t>9</a:t>
                      </a:r>
                      <a:r>
                        <a:rPr kumimoji="1" lang="ja-JP" altLang="en-US" sz="900" kern="1200" dirty="0">
                          <a:solidFill>
                            <a:schemeClr val="accent3"/>
                          </a:solidFill>
                          <a:latin typeface="Meiryo"/>
                          <a:ea typeface="Meiryo"/>
                          <a:cs typeface="+mn-cs"/>
                        </a:rPr>
                        <a:t>　ブランドパネル クインティ</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動画</a:t>
                      </a:r>
                      <a:r>
                        <a:rPr kumimoji="1" lang="en-US" altLang="ja-JP" sz="900" kern="1200" dirty="0">
                          <a:solidFill>
                            <a:schemeClr val="accent3"/>
                          </a:solidFill>
                          <a:latin typeface="Meiryo"/>
                          <a:ea typeface="Meiryo"/>
                          <a:cs typeface="+mn-cs"/>
                        </a:rPr>
                        <a:t>/16</a:t>
                      </a:r>
                      <a:r>
                        <a:rPr kumimoji="1" lang="ja-JP" altLang="en-US" sz="900" kern="1200" dirty="0">
                          <a:solidFill>
                            <a:schemeClr val="accent3"/>
                          </a:solidFill>
                          <a:latin typeface="Meiryo"/>
                          <a:ea typeface="Meiryo"/>
                          <a:cs typeface="+mn-cs"/>
                        </a:rPr>
                        <a:t>：</a:t>
                      </a:r>
                      <a:r>
                        <a:rPr kumimoji="1" lang="en-US" altLang="ja-JP" sz="900" kern="1200" dirty="0">
                          <a:solidFill>
                            <a:schemeClr val="accent3"/>
                          </a:solidFill>
                          <a:latin typeface="Meiryo"/>
                          <a:ea typeface="Meiryo"/>
                          <a:cs typeface="+mn-cs"/>
                        </a:rPr>
                        <a:t>9</a:t>
                      </a:r>
                      <a:r>
                        <a:rPr kumimoji="1" lang="ja-JP" altLang="en-US" sz="900" kern="1200" dirty="0">
                          <a:solidFill>
                            <a:schemeClr val="accent3"/>
                          </a:solidFill>
                          <a:latin typeface="Meiryo"/>
                          <a:ea typeface="Meiryo"/>
                          <a:cs typeface="+mn-cs"/>
                        </a:rPr>
                        <a:t>　　</a:t>
                      </a:r>
                      <a:endParaRPr kumimoji="1" lang="en-US" altLang="ja-JP" sz="900" kern="1200" dirty="0">
                        <a:solidFill>
                          <a:schemeClr val="accent3"/>
                        </a:solidFill>
                        <a:latin typeface="Meiryo"/>
                        <a:ea typeface="Meiryo"/>
                        <a:cs typeface="+mn-cs"/>
                      </a:endParaRPr>
                    </a:p>
                    <a:p>
                      <a:pPr algn="ctr"/>
                      <a:r>
                        <a:rPr kumimoji="1" lang="ja-JP" altLang="en-US" sz="900" kern="1200" dirty="0">
                          <a:solidFill>
                            <a:schemeClr val="accent3"/>
                          </a:solidFill>
                          <a:latin typeface="Meiryo"/>
                          <a:ea typeface="Meiryo"/>
                          <a:cs typeface="+mn-cs"/>
                        </a:rPr>
                        <a:t>バナー</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画像</a:t>
                      </a:r>
                      <a:r>
                        <a:rPr kumimoji="1" lang="en-US" altLang="ja-JP" sz="900" kern="1200" dirty="0">
                          <a:solidFill>
                            <a:schemeClr val="accent3"/>
                          </a:solidFill>
                          <a:latin typeface="Meiryo"/>
                          <a:ea typeface="Meiryo"/>
                          <a:cs typeface="+mn-cs"/>
                        </a:rPr>
                        <a:t>/1</a:t>
                      </a:r>
                      <a:r>
                        <a:rPr kumimoji="1" lang="ja-JP" altLang="en-US" sz="900" kern="1200" dirty="0">
                          <a:solidFill>
                            <a:schemeClr val="accent3"/>
                          </a:solidFill>
                          <a:latin typeface="Meiryo"/>
                          <a:ea typeface="Meiryo"/>
                          <a:cs typeface="+mn-cs"/>
                        </a:rPr>
                        <a:t>：</a:t>
                      </a:r>
                      <a:r>
                        <a:rPr kumimoji="1" lang="en-US" altLang="ja-JP" sz="900" kern="1200" dirty="0">
                          <a:solidFill>
                            <a:schemeClr val="accent3"/>
                          </a:solidFill>
                          <a:latin typeface="Meiryo"/>
                          <a:ea typeface="Meiryo"/>
                          <a:cs typeface="+mn-cs"/>
                        </a:rPr>
                        <a:t>1</a:t>
                      </a:r>
                      <a:r>
                        <a:rPr kumimoji="1" lang="ja-JP" altLang="en-US" sz="900" kern="1200" dirty="0">
                          <a:solidFill>
                            <a:schemeClr val="accent3"/>
                          </a:solidFill>
                          <a:latin typeface="Meiryo"/>
                          <a:ea typeface="Meiryo"/>
                          <a:cs typeface="+mn-cs"/>
                        </a:rPr>
                        <a:t>　バナー</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動画</a:t>
                      </a:r>
                      <a:r>
                        <a:rPr kumimoji="1" lang="en-US" altLang="ja-JP" sz="900" kern="1200" dirty="0">
                          <a:solidFill>
                            <a:schemeClr val="accent3"/>
                          </a:solidFill>
                          <a:latin typeface="Meiryo"/>
                          <a:ea typeface="Meiryo"/>
                          <a:cs typeface="+mn-cs"/>
                        </a:rPr>
                        <a:t>/1</a:t>
                      </a:r>
                      <a:r>
                        <a:rPr kumimoji="1" lang="ja-JP" altLang="en-US" sz="900" kern="1200" dirty="0">
                          <a:solidFill>
                            <a:schemeClr val="accent3"/>
                          </a:solidFill>
                          <a:latin typeface="Meiryo"/>
                          <a:ea typeface="Meiryo"/>
                          <a:cs typeface="+mn-cs"/>
                        </a:rPr>
                        <a:t>：</a:t>
                      </a:r>
                      <a:r>
                        <a:rPr kumimoji="1" lang="en-US" altLang="ja-JP" sz="900" kern="1200" dirty="0">
                          <a:solidFill>
                            <a:schemeClr val="accent3"/>
                          </a:solidFill>
                          <a:latin typeface="Meiryo"/>
                          <a:ea typeface="Meiryo"/>
                          <a:cs typeface="+mn-cs"/>
                        </a:rPr>
                        <a:t>1</a:t>
                      </a:r>
                      <a:endParaRPr kumimoji="1" lang="ja-JP" altLang="en-US"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384434171"/>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900" b="0" i="0" kern="1200">
                          <a:solidFill>
                            <a:schemeClr val="tx1">
                              <a:lumMod val="65000"/>
                              <a:lumOff val="35000"/>
                            </a:schemeClr>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4222981766"/>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PC</a:t>
                      </a:r>
                      <a:endParaRPr kumimoji="1" lang="ja-JP" altLang="en-US"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Yahoo! JAPAN</a:t>
                      </a:r>
                      <a:r>
                        <a:rPr kumimoji="1" lang="ja-JP" altLang="en-US" sz="900" kern="1200">
                          <a:solidFill>
                            <a:schemeClr val="accent3"/>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a:solidFill>
                            <a:schemeClr val="accent3"/>
                          </a:solidFill>
                          <a:latin typeface="Meiryo"/>
                          <a:ea typeface="Meiryo"/>
                          <a:cs typeface="+mn-cs"/>
                        </a:rPr>
                        <a:t>Yahoo! JAPAN</a:t>
                      </a:r>
                      <a:r>
                        <a:rPr lang="en-US" altLang="ja-JP" sz="900" kern="1200">
                          <a:solidFill>
                            <a:schemeClr val="accent3"/>
                          </a:solidFill>
                          <a:latin typeface="Meiryo"/>
                          <a:ea typeface="Meiryo"/>
                          <a:cs typeface="+mn-cs"/>
                        </a:rPr>
                        <a:t> </a:t>
                      </a:r>
                      <a:r>
                        <a:rPr kumimoji="1" lang="en-US" altLang="ja-JP" sz="900" kern="1200">
                          <a:solidFill>
                            <a:schemeClr val="accent3"/>
                          </a:solidFill>
                          <a:latin typeface="Meiryo"/>
                          <a:ea typeface="Meiryo"/>
                          <a:cs typeface="+mn-cs"/>
                        </a:rPr>
                        <a:t> </a:t>
                      </a:r>
                      <a:r>
                        <a:rPr kumimoji="1" lang="ja-JP" altLang="en-US" sz="900" kern="1200">
                          <a:solidFill>
                            <a:schemeClr val="accent3"/>
                          </a:solidFill>
                          <a:latin typeface="Meiryo"/>
                          <a:ea typeface="Meiryo"/>
                          <a:cs typeface="+mn-cs"/>
                        </a:rPr>
                        <a:t>トップページのファーストビュー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日（金）～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a:t>
                      </a:r>
                      <a:endParaRPr kumimoji="1" lang="ja-JP" altLang="ja-JP" sz="9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9">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5</a:t>
                      </a:r>
                      <a:r>
                        <a:rPr kumimoji="1" lang="ja-JP" altLang="en-US" sz="900" kern="1200">
                          <a:solidFill>
                            <a:schemeClr val="accent3"/>
                          </a:solidFill>
                          <a:latin typeface="Meiryo"/>
                          <a:ea typeface="Meiryo"/>
                          <a:cs typeface="+mn-cs"/>
                        </a:rPr>
                        <a:t>日間～</a:t>
                      </a:r>
                      <a:r>
                        <a:rPr kumimoji="1" lang="en-US" altLang="ja-JP" sz="900" kern="1200">
                          <a:solidFill>
                            <a:schemeClr val="accent3"/>
                          </a:solidFill>
                          <a:latin typeface="Meiryo"/>
                          <a:ea typeface="Meiryo"/>
                          <a:cs typeface="+mn-cs"/>
                        </a:rPr>
                        <a:t>31</a:t>
                      </a:r>
                      <a:r>
                        <a:rPr kumimoji="1" lang="ja-JP" altLang="en-US" sz="900" kern="1200">
                          <a:solidFill>
                            <a:schemeClr val="accent3"/>
                          </a:solidFill>
                          <a:latin typeface="Meiryo"/>
                          <a:ea typeface="Meiryo"/>
                          <a:cs typeface="+mn-cs"/>
                        </a:rPr>
                        <a:t>日間</a:t>
                      </a:r>
                      <a:r>
                        <a:rPr kumimoji="1" lang="en-US" altLang="ja-JP" sz="900" kern="1200">
                          <a:solidFill>
                            <a:schemeClr val="accent3"/>
                          </a:solidFill>
                          <a:latin typeface="Meiryo"/>
                          <a:ea typeface="Meiryo"/>
                          <a:cs typeface="+mn-cs"/>
                        </a:rPr>
                        <a:t> </a:t>
                      </a:r>
                      <a:r>
                        <a:rPr kumimoji="1" lang="en-US" altLang="ja-JP" sz="9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kern="1200">
                          <a:solidFill>
                            <a:schemeClr val="accent3"/>
                          </a:solidFill>
                          <a:latin typeface="Meiryo"/>
                          <a:ea typeface="Meiryo"/>
                          <a:cs typeface="+mn-cs"/>
                        </a:rPr>
                        <a:t>5</a:t>
                      </a:r>
                      <a:r>
                        <a:rPr kumimoji="1" lang="ja-JP" altLang="en-US" sz="900" kern="1200">
                          <a:solidFill>
                            <a:schemeClr val="accent3"/>
                          </a:solidFill>
                          <a:latin typeface="Meiryo"/>
                          <a:ea typeface="Meiryo"/>
                          <a:cs typeface="+mn-cs"/>
                        </a:rPr>
                        <a:t>日間～</a:t>
                      </a:r>
                      <a:r>
                        <a:rPr kumimoji="1" lang="en-US" altLang="ja-JP" sz="900" kern="1200">
                          <a:solidFill>
                            <a:schemeClr val="accent3"/>
                          </a:solidFill>
                          <a:latin typeface="Meiryo"/>
                          <a:ea typeface="Meiryo"/>
                          <a:cs typeface="+mn-cs"/>
                        </a:rPr>
                        <a:t>31</a:t>
                      </a:r>
                      <a:r>
                        <a:rPr kumimoji="1" lang="ja-JP" altLang="en-US" sz="9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1967014782"/>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chemeClr val="accent3"/>
                          </a:solidFill>
                          <a:latin typeface="Meiryo"/>
                          <a:ea typeface="Meiryo"/>
                        </a:rPr>
                        <a:t>vimps</a:t>
                      </a:r>
                      <a:r>
                        <a:rPr kumimoji="1" lang="ja-JP" altLang="en-US" sz="900">
                          <a:solidFill>
                            <a:schemeClr val="accent3"/>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5,000,000</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algn="ctr"/>
                      <a:r>
                        <a:rPr kumimoji="1" lang="en-US" altLang="ja-JP" sz="900" kern="1200">
                          <a:solidFill>
                            <a:schemeClr val="accent3"/>
                          </a:solidFill>
                          <a:latin typeface="Meiryo"/>
                          <a:ea typeface="Meiryo"/>
                          <a:cs typeface="+mn-cs"/>
                        </a:rPr>
                        <a:t>10,000,000</a:t>
                      </a:r>
                      <a:r>
                        <a:rPr kumimoji="1" lang="ja-JP" altLang="en-US" sz="900" kern="1200">
                          <a:solidFill>
                            <a:schemeClr val="accent3"/>
                          </a:solidFill>
                          <a:latin typeface="Meiryo"/>
                          <a:ea typeface="Meiryo"/>
                          <a:cs typeface="+mn-cs"/>
                        </a:rPr>
                        <a:t>円</a:t>
                      </a:r>
                      <a:endParaRPr kumimoji="1" lang="en-US" altLang="ja-JP"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kern="1200">
                          <a:solidFill>
                            <a:schemeClr val="accent3"/>
                          </a:solidFill>
                          <a:latin typeface="Meiryo"/>
                          <a:ea typeface="Meiryo"/>
                          <a:cs typeface="+mn-cs"/>
                        </a:rPr>
                        <a:t>500,000</a:t>
                      </a:r>
                      <a:r>
                        <a:rPr kumimoji="1" lang="ja-JP" altLang="en-US" sz="900" kern="1200">
                          <a:solidFill>
                            <a:schemeClr val="accent3"/>
                          </a:solidFill>
                          <a:latin typeface="Meiryo"/>
                          <a:ea typeface="Meiryo"/>
                          <a:cs typeface="+mn-cs"/>
                        </a:rPr>
                        <a:t>円</a:t>
                      </a:r>
                      <a:endParaRPr kumimoji="1" lang="ja-JP" altLang="en-US" sz="900">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3,000,000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3381913646"/>
                  </a:ext>
                </a:extLst>
              </a:tr>
              <a:tr h="4516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600</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900">
                          <a:solidFill>
                            <a:schemeClr val="accent3"/>
                          </a:solidFill>
                          <a:latin typeface="Meiryo"/>
                          <a:ea typeface="Meiryo"/>
                        </a:rPr>
                        <a:t>540</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chemeClr val="accent3"/>
                          </a:solidFill>
                          <a:latin typeface="Meiryo"/>
                          <a:ea typeface="Meiryo"/>
                        </a:rPr>
                        <a:t>780</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600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※2</a:t>
                      </a:r>
                      <a:endParaRPr kumimoji="1" lang="ja-JP" altLang="en-US" sz="900">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900">
                          <a:solidFill>
                            <a:schemeClr val="accent3"/>
                          </a:solidFill>
                          <a:latin typeface="Meiryo"/>
                          <a:ea typeface="Meiryo"/>
                        </a:rPr>
                        <a:t>702</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540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※2</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936</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600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×1.56</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014462905"/>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円/楕円 15">
            <a:extLst>
              <a:ext uri="{FF2B5EF4-FFF2-40B4-BE49-F238E27FC236}">
                <a16:creationId xmlns:a16="http://schemas.microsoft.com/office/drawing/2014/main" id="{10644E6B-C43A-2245-2882-ABA2EC464CB7}"/>
              </a:ext>
            </a:extLst>
          </p:cNvPr>
          <p:cNvSpPr>
            <a:spLocks noChangeAspect="1"/>
          </p:cNvSpPr>
          <p:nvPr/>
        </p:nvSpPr>
        <p:spPr>
          <a:xfrm>
            <a:off x="9021728" y="2233216"/>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円/楕円 16">
            <a:extLst>
              <a:ext uri="{FF2B5EF4-FFF2-40B4-BE49-F238E27FC236}">
                <a16:creationId xmlns:a16="http://schemas.microsoft.com/office/drawing/2014/main" id="{C55A0FD1-FC6A-C763-932E-30E5B65E8253}"/>
              </a:ext>
            </a:extLst>
          </p:cNvPr>
          <p:cNvSpPr>
            <a:spLocks noChangeAspect="1"/>
          </p:cNvSpPr>
          <p:nvPr/>
        </p:nvSpPr>
        <p:spPr>
          <a:xfrm>
            <a:off x="7888631" y="2399420"/>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9" name="正方形/長方形 18">
            <a:extLst>
              <a:ext uri="{FF2B5EF4-FFF2-40B4-BE49-F238E27FC236}">
                <a16:creationId xmlns:a16="http://schemas.microsoft.com/office/drawing/2014/main" id="{C7306B7A-2CD6-FD49-0151-E8E1C23765CB}"/>
              </a:ext>
            </a:extLst>
          </p:cNvPr>
          <p:cNvSpPr/>
          <p:nvPr/>
        </p:nvSpPr>
        <p:spPr>
          <a:xfrm>
            <a:off x="479426" y="5983029"/>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20" name="正方形/長方形 19">
            <a:extLst>
              <a:ext uri="{FF2B5EF4-FFF2-40B4-BE49-F238E27FC236}">
                <a16:creationId xmlns:a16="http://schemas.microsoft.com/office/drawing/2014/main" id="{980CB4B0-FD70-97ED-11A6-B896B007D503}"/>
              </a:ext>
            </a:extLst>
          </p:cNvPr>
          <p:cNvSpPr/>
          <p:nvPr/>
        </p:nvSpPr>
        <p:spPr>
          <a:xfrm>
            <a:off x="4757915" y="5983029"/>
            <a:ext cx="7280839" cy="406265"/>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a:t>
            </a:r>
            <a:r>
              <a:rPr lang="en-US" altLang="ja-JP" sz="800" b="0" i="0" dirty="0">
                <a:solidFill>
                  <a:srgbClr val="C9002C"/>
                </a:solidFill>
                <a:effectLst/>
                <a:latin typeface="NotoSansJP"/>
              </a:rPr>
              <a:t>1</a:t>
            </a:r>
            <a:r>
              <a:rPr lang="ja-JP" altLang="en-US" sz="800" b="0" i="0" dirty="0">
                <a:solidFill>
                  <a:srgbClr val="C9002C"/>
                </a:solidFill>
                <a:effectLst/>
                <a:latin typeface="NotoSansJP"/>
              </a:rPr>
              <a:t>日間～</a:t>
            </a:r>
            <a:r>
              <a:rPr lang="en-US" altLang="ja-JP" sz="800" b="0" i="0" dirty="0">
                <a:solidFill>
                  <a:srgbClr val="C9002C"/>
                </a:solidFill>
                <a:effectLst/>
                <a:latin typeface="NotoSansJP"/>
              </a:rPr>
              <a:t>4</a:t>
            </a:r>
            <a:r>
              <a:rPr lang="ja-JP" altLang="en-US" sz="800" b="0" i="0" dirty="0">
                <a:solidFill>
                  <a:srgbClr val="C9002C"/>
                </a:solidFill>
                <a:effectLst/>
                <a:latin typeface="NotoSansJP"/>
              </a:rPr>
              <a:t>日間での掲載も可能ですが、予約時のシミュレーション</a:t>
            </a:r>
            <a:r>
              <a:rPr lang="en-US" altLang="ja-JP" sz="800" b="0" i="0" dirty="0" err="1">
                <a:solidFill>
                  <a:srgbClr val="C9002C"/>
                </a:solidFill>
                <a:effectLst/>
                <a:latin typeface="NotoSansJP"/>
              </a:rPr>
              <a:t>vimps</a:t>
            </a:r>
            <a:r>
              <a:rPr lang="ja-JP" altLang="en-US" sz="800" b="0" i="0" dirty="0">
                <a:solidFill>
                  <a:srgbClr val="C9002C"/>
                </a:solidFill>
                <a:effectLst/>
                <a:latin typeface="NotoSansJP"/>
              </a:rPr>
              <a:t>を下回る場合がありますので、</a:t>
            </a:r>
            <a:r>
              <a:rPr lang="en-US" altLang="ja-JP" sz="800" b="0" i="0" dirty="0">
                <a:solidFill>
                  <a:srgbClr val="C9002C"/>
                </a:solidFill>
                <a:effectLst/>
                <a:latin typeface="NotoSansJP"/>
              </a:rPr>
              <a:t>5</a:t>
            </a:r>
            <a:r>
              <a:rPr lang="ja-JP" altLang="en-US" sz="800" b="0" i="0" dirty="0">
                <a:solidFill>
                  <a:srgbClr val="C9002C"/>
                </a:solidFill>
                <a:effectLst/>
                <a:latin typeface="NotoSansJP"/>
              </a:rPr>
              <a:t>日間以上の掲載を推奨します</a:t>
            </a:r>
            <a:endParaRPr lang="en-US" altLang="ja-JP" sz="800" b="0" i="0" dirty="0">
              <a:solidFill>
                <a:srgbClr val="C9002C"/>
              </a:solidFill>
              <a:effectLst/>
              <a:latin typeface="NotoSansJP"/>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a:t>
            </a:r>
            <a:r>
              <a:rPr kumimoji="0" lang="ja-JP" altLang="en-US" sz="800" kern="0" dirty="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9002C"/>
                </a:solidFill>
                <a:latin typeface="Meiryo" panose="020B0604030504040204" pitchFamily="34" charset="-128"/>
                <a:ea typeface="Meiryo" panose="020B0604030504040204" pitchFamily="34" charset="-128"/>
              </a:rPr>
              <a:t>vCPM</a:t>
            </a:r>
            <a:r>
              <a:rPr kumimoji="0" lang="ja-JP" altLang="en"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  </a:t>
            </a:r>
            <a:r>
              <a:rPr kumimoji="0" lang="ja-JP" altLang="en-US" sz="800" kern="0" dirty="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B54E2C56-A0D4-22BA-BE83-25EDADD0C500}"/>
              </a:ext>
            </a:extLst>
          </p:cNvPr>
          <p:cNvSpPr txBox="1"/>
          <p:nvPr/>
        </p:nvSpPr>
        <p:spPr>
          <a:xfrm>
            <a:off x="387079" y="6361490"/>
            <a:ext cx="4272350" cy="215444"/>
          </a:xfrm>
          <a:prstGeom prst="rect">
            <a:avLst/>
          </a:prstGeom>
          <a:noFill/>
        </p:spPr>
        <p:txBody>
          <a:bodyPr wrap="square">
            <a:spAutoFit/>
          </a:bodyPr>
          <a:lstStyle/>
          <a:p>
            <a:pPr marL="449263" indent="-449263"/>
            <a:r>
              <a:rPr kumimoji="1" lang="en-US" altLang="ja-JP" sz="700">
                <a:solidFill>
                  <a:schemeClr val="accent6"/>
                </a:solidFill>
                <a:latin typeface="+mn-ea"/>
              </a:rPr>
              <a:t>※</a:t>
            </a:r>
            <a:r>
              <a:rPr kumimoji="0" lang="en-US" altLang="ja-JP" sz="700" kern="0">
                <a:solidFill>
                  <a:schemeClr val="accent6"/>
                </a:solidFill>
                <a:latin typeface="+mn-ea"/>
              </a:rPr>
              <a:t>3/11</a:t>
            </a:r>
            <a:r>
              <a:rPr kumimoji="0" lang="ja-JP" altLang="en-US" sz="700" kern="0">
                <a:solidFill>
                  <a:schemeClr val="accent6"/>
                </a:solidFill>
                <a:latin typeface="+mn-ea"/>
              </a:rPr>
              <a:t>に</a:t>
            </a:r>
            <a:r>
              <a:rPr lang="en-US" altLang="ja-JP" sz="700">
                <a:solidFill>
                  <a:schemeClr val="accent6"/>
                </a:solidFill>
                <a:latin typeface="+mn-ea"/>
              </a:rPr>
              <a:t>Yahoo! JAPAN</a:t>
            </a:r>
            <a:r>
              <a:rPr lang="ja-JP" altLang="en-US" sz="700">
                <a:solidFill>
                  <a:schemeClr val="accent6"/>
                </a:solidFill>
                <a:latin typeface="+mn-ea"/>
              </a:rPr>
              <a:t>　トップページ</a:t>
            </a:r>
            <a:r>
              <a:rPr kumimoji="0" lang="ja-JP" altLang="en-US" sz="700" kern="0">
                <a:solidFill>
                  <a:schemeClr val="accent6"/>
                </a:solidFill>
                <a:latin typeface="+mn-ea"/>
              </a:rPr>
              <a:t>にて特別演出が</a:t>
            </a:r>
            <a:r>
              <a:rPr kumimoji="0" lang="ja-JP" altLang="en-US" sz="800" kern="0">
                <a:solidFill>
                  <a:schemeClr val="accent6"/>
                </a:solidFill>
                <a:latin typeface="+mn-ea"/>
              </a:rPr>
              <a:t>行われる</a:t>
            </a:r>
            <a:r>
              <a:rPr kumimoji="0" lang="ja-JP" altLang="en-US" sz="700" kern="0">
                <a:solidFill>
                  <a:schemeClr val="accent6"/>
                </a:solidFill>
                <a:latin typeface="+mn-ea"/>
              </a:rPr>
              <a:t>可能性があります。</a:t>
            </a:r>
          </a:p>
        </p:txBody>
      </p:sp>
    </p:spTree>
    <p:extLst>
      <p:ext uri="{BB962C8B-B14F-4D97-AF65-F5344CB8AC3E}">
        <p14:creationId xmlns:p14="http://schemas.microsoft.com/office/powerpoint/2010/main" val="2126552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E9068C08-BBD2-C9D7-8C0C-CE4005542EB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6" name="表 5">
            <a:extLst>
              <a:ext uri="{FF2B5EF4-FFF2-40B4-BE49-F238E27FC236}">
                <a16:creationId xmlns:a16="http://schemas.microsoft.com/office/drawing/2014/main" id="{CF0E7133-04E7-8901-8969-8CBE0E8CF1E9}"/>
              </a:ext>
            </a:extLst>
          </p:cNvPr>
          <p:cNvGraphicFramePr>
            <a:graphicFrameLocks noGrp="1"/>
          </p:cNvGraphicFramePr>
          <p:nvPr>
            <p:extLst>
              <p:ext uri="{D42A27DB-BD31-4B8C-83A1-F6EECF244321}">
                <p14:modId xmlns:p14="http://schemas.microsoft.com/office/powerpoint/2010/main" val="1371663986"/>
              </p:ext>
            </p:extLst>
          </p:nvPr>
        </p:nvGraphicFramePr>
        <p:xfrm>
          <a:off x="479426" y="1011756"/>
          <a:ext cx="11233149" cy="3851250"/>
        </p:xfrm>
        <a:graphic>
          <a:graphicData uri="http://schemas.openxmlformats.org/drawingml/2006/table">
            <a:tbl>
              <a:tblPr firstCol="1" bandRow="1"/>
              <a:tblGrid>
                <a:gridCol w="1626692">
                  <a:extLst>
                    <a:ext uri="{9D8B030D-6E8A-4147-A177-3AD203B41FA5}">
                      <a16:colId xmlns:a16="http://schemas.microsoft.com/office/drawing/2014/main" val="792911817"/>
                    </a:ext>
                  </a:extLst>
                </a:gridCol>
                <a:gridCol w="2196106">
                  <a:extLst>
                    <a:ext uri="{9D8B030D-6E8A-4147-A177-3AD203B41FA5}">
                      <a16:colId xmlns:a16="http://schemas.microsoft.com/office/drawing/2014/main" val="2515137241"/>
                    </a:ext>
                  </a:extLst>
                </a:gridCol>
                <a:gridCol w="2470117">
                  <a:extLst>
                    <a:ext uri="{9D8B030D-6E8A-4147-A177-3AD203B41FA5}">
                      <a16:colId xmlns:a16="http://schemas.microsoft.com/office/drawing/2014/main" val="598637953"/>
                    </a:ext>
                  </a:extLst>
                </a:gridCol>
                <a:gridCol w="2470117">
                  <a:extLst>
                    <a:ext uri="{9D8B030D-6E8A-4147-A177-3AD203B41FA5}">
                      <a16:colId xmlns:a16="http://schemas.microsoft.com/office/drawing/2014/main" val="56015879"/>
                    </a:ext>
                  </a:extLst>
                </a:gridCol>
                <a:gridCol w="2470117">
                  <a:extLst>
                    <a:ext uri="{9D8B030D-6E8A-4147-A177-3AD203B41FA5}">
                      <a16:colId xmlns:a16="http://schemas.microsoft.com/office/drawing/2014/main" val="379781813"/>
                    </a:ext>
                  </a:extLst>
                </a:gridCol>
              </a:tblGrid>
              <a:tr h="58573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　</a:t>
                      </a:r>
                      <a:r>
                        <a:rPr kumimoji="1" lang="en-US" altLang="ja-JP" sz="1000" b="1" i="0" u="none" strike="noStrike" kern="1200">
                          <a:solidFill>
                            <a:schemeClr val="bg1"/>
                          </a:solidFill>
                          <a:effectLst/>
                          <a:latin typeface="Meiryo" panose="020B0604030504040204" pitchFamily="34" charset="-128"/>
                          <a:ea typeface="Meiryo" panose="020B0604030504040204" pitchFamily="34" charset="-128"/>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08365">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rPr>
                        <a:t>※</a:t>
                      </a:r>
                      <a:r>
                        <a:rPr kumimoji="1" lang="ja-JP" altLang="en-US" sz="1050" b="0" kern="1200">
                          <a:solidFill>
                            <a:schemeClr val="bg1"/>
                          </a:solidFill>
                          <a:latin typeface="Meiryo" panose="020B0604030504040204" pitchFamily="34" charset="-128"/>
                          <a:ea typeface="Meiryo" panose="020B0604030504040204" pitchFamily="34" charset="-128"/>
                        </a:rPr>
                        <a:t>１</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38614">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br>
                        <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b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sp>
        <p:nvSpPr>
          <p:cNvPr id="7" name="テキスト ボックス 6">
            <a:extLst>
              <a:ext uri="{FF2B5EF4-FFF2-40B4-BE49-F238E27FC236}">
                <a16:creationId xmlns:a16="http://schemas.microsoft.com/office/drawing/2014/main" id="{E56B0213-CC27-FEC5-C1EA-914D722DD1D7}"/>
              </a:ext>
            </a:extLst>
          </p:cNvPr>
          <p:cNvSpPr txBox="1"/>
          <p:nvPr/>
        </p:nvSpPr>
        <p:spPr>
          <a:xfrm>
            <a:off x="562748" y="4856933"/>
            <a:ext cx="10767371" cy="1768176"/>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27268046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7" name="図プレースホルダー 16" descr="アイコン&#10;&#10;自動的に生成された説明">
            <a:extLst>
              <a:ext uri="{FF2B5EF4-FFF2-40B4-BE49-F238E27FC236}">
                <a16:creationId xmlns:a16="http://schemas.microsoft.com/office/drawing/2014/main" id="{148C8839-71B6-6B6A-0E1B-272AF938F77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3" name="フリーフォーム 3">
            <a:extLst>
              <a:ext uri="{FF2B5EF4-FFF2-40B4-BE49-F238E27FC236}">
                <a16:creationId xmlns:a16="http://schemas.microsoft.com/office/drawing/2014/main" id="{0E442537-B8D2-A11B-D1C5-75F487C15893}"/>
              </a:ext>
            </a:extLst>
          </p:cNvPr>
          <p:cNvSpPr/>
          <p:nvPr/>
        </p:nvSpPr>
        <p:spPr>
          <a:xfrm>
            <a:off x="4958661"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7" name="角丸四角形 6">
            <a:extLst>
              <a:ext uri="{FF2B5EF4-FFF2-40B4-BE49-F238E27FC236}">
                <a16:creationId xmlns:a16="http://schemas.microsoft.com/office/drawing/2014/main" id="{3A0BD40F-FCC0-F2E0-3F81-47DFFC4AAEB1}"/>
              </a:ext>
            </a:extLst>
          </p:cNvPr>
          <p:cNvSpPr/>
          <p:nvPr/>
        </p:nvSpPr>
        <p:spPr>
          <a:xfrm>
            <a:off x="2200437"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8" name="円/楕円 7">
            <a:extLst>
              <a:ext uri="{FF2B5EF4-FFF2-40B4-BE49-F238E27FC236}">
                <a16:creationId xmlns:a16="http://schemas.microsoft.com/office/drawing/2014/main" id="{709EEF43-FDF5-3319-D89E-C1669B7D2A41}"/>
              </a:ext>
            </a:extLst>
          </p:cNvPr>
          <p:cNvSpPr>
            <a:spLocks noChangeAspect="1"/>
          </p:cNvSpPr>
          <p:nvPr/>
        </p:nvSpPr>
        <p:spPr>
          <a:xfrm>
            <a:off x="1952073"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フリーフォーム 8">
            <a:extLst>
              <a:ext uri="{FF2B5EF4-FFF2-40B4-BE49-F238E27FC236}">
                <a16:creationId xmlns:a16="http://schemas.microsoft.com/office/drawing/2014/main" id="{C417192B-41A8-4F39-DC36-8E8F30357E66}"/>
              </a:ext>
            </a:extLst>
          </p:cNvPr>
          <p:cNvSpPr/>
          <p:nvPr/>
        </p:nvSpPr>
        <p:spPr>
          <a:xfrm>
            <a:off x="9252251"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角丸四角形 10">
            <a:extLst>
              <a:ext uri="{FF2B5EF4-FFF2-40B4-BE49-F238E27FC236}">
                <a16:creationId xmlns:a16="http://schemas.microsoft.com/office/drawing/2014/main" id="{EAF709BD-DB7F-E309-8236-AADB456EDD0A}"/>
              </a:ext>
            </a:extLst>
          </p:cNvPr>
          <p:cNvSpPr/>
          <p:nvPr/>
        </p:nvSpPr>
        <p:spPr>
          <a:xfrm>
            <a:off x="6494027"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2" name="円/楕円 11">
            <a:extLst>
              <a:ext uri="{FF2B5EF4-FFF2-40B4-BE49-F238E27FC236}">
                <a16:creationId xmlns:a16="http://schemas.microsoft.com/office/drawing/2014/main" id="{9BD3FB74-F5B0-7716-B6E3-AE9538FFC145}"/>
              </a:ext>
            </a:extLst>
          </p:cNvPr>
          <p:cNvSpPr>
            <a:spLocks noChangeAspect="1"/>
          </p:cNvSpPr>
          <p:nvPr/>
        </p:nvSpPr>
        <p:spPr>
          <a:xfrm>
            <a:off x="6245663"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6" name="図 5" descr="グラフィカル ユーザー インターフェイス, テキスト, アプリケーション&#10;&#10;自動的に生成された説明">
            <a:extLst>
              <a:ext uri="{FF2B5EF4-FFF2-40B4-BE49-F238E27FC236}">
                <a16:creationId xmlns:a16="http://schemas.microsoft.com/office/drawing/2014/main" id="{F6F7502F-0377-67E5-069A-CC8B50AC09F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0437" y="2366356"/>
            <a:ext cx="3586551" cy="2696458"/>
          </a:xfrm>
          <a:prstGeom prst="rect">
            <a:avLst/>
          </a:prstGeom>
        </p:spPr>
      </p:pic>
      <p:pic>
        <p:nvPicPr>
          <p:cNvPr id="15" name="図 14" descr="グラフィカル ユーザー インターフェイス, テキスト, アプリケーション, Web サイト&#10;&#10;自動的に生成された説明">
            <a:extLst>
              <a:ext uri="{FF2B5EF4-FFF2-40B4-BE49-F238E27FC236}">
                <a16:creationId xmlns:a16="http://schemas.microsoft.com/office/drawing/2014/main" id="{764A5D2A-DC88-910E-3C50-A7A83D92EB9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94028" y="2335567"/>
            <a:ext cx="3585600" cy="2695742"/>
          </a:xfrm>
          <a:prstGeom prst="rect">
            <a:avLst/>
          </a:prstGeom>
        </p:spPr>
      </p:pic>
      <p:sp>
        <p:nvSpPr>
          <p:cNvPr id="13" name="テキスト ボックス 12">
            <a:extLst>
              <a:ext uri="{FF2B5EF4-FFF2-40B4-BE49-F238E27FC236}">
                <a16:creationId xmlns:a16="http://schemas.microsoft.com/office/drawing/2014/main" id="{987AB3C5-95B8-182C-DE5D-16F9816BCAAD}"/>
              </a:ext>
            </a:extLst>
          </p:cNvPr>
          <p:cNvSpPr txBox="1"/>
          <p:nvPr/>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31154708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3" name="図プレースホルダー 12" descr="アイコン&#10;&#10;自動的に生成された説明">
            <a:extLst>
              <a:ext uri="{FF2B5EF4-FFF2-40B4-BE49-F238E27FC236}">
                <a16:creationId xmlns:a16="http://schemas.microsoft.com/office/drawing/2014/main" id="{DE92F0A6-F994-5DA8-A34C-D2EF1DF1FEF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7909090"/>
              </p:ext>
            </p:extLst>
          </p:nvPr>
        </p:nvGraphicFramePr>
        <p:xfrm>
          <a:off x="479426" y="1089028"/>
          <a:ext cx="11233151" cy="4866603"/>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89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a:ea typeface="Meiryo"/>
                          <a:cs typeface="+mn-cs"/>
                        </a:rPr>
                        <a:t>トップインパクト　</a:t>
                      </a:r>
                      <a:r>
                        <a:rPr kumimoji="1" lang="en-US" altLang="ja-JP" sz="1050" b="1" kern="1200">
                          <a:solidFill>
                            <a:schemeClr val="bg1"/>
                          </a:solidFill>
                          <a:latin typeface="Meiryo"/>
                          <a:ea typeface="Meiryo"/>
                          <a:cs typeface="+mn-cs"/>
                        </a:rPr>
                        <a:t>PC</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a:ea typeface="Meiryo"/>
                          <a:cs typeface="+mn-cs"/>
                        </a:rPr>
                        <a:t>トップインパクト　</a:t>
                      </a:r>
                      <a:r>
                        <a:rPr kumimoji="1" lang="en-US" altLang="ja-JP" sz="1050" b="1" kern="1200">
                          <a:solidFill>
                            <a:schemeClr val="bg1"/>
                          </a:solidFill>
                          <a:latin typeface="Meiryo"/>
                          <a:ea typeface="Meiryo"/>
                          <a:cs typeface="+mn-cs"/>
                        </a:rPr>
                        <a:t>PC</a:t>
                      </a:r>
                      <a:r>
                        <a:rPr kumimoji="1" lang="ja-JP" altLang="en-US" sz="1050" b="1" kern="1200">
                          <a:solidFill>
                            <a:schemeClr val="bg1"/>
                          </a:solidFill>
                          <a:latin typeface="Meiryo"/>
                          <a:ea typeface="Meiryo"/>
                          <a:cs typeface="+mn-cs"/>
                        </a:rPr>
                        <a:t>（都道府県）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endParaRPr kumimoji="1" lang="en-US" altLang="ja-JP" sz="900" b="0" kern="1200" dirty="0">
                        <a:solidFill>
                          <a:schemeClr val="bg1"/>
                        </a:solidFill>
                        <a:latin typeface="Meiryo"/>
                        <a:ea typeface="Meiryo"/>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accent3"/>
                          </a:solidFill>
                          <a:effectLst/>
                          <a:latin typeface="Meiryo"/>
                          <a:ea typeface="Meiryo"/>
                          <a:cs typeface="+mn-cs"/>
                        </a:rPr>
                        <a:t>1000007861</a:t>
                      </a:r>
                      <a:endParaRPr kumimoji="1" lang="en-US" altLang="ja-JP" sz="900" kern="120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accent3"/>
                          </a:solidFill>
                          <a:effectLst/>
                          <a:latin typeface="Meiryo"/>
                          <a:ea typeface="Meiryo"/>
                          <a:cs typeface="+mn-cs"/>
                        </a:rPr>
                        <a:t>1000007862</a:t>
                      </a:r>
                      <a:endParaRPr kumimoji="1" lang="en-US" altLang="ja-JP" sz="9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2024</a:t>
                      </a:r>
                      <a:r>
                        <a:rPr kumimoji="1" lang="ja-JP" altLang="en-US" sz="900" kern="1200">
                          <a:solidFill>
                            <a:schemeClr val="tx1">
                              <a:lumMod val="65000"/>
                              <a:lumOff val="35000"/>
                            </a:schemeClr>
                          </a:solidFill>
                          <a:latin typeface="メイリオ"/>
                          <a:ea typeface="メイリオ"/>
                          <a:cs typeface="+mn-cs"/>
                        </a:rPr>
                        <a:t>年</a:t>
                      </a:r>
                      <a:r>
                        <a:rPr kumimoji="1" lang="en-US" altLang="ja-JP" sz="900" kern="1200">
                          <a:solidFill>
                            <a:schemeClr val="tx1">
                              <a:lumMod val="65000"/>
                              <a:lumOff val="35000"/>
                            </a:schemeClr>
                          </a:solidFill>
                          <a:latin typeface="メイリオ"/>
                          <a:ea typeface="メイリオ"/>
                          <a:cs typeface="+mn-cs"/>
                        </a:rPr>
                        <a:t>2</a:t>
                      </a:r>
                      <a:r>
                        <a:rPr kumimoji="1" lang="ja-JP" altLang="en-US" sz="900" kern="1200">
                          <a:solidFill>
                            <a:schemeClr val="tx1">
                              <a:lumMod val="65000"/>
                              <a:lumOff val="35000"/>
                            </a:schemeClr>
                          </a:solidFill>
                          <a:latin typeface="メイリオ"/>
                          <a:ea typeface="メイリオ"/>
                          <a:cs typeface="+mn-cs"/>
                        </a:rPr>
                        <a:t>月</a:t>
                      </a:r>
                      <a:r>
                        <a:rPr kumimoji="1" lang="en-US" altLang="ja-JP" sz="900" kern="1200">
                          <a:solidFill>
                            <a:schemeClr val="tx1">
                              <a:lumMod val="65000"/>
                              <a:lumOff val="35000"/>
                            </a:schemeClr>
                          </a:solidFill>
                          <a:latin typeface="メイリオ"/>
                          <a:ea typeface="メイリオ"/>
                          <a:cs typeface="+mn-cs"/>
                        </a:rPr>
                        <a:t>1</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a:t>
                      </a:r>
                      <a:r>
                        <a:rPr lang="ja-JP" altLang="en-US" sz="900" kern="1200">
                          <a:solidFill>
                            <a:schemeClr val="tx1">
                              <a:lumMod val="65000"/>
                              <a:lumOff val="35000"/>
                            </a:schemeClr>
                          </a:solidFill>
                          <a:latin typeface="メイリオ"/>
                          <a:ea typeface="メイリオ"/>
                          <a:cs typeface="+mn-cs"/>
                        </a:rPr>
                        <a:t>木</a:t>
                      </a:r>
                      <a:r>
                        <a:rPr lang="en-US" altLang="ja-JP" sz="900" kern="1200">
                          <a:solidFill>
                            <a:schemeClr val="tx1">
                              <a:lumMod val="65000"/>
                              <a:lumOff val="35000"/>
                            </a:schemeClr>
                          </a:solidFill>
                          <a:latin typeface="メイリオ"/>
                          <a:ea typeface="メイリオ"/>
                          <a:cs typeface="+mn-cs"/>
                        </a:rPr>
                        <a:t>)</a:t>
                      </a:r>
                      <a:endParaRPr kumimoji="1" lang="ja-JP" altLang="en-US" sz="900" kern="1200">
                        <a:solidFill>
                          <a:schemeClr val="tx1">
                            <a:lumMod val="65000"/>
                            <a:lumOff val="35000"/>
                          </a:schemeClr>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panose="020B0604030504040204" pitchFamily="34" charset="-128"/>
                          <a:ea typeface="Meiryo" panose="020B0604030504040204" pitchFamily="34" charset="-128"/>
                        </a:rPr>
                        <a:t>●</a:t>
                      </a:r>
                      <a:endParaRPr kumimoji="1" lang="ja-JP" altLang="en-US" sz="9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panose="020B0604030504040204" pitchFamily="34" charset="-128"/>
                          <a:ea typeface="Meiryo" panose="020B0604030504040204" pitchFamily="34" charset="-128"/>
                        </a:rPr>
                        <a:t>●</a:t>
                      </a:r>
                      <a:endParaRPr kumimoji="1" lang="ja-JP" altLang="en-US" sz="9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552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kern="1200" dirty="0">
                          <a:solidFill>
                            <a:schemeClr val="accent3"/>
                          </a:solidFill>
                          <a:latin typeface="Meiryo"/>
                          <a:ea typeface="Meiryo"/>
                          <a:cs typeface="+mn-cs"/>
                        </a:rPr>
                        <a:t>トップインパクト クインティ</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画像</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　トップインパクト クインティ</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動画</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a:t>
                      </a:r>
                    </a:p>
                    <a:p>
                      <a:pPr algn="ctr"/>
                      <a:r>
                        <a:rPr kumimoji="1" lang="ja-JP" altLang="en-US" sz="900" kern="1200" dirty="0">
                          <a:solidFill>
                            <a:schemeClr val="accent3"/>
                          </a:solidFill>
                          <a:latin typeface="Meiryo"/>
                          <a:ea typeface="Meiryo"/>
                          <a:cs typeface="+mn-cs"/>
                        </a:rPr>
                        <a:t>トップインパクト スクエア</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画像</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　トップインパクト スクエア</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動画</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8375">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900" b="0" i="0" kern="120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chemeClr val="accent3"/>
                          </a:solidFill>
                          <a:latin typeface="Meiryo"/>
                          <a:ea typeface="Meiryo"/>
                          <a:cs typeface="+mn-cs"/>
                        </a:rPr>
                        <a:t>PC</a:t>
                      </a:r>
                      <a:endParaRPr kumimoji="1" lang="ja-JP" altLang="en-US" sz="90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a:solidFill>
                            <a:schemeClr val="tx1">
                              <a:lumMod val="65000"/>
                              <a:lumOff val="35000"/>
                            </a:schemeClr>
                          </a:solidFill>
                          <a:latin typeface="Meiryo"/>
                          <a:ea typeface="Meiryo"/>
                          <a:cs typeface="+mn-cs"/>
                        </a:rPr>
                        <a:t>Yahoo! JAPAN </a:t>
                      </a:r>
                      <a:r>
                        <a:rPr kumimoji="1" lang="ja-JP" altLang="en-US" sz="900" b="0" i="0" kern="120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a:solidFill>
                            <a:schemeClr val="accent3"/>
                          </a:solidFill>
                          <a:latin typeface="Meiryo"/>
                          <a:ea typeface="Meiryo"/>
                          <a:cs typeface="+mn-cs"/>
                        </a:rPr>
                        <a:t>Yahoo! JAPAN</a:t>
                      </a:r>
                      <a:r>
                        <a:rPr lang="en-US" altLang="ja-JP" sz="900" kern="1200">
                          <a:solidFill>
                            <a:schemeClr val="accent3"/>
                          </a:solidFill>
                          <a:latin typeface="Meiryo"/>
                          <a:ea typeface="Meiryo"/>
                          <a:cs typeface="+mn-cs"/>
                        </a:rPr>
                        <a:t> </a:t>
                      </a:r>
                      <a:r>
                        <a:rPr kumimoji="1" lang="en-US" altLang="ja-JP" sz="900" kern="1200">
                          <a:solidFill>
                            <a:schemeClr val="accent3"/>
                          </a:solidFill>
                          <a:latin typeface="Meiryo"/>
                          <a:ea typeface="Meiryo"/>
                          <a:cs typeface="+mn-cs"/>
                        </a:rPr>
                        <a:t> </a:t>
                      </a:r>
                      <a:r>
                        <a:rPr kumimoji="1" lang="ja-JP" altLang="en-US" sz="900" kern="120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12</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日（火）～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a:t>
                      </a:r>
                      <a:endParaRPr kumimoji="1" lang="ja-JP" altLang="ja-JP" sz="90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chemeClr val="accent3"/>
                          </a:solidFill>
                          <a:latin typeface="Meiryo"/>
                          <a:ea typeface="Meiryo"/>
                          <a:cs typeface="+mn-cs"/>
                        </a:rPr>
                        <a:t>5</a:t>
                      </a:r>
                      <a:r>
                        <a:rPr kumimoji="1" lang="ja-JP" altLang="en-US" sz="900" kern="1200">
                          <a:solidFill>
                            <a:schemeClr val="accent3"/>
                          </a:solidFill>
                          <a:latin typeface="Meiryo"/>
                          <a:ea typeface="Meiryo"/>
                          <a:cs typeface="+mn-cs"/>
                        </a:rPr>
                        <a:t>日間～</a:t>
                      </a:r>
                      <a:r>
                        <a:rPr lang="ja-JP" altLang="en-US" sz="900" kern="1200">
                          <a:solidFill>
                            <a:schemeClr val="accent3"/>
                          </a:solidFill>
                          <a:latin typeface="Meiryo"/>
                          <a:ea typeface="Meiryo"/>
                          <a:cs typeface="+mn-cs"/>
                        </a:rPr>
                        <a:t>31</a:t>
                      </a:r>
                      <a:r>
                        <a:rPr kumimoji="1" lang="ja-JP" altLang="en-US" sz="900" kern="1200">
                          <a:solidFill>
                            <a:schemeClr val="accent3"/>
                          </a:solidFill>
                          <a:latin typeface="Meiryo"/>
                          <a:ea typeface="Meiryo"/>
                          <a:cs typeface="+mn-cs"/>
                        </a:rPr>
                        <a:t>日間 </a:t>
                      </a:r>
                      <a:r>
                        <a:rPr kumimoji="0" lang="en-US" altLang="ja-JP" sz="900" kern="0">
                          <a:solidFill>
                            <a:srgbClr val="C9002C"/>
                          </a:solidFill>
                          <a:latin typeface="Meiryo"/>
                          <a:ea typeface="Meiryo"/>
                        </a:rPr>
                        <a:t>※1</a:t>
                      </a:r>
                      <a:r>
                        <a:rPr lang="en-US" altLang="ja-JP" sz="900" kern="0">
                          <a:solidFill>
                            <a:srgbClr val="C9002C"/>
                          </a:solidFill>
                          <a:latin typeface="Meiryo"/>
                          <a:ea typeface="Meiryo"/>
                        </a:rPr>
                        <a:t> </a:t>
                      </a:r>
                      <a:endParaRPr kumimoji="1" lang="ja-JP" altLang="en-US" sz="900" kern="120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err="1">
                          <a:solidFill>
                            <a:schemeClr val="accent3"/>
                          </a:solidFill>
                          <a:latin typeface="Meiryo"/>
                          <a:ea typeface="Meiryo"/>
                        </a:rPr>
                        <a:t>vimps</a:t>
                      </a:r>
                      <a:r>
                        <a:rPr kumimoji="1" lang="ja-JP" altLang="en-US" sz="90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chemeClr val="accent3"/>
                          </a:solidFill>
                          <a:latin typeface="Meiryo"/>
                          <a:ea typeface="Meiryo"/>
                          <a:cs typeface="+mn-cs"/>
                        </a:rPr>
                        <a:t>10,000,000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chemeClr val="accent3"/>
                          </a:solidFill>
                          <a:latin typeface="Meiryo"/>
                          <a:ea typeface="Meiryo"/>
                          <a:cs typeface="+mn-cs"/>
                        </a:rPr>
                        <a:t>3,000,000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4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1,200</a:t>
                      </a:r>
                      <a:r>
                        <a:rPr kumimoji="1" lang="ja-JP" altLang="en-US" sz="900" b="0" i="0" kern="1200">
                          <a:solidFill>
                            <a:schemeClr val="tx1">
                              <a:lumMod val="65000"/>
                              <a:lumOff val="35000"/>
                            </a:schemeClr>
                          </a:solidFill>
                          <a:latin typeface="Meiryo"/>
                          <a:ea typeface="Meiryo"/>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900" kern="1200">
                          <a:solidFill>
                            <a:schemeClr val="accent3"/>
                          </a:solidFill>
                          <a:latin typeface="Meiryo"/>
                          <a:ea typeface="Meiryo"/>
                          <a:cs typeface="+mn-cs"/>
                        </a:rPr>
                        <a:t>1,560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1,200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kern="1200">
                          <a:solidFill>
                            <a:schemeClr val="accent6"/>
                          </a:solidFill>
                          <a:latin typeface="Meiryo"/>
                          <a:ea typeface="Meiryo"/>
                          <a:cs typeface="+mn-cs"/>
                        </a:rPr>
                        <a:t>※2</a:t>
                      </a:r>
                      <a:endParaRPr kumimoji="1" lang="ja-JP" altLang="en-US" sz="90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4" name="円/楕円 23">
            <a:extLst>
              <a:ext uri="{FF2B5EF4-FFF2-40B4-BE49-F238E27FC236}">
                <a16:creationId xmlns:a16="http://schemas.microsoft.com/office/drawing/2014/main" id="{B07CE540-209C-9FB7-0CCE-A8A144ECC289}"/>
              </a:ext>
            </a:extLst>
          </p:cNvPr>
          <p:cNvSpPr>
            <a:spLocks noChangeAspect="1"/>
          </p:cNvSpPr>
          <p:nvPr/>
        </p:nvSpPr>
        <p:spPr>
          <a:xfrm>
            <a:off x="9691664" y="251820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7" name="円/楕円 24">
            <a:extLst>
              <a:ext uri="{FF2B5EF4-FFF2-40B4-BE49-F238E27FC236}">
                <a16:creationId xmlns:a16="http://schemas.microsoft.com/office/drawing/2014/main" id="{E397BFCF-913A-E735-587E-8E3E9DFD847C}"/>
              </a:ext>
            </a:extLst>
          </p:cNvPr>
          <p:cNvSpPr>
            <a:spLocks noChangeAspect="1"/>
          </p:cNvSpPr>
          <p:nvPr/>
        </p:nvSpPr>
        <p:spPr>
          <a:xfrm>
            <a:off x="9532640" y="273700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1" name="正方形/長方形 10">
            <a:extLst>
              <a:ext uri="{FF2B5EF4-FFF2-40B4-BE49-F238E27FC236}">
                <a16:creationId xmlns:a16="http://schemas.microsoft.com/office/drawing/2014/main" id="{4569B96E-2B7B-D3C1-2012-66DA880C2144}"/>
              </a:ext>
            </a:extLst>
          </p:cNvPr>
          <p:cNvSpPr/>
          <p:nvPr/>
        </p:nvSpPr>
        <p:spPr>
          <a:xfrm>
            <a:off x="479426" y="6017099"/>
            <a:ext cx="4190250" cy="541687"/>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ja-JP" altLang="en-US" sz="800" kern="0">
                <a:solidFill>
                  <a:srgbClr val="595959"/>
                </a:solidFill>
                <a:latin typeface="Meiryo"/>
                <a:ea typeface="Meiryo"/>
              </a:rPr>
              <a:t>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br>
              <a:rPr lang="en-US" altLang="ja-JP" sz="800" kern="0">
                <a:solidFill>
                  <a:srgbClr val="595959"/>
                </a:solidFill>
                <a:latin typeface="Meiryo" panose="020B0604030504040204" pitchFamily="34" charset="-128"/>
                <a:ea typeface="Meiryo" panose="020B0604030504040204" pitchFamily="34" charset="-128"/>
              </a:rPr>
            </a:br>
            <a:endParaRPr lang="en-US" altLang="ja-JP" sz="800" kern="0">
              <a:solidFill>
                <a:srgbClr val="595959"/>
              </a:solidFill>
              <a:latin typeface="Meiryo"/>
              <a:ea typeface="Meiryo"/>
            </a:endParaRPr>
          </a:p>
        </p:txBody>
      </p:sp>
      <p:sp>
        <p:nvSpPr>
          <p:cNvPr id="12" name="正方形/長方形 11">
            <a:extLst>
              <a:ext uri="{FF2B5EF4-FFF2-40B4-BE49-F238E27FC236}">
                <a16:creationId xmlns:a16="http://schemas.microsoft.com/office/drawing/2014/main" id="{AC81F7B6-6935-92DC-B142-9C4090393AB0}"/>
              </a:ext>
            </a:extLst>
          </p:cNvPr>
          <p:cNvSpPr/>
          <p:nvPr/>
        </p:nvSpPr>
        <p:spPr>
          <a:xfrm>
            <a:off x="4662824" y="6017099"/>
            <a:ext cx="7213513" cy="270843"/>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a:t>
            </a:r>
            <a:r>
              <a:rPr lang="en-US" altLang="ja-JP" sz="800" b="0" i="0" dirty="0">
                <a:solidFill>
                  <a:srgbClr val="C9002C"/>
                </a:solidFill>
                <a:effectLst/>
                <a:latin typeface="NotoSansJP"/>
              </a:rPr>
              <a:t>1</a:t>
            </a:r>
            <a:r>
              <a:rPr lang="ja-JP" altLang="en-US" sz="800" b="0" i="0" dirty="0">
                <a:solidFill>
                  <a:srgbClr val="C9002C"/>
                </a:solidFill>
                <a:effectLst/>
                <a:latin typeface="NotoSansJP"/>
              </a:rPr>
              <a:t>日間～</a:t>
            </a:r>
            <a:r>
              <a:rPr lang="en-US" altLang="ja-JP" sz="800" b="0" i="0" dirty="0">
                <a:solidFill>
                  <a:srgbClr val="C9002C"/>
                </a:solidFill>
                <a:effectLst/>
                <a:latin typeface="NotoSansJP"/>
              </a:rPr>
              <a:t>4</a:t>
            </a:r>
            <a:r>
              <a:rPr lang="ja-JP" altLang="en-US" sz="800" b="0" i="0" dirty="0">
                <a:solidFill>
                  <a:srgbClr val="C9002C"/>
                </a:solidFill>
                <a:effectLst/>
                <a:latin typeface="NotoSansJP"/>
              </a:rPr>
              <a:t>日間での掲載も可能ですが、予約時のシミュレーション</a:t>
            </a:r>
            <a:r>
              <a:rPr lang="en-US" altLang="ja-JP" sz="800" b="0" i="0" dirty="0" err="1">
                <a:solidFill>
                  <a:srgbClr val="C9002C"/>
                </a:solidFill>
                <a:effectLst/>
                <a:latin typeface="NotoSansJP"/>
              </a:rPr>
              <a:t>vimps</a:t>
            </a:r>
            <a:r>
              <a:rPr lang="ja-JP" altLang="en-US" sz="800" b="0" i="0" dirty="0">
                <a:solidFill>
                  <a:srgbClr val="C9002C"/>
                </a:solidFill>
                <a:effectLst/>
                <a:latin typeface="NotoSansJP"/>
              </a:rPr>
              <a:t>を下回る場合がありますので、</a:t>
            </a:r>
            <a:r>
              <a:rPr lang="en-US" altLang="ja-JP" sz="800" b="0" i="0" dirty="0">
                <a:solidFill>
                  <a:srgbClr val="C9002C"/>
                </a:solidFill>
                <a:effectLst/>
                <a:latin typeface="NotoSansJP"/>
              </a:rPr>
              <a:t>5</a:t>
            </a:r>
            <a:r>
              <a:rPr lang="ja-JP" altLang="en-US" sz="800" b="0" i="0" dirty="0">
                <a:solidFill>
                  <a:srgbClr val="C9002C"/>
                </a:solidFill>
                <a:effectLst/>
                <a:latin typeface="NotoSansJP"/>
              </a:rPr>
              <a:t>日間以上の掲載を推奨します</a:t>
            </a:r>
            <a:endParaRPr lang="en-US" altLang="ja-JP" sz="800" b="0" i="0" dirty="0">
              <a:solidFill>
                <a:srgbClr val="C9002C"/>
              </a:solidFill>
              <a:effectLst/>
              <a:latin typeface="NotoSansJP"/>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a:t>
            </a:r>
            <a:r>
              <a:rPr kumimoji="0" lang="ja-JP" altLang="en-US" sz="800" kern="0" dirty="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9002C"/>
                </a:solidFill>
                <a:latin typeface="Meiryo" panose="020B0604030504040204" pitchFamily="34" charset="-128"/>
                <a:ea typeface="Meiryo" panose="020B0604030504040204" pitchFamily="34" charset="-128"/>
              </a:rPr>
              <a:t>vCPM</a:t>
            </a:r>
            <a:r>
              <a:rPr kumimoji="0" lang="ja-JP" altLang="en"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5539809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1D840EE1-84AA-594D-51C7-986365C0511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7" name="表 6">
            <a:extLst>
              <a:ext uri="{FF2B5EF4-FFF2-40B4-BE49-F238E27FC236}">
                <a16:creationId xmlns:a16="http://schemas.microsoft.com/office/drawing/2014/main" id="{77340EA3-BAB4-215E-8914-B4506610A8DD}"/>
              </a:ext>
            </a:extLst>
          </p:cNvPr>
          <p:cNvGraphicFramePr>
            <a:graphicFrameLocks noGrp="1"/>
          </p:cNvGraphicFramePr>
          <p:nvPr>
            <p:extLst>
              <p:ext uri="{D42A27DB-BD31-4B8C-83A1-F6EECF244321}">
                <p14:modId xmlns:p14="http://schemas.microsoft.com/office/powerpoint/2010/main" val="1741035251"/>
              </p:ext>
            </p:extLst>
          </p:nvPr>
        </p:nvGraphicFramePr>
        <p:xfrm>
          <a:off x="479425" y="934482"/>
          <a:ext cx="11233148" cy="3947308"/>
        </p:xfrm>
        <a:graphic>
          <a:graphicData uri="http://schemas.openxmlformats.org/drawingml/2006/table">
            <a:tbl>
              <a:tblPr firstCol="1" bandRow="1"/>
              <a:tblGrid>
                <a:gridCol w="2188824">
                  <a:extLst>
                    <a:ext uri="{9D8B030D-6E8A-4147-A177-3AD203B41FA5}">
                      <a16:colId xmlns:a16="http://schemas.microsoft.com/office/drawing/2014/main" val="792911817"/>
                    </a:ext>
                  </a:extLst>
                </a:gridCol>
                <a:gridCol w="2711542">
                  <a:extLst>
                    <a:ext uri="{9D8B030D-6E8A-4147-A177-3AD203B41FA5}">
                      <a16:colId xmlns:a16="http://schemas.microsoft.com/office/drawing/2014/main" val="2515137241"/>
                    </a:ext>
                  </a:extLst>
                </a:gridCol>
                <a:gridCol w="3166391">
                  <a:extLst>
                    <a:ext uri="{9D8B030D-6E8A-4147-A177-3AD203B41FA5}">
                      <a16:colId xmlns:a16="http://schemas.microsoft.com/office/drawing/2014/main" val="598637953"/>
                    </a:ext>
                  </a:extLst>
                </a:gridCol>
                <a:gridCol w="3166391">
                  <a:extLst>
                    <a:ext uri="{9D8B030D-6E8A-4147-A177-3AD203B41FA5}">
                      <a16:colId xmlns:a16="http://schemas.microsoft.com/office/drawing/2014/main" val="56015879"/>
                    </a:ext>
                  </a:extLst>
                </a:gridCol>
              </a:tblGrid>
              <a:tr h="57894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r>
                        <a:rPr kumimoji="1" lang="ja-JP" altLang="en-US" sz="9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cs typeface="+mn-cs"/>
                        </a:rPr>
                        <a:t>※</a:t>
                      </a:r>
                      <a:r>
                        <a:rPr kumimoji="1" lang="ja-JP" altLang="en-US" sz="1050" b="0" kern="120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sp>
        <p:nvSpPr>
          <p:cNvPr id="6" name="テキスト ボックス 5">
            <a:extLst>
              <a:ext uri="{FF2B5EF4-FFF2-40B4-BE49-F238E27FC236}">
                <a16:creationId xmlns:a16="http://schemas.microsoft.com/office/drawing/2014/main" id="{157D42EC-322D-EDBA-AA3A-A0A976EAD8AD}"/>
              </a:ext>
            </a:extLst>
          </p:cNvPr>
          <p:cNvSpPr txBox="1"/>
          <p:nvPr/>
        </p:nvSpPr>
        <p:spPr>
          <a:xfrm>
            <a:off x="562748" y="4856933"/>
            <a:ext cx="10767371" cy="1768176"/>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6303816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スペシャル商品について</a:t>
            </a:r>
            <a:endParaRPr kumimoji="1" lang="ja-JP" altLang="en-US"/>
          </a:p>
        </p:txBody>
      </p:sp>
      <p:sp>
        <p:nvSpPr>
          <p:cNvPr id="7" name="片側の 2 つの角を丸めた四角形 17">
            <a:extLst>
              <a:ext uri="{FF2B5EF4-FFF2-40B4-BE49-F238E27FC236}">
                <a16:creationId xmlns:a16="http://schemas.microsoft.com/office/drawing/2014/main" id="{5D13F81F-11C2-AC5B-ECE3-F8F0A7D4AF8F}"/>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4" y="1056184"/>
            <a:ext cx="11269662" cy="2222147"/>
          </a:xfrm>
          <a:prstGeom prst="rect">
            <a:avLst/>
          </a:prstGeom>
        </p:spPr>
        <p:txBody>
          <a:bodyPr wrap="square" lIns="0" tIns="0" rIns="0" bIns="0">
            <a:spAutoFit/>
          </a:bodyPr>
          <a:lstStyle/>
          <a:p>
            <a:pPr>
              <a:lnSpc>
                <a:spcPct val="130000"/>
              </a:lnSpc>
              <a:defRPr/>
            </a:pPr>
            <a:r>
              <a:rPr kumimoji="0" lang="ja-JP" altLang="en-US" sz="1600" kern="0">
                <a:solidFill>
                  <a:prstClr val="black">
                    <a:lumMod val="65000"/>
                    <a:lumOff val="35000"/>
                  </a:prstClr>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掲載制限カテゴリー」「販売制限カテゴリー」に基づき弊社による出稿可否判断をさせていただきます。</a:t>
            </a:r>
            <a:endParaRPr kumimoji="0" lang="en-US" altLang="ja-JP" sz="1600" kern="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prstClr val="black">
                    <a:lumMod val="65000"/>
                    <a:lumOff val="35000"/>
                  </a:prstClr>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prstClr val="black">
                    <a:lumMod val="65000"/>
                    <a:lumOff val="35000"/>
                  </a:prstClr>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F8CD1780-04BF-A333-35FC-C3801401D2B2}"/>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ED6FD0D0-008B-CD6A-3CDB-90DC77018BA7}"/>
              </a:ext>
            </a:extLst>
          </p:cNvPr>
          <p:cNvSpPr/>
          <p:nvPr/>
        </p:nvSpPr>
        <p:spPr>
          <a:xfrm>
            <a:off x="137891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E52933ED-40C2-C316-8FC6-270932A2DF05}"/>
              </a:ext>
            </a:extLst>
          </p:cNvPr>
          <p:cNvSpPr/>
          <p:nvPr/>
        </p:nvSpPr>
        <p:spPr>
          <a:xfrm>
            <a:off x="137891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2" name="片側の 2 つの角を丸めた四角形 22">
            <a:extLst>
              <a:ext uri="{FF2B5EF4-FFF2-40B4-BE49-F238E27FC236}">
                <a16:creationId xmlns:a16="http://schemas.microsoft.com/office/drawing/2014/main" id="{A92D946D-51CA-C97C-8B5C-60FDA3D39363}"/>
              </a:ext>
            </a:extLst>
          </p:cNvPr>
          <p:cNvSpPr/>
          <p:nvPr/>
        </p:nvSpPr>
        <p:spPr>
          <a:xfrm>
            <a:off x="6240463" y="3379016"/>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B8A6AA99-B963-FB5D-8D74-6275013FE14F}"/>
              </a:ext>
            </a:extLst>
          </p:cNvPr>
          <p:cNvSpPr/>
          <p:nvPr/>
        </p:nvSpPr>
        <p:spPr>
          <a:xfrm>
            <a:off x="6240463" y="3379015"/>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4" name="正方形/長方形 13">
            <a:extLst>
              <a:ext uri="{FF2B5EF4-FFF2-40B4-BE49-F238E27FC236}">
                <a16:creationId xmlns:a16="http://schemas.microsoft.com/office/drawing/2014/main" id="{B7A09AAA-73B3-6D1B-6DFB-725FB53E7838}"/>
              </a:ext>
            </a:extLst>
          </p:cNvPr>
          <p:cNvSpPr/>
          <p:nvPr/>
        </p:nvSpPr>
        <p:spPr>
          <a:xfrm>
            <a:off x="7176463" y="4005485"/>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5" name="正方形/長方形 14">
            <a:extLst>
              <a:ext uri="{FF2B5EF4-FFF2-40B4-BE49-F238E27FC236}">
                <a16:creationId xmlns:a16="http://schemas.microsoft.com/office/drawing/2014/main" id="{6987D92F-66BE-B87D-B60A-0A50B56CB3B9}"/>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6" name="正方形/長方形 15">
            <a:extLst>
              <a:ext uri="{FF2B5EF4-FFF2-40B4-BE49-F238E27FC236}">
                <a16:creationId xmlns:a16="http://schemas.microsoft.com/office/drawing/2014/main" id="{A5DABDC0-CA35-76E9-212C-1F10752EBFFB}"/>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7" name="正方形/長方形 16">
            <a:extLst>
              <a:ext uri="{FF2B5EF4-FFF2-40B4-BE49-F238E27FC236}">
                <a16:creationId xmlns:a16="http://schemas.microsoft.com/office/drawing/2014/main" id="{6844E6B5-EAEE-553D-A836-4717EF7977DB}"/>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Tree>
    <p:extLst>
      <p:ext uri="{BB962C8B-B14F-4D97-AF65-F5344CB8AC3E}">
        <p14:creationId xmlns:p14="http://schemas.microsoft.com/office/powerpoint/2010/main" val="846526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a:t>
            </a:r>
            <a:r>
              <a:rPr lang="ja-JP" altLang="en-US" sz="1600">
                <a:latin typeface="+mn-ea"/>
                <a:cs typeface="メイリオ" panose="020B0604030504040204" pitchFamily="50" charset="-128"/>
              </a:rPr>
              <a:t>（事前提案可否必須商品）</a:t>
            </a:r>
            <a:r>
              <a:rPr lang="ja-JP" altLang="en-US">
                <a:latin typeface="+mn-ea"/>
                <a:cs typeface="メイリオ" panose="020B0604030504040204" pitchFamily="50" charset="-128"/>
              </a:rPr>
              <a:t>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68413"/>
            <a:ext cx="11269662" cy="866391"/>
          </a:xfrm>
          <a:prstGeom prst="rect">
            <a:avLst/>
          </a:prstGeom>
        </p:spPr>
        <p:txBody>
          <a:bodyPr wrap="square" lIns="0" tIns="0" rIns="0" bIns="0">
            <a:spAutoFit/>
          </a:bodyPr>
          <a:lstStyle/>
          <a:p>
            <a:pPr>
              <a:lnSpc>
                <a:spcPct val="130000"/>
              </a:lnSpc>
            </a:pPr>
            <a:r>
              <a:rPr lang="ja-JP" altLang="en-US" sz="1600" b="1" u="sng">
                <a:solidFill>
                  <a:srgbClr val="C9002C"/>
                </a:solidFill>
                <a:latin typeface="Meiryo" panose="020B0604030504040204" pitchFamily="34" charset="-128"/>
                <a:ea typeface="Meiryo" panose="020B0604030504040204" pitchFamily="34" charset="-128"/>
              </a:rPr>
              <a:t>スペシャル商品（事前提案可否必須商品</a:t>
            </a:r>
            <a:r>
              <a:rPr lang="en-US" altLang="ja-JP" sz="1600" b="1" u="sng">
                <a:solidFill>
                  <a:srgbClr val="C9002C"/>
                </a:solidFill>
                <a:latin typeface="Meiryo" panose="020B0604030504040204" pitchFamily="34" charset="-128"/>
                <a:ea typeface="Meiryo" panose="020B0604030504040204" pitchFamily="34" charset="-128"/>
              </a:rPr>
              <a:t>※</a:t>
            </a:r>
            <a:r>
              <a:rPr lang="ja-JP" altLang="en-US" sz="1600" b="1" u="sng">
                <a:solidFill>
                  <a:srgbClr val="C9002C"/>
                </a:solidFill>
                <a:latin typeface="Meiryo" panose="020B0604030504040204" pitchFamily="34" charset="-128"/>
                <a:ea typeface="Meiryo" panose="020B0604030504040204" pitchFamily="34" charset="-128"/>
              </a:rPr>
              <a:t>）</a:t>
            </a:r>
            <a:r>
              <a:rPr lang="ja-JP" altLang="en-US" sz="160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a:solidFill>
                  <a:srgbClr val="545454"/>
                </a:solidFill>
                <a:latin typeface="Meiryo" panose="020B0604030504040204" pitchFamily="34" charset="-128"/>
                <a:ea typeface="Meiryo" panose="020B0604030504040204" pitchFamily="34" charset="-128"/>
              </a:rPr>
              <a:t>Yahoo!</a:t>
            </a:r>
            <a:r>
              <a:rPr lang="ja-JP" altLang="en-US" sz="160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200">
                <a:solidFill>
                  <a:srgbClr val="545454"/>
                </a:solidFill>
                <a:latin typeface="Meiryo" panose="020B0604030504040204" pitchFamily="34" charset="-128"/>
                <a:ea typeface="Meiryo" panose="020B0604030504040204" pitchFamily="34" charset="-128"/>
              </a:rPr>
              <a:t>※</a:t>
            </a:r>
            <a:r>
              <a:rPr lang="ja-JP" altLang="en-US" sz="1200">
                <a:solidFill>
                  <a:srgbClr val="545454"/>
                </a:solidFill>
                <a:latin typeface="Meiryo" panose="020B0604030504040204" pitchFamily="34" charset="-128"/>
                <a:ea typeface="Meiryo" panose="020B0604030504040204" pitchFamily="34" charset="-128"/>
              </a:rPr>
              <a:t>広告商品名一例：ブランドパネル　パノラマ 　</a:t>
            </a:r>
            <a:r>
              <a:rPr lang="en-US" altLang="ja-JP" sz="1200">
                <a:solidFill>
                  <a:srgbClr val="545454"/>
                </a:solidFill>
                <a:latin typeface="Meiryo" panose="020B0604030504040204" pitchFamily="34" charset="-128"/>
                <a:ea typeface="Meiryo" panose="020B0604030504040204" pitchFamily="34" charset="-128"/>
              </a:rPr>
              <a:t>PC</a:t>
            </a:r>
            <a:r>
              <a:rPr lang="ja-JP" altLang="en-US" sz="1200">
                <a:solidFill>
                  <a:srgbClr val="545454"/>
                </a:solidFill>
                <a:latin typeface="Meiryo" panose="020B0604030504040204" pitchFamily="34" charset="-128"/>
                <a:ea typeface="Meiryo" panose="020B0604030504040204" pitchFamily="34" charset="-128"/>
              </a:rPr>
              <a:t>（</a:t>
            </a:r>
            <a:r>
              <a:rPr lang="en-US" altLang="ja-JP" sz="1200">
                <a:solidFill>
                  <a:srgbClr val="545454"/>
                </a:solidFill>
                <a:latin typeface="Meiryo" panose="020B0604030504040204" pitchFamily="34" charset="-128"/>
                <a:ea typeface="Meiryo" panose="020B0604030504040204" pitchFamily="34" charset="-128"/>
              </a:rPr>
              <a:t>2000</a:t>
            </a:r>
            <a:r>
              <a:rPr lang="ja-JP" altLang="en-US" sz="1200">
                <a:solidFill>
                  <a:srgbClr val="545454"/>
                </a:solidFill>
                <a:latin typeface="Meiryo" panose="020B0604030504040204" pitchFamily="34" charset="-128"/>
                <a:ea typeface="Meiryo" panose="020B0604030504040204" pitchFamily="34" charset="-128"/>
              </a:rPr>
              <a:t>万円～）、ブランドパネル　トップインパクト　パノラマ 　</a:t>
            </a:r>
            <a:r>
              <a:rPr lang="en-US" altLang="ja-JP" sz="1200">
                <a:solidFill>
                  <a:srgbClr val="545454"/>
                </a:solidFill>
                <a:latin typeface="Meiryo" panose="020B0604030504040204" pitchFamily="34" charset="-128"/>
                <a:ea typeface="Meiryo" panose="020B0604030504040204" pitchFamily="34" charset="-128"/>
              </a:rPr>
              <a:t>PC</a:t>
            </a:r>
            <a:r>
              <a:rPr lang="ja-JP" altLang="en-US" sz="1200">
                <a:solidFill>
                  <a:srgbClr val="545454"/>
                </a:solidFill>
                <a:latin typeface="Meiryo" panose="020B0604030504040204" pitchFamily="34" charset="-128"/>
                <a:ea typeface="Meiryo" panose="020B0604030504040204" pitchFamily="34" charset="-128"/>
              </a:rPr>
              <a:t>（</a:t>
            </a:r>
            <a:r>
              <a:rPr lang="en-US" altLang="ja-JP" sz="1200">
                <a:solidFill>
                  <a:srgbClr val="545454"/>
                </a:solidFill>
                <a:latin typeface="Meiryo" panose="020B0604030504040204" pitchFamily="34" charset="-128"/>
                <a:ea typeface="Meiryo" panose="020B0604030504040204" pitchFamily="34" charset="-128"/>
              </a:rPr>
              <a:t>2000</a:t>
            </a:r>
            <a:r>
              <a:rPr lang="ja-JP" altLang="en-US" sz="1200">
                <a:solidFill>
                  <a:srgbClr val="545454"/>
                </a:solidFill>
                <a:latin typeface="Meiryo" panose="020B0604030504040204" pitchFamily="34" charset="-128"/>
                <a:ea typeface="Meiryo" panose="020B0604030504040204" pitchFamily="34" charset="-128"/>
              </a:rPr>
              <a:t>万円～）</a:t>
            </a: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A70846CA-6247-2035-3E66-7CFD15313E19}"/>
              </a:ext>
            </a:extLst>
          </p:cNvPr>
          <p:cNvGraphicFramePr>
            <a:graphicFrameLocks noGrp="1"/>
          </p:cNvGraphicFramePr>
          <p:nvPr>
            <p:extLst>
              <p:ext uri="{D42A27DB-BD31-4B8C-83A1-F6EECF244321}">
                <p14:modId xmlns:p14="http://schemas.microsoft.com/office/powerpoint/2010/main" val="3244484264"/>
              </p:ext>
            </p:extLst>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err="1">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20638883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8" name="図プレースホルダー 7" descr="アイコン&#10;&#10;自動的に生成された説明">
            <a:extLst>
              <a:ext uri="{FF2B5EF4-FFF2-40B4-BE49-F238E27FC236}">
                <a16:creationId xmlns:a16="http://schemas.microsoft.com/office/drawing/2014/main" id="{D728BE0D-B2A8-7FD2-5ABB-0D2544993A7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p:txBody>
          <a:bodyPr/>
          <a:lstStyle/>
          <a:p>
            <a:r>
              <a:rPr lang="ja-JP" altLang="en-US">
                <a:latin typeface="+mn-ea"/>
              </a:rPr>
              <a:t>スペシャル商品</a:t>
            </a:r>
            <a:r>
              <a:rPr lang="ja-JP" altLang="en-US" sz="1600">
                <a:latin typeface="+mn-ea"/>
              </a:rPr>
              <a:t>（事前提案可否判断必須商品）</a:t>
            </a:r>
            <a:endParaRPr kumimoji="1" lang="ja-JP" altLang="en-US" sz="2000"/>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6" name="フリーフォーム 14">
            <a:extLst>
              <a:ext uri="{FF2B5EF4-FFF2-40B4-BE49-F238E27FC236}">
                <a16:creationId xmlns:a16="http://schemas.microsoft.com/office/drawing/2014/main" id="{401B84C9-CA0E-5F46-DA60-BEB8F7B6E660}"/>
              </a:ext>
            </a:extLst>
          </p:cNvPr>
          <p:cNvSpPr/>
          <p:nvPr/>
        </p:nvSpPr>
        <p:spPr>
          <a:xfrm>
            <a:off x="4958661" y="1614433"/>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6" name="角丸四角形 16">
            <a:extLst>
              <a:ext uri="{FF2B5EF4-FFF2-40B4-BE49-F238E27FC236}">
                <a16:creationId xmlns:a16="http://schemas.microsoft.com/office/drawing/2014/main" id="{E754B830-5F16-86ED-311C-6ECBBD02A542}"/>
              </a:ext>
            </a:extLst>
          </p:cNvPr>
          <p:cNvSpPr/>
          <p:nvPr/>
        </p:nvSpPr>
        <p:spPr>
          <a:xfrm>
            <a:off x="2200437" y="1290755"/>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7" name="円/楕円 17">
            <a:extLst>
              <a:ext uri="{FF2B5EF4-FFF2-40B4-BE49-F238E27FC236}">
                <a16:creationId xmlns:a16="http://schemas.microsoft.com/office/drawing/2014/main" id="{FDA214C0-F661-1C3D-664A-0BD572B49AC1}"/>
              </a:ext>
            </a:extLst>
          </p:cNvPr>
          <p:cNvSpPr>
            <a:spLocks noChangeAspect="1"/>
          </p:cNvSpPr>
          <p:nvPr/>
        </p:nvSpPr>
        <p:spPr>
          <a:xfrm>
            <a:off x="1952073" y="1385207"/>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フリーフォーム 18">
            <a:extLst>
              <a:ext uri="{FF2B5EF4-FFF2-40B4-BE49-F238E27FC236}">
                <a16:creationId xmlns:a16="http://schemas.microsoft.com/office/drawing/2014/main" id="{BDDF796A-63A9-CAA1-A7AF-2D2A974FA1BC}"/>
              </a:ext>
            </a:extLst>
          </p:cNvPr>
          <p:cNvSpPr/>
          <p:nvPr/>
        </p:nvSpPr>
        <p:spPr>
          <a:xfrm>
            <a:off x="9317161" y="1614433"/>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0" name="角丸四角形 20">
            <a:extLst>
              <a:ext uri="{FF2B5EF4-FFF2-40B4-BE49-F238E27FC236}">
                <a16:creationId xmlns:a16="http://schemas.microsoft.com/office/drawing/2014/main" id="{C58BC427-8BDD-E055-9226-EC9FBF14B8AE}"/>
              </a:ext>
            </a:extLst>
          </p:cNvPr>
          <p:cNvSpPr/>
          <p:nvPr/>
        </p:nvSpPr>
        <p:spPr>
          <a:xfrm>
            <a:off x="6494026" y="1290755"/>
            <a:ext cx="3815201"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endParaRPr kumimoji="1" lang="en-US" altLang="ja-JP"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p:txBody>
      </p:sp>
      <p:sp>
        <p:nvSpPr>
          <p:cNvPr id="22" name="円/楕円 21">
            <a:extLst>
              <a:ext uri="{FF2B5EF4-FFF2-40B4-BE49-F238E27FC236}">
                <a16:creationId xmlns:a16="http://schemas.microsoft.com/office/drawing/2014/main" id="{3FBACD9F-0754-00D8-B046-FB4EFB01A8E2}"/>
              </a:ext>
            </a:extLst>
          </p:cNvPr>
          <p:cNvSpPr>
            <a:spLocks noChangeAspect="1"/>
          </p:cNvSpPr>
          <p:nvPr/>
        </p:nvSpPr>
        <p:spPr>
          <a:xfrm>
            <a:off x="6245663" y="1385207"/>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5" name="テキスト ボックス 24">
            <a:extLst>
              <a:ext uri="{FF2B5EF4-FFF2-40B4-BE49-F238E27FC236}">
                <a16:creationId xmlns:a16="http://schemas.microsoft.com/office/drawing/2014/main" id="{76F40B69-9B97-B383-894E-606D629602C3}"/>
              </a:ext>
            </a:extLst>
          </p:cNvPr>
          <p:cNvSpPr txBox="1"/>
          <p:nvPr/>
        </p:nvSpPr>
        <p:spPr>
          <a:xfrm>
            <a:off x="6494026" y="5172475"/>
            <a:ext cx="3585602"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545454"/>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Calibri" panose="020F0502020204030204"/>
                <a:hlinkClick r:id="rId6"/>
              </a:rPr>
              <a:t>https://yac.yahoo.co.jp/brandpanel_panorama_topimpact_panelswitch_banner/220310_panorama_topimpact_panelswitch_creativeplan.html</a:t>
            </a:r>
            <a:endParaRPr kumimoji="1" lang="en-US"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4" name="図 3" descr="グラフィカル ユーザー インターフェイス, Web サイト&#10;&#10;自動的に生成された説明">
            <a:extLst>
              <a:ext uri="{FF2B5EF4-FFF2-40B4-BE49-F238E27FC236}">
                <a16:creationId xmlns:a16="http://schemas.microsoft.com/office/drawing/2014/main" id="{26EC8116-899F-C7F0-BB33-4DDE6DFAF63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23755" y="2366861"/>
            <a:ext cx="3595465" cy="2703160"/>
          </a:xfrm>
          <a:prstGeom prst="rect">
            <a:avLst/>
          </a:prstGeom>
        </p:spPr>
      </p:pic>
      <p:pic>
        <p:nvPicPr>
          <p:cNvPr id="7" name="図 6">
            <a:extLst>
              <a:ext uri="{FF2B5EF4-FFF2-40B4-BE49-F238E27FC236}">
                <a16:creationId xmlns:a16="http://schemas.microsoft.com/office/drawing/2014/main" id="{79AC6A5C-59AE-4D23-53F0-946E779A6242}"/>
              </a:ext>
            </a:extLst>
          </p:cNvPr>
          <p:cNvPicPr>
            <a:picLocks noChangeAspect="1"/>
          </p:cNvPicPr>
          <p:nvPr/>
        </p:nvPicPr>
        <p:blipFill rotWithShape="1">
          <a:blip r:embed="rId8"/>
          <a:srcRect b="4363"/>
          <a:stretch/>
        </p:blipFill>
        <p:spPr>
          <a:xfrm>
            <a:off x="6372781" y="2366861"/>
            <a:ext cx="3706847" cy="2703160"/>
          </a:xfrm>
          <a:prstGeom prst="rect">
            <a:avLst/>
          </a:prstGeom>
        </p:spPr>
      </p:pic>
      <p:sp>
        <p:nvSpPr>
          <p:cNvPr id="9" name="テキスト ボックス 8">
            <a:extLst>
              <a:ext uri="{FF2B5EF4-FFF2-40B4-BE49-F238E27FC236}">
                <a16:creationId xmlns:a16="http://schemas.microsoft.com/office/drawing/2014/main" id="{6DA40D3E-18D1-BEAA-3724-84082B03A61B}"/>
              </a:ext>
            </a:extLst>
          </p:cNvPr>
          <p:cNvSpPr txBox="1"/>
          <p:nvPr/>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36661369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7" name="図プレースホルダー 16" descr="アイコン&#10;&#10;自動的に生成された説明">
            <a:extLst>
              <a:ext uri="{FF2B5EF4-FFF2-40B4-BE49-F238E27FC236}">
                <a16:creationId xmlns:a16="http://schemas.microsoft.com/office/drawing/2014/main" id="{D4EF978B-A849-1DEC-8F4E-EB997AC20FF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p:txBody>
          <a:bodyPr/>
          <a:lstStyle/>
          <a:p>
            <a:r>
              <a:rPr lang="ja-JP" altLang="en-US">
                <a:latin typeface="+mn-ea"/>
              </a:rPr>
              <a:t>スペシャル商品</a:t>
            </a:r>
            <a:r>
              <a:rPr lang="ja-JP" altLang="en-US" sz="1600">
                <a:latin typeface="+mn-ea"/>
              </a:rPr>
              <a:t>（事前提案可否判断必須商品）</a:t>
            </a:r>
            <a:endParaRPr kumimoji="1" lang="ja-JP" altLang="en-US" sz="2000"/>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3" name="図 2">
            <a:extLst>
              <a:ext uri="{FF2B5EF4-FFF2-40B4-BE49-F238E27FC236}">
                <a16:creationId xmlns:a16="http://schemas.microsoft.com/office/drawing/2014/main" id="{A6943E64-A4C2-853E-3F74-ECF828082F3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05068" y="2289600"/>
            <a:ext cx="3431359" cy="2593145"/>
          </a:xfrm>
          <a:prstGeom prst="rect">
            <a:avLst/>
          </a:prstGeom>
        </p:spPr>
      </p:pic>
      <p:sp>
        <p:nvSpPr>
          <p:cNvPr id="4" name="正方形/長方形 3">
            <a:extLst>
              <a:ext uri="{FF2B5EF4-FFF2-40B4-BE49-F238E27FC236}">
                <a16:creationId xmlns:a16="http://schemas.microsoft.com/office/drawing/2014/main" id="{B7DDFC45-7CD1-B3AE-4140-F71B634EB11A}"/>
              </a:ext>
            </a:extLst>
          </p:cNvPr>
          <p:cNvSpPr/>
          <p:nvPr/>
        </p:nvSpPr>
        <p:spPr>
          <a:xfrm>
            <a:off x="6651567" y="51178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8" name="テキスト ボックス 7">
            <a:extLst>
              <a:ext uri="{FF2B5EF4-FFF2-40B4-BE49-F238E27FC236}">
                <a16:creationId xmlns:a16="http://schemas.microsoft.com/office/drawing/2014/main" id="{189B314B-06BE-AA6B-4032-FA7EB7D1BF87}"/>
              </a:ext>
            </a:extLst>
          </p:cNvPr>
          <p:cNvSpPr txBox="1"/>
          <p:nvPr/>
        </p:nvSpPr>
        <p:spPr>
          <a:xfrm>
            <a:off x="2467824" y="51546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ブランドパネルパノラマ箇所　動画</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再生中</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7"/>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6" name="角丸四角形 25">
            <a:extLst>
              <a:ext uri="{FF2B5EF4-FFF2-40B4-BE49-F238E27FC236}">
                <a16:creationId xmlns:a16="http://schemas.microsoft.com/office/drawing/2014/main" id="{93CFB471-BF43-0673-7025-A4867F988D1B}"/>
              </a:ext>
            </a:extLst>
          </p:cNvPr>
          <p:cNvSpPr/>
          <p:nvPr/>
        </p:nvSpPr>
        <p:spPr>
          <a:xfrm>
            <a:off x="2455636" y="1279921"/>
            <a:ext cx="7248595"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8" name="円/楕円 26">
            <a:extLst>
              <a:ext uri="{FF2B5EF4-FFF2-40B4-BE49-F238E27FC236}">
                <a16:creationId xmlns:a16="http://schemas.microsoft.com/office/drawing/2014/main" id="{797F1330-FE72-654D-0942-6E574BAFA847}"/>
              </a:ext>
            </a:extLst>
          </p:cNvPr>
          <p:cNvSpPr>
            <a:spLocks noChangeAspect="1"/>
          </p:cNvSpPr>
          <p:nvPr/>
        </p:nvSpPr>
        <p:spPr>
          <a:xfrm>
            <a:off x="2203637" y="1374373"/>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30" name="グループ化 29">
            <a:extLst>
              <a:ext uri="{FF2B5EF4-FFF2-40B4-BE49-F238E27FC236}">
                <a16:creationId xmlns:a16="http://schemas.microsoft.com/office/drawing/2014/main" id="{5DFAF7EB-23C3-849E-F152-84A79418B18B}"/>
              </a:ext>
            </a:extLst>
          </p:cNvPr>
          <p:cNvGrpSpPr/>
          <p:nvPr/>
        </p:nvGrpSpPr>
        <p:grpSpPr>
          <a:xfrm>
            <a:off x="5974603" y="3363394"/>
            <a:ext cx="210660" cy="200351"/>
            <a:chOff x="4505326" y="2604452"/>
            <a:chExt cx="203132" cy="212519"/>
          </a:xfrm>
        </p:grpSpPr>
        <p:sp>
          <p:nvSpPr>
            <p:cNvPr id="31" name="山形 29">
              <a:extLst>
                <a:ext uri="{FF2B5EF4-FFF2-40B4-BE49-F238E27FC236}">
                  <a16:creationId xmlns:a16="http://schemas.microsoft.com/office/drawing/2014/main" id="{4F23E313-C6BF-5DAD-A84C-C18E1249816D}"/>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2" name="山形 30">
              <a:extLst>
                <a:ext uri="{FF2B5EF4-FFF2-40B4-BE49-F238E27FC236}">
                  <a16:creationId xmlns:a16="http://schemas.microsoft.com/office/drawing/2014/main" id="{788C827A-D2FF-2816-FC57-AABC19BC80E7}"/>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pic>
        <p:nvPicPr>
          <p:cNvPr id="6" name="図 5">
            <a:extLst>
              <a:ext uri="{FF2B5EF4-FFF2-40B4-BE49-F238E27FC236}">
                <a16:creationId xmlns:a16="http://schemas.microsoft.com/office/drawing/2014/main" id="{AD66521A-D7DB-FCF6-68D3-93D40D56C43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01909" y="2302198"/>
            <a:ext cx="3431359" cy="2593145"/>
          </a:xfrm>
          <a:prstGeom prst="rect">
            <a:avLst/>
          </a:prstGeom>
        </p:spPr>
      </p:pic>
      <p:sp>
        <p:nvSpPr>
          <p:cNvPr id="13" name="テキスト ボックス 12">
            <a:extLst>
              <a:ext uri="{FF2B5EF4-FFF2-40B4-BE49-F238E27FC236}">
                <a16:creationId xmlns:a16="http://schemas.microsoft.com/office/drawing/2014/main" id="{70BA7025-0347-B269-5A88-D7AD6BA8A54F}"/>
              </a:ext>
            </a:extLst>
          </p:cNvPr>
          <p:cNvSpPr txBox="1"/>
          <p:nvPr/>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26598861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2" name="図プレースホルダー 11" descr="アイコン&#10;&#10;自動的に生成された説明">
            <a:extLst>
              <a:ext uri="{FF2B5EF4-FFF2-40B4-BE49-F238E27FC236}">
                <a16:creationId xmlns:a16="http://schemas.microsoft.com/office/drawing/2014/main" id="{F3DF0DD3-FA6F-F376-AB36-8AF4ECD9E8D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p:txBody>
          <a:bodyPr/>
          <a:lstStyle/>
          <a:p>
            <a:r>
              <a:rPr lang="ja-JP" altLang="en-US">
                <a:latin typeface="+mn-ea"/>
              </a:rPr>
              <a:t>スペシャル商品</a:t>
            </a:r>
            <a:r>
              <a:rPr lang="ja-JP" altLang="en-US" sz="1600">
                <a:latin typeface="+mn-ea"/>
              </a:rPr>
              <a:t>（事前提案可否判断必須商品）</a:t>
            </a:r>
            <a:endParaRPr kumimoji="1" lang="ja-JP" altLang="en-US" sz="2800"/>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366858785"/>
              </p:ext>
            </p:extLst>
          </p:nvPr>
        </p:nvGraphicFramePr>
        <p:xfrm>
          <a:off x="479426" y="1089027"/>
          <a:ext cx="11233151" cy="4852009"/>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6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endParaRPr kumimoji="1" lang="ja-JP" altLang="en-US" sz="900" b="1" i="0"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endParaRPr kumimoji="1" lang="ja-JP" altLang="en-US" sz="900" b="1" i="0"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accent3"/>
                          </a:solidFill>
                          <a:effectLst/>
                          <a:latin typeface="Meiryo"/>
                          <a:ea typeface="Meiryo"/>
                          <a:cs typeface="+mn-cs"/>
                        </a:rPr>
                        <a:t>1000007884</a:t>
                      </a:r>
                      <a:endParaRPr kumimoji="1" lang="en-US" altLang="ja-JP" sz="900" kern="120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accent3"/>
                          </a:solidFill>
                          <a:effectLst/>
                          <a:latin typeface="Meiryo"/>
                          <a:ea typeface="Meiryo"/>
                          <a:cs typeface="+mn-cs"/>
                        </a:rPr>
                        <a:t>1000007885</a:t>
                      </a:r>
                      <a:endParaRPr kumimoji="1" lang="en-US" altLang="ja-JP" sz="900" kern="120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2024</a:t>
                      </a:r>
                      <a:r>
                        <a:rPr kumimoji="1" lang="ja-JP" altLang="en-US" sz="900" kern="1200">
                          <a:solidFill>
                            <a:schemeClr val="tx1">
                              <a:lumMod val="65000"/>
                              <a:lumOff val="35000"/>
                            </a:schemeClr>
                          </a:solidFill>
                          <a:latin typeface="メイリオ"/>
                          <a:ea typeface="メイリオ"/>
                          <a:cs typeface="+mn-cs"/>
                        </a:rPr>
                        <a:t>年</a:t>
                      </a:r>
                      <a:r>
                        <a:rPr kumimoji="1" lang="en-US" altLang="ja-JP" sz="900" kern="1200">
                          <a:solidFill>
                            <a:schemeClr val="tx1">
                              <a:lumMod val="65000"/>
                              <a:lumOff val="35000"/>
                            </a:schemeClr>
                          </a:solidFill>
                          <a:latin typeface="メイリオ"/>
                          <a:ea typeface="メイリオ"/>
                          <a:cs typeface="+mn-cs"/>
                        </a:rPr>
                        <a:t>2</a:t>
                      </a:r>
                      <a:r>
                        <a:rPr kumimoji="1" lang="ja-JP" altLang="en-US" sz="900" kern="1200">
                          <a:solidFill>
                            <a:schemeClr val="tx1">
                              <a:lumMod val="65000"/>
                              <a:lumOff val="35000"/>
                            </a:schemeClr>
                          </a:solidFill>
                          <a:latin typeface="メイリオ"/>
                          <a:ea typeface="メイリオ"/>
                          <a:cs typeface="+mn-cs"/>
                        </a:rPr>
                        <a:t>月</a:t>
                      </a:r>
                      <a:r>
                        <a:rPr kumimoji="1" lang="en-US" altLang="ja-JP" sz="900" kern="1200">
                          <a:solidFill>
                            <a:schemeClr val="tx1">
                              <a:lumMod val="65000"/>
                              <a:lumOff val="35000"/>
                            </a:schemeClr>
                          </a:solidFill>
                          <a:latin typeface="メイリオ"/>
                          <a:ea typeface="メイリオ"/>
                          <a:cs typeface="+mn-cs"/>
                        </a:rPr>
                        <a:t>1</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a:t>
                      </a:r>
                      <a:r>
                        <a:rPr lang="ja-JP" altLang="en-US" sz="900" kern="1200">
                          <a:solidFill>
                            <a:schemeClr val="tx1">
                              <a:lumMod val="65000"/>
                              <a:lumOff val="35000"/>
                            </a:schemeClr>
                          </a:solidFill>
                          <a:latin typeface="メイリオ"/>
                          <a:ea typeface="メイリオ"/>
                          <a:cs typeface="+mn-cs"/>
                        </a:rPr>
                        <a:t>木</a:t>
                      </a:r>
                      <a:r>
                        <a:rPr lang="en-US" altLang="ja-JP" sz="900" kern="1200">
                          <a:solidFill>
                            <a:schemeClr val="tx1">
                              <a:lumMod val="65000"/>
                              <a:lumOff val="35000"/>
                            </a:schemeClr>
                          </a:solidFill>
                          <a:latin typeface="メイリオ"/>
                          <a:ea typeface="メイリオ"/>
                          <a:cs typeface="+mn-cs"/>
                        </a:rPr>
                        <a:t>)</a:t>
                      </a:r>
                      <a:endParaRPr kumimoji="1" lang="ja-JP" altLang="en-US" sz="900" kern="1200">
                        <a:solidFill>
                          <a:schemeClr val="tx1">
                            <a:lumMod val="65000"/>
                            <a:lumOff val="35000"/>
                          </a:schemeClr>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panose="020B0604030504040204" pitchFamily="34" charset="-128"/>
                          <a:ea typeface="Meiryo" panose="020B0604030504040204" pitchFamily="34" charset="-128"/>
                        </a:rPr>
                        <a:t>●</a:t>
                      </a:r>
                      <a:endParaRPr kumimoji="1" lang="ja-JP" altLang="en-US" sz="9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panose="020B0604030504040204" pitchFamily="34" charset="-128"/>
                          <a:ea typeface="Meiryo" panose="020B0604030504040204" pitchFamily="34" charset="-128"/>
                        </a:rPr>
                        <a:t>●</a:t>
                      </a:r>
                      <a:endParaRPr kumimoji="1" lang="ja-JP" altLang="en-US" sz="9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kern="1200">
                          <a:solidFill>
                            <a:schemeClr val="accent3"/>
                          </a:solidFill>
                          <a:latin typeface="Meiryo"/>
                          <a:ea typeface="Meiryo"/>
                          <a:cs typeface="+mn-cs"/>
                        </a:rPr>
                        <a:t>トップインパクト パノラマ</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画像</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　トップインパクト パノラマ</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動画</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　　　トップインパクト パノラマ パネルスイッチ</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画像</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a:t>
                      </a:r>
                      <a:endParaRPr kumimoji="1" lang="en-US" altLang="ja-JP" sz="900" kern="1200">
                        <a:solidFill>
                          <a:schemeClr val="accent3"/>
                        </a:solidFill>
                        <a:latin typeface="Meiryo"/>
                        <a:ea typeface="Meiryo"/>
                        <a:cs typeface="+mn-cs"/>
                      </a:endParaRPr>
                    </a:p>
                    <a:p>
                      <a:pPr algn="ctr"/>
                      <a:r>
                        <a:rPr kumimoji="1" lang="ja-JP" altLang="en-US" sz="900" kern="1200">
                          <a:solidFill>
                            <a:schemeClr val="accent3"/>
                          </a:solidFill>
                          <a:latin typeface="Meiryo" panose="020B0604030504040204" pitchFamily="34" charset="-128"/>
                          <a:ea typeface="Meiryo" panose="020B0604030504040204" pitchFamily="34" charset="-128"/>
                          <a:cs typeface="+mn-cs"/>
                        </a:rPr>
                        <a:t>トップインパクト パノラマ サイドスイッチ</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92544">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900" b="0" i="0" kern="120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chemeClr val="accent3"/>
                          </a:solidFill>
                          <a:latin typeface="Meiryo"/>
                          <a:ea typeface="Meiryo"/>
                          <a:cs typeface="+mn-cs"/>
                        </a:rPr>
                        <a:t>PC</a:t>
                      </a:r>
                      <a:endParaRPr kumimoji="1" lang="ja-JP" altLang="en-US" sz="90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a:solidFill>
                            <a:schemeClr val="tx1">
                              <a:lumMod val="65000"/>
                              <a:lumOff val="35000"/>
                            </a:schemeClr>
                          </a:solidFill>
                          <a:latin typeface="Meiryo"/>
                          <a:ea typeface="Meiryo"/>
                          <a:cs typeface="+mn-cs"/>
                        </a:rPr>
                        <a:t>Yahoo! JAPAN </a:t>
                      </a:r>
                      <a:r>
                        <a:rPr kumimoji="1" lang="ja-JP" altLang="en-US" sz="900" b="0" i="0" kern="120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a:solidFill>
                            <a:schemeClr val="accent3"/>
                          </a:solidFill>
                          <a:latin typeface="Meiryo"/>
                          <a:ea typeface="Meiryo"/>
                          <a:cs typeface="+mn-cs"/>
                        </a:rPr>
                        <a:t>Yahoo! JAPAN</a:t>
                      </a:r>
                      <a:r>
                        <a:rPr lang="en-US" altLang="ja-JP" sz="900" kern="1200">
                          <a:solidFill>
                            <a:schemeClr val="accent3"/>
                          </a:solidFill>
                          <a:latin typeface="Meiryo"/>
                          <a:ea typeface="Meiryo"/>
                          <a:cs typeface="+mn-cs"/>
                        </a:rPr>
                        <a:t> </a:t>
                      </a:r>
                      <a:r>
                        <a:rPr kumimoji="1" lang="en-US" altLang="ja-JP" sz="900" kern="1200">
                          <a:solidFill>
                            <a:schemeClr val="accent3"/>
                          </a:solidFill>
                          <a:latin typeface="Meiryo"/>
                          <a:ea typeface="Meiryo"/>
                          <a:cs typeface="+mn-cs"/>
                        </a:rPr>
                        <a:t> </a:t>
                      </a:r>
                      <a:r>
                        <a:rPr kumimoji="1" lang="ja-JP" altLang="en-US" sz="900" kern="120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12</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日（火）～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a:t>
                      </a:r>
                      <a:endParaRPr kumimoji="1" lang="ja-JP" altLang="ja-JP" sz="90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chemeClr val="accent3"/>
                          </a:solidFill>
                          <a:latin typeface="Meiryo"/>
                          <a:ea typeface="Meiryo"/>
                          <a:cs typeface="+mn-cs"/>
                        </a:rPr>
                        <a:t>5</a:t>
                      </a:r>
                      <a:r>
                        <a:rPr kumimoji="1" lang="ja-JP" altLang="en-US" sz="900" kern="1200">
                          <a:solidFill>
                            <a:schemeClr val="accent3"/>
                          </a:solidFill>
                          <a:latin typeface="Meiryo"/>
                          <a:ea typeface="Meiryo"/>
                          <a:cs typeface="+mn-cs"/>
                        </a:rPr>
                        <a:t>日間～</a:t>
                      </a:r>
                      <a:r>
                        <a:rPr lang="ja-JP" altLang="en-US" sz="900" kern="1200">
                          <a:solidFill>
                            <a:schemeClr val="accent3"/>
                          </a:solidFill>
                          <a:latin typeface="Meiryo"/>
                          <a:ea typeface="Meiryo"/>
                          <a:cs typeface="+mn-cs"/>
                        </a:rPr>
                        <a:t>31</a:t>
                      </a:r>
                      <a:r>
                        <a:rPr kumimoji="1" lang="ja-JP" altLang="en-US" sz="900" kern="1200">
                          <a:solidFill>
                            <a:schemeClr val="accent3"/>
                          </a:solidFill>
                          <a:latin typeface="Meiryo"/>
                          <a:ea typeface="Meiryo"/>
                          <a:cs typeface="+mn-cs"/>
                        </a:rPr>
                        <a:t>日間 </a:t>
                      </a:r>
                      <a:r>
                        <a:rPr kumimoji="0" lang="en-US" altLang="ja-JP" sz="900" kern="0">
                          <a:solidFill>
                            <a:srgbClr val="C9002C"/>
                          </a:solidFill>
                          <a:latin typeface="Meiryo"/>
                          <a:ea typeface="Meiryo"/>
                        </a:rPr>
                        <a:t>※1</a:t>
                      </a:r>
                      <a:r>
                        <a:rPr lang="en-US" altLang="ja-JP" sz="900" kern="0">
                          <a:solidFill>
                            <a:srgbClr val="C9002C"/>
                          </a:solidFill>
                          <a:latin typeface="Meiryo"/>
                          <a:ea typeface="Meiryo"/>
                        </a:rPr>
                        <a:t> </a:t>
                      </a:r>
                      <a:endParaRPr kumimoji="1" lang="ja-JP" altLang="en-US" sz="900" kern="120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err="1">
                          <a:solidFill>
                            <a:schemeClr val="accent3"/>
                          </a:solidFill>
                          <a:latin typeface="Meiryo"/>
                          <a:ea typeface="Meiryo"/>
                        </a:rPr>
                        <a:t>vimps</a:t>
                      </a:r>
                      <a:r>
                        <a:rPr kumimoji="1" lang="ja-JP" altLang="en-US" sz="90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10,000,000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20,000,000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98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1,680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1,596</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a:solidFill>
                            <a:schemeClr val="tx1">
                              <a:lumMod val="65000"/>
                              <a:lumOff val="35000"/>
                            </a:schemeClr>
                          </a:solidFill>
                          <a:latin typeface="Meiryo"/>
                          <a:ea typeface="Meiryo"/>
                          <a:cs typeface="+mn-cs"/>
                        </a:rPr>
                        <a:t>-</a:t>
                      </a:r>
                      <a:endParaRPr kumimoji="1" lang="ja-JP" altLang="en-US" sz="100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a:solidFill>
                            <a:schemeClr val="tx1">
                              <a:lumMod val="65000"/>
                              <a:lumOff val="35000"/>
                            </a:schemeClr>
                          </a:solidFill>
                          <a:latin typeface="Meiryo"/>
                          <a:ea typeface="Meiryo"/>
                        </a:rPr>
                        <a:t>-</a:t>
                      </a:r>
                      <a:endParaRPr kumimoji="1" lang="ja-JP" altLang="en-US" sz="1000" b="0" i="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3" name="円/楕円 31">
            <a:extLst>
              <a:ext uri="{FF2B5EF4-FFF2-40B4-BE49-F238E27FC236}">
                <a16:creationId xmlns:a16="http://schemas.microsoft.com/office/drawing/2014/main" id="{8227E4BA-8858-9546-81C1-4C9274E17CDF}"/>
              </a:ext>
            </a:extLst>
          </p:cNvPr>
          <p:cNvSpPr>
            <a:spLocks noChangeAspect="1"/>
          </p:cNvSpPr>
          <p:nvPr/>
        </p:nvSpPr>
        <p:spPr>
          <a:xfrm>
            <a:off x="7989850" y="252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0" name="円/楕円 33">
            <a:extLst>
              <a:ext uri="{FF2B5EF4-FFF2-40B4-BE49-F238E27FC236}">
                <a16:creationId xmlns:a16="http://schemas.microsoft.com/office/drawing/2014/main" id="{3B739C05-4E27-059E-1CF2-AE3C69A06A15}"/>
              </a:ext>
            </a:extLst>
          </p:cNvPr>
          <p:cNvSpPr>
            <a:spLocks noChangeAspect="1"/>
          </p:cNvSpPr>
          <p:nvPr/>
        </p:nvSpPr>
        <p:spPr>
          <a:xfrm>
            <a:off x="11021559" y="25509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円/楕円 34">
            <a:extLst>
              <a:ext uri="{FF2B5EF4-FFF2-40B4-BE49-F238E27FC236}">
                <a16:creationId xmlns:a16="http://schemas.microsoft.com/office/drawing/2014/main" id="{D56DF9AB-B849-4F19-CC30-67FDB4945F97}"/>
              </a:ext>
            </a:extLst>
          </p:cNvPr>
          <p:cNvSpPr>
            <a:spLocks noChangeAspect="1"/>
          </p:cNvSpPr>
          <p:nvPr/>
        </p:nvSpPr>
        <p:spPr>
          <a:xfrm>
            <a:off x="8971001" y="270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5" name="正方形/長方形 14">
            <a:extLst>
              <a:ext uri="{FF2B5EF4-FFF2-40B4-BE49-F238E27FC236}">
                <a16:creationId xmlns:a16="http://schemas.microsoft.com/office/drawing/2014/main" id="{632B0F84-2323-E942-EB3F-C97DB74B9ACD}"/>
              </a:ext>
            </a:extLst>
          </p:cNvPr>
          <p:cNvSpPr/>
          <p:nvPr/>
        </p:nvSpPr>
        <p:spPr>
          <a:xfrm>
            <a:off x="479426" y="5978274"/>
            <a:ext cx="4190250"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sz="80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6" name="正方形/長方形 15">
            <a:extLst>
              <a:ext uri="{FF2B5EF4-FFF2-40B4-BE49-F238E27FC236}">
                <a16:creationId xmlns:a16="http://schemas.microsoft.com/office/drawing/2014/main" id="{B65FD485-6ACA-7089-4E3B-AB3934E664E4}"/>
              </a:ext>
            </a:extLst>
          </p:cNvPr>
          <p:cNvSpPr/>
          <p:nvPr/>
        </p:nvSpPr>
        <p:spPr>
          <a:xfrm>
            <a:off x="5047886" y="6435430"/>
            <a:ext cx="6280565" cy="132344"/>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a:t>
            </a:r>
            <a:r>
              <a:rPr lang="en-US" altLang="ja-JP" sz="800" b="0" i="0" dirty="0">
                <a:solidFill>
                  <a:srgbClr val="C9002C"/>
                </a:solidFill>
                <a:effectLst/>
                <a:latin typeface="NotoSansJP"/>
              </a:rPr>
              <a:t>1</a:t>
            </a:r>
            <a:r>
              <a:rPr lang="ja-JP" altLang="en-US" sz="800" b="0" i="0" dirty="0">
                <a:solidFill>
                  <a:srgbClr val="C9002C"/>
                </a:solidFill>
                <a:effectLst/>
                <a:latin typeface="NotoSansJP"/>
              </a:rPr>
              <a:t>日間～</a:t>
            </a:r>
            <a:r>
              <a:rPr lang="en-US" altLang="ja-JP" sz="800" b="0" i="0" dirty="0">
                <a:solidFill>
                  <a:srgbClr val="C9002C"/>
                </a:solidFill>
                <a:effectLst/>
                <a:latin typeface="NotoSansJP"/>
              </a:rPr>
              <a:t>4</a:t>
            </a:r>
            <a:r>
              <a:rPr lang="ja-JP" altLang="en-US" sz="800" b="0" i="0" dirty="0">
                <a:solidFill>
                  <a:srgbClr val="C9002C"/>
                </a:solidFill>
                <a:effectLst/>
                <a:latin typeface="NotoSansJP"/>
              </a:rPr>
              <a:t>日間での掲載も可能ですが、予約時のシミュレーション</a:t>
            </a:r>
            <a:r>
              <a:rPr lang="en-US" altLang="ja-JP" sz="800" b="0" i="0" dirty="0" err="1">
                <a:solidFill>
                  <a:srgbClr val="C9002C"/>
                </a:solidFill>
                <a:effectLst/>
                <a:latin typeface="NotoSansJP"/>
              </a:rPr>
              <a:t>vimps</a:t>
            </a:r>
            <a:r>
              <a:rPr lang="ja-JP" altLang="en-US" sz="800" b="0" i="0" dirty="0">
                <a:solidFill>
                  <a:srgbClr val="C9002C"/>
                </a:solidFill>
                <a:effectLst/>
                <a:latin typeface="NotoSansJP"/>
              </a:rPr>
              <a:t>を下回る場合がありますので、</a:t>
            </a:r>
            <a:r>
              <a:rPr lang="en-US" altLang="ja-JP" sz="800" b="0" i="0" dirty="0">
                <a:solidFill>
                  <a:srgbClr val="C9002C"/>
                </a:solidFill>
                <a:effectLst/>
                <a:latin typeface="NotoSansJP"/>
              </a:rPr>
              <a:t>5</a:t>
            </a:r>
            <a:r>
              <a:rPr lang="ja-JP" altLang="en-US" sz="800" b="0" i="0" dirty="0">
                <a:solidFill>
                  <a:srgbClr val="C9002C"/>
                </a:solidFill>
                <a:effectLst/>
                <a:latin typeface="NotoSansJP"/>
              </a:rPr>
              <a:t>日間以上の掲載を推奨します</a:t>
            </a:r>
            <a:endParaRPr lang="en-US" altLang="ja-JP" sz="800" b="0" i="0" dirty="0">
              <a:solidFill>
                <a:srgbClr val="C9002C"/>
              </a:solidFill>
              <a:effectLst/>
              <a:latin typeface="NotoSansJP"/>
            </a:endParaRPr>
          </a:p>
        </p:txBody>
      </p:sp>
      <p:sp>
        <p:nvSpPr>
          <p:cNvPr id="17" name="正方形/長方形 16">
            <a:extLst>
              <a:ext uri="{FF2B5EF4-FFF2-40B4-BE49-F238E27FC236}">
                <a16:creationId xmlns:a16="http://schemas.microsoft.com/office/drawing/2014/main" id="{8FB1A373-9E73-40D0-6A90-5991DA7CD721}"/>
              </a:ext>
            </a:extLst>
          </p:cNvPr>
          <p:cNvSpPr/>
          <p:nvPr/>
        </p:nvSpPr>
        <p:spPr>
          <a:xfrm>
            <a:off x="4950804" y="5978274"/>
            <a:ext cx="4616648" cy="270843"/>
          </a:xfrm>
          <a:prstGeom prst="rect">
            <a:avLst/>
          </a:prstGeom>
        </p:spPr>
        <p:txBody>
          <a:bodyPr wrap="none" lIns="0" tIns="0" rIns="0" bIns="0" anchor="t">
            <a:spAutoFit/>
          </a:bodyPr>
          <a:lstStyle/>
          <a:p>
            <a:pPr>
              <a:lnSpc>
                <a:spcPct val="110000"/>
              </a:lnSpc>
              <a:defRPr/>
            </a:pPr>
            <a:r>
              <a:rPr kumimoji="0" lang="ja-JP" altLang="en-US" sz="800" kern="0">
                <a:solidFill>
                  <a:srgbClr val="595959"/>
                </a:solidFill>
                <a:latin typeface="Meiryo"/>
                <a:ea typeface="Meiryo"/>
              </a:rPr>
              <a:t>・ブランドパネル パノラマ パネルスイッチ</a:t>
            </a:r>
            <a:endParaRPr kumimoji="0" lang="en-US" altLang="ja-JP" sz="800" kern="0">
              <a:solidFill>
                <a:srgbClr val="595959"/>
              </a:solidFill>
              <a:latin typeface="Meiryo"/>
              <a:ea typeface="Meiryo"/>
            </a:endParaRPr>
          </a:p>
          <a:p>
            <a:pPr>
              <a:lnSpc>
                <a:spcPct val="110000"/>
              </a:lnSpc>
              <a:defRPr/>
            </a:pPr>
            <a:r>
              <a:rPr kumimoji="0" lang="ja-JP" altLang="en-US" sz="800" kern="0">
                <a:solidFill>
                  <a:srgbClr val="595959"/>
                </a:solidFill>
                <a:latin typeface="Meiryo"/>
                <a:ea typeface="Meiryo"/>
              </a:rPr>
              <a:t>　ブランドパネル　トップインパクト　パノラマ　パネルスイッチ　も当該資料に包含しています。</a:t>
            </a:r>
            <a:endParaRPr lang="en-US" altLang="ja-JP" sz="800" kern="0">
              <a:solidFill>
                <a:srgbClr val="595959"/>
              </a:solidFill>
              <a:latin typeface="Meiryo"/>
              <a:ea typeface="Meiryo"/>
            </a:endParaRPr>
          </a:p>
        </p:txBody>
      </p:sp>
    </p:spTree>
    <p:extLst>
      <p:ext uri="{BB962C8B-B14F-4D97-AF65-F5344CB8AC3E}">
        <p14:creationId xmlns:p14="http://schemas.microsoft.com/office/powerpoint/2010/main" val="36627063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7" name="図プレースホルダー 16" descr="アイコン&#10;&#10;自動的に生成された説明">
            <a:extLst>
              <a:ext uri="{FF2B5EF4-FFF2-40B4-BE49-F238E27FC236}">
                <a16:creationId xmlns:a16="http://schemas.microsoft.com/office/drawing/2014/main" id="{2635E9A2-CC33-9566-E66A-3D2ED37AAE6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p:txBody>
          <a:bodyPr/>
          <a:lstStyle/>
          <a:p>
            <a:r>
              <a:rPr lang="ja-JP" altLang="en-US">
                <a:latin typeface="+mn-ea"/>
              </a:rPr>
              <a:t>スペシャル商品</a:t>
            </a:r>
            <a:r>
              <a:rPr lang="ja-JP" altLang="en-US" sz="1600">
                <a:latin typeface="+mn-ea"/>
              </a:rPr>
              <a:t>（事前提案可否判断必須商品）</a:t>
            </a:r>
            <a:endParaRPr kumimoji="1" lang="ja-JP" altLang="en-US" sz="2000"/>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3" name="テキスト ボックス 2">
            <a:extLst>
              <a:ext uri="{FF2B5EF4-FFF2-40B4-BE49-F238E27FC236}">
                <a16:creationId xmlns:a16="http://schemas.microsoft.com/office/drawing/2014/main" id="{72CEE303-B415-49CD-A76E-867D9847B91C}"/>
              </a:ext>
            </a:extLst>
          </p:cNvPr>
          <p:cNvSpPr txBox="1">
            <a:spLocks noGrp="1" noRot="1" noMove="1" noResize="1" noEditPoints="1" noAdjustHandles="1" noChangeArrowheads="1" noChangeShapeType="1"/>
          </p:cNvSpPr>
          <p:nvPr/>
        </p:nvSpPr>
        <p:spPr>
          <a:xfrm>
            <a:off x="6458531" y="5100789"/>
            <a:ext cx="3789538" cy="80329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※メイン画像をクリックすると遷移します。</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545454"/>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Calibri" panose="020F0502020204030204"/>
                <a:hlinkClick r:id="rId6"/>
              </a:rPr>
              <a:t>https://yac.yahoo.co.jp/brandpanel_panorama_panelswitch_banner/220310_panoramaswitch_creativeplan.html</a:t>
            </a:r>
            <a:endParaRPr lang="en-US" sz="800">
              <a:solidFill>
                <a:srgbClr val="545454"/>
              </a:solidFill>
              <a:latin typeface="Meiryo" panose="020B0604030504040204" pitchFamily="34" charset="-128"/>
              <a:ea typeface="Meiryo" panose="020B0604030504040204" pitchFamily="34" charset="-128"/>
              <a:cs typeface="Calibri" panose="020F0502020204030204"/>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sz="8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Calibri" panose="020F0502020204030204"/>
            </a:endParaRPr>
          </a:p>
        </p:txBody>
      </p:sp>
      <p:sp>
        <p:nvSpPr>
          <p:cNvPr id="10" name="フリーフォーム 19">
            <a:extLst>
              <a:ext uri="{FF2B5EF4-FFF2-40B4-BE49-F238E27FC236}">
                <a16:creationId xmlns:a16="http://schemas.microsoft.com/office/drawing/2014/main" id="{6319DB47-313C-DD10-F068-E84DC7FA29B5}"/>
              </a:ext>
            </a:extLst>
          </p:cNvPr>
          <p:cNvSpPr/>
          <p:nvPr/>
        </p:nvSpPr>
        <p:spPr>
          <a:xfrm>
            <a:off x="9256002"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2" name="角丸四角形 21">
            <a:extLst>
              <a:ext uri="{FF2B5EF4-FFF2-40B4-BE49-F238E27FC236}">
                <a16:creationId xmlns:a16="http://schemas.microsoft.com/office/drawing/2014/main" id="{CCC831D0-E661-CE32-DE76-8BA4B53C4889}"/>
              </a:ext>
            </a:extLst>
          </p:cNvPr>
          <p:cNvSpPr/>
          <p:nvPr/>
        </p:nvSpPr>
        <p:spPr>
          <a:xfrm>
            <a:off x="6497778"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パノラマ パネルスイッチ</a:t>
            </a:r>
            <a:endPar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3" name="円/楕円 22">
            <a:extLst>
              <a:ext uri="{FF2B5EF4-FFF2-40B4-BE49-F238E27FC236}">
                <a16:creationId xmlns:a16="http://schemas.microsoft.com/office/drawing/2014/main" id="{118DB55A-CB3B-DF88-DF95-47445A14B1B3}"/>
              </a:ext>
            </a:extLst>
          </p:cNvPr>
          <p:cNvSpPr>
            <a:spLocks noChangeAspect="1"/>
          </p:cNvSpPr>
          <p:nvPr/>
        </p:nvSpPr>
        <p:spPr>
          <a:xfrm>
            <a:off x="6240030"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J</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4" name="図 13">
            <a:extLst>
              <a:ext uri="{FF2B5EF4-FFF2-40B4-BE49-F238E27FC236}">
                <a16:creationId xmlns:a16="http://schemas.microsoft.com/office/drawing/2014/main" id="{060CD110-1710-3B31-5528-A1399374AD3C}"/>
              </a:ext>
            </a:extLst>
          </p:cNvPr>
          <p:cNvPicPr>
            <a:picLocks noChangeAspect="1"/>
          </p:cNvPicPr>
          <p:nvPr/>
        </p:nvPicPr>
        <p:blipFill rotWithShape="1">
          <a:blip r:embed="rId7">
            <a:extLst>
              <a:ext uri="{28A0092B-C50C-407E-A947-70E740481C1C}">
                <a14:useLocalDpi xmlns:a14="http://schemas.microsoft.com/office/drawing/2010/main"/>
              </a:ext>
            </a:extLst>
          </a:blip>
          <a:srcRect t="102" b="18042"/>
          <a:stretch/>
        </p:blipFill>
        <p:spPr>
          <a:xfrm>
            <a:off x="1341246" y="2284729"/>
            <a:ext cx="5016373" cy="2816060"/>
          </a:xfrm>
          <a:prstGeom prst="rect">
            <a:avLst/>
          </a:prstGeom>
        </p:spPr>
      </p:pic>
      <p:pic>
        <p:nvPicPr>
          <p:cNvPr id="26" name="図 25">
            <a:extLst>
              <a:ext uri="{FF2B5EF4-FFF2-40B4-BE49-F238E27FC236}">
                <a16:creationId xmlns:a16="http://schemas.microsoft.com/office/drawing/2014/main" id="{142029A9-DD50-C209-9217-01CCE20DD99A}"/>
              </a:ext>
            </a:extLst>
          </p:cNvPr>
          <p:cNvPicPr>
            <a:picLocks noChangeAspect="1"/>
          </p:cNvPicPr>
          <p:nvPr/>
        </p:nvPicPr>
        <p:blipFill rotWithShape="1">
          <a:blip r:embed="rId8">
            <a:extLst>
              <a:ext uri="{28A0092B-C50C-407E-A947-70E740481C1C}">
                <a14:useLocalDpi xmlns:a14="http://schemas.microsoft.com/office/drawing/2010/main"/>
              </a:ext>
            </a:extLst>
          </a:blip>
          <a:srcRect l="-10504" t="591" r="-8138" b="9963"/>
          <a:stretch/>
        </p:blipFill>
        <p:spPr>
          <a:xfrm>
            <a:off x="5925329" y="2288481"/>
            <a:ext cx="4528489" cy="2693394"/>
          </a:xfrm>
          <a:prstGeom prst="rect">
            <a:avLst/>
          </a:prstGeom>
        </p:spPr>
      </p:pic>
      <p:sp>
        <p:nvSpPr>
          <p:cNvPr id="4" name="フリーフォーム 15">
            <a:extLst>
              <a:ext uri="{FF2B5EF4-FFF2-40B4-BE49-F238E27FC236}">
                <a16:creationId xmlns:a16="http://schemas.microsoft.com/office/drawing/2014/main" id="{B4547BC9-C93E-BAA1-8350-2BE671E15690}"/>
              </a:ext>
            </a:extLst>
          </p:cNvPr>
          <p:cNvSpPr/>
          <p:nvPr/>
        </p:nvSpPr>
        <p:spPr>
          <a:xfrm>
            <a:off x="4990413" y="1614865"/>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角丸四角形 17">
            <a:extLst>
              <a:ext uri="{FF2B5EF4-FFF2-40B4-BE49-F238E27FC236}">
                <a16:creationId xmlns:a16="http://schemas.microsoft.com/office/drawing/2014/main" id="{473DC8E9-2583-D625-1041-85496EB61CF1}"/>
              </a:ext>
            </a:extLst>
          </p:cNvPr>
          <p:cNvSpPr/>
          <p:nvPr/>
        </p:nvSpPr>
        <p:spPr>
          <a:xfrm>
            <a:off x="2201682"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パノラマ</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パノラマ</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p:txBody>
      </p:sp>
      <p:sp>
        <p:nvSpPr>
          <p:cNvPr id="9" name="円/楕円 18">
            <a:extLst>
              <a:ext uri="{FF2B5EF4-FFF2-40B4-BE49-F238E27FC236}">
                <a16:creationId xmlns:a16="http://schemas.microsoft.com/office/drawing/2014/main" id="{0CE3CEC7-BDF5-2B14-A5BB-BACF918F9708}"/>
              </a:ext>
            </a:extLst>
          </p:cNvPr>
          <p:cNvSpPr>
            <a:spLocks noChangeAspect="1"/>
          </p:cNvSpPr>
          <p:nvPr/>
        </p:nvSpPr>
        <p:spPr>
          <a:xfrm>
            <a:off x="1953318"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I</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 name="テキスト ボックス 6">
            <a:extLst>
              <a:ext uri="{FF2B5EF4-FFF2-40B4-BE49-F238E27FC236}">
                <a16:creationId xmlns:a16="http://schemas.microsoft.com/office/drawing/2014/main" id="{E5D7C914-70EB-A288-78FD-2180F2FDA663}"/>
              </a:ext>
            </a:extLst>
          </p:cNvPr>
          <p:cNvSpPr txBox="1"/>
          <p:nvPr/>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3513978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この資料について</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p:txBody>
          <a:bodyPr/>
          <a:lstStyle/>
          <a:p>
            <a:r>
              <a:rPr lang="ja-JP" altLang="en-US"/>
              <a:t>概要</a:t>
            </a:r>
          </a:p>
        </p:txBody>
      </p:sp>
      <p:sp>
        <p:nvSpPr>
          <p:cNvPr id="3" name="テキスト ボックス 2">
            <a:extLst>
              <a:ext uri="{FF2B5EF4-FFF2-40B4-BE49-F238E27FC236}">
                <a16:creationId xmlns:a16="http://schemas.microsoft.com/office/drawing/2014/main" id="{15B1160C-9378-FEDF-025D-663F99958BC7}"/>
              </a:ext>
            </a:extLst>
          </p:cNvPr>
          <p:cNvSpPr txBox="1"/>
          <p:nvPr/>
        </p:nvSpPr>
        <p:spPr>
          <a:xfrm>
            <a:off x="479425" y="1241076"/>
            <a:ext cx="9505056"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本資料はブランドパネルのセールスシートです</a:t>
            </a:r>
            <a:endParaRPr kumimoji="1" lang="en-US" altLang="ja-JP" sz="16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その他商品のセールスシートや販促資料は下記をご覧ください</a:t>
            </a:r>
            <a:endParaRPr kumimoji="1" lang="en-US" altLang="ja-JP" sz="16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2903823476"/>
              </p:ext>
            </p:extLst>
          </p:nvPr>
        </p:nvGraphicFramePr>
        <p:xfrm>
          <a:off x="479425" y="1985388"/>
          <a:ext cx="11168078" cy="4396361"/>
        </p:xfrm>
        <a:graphic>
          <a:graphicData uri="http://schemas.openxmlformats.org/drawingml/2006/table">
            <a:tbl>
              <a:tblPr>
                <a:tableStyleId>{5C22544A-7EE6-4342-B048-85BDC9FD1C3A}</a:tableStyleId>
              </a:tblPr>
              <a:tblGrid>
                <a:gridCol w="4692939">
                  <a:extLst>
                    <a:ext uri="{9D8B030D-6E8A-4147-A177-3AD203B41FA5}">
                      <a16:colId xmlns:a16="http://schemas.microsoft.com/office/drawing/2014/main" val="606051176"/>
                    </a:ext>
                  </a:extLst>
                </a:gridCol>
                <a:gridCol w="6475139">
                  <a:extLst>
                    <a:ext uri="{9D8B030D-6E8A-4147-A177-3AD203B41FA5}">
                      <a16:colId xmlns:a16="http://schemas.microsoft.com/office/drawing/2014/main" val="687840856"/>
                    </a:ext>
                  </a:extLst>
                </a:gridCol>
              </a:tblGrid>
              <a:tr h="428029">
                <a:tc>
                  <a:txBody>
                    <a:bodyPr/>
                    <a:lstStyle/>
                    <a:p>
                      <a:pPr algn="l"/>
                      <a:r>
                        <a:rPr kumimoji="1" lang="ja-JP" altLang="en-US" sz="1000" b="1" i="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a:solidFill>
                            <a:schemeClr val="bg1"/>
                          </a:solidFill>
                          <a:latin typeface="Meiryo" panose="020B0604030504040204" pitchFamily="34" charset="-128"/>
                          <a:ea typeface="Meiryo" panose="020B0604030504040204" pitchFamily="34" charset="-128"/>
                        </a:rPr>
                        <a:t>URL</a:t>
                      </a:r>
                      <a:endParaRPr kumimoji="1" lang="ja-JP" altLang="en-US" sz="1000" b="1" i="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427102">
                <a:tc>
                  <a:txBody>
                    <a:bodyPr/>
                    <a:lstStyle/>
                    <a:p>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a:solidFill>
                            <a:schemeClr val="accent3"/>
                          </a:solidFill>
                          <a:latin typeface="Meiryo" panose="020B0604030504040204" pitchFamily="34" charset="-128"/>
                          <a:ea typeface="Meiryo" panose="020B0604030504040204" pitchFamily="34" charset="-128"/>
                        </a:rPr>
                        <a:t>ディスプレイ広告</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ブランドパネル　</a:t>
                      </a:r>
                      <a:r>
                        <a:rPr kumimoji="1" lang="ja-JP" altLang="en-US" sz="1000" b="1" i="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a:solidFill>
                            <a:schemeClr val="accent3"/>
                          </a:solidFill>
                          <a:latin typeface="Meiryo" panose="020B0604030504040204" pitchFamily="34" charset="-128"/>
                          <a:ea typeface="Meiryo" panose="020B0604030504040204" pitchFamily="34" charset="-128"/>
                          <a:hlinkClick r:id="rId4"/>
                        </a:rPr>
                        <a:t>https://portal.yadui.business.yahoo.co.jp/agencyportal/873240/</a:t>
                      </a:r>
                      <a:r>
                        <a:rPr kumimoji="1" lang="en-US" altLang="ja-JP" sz="1000" b="0" i="0" u="none" strike="noStrike" kern="1200" cap="none" spc="0" normalizeH="0" baseline="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5">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hlinkClick r:id="rId5"/>
                        </a:rPr>
                        <a:t>https://portal.yadui.business.yahoo.co.jp/agencyportal/30335704/</a:t>
                      </a: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事例カタログ</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a:solidFill>
                            <a:schemeClr val="accent3"/>
                          </a:solidFill>
                          <a:latin typeface="Meiryo" panose="020B0604030504040204" pitchFamily="34" charset="-128"/>
                          <a:ea typeface="Meiryo" panose="020B0604030504040204" pitchFamily="34" charset="-128"/>
                        </a:rPr>
                        <a:t>スマートフォン版ブランドパネル（カルーセル</a:t>
                      </a:r>
                      <a:r>
                        <a:rPr kumimoji="1" lang="en-US" altLang="ja-JP" sz="1000" b="1" i="0">
                          <a:solidFill>
                            <a:schemeClr val="accent3"/>
                          </a:solidFill>
                          <a:latin typeface="Meiryo" panose="020B0604030504040204" pitchFamily="34" charset="-128"/>
                          <a:ea typeface="Meiryo" panose="020B0604030504040204" pitchFamily="34" charset="-128"/>
                        </a:rPr>
                        <a:t>/</a:t>
                      </a:r>
                      <a:r>
                        <a:rPr kumimoji="1" lang="ja-JP" altLang="en-US" sz="1000" b="1" i="0">
                          <a:solidFill>
                            <a:schemeClr val="accent3"/>
                          </a:solidFill>
                          <a:latin typeface="Meiryo" panose="020B0604030504040204" pitchFamily="34" charset="-128"/>
                          <a:ea typeface="Meiryo" panose="020B0604030504040204" pitchFamily="34" charset="-128"/>
                        </a:rPr>
                        <a:t>画像</a:t>
                      </a:r>
                      <a:r>
                        <a:rPr kumimoji="1" lang="en-US" altLang="ja-JP" sz="1000" b="1" i="0">
                          <a:solidFill>
                            <a:schemeClr val="accent3"/>
                          </a:solidFill>
                          <a:latin typeface="Meiryo" panose="020B0604030504040204" pitchFamily="34" charset="-128"/>
                          <a:ea typeface="Meiryo" panose="020B0604030504040204" pitchFamily="34" charset="-128"/>
                        </a:rPr>
                        <a:t>/16</a:t>
                      </a:r>
                      <a:r>
                        <a:rPr kumimoji="1" lang="ja-JP" altLang="en-US" sz="1000" b="1" i="0">
                          <a:solidFill>
                            <a:schemeClr val="accent3"/>
                          </a:solidFill>
                          <a:latin typeface="Meiryo" panose="020B0604030504040204" pitchFamily="34" charset="-128"/>
                          <a:ea typeface="Meiryo" panose="020B0604030504040204" pitchFamily="34" charset="-128"/>
                        </a:rPr>
                        <a:t>：</a:t>
                      </a:r>
                      <a:r>
                        <a:rPr kumimoji="1" lang="en-US" altLang="ja-JP" sz="1000" b="1" i="0">
                          <a:solidFill>
                            <a:schemeClr val="accent3"/>
                          </a:solidFill>
                          <a:latin typeface="Meiryo" panose="020B0604030504040204" pitchFamily="34" charset="-128"/>
                          <a:ea typeface="Meiryo" panose="020B0604030504040204" pitchFamily="34" charset="-128"/>
                        </a:rPr>
                        <a:t>9</a:t>
                      </a:r>
                      <a:r>
                        <a:rPr kumimoji="1" lang="ja-JP" altLang="en-US" sz="1000" b="1" i="0">
                          <a:solidFill>
                            <a:schemeClr val="accent3"/>
                          </a:solidFill>
                          <a:latin typeface="Meiryo" panose="020B0604030504040204" pitchFamily="34" charset="-128"/>
                          <a:ea typeface="Meiryo" panose="020B0604030504040204" pitchFamily="34" charset="-128"/>
                        </a:rPr>
                        <a:t>）　販促資料</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05261877"/>
                  </a:ext>
                </a:extLst>
              </a:tr>
              <a:tr h="551516">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a:solidFill>
                            <a:schemeClr val="accent3"/>
                          </a:solidFill>
                          <a:latin typeface="Meiryo" panose="020B0604030504040204" pitchFamily="34" charset="-128"/>
                          <a:ea typeface="Meiryo" panose="020B0604030504040204" pitchFamily="34" charset="-128"/>
                        </a:rPr>
                        <a:t>スマートフォン版</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ブランドパネル／</a:t>
                      </a:r>
                      <a:b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b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PC</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版ブランドパネル トップインパクト　</a:t>
                      </a:r>
                      <a:r>
                        <a:rPr kumimoji="1" lang="ja-JP" altLang="en-US" sz="1000" b="1" i="0">
                          <a:solidFill>
                            <a:schemeClr val="accent3"/>
                          </a:solidFill>
                          <a:latin typeface="Meiryo" panose="020B0604030504040204" pitchFamily="34" charset="-128"/>
                          <a:ea typeface="Meiryo" panose="020B0604030504040204" pitchFamily="34" charset="-128"/>
                        </a:rPr>
                        <a:t>　販促資料</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403080763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hlinkClick r:id="rId6"/>
                        </a:rPr>
                        <a:t>https://portal.yadui.business.yahoo.co.jp/agencyportal/30187098/</a:t>
                      </a: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サービス別媒体資料一覧（</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ニュースほか）媒体資料</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hlinkClick r:id="rId7"/>
                        </a:rPr>
                        <a:t>https://portal.yadui.business.yahoo.co.jp/agencyportal/1052207/</a:t>
                      </a: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spTree>
    <p:extLst>
      <p:ext uri="{BB962C8B-B14F-4D97-AF65-F5344CB8AC3E}">
        <p14:creationId xmlns:p14="http://schemas.microsoft.com/office/powerpoint/2010/main" val="3984534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1" name="図プレースホルダー 10" descr="アイコン&#10;&#10;自動的に生成された説明">
            <a:extLst>
              <a:ext uri="{FF2B5EF4-FFF2-40B4-BE49-F238E27FC236}">
                <a16:creationId xmlns:a16="http://schemas.microsoft.com/office/drawing/2014/main" id="{3B55CCE9-536D-CBDA-F50C-DCE5EA8C36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p:txBody>
          <a:bodyPr/>
          <a:lstStyle/>
          <a:p>
            <a:r>
              <a:rPr lang="ja-JP" altLang="en-US">
                <a:latin typeface="+mn-ea"/>
              </a:rPr>
              <a:t>スペシャル商品</a:t>
            </a:r>
            <a:r>
              <a:rPr lang="ja-JP" altLang="en-US" sz="1600">
                <a:latin typeface="+mn-ea"/>
              </a:rPr>
              <a:t>（事前提案可否判断必須商品）</a:t>
            </a:r>
            <a:endParaRPr kumimoji="1" lang="ja-JP" altLang="en-US" sz="2800"/>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795974767"/>
              </p:ext>
            </p:extLst>
          </p:nvPr>
        </p:nvGraphicFramePr>
        <p:xfrm>
          <a:off x="479426" y="1089027"/>
          <a:ext cx="11233151" cy="4790546"/>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11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accent3"/>
                          </a:solidFill>
                          <a:effectLst/>
                          <a:latin typeface="Meiryo"/>
                          <a:ea typeface="Meiryo"/>
                          <a:cs typeface="+mn-cs"/>
                        </a:rPr>
                        <a:t>1000007882</a:t>
                      </a:r>
                      <a:endParaRPr kumimoji="1" lang="en-US" altLang="ja-JP" sz="900" kern="120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accent3"/>
                          </a:solidFill>
                          <a:effectLst/>
                          <a:latin typeface="Meiryo"/>
                          <a:ea typeface="Meiryo"/>
                          <a:cs typeface="+mn-cs"/>
                        </a:rPr>
                        <a:t>1000007883</a:t>
                      </a:r>
                      <a:endParaRPr kumimoji="1" lang="en-US" altLang="ja-JP" sz="900" kern="120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2024</a:t>
                      </a:r>
                      <a:r>
                        <a:rPr kumimoji="1" lang="ja-JP" altLang="en-US" sz="900" kern="1200">
                          <a:solidFill>
                            <a:schemeClr val="tx1">
                              <a:lumMod val="65000"/>
                              <a:lumOff val="35000"/>
                            </a:schemeClr>
                          </a:solidFill>
                          <a:latin typeface="メイリオ"/>
                          <a:ea typeface="メイリオ"/>
                          <a:cs typeface="+mn-cs"/>
                        </a:rPr>
                        <a:t>年</a:t>
                      </a:r>
                      <a:r>
                        <a:rPr kumimoji="1" lang="en-US" altLang="ja-JP" sz="900" kern="1200">
                          <a:solidFill>
                            <a:schemeClr val="tx1">
                              <a:lumMod val="65000"/>
                              <a:lumOff val="35000"/>
                            </a:schemeClr>
                          </a:solidFill>
                          <a:latin typeface="メイリオ"/>
                          <a:ea typeface="メイリオ"/>
                          <a:cs typeface="+mn-cs"/>
                        </a:rPr>
                        <a:t>2</a:t>
                      </a:r>
                      <a:r>
                        <a:rPr kumimoji="1" lang="ja-JP" altLang="en-US" sz="900" kern="1200">
                          <a:solidFill>
                            <a:schemeClr val="tx1">
                              <a:lumMod val="65000"/>
                              <a:lumOff val="35000"/>
                            </a:schemeClr>
                          </a:solidFill>
                          <a:latin typeface="メイリオ"/>
                          <a:ea typeface="メイリオ"/>
                          <a:cs typeface="+mn-cs"/>
                        </a:rPr>
                        <a:t>月</a:t>
                      </a:r>
                      <a:r>
                        <a:rPr kumimoji="1" lang="en-US" altLang="ja-JP" sz="900" kern="1200">
                          <a:solidFill>
                            <a:schemeClr val="tx1">
                              <a:lumMod val="65000"/>
                              <a:lumOff val="35000"/>
                            </a:schemeClr>
                          </a:solidFill>
                          <a:latin typeface="メイリオ"/>
                          <a:ea typeface="メイリオ"/>
                          <a:cs typeface="+mn-cs"/>
                        </a:rPr>
                        <a:t>1</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a:t>
                      </a:r>
                      <a:r>
                        <a:rPr lang="ja-JP" altLang="en-US" sz="900" kern="1200">
                          <a:solidFill>
                            <a:schemeClr val="tx1">
                              <a:lumMod val="65000"/>
                              <a:lumOff val="35000"/>
                            </a:schemeClr>
                          </a:solidFill>
                          <a:latin typeface="メイリオ"/>
                          <a:ea typeface="メイリオ"/>
                          <a:cs typeface="+mn-cs"/>
                        </a:rPr>
                        <a:t>木</a:t>
                      </a:r>
                      <a:r>
                        <a:rPr lang="en-US" altLang="ja-JP" sz="900" kern="1200">
                          <a:solidFill>
                            <a:schemeClr val="tx1">
                              <a:lumMod val="65000"/>
                              <a:lumOff val="35000"/>
                            </a:schemeClr>
                          </a:solidFill>
                          <a:latin typeface="メイリオ"/>
                          <a:ea typeface="メイリオ"/>
                          <a:cs typeface="+mn-cs"/>
                        </a:rPr>
                        <a:t>)</a:t>
                      </a:r>
                      <a:endParaRPr kumimoji="1" lang="ja-JP" altLang="en-US" sz="900" kern="1200">
                        <a:solidFill>
                          <a:schemeClr val="tx1">
                            <a:lumMod val="65000"/>
                            <a:lumOff val="35000"/>
                          </a:schemeClr>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panose="020B0604030504040204" pitchFamily="34" charset="-128"/>
                          <a:ea typeface="Meiryo" panose="020B0604030504040204" pitchFamily="34" charset="-128"/>
                        </a:rPr>
                        <a:t>●</a:t>
                      </a:r>
                      <a:endParaRPr kumimoji="1" lang="ja-JP" altLang="en-US" sz="9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panose="020B0604030504040204" pitchFamily="34" charset="-128"/>
                          <a:ea typeface="Meiryo" panose="020B0604030504040204" pitchFamily="34" charset="-128"/>
                        </a:rPr>
                        <a:t>●</a:t>
                      </a:r>
                      <a:endParaRPr kumimoji="1" lang="ja-JP" altLang="en-US" sz="9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616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kern="1200">
                          <a:solidFill>
                            <a:schemeClr val="accent3"/>
                          </a:solidFill>
                          <a:latin typeface="Meiryo" panose="020B0604030504040204" pitchFamily="34" charset="-128"/>
                          <a:ea typeface="Meiryo" panose="020B0604030504040204" pitchFamily="34" charset="-128"/>
                          <a:cs typeface="+mn-cs"/>
                        </a:rPr>
                        <a:t>ブランドパネル パノラマ</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a:solidFill>
                            <a:schemeClr val="accent3"/>
                          </a:solidFill>
                          <a:latin typeface="Meiryo" panose="020B0604030504040204" pitchFamily="34" charset="-128"/>
                          <a:ea typeface="Meiryo" panose="020B0604030504040204" pitchFamily="34" charset="-128"/>
                          <a:cs typeface="+mn-cs"/>
                        </a:rPr>
                        <a:t>/4</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1</a:t>
                      </a:r>
                      <a:r>
                        <a:rPr kumimoji="1" lang="ja-JP" altLang="en-US" sz="900" kern="1200">
                          <a:solidFill>
                            <a:schemeClr val="accent3"/>
                          </a:solidFill>
                          <a:latin typeface="Meiryo" panose="020B0604030504040204" pitchFamily="34" charset="-128"/>
                          <a:ea typeface="Meiryo" panose="020B0604030504040204" pitchFamily="34" charset="-128"/>
                          <a:cs typeface="+mn-cs"/>
                        </a:rPr>
                        <a:t>　ブランドパネル パノラマ</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a:solidFill>
                            <a:schemeClr val="accent3"/>
                          </a:solidFill>
                          <a:latin typeface="Meiryo" panose="020B0604030504040204" pitchFamily="34" charset="-128"/>
                          <a:ea typeface="Meiryo" panose="020B0604030504040204" pitchFamily="34" charset="-128"/>
                          <a:cs typeface="+mn-cs"/>
                        </a:rPr>
                        <a:t>/4</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1</a:t>
                      </a:r>
                      <a:endParaRPr kumimoji="1" lang="ja-JP" altLang="en-US" sz="900"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900" kern="1200">
                          <a:solidFill>
                            <a:schemeClr val="accent3"/>
                          </a:solidFill>
                          <a:latin typeface="Meiryo" panose="020B0604030504040204" pitchFamily="34" charset="-128"/>
                          <a:ea typeface="Meiryo" panose="020B0604030504040204" pitchFamily="34" charset="-128"/>
                          <a:cs typeface="+mn-cs"/>
                        </a:rPr>
                        <a:t>ブランドパネル パノラマ パネルスイッチ</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9332">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900" b="0" i="0" kern="120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chemeClr val="accent3"/>
                          </a:solidFill>
                          <a:latin typeface="Meiryo"/>
                          <a:ea typeface="Meiryo"/>
                          <a:cs typeface="+mn-cs"/>
                        </a:rPr>
                        <a:t>PC</a:t>
                      </a:r>
                      <a:endParaRPr kumimoji="1" lang="ja-JP" altLang="en-US" sz="90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a:solidFill>
                            <a:schemeClr val="tx1">
                              <a:lumMod val="65000"/>
                              <a:lumOff val="35000"/>
                            </a:schemeClr>
                          </a:solidFill>
                          <a:latin typeface="Meiryo"/>
                          <a:ea typeface="Meiryo"/>
                          <a:cs typeface="+mn-cs"/>
                        </a:rPr>
                        <a:t>Yahoo! JAPAN </a:t>
                      </a:r>
                      <a:r>
                        <a:rPr kumimoji="1" lang="ja-JP" altLang="en-US" sz="900" b="0" i="0" kern="120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a:solidFill>
                            <a:schemeClr val="accent3"/>
                          </a:solidFill>
                          <a:latin typeface="Meiryo"/>
                          <a:ea typeface="Meiryo"/>
                          <a:cs typeface="+mn-cs"/>
                        </a:rPr>
                        <a:t>Yahoo! JAPAN</a:t>
                      </a:r>
                      <a:r>
                        <a:rPr lang="en-US" altLang="ja-JP" sz="900" kern="1200">
                          <a:solidFill>
                            <a:schemeClr val="accent3"/>
                          </a:solidFill>
                          <a:latin typeface="Meiryo"/>
                          <a:ea typeface="Meiryo"/>
                          <a:cs typeface="+mn-cs"/>
                        </a:rPr>
                        <a:t> </a:t>
                      </a:r>
                      <a:r>
                        <a:rPr kumimoji="1" lang="en-US" altLang="ja-JP" sz="900" kern="1200">
                          <a:solidFill>
                            <a:schemeClr val="accent3"/>
                          </a:solidFill>
                          <a:latin typeface="Meiryo"/>
                          <a:ea typeface="Meiryo"/>
                          <a:cs typeface="+mn-cs"/>
                        </a:rPr>
                        <a:t> </a:t>
                      </a:r>
                      <a:r>
                        <a:rPr kumimoji="1" lang="ja-JP" altLang="en-US" sz="900" kern="120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12</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日（火）～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日（月）</a:t>
                      </a:r>
                      <a:endParaRPr kumimoji="1" lang="ja-JP" altLang="ja-JP" sz="90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chemeClr val="accent3"/>
                          </a:solidFill>
                          <a:latin typeface="Meiryo"/>
                          <a:ea typeface="Meiryo"/>
                          <a:cs typeface="+mn-cs"/>
                        </a:rPr>
                        <a:t>5</a:t>
                      </a:r>
                      <a:r>
                        <a:rPr kumimoji="1" lang="ja-JP" altLang="en-US" sz="900" kern="1200">
                          <a:solidFill>
                            <a:schemeClr val="accent3"/>
                          </a:solidFill>
                          <a:latin typeface="Meiryo"/>
                          <a:ea typeface="Meiryo"/>
                          <a:cs typeface="+mn-cs"/>
                        </a:rPr>
                        <a:t>日間～</a:t>
                      </a:r>
                      <a:r>
                        <a:rPr lang="ja-JP" altLang="en-US" sz="900" kern="1200">
                          <a:solidFill>
                            <a:schemeClr val="accent3"/>
                          </a:solidFill>
                          <a:latin typeface="Meiryo"/>
                          <a:ea typeface="Meiryo"/>
                          <a:cs typeface="+mn-cs"/>
                        </a:rPr>
                        <a:t>31</a:t>
                      </a:r>
                      <a:r>
                        <a:rPr kumimoji="1" lang="ja-JP" altLang="en-US" sz="900" kern="1200">
                          <a:solidFill>
                            <a:schemeClr val="accent3"/>
                          </a:solidFill>
                          <a:latin typeface="Meiryo"/>
                          <a:ea typeface="Meiryo"/>
                          <a:cs typeface="+mn-cs"/>
                        </a:rPr>
                        <a:t>日間 </a:t>
                      </a:r>
                      <a:r>
                        <a:rPr kumimoji="0" lang="en-US" altLang="ja-JP" sz="900" kern="0">
                          <a:solidFill>
                            <a:srgbClr val="C9002C"/>
                          </a:solidFill>
                          <a:latin typeface="Meiryo"/>
                          <a:ea typeface="Meiryo"/>
                        </a:rPr>
                        <a:t>※1</a:t>
                      </a:r>
                      <a:r>
                        <a:rPr lang="en-US" altLang="ja-JP" sz="900" kern="0">
                          <a:solidFill>
                            <a:srgbClr val="C9002C"/>
                          </a:solidFill>
                          <a:latin typeface="Meiryo"/>
                          <a:ea typeface="Meiryo"/>
                        </a:rPr>
                        <a:t> </a:t>
                      </a:r>
                      <a:endParaRPr kumimoji="1" lang="ja-JP" altLang="en-US" sz="900" kern="120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err="1">
                          <a:solidFill>
                            <a:schemeClr val="accent3"/>
                          </a:solidFill>
                          <a:latin typeface="Meiryo"/>
                          <a:ea typeface="Meiryo"/>
                        </a:rPr>
                        <a:t>vimps</a:t>
                      </a:r>
                      <a:r>
                        <a:rPr kumimoji="1" lang="ja-JP" altLang="en-US" sz="90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20,000,000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5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1,320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1,254</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a:solidFill>
                            <a:schemeClr val="tx1">
                              <a:lumMod val="65000"/>
                              <a:lumOff val="35000"/>
                            </a:schemeClr>
                          </a:solidFill>
                          <a:latin typeface="Meiryo"/>
                          <a:ea typeface="Meiryo"/>
                          <a:cs typeface="+mn-cs"/>
                        </a:rPr>
                        <a:t>-</a:t>
                      </a:r>
                      <a:endParaRPr kumimoji="1" lang="ja-JP" altLang="en-US" sz="100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a:solidFill>
                            <a:schemeClr val="tx1">
                              <a:lumMod val="65000"/>
                              <a:lumOff val="35000"/>
                            </a:schemeClr>
                          </a:solidFill>
                          <a:latin typeface="Meiryo"/>
                          <a:ea typeface="Meiryo"/>
                        </a:rPr>
                        <a:t>-</a:t>
                      </a:r>
                      <a:endParaRPr kumimoji="1" lang="ja-JP" altLang="en-US" sz="1000" b="0" i="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15" name="正方形/長方形 14">
            <a:extLst>
              <a:ext uri="{FF2B5EF4-FFF2-40B4-BE49-F238E27FC236}">
                <a16:creationId xmlns:a16="http://schemas.microsoft.com/office/drawing/2014/main" id="{632B0F84-2323-E942-EB3F-C97DB74B9ACD}"/>
              </a:ext>
            </a:extLst>
          </p:cNvPr>
          <p:cNvSpPr/>
          <p:nvPr/>
        </p:nvSpPr>
        <p:spPr>
          <a:xfrm>
            <a:off x="479426" y="5978274"/>
            <a:ext cx="4190250"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sz="80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7" name="正方形/長方形 16">
            <a:extLst>
              <a:ext uri="{FF2B5EF4-FFF2-40B4-BE49-F238E27FC236}">
                <a16:creationId xmlns:a16="http://schemas.microsoft.com/office/drawing/2014/main" id="{8FB1A373-9E73-40D0-6A90-5991DA7CD721}"/>
              </a:ext>
            </a:extLst>
          </p:cNvPr>
          <p:cNvSpPr/>
          <p:nvPr/>
        </p:nvSpPr>
        <p:spPr>
          <a:xfrm>
            <a:off x="4950804" y="5978274"/>
            <a:ext cx="4616648" cy="270843"/>
          </a:xfrm>
          <a:prstGeom prst="rect">
            <a:avLst/>
          </a:prstGeom>
        </p:spPr>
        <p:txBody>
          <a:bodyPr wrap="none" lIns="0" tIns="0" rIns="0" bIns="0" anchor="t">
            <a:spAutoFit/>
          </a:bodyPr>
          <a:lstStyle/>
          <a:p>
            <a:pPr>
              <a:lnSpc>
                <a:spcPct val="110000"/>
              </a:lnSpc>
              <a:defRPr/>
            </a:pPr>
            <a:r>
              <a:rPr kumimoji="0" lang="ja-JP" altLang="en-US" sz="800" kern="0">
                <a:solidFill>
                  <a:srgbClr val="595959"/>
                </a:solidFill>
                <a:latin typeface="Meiryo"/>
                <a:ea typeface="Meiryo"/>
              </a:rPr>
              <a:t>・ブランドパネル　パノラマ　パネルスイッチ</a:t>
            </a:r>
            <a:endParaRPr kumimoji="0" lang="en-US" altLang="ja-JP" sz="800" kern="0">
              <a:solidFill>
                <a:srgbClr val="595959"/>
              </a:solidFill>
              <a:latin typeface="Meiryo"/>
              <a:ea typeface="Meiryo"/>
            </a:endParaRPr>
          </a:p>
          <a:p>
            <a:pPr>
              <a:lnSpc>
                <a:spcPct val="110000"/>
              </a:lnSpc>
              <a:defRPr/>
            </a:pPr>
            <a:r>
              <a:rPr kumimoji="0" lang="ja-JP" altLang="en-US" sz="800" kern="0">
                <a:solidFill>
                  <a:srgbClr val="595959"/>
                </a:solidFill>
                <a:latin typeface="Meiryo"/>
                <a:ea typeface="Meiryo"/>
              </a:rPr>
              <a:t>　ブランドパネル　トップインパクト　パノラマ　パネルスイッチ　も当該資料に包含しています。</a:t>
            </a:r>
            <a:endParaRPr lang="en-US" altLang="ja-JP" sz="800" kern="0">
              <a:solidFill>
                <a:srgbClr val="595959"/>
              </a:solidFill>
              <a:latin typeface="Meiryo"/>
              <a:ea typeface="Meiryo"/>
            </a:endParaRPr>
          </a:p>
        </p:txBody>
      </p:sp>
      <p:sp>
        <p:nvSpPr>
          <p:cNvPr id="4" name="円/楕円 11">
            <a:extLst>
              <a:ext uri="{FF2B5EF4-FFF2-40B4-BE49-F238E27FC236}">
                <a16:creationId xmlns:a16="http://schemas.microsoft.com/office/drawing/2014/main" id="{FF770516-BD23-977B-3193-1C7BF27DE4A5}"/>
              </a:ext>
            </a:extLst>
          </p:cNvPr>
          <p:cNvSpPr>
            <a:spLocks noChangeAspect="1"/>
          </p:cNvSpPr>
          <p:nvPr/>
        </p:nvSpPr>
        <p:spPr>
          <a:xfrm>
            <a:off x="8909223" y="267828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J</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7" name="円/楕円 12">
            <a:extLst>
              <a:ext uri="{FF2B5EF4-FFF2-40B4-BE49-F238E27FC236}">
                <a16:creationId xmlns:a16="http://schemas.microsoft.com/office/drawing/2014/main" id="{A8B903A9-5F61-E901-FB81-9431CCE377AF}"/>
              </a:ext>
            </a:extLst>
          </p:cNvPr>
          <p:cNvSpPr>
            <a:spLocks noChangeAspect="1"/>
          </p:cNvSpPr>
          <p:nvPr/>
        </p:nvSpPr>
        <p:spPr>
          <a:xfrm>
            <a:off x="9568878" y="251739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I</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2BC2CF9E-C623-7195-2F9A-64986134AB33}"/>
              </a:ext>
            </a:extLst>
          </p:cNvPr>
          <p:cNvSpPr/>
          <p:nvPr/>
        </p:nvSpPr>
        <p:spPr>
          <a:xfrm>
            <a:off x="5047886" y="6435430"/>
            <a:ext cx="6280565" cy="132344"/>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a:t>
            </a:r>
            <a:r>
              <a:rPr lang="en-US" altLang="ja-JP" sz="800" b="0" i="0" dirty="0">
                <a:solidFill>
                  <a:srgbClr val="C9002C"/>
                </a:solidFill>
                <a:effectLst/>
                <a:latin typeface="NotoSansJP"/>
              </a:rPr>
              <a:t>1</a:t>
            </a:r>
            <a:r>
              <a:rPr lang="ja-JP" altLang="en-US" sz="800" b="0" i="0" dirty="0">
                <a:solidFill>
                  <a:srgbClr val="C9002C"/>
                </a:solidFill>
                <a:effectLst/>
                <a:latin typeface="NotoSansJP"/>
              </a:rPr>
              <a:t>日間～</a:t>
            </a:r>
            <a:r>
              <a:rPr lang="en-US" altLang="ja-JP" sz="800" b="0" i="0" dirty="0">
                <a:solidFill>
                  <a:srgbClr val="C9002C"/>
                </a:solidFill>
                <a:effectLst/>
                <a:latin typeface="NotoSansJP"/>
              </a:rPr>
              <a:t>4</a:t>
            </a:r>
            <a:r>
              <a:rPr lang="ja-JP" altLang="en-US" sz="800" b="0" i="0" dirty="0">
                <a:solidFill>
                  <a:srgbClr val="C9002C"/>
                </a:solidFill>
                <a:effectLst/>
                <a:latin typeface="NotoSansJP"/>
              </a:rPr>
              <a:t>日間での掲載も可能ですが、予約時のシミュレーション</a:t>
            </a:r>
            <a:r>
              <a:rPr lang="en-US" altLang="ja-JP" sz="800" b="0" i="0" dirty="0" err="1">
                <a:solidFill>
                  <a:srgbClr val="C9002C"/>
                </a:solidFill>
                <a:effectLst/>
                <a:latin typeface="NotoSansJP"/>
              </a:rPr>
              <a:t>vimps</a:t>
            </a:r>
            <a:r>
              <a:rPr lang="ja-JP" altLang="en-US" sz="800" b="0" i="0" dirty="0">
                <a:solidFill>
                  <a:srgbClr val="C9002C"/>
                </a:solidFill>
                <a:effectLst/>
                <a:latin typeface="NotoSansJP"/>
              </a:rPr>
              <a:t>を下回る場合がありますので、</a:t>
            </a:r>
            <a:r>
              <a:rPr lang="en-US" altLang="ja-JP" sz="800" b="0" i="0" dirty="0">
                <a:solidFill>
                  <a:srgbClr val="C9002C"/>
                </a:solidFill>
                <a:effectLst/>
                <a:latin typeface="NotoSansJP"/>
              </a:rPr>
              <a:t>5</a:t>
            </a:r>
            <a:r>
              <a:rPr lang="ja-JP" altLang="en-US" sz="800" b="0" i="0" dirty="0">
                <a:solidFill>
                  <a:srgbClr val="C9002C"/>
                </a:solidFill>
                <a:effectLst/>
                <a:latin typeface="NotoSansJP"/>
              </a:rPr>
              <a:t>日間以上の掲載を推奨します</a:t>
            </a:r>
            <a:endParaRPr lang="en-US" altLang="ja-JP" sz="800" b="0" i="0" dirty="0">
              <a:solidFill>
                <a:srgbClr val="C9002C"/>
              </a:solidFill>
              <a:effectLst/>
              <a:latin typeface="NotoSansJP"/>
            </a:endParaRPr>
          </a:p>
        </p:txBody>
      </p:sp>
    </p:spTree>
    <p:extLst>
      <p:ext uri="{BB962C8B-B14F-4D97-AF65-F5344CB8AC3E}">
        <p14:creationId xmlns:p14="http://schemas.microsoft.com/office/powerpoint/2010/main" val="21954435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8" name="図プレースホルダー 7" descr="アイコン&#10;&#10;自動的に生成された説明">
            <a:extLst>
              <a:ext uri="{FF2B5EF4-FFF2-40B4-BE49-F238E27FC236}">
                <a16:creationId xmlns:a16="http://schemas.microsoft.com/office/drawing/2014/main" id="{EB8C1511-1993-CC4C-4C40-F98870FC98A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0" name="テキスト プレースホルダー 9">
            <a:extLst>
              <a:ext uri="{FF2B5EF4-FFF2-40B4-BE49-F238E27FC236}">
                <a16:creationId xmlns:a16="http://schemas.microsoft.com/office/drawing/2014/main" id="{94BABA44-FF6A-7925-3D8B-84AF64A49A23}"/>
              </a:ext>
            </a:extLst>
          </p:cNvPr>
          <p:cNvSpPr>
            <a:spLocks noGrp="1"/>
          </p:cNvSpPr>
          <p:nvPr>
            <p:ph type="body" sz="quarter" idx="13"/>
          </p:nvPr>
        </p:nvSpPr>
        <p:spPr/>
        <p:txBody>
          <a:bodyPr/>
          <a:lstStyle/>
          <a:p>
            <a:r>
              <a:rPr lang="ja-JP" altLang="en-US">
                <a:latin typeface="+mn-ea"/>
              </a:rPr>
              <a:t>スペシャル商品</a:t>
            </a:r>
            <a:r>
              <a:rPr lang="ja-JP" altLang="en-US" sz="1600">
                <a:latin typeface="+mn-ea"/>
              </a:rPr>
              <a:t>（事前提案可否判断必須商品）</a:t>
            </a:r>
            <a:endParaRPr kumimoji="1" lang="ja-JP" altLang="en-US" sz="3600"/>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1" name="表 10">
            <a:extLst>
              <a:ext uri="{FF2B5EF4-FFF2-40B4-BE49-F238E27FC236}">
                <a16:creationId xmlns:a16="http://schemas.microsoft.com/office/drawing/2014/main" id="{1046C899-F360-F469-1139-86ABDFFAAD9A}"/>
              </a:ext>
            </a:extLst>
          </p:cNvPr>
          <p:cNvGraphicFramePr>
            <a:graphicFrameLocks noGrp="1"/>
          </p:cNvGraphicFramePr>
          <p:nvPr>
            <p:extLst>
              <p:ext uri="{D42A27DB-BD31-4B8C-83A1-F6EECF244321}">
                <p14:modId xmlns:p14="http://schemas.microsoft.com/office/powerpoint/2010/main" val="1644455977"/>
              </p:ext>
            </p:extLst>
          </p:nvPr>
        </p:nvGraphicFramePr>
        <p:xfrm>
          <a:off x="479425" y="915161"/>
          <a:ext cx="11233150" cy="3947633"/>
        </p:xfrm>
        <a:graphic>
          <a:graphicData uri="http://schemas.openxmlformats.org/drawingml/2006/table">
            <a:tbl>
              <a:tblPr firstCol="1" bandRow="1"/>
              <a:tblGrid>
                <a:gridCol w="1993952">
                  <a:extLst>
                    <a:ext uri="{9D8B030D-6E8A-4147-A177-3AD203B41FA5}">
                      <a16:colId xmlns:a16="http://schemas.microsoft.com/office/drawing/2014/main" val="792911817"/>
                    </a:ext>
                  </a:extLst>
                </a:gridCol>
                <a:gridCol w="2906414">
                  <a:extLst>
                    <a:ext uri="{9D8B030D-6E8A-4147-A177-3AD203B41FA5}">
                      <a16:colId xmlns:a16="http://schemas.microsoft.com/office/drawing/2014/main" val="2515137241"/>
                    </a:ext>
                  </a:extLst>
                </a:gridCol>
                <a:gridCol w="3166392">
                  <a:extLst>
                    <a:ext uri="{9D8B030D-6E8A-4147-A177-3AD203B41FA5}">
                      <a16:colId xmlns:a16="http://schemas.microsoft.com/office/drawing/2014/main" val="598637953"/>
                    </a:ext>
                  </a:extLst>
                </a:gridCol>
                <a:gridCol w="3166392">
                  <a:extLst>
                    <a:ext uri="{9D8B030D-6E8A-4147-A177-3AD203B41FA5}">
                      <a16:colId xmlns:a16="http://schemas.microsoft.com/office/drawing/2014/main" val="56015879"/>
                    </a:ext>
                  </a:extLst>
                </a:gridCol>
              </a:tblGrid>
              <a:tr h="5790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パノラマ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パノラマ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35716">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cs typeface="+mn-cs"/>
                        </a:rPr>
                        <a:t>※</a:t>
                      </a:r>
                      <a:r>
                        <a:rPr kumimoji="1" lang="ja-JP" altLang="en-US" sz="1050" b="0" kern="120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属性・ライフイベントのみ可</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属性・ライフイベントのみ可</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05812">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sp>
        <p:nvSpPr>
          <p:cNvPr id="4" name="テキスト ボックス 3">
            <a:extLst>
              <a:ext uri="{FF2B5EF4-FFF2-40B4-BE49-F238E27FC236}">
                <a16:creationId xmlns:a16="http://schemas.microsoft.com/office/drawing/2014/main" id="{EE8856BB-EC96-F1D0-D989-68755390308C}"/>
              </a:ext>
            </a:extLst>
          </p:cNvPr>
          <p:cNvSpPr txBox="1"/>
          <p:nvPr/>
        </p:nvSpPr>
        <p:spPr>
          <a:xfrm>
            <a:off x="562748" y="4856933"/>
            <a:ext cx="10767371" cy="1768176"/>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ct val="110000"/>
              </a:lnSpc>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4"/>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29133887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a:t>03</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1861924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096992"/>
            <a:ext cx="4183422" cy="406265"/>
          </a:xfrm>
          <a:prstGeom prst="rect">
            <a:avLst/>
          </a:prstGeom>
        </p:spPr>
        <p:txBody>
          <a:bodyPr wrap="square" lIns="0" tIns="0" rIns="0" bIns="0">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479425" y="6061480"/>
            <a:ext cx="6701050" cy="507831"/>
          </a:xfrm>
          <a:prstGeom prst="rect">
            <a:avLst/>
          </a:prstGeom>
        </p:spPr>
        <p:txBody>
          <a:bodyPr wrap="square" lIns="0" tIns="0" rIns="0" bIns="0">
            <a:spAutoFit/>
          </a:bodyPr>
          <a:lstStyle/>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107416"/>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C3EB6FDE-73E9-FA85-3D77-BC03FEF28CE2}"/>
              </a:ext>
            </a:extLst>
          </p:cNvPr>
          <p:cNvGraphicFramePr>
            <a:graphicFrameLocks noGrp="1"/>
          </p:cNvGraphicFramePr>
          <p:nvPr>
            <p:extLst>
              <p:ext uri="{D42A27DB-BD31-4B8C-83A1-F6EECF244321}">
                <p14:modId xmlns:p14="http://schemas.microsoft.com/office/powerpoint/2010/main" val="731498596"/>
              </p:ext>
            </p:extLst>
          </p:nvPr>
        </p:nvGraphicFramePr>
        <p:xfrm>
          <a:off x="479425" y="966681"/>
          <a:ext cx="11233150" cy="5078785"/>
        </p:xfrm>
        <a:graphic>
          <a:graphicData uri="http://schemas.openxmlformats.org/drawingml/2006/table">
            <a:tbl>
              <a:tblPr firstCol="1" bandRow="1"/>
              <a:tblGrid>
                <a:gridCol w="4382370">
                  <a:extLst>
                    <a:ext uri="{9D8B030D-6E8A-4147-A177-3AD203B41FA5}">
                      <a16:colId xmlns:a16="http://schemas.microsoft.com/office/drawing/2014/main" val="792911817"/>
                    </a:ext>
                  </a:extLst>
                </a:gridCol>
                <a:gridCol w="1419531">
                  <a:extLst>
                    <a:ext uri="{9D8B030D-6E8A-4147-A177-3AD203B41FA5}">
                      <a16:colId xmlns:a16="http://schemas.microsoft.com/office/drawing/2014/main" val="3057805663"/>
                    </a:ext>
                  </a:extLst>
                </a:gridCol>
                <a:gridCol w="1357812">
                  <a:extLst>
                    <a:ext uri="{9D8B030D-6E8A-4147-A177-3AD203B41FA5}">
                      <a16:colId xmlns:a16="http://schemas.microsoft.com/office/drawing/2014/main" val="4203260269"/>
                    </a:ext>
                  </a:extLst>
                </a:gridCol>
                <a:gridCol w="1357812">
                  <a:extLst>
                    <a:ext uri="{9D8B030D-6E8A-4147-A177-3AD203B41FA5}">
                      <a16:colId xmlns:a16="http://schemas.microsoft.com/office/drawing/2014/main" val="862787916"/>
                    </a:ext>
                  </a:extLst>
                </a:gridCol>
                <a:gridCol w="1419531">
                  <a:extLst>
                    <a:ext uri="{9D8B030D-6E8A-4147-A177-3AD203B41FA5}">
                      <a16:colId xmlns:a16="http://schemas.microsoft.com/office/drawing/2014/main" val="2598357217"/>
                    </a:ext>
                  </a:extLst>
                </a:gridCol>
                <a:gridCol w="1296094">
                  <a:extLst>
                    <a:ext uri="{9D8B030D-6E8A-4147-A177-3AD203B41FA5}">
                      <a16:colId xmlns:a16="http://schemas.microsoft.com/office/drawing/2014/main" val="2910572198"/>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accent3"/>
                          </a:solidFill>
                        </a:rPr>
                        <a:t>カテゴリー名</a:t>
                      </a:r>
                      <a:endParaRPr kumimoji="1" lang="ja-JP" altLang="en-US" sz="900" b="1">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r>
                        <a:rPr kumimoji="1" lang="ja-JP" altLang="en-US" sz="800" b="1">
                          <a:solidFill>
                            <a:schemeClr val="bg1"/>
                          </a:solidFill>
                        </a:rPr>
                        <a:t>リッチフォーマット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（カルーセル含む）</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ブランドパネル　</a:t>
                      </a:r>
                      <a:r>
                        <a:rPr kumimoji="1" lang="en-US" altLang="ja-JP" sz="800" b="1" kern="1200">
                          <a:solidFill>
                            <a:schemeClr val="bg1"/>
                          </a:solidFill>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endParaRPr kumimoji="1" lang="en-US" altLang="ja-JP" sz="800" b="1" kern="1200">
                        <a:solidFill>
                          <a:schemeClr val="bg1"/>
                        </a:solidFill>
                      </a:endParaRPr>
                    </a:p>
                    <a:p>
                      <a:pPr algn="ctr"/>
                      <a:r>
                        <a:rPr kumimoji="1" lang="ja-JP" altLang="en-US" sz="800" b="1" kern="1200">
                          <a:solidFill>
                            <a:schemeClr val="bg1"/>
                          </a:solidFill>
                        </a:rPr>
                        <a:t>トップインパクト　</a:t>
                      </a:r>
                      <a:r>
                        <a:rPr kumimoji="1" lang="en-US" altLang="ja-JP" sz="800" b="1" kern="1200">
                          <a:solidFill>
                            <a:schemeClr val="bg1"/>
                          </a:solidFill>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1106091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096988"/>
            <a:ext cx="4183422" cy="406265"/>
          </a:xfrm>
          <a:prstGeom prst="rect">
            <a:avLst/>
          </a:prstGeom>
        </p:spPr>
        <p:txBody>
          <a:bodyPr wrap="square" lIns="0" tIns="0" rIns="0" bIns="0">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479425" y="6058545"/>
            <a:ext cx="6701050" cy="634789"/>
          </a:xfrm>
          <a:prstGeom prst="rect">
            <a:avLst/>
          </a:prstGeom>
        </p:spPr>
        <p:txBody>
          <a:bodyPr wrap="square" lIns="0" tIns="0" rIns="0" bIns="0">
            <a:spAutoFit/>
          </a:bodyPr>
          <a:lstStyle/>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107412"/>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61709096-E73D-CFE7-F427-24C94AEC60B7}"/>
              </a:ext>
            </a:extLst>
          </p:cNvPr>
          <p:cNvSpPr/>
          <p:nvPr/>
        </p:nvSpPr>
        <p:spPr>
          <a:xfrm>
            <a:off x="4531580" y="280569"/>
            <a:ext cx="4557658" cy="2616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graphicFrame>
        <p:nvGraphicFramePr>
          <p:cNvPr id="6" name="表 5">
            <a:extLst>
              <a:ext uri="{FF2B5EF4-FFF2-40B4-BE49-F238E27FC236}">
                <a16:creationId xmlns:a16="http://schemas.microsoft.com/office/drawing/2014/main" id="{9E9AA328-D293-D6D7-0BC5-1083D416E39D}"/>
              </a:ext>
            </a:extLst>
          </p:cNvPr>
          <p:cNvGraphicFramePr>
            <a:graphicFrameLocks noGrp="1"/>
          </p:cNvGraphicFramePr>
          <p:nvPr>
            <p:extLst>
              <p:ext uri="{D42A27DB-BD31-4B8C-83A1-F6EECF244321}">
                <p14:modId xmlns:p14="http://schemas.microsoft.com/office/powerpoint/2010/main" val="3554792940"/>
              </p:ext>
            </p:extLst>
          </p:nvPr>
        </p:nvGraphicFramePr>
        <p:xfrm>
          <a:off x="479425" y="966677"/>
          <a:ext cx="11233149" cy="5072760"/>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3491254">
                  <a:extLst>
                    <a:ext uri="{9D8B030D-6E8A-4147-A177-3AD203B41FA5}">
                      <a16:colId xmlns:a16="http://schemas.microsoft.com/office/drawing/2014/main" val="3057805663"/>
                    </a:ext>
                  </a:extLst>
                </a:gridCol>
                <a:gridCol w="3491254">
                  <a:extLst>
                    <a:ext uri="{9D8B030D-6E8A-4147-A177-3AD203B41FA5}">
                      <a16:colId xmlns:a16="http://schemas.microsoft.com/office/drawing/2014/main" val="4203260269"/>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accent3"/>
                          </a:solidFill>
                        </a:rPr>
                        <a:t>カテゴリー名</a:t>
                      </a:r>
                      <a:endParaRPr kumimoji="1" lang="ja-JP" altLang="en-US" sz="900" b="1">
                        <a:solidFill>
                          <a:schemeClr val="accent3"/>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a:solidFill>
                            <a:schemeClr val="bg1"/>
                          </a:solidFill>
                        </a:rPr>
                      </a:br>
                      <a:r>
                        <a:rPr kumimoji="1" lang="ja-JP" altLang="en-US" sz="800" b="1" kern="1200">
                          <a:solidFill>
                            <a:schemeClr val="bg1"/>
                          </a:solidFill>
                        </a:rPr>
                        <a:t>トップインパクト  パノラマ  </a:t>
                      </a:r>
                      <a:r>
                        <a:rPr kumimoji="1" lang="en" altLang="ja-JP" sz="800" b="1" kern="1200">
                          <a:solidFill>
                            <a:schemeClr val="bg1"/>
                          </a:solidFill>
                        </a:rPr>
                        <a:t>PC</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パノラマ　</a:t>
                      </a:r>
                      <a:r>
                        <a:rPr kumimoji="1" lang="en" altLang="ja-JP" sz="800" b="1" kern="1200">
                          <a:solidFill>
                            <a:schemeClr val="bg1"/>
                          </a:solidFill>
                        </a:rPr>
                        <a:t>PC</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628964"/>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※1</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15930765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掲載制限カテゴリーに該当する場合の注意点</a:t>
            </a:r>
            <a:endParaRPr kumimoji="1" lang="ja-JP" altLang="en-US"/>
          </a:p>
        </p:txBody>
      </p:sp>
      <p:sp>
        <p:nvSpPr>
          <p:cNvPr id="10" name="正方形/長方形 9">
            <a:extLst>
              <a:ext uri="{FF2B5EF4-FFF2-40B4-BE49-F238E27FC236}">
                <a16:creationId xmlns:a16="http://schemas.microsoft.com/office/drawing/2014/main" id="{959046DC-AA05-BFBE-D470-7FAC5C12DC94}"/>
              </a:ext>
            </a:extLst>
          </p:cNvPr>
          <p:cNvSpPr/>
          <p:nvPr/>
        </p:nvSpPr>
        <p:spPr>
          <a:xfrm>
            <a:off x="479425" y="1467773"/>
            <a:ext cx="11233150" cy="1104933"/>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広告管理ツールのシミュレーションの結果は在庫なしと表示されます。</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（ただし、ホワイトリストに登録されていれば予約可能です）</a:t>
            </a:r>
          </a:p>
        </p:txBody>
      </p:sp>
      <p:sp>
        <p:nvSpPr>
          <p:cNvPr id="11" name="1 つの角を丸めた四角形 6">
            <a:extLst>
              <a:ext uri="{FF2B5EF4-FFF2-40B4-BE49-F238E27FC236}">
                <a16:creationId xmlns:a16="http://schemas.microsoft.com/office/drawing/2014/main" id="{338B8F03-01DE-FEB4-2966-5BB1DAFD8303}"/>
              </a:ext>
            </a:extLst>
          </p:cNvPr>
          <p:cNvSpPr/>
          <p:nvPr/>
        </p:nvSpPr>
        <p:spPr>
          <a:xfrm>
            <a:off x="479424" y="1091977"/>
            <a:ext cx="11233149"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バナー広告、予約型専用広告</a:t>
            </a:r>
            <a:r>
              <a:rPr kumimoji="1" lang="ja-JP" altLang="en-US" sz="16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クインティのみ）</a:t>
            </a: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12" name="正方形/長方形 11">
            <a:extLst>
              <a:ext uri="{FF2B5EF4-FFF2-40B4-BE49-F238E27FC236}">
                <a16:creationId xmlns:a16="http://schemas.microsoft.com/office/drawing/2014/main" id="{7B39DE73-188C-30FB-3A3E-3BACAA0D03C1}"/>
              </a:ext>
            </a:extLst>
          </p:cNvPr>
          <p:cNvSpPr/>
          <p:nvPr/>
        </p:nvSpPr>
        <p:spPr>
          <a:xfrm>
            <a:off x="479423" y="3505721"/>
            <a:ext cx="11233151" cy="1224000"/>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ただし </a:t>
            </a:r>
            <a:r>
              <a:rPr kumimoji="1" lang="ja-JP" altLang="en-US" sz="1400" b="1"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「健康・美容食品」「健康器具・雑貨」</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の場合は、一部のプロモーション内容のみ許可しています。</a:t>
            </a:r>
            <a:endPar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a:lnSpc>
                <a:spcPct val="130000"/>
              </a:lnSpc>
              <a:defRPr/>
            </a:pPr>
            <a:r>
              <a:rPr lang="en" altLang="ja-JP" sz="1400" dirty="0">
                <a:solidFill>
                  <a:srgbClr val="545454"/>
                </a:solidFill>
                <a:latin typeface="Meiryo"/>
                <a:ea typeface="Meiryo"/>
              </a:rPr>
              <a:t>P35</a:t>
            </a:r>
            <a:r>
              <a:rPr kumimoji="1" lang="ja-JP" altLang="en-US" sz="1400" b="0" i="0" u="none" strike="noStrike" kern="1200" cap="none" spc="0" normalizeH="0" baseline="0" noProof="0">
                <a:ln>
                  <a:noFill/>
                </a:ln>
                <a:solidFill>
                  <a:srgbClr val="545454"/>
                </a:solidFill>
                <a:effectLst/>
                <a:uLnTx/>
                <a:uFillTx/>
                <a:latin typeface="Meiryo"/>
                <a:ea typeface="Meiryo"/>
              </a:rPr>
              <a:t>の事前提案可否のフローにて、事前に弊社営業または</a:t>
            </a:r>
            <a:r>
              <a:rPr kumimoji="1" lang="en" altLang="ja-JP" sz="1400" b="0" i="0" u="none" strike="noStrike" kern="1200" cap="none" spc="0" normalizeH="0" baseline="0" noProof="0" dirty="0">
                <a:ln>
                  <a:noFill/>
                </a:ln>
                <a:solidFill>
                  <a:srgbClr val="545454"/>
                </a:solidFill>
                <a:effectLst/>
                <a:uLnTx/>
                <a:uFillTx/>
                <a:latin typeface="Meiryo"/>
                <a:ea typeface="Meiryo"/>
              </a:rPr>
              <a:t>Yahoo!</a:t>
            </a:r>
            <a:r>
              <a:rPr kumimoji="1" lang="ja-JP" altLang="en-US" sz="1400" b="0" i="0" u="none" strike="noStrike" kern="1200" cap="none" spc="0" normalizeH="0" baseline="0" noProof="0">
                <a:ln>
                  <a:noFill/>
                </a:ln>
                <a:solidFill>
                  <a:srgbClr val="545454"/>
                </a:solidFill>
                <a:effectLst/>
                <a:uLnTx/>
                <a:uFillTx/>
                <a:latin typeface="Meiryo"/>
                <a:ea typeface="Meiryo"/>
              </a:rPr>
              <a:t>広告パートナー サポート宛にご連絡ください。</a:t>
            </a:r>
            <a:endParaRPr lang="ja-JP" altLang="en-US" sz="1400" b="0" i="0" u="none" strike="noStrike" kern="1200" cap="none" spc="0" normalizeH="0" baseline="0" noProof="0">
              <a:ln>
                <a:noFill/>
              </a:ln>
              <a:solidFill>
                <a:srgbClr val="545454"/>
              </a:solidFill>
              <a:effectLst/>
              <a:uLnTx/>
              <a:uFillTx/>
              <a:latin typeface="Meiryo"/>
              <a:ea typeface="Meiryo"/>
            </a:endParaRPr>
          </a:p>
        </p:txBody>
      </p:sp>
      <p:sp>
        <p:nvSpPr>
          <p:cNvPr id="13" name="1 つの角を丸めた四角形 11">
            <a:extLst>
              <a:ext uri="{FF2B5EF4-FFF2-40B4-BE49-F238E27FC236}">
                <a16:creationId xmlns:a16="http://schemas.microsoft.com/office/drawing/2014/main" id="{51DC151E-6BDB-53BD-6764-ACCC2BD2944A}"/>
              </a:ext>
            </a:extLst>
          </p:cNvPr>
          <p:cNvSpPr/>
          <p:nvPr/>
        </p:nvSpPr>
        <p:spPr>
          <a:xfrm>
            <a:off x="479424" y="3129925"/>
            <a:ext cx="11233150"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予約型専用広告</a:t>
            </a:r>
            <a:r>
              <a:rPr kumimoji="1" lang="ja-JP" altLang="en-US" sz="16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クインティを除く）</a:t>
            </a: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18" name="テキスト プレースホルダー 10">
            <a:extLst>
              <a:ext uri="{FF2B5EF4-FFF2-40B4-BE49-F238E27FC236}">
                <a16:creationId xmlns:a16="http://schemas.microsoft.com/office/drawing/2014/main" id="{AC50B768-CF68-E1F0-BB7E-3980C7837FD9}"/>
              </a:ext>
            </a:extLst>
          </p:cNvPr>
          <p:cNvSpPr txBox="1">
            <a:spLocks/>
          </p:cNvSpPr>
          <p:nvPr/>
        </p:nvSpPr>
        <p:spPr>
          <a:xfrm>
            <a:off x="2540339" y="5346000"/>
            <a:ext cx="91722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buFontTx/>
              <a:buNone/>
              <a:defRPr/>
            </a:pPr>
            <a:r>
              <a:rPr lang="ja-JP" altLang="en-US" sz="1200" spc="0">
                <a:solidFill>
                  <a:srgbClr val="212121"/>
                </a:solidFill>
                <a:latin typeface="Meiryo" panose="020B0604030504040204" pitchFamily="34" charset="-128"/>
                <a:ea typeface="Meiryo" panose="020B0604030504040204" pitchFamily="34" charset="-128"/>
              </a:rPr>
              <a:t>上記対象商品において</a:t>
            </a:r>
            <a:r>
              <a:rPr lang="ja-JP" altLang="en-US" sz="1200" b="1" spc="0">
                <a:solidFill>
                  <a:srgbClr val="C00000"/>
                </a:solidFill>
                <a:latin typeface="Meiryo" panose="020B0604030504040204" pitchFamily="34" charset="-128"/>
                <a:ea typeface="Meiryo" panose="020B0604030504040204" pitchFamily="34" charset="-128"/>
              </a:rPr>
              <a:t>「健康・美容食品」「法務・税務」「消費者金融」</a:t>
            </a:r>
            <a:r>
              <a:rPr lang="ja-JP" altLang="en-US" sz="1200" spc="0">
                <a:solidFill>
                  <a:srgbClr val="212121"/>
                </a:solidFill>
                <a:latin typeface="Meiryo" panose="020B0604030504040204" pitchFamily="34" charset="-128"/>
                <a:ea typeface="Meiryo" panose="020B0604030504040204" pitchFamily="34" charset="-128"/>
              </a:rPr>
              <a:t>は、システム制御がかからず予約できてしまいます。</a:t>
            </a:r>
            <a:br>
              <a:rPr lang="en-US" altLang="ja-JP" sz="1200" spc="0">
                <a:solidFill>
                  <a:srgbClr val="212121"/>
                </a:solidFill>
                <a:latin typeface="Meiryo" panose="020B0604030504040204" pitchFamily="34" charset="-128"/>
                <a:ea typeface="Meiryo" panose="020B0604030504040204" pitchFamily="34" charset="-128"/>
              </a:rPr>
            </a:br>
            <a:r>
              <a:rPr lang="ja-JP" altLang="en-US" sz="1200" spc="0">
                <a:solidFill>
                  <a:srgbClr val="212121"/>
                </a:solidFill>
                <a:latin typeface="Meiryo" panose="020B0604030504040204" pitchFamily="34" charset="-128"/>
                <a:ea typeface="Meiryo" panose="020B0604030504040204" pitchFamily="34" charset="-128"/>
              </a:rPr>
              <a:t>しかし、予約型専用広告（ブランドパネル クインティ以外）の掲載制限カテゴリー対象のため、審査のタイミングで否認されます。</a:t>
            </a:r>
            <a:br>
              <a:rPr lang="en-US" altLang="ja-JP" sz="1200" spc="0">
                <a:solidFill>
                  <a:srgbClr val="212121"/>
                </a:solidFill>
                <a:latin typeface="Meiryo" panose="020B0604030504040204" pitchFamily="34" charset="-128"/>
                <a:ea typeface="Meiryo" panose="020B0604030504040204" pitchFamily="34" charset="-128"/>
              </a:rPr>
            </a:br>
            <a:r>
              <a:rPr lang="ja-JP" altLang="en-US" sz="1200" spc="0">
                <a:solidFill>
                  <a:srgbClr val="212121"/>
                </a:solidFill>
                <a:latin typeface="Meiryo" panose="020B0604030504040204" pitchFamily="34" charset="-128"/>
                <a:ea typeface="Meiryo" panose="020B0604030504040204" pitchFamily="34" charset="-128"/>
              </a:rPr>
              <a:t>（ 「健康・美容食品」 は許可されたプロモーション内容のみ掲載可となりますので上記のとおり事前の申請が必要です）</a:t>
            </a:r>
            <a:br>
              <a:rPr lang="en-US" altLang="ja-JP" sz="1200" spc="0">
                <a:solidFill>
                  <a:srgbClr val="212121"/>
                </a:solidFill>
                <a:latin typeface="Meiryo" panose="020B0604030504040204" pitchFamily="34" charset="-128"/>
                <a:ea typeface="Meiryo" panose="020B0604030504040204" pitchFamily="34" charset="-128"/>
              </a:rPr>
            </a:br>
            <a:r>
              <a:rPr lang="ja-JP" altLang="en-US" sz="1200" b="1" spc="0">
                <a:solidFill>
                  <a:srgbClr val="C00000"/>
                </a:solidFill>
                <a:latin typeface="Meiryo" panose="020B0604030504040204" pitchFamily="34" charset="-128"/>
                <a:ea typeface="Meiryo" panose="020B0604030504040204" pitchFamily="34" charset="-128"/>
              </a:rPr>
              <a:t>否認された場合、再審査を申請するか、忘れずにキャンセルしてください。</a:t>
            </a:r>
            <a:br>
              <a:rPr lang="en-US" altLang="ja-JP" sz="1200" b="1" spc="0">
                <a:solidFill>
                  <a:srgbClr val="C00000"/>
                </a:solidFill>
                <a:latin typeface="Meiryo" panose="020B0604030504040204" pitchFamily="34" charset="-128"/>
                <a:ea typeface="Meiryo" panose="020B0604030504040204" pitchFamily="34" charset="-128"/>
              </a:rPr>
            </a:br>
            <a:r>
              <a:rPr lang="ja-JP" altLang="en-US" sz="1200" spc="0">
                <a:solidFill>
                  <a:srgbClr val="212121"/>
                </a:solidFill>
                <a:latin typeface="Meiryo" panose="020B0604030504040204" pitchFamily="34" charset="-128"/>
                <a:ea typeface="Meiryo" panose="020B0604030504040204" pitchFamily="34" charset="-128"/>
              </a:rPr>
              <a:t>（キャンペーン作成（予約）後、</a:t>
            </a:r>
            <a:r>
              <a:rPr lang="en-US" altLang="ja-JP" sz="1200" spc="0">
                <a:solidFill>
                  <a:srgbClr val="212121"/>
                </a:solidFill>
                <a:latin typeface="Meiryo" panose="020B0604030504040204" pitchFamily="34" charset="-128"/>
                <a:ea typeface="Meiryo" panose="020B0604030504040204" pitchFamily="34" charset="-128"/>
              </a:rPr>
              <a:t>3</a:t>
            </a:r>
            <a:r>
              <a:rPr lang="ja-JP" altLang="en-US" sz="1200" spc="0">
                <a:solidFill>
                  <a:srgbClr val="212121"/>
                </a:solidFill>
                <a:latin typeface="Meiryo" panose="020B0604030504040204" pitchFamily="34" charset="-128"/>
                <a:ea typeface="Meiryo" panose="020B0604030504040204" pitchFamily="34" charset="-128"/>
              </a:rPr>
              <a:t>営業日より後のキャンセル、または掲載開始日以降のキャンセルはキャンセル料が発生します）</a:t>
            </a:r>
          </a:p>
        </p:txBody>
      </p:sp>
      <p:sp>
        <p:nvSpPr>
          <p:cNvPr id="25" name="正方形/長方形 24">
            <a:extLst>
              <a:ext uri="{FF2B5EF4-FFF2-40B4-BE49-F238E27FC236}">
                <a16:creationId xmlns:a16="http://schemas.microsoft.com/office/drawing/2014/main" id="{900F4F46-9457-1053-0FB1-B91DBFF41C38}"/>
              </a:ext>
            </a:extLst>
          </p:cNvPr>
          <p:cNvSpPr/>
          <p:nvPr/>
        </p:nvSpPr>
        <p:spPr>
          <a:xfrm>
            <a:off x="8417813" y="3280295"/>
            <a:ext cx="2587247" cy="1692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トップインパクト関連、パノラマ関連</a:t>
            </a:r>
            <a:endPar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6710985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販売制限カテゴリー</a:t>
            </a:r>
            <a:endParaRPr kumimoji="1" lang="ja-JP" altLang="en-US"/>
          </a:p>
        </p:txBody>
      </p:sp>
      <p:sp>
        <p:nvSpPr>
          <p:cNvPr id="5" name="テキスト ボックス 4">
            <a:extLst>
              <a:ext uri="{FF2B5EF4-FFF2-40B4-BE49-F238E27FC236}">
                <a16:creationId xmlns:a16="http://schemas.microsoft.com/office/drawing/2014/main" id="{3A08921D-4460-DD92-622C-E11D7991985D}"/>
              </a:ext>
            </a:extLst>
          </p:cNvPr>
          <p:cNvSpPr txBox="1"/>
          <p:nvPr/>
        </p:nvSpPr>
        <p:spPr>
          <a:xfrm>
            <a:off x="491492" y="1317096"/>
            <a:ext cx="5206554" cy="236988"/>
          </a:xfrm>
          <a:prstGeom prst="rect">
            <a:avLst/>
          </a:prstGeom>
          <a:noFill/>
        </p:spPr>
        <p:txBody>
          <a:bodyPr wrap="none" lIns="0" tIns="0" rIns="0" bIns="0" rtlCol="0">
            <a:spAutoFit/>
          </a:bodyPr>
          <a:lstStyle/>
          <a:p>
            <a:pPr>
              <a:lnSpc>
                <a:spcPct val="110000"/>
              </a:lnSpc>
            </a:pPr>
            <a:r>
              <a:rPr lang="ja-JP" altLang="en-US" sz="1400">
                <a:solidFill>
                  <a:srgbClr val="000000"/>
                </a:solidFill>
                <a:latin typeface="Meiryo" panose="020B0604030504040204" pitchFamily="34" charset="-128"/>
                <a:ea typeface="Meiryo" panose="020B0604030504040204" pitchFamily="34" charset="-128"/>
              </a:rPr>
              <a:t>以下商品において</a:t>
            </a:r>
            <a:r>
              <a:rPr lang="ja-JP" altLang="en-US" sz="1400" b="1">
                <a:solidFill>
                  <a:srgbClr val="C9002C"/>
                </a:solidFill>
                <a:latin typeface="Meiryo" panose="020B0604030504040204" pitchFamily="34" charset="-128"/>
                <a:ea typeface="Meiryo" panose="020B0604030504040204" pitchFamily="34" charset="-128"/>
              </a:rPr>
              <a:t>「下着・水着」の訴求内容</a:t>
            </a:r>
            <a:r>
              <a:rPr lang="ja-JP" altLang="en-US" sz="1400">
                <a:solidFill>
                  <a:srgbClr val="000000"/>
                </a:solidFill>
                <a:latin typeface="Meiryo" panose="020B0604030504040204" pitchFamily="34" charset="-128"/>
                <a:ea typeface="Meiryo" panose="020B0604030504040204" pitchFamily="34" charset="-128"/>
              </a:rPr>
              <a:t>は掲載できません。</a:t>
            </a:r>
          </a:p>
        </p:txBody>
      </p:sp>
      <p:sp>
        <p:nvSpPr>
          <p:cNvPr id="6" name="正方形/長方形 5">
            <a:extLst>
              <a:ext uri="{FF2B5EF4-FFF2-40B4-BE49-F238E27FC236}">
                <a16:creationId xmlns:a16="http://schemas.microsoft.com/office/drawing/2014/main" id="{ECFC725D-6123-DE3A-4613-298AF2DD8D99}"/>
              </a:ext>
            </a:extLst>
          </p:cNvPr>
          <p:cNvSpPr/>
          <p:nvPr/>
        </p:nvSpPr>
        <p:spPr>
          <a:xfrm>
            <a:off x="491492" y="2443845"/>
            <a:ext cx="5460046" cy="1743718"/>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リッチフォーマット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MD</a:t>
            </a: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関連商品</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r>
              <a:rPr kumimoji="0" lang="ja-JP" altLang="en"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　</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パノラマ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endPar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4" name="1 つの角を丸めた四角形 21">
            <a:extLst>
              <a:ext uri="{FF2B5EF4-FFF2-40B4-BE49-F238E27FC236}">
                <a16:creationId xmlns:a16="http://schemas.microsoft.com/office/drawing/2014/main" id="{1B6BAB68-3352-E1E1-1992-E67BF98007D4}"/>
              </a:ext>
            </a:extLst>
          </p:cNvPr>
          <p:cNvSpPr/>
          <p:nvPr/>
        </p:nvSpPr>
        <p:spPr>
          <a:xfrm>
            <a:off x="491492" y="2068049"/>
            <a:ext cx="3084277" cy="375796"/>
          </a:xfrm>
          <a:prstGeom prst="round1Rect">
            <a:avLst/>
          </a:prstGeom>
          <a:solidFill>
            <a:srgbClr val="999999"/>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対象商品</a:t>
            </a:r>
          </a:p>
        </p:txBody>
      </p:sp>
      <p:sp>
        <p:nvSpPr>
          <p:cNvPr id="15" name="正方形/長方形 14">
            <a:extLst>
              <a:ext uri="{FF2B5EF4-FFF2-40B4-BE49-F238E27FC236}">
                <a16:creationId xmlns:a16="http://schemas.microsoft.com/office/drawing/2014/main" id="{B75822C3-45A6-E5E9-6064-150B28875C63}"/>
              </a:ext>
            </a:extLst>
          </p:cNvPr>
          <p:cNvSpPr/>
          <p:nvPr/>
        </p:nvSpPr>
        <p:spPr>
          <a:xfrm>
            <a:off x="6252530" y="2437810"/>
            <a:ext cx="5472112" cy="1743718"/>
          </a:xfrm>
          <a:prstGeom prst="rect">
            <a:avLst/>
          </a:prstGeom>
          <a:solidFill>
            <a:srgbClr val="FCEDED"/>
          </a:solidFill>
          <a:ln w="9525" cap="flat" cmpd="sng" algn="ctr">
            <a:noFill/>
            <a:prstDash val="solid"/>
          </a:ln>
          <a:effectLst>
            <a:outerShdw blurRad="38100" dist="25400" dir="2700000" algn="tl" rotWithShape="0">
              <a:srgbClr val="C9002C">
                <a:alpha val="40000"/>
              </a:srgb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下着・水着（性別問わず）</a:t>
            </a:r>
            <a:endParaRPr kumimoji="0" lang="en-US"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6" name="1 つの角を丸めた四角形 23">
            <a:extLst>
              <a:ext uri="{FF2B5EF4-FFF2-40B4-BE49-F238E27FC236}">
                <a16:creationId xmlns:a16="http://schemas.microsoft.com/office/drawing/2014/main" id="{9590562E-DD8C-EFFA-D50C-7635B32536D9}"/>
              </a:ext>
            </a:extLst>
          </p:cNvPr>
          <p:cNvSpPr/>
          <p:nvPr/>
        </p:nvSpPr>
        <p:spPr>
          <a:xfrm>
            <a:off x="6252530" y="2062014"/>
            <a:ext cx="3096343" cy="375796"/>
          </a:xfrm>
          <a:prstGeom prst="round1Rect">
            <a:avLst/>
          </a:prstGeom>
          <a:solidFill>
            <a:srgbClr val="C9002C"/>
          </a:solidFill>
          <a:ln w="9525" cap="flat" cmpd="sng" algn="ctr">
            <a:noFill/>
            <a:prstDash val="solid"/>
          </a:ln>
          <a:effectLst>
            <a:outerShdw dist="25400" algn="l" rotWithShape="0">
              <a:srgbClr val="C9002C">
                <a:lumMod val="50000"/>
                <a:alpha val="40000"/>
              </a:srgb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掲載できない訴求内容</a:t>
            </a:r>
          </a:p>
        </p:txBody>
      </p:sp>
      <p:pic>
        <p:nvPicPr>
          <p:cNvPr id="17" name="グラフィックス 16" descr="バッジ: バツ 単色塗りつぶし">
            <a:extLst>
              <a:ext uri="{FF2B5EF4-FFF2-40B4-BE49-F238E27FC236}">
                <a16:creationId xmlns:a16="http://schemas.microsoft.com/office/drawing/2014/main" id="{8505B1F6-1950-18F6-F8A5-681C60071E8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935348" y="2852469"/>
            <a:ext cx="914400" cy="914400"/>
          </a:xfrm>
          <a:prstGeom prst="rect">
            <a:avLst/>
          </a:prstGeom>
        </p:spPr>
      </p:pic>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540339" y="5346000"/>
            <a:ext cx="91722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buFontTx/>
              <a:buNone/>
              <a:defRPr/>
            </a:pPr>
            <a:r>
              <a:rPr kumimoji="0" lang="ja-JP" altLang="en-US" sz="1200" kern="0" spc="0">
                <a:solidFill>
                  <a:srgbClr val="212121"/>
                </a:solidFill>
                <a:latin typeface="Meiryo" panose="020B0604030504040204" pitchFamily="34" charset="-128"/>
                <a:ea typeface="Meiryo" panose="020B0604030504040204" pitchFamily="34" charset="-128"/>
              </a:rPr>
              <a:t>上記対象商品において</a:t>
            </a:r>
            <a:r>
              <a:rPr kumimoji="0" lang="ja-JP" altLang="en-US" sz="1200" b="1" kern="0" spc="0">
                <a:solidFill>
                  <a:srgbClr val="C00000"/>
                </a:solidFill>
                <a:latin typeface="Meiryo" panose="020B0604030504040204" pitchFamily="34" charset="-128"/>
                <a:ea typeface="Meiryo" panose="020B0604030504040204" pitchFamily="34" charset="-128"/>
              </a:rPr>
              <a:t>「下着・水着の訴求」</a:t>
            </a:r>
            <a:r>
              <a:rPr kumimoji="0" lang="ja-JP" altLang="en-US" sz="1200" kern="0" spc="0">
                <a:solidFill>
                  <a:srgbClr val="212121"/>
                </a:solidFill>
                <a:latin typeface="Meiryo" panose="020B0604030504040204" pitchFamily="34" charset="-128"/>
                <a:ea typeface="Meiryo" panose="020B0604030504040204" pitchFamily="34" charset="-128"/>
              </a:rPr>
              <a:t>は、システム制御がかからず予約できてしまいます。</a:t>
            </a:r>
            <a:br>
              <a:rPr kumimoji="0" lang="en-US" altLang="ja-JP" sz="1200" kern="0" spc="0">
                <a:solidFill>
                  <a:srgbClr val="212121"/>
                </a:solidFill>
                <a:latin typeface="Meiryo" panose="020B0604030504040204" pitchFamily="34" charset="-128"/>
                <a:ea typeface="Meiryo" panose="020B0604030504040204" pitchFamily="34" charset="-128"/>
              </a:rPr>
            </a:br>
            <a:r>
              <a:rPr kumimoji="0" lang="ja-JP" altLang="en-US" sz="1200" kern="0" spc="0">
                <a:solidFill>
                  <a:srgbClr val="212121"/>
                </a:solidFill>
                <a:latin typeface="Meiryo" panose="020B0604030504040204" pitchFamily="34" charset="-128"/>
                <a:ea typeface="Meiryo" panose="020B0604030504040204" pitchFamily="34" charset="-128"/>
              </a:rPr>
              <a:t>しかし、プロモーション規制対象のため、審査のタイミングで否認されます。</a:t>
            </a:r>
            <a:br>
              <a:rPr kumimoji="0" lang="en-US" altLang="ja-JP" sz="1200" kern="0" spc="0">
                <a:solidFill>
                  <a:srgbClr val="212121"/>
                </a:solidFill>
                <a:latin typeface="Meiryo" panose="020B0604030504040204" pitchFamily="34" charset="-128"/>
                <a:ea typeface="Meiryo" panose="020B0604030504040204" pitchFamily="34" charset="-128"/>
              </a:rPr>
            </a:br>
            <a:r>
              <a:rPr kumimoji="0" lang="ja-JP" altLang="en-US" sz="1200" b="1" kern="0" spc="0">
                <a:solidFill>
                  <a:srgbClr val="C00000"/>
                </a:solidFill>
                <a:latin typeface="Meiryo" panose="020B0604030504040204" pitchFamily="34" charset="-128"/>
                <a:ea typeface="Meiryo" panose="020B0604030504040204" pitchFamily="34" charset="-128"/>
              </a:rPr>
              <a:t>否認された場合、再審査を申請するか、忘れずにキャンセルしてください。</a:t>
            </a:r>
            <a:br>
              <a:rPr kumimoji="0" lang="en-US" altLang="ja-JP" sz="1200" b="1" kern="0" spc="0">
                <a:solidFill>
                  <a:srgbClr val="C00000"/>
                </a:solidFill>
                <a:latin typeface="Meiryo" panose="020B0604030504040204" pitchFamily="34" charset="-128"/>
                <a:ea typeface="Meiryo" panose="020B0604030504040204" pitchFamily="34" charset="-128"/>
              </a:rPr>
            </a:br>
            <a:r>
              <a:rPr kumimoji="0" lang="ja-JP" altLang="en-US" sz="1200" kern="0" spc="0">
                <a:solidFill>
                  <a:srgbClr val="212121"/>
                </a:solidFill>
                <a:latin typeface="Meiryo" panose="020B0604030504040204" pitchFamily="34" charset="-128"/>
                <a:ea typeface="Meiryo" panose="020B0604030504040204" pitchFamily="34" charset="-128"/>
              </a:rPr>
              <a:t>（キャンペーン作成（予約）後、</a:t>
            </a:r>
            <a:r>
              <a:rPr kumimoji="0" lang="en-US" altLang="ja-JP" sz="1200" kern="0" spc="0">
                <a:solidFill>
                  <a:srgbClr val="212121"/>
                </a:solidFill>
                <a:latin typeface="Meiryo" panose="020B0604030504040204" pitchFamily="34" charset="-128"/>
                <a:ea typeface="Meiryo" panose="020B0604030504040204" pitchFamily="34" charset="-128"/>
              </a:rPr>
              <a:t>3</a:t>
            </a:r>
            <a:r>
              <a:rPr kumimoji="0" lang="ja-JP" altLang="en-US" sz="1200" kern="0" spc="0">
                <a:solidFill>
                  <a:srgbClr val="212121"/>
                </a:solidFill>
                <a:latin typeface="Meiryo" panose="020B0604030504040204" pitchFamily="34" charset="-128"/>
                <a:ea typeface="Meiryo" panose="020B0604030504040204" pitchFamily="34" charset="-128"/>
              </a:rPr>
              <a:t>営業日より後のキャンセル、または掲載開始日以降のキャンセルはキャンセル料が発生します）</a:t>
            </a:r>
            <a:br>
              <a:rPr kumimoji="0" lang="en-US" altLang="ja-JP" sz="1200" kern="0" spc="0">
                <a:solidFill>
                  <a:srgbClr val="212121"/>
                </a:solidFill>
                <a:latin typeface="Meiryo" panose="020B0604030504040204" pitchFamily="34" charset="-128"/>
                <a:ea typeface="Meiryo" panose="020B0604030504040204" pitchFamily="34" charset="-128"/>
              </a:rPr>
            </a:br>
            <a:r>
              <a:rPr kumimoji="0" lang="ja-JP" altLang="en-US" sz="1000" kern="0" spc="0">
                <a:solidFill>
                  <a:srgbClr val="212121"/>
                </a:solidFill>
                <a:latin typeface="Meiryo" panose="020B0604030504040204" pitchFamily="34" charset="-128"/>
                <a:ea typeface="Meiryo" panose="020B0604030504040204" pitchFamily="34" charset="-128"/>
              </a:rPr>
              <a:t>なお、ブランドパネル</a:t>
            </a:r>
            <a:r>
              <a:rPr kumimoji="0" lang="en-US" altLang="ja-JP" sz="1000" kern="0" spc="0">
                <a:solidFill>
                  <a:srgbClr val="212121"/>
                </a:solidFill>
                <a:latin typeface="Meiryo" panose="020B0604030504040204" pitchFamily="34" charset="-128"/>
                <a:ea typeface="Meiryo" panose="020B0604030504040204" pitchFamily="34" charset="-128"/>
              </a:rPr>
              <a:t> </a:t>
            </a:r>
            <a:r>
              <a:rPr kumimoji="0" lang="ja-JP" altLang="en-US" sz="1000" kern="0" spc="0">
                <a:solidFill>
                  <a:srgbClr val="212121"/>
                </a:solidFill>
                <a:latin typeface="Meiryo" panose="020B0604030504040204" pitchFamily="34" charset="-128"/>
                <a:ea typeface="Meiryo" panose="020B0604030504040204" pitchFamily="34" charset="-128"/>
              </a:rPr>
              <a:t>リッチフォーマット</a:t>
            </a:r>
            <a:r>
              <a:rPr kumimoji="0" lang="en-US" altLang="ja-JP" sz="1000" kern="0" spc="0">
                <a:solidFill>
                  <a:srgbClr val="212121"/>
                </a:solidFill>
                <a:latin typeface="Meiryo" panose="020B0604030504040204" pitchFamily="34" charset="-128"/>
                <a:ea typeface="Meiryo" panose="020B0604030504040204" pitchFamily="34" charset="-128"/>
              </a:rPr>
              <a:t> </a:t>
            </a:r>
            <a:r>
              <a:rPr kumimoji="0" lang="en" altLang="ja-JP" sz="1000" kern="0" spc="0">
                <a:solidFill>
                  <a:srgbClr val="212121"/>
                </a:solidFill>
                <a:latin typeface="Meiryo" panose="020B0604030504040204" pitchFamily="34" charset="-128"/>
                <a:ea typeface="Meiryo" panose="020B0604030504040204" pitchFamily="34" charset="-128"/>
              </a:rPr>
              <a:t>MD</a:t>
            </a:r>
            <a:r>
              <a:rPr kumimoji="0" lang="ja-JP" altLang="en-US" sz="1000" kern="0" spc="0">
                <a:solidFill>
                  <a:srgbClr val="212121"/>
                </a:solidFill>
                <a:latin typeface="Meiryo" panose="020B0604030504040204" pitchFamily="34" charset="-128"/>
                <a:ea typeface="Meiryo" panose="020B0604030504040204" pitchFamily="34" charset="-128"/>
              </a:rPr>
              <a:t>関連商品、ブランドパネル</a:t>
            </a:r>
            <a:r>
              <a:rPr kumimoji="0" lang="en-US" altLang="ja-JP" sz="1000" kern="0" spc="0">
                <a:solidFill>
                  <a:srgbClr val="212121"/>
                </a:solidFill>
                <a:latin typeface="Meiryo" panose="020B0604030504040204" pitchFamily="34" charset="-128"/>
                <a:ea typeface="Meiryo" panose="020B0604030504040204" pitchFamily="34" charset="-128"/>
              </a:rPr>
              <a:t> </a:t>
            </a:r>
            <a:r>
              <a:rPr kumimoji="0" lang="ja-JP" altLang="en-US" sz="1000" kern="0" spc="0">
                <a:solidFill>
                  <a:srgbClr val="212121"/>
                </a:solidFill>
                <a:latin typeface="Meiryo" panose="020B0604030504040204" pitchFamily="34" charset="-128"/>
                <a:ea typeface="Meiryo" panose="020B0604030504040204" pitchFamily="34" charset="-128"/>
              </a:rPr>
              <a:t>トップインパクト</a:t>
            </a:r>
            <a:r>
              <a:rPr kumimoji="0" lang="en-US" altLang="ja-JP" sz="1000" kern="0" spc="0">
                <a:solidFill>
                  <a:srgbClr val="212121"/>
                </a:solidFill>
                <a:latin typeface="Meiryo" panose="020B0604030504040204" pitchFamily="34" charset="-128"/>
                <a:ea typeface="Meiryo" panose="020B0604030504040204" pitchFamily="34" charset="-128"/>
              </a:rPr>
              <a:t> </a:t>
            </a:r>
            <a:r>
              <a:rPr kumimoji="0" lang="en" altLang="ja-JP" sz="1000" kern="0" spc="0">
                <a:solidFill>
                  <a:srgbClr val="212121"/>
                </a:solidFill>
                <a:latin typeface="Meiryo" panose="020B0604030504040204" pitchFamily="34" charset="-128"/>
                <a:ea typeface="Meiryo" panose="020B0604030504040204" pitchFamily="34" charset="-128"/>
              </a:rPr>
              <a:t>PC</a:t>
            </a:r>
            <a:r>
              <a:rPr kumimoji="0" lang="ja-JP" altLang="en-US" sz="1000" kern="0" spc="0">
                <a:solidFill>
                  <a:srgbClr val="212121"/>
                </a:solidFill>
                <a:latin typeface="Meiryo" panose="020B0604030504040204" pitchFamily="34" charset="-128"/>
                <a:ea typeface="Meiryo" panose="020B0604030504040204" pitchFamily="34" charset="-128"/>
              </a:rPr>
              <a:t>以外の商品は事前提案可否が必須です。</a:t>
            </a:r>
          </a:p>
        </p:txBody>
      </p:sp>
      <p:sp>
        <p:nvSpPr>
          <p:cNvPr id="3" name="テキスト ボックス 2">
            <a:extLst>
              <a:ext uri="{FF2B5EF4-FFF2-40B4-BE49-F238E27FC236}">
                <a16:creationId xmlns:a16="http://schemas.microsoft.com/office/drawing/2014/main" id="{C93DD86A-6512-0602-7195-4F9293D4CA98}"/>
              </a:ext>
            </a:extLst>
          </p:cNvPr>
          <p:cNvSpPr txBox="1"/>
          <p:nvPr/>
        </p:nvSpPr>
        <p:spPr>
          <a:xfrm>
            <a:off x="6195849" y="4191985"/>
            <a:ext cx="5057795" cy="400110"/>
          </a:xfrm>
          <a:prstGeom prst="rect">
            <a:avLst/>
          </a:prstGeom>
          <a:noFill/>
        </p:spPr>
        <p:txBody>
          <a:bodyPr wrap="none" rtlCol="0">
            <a:spAutoFit/>
          </a:bodyPr>
          <a:lstStyle/>
          <a:p>
            <a:pPr algn="l"/>
            <a:r>
              <a:rPr lang="ja-JP" altLang="en-US" sz="1000"/>
              <a:t>上記以外においても</a:t>
            </a:r>
            <a:r>
              <a:rPr kumimoji="1" lang="ja-JP" altLang="en-US" sz="1000"/>
              <a:t>ユーザーに不快感・嫌悪感を与えるおそれのある場合は掲載を</a:t>
            </a:r>
            <a:endParaRPr kumimoji="1" lang="en-US" altLang="ja-JP" sz="1000"/>
          </a:p>
          <a:p>
            <a:pPr algn="l"/>
            <a:r>
              <a:rPr kumimoji="1" lang="ja-JP" altLang="en-US" sz="1000"/>
              <a:t>お断りすることがございます。</a:t>
            </a:r>
          </a:p>
        </p:txBody>
      </p:sp>
    </p:spTree>
    <p:extLst>
      <p:ext uri="{BB962C8B-B14F-4D97-AF65-F5344CB8AC3E}">
        <p14:creationId xmlns:p14="http://schemas.microsoft.com/office/powerpoint/2010/main" val="258544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販売制限カテゴリー</a:t>
            </a:r>
            <a:endParaRPr kumimoji="1" lang="ja-JP" altLang="en-US"/>
          </a:p>
        </p:txBody>
      </p:sp>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540339" y="5256548"/>
            <a:ext cx="9172235" cy="1224000"/>
          </a:xfrm>
          <a:prstGeom prst="rect">
            <a:avLst/>
          </a:prstGeom>
        </p:spPr>
        <p:txBody>
          <a:bodyPr lIns="0" tIns="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buFontTx/>
              <a:buNone/>
              <a:defRPr/>
            </a:pPr>
            <a:r>
              <a:rPr kumimoji="0" lang="ja-JP" altLang="en-US" sz="1600" b="1" kern="0" spc="0">
                <a:solidFill>
                  <a:srgbClr val="C00000"/>
                </a:solidFill>
                <a:latin typeface="Meiryo" panose="020B0604030504040204" pitchFamily="34" charset="-128"/>
                <a:ea typeface="Meiryo" panose="020B0604030504040204" pitchFamily="34" charset="-128"/>
              </a:rPr>
              <a:t>「下着・水着」の訴求内容に該当するか迷ったら</a:t>
            </a:r>
            <a:r>
              <a:rPr kumimoji="0" lang="ja-JP" altLang="en-US" sz="1200" kern="0" spc="0">
                <a:solidFill>
                  <a:srgbClr val="595959"/>
                </a:solidFill>
                <a:latin typeface="Meiryo" panose="020B0604030504040204" pitchFamily="34" charset="-128"/>
                <a:ea typeface="Meiryo" panose="020B0604030504040204" pitchFamily="34" charset="-128"/>
              </a:rPr>
              <a:t>（予約前に確認可能です）</a:t>
            </a:r>
          </a:p>
          <a:p>
            <a:pPr defTabSz="914400">
              <a:lnSpc>
                <a:spcPct val="120000"/>
              </a:lnSpc>
              <a:spcBef>
                <a:spcPts val="0"/>
              </a:spcBef>
              <a:buFontTx/>
              <a:buNone/>
              <a:defRPr/>
            </a:pPr>
            <a:r>
              <a:rPr kumimoji="0" lang="ja-JP" altLang="en-US" sz="1200" kern="0" spc="0">
                <a:solidFill>
                  <a:srgbClr val="333333"/>
                </a:solidFill>
                <a:latin typeface="Meiryo" panose="020B0604030504040204" pitchFamily="34" charset="-128"/>
                <a:ea typeface="Meiryo" panose="020B0604030504040204" pitchFamily="34" charset="-128"/>
              </a:rPr>
              <a:t>「ディスプレイ広告（予約型）　入稿前審査依頼フォーム」</a:t>
            </a:r>
          </a:p>
          <a:p>
            <a:pPr defTabSz="914400">
              <a:lnSpc>
                <a:spcPct val="120000"/>
              </a:lnSpc>
              <a:spcBef>
                <a:spcPts val="0"/>
              </a:spcBef>
              <a:buFontTx/>
              <a:buNone/>
              <a:defRPr/>
            </a:pPr>
            <a:r>
              <a:rPr kumimoji="0" lang="en-US" altLang="ja-JP" sz="1200" kern="0" spc="0">
                <a:solidFill>
                  <a:srgbClr val="212121"/>
                </a:solidFill>
                <a:latin typeface="Meiryo" panose="020B0604030504040204" pitchFamily="34" charset="-128"/>
                <a:ea typeface="Meiryo" panose="020B0604030504040204" pitchFamily="34" charset="-128"/>
                <a:hlinkClick r:id="rId4"/>
              </a:rPr>
              <a:t>https://form-business.yahoo.co.jp/claris/enqueteForm?inquiry_type=guaranteed_review</a:t>
            </a:r>
            <a:r>
              <a:rPr kumimoji="0" lang="en-US" altLang="ja-JP" sz="1200" kern="0" spc="0">
                <a:solidFill>
                  <a:srgbClr val="212121"/>
                </a:solidFill>
                <a:latin typeface="Meiryo" panose="020B0604030504040204" pitchFamily="34" charset="-128"/>
                <a:ea typeface="Meiryo" panose="020B0604030504040204" pitchFamily="34" charset="-128"/>
              </a:rPr>
              <a:t> </a:t>
            </a:r>
            <a:r>
              <a:rPr kumimoji="0" lang="ja-JP" altLang="en-US" sz="1200" kern="0" spc="0">
                <a:solidFill>
                  <a:srgbClr val="595959"/>
                </a:solidFill>
                <a:latin typeface="Meiryo" panose="020B0604030504040204" pitchFamily="34" charset="-128"/>
                <a:ea typeface="Meiryo" panose="020B0604030504040204" pitchFamily="34" charset="-128"/>
              </a:rPr>
              <a:t>から入稿前審査を依頼してください。</a:t>
            </a:r>
          </a:p>
          <a:p>
            <a:pPr marL="171450" indent="-171450" defTabSz="914400">
              <a:lnSpc>
                <a:spcPct val="120000"/>
              </a:lnSpc>
              <a:spcBef>
                <a:spcPts val="0"/>
              </a:spcBef>
              <a:buFont typeface="Wingdings" panose="05000000000000000000" pitchFamily="2" charset="2"/>
              <a:buChar char="n"/>
              <a:defRPr/>
            </a:pPr>
            <a:r>
              <a:rPr kumimoji="0" lang="ja-JP" altLang="en-US" sz="1100" b="1" kern="0" spc="0">
                <a:solidFill>
                  <a:srgbClr val="595959"/>
                </a:solidFill>
                <a:latin typeface="Meiryo" panose="020B0604030504040204" pitchFamily="34" charset="-128"/>
                <a:ea typeface="Meiryo" panose="020B0604030504040204" pitchFamily="34" charset="-128"/>
              </a:rPr>
              <a:t>選択項目</a:t>
            </a:r>
            <a:r>
              <a:rPr kumimoji="0" lang="ja-JP" altLang="en-US" sz="1100" kern="0" spc="0">
                <a:solidFill>
                  <a:srgbClr val="595959"/>
                </a:solidFill>
                <a:latin typeface="Meiryo" panose="020B0604030504040204" pitchFamily="34" charset="-128"/>
                <a:ea typeface="Meiryo" panose="020B0604030504040204" pitchFamily="34" charset="-128"/>
              </a:rPr>
              <a:t>：審査区分、広告タイプ、アイテムデバイス、最終リンク先</a:t>
            </a:r>
            <a:r>
              <a:rPr kumimoji="0" lang="en-US" altLang="ja-JP" sz="1100" kern="0" spc="0">
                <a:solidFill>
                  <a:srgbClr val="595959"/>
                </a:solidFill>
                <a:latin typeface="Meiryo" panose="020B0604030504040204" pitchFamily="34" charset="-128"/>
                <a:ea typeface="Meiryo" panose="020B0604030504040204" pitchFamily="34" charset="-128"/>
              </a:rPr>
              <a:t>URL</a:t>
            </a:r>
            <a:r>
              <a:rPr kumimoji="0" lang="ja-JP" altLang="en-US" sz="1100" kern="0" spc="0">
                <a:solidFill>
                  <a:srgbClr val="595959"/>
                </a:solidFill>
                <a:latin typeface="Meiryo" panose="020B0604030504040204" pitchFamily="34" charset="-128"/>
                <a:ea typeface="Meiryo" panose="020B0604030504040204" pitchFamily="34" charset="-128"/>
              </a:rPr>
              <a:t>、入稿時のリンク先の状態</a:t>
            </a:r>
          </a:p>
          <a:p>
            <a:pPr marL="171450" indent="-171450" defTabSz="914400">
              <a:lnSpc>
                <a:spcPct val="120000"/>
              </a:lnSpc>
              <a:spcBef>
                <a:spcPts val="0"/>
              </a:spcBef>
              <a:buFont typeface="Wingdings" panose="05000000000000000000" pitchFamily="2" charset="2"/>
              <a:buChar char="n"/>
              <a:defRPr/>
            </a:pPr>
            <a:r>
              <a:rPr kumimoji="0" lang="ja-JP" altLang="en-US" sz="1100" b="1" kern="0" spc="0">
                <a:solidFill>
                  <a:srgbClr val="595959"/>
                </a:solidFill>
                <a:latin typeface="Meiryo" panose="020B0604030504040204" pitchFamily="34" charset="-128"/>
                <a:ea typeface="Meiryo" panose="020B0604030504040204" pitchFamily="34" charset="-128"/>
              </a:rPr>
              <a:t>詳細</a:t>
            </a:r>
            <a:r>
              <a:rPr kumimoji="0" lang="ja-JP" altLang="en-US" sz="1100" kern="0" spc="0">
                <a:solidFill>
                  <a:srgbClr val="595959"/>
                </a:solidFill>
                <a:latin typeface="Meiryo" panose="020B0604030504040204" pitchFamily="34" charset="-128"/>
                <a:ea typeface="Meiryo" panose="020B0604030504040204" pitchFamily="34" charset="-128"/>
              </a:rPr>
              <a:t>：「出稿予定の広告フォーマット」において、対象商品を選択。「備考」欄に下着水着制限に該当するかの確認である旨を明記。</a:t>
            </a:r>
          </a:p>
          <a:p>
            <a:pPr marL="171450" indent="-171450" defTabSz="914400">
              <a:lnSpc>
                <a:spcPct val="120000"/>
              </a:lnSpc>
              <a:spcBef>
                <a:spcPts val="0"/>
              </a:spcBef>
              <a:buFont typeface="Wingdings" panose="05000000000000000000" pitchFamily="2" charset="2"/>
              <a:buChar char="n"/>
              <a:defRPr/>
            </a:pPr>
            <a:r>
              <a:rPr kumimoji="0" lang="ja-JP" altLang="en-US" sz="1100" b="1" kern="0" spc="0">
                <a:solidFill>
                  <a:srgbClr val="595959"/>
                </a:solidFill>
                <a:latin typeface="Meiryo" panose="020B0604030504040204" pitchFamily="34" charset="-128"/>
                <a:ea typeface="Meiryo" panose="020B0604030504040204" pitchFamily="34" charset="-128"/>
              </a:rPr>
              <a:t>弊社からの回答</a:t>
            </a:r>
            <a:r>
              <a:rPr kumimoji="0" lang="ja-JP" altLang="en-US" sz="1100" kern="0" spc="0">
                <a:solidFill>
                  <a:srgbClr val="595959"/>
                </a:solidFill>
                <a:latin typeface="Meiryo" panose="020B0604030504040204" pitchFamily="34" charset="-128"/>
                <a:ea typeface="Meiryo" panose="020B0604030504040204" pitchFamily="34" charset="-128"/>
              </a:rPr>
              <a:t>：制限に該当するか否かを回答させていただきます。</a:t>
            </a:r>
          </a:p>
        </p:txBody>
      </p:sp>
      <p:graphicFrame>
        <p:nvGraphicFramePr>
          <p:cNvPr id="8" name="表 7">
            <a:extLst>
              <a:ext uri="{FF2B5EF4-FFF2-40B4-BE49-F238E27FC236}">
                <a16:creationId xmlns:a16="http://schemas.microsoft.com/office/drawing/2014/main" id="{DED5945E-D296-454A-6B0D-23AE9F76FFBE}"/>
              </a:ext>
            </a:extLst>
          </p:cNvPr>
          <p:cNvGraphicFramePr>
            <a:graphicFrameLocks noGrp="1"/>
          </p:cNvGraphicFramePr>
          <p:nvPr/>
        </p:nvGraphicFramePr>
        <p:xfrm>
          <a:off x="479424" y="1268413"/>
          <a:ext cx="11233149" cy="2989261"/>
        </p:xfrm>
        <a:graphic>
          <a:graphicData uri="http://schemas.openxmlformats.org/drawingml/2006/table">
            <a:tbl>
              <a:tblPr firstRow="1" bandRow="1"/>
              <a:tblGrid>
                <a:gridCol w="1031675">
                  <a:extLst>
                    <a:ext uri="{9D8B030D-6E8A-4147-A177-3AD203B41FA5}">
                      <a16:colId xmlns:a16="http://schemas.microsoft.com/office/drawing/2014/main" val="3127696540"/>
                    </a:ext>
                  </a:extLst>
                </a:gridCol>
                <a:gridCol w="4074742">
                  <a:extLst>
                    <a:ext uri="{9D8B030D-6E8A-4147-A177-3AD203B41FA5}">
                      <a16:colId xmlns:a16="http://schemas.microsoft.com/office/drawing/2014/main" val="1445176039"/>
                    </a:ext>
                  </a:extLst>
                </a:gridCol>
                <a:gridCol w="6126732">
                  <a:extLst>
                    <a:ext uri="{9D8B030D-6E8A-4147-A177-3AD203B41FA5}">
                      <a16:colId xmlns:a16="http://schemas.microsoft.com/office/drawing/2014/main" val="1741614184"/>
                    </a:ext>
                  </a:extLst>
                </a:gridCol>
              </a:tblGrid>
              <a:tr h="35467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カテゴリー</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定義</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u="none">
                          <a:latin typeface="Meiryo" panose="020B0604030504040204" pitchFamily="34" charset="-128"/>
                          <a:ea typeface="Meiryo" panose="020B0604030504040204" pitchFamily="34" charset="-128"/>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extLst>
                  <a:ext uri="{0D108BD9-81ED-4DB2-BD59-A6C34878D82A}">
                    <a16:rowId xmlns:a16="http://schemas.microsoft.com/office/drawing/2014/main" val="2227443882"/>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下着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肌に直接装着するもの、衛生上肌につけているものや体形を美しく見せるためのもの、多くの人が当然のものとしてつけているもの。</a:t>
                      </a:r>
                    </a:p>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保湿性を高めたり衛生を意識するために下着以外につける、いわゆる肌着も下着に含む。</a:t>
                      </a:r>
                      <a:endParaRPr kumimoji="1" lang="ja-JP" altLang="en-US" sz="1050">
                        <a:solidFill>
                          <a:schemeClr val="tx1">
                            <a:lumMod val="65000"/>
                            <a:lumOff val="35000"/>
                          </a:schemeClr>
                        </a:solidFill>
                        <a:latin typeface="Meiryo" panose="020B0604030504040204" pitchFamily="34" charset="-128"/>
                        <a:ea typeface="Meiryo" panose="020B0604030504040204" pitchFamily="34" charset="-128"/>
                      </a:endParaRP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lvl="2" indent="0">
                        <a:lnSpc>
                          <a:spcPct val="120000"/>
                        </a:lnSpc>
                      </a:pPr>
                      <a:r>
                        <a:rPr lang="ja-JP" altLang="ja-JP" sz="1050" b="1">
                          <a:solidFill>
                            <a:schemeClr val="tx1">
                              <a:lumMod val="65000"/>
                              <a:lumOff val="35000"/>
                            </a:schemeClr>
                          </a:solidFill>
                          <a:latin typeface="Meiryo" panose="020B0604030504040204" pitchFamily="34" charset="-128"/>
                          <a:ea typeface="Meiryo" panose="020B0604030504040204" pitchFamily="34" charset="-128"/>
                        </a:rPr>
                        <a:t>対象例）</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・ショーツ</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パンツ</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ガードル</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・ブラジャー</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スポーツブラ</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ブラトップ</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チューブトップ</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ヌーブラ</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・キャミソール</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ベビードール</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スリップ</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・ペチコート</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インナーショートパンツ</a:t>
                      </a:r>
                      <a:endParaRPr kumimoji="1" lang="ja-JP" altLang="en-US" sz="105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17888270"/>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水着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20000"/>
                        </a:lnSpc>
                        <a:spcBef>
                          <a:spcPts val="0"/>
                        </a:spcBef>
                        <a:spcAft>
                          <a:spcPts val="0"/>
                        </a:spcAft>
                        <a:buClrTx/>
                        <a:buSzTx/>
                        <a:buFontTx/>
                        <a:buNone/>
                        <a:tabLst/>
                        <a:defRPr/>
                      </a:pPr>
                      <a:r>
                        <a:rPr lang="ja-JP" altLang="ja-JP" sz="1050">
                          <a:solidFill>
                            <a:schemeClr val="tx1">
                              <a:lumMod val="65000"/>
                              <a:lumOff val="35000"/>
                            </a:schemeClr>
                          </a:solidFill>
                          <a:latin typeface="Meiryo" panose="020B0604030504040204" pitchFamily="34" charset="-128"/>
                          <a:ea typeface="Meiryo" panose="020B0604030504040204" pitchFamily="34" charset="-128"/>
                        </a:rPr>
                        <a:t>海水浴や水泳等に用いる衣服。</a:t>
                      </a: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896938" indent="-896938">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以下は基本的に</a:t>
                      </a:r>
                      <a:r>
                        <a:rPr lang="ja-JP" altLang="ja-JP" sz="1050" b="1">
                          <a:solidFill>
                            <a:schemeClr val="tx1">
                              <a:lumMod val="65000"/>
                              <a:lumOff val="35000"/>
                            </a:schemeClr>
                          </a:solidFill>
                          <a:latin typeface="Meiryo" panose="020B0604030504040204" pitchFamily="34" charset="-128"/>
                          <a:ea typeface="Meiryo" panose="020B0604030504040204" pitchFamily="34" charset="-128"/>
                        </a:rPr>
                        <a:t>対象外</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とします。</a:t>
                      </a:r>
                    </a:p>
                    <a:p>
                      <a:pPr marL="896938" lvl="1" indent="-896938">
                        <a:lnSpc>
                          <a:spcPct val="120000"/>
                        </a:lnSpc>
                      </a:pPr>
                      <a:r>
                        <a:rPr lang="ja-JP" altLang="ja-JP" sz="1050" b="1">
                          <a:solidFill>
                            <a:schemeClr val="tx1">
                              <a:lumMod val="65000"/>
                              <a:lumOff val="35000"/>
                            </a:schemeClr>
                          </a:solidFill>
                          <a:latin typeface="Meiryo" panose="020B0604030504040204" pitchFamily="34" charset="-128"/>
                          <a:ea typeface="Meiryo" panose="020B0604030504040204" pitchFamily="34" charset="-128"/>
                        </a:rPr>
                        <a:t>対象外例）</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・スポーツ水着</a:t>
                      </a:r>
                      <a:r>
                        <a:rPr lang="ja-JP" altLang="en-US" sz="1050">
                          <a:solidFill>
                            <a:schemeClr val="tx1">
                              <a:lumMod val="65000"/>
                              <a:lumOff val="35000"/>
                            </a:schemeClr>
                          </a:solidFill>
                          <a:latin typeface="Meiryo" panose="020B0604030504040204" pitchFamily="34" charset="-128"/>
                          <a:ea typeface="Meiryo" panose="020B0604030504040204" pitchFamily="34" charset="-128"/>
                        </a:rPr>
                        <a:t>　</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・ラッシュガード</a:t>
                      </a:r>
                    </a:p>
                    <a:p>
                      <a:pPr marL="0" indent="0">
                        <a:lnSpc>
                          <a:spcPct val="120000"/>
                        </a:lnSpc>
                      </a:pPr>
                      <a:r>
                        <a:rPr lang="en-US" altLang="ja-JP" sz="1050" b="1">
                          <a:solidFill>
                            <a:srgbClr val="C00000"/>
                          </a:solidFill>
                          <a:latin typeface="Meiryo" panose="020B0604030504040204" pitchFamily="34" charset="-128"/>
                          <a:ea typeface="Meiryo" panose="020B0604030504040204" pitchFamily="34" charset="-128"/>
                        </a:rPr>
                        <a:t>※</a:t>
                      </a:r>
                      <a:r>
                        <a:rPr lang="ja-JP" altLang="ja-JP" sz="1050" b="1">
                          <a:solidFill>
                            <a:srgbClr val="C00000"/>
                          </a:solidFill>
                          <a:latin typeface="Meiryo" panose="020B0604030504040204" pitchFamily="34" charset="-128"/>
                          <a:ea typeface="Meiryo" panose="020B0604030504040204" pitchFamily="34" charset="-128"/>
                        </a:rPr>
                        <a:t>局部アップ等、他掲載基準で不可となる場合がありますのでご注意ください。</a:t>
                      </a:r>
                      <a:endParaRPr lang="en-US" altLang="ja-JP" sz="1050" b="1">
                        <a:solidFill>
                          <a:srgbClr val="C00000"/>
                        </a:solidFill>
                        <a:latin typeface="Meiryo" panose="020B0604030504040204" pitchFamily="34" charset="-128"/>
                        <a:ea typeface="Meiryo" panose="020B0604030504040204" pitchFamily="34" charset="-128"/>
                      </a:endParaRPr>
                    </a:p>
                    <a:p>
                      <a:pPr marL="0" indent="0">
                        <a:lnSpc>
                          <a:spcPct val="120000"/>
                        </a:lnSpc>
                      </a:pPr>
                      <a:r>
                        <a:rPr lang="ja-JP" altLang="en-US" sz="1050">
                          <a:solidFill>
                            <a:srgbClr val="C00000"/>
                          </a:solidFill>
                          <a:latin typeface="Meiryo" panose="020B0604030504040204" pitchFamily="34" charset="-128"/>
                          <a:ea typeface="Meiryo" panose="020B0604030504040204" pitchFamily="34" charset="-128"/>
                        </a:rPr>
                        <a:t> </a:t>
                      </a:r>
                      <a:r>
                        <a:rPr kumimoji="1" lang="ja-JP" altLang="en-US" sz="1050" kern="1200">
                          <a:solidFill>
                            <a:schemeClr val="tx1">
                              <a:lumMod val="65000"/>
                              <a:lumOff val="35000"/>
                            </a:schemeClr>
                          </a:solidFill>
                          <a:latin typeface="Meiryo" panose="020B0604030504040204" pitchFamily="34" charset="-128"/>
                          <a:ea typeface="Meiryo" panose="020B0604030504040204" pitchFamily="34" charset="-128"/>
                          <a:cs typeface="+mn-cs"/>
                        </a:rPr>
                        <a:t>参照：</a:t>
                      </a:r>
                      <a:r>
                        <a:rPr kumimoji="1" lang="en-US" altLang="ja-JP" sz="105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a:solidFill>
                            <a:schemeClr val="tx1">
                              <a:lumMod val="65000"/>
                              <a:lumOff val="35000"/>
                            </a:schemeClr>
                          </a:solidFill>
                          <a:latin typeface="Meiryo" panose="020B0604030504040204" pitchFamily="34" charset="-128"/>
                          <a:ea typeface="Meiryo" panose="020B0604030504040204" pitchFamily="34" charset="-128"/>
                          <a:cs typeface="+mn-cs"/>
                        </a:rPr>
                        <a:t>広告</a:t>
                      </a:r>
                      <a:r>
                        <a:rPr kumimoji="1" lang="en-US" altLang="ja-JP" sz="105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a:solidFill>
                            <a:schemeClr val="tx1">
                              <a:lumMod val="65000"/>
                              <a:lumOff val="35000"/>
                            </a:schemeClr>
                          </a:solidFill>
                          <a:latin typeface="Meiryo" panose="020B0604030504040204" pitchFamily="34" charset="-128"/>
                          <a:ea typeface="Meiryo" panose="020B0604030504040204" pitchFamily="34" charset="-128"/>
                          <a:cs typeface="+mn-cs"/>
                        </a:rPr>
                        <a:t>広告掲載基準＞第</a:t>
                      </a:r>
                      <a:r>
                        <a:rPr kumimoji="1" lang="en-US" altLang="ja-JP" sz="1050" kern="1200">
                          <a:solidFill>
                            <a:schemeClr val="tx1">
                              <a:lumMod val="65000"/>
                              <a:lumOff val="35000"/>
                            </a:schemeClr>
                          </a:solidFill>
                          <a:latin typeface="Meiryo" panose="020B0604030504040204" pitchFamily="34" charset="-128"/>
                          <a:ea typeface="Meiryo" panose="020B0604030504040204" pitchFamily="34" charset="-128"/>
                          <a:cs typeface="+mn-cs"/>
                        </a:rPr>
                        <a:t>9</a:t>
                      </a:r>
                      <a:r>
                        <a:rPr kumimoji="1" lang="ja-JP" altLang="en-US" sz="1050" kern="1200">
                          <a:solidFill>
                            <a:schemeClr val="tx1">
                              <a:lumMod val="65000"/>
                              <a:lumOff val="35000"/>
                            </a:schemeClr>
                          </a:solidFill>
                          <a:latin typeface="Meiryo" panose="020B0604030504040204" pitchFamily="34" charset="-128"/>
                          <a:ea typeface="Meiryo" panose="020B0604030504040204" pitchFamily="34" charset="-128"/>
                          <a:cs typeface="+mn-cs"/>
                        </a:rPr>
                        <a:t>章　広告表現規制＞</a:t>
                      </a:r>
                      <a:r>
                        <a:rPr kumimoji="1" lang="en-US" altLang="ja-JP" sz="1050" kern="1200">
                          <a:solidFill>
                            <a:schemeClr val="tx1">
                              <a:lumMod val="65000"/>
                              <a:lumOff val="35000"/>
                            </a:schemeClr>
                          </a:solidFill>
                          <a:latin typeface="Meiryo" panose="020B0604030504040204" pitchFamily="34" charset="-128"/>
                          <a:ea typeface="Meiryo" panose="020B0604030504040204" pitchFamily="34" charset="-128"/>
                          <a:cs typeface="+mn-cs"/>
                        </a:rPr>
                        <a:t>3. </a:t>
                      </a:r>
                      <a:r>
                        <a:rPr kumimoji="1" lang="ja-JP" altLang="en-US" sz="1050" kern="1200">
                          <a:solidFill>
                            <a:schemeClr val="tx1">
                              <a:lumMod val="65000"/>
                              <a:lumOff val="35000"/>
                            </a:schemeClr>
                          </a:solidFill>
                          <a:latin typeface="Meiryo" panose="020B0604030504040204" pitchFamily="34" charset="-128"/>
                          <a:ea typeface="Meiryo" panose="020B0604030504040204" pitchFamily="34" charset="-128"/>
                          <a:cs typeface="+mn-cs"/>
                        </a:rPr>
                        <a:t>ユーザーに不快感を与えるような表現</a:t>
                      </a:r>
                      <a:endParaRPr kumimoji="1" lang="en-US" altLang="ja-JP" sz="105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20000"/>
                        </a:lnSpc>
                        <a:spcBef>
                          <a:spcPts val="0"/>
                        </a:spcBef>
                        <a:spcAft>
                          <a:spcPts val="0"/>
                        </a:spcAft>
                        <a:buClrTx/>
                        <a:buSzTx/>
                        <a:buFontTx/>
                        <a:buNone/>
                        <a:tabLst/>
                        <a:defRPr/>
                      </a:pPr>
                      <a:r>
                        <a:rPr kumimoji="1" lang="en-US" altLang="ja-JP" sz="1050">
                          <a:latin typeface="Meiryo" panose="020B0604030504040204" pitchFamily="34" charset="-128"/>
                          <a:ea typeface="Meiryo" panose="020B0604030504040204" pitchFamily="34" charset="-128"/>
                          <a:hlinkClick r:id="rId5"/>
                        </a:rPr>
                        <a:t>https://ads-help.yahoo-net.jp/s/article/H000044801?language=ja</a:t>
                      </a:r>
                      <a:endParaRPr kumimoji="1" lang="en-US" altLang="ja-JP" sz="105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98959427"/>
                  </a:ext>
                </a:extLst>
              </a:tr>
            </a:tbl>
          </a:graphicData>
        </a:graphic>
      </p:graphicFrame>
    </p:spTree>
    <p:extLst>
      <p:ext uri="{BB962C8B-B14F-4D97-AF65-F5344CB8AC3E}">
        <p14:creationId xmlns:p14="http://schemas.microsoft.com/office/powerpoint/2010/main" val="18925403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入稿前審査</a:t>
            </a:r>
            <a:endParaRPr kumimoji="1" lang="ja-JP" altLang="en-US" sz="1600">
              <a:solidFill>
                <a:schemeClr val="accent6"/>
              </a:solidFill>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5" y="1800164"/>
          <a:ext cx="11248747" cy="4337266"/>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問い合わせ</a:t>
                      </a:r>
                      <a:endParaRPr kumimoji="1" lang="en-US" altLang="ja-JP" sz="1000" b="1" kern="1200">
                        <a:solidFill>
                          <a:schemeClr val="accent3"/>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内容</a:t>
                      </a:r>
                      <a:endParaRPr kumimoji="1" lang="en-US" altLang="ja-JP" sz="1000" b="1" kern="120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a:solidFill>
                            <a:schemeClr val="bg1"/>
                          </a:solidFill>
                          <a:latin typeface="Meiryo" panose="020B0604030504040204" pitchFamily="34" charset="-128"/>
                          <a:ea typeface="Meiryo" panose="020B0604030504040204" pitchFamily="34" charset="-128"/>
                          <a:cs typeface="+mn-cs"/>
                        </a:rPr>
                        <a:t>/</a:t>
                      </a:r>
                      <a:r>
                        <a:rPr kumimoji="1" lang="ja-JP" altLang="en-US" sz="1000" b="1" kern="120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「比較検討」</a:t>
                      </a:r>
                      <a:endPar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ブランドリフト調査</a:t>
                      </a:r>
                      <a:br>
                        <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4"/>
                        </a:rPr>
                      </a:b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入稿前審査依頼フォーム</a:t>
                      </a:r>
                      <a:endParaRPr lang="en-US" altLang="ja-JP" sz="1000" b="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・広告タイプ：予約型専用広告（ブランドパネル クインティを除く）</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トップインパクト、パノラマなどのリッチ広告が対象です。予約型専用広告の詳細は入稿規定をご確認ください。</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5"/>
                        </a:rPr>
                        <a:t>https://ads-help.yahoo-net.jp/s/article/H000044534</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掲載反映日の</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6"/>
                        </a:rPr>
                        <a:t>ディスプレイ広告（予約型）入稿前審査依頼フォーム</a:t>
                      </a:r>
                      <a:endParaRPr kumimoji="1" lang="en-US" altLang="ja-JP" sz="1000" b="0" u="none">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a:solidFill>
                            <a:schemeClr val="accent6"/>
                          </a:solidFill>
                          <a:latin typeface="Meiryo" panose="020B0604030504040204" pitchFamily="34" charset="-128"/>
                          <a:ea typeface="Meiryo" panose="020B0604030504040204" pitchFamily="34" charset="-128"/>
                        </a:rPr>
                        <a:t>必須</a:t>
                      </a:r>
                      <a:endParaRPr kumimoji="1" lang="en-US" altLang="ja-JP" sz="10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7"/>
                        </a:rPr>
                        <a:t>掲載制限カテゴリー確認　依頼フォーム</a:t>
                      </a:r>
                      <a:br>
                        <a:rPr kumimoji="1" lang="en-US" altLang="ja-JP" sz="1000" b="0">
                          <a:latin typeface="Meiryo" panose="020B0604030504040204" pitchFamily="34" charset="-128"/>
                          <a:ea typeface="Meiryo" panose="020B0604030504040204" pitchFamily="34" charset="-128"/>
                        </a:rPr>
                      </a:br>
                      <a:endParaRPr lang="en-US" altLang="ja-JP" sz="1000" b="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537ABCAA-0EA2-0E56-55B9-D26B279646CF}"/>
              </a:ext>
            </a:extLst>
          </p:cNvPr>
          <p:cNvSpPr txBox="1"/>
          <p:nvPr/>
        </p:nvSpPr>
        <p:spPr>
          <a:xfrm>
            <a:off x="479425" y="1089025"/>
            <a:ext cx="11233150" cy="543995"/>
          </a:xfrm>
          <a:prstGeom prst="rect">
            <a:avLst/>
          </a:prstGeom>
          <a:noFill/>
        </p:spPr>
        <p:txBody>
          <a:bodyPr wrap="square" lIns="0" tIns="0" rIns="0" bIns="0" rtlCol="0">
            <a:spAutoFit/>
          </a:bodyPr>
          <a:lstStyle/>
          <a:p>
            <a:pPr>
              <a:lnSpc>
                <a:spcPct val="130000"/>
              </a:lnSpc>
            </a:pPr>
            <a:r>
              <a:rPr lang="ja-JP" altLang="en-US" sz="1400">
                <a:solidFill>
                  <a:srgbClr val="545454"/>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400">
                <a:solidFill>
                  <a:srgbClr val="545454"/>
                </a:solidFill>
                <a:latin typeface="Meiryo" panose="020B0604030504040204" pitchFamily="34" charset="-128"/>
                <a:ea typeface="Meiryo" panose="020B0604030504040204" pitchFamily="34" charset="-128"/>
              </a:rPr>
              <a:t>なお、審査には</a:t>
            </a:r>
            <a:r>
              <a:rPr lang="en-US" altLang="ja-JP" sz="1400">
                <a:solidFill>
                  <a:srgbClr val="545454"/>
                </a:solidFill>
                <a:latin typeface="Meiryo" panose="020B0604030504040204" pitchFamily="34" charset="-128"/>
                <a:ea typeface="Meiryo" panose="020B0604030504040204" pitchFamily="34" charset="-128"/>
              </a:rPr>
              <a:t>3</a:t>
            </a:r>
            <a:r>
              <a:rPr lang="ja-JP" altLang="en-US" sz="1400">
                <a:solidFill>
                  <a:srgbClr val="545454"/>
                </a:solidFill>
                <a:latin typeface="Meiryo" panose="020B0604030504040204" pitchFamily="34" charset="-128"/>
                <a:ea typeface="Meiryo" panose="020B0604030504040204" pitchFamily="34" charset="-128"/>
              </a:rPr>
              <a:t>営業日程度かかります。</a:t>
            </a:r>
            <a:endParaRPr lang="en-US" altLang="ja-JP" sz="140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219727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表 53">
            <a:extLst>
              <a:ext uri="{FF2B5EF4-FFF2-40B4-BE49-F238E27FC236}">
                <a16:creationId xmlns:a16="http://schemas.microsoft.com/office/drawing/2014/main" id="{141A91E3-8B91-DFE2-B30F-9775B676A79F}"/>
              </a:ext>
            </a:extLst>
          </p:cNvPr>
          <p:cNvGraphicFramePr>
            <a:graphicFrameLocks noGrp="1"/>
          </p:cNvGraphicFramePr>
          <p:nvPr/>
        </p:nvGraphicFramePr>
        <p:xfrm>
          <a:off x="1142999" y="4587870"/>
          <a:ext cx="10569576" cy="1728466"/>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DDDDD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3" name="テキスト プレースホルダー 2">
            <a:extLst>
              <a:ext uri="{FF2B5EF4-FFF2-40B4-BE49-F238E27FC236}">
                <a16:creationId xmlns:a16="http://schemas.microsoft.com/office/drawing/2014/main" id="{C365993D-FAA5-CC30-C802-28A86A51A9D7}"/>
              </a:ext>
            </a:extLst>
          </p:cNvPr>
          <p:cNvSpPr>
            <a:spLocks noGrp="1"/>
          </p:cNvSpPr>
          <p:nvPr>
            <p:ph type="body" sz="quarter" idx="12"/>
          </p:nvPr>
        </p:nvSpPr>
        <p:spPr/>
        <p:txBody>
          <a:bodyPr/>
          <a:lstStyle/>
          <a:p>
            <a:r>
              <a:rPr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9CEFE3F4-E92C-D328-FF27-10DF9A46BF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solidFill>
                  <a:schemeClr val="tx1">
                    <a:lumMod val="65000"/>
                    <a:lumOff val="35000"/>
                  </a:schemeClr>
                </a:solidFill>
                <a:latin typeface="+mn-ea"/>
              </a:rPr>
              <a:t>既存リリース商品と掲載期間が重複している場合</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nvGraphicFramePr>
        <p:xfrm>
          <a:off x="1142999" y="2180441"/>
          <a:ext cx="10569576" cy="2303562"/>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DDDDD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089025"/>
            <a:ext cx="11233150" cy="824072"/>
          </a:xfrm>
          <a:prstGeom prst="rect">
            <a:avLst/>
          </a:prstGeom>
          <a:noFill/>
        </p:spPr>
        <p:txBody>
          <a:bodyPr wrap="square" lIns="0" tIns="0" rIns="0" bIns="0" rtlCol="0">
            <a:spAutoFit/>
          </a:bodyPr>
          <a:lstStyle/>
          <a:p>
            <a:pPr>
              <a:lnSpc>
                <a:spcPct val="130000"/>
              </a:lnSpc>
            </a:pPr>
            <a:r>
              <a:rPr lang="ja-JP" altLang="en-US" sz="1400">
                <a:solidFill>
                  <a:srgbClr val="545454"/>
                </a:solidFill>
                <a:latin typeface="Meiryo" panose="020B0604030504040204" pitchFamily="34" charset="-128"/>
                <a:ea typeface="Meiryo" panose="020B0604030504040204" pitchFamily="34" charset="-128"/>
              </a:rPr>
              <a:t>既存リリース商品から商品スペックに変更がない場合など、既存リリース期間から続けて広告掲載できるよう</a:t>
            </a:r>
            <a:endParaRPr lang="en-US" altLang="ja-JP" sz="140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400">
                <a:solidFill>
                  <a:srgbClr val="545454"/>
                </a:solidFill>
                <a:latin typeface="Meiryo" panose="020B0604030504040204" pitchFamily="34" charset="-128"/>
                <a:ea typeface="Meiryo" panose="020B0604030504040204" pitchFamily="34" charset="-128"/>
              </a:rPr>
              <a:t>商品掲載期間を</a:t>
            </a:r>
            <a:r>
              <a:rPr lang="en-US" altLang="ja-JP" sz="1400">
                <a:solidFill>
                  <a:srgbClr val="545454"/>
                </a:solidFill>
                <a:latin typeface="Meiryo" panose="020B0604030504040204" pitchFamily="34" charset="-128"/>
                <a:ea typeface="Meiryo" panose="020B0604030504040204" pitchFamily="34" charset="-128"/>
              </a:rPr>
              <a:t>1</a:t>
            </a:r>
            <a:r>
              <a:rPr lang="ja-JP" altLang="en-US" sz="1400">
                <a:solidFill>
                  <a:srgbClr val="545454"/>
                </a:solidFill>
                <a:latin typeface="Meiryo" panose="020B0604030504040204" pitchFamily="34" charset="-128"/>
                <a:ea typeface="Meiryo" panose="020B0604030504040204" pitchFamily="34" charset="-128"/>
              </a:rPr>
              <a:t>カ月間重複して商品をリリースする場合があります。</a:t>
            </a:r>
            <a:endParaRPr lang="en-US" altLang="ja-JP" sz="140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400">
                <a:solidFill>
                  <a:srgbClr val="545454"/>
                </a:solidFill>
                <a:latin typeface="Meiryo" panose="020B0604030504040204" pitchFamily="34" charset="-128"/>
                <a:ea typeface="Meiryo" panose="020B0604030504040204" pitchFamily="34" charset="-128"/>
              </a:rPr>
              <a:t>広告掲載できる商品スペックに違いはありませんので、広告掲載期間に応じた商品をご利用ください。</a:t>
            </a:r>
            <a:endParaRPr lang="en-US" altLang="ja-JP" sz="1400">
              <a:solidFill>
                <a:srgbClr val="545454"/>
              </a:solidFill>
              <a:latin typeface="Meiryo" panose="020B0604030504040204" pitchFamily="34" charset="-128"/>
              <a:ea typeface="Meiryo" panose="020B0604030504040204" pitchFamily="34" charset="-128"/>
            </a:endParaRPr>
          </a:p>
        </p:txBody>
      </p:sp>
      <p:sp>
        <p:nvSpPr>
          <p:cNvPr id="45" name="ホームベース 44">
            <a:extLst>
              <a:ext uri="{FF2B5EF4-FFF2-40B4-BE49-F238E27FC236}">
                <a16:creationId xmlns:a16="http://schemas.microsoft.com/office/drawing/2014/main" id="{75A5B4F0-45AD-3387-E65E-BA85E55A8C7D}"/>
              </a:ext>
            </a:extLst>
          </p:cNvPr>
          <p:cNvSpPr/>
          <p:nvPr/>
        </p:nvSpPr>
        <p:spPr>
          <a:xfrm>
            <a:off x="4652717" y="3530276"/>
            <a:ext cx="7059848" cy="792000"/>
          </a:xfrm>
          <a:prstGeom prst="homePlate">
            <a:avLst/>
          </a:prstGeom>
          <a:solidFill>
            <a:srgbClr val="545454"/>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46" name="角丸四角形 45">
            <a:extLst>
              <a:ext uri="{FF2B5EF4-FFF2-40B4-BE49-F238E27FC236}">
                <a16:creationId xmlns:a16="http://schemas.microsoft.com/office/drawing/2014/main" id="{8A9C289E-5AC3-76F8-C308-754645F2ACDD}"/>
              </a:ext>
            </a:extLst>
          </p:cNvPr>
          <p:cNvSpPr/>
          <p:nvPr/>
        </p:nvSpPr>
        <p:spPr>
          <a:xfrm>
            <a:off x="6745349" y="3743183"/>
            <a:ext cx="2874584" cy="366186"/>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最新リリース商品掲載期間</a:t>
            </a:r>
          </a:p>
        </p:txBody>
      </p:sp>
      <p:sp>
        <p:nvSpPr>
          <p:cNvPr id="50" name="ホームベース 49">
            <a:extLst>
              <a:ext uri="{FF2B5EF4-FFF2-40B4-BE49-F238E27FC236}">
                <a16:creationId xmlns:a16="http://schemas.microsoft.com/office/drawing/2014/main" id="{BF5BE84F-A917-BD10-3914-3473FFCCCD6D}"/>
              </a:ext>
            </a:extLst>
          </p:cNvPr>
          <p:cNvSpPr/>
          <p:nvPr/>
        </p:nvSpPr>
        <p:spPr>
          <a:xfrm>
            <a:off x="1142998" y="2617627"/>
            <a:ext cx="5284787"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51" name="角丸四角形 50">
            <a:extLst>
              <a:ext uri="{FF2B5EF4-FFF2-40B4-BE49-F238E27FC236}">
                <a16:creationId xmlns:a16="http://schemas.microsoft.com/office/drawing/2014/main" id="{31822A12-133F-DD99-154D-97E66BCC4B9B}"/>
              </a:ext>
            </a:extLst>
          </p:cNvPr>
          <p:cNvSpPr/>
          <p:nvPr/>
        </p:nvSpPr>
        <p:spPr>
          <a:xfrm>
            <a:off x="1529740" y="2830534"/>
            <a:ext cx="2798158" cy="366186"/>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既存リリース商品掲載期間</a:t>
            </a:r>
          </a:p>
        </p:txBody>
      </p: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337785" y="201620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cxnSp>
        <p:nvCxnSpPr>
          <p:cNvPr id="10" name="直線コネクタ 9">
            <a:extLst>
              <a:ext uri="{FF2B5EF4-FFF2-40B4-BE49-F238E27FC236}">
                <a16:creationId xmlns:a16="http://schemas.microsoft.com/office/drawing/2014/main" id="{291DC1A5-5EDE-C90C-00FF-ED1DD2A1A4F2}"/>
              </a:ext>
            </a:extLst>
          </p:cNvPr>
          <p:cNvCxnSpPr>
            <a:cxnSpLocks/>
          </p:cNvCxnSpPr>
          <p:nvPr/>
        </p:nvCxnSpPr>
        <p:spPr>
          <a:xfrm>
            <a:off x="4652717" y="2202017"/>
            <a:ext cx="0" cy="4112792"/>
          </a:xfrm>
          <a:prstGeom prst="line">
            <a:avLst/>
          </a:prstGeom>
          <a:noFill/>
          <a:ln w="31750" cap="flat" cmpd="sng" algn="ctr">
            <a:solidFill>
              <a:srgbClr val="C9002C"/>
            </a:solidFill>
            <a:prstDash val="sysDash"/>
          </a:ln>
          <a:effectLst/>
        </p:spPr>
      </p:cxnSp>
      <p:sp>
        <p:nvSpPr>
          <p:cNvPr id="11" name="三角形 52">
            <a:extLst>
              <a:ext uri="{FF2B5EF4-FFF2-40B4-BE49-F238E27FC236}">
                <a16:creationId xmlns:a16="http://schemas.microsoft.com/office/drawing/2014/main" id="{6D118FB0-877B-3234-ACE3-2C9D38E0C187}"/>
              </a:ext>
            </a:extLst>
          </p:cNvPr>
          <p:cNvSpPr>
            <a:spLocks noChangeAspect="1"/>
          </p:cNvSpPr>
          <p:nvPr/>
        </p:nvSpPr>
        <p:spPr>
          <a:xfrm rot="10800000">
            <a:off x="4562717" y="201620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12" name="テキスト ボックス 11">
            <a:extLst>
              <a:ext uri="{FF2B5EF4-FFF2-40B4-BE49-F238E27FC236}">
                <a16:creationId xmlns:a16="http://schemas.microsoft.com/office/drawing/2014/main" id="{DDE71A84-A620-EECC-70E1-235522634CAD}"/>
              </a:ext>
            </a:extLst>
          </p:cNvPr>
          <p:cNvSpPr txBox="1"/>
          <p:nvPr/>
        </p:nvSpPr>
        <p:spPr>
          <a:xfrm>
            <a:off x="4572656" y="2277546"/>
            <a:ext cx="2016855" cy="338554"/>
          </a:xfrm>
          <a:prstGeom prst="rect">
            <a:avLst/>
          </a:prstGeom>
          <a:noFill/>
        </p:spPr>
        <p:txBody>
          <a:bodyPr wrap="square" rtlCol="0">
            <a:spAutoFit/>
          </a:bodyPr>
          <a:lstStyle/>
          <a:p>
            <a:pPr algn="ctr"/>
            <a:r>
              <a:rPr kumimoji="1" lang="ja-JP" altLang="en-US" sz="1600" b="1">
                <a:solidFill>
                  <a:schemeClr val="accent6"/>
                </a:solidFill>
              </a:rPr>
              <a:t>重複期間</a:t>
            </a:r>
            <a:r>
              <a:rPr lang="ja-JP" altLang="en-US" sz="1200" b="1">
                <a:solidFill>
                  <a:schemeClr val="accent6"/>
                </a:solidFill>
              </a:rPr>
              <a:t>（</a:t>
            </a:r>
            <a:r>
              <a:rPr lang="en-US" altLang="ja-JP" sz="1200" b="1">
                <a:solidFill>
                  <a:schemeClr val="accent6"/>
                </a:solidFill>
              </a:rPr>
              <a:t>1</a:t>
            </a:r>
            <a:r>
              <a:rPr lang="ja-JP" altLang="en-US" sz="1200" b="1">
                <a:solidFill>
                  <a:schemeClr val="accent6"/>
                </a:solidFill>
              </a:rPr>
              <a:t>カ月間）</a:t>
            </a:r>
            <a:endParaRPr kumimoji="1" lang="ja-JP" altLang="en-US" sz="1200" b="1">
              <a:solidFill>
                <a:schemeClr val="accent6"/>
              </a:solidFill>
            </a:endParaRPr>
          </a:p>
        </p:txBody>
      </p:sp>
      <p:sp>
        <p:nvSpPr>
          <p:cNvPr id="15" name="テキスト ボックス 14">
            <a:extLst>
              <a:ext uri="{FF2B5EF4-FFF2-40B4-BE49-F238E27FC236}">
                <a16:creationId xmlns:a16="http://schemas.microsoft.com/office/drawing/2014/main" id="{A303A285-8EA9-A026-2E6A-9D903814EA3D}"/>
              </a:ext>
            </a:extLst>
          </p:cNvPr>
          <p:cNvSpPr txBox="1"/>
          <p:nvPr/>
        </p:nvSpPr>
        <p:spPr>
          <a:xfrm>
            <a:off x="3170583" y="4676428"/>
            <a:ext cx="2067339" cy="461665"/>
          </a:xfrm>
          <a:prstGeom prst="homePlate">
            <a:avLst/>
          </a:prstGeom>
          <a:solidFill>
            <a:srgbClr val="999999"/>
          </a:solidFill>
        </p:spPr>
        <p:txBody>
          <a:bodyPr wrap="square" rtlCol="0">
            <a:spAutoFit/>
          </a:bodyPr>
          <a:lstStyle/>
          <a:p>
            <a:pPr algn="l"/>
            <a:r>
              <a:rPr kumimoji="1" lang="ja-JP" altLang="en-US" sz="1200">
                <a:solidFill>
                  <a:schemeClr val="bg1"/>
                </a:solidFill>
              </a:rPr>
              <a:t>重複期間より前に</a:t>
            </a:r>
            <a:endParaRPr kumimoji="1" lang="en-US" altLang="ja-JP" sz="1200">
              <a:solidFill>
                <a:schemeClr val="bg1"/>
              </a:solidFill>
            </a:endParaRPr>
          </a:p>
          <a:p>
            <a:pPr algn="l"/>
            <a:r>
              <a:rPr kumimoji="1" lang="ja-JP" altLang="en-US" sz="1200">
                <a:solidFill>
                  <a:schemeClr val="bg1"/>
                </a:solidFill>
              </a:rPr>
              <a:t>広告掲載を開始する場合</a:t>
            </a:r>
          </a:p>
        </p:txBody>
      </p:sp>
      <p:sp>
        <p:nvSpPr>
          <p:cNvPr id="17" name="テキスト ボックス 16">
            <a:extLst>
              <a:ext uri="{FF2B5EF4-FFF2-40B4-BE49-F238E27FC236}">
                <a16:creationId xmlns:a16="http://schemas.microsoft.com/office/drawing/2014/main" id="{F7DF037D-B038-9FF6-0666-EF19D558BABF}"/>
              </a:ext>
            </a:extLst>
          </p:cNvPr>
          <p:cNvSpPr txBox="1"/>
          <p:nvPr/>
        </p:nvSpPr>
        <p:spPr>
          <a:xfrm>
            <a:off x="4805118" y="5226650"/>
            <a:ext cx="1551929" cy="461665"/>
          </a:xfrm>
          <a:prstGeom prst="homePlate">
            <a:avLst/>
          </a:prstGeom>
          <a:solidFill>
            <a:schemeClr val="accent2">
              <a:lumMod val="75000"/>
            </a:schemeClr>
          </a:solidFill>
        </p:spPr>
        <p:txBody>
          <a:bodyPr wrap="square" rtlCol="0">
            <a:spAutoFit/>
          </a:bodyPr>
          <a:lstStyle/>
          <a:p>
            <a:pPr algn="l"/>
            <a:r>
              <a:rPr kumimoji="1" lang="ja-JP" altLang="en-US" sz="1200">
                <a:solidFill>
                  <a:schemeClr val="bg1"/>
                </a:solidFill>
              </a:rPr>
              <a:t>重複期間内で</a:t>
            </a:r>
            <a:endParaRPr kumimoji="1" lang="en-US" altLang="ja-JP" sz="1200">
              <a:solidFill>
                <a:schemeClr val="bg1"/>
              </a:solidFill>
            </a:endParaRPr>
          </a:p>
          <a:p>
            <a:pPr algn="l"/>
            <a:r>
              <a:rPr kumimoji="1" lang="ja-JP" altLang="en-US" sz="1200">
                <a:solidFill>
                  <a:schemeClr val="bg1"/>
                </a:solidFill>
              </a:rPr>
              <a:t>広告掲載する場合</a:t>
            </a:r>
          </a:p>
        </p:txBody>
      </p:sp>
      <p:sp>
        <p:nvSpPr>
          <p:cNvPr id="28" name="三角形 52">
            <a:extLst>
              <a:ext uri="{FF2B5EF4-FFF2-40B4-BE49-F238E27FC236}">
                <a16:creationId xmlns:a16="http://schemas.microsoft.com/office/drawing/2014/main" id="{6595496A-5EEA-F73C-118F-B5207794B2A4}"/>
              </a:ext>
            </a:extLst>
          </p:cNvPr>
          <p:cNvSpPr>
            <a:spLocks noChangeAspect="1"/>
          </p:cNvSpPr>
          <p:nvPr/>
        </p:nvSpPr>
        <p:spPr>
          <a:xfrm>
            <a:off x="4562717" y="6334687"/>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9" name="三角形 52">
            <a:extLst>
              <a:ext uri="{FF2B5EF4-FFF2-40B4-BE49-F238E27FC236}">
                <a16:creationId xmlns:a16="http://schemas.microsoft.com/office/drawing/2014/main" id="{43D08C0A-2D85-C089-DE09-EABA754A8204}"/>
              </a:ext>
            </a:extLst>
          </p:cNvPr>
          <p:cNvSpPr>
            <a:spLocks noChangeAspect="1"/>
          </p:cNvSpPr>
          <p:nvPr/>
        </p:nvSpPr>
        <p:spPr>
          <a:xfrm>
            <a:off x="6337785" y="6334687"/>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5" name="正方形/長方形 4">
            <a:extLst>
              <a:ext uri="{FF2B5EF4-FFF2-40B4-BE49-F238E27FC236}">
                <a16:creationId xmlns:a16="http://schemas.microsoft.com/office/drawing/2014/main" id="{836D721A-966B-13DE-8B6C-3FCF0EAE4137}"/>
              </a:ext>
            </a:extLst>
          </p:cNvPr>
          <p:cNvSpPr/>
          <p:nvPr/>
        </p:nvSpPr>
        <p:spPr>
          <a:xfrm>
            <a:off x="479424" y="4587870"/>
            <a:ext cx="553694" cy="1726939"/>
          </a:xfrm>
          <a:prstGeom prst="rect">
            <a:avLst/>
          </a:prstGeom>
          <a:solidFill>
            <a:srgbClr val="DDDDD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b="1">
                <a:solidFill>
                  <a:schemeClr val="accent3"/>
                </a:solidFill>
              </a:rPr>
              <a:t>広告掲載期間</a:t>
            </a:r>
          </a:p>
        </p:txBody>
      </p:sp>
      <p:cxnSp>
        <p:nvCxnSpPr>
          <p:cNvPr id="14" name="直線コネクタ 13">
            <a:extLst>
              <a:ext uri="{FF2B5EF4-FFF2-40B4-BE49-F238E27FC236}">
                <a16:creationId xmlns:a16="http://schemas.microsoft.com/office/drawing/2014/main" id="{2CEB067C-A9F4-DFE7-EB25-26D4AB59FAD8}"/>
              </a:ext>
            </a:extLst>
          </p:cNvPr>
          <p:cNvCxnSpPr>
            <a:cxnSpLocks/>
          </p:cNvCxnSpPr>
          <p:nvPr/>
        </p:nvCxnSpPr>
        <p:spPr>
          <a:xfrm>
            <a:off x="6427785" y="2202017"/>
            <a:ext cx="0" cy="4112792"/>
          </a:xfrm>
          <a:prstGeom prst="line">
            <a:avLst/>
          </a:prstGeom>
          <a:noFill/>
          <a:ln w="31750" cap="flat" cmpd="sng" algn="ctr">
            <a:solidFill>
              <a:srgbClr val="C9002C"/>
            </a:solidFill>
            <a:prstDash val="sysDash"/>
          </a:ln>
          <a:effectLst/>
        </p:spPr>
      </p:cxnSp>
      <p:sp>
        <p:nvSpPr>
          <p:cNvPr id="19" name="正方形/長方形 18">
            <a:extLst>
              <a:ext uri="{FF2B5EF4-FFF2-40B4-BE49-F238E27FC236}">
                <a16:creationId xmlns:a16="http://schemas.microsoft.com/office/drawing/2014/main" id="{F17DC0DF-54F4-6EBE-5C32-43387C97B100}"/>
              </a:ext>
            </a:extLst>
          </p:cNvPr>
          <p:cNvSpPr/>
          <p:nvPr/>
        </p:nvSpPr>
        <p:spPr>
          <a:xfrm>
            <a:off x="479423" y="2202017"/>
            <a:ext cx="553695" cy="2281986"/>
          </a:xfrm>
          <a:prstGeom prst="rect">
            <a:avLst/>
          </a:prstGeom>
          <a:solidFill>
            <a:srgbClr val="DDDDD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b="1">
                <a:solidFill>
                  <a:schemeClr val="accent3"/>
                </a:solidFill>
              </a:rPr>
              <a:t>商品掲載期間</a:t>
            </a:r>
          </a:p>
        </p:txBody>
      </p:sp>
      <p:sp>
        <p:nvSpPr>
          <p:cNvPr id="21" name="テキスト ボックス 20">
            <a:extLst>
              <a:ext uri="{FF2B5EF4-FFF2-40B4-BE49-F238E27FC236}">
                <a16:creationId xmlns:a16="http://schemas.microsoft.com/office/drawing/2014/main" id="{4743C06D-8E29-9498-7B16-F7E691C6AC01}"/>
              </a:ext>
            </a:extLst>
          </p:cNvPr>
          <p:cNvSpPr txBox="1"/>
          <p:nvPr/>
        </p:nvSpPr>
        <p:spPr>
          <a:xfrm>
            <a:off x="5430625" y="5785098"/>
            <a:ext cx="2067339" cy="461665"/>
          </a:xfrm>
          <a:prstGeom prst="homePlate">
            <a:avLst/>
          </a:prstGeom>
          <a:solidFill>
            <a:srgbClr val="545454"/>
          </a:solidFill>
        </p:spPr>
        <p:txBody>
          <a:bodyPr wrap="square" rtlCol="0">
            <a:spAutoFit/>
          </a:bodyPr>
          <a:lstStyle/>
          <a:p>
            <a:pPr algn="l"/>
            <a:r>
              <a:rPr kumimoji="1" lang="ja-JP" altLang="en-US" sz="1200">
                <a:solidFill>
                  <a:schemeClr val="bg1"/>
                </a:solidFill>
              </a:rPr>
              <a:t>重複期間より後に</a:t>
            </a:r>
            <a:endParaRPr kumimoji="1" lang="en-US" altLang="ja-JP" sz="1200">
              <a:solidFill>
                <a:schemeClr val="bg1"/>
              </a:solidFill>
            </a:endParaRPr>
          </a:p>
          <a:p>
            <a:pPr algn="l"/>
            <a:r>
              <a:rPr kumimoji="1" lang="ja-JP" altLang="en-US" sz="1200">
                <a:solidFill>
                  <a:schemeClr val="bg1"/>
                </a:solidFill>
              </a:rPr>
              <a:t>広告掲載を終了する場合</a:t>
            </a:r>
          </a:p>
        </p:txBody>
      </p:sp>
      <p:sp>
        <p:nvSpPr>
          <p:cNvPr id="16" name="テキスト ボックス 15">
            <a:extLst>
              <a:ext uri="{FF2B5EF4-FFF2-40B4-BE49-F238E27FC236}">
                <a16:creationId xmlns:a16="http://schemas.microsoft.com/office/drawing/2014/main" id="{C71DDE5F-9E9B-56D1-05FC-FCB76059538C}"/>
              </a:ext>
            </a:extLst>
          </p:cNvPr>
          <p:cNvSpPr txBox="1"/>
          <p:nvPr/>
        </p:nvSpPr>
        <p:spPr>
          <a:xfrm>
            <a:off x="5257801" y="4753371"/>
            <a:ext cx="3089308" cy="307777"/>
          </a:xfrm>
          <a:prstGeom prst="rect">
            <a:avLst/>
          </a:prstGeom>
          <a:solidFill>
            <a:srgbClr val="FFFFFF">
              <a:alpha val="80000"/>
            </a:srgbClr>
          </a:solidFill>
        </p:spPr>
        <p:txBody>
          <a:bodyPr wrap="square" rtlCol="0">
            <a:spAutoFit/>
          </a:bodyPr>
          <a:lstStyle/>
          <a:p>
            <a:pPr algn="l"/>
            <a:r>
              <a:rPr kumimoji="1" lang="ja-JP" altLang="en-US" sz="1400">
                <a:solidFill>
                  <a:srgbClr val="545454"/>
                </a:solidFill>
              </a:rPr>
              <a:t>既存リリース商品をご利用ください</a:t>
            </a:r>
          </a:p>
        </p:txBody>
      </p:sp>
      <p:sp>
        <p:nvSpPr>
          <p:cNvPr id="18" name="テキスト ボックス 17">
            <a:extLst>
              <a:ext uri="{FF2B5EF4-FFF2-40B4-BE49-F238E27FC236}">
                <a16:creationId xmlns:a16="http://schemas.microsoft.com/office/drawing/2014/main" id="{714A8531-1501-5773-BD94-0B00B1515487}"/>
              </a:ext>
            </a:extLst>
          </p:cNvPr>
          <p:cNvSpPr txBox="1"/>
          <p:nvPr/>
        </p:nvSpPr>
        <p:spPr>
          <a:xfrm>
            <a:off x="6390862" y="5222465"/>
            <a:ext cx="5731565" cy="523220"/>
          </a:xfrm>
          <a:prstGeom prst="rect">
            <a:avLst/>
          </a:prstGeom>
          <a:solidFill>
            <a:srgbClr val="FFFFFF">
              <a:alpha val="80000"/>
            </a:srgbClr>
          </a:solidFill>
        </p:spPr>
        <p:txBody>
          <a:bodyPr wrap="square" rtlCol="0">
            <a:spAutoFit/>
          </a:bodyPr>
          <a:lstStyle/>
          <a:p>
            <a:pPr algn="l"/>
            <a:r>
              <a:rPr lang="ja-JP" altLang="en-US" sz="1400">
                <a:solidFill>
                  <a:srgbClr val="545454"/>
                </a:solidFill>
              </a:rPr>
              <a:t>既存</a:t>
            </a:r>
            <a:r>
              <a:rPr kumimoji="1" lang="ja-JP" altLang="en-US" sz="1400">
                <a:solidFill>
                  <a:srgbClr val="545454"/>
                </a:solidFill>
              </a:rPr>
              <a:t>リリース商品、最新リリース商品のどちらもご利用いただけます</a:t>
            </a:r>
            <a:endParaRPr kumimoji="1" lang="en-US" altLang="ja-JP" sz="1400">
              <a:solidFill>
                <a:srgbClr val="545454"/>
              </a:solidFill>
            </a:endParaRPr>
          </a:p>
          <a:p>
            <a:pPr algn="l"/>
            <a:r>
              <a:rPr lang="ja-JP" altLang="en-US" sz="1400">
                <a:solidFill>
                  <a:srgbClr val="545454"/>
                </a:solidFill>
              </a:rPr>
              <a:t>（広告掲載できる商品スペックに違いはありません）</a:t>
            </a:r>
            <a:endParaRPr kumimoji="1" lang="ja-JP" altLang="en-US" sz="1400">
              <a:solidFill>
                <a:srgbClr val="545454"/>
              </a:solidFill>
            </a:endParaRPr>
          </a:p>
        </p:txBody>
      </p:sp>
      <p:sp>
        <p:nvSpPr>
          <p:cNvPr id="22" name="テキスト ボックス 21">
            <a:extLst>
              <a:ext uri="{FF2B5EF4-FFF2-40B4-BE49-F238E27FC236}">
                <a16:creationId xmlns:a16="http://schemas.microsoft.com/office/drawing/2014/main" id="{DAD1BD45-DCF7-9CA4-7D31-4C9591E43040}"/>
              </a:ext>
            </a:extLst>
          </p:cNvPr>
          <p:cNvSpPr txBox="1"/>
          <p:nvPr/>
        </p:nvSpPr>
        <p:spPr>
          <a:xfrm>
            <a:off x="7517842" y="5862041"/>
            <a:ext cx="3077271" cy="307777"/>
          </a:xfrm>
          <a:prstGeom prst="rect">
            <a:avLst/>
          </a:prstGeom>
          <a:solidFill>
            <a:srgbClr val="FFFFFF">
              <a:alpha val="80000"/>
            </a:srgbClr>
          </a:solidFill>
        </p:spPr>
        <p:txBody>
          <a:bodyPr wrap="square" rtlCol="0">
            <a:spAutoFit/>
          </a:bodyPr>
          <a:lstStyle/>
          <a:p>
            <a:pPr algn="l"/>
            <a:r>
              <a:rPr kumimoji="1" lang="ja-JP" altLang="en-US" sz="1400">
                <a:solidFill>
                  <a:srgbClr val="545454"/>
                </a:solidFill>
              </a:rPr>
              <a:t>最新リリース商品をご利用ください</a:t>
            </a:r>
          </a:p>
        </p:txBody>
      </p:sp>
    </p:spTree>
    <p:extLst>
      <p:ext uri="{BB962C8B-B14F-4D97-AF65-F5344CB8AC3E}">
        <p14:creationId xmlns:p14="http://schemas.microsoft.com/office/powerpoint/2010/main" val="1656630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正方形/長方形 5">
            <a:extLst>
              <a:ext uri="{FF2B5EF4-FFF2-40B4-BE49-F238E27FC236}">
                <a16:creationId xmlns:a16="http://schemas.microsoft.com/office/drawing/2014/main" id="{CADC2ACF-21D6-12CA-21FF-CCF08C69D2B9}"/>
              </a:ext>
            </a:extLst>
          </p:cNvPr>
          <p:cNvSpPr/>
          <p:nvPr/>
        </p:nvSpPr>
        <p:spPr>
          <a:xfrm>
            <a:off x="507833" y="1577812"/>
            <a:ext cx="11204741" cy="10780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l"/>
            <a:r>
              <a:rPr lang="en-US" altLang="ja-JP" sz="1600">
                <a:solidFill>
                  <a:srgbClr val="1D1C1D"/>
                </a:solidFill>
                <a:latin typeface="+mj-ea"/>
                <a:ea typeface="+mj-ea"/>
              </a:rPr>
              <a:t>2024</a:t>
            </a:r>
            <a:r>
              <a:rPr lang="ja-JP" altLang="en-US" sz="1600">
                <a:solidFill>
                  <a:srgbClr val="1D1C1D"/>
                </a:solidFill>
                <a:latin typeface="+mj-ea"/>
                <a:ea typeface="+mj-ea"/>
              </a:rPr>
              <a:t>年</a:t>
            </a:r>
            <a:r>
              <a:rPr lang="en-US" altLang="ja-JP" sz="1600">
                <a:solidFill>
                  <a:srgbClr val="1D1C1D"/>
                </a:solidFill>
                <a:latin typeface="+mj-ea"/>
                <a:ea typeface="+mj-ea"/>
              </a:rPr>
              <a:t>H1</a:t>
            </a:r>
            <a:r>
              <a:rPr lang="ja-JP" altLang="en-US" sz="1600">
                <a:solidFill>
                  <a:srgbClr val="1D1C1D"/>
                </a:solidFill>
                <a:latin typeface="+mj-ea"/>
                <a:ea typeface="+mj-ea"/>
              </a:rPr>
              <a:t>商品の「ブランドパネル　トップインパクト　パノラマ　</a:t>
            </a:r>
            <a:r>
              <a:rPr lang="en-US" altLang="ja-JP" sz="1600">
                <a:solidFill>
                  <a:srgbClr val="1D1C1D"/>
                </a:solidFill>
                <a:latin typeface="+mj-ea"/>
                <a:ea typeface="+mj-ea"/>
              </a:rPr>
              <a:t>PC</a:t>
            </a:r>
            <a:r>
              <a:rPr lang="ja-JP" altLang="en-US" sz="1600">
                <a:solidFill>
                  <a:srgbClr val="1D1C1D"/>
                </a:solidFill>
                <a:latin typeface="+mj-ea"/>
                <a:ea typeface="+mj-ea"/>
              </a:rPr>
              <a:t>」から、「トップインパクト　パノラマ　サイドビジョン」の広告タイプを削除いたします。</a:t>
            </a:r>
            <a:endParaRPr lang="en-US" altLang="ja-JP" sz="1600">
              <a:solidFill>
                <a:srgbClr val="1D1C1D"/>
              </a:solidFill>
              <a:latin typeface="+mj-ea"/>
              <a:ea typeface="+mj-ea"/>
            </a:endParaRPr>
          </a:p>
          <a:p>
            <a:pPr algn="l"/>
            <a:r>
              <a:rPr lang="ja-JP" altLang="en-US" sz="1600">
                <a:solidFill>
                  <a:srgbClr val="1D1C1D"/>
                </a:solidFill>
                <a:latin typeface="+mj-ea"/>
                <a:ea typeface="+mj-ea"/>
              </a:rPr>
              <a:t>そのため、</a:t>
            </a:r>
            <a:r>
              <a:rPr lang="en-US" altLang="ja-JP" sz="1600">
                <a:solidFill>
                  <a:srgbClr val="1D1C1D"/>
                </a:solidFill>
                <a:latin typeface="+mj-ea"/>
                <a:ea typeface="+mj-ea"/>
              </a:rPr>
              <a:t>4</a:t>
            </a:r>
            <a:r>
              <a:rPr lang="ja-JP" altLang="en-US" sz="1600">
                <a:solidFill>
                  <a:srgbClr val="1D1C1D"/>
                </a:solidFill>
                <a:latin typeface="+mj-ea"/>
                <a:ea typeface="+mj-ea"/>
              </a:rPr>
              <a:t>月以降は当該広告タイプでの掲載はできません。</a:t>
            </a:r>
          </a:p>
        </p:txBody>
      </p:sp>
      <p:sp>
        <p:nvSpPr>
          <p:cNvPr id="8" name="1 つの角を丸めた四角形 22">
            <a:extLst>
              <a:ext uri="{FF2B5EF4-FFF2-40B4-BE49-F238E27FC236}">
                <a16:creationId xmlns:a16="http://schemas.microsoft.com/office/drawing/2014/main" id="{FBF2106C-0A2E-99BD-6CB0-86EE8EE0DF42}"/>
              </a:ext>
            </a:extLst>
          </p:cNvPr>
          <p:cNvSpPr/>
          <p:nvPr/>
        </p:nvSpPr>
        <p:spPr>
          <a:xfrm>
            <a:off x="507833" y="992440"/>
            <a:ext cx="6592214"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b="1" i="0">
                <a:solidFill>
                  <a:schemeClr val="bg1"/>
                </a:solidFill>
                <a:effectLst/>
                <a:latin typeface="Hiragino Kaku Gothic Pro" panose="020B0300000000000000"/>
              </a:rPr>
              <a:t>「トップインパクト　パノラマ　サイドビジョン」の廃止</a:t>
            </a:r>
            <a:endParaRPr kumimoji="1" lang="ja-JP" altLang="en-US" sz="1800" b="1" i="0" u="none" strike="noStrike" kern="1200" cap="none" spc="30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984DE7E9-DF9D-CF47-1973-35849F7FFB7B}"/>
              </a:ext>
            </a:extLst>
          </p:cNvPr>
          <p:cNvSpPr txBox="1"/>
          <p:nvPr/>
        </p:nvSpPr>
        <p:spPr>
          <a:xfrm>
            <a:off x="600427" y="6421638"/>
            <a:ext cx="3746477" cy="233547"/>
          </a:xfrm>
          <a:prstGeom prst="rect">
            <a:avLst/>
          </a:prstGeom>
          <a:noFill/>
        </p:spPr>
        <p:txBody>
          <a:bodyPr wrap="square">
            <a:spAutoFit/>
          </a:bodyPr>
          <a:lstStyle/>
          <a:p>
            <a:pPr>
              <a:lnSpc>
                <a:spcPct val="110000"/>
              </a:lnSpc>
              <a:defRPr/>
            </a:pPr>
            <a:r>
              <a:rPr kumimoji="0" lang="ja-JP" altLang="en-US" sz="800" kern="0">
                <a:solidFill>
                  <a:srgbClr val="595959"/>
                </a:solidFill>
                <a:latin typeface="Meiryo"/>
                <a:ea typeface="Meiryo"/>
              </a:rPr>
              <a:t>・</a:t>
            </a:r>
            <a:r>
              <a:rPr kumimoji="0" lang="en-US" altLang="ja-JP" sz="800" kern="0">
                <a:solidFill>
                  <a:srgbClr val="595959"/>
                </a:solidFill>
                <a:latin typeface="Meiryo"/>
                <a:ea typeface="+mn-lt"/>
                <a:cs typeface="+mn-lt"/>
              </a:rPr>
              <a:t>SP</a:t>
            </a:r>
            <a:r>
              <a:rPr kumimoji="0" lang="ja-JP" altLang="en-US" sz="800" kern="0">
                <a:solidFill>
                  <a:srgbClr val="595959"/>
                </a:solidFill>
                <a:latin typeface="Meiryo"/>
                <a:ea typeface="Meiryo"/>
                <a:cs typeface="+mn-lt"/>
              </a:rPr>
              <a:t>はスマートフォン、</a:t>
            </a:r>
            <a:r>
              <a:rPr kumimoji="0" lang="en-US" altLang="ja-JP" sz="800" kern="0">
                <a:solidFill>
                  <a:srgbClr val="595959"/>
                </a:solidFill>
                <a:latin typeface="Meiryo"/>
                <a:ea typeface="+mn-lt"/>
                <a:cs typeface="+mn-lt"/>
              </a:rPr>
              <a:t>PC</a:t>
            </a:r>
            <a:r>
              <a:rPr kumimoji="0" lang="ja-JP" altLang="en-US" sz="800" kern="0">
                <a:solidFill>
                  <a:srgbClr val="595959"/>
                </a:solidFill>
                <a:latin typeface="Meiryo"/>
                <a:ea typeface="Meiryo"/>
                <a:cs typeface="+mn-lt"/>
              </a:rPr>
              <a:t>はパソコン、</a:t>
            </a:r>
            <a:r>
              <a:rPr kumimoji="0" lang="en-US" altLang="ja-JP" sz="800" kern="0">
                <a:solidFill>
                  <a:srgbClr val="595959"/>
                </a:solidFill>
                <a:latin typeface="Meiryo"/>
                <a:ea typeface="+mn-lt"/>
                <a:cs typeface="+mn-lt"/>
              </a:rPr>
              <a:t>MD</a:t>
            </a:r>
            <a:r>
              <a:rPr kumimoji="0" lang="ja-JP" altLang="ja-JP" sz="800" kern="0">
                <a:solidFill>
                  <a:srgbClr val="595959"/>
                </a:solidFill>
                <a:latin typeface="Meiryo"/>
                <a:ea typeface="Meiryo"/>
                <a:cs typeface="+mn-lt"/>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p:txBody>
      </p:sp>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a:latin typeface="Meiryo" panose="020B0604030504040204" pitchFamily="34" charset="-128"/>
                <a:ea typeface="Meiryo" panose="020B0604030504040204" pitchFamily="34" charset="-128"/>
              </a:rPr>
              <a:t>ブランドパネル</a:t>
            </a:r>
            <a:r>
              <a:rPr kumimoji="1" lang="en-US" altLang="ja-JP">
                <a:latin typeface="Meiryo" panose="020B0604030504040204" pitchFamily="34" charset="-128"/>
                <a:ea typeface="Meiryo" panose="020B0604030504040204" pitchFamily="34" charset="-128"/>
              </a:rPr>
              <a:t>2024</a:t>
            </a:r>
            <a:r>
              <a:rPr kumimoji="1" lang="ja-JP" altLang="en-US">
                <a:latin typeface="Meiryo" panose="020B0604030504040204" pitchFamily="34" charset="-128"/>
                <a:ea typeface="Meiryo" panose="020B0604030504040204" pitchFamily="34" charset="-128"/>
              </a:rPr>
              <a:t>年</a:t>
            </a:r>
            <a:r>
              <a:rPr lang="en-US" altLang="ja-JP"/>
              <a:t>3</a:t>
            </a:r>
            <a:r>
              <a:rPr kumimoji="1" lang="ja-JP" altLang="en-US">
                <a:latin typeface="Meiryo" panose="020B0604030504040204" pitchFamily="34" charset="-128"/>
                <a:ea typeface="Meiryo" panose="020B0604030504040204" pitchFamily="34" charset="-128"/>
              </a:rPr>
              <a:t>月</a:t>
            </a:r>
            <a:r>
              <a:rPr kumimoji="1" lang="en-US" altLang="ja-JP">
                <a:latin typeface="Meiryo" panose="020B0604030504040204" pitchFamily="34" charset="-128"/>
                <a:ea typeface="Meiryo" panose="020B0604030504040204" pitchFamily="34" charset="-128"/>
              </a:rPr>
              <a:t>~2024</a:t>
            </a:r>
            <a:r>
              <a:rPr kumimoji="1" lang="ja-JP" altLang="en-US">
                <a:latin typeface="Meiryo" panose="020B0604030504040204" pitchFamily="34" charset="-128"/>
                <a:ea typeface="Meiryo" panose="020B0604030504040204" pitchFamily="34" charset="-128"/>
              </a:rPr>
              <a:t>年</a:t>
            </a:r>
            <a:r>
              <a:rPr lang="en-US" altLang="ja-JP"/>
              <a:t>9</a:t>
            </a:r>
            <a:r>
              <a:rPr kumimoji="1" lang="ja-JP" altLang="en-US">
                <a:latin typeface="Meiryo" panose="020B0604030504040204" pitchFamily="34" charset="-128"/>
                <a:ea typeface="Meiryo" panose="020B0604030504040204" pitchFamily="34" charset="-128"/>
              </a:rPr>
              <a:t>月商品 変更点</a:t>
            </a:r>
          </a:p>
        </p:txBody>
      </p:sp>
      <p:sp>
        <p:nvSpPr>
          <p:cNvPr id="18" name="テキスト ボックス 17">
            <a:extLst>
              <a:ext uri="{FF2B5EF4-FFF2-40B4-BE49-F238E27FC236}">
                <a16:creationId xmlns:a16="http://schemas.microsoft.com/office/drawing/2014/main" id="{ABA6AE07-4B99-ADCF-9043-0C924C86FE2D}"/>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14" name="テキスト プレースホルダー 5">
            <a:extLst>
              <a:ext uri="{FF2B5EF4-FFF2-40B4-BE49-F238E27FC236}">
                <a16:creationId xmlns:a16="http://schemas.microsoft.com/office/drawing/2014/main" id="{F72B0E9C-DD51-30AA-67B2-BD47A4E12041}"/>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概要</a:t>
            </a:r>
          </a:p>
        </p:txBody>
      </p:sp>
      <p:pic>
        <p:nvPicPr>
          <p:cNvPr id="10" name="図 9">
            <a:extLst>
              <a:ext uri="{FF2B5EF4-FFF2-40B4-BE49-F238E27FC236}">
                <a16:creationId xmlns:a16="http://schemas.microsoft.com/office/drawing/2014/main" id="{8D6D3B53-C8DC-9954-95EC-89B6144DD1B9}"/>
              </a:ext>
            </a:extLst>
          </p:cNvPr>
          <p:cNvPicPr>
            <a:picLocks noChangeAspect="1"/>
          </p:cNvPicPr>
          <p:nvPr/>
        </p:nvPicPr>
        <p:blipFill>
          <a:blip r:embed="rId4"/>
          <a:stretch>
            <a:fillRect/>
          </a:stretch>
        </p:blipFill>
        <p:spPr>
          <a:xfrm>
            <a:off x="727837" y="3167390"/>
            <a:ext cx="3332629" cy="3007839"/>
          </a:xfrm>
          <a:prstGeom prst="rect">
            <a:avLst/>
          </a:prstGeom>
        </p:spPr>
      </p:pic>
      <p:sp>
        <p:nvSpPr>
          <p:cNvPr id="13" name="テキスト ボックス 12">
            <a:extLst>
              <a:ext uri="{FF2B5EF4-FFF2-40B4-BE49-F238E27FC236}">
                <a16:creationId xmlns:a16="http://schemas.microsoft.com/office/drawing/2014/main" id="{810E3272-5168-A22A-0201-496BE490E9EA}"/>
              </a:ext>
            </a:extLst>
          </p:cNvPr>
          <p:cNvSpPr txBox="1"/>
          <p:nvPr/>
        </p:nvSpPr>
        <p:spPr>
          <a:xfrm>
            <a:off x="5958891" y="3748619"/>
            <a:ext cx="5750103" cy="523220"/>
          </a:xfrm>
          <a:prstGeom prst="rect">
            <a:avLst/>
          </a:prstGeom>
          <a:noFill/>
        </p:spPr>
        <p:txBody>
          <a:bodyPr wrap="square" rtlCol="0">
            <a:spAutoFit/>
          </a:bodyPr>
          <a:lstStyle/>
          <a:p>
            <a:r>
              <a:rPr kumimoji="1" lang="ja-JP" altLang="en-US" sz="1400" i="0" kern="1200">
                <a:latin typeface="Meiryo" panose="020B0604030504040204" pitchFamily="34" charset="-128"/>
                <a:ea typeface="Meiryo" panose="020B0604030504040204" pitchFamily="34" charset="-128"/>
                <a:cs typeface="+mn-cs"/>
              </a:rPr>
              <a:t>ブランドパネル　トップインパクト　パノラマ　</a:t>
            </a:r>
            <a:r>
              <a:rPr kumimoji="1" lang="en-US" altLang="ja-JP" sz="1400" i="0" kern="1200">
                <a:latin typeface="Meiryo" panose="020B0604030504040204" pitchFamily="34" charset="-128"/>
                <a:ea typeface="Meiryo" panose="020B0604030504040204" pitchFamily="34" charset="-128"/>
                <a:cs typeface="+mn-cs"/>
              </a:rPr>
              <a:t>PC</a:t>
            </a:r>
            <a:r>
              <a:rPr kumimoji="1" lang="ja-JP" altLang="en-US" sz="1400" i="0" kern="1200">
                <a:latin typeface="Meiryo" panose="020B0604030504040204" pitchFamily="34" charset="-128"/>
                <a:ea typeface="Meiryo" panose="020B0604030504040204" pitchFamily="34" charset="-128"/>
                <a:cs typeface="+mn-cs"/>
              </a:rPr>
              <a:t>（</a:t>
            </a:r>
            <a:r>
              <a:rPr kumimoji="1" lang="en-US" altLang="ja-JP" sz="1400" i="0" kern="1200">
                <a:latin typeface="Meiryo" panose="020B0604030504040204" pitchFamily="34" charset="-128"/>
                <a:ea typeface="Meiryo" panose="020B0604030504040204" pitchFamily="34" charset="-128"/>
                <a:cs typeface="+mn-cs"/>
              </a:rPr>
              <a:t>1000</a:t>
            </a:r>
            <a:r>
              <a:rPr kumimoji="1" lang="ja-JP" altLang="en-US" sz="1400" i="0" kern="1200">
                <a:latin typeface="Meiryo" panose="020B0604030504040204" pitchFamily="34" charset="-128"/>
                <a:ea typeface="Meiryo" panose="020B0604030504040204" pitchFamily="34" charset="-128"/>
                <a:cs typeface="+mn-cs"/>
              </a:rPr>
              <a:t>万円～）</a:t>
            </a:r>
            <a:endParaRPr kumimoji="1" lang="en-US" altLang="ja-JP" sz="1400" i="0" kern="1200">
              <a:latin typeface="Meiryo" panose="020B0604030504040204" pitchFamily="34" charset="-128"/>
              <a:ea typeface="Meiryo" panose="020B0604030504040204" pitchFamily="34" charset="-128"/>
              <a:cs typeface="+mn-cs"/>
            </a:endParaRPr>
          </a:p>
          <a:p>
            <a:r>
              <a:rPr kumimoji="1" lang="ja-JP" altLang="en-US" sz="1400" i="0" kern="1200">
                <a:latin typeface="Meiryo" panose="020B0604030504040204" pitchFamily="34" charset="-128"/>
                <a:ea typeface="Meiryo" panose="020B0604030504040204" pitchFamily="34" charset="-128"/>
                <a:cs typeface="+mn-cs"/>
              </a:rPr>
              <a:t>ブランドパネル　トップインパクト　パノラマ　</a:t>
            </a:r>
            <a:r>
              <a:rPr kumimoji="1" lang="en-US" altLang="ja-JP" sz="1400" i="0" kern="1200">
                <a:latin typeface="Meiryo" panose="020B0604030504040204" pitchFamily="34" charset="-128"/>
                <a:ea typeface="Meiryo" panose="020B0604030504040204" pitchFamily="34" charset="-128"/>
                <a:cs typeface="+mn-cs"/>
              </a:rPr>
              <a:t>PC</a:t>
            </a:r>
            <a:r>
              <a:rPr kumimoji="1" lang="ja-JP" altLang="en-US" sz="1400" i="0" kern="1200">
                <a:latin typeface="Meiryo" panose="020B0604030504040204" pitchFamily="34" charset="-128"/>
                <a:ea typeface="Meiryo" panose="020B0604030504040204" pitchFamily="34" charset="-128"/>
                <a:cs typeface="+mn-cs"/>
              </a:rPr>
              <a:t>（</a:t>
            </a:r>
            <a:r>
              <a:rPr kumimoji="1" lang="en-US" altLang="ja-JP" sz="1400" i="0" kern="1200">
                <a:latin typeface="Meiryo" panose="020B0604030504040204" pitchFamily="34" charset="-128"/>
                <a:ea typeface="Meiryo" panose="020B0604030504040204" pitchFamily="34" charset="-128"/>
                <a:cs typeface="+mn-cs"/>
              </a:rPr>
              <a:t>2000</a:t>
            </a:r>
            <a:r>
              <a:rPr kumimoji="1" lang="ja-JP" altLang="en-US" sz="1400" i="0" kern="1200">
                <a:latin typeface="Meiryo" panose="020B0604030504040204" pitchFamily="34" charset="-128"/>
                <a:ea typeface="Meiryo" panose="020B0604030504040204" pitchFamily="34" charset="-128"/>
                <a:cs typeface="+mn-cs"/>
              </a:rPr>
              <a:t>万円～）</a:t>
            </a:r>
            <a:endParaRPr kumimoji="1" lang="ja-JP" altLang="en-US" sz="1400"/>
          </a:p>
        </p:txBody>
      </p:sp>
      <p:sp>
        <p:nvSpPr>
          <p:cNvPr id="17" name="角丸四角形 35">
            <a:extLst>
              <a:ext uri="{FF2B5EF4-FFF2-40B4-BE49-F238E27FC236}">
                <a16:creationId xmlns:a16="http://schemas.microsoft.com/office/drawing/2014/main" id="{1FC10578-757F-288A-FBFA-58CC62DC69E0}"/>
              </a:ext>
            </a:extLst>
          </p:cNvPr>
          <p:cNvSpPr/>
          <p:nvPr/>
        </p:nvSpPr>
        <p:spPr>
          <a:xfrm>
            <a:off x="4420258" y="3748619"/>
            <a:ext cx="1447104" cy="396000"/>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i="0">
                <a:solidFill>
                  <a:srgbClr val="000000"/>
                </a:solidFill>
                <a:effectLst/>
                <a:latin typeface="メイリオ" panose="020B0604030504040204" pitchFamily="50" charset="-128"/>
                <a:ea typeface="メイリオ" panose="020B0604030504040204" pitchFamily="50" charset="-128"/>
              </a:rPr>
              <a:t>対象商品</a:t>
            </a:r>
            <a:endParaRPr kumimoji="1" lang="ja-JP" altLang="en-US" sz="1400" b="1" i="0" u="none" strike="noStrike" kern="1200" cap="none" spc="60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24" name="角丸四角形 35">
            <a:extLst>
              <a:ext uri="{FF2B5EF4-FFF2-40B4-BE49-F238E27FC236}">
                <a16:creationId xmlns:a16="http://schemas.microsoft.com/office/drawing/2014/main" id="{84ECDD1D-D9CE-A0C1-5361-0A71B26C794E}"/>
              </a:ext>
            </a:extLst>
          </p:cNvPr>
          <p:cNvSpPr/>
          <p:nvPr/>
        </p:nvSpPr>
        <p:spPr>
          <a:xfrm>
            <a:off x="4420258" y="4728204"/>
            <a:ext cx="1447104" cy="396000"/>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i="0">
                <a:solidFill>
                  <a:srgbClr val="000000"/>
                </a:solidFill>
                <a:effectLst/>
                <a:latin typeface="メイリオ" panose="020B0604030504040204" pitchFamily="50" charset="-128"/>
                <a:ea typeface="メイリオ" panose="020B0604030504040204" pitchFamily="50" charset="-128"/>
              </a:rPr>
              <a:t>注意事項</a:t>
            </a:r>
            <a:endParaRPr kumimoji="1" lang="ja-JP" altLang="en-US" sz="1400" b="1" i="0" u="none" strike="noStrike" kern="1200" cap="none" spc="60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BD652C99-098B-F888-089C-ED50C3D7650B}"/>
              </a:ext>
            </a:extLst>
          </p:cNvPr>
          <p:cNvSpPr txBox="1"/>
          <p:nvPr/>
        </p:nvSpPr>
        <p:spPr>
          <a:xfrm>
            <a:off x="5958891" y="4729686"/>
            <a:ext cx="5750103" cy="954107"/>
          </a:xfrm>
          <a:prstGeom prst="rect">
            <a:avLst/>
          </a:prstGeom>
          <a:noFill/>
        </p:spPr>
        <p:txBody>
          <a:bodyPr wrap="square" lIns="91440" tIns="45720" rIns="91440" bIns="45720" rtlCol="0" anchor="t">
            <a:spAutoFit/>
          </a:bodyPr>
          <a:lstStyle/>
          <a:p>
            <a:r>
              <a:rPr kumimoji="1" lang="ja-JP" altLang="en-US" sz="1400" i="0" kern="1200">
                <a:latin typeface="Meiryo"/>
                <a:ea typeface="Meiryo"/>
              </a:rPr>
              <a:t>広告タイプ「</a:t>
            </a:r>
            <a:r>
              <a:rPr lang="ja-JP" altLang="en-US" sz="1400">
                <a:latin typeface="Meiryo"/>
                <a:ea typeface="Meiryo"/>
              </a:rPr>
              <a:t>トップインパクト　パノラマ　サイドビジョン」は、</a:t>
            </a:r>
            <a:r>
              <a:rPr lang="en-US" altLang="ja-JP" sz="1400">
                <a:latin typeface="Meiryo"/>
                <a:ea typeface="Meiryo"/>
              </a:rPr>
              <a:t>2024</a:t>
            </a:r>
            <a:r>
              <a:rPr lang="ja-JP" altLang="en-US" sz="1400">
                <a:latin typeface="Meiryo"/>
                <a:ea typeface="Meiryo"/>
              </a:rPr>
              <a:t>年</a:t>
            </a:r>
            <a:r>
              <a:rPr lang="en-US" altLang="ja-JP" sz="1400">
                <a:latin typeface="Meiryo"/>
                <a:ea typeface="Meiryo"/>
              </a:rPr>
              <a:t>3</a:t>
            </a:r>
            <a:r>
              <a:rPr lang="ja-JP" altLang="en-US" sz="1400">
                <a:latin typeface="Meiryo"/>
                <a:ea typeface="Meiryo"/>
              </a:rPr>
              <a:t>月</a:t>
            </a:r>
            <a:r>
              <a:rPr lang="en-US" altLang="ja-JP" sz="1400">
                <a:latin typeface="Meiryo"/>
                <a:ea typeface="Meiryo"/>
              </a:rPr>
              <a:t>31</a:t>
            </a:r>
            <a:r>
              <a:rPr lang="ja-JP" altLang="en-US" sz="1400">
                <a:latin typeface="Meiryo"/>
                <a:ea typeface="Meiryo"/>
              </a:rPr>
              <a:t>日まで実施可能です。</a:t>
            </a:r>
            <a:r>
              <a:rPr kumimoji="1" lang="en-US" altLang="ja-JP" sz="1400" i="0" kern="1200">
                <a:latin typeface="Meiryo"/>
                <a:ea typeface="Meiryo"/>
              </a:rPr>
              <a:t>2023</a:t>
            </a:r>
            <a:r>
              <a:rPr kumimoji="1" lang="ja-JP" altLang="en-US" sz="1400" i="0" kern="1200">
                <a:latin typeface="Meiryo"/>
                <a:ea typeface="Meiryo"/>
              </a:rPr>
              <a:t>年</a:t>
            </a:r>
            <a:r>
              <a:rPr kumimoji="1" lang="en-US" altLang="ja-JP" sz="1400" i="0" kern="1200">
                <a:latin typeface="Meiryo"/>
                <a:ea typeface="Meiryo"/>
              </a:rPr>
              <a:t>H2</a:t>
            </a:r>
            <a:r>
              <a:rPr kumimoji="1" lang="ja-JP" altLang="en-US" sz="1400" i="0" kern="1200">
                <a:latin typeface="Meiryo"/>
                <a:ea typeface="Meiryo"/>
              </a:rPr>
              <a:t>商品にて予約をしてください。</a:t>
            </a:r>
            <a:r>
              <a:rPr kumimoji="1" lang="en-US" altLang="ja-JP" sz="1400" i="0" kern="1200">
                <a:latin typeface="Meiryo"/>
                <a:ea typeface="Meiryo"/>
              </a:rPr>
              <a:t>2024</a:t>
            </a:r>
            <a:r>
              <a:rPr kumimoji="1" lang="ja-JP" altLang="en-US" sz="1400" i="0" kern="1200">
                <a:latin typeface="Meiryo"/>
                <a:ea typeface="Meiryo"/>
              </a:rPr>
              <a:t>年</a:t>
            </a:r>
            <a:r>
              <a:rPr kumimoji="1" lang="en-US" altLang="ja-JP" sz="1400" i="0" kern="1200">
                <a:latin typeface="Meiryo"/>
                <a:ea typeface="Meiryo"/>
              </a:rPr>
              <a:t>H1</a:t>
            </a:r>
            <a:r>
              <a:rPr kumimoji="1" lang="ja-JP" altLang="en-US" sz="1400" i="0" kern="1200">
                <a:latin typeface="Meiryo"/>
                <a:ea typeface="Meiryo"/>
              </a:rPr>
              <a:t>商品（</a:t>
            </a:r>
            <a:r>
              <a:rPr kumimoji="1" lang="en-US" altLang="ja-JP" sz="1400">
                <a:latin typeface="Meiryo"/>
                <a:ea typeface="Meiryo"/>
              </a:rPr>
              <a:t>2024</a:t>
            </a:r>
            <a:r>
              <a:rPr kumimoji="1" lang="ja-JP" altLang="en-US" sz="1400">
                <a:latin typeface="Meiryo"/>
                <a:ea typeface="Meiryo"/>
              </a:rPr>
              <a:t>年</a:t>
            </a:r>
            <a:r>
              <a:rPr lang="ja-JP" altLang="en-US" sz="1400">
                <a:latin typeface="Meiryo"/>
                <a:ea typeface="Meiryo"/>
              </a:rPr>
              <a:t>3</a:t>
            </a:r>
            <a:r>
              <a:rPr kumimoji="1" lang="ja-JP" altLang="en-US" sz="1400">
                <a:latin typeface="Meiryo"/>
                <a:ea typeface="Meiryo"/>
              </a:rPr>
              <a:t>月</a:t>
            </a:r>
            <a:r>
              <a:rPr kumimoji="1" lang="en-US" altLang="ja-JP" sz="1400">
                <a:latin typeface="Meiryo"/>
                <a:ea typeface="Meiryo"/>
              </a:rPr>
              <a:t>~2024</a:t>
            </a:r>
            <a:r>
              <a:rPr kumimoji="1" lang="ja-JP" altLang="en-US" sz="1400">
                <a:latin typeface="Meiryo"/>
                <a:ea typeface="Meiryo"/>
              </a:rPr>
              <a:t>年</a:t>
            </a:r>
            <a:r>
              <a:rPr lang="ja-JP" altLang="en-US" sz="1400">
                <a:latin typeface="Meiryo"/>
                <a:ea typeface="Meiryo"/>
              </a:rPr>
              <a:t>9</a:t>
            </a:r>
            <a:r>
              <a:rPr kumimoji="1" lang="ja-JP" altLang="en-US" sz="1400">
                <a:latin typeface="Meiryo"/>
                <a:ea typeface="Meiryo"/>
              </a:rPr>
              <a:t>月商品</a:t>
            </a:r>
            <a:r>
              <a:rPr kumimoji="1" lang="ja-JP" altLang="en-US" sz="1400" i="0" kern="1200">
                <a:latin typeface="Meiryo"/>
                <a:ea typeface="Meiryo"/>
              </a:rPr>
              <a:t>）</a:t>
            </a:r>
            <a:r>
              <a:rPr lang="ja-JP" altLang="en-US" sz="1400">
                <a:latin typeface="Meiryo"/>
                <a:ea typeface="Meiryo"/>
              </a:rPr>
              <a:t>を</a:t>
            </a:r>
            <a:r>
              <a:rPr kumimoji="1" lang="ja-JP" altLang="en-US" sz="1400" i="0" kern="1200">
                <a:latin typeface="Meiryo"/>
                <a:ea typeface="Meiryo"/>
              </a:rPr>
              <a:t>予約しないようご注意ください。</a:t>
            </a:r>
            <a:endParaRPr lang="en-US" altLang="ja-JP" sz="1400" i="0" kern="120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609047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ディスプレイ広告（予約型）　共通免責事項・注意事項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089025"/>
            <a:ext cx="11233149" cy="5230663"/>
          </a:xfrm>
          <a:prstGeom prst="rect">
            <a:avLst/>
          </a:prstGeom>
          <a:noFill/>
        </p:spPr>
        <p:txBody>
          <a:bodyPr wrap="square" lIns="0" tIns="0" rIns="0" bIns="0" rtlCol="0">
            <a:spAutoFit/>
          </a:bodyPr>
          <a:lstStyle/>
          <a:p>
            <a:pPr>
              <a:lnSpc>
                <a:spcPct val="120000"/>
              </a:lnSpc>
              <a:spcAft>
                <a:spcPts val="600"/>
              </a:spcAf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おもな免責事項・注意事項のみ記載しております。本資料に記載のほか、広告取扱基本規定、広告掲載基準、入稿規定など各種規約、ガイドライン、ヘルプにもディスプレイ広告（予約型）に関する免責事項・注意事項があります。併せてご確認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dirty="0">
                <a:solidFill>
                  <a:srgbClr val="1D1C1D"/>
                </a:solidFill>
                <a:effectLst/>
                <a:latin typeface="+mn-ea"/>
              </a:rPr>
              <a:t>ガイドライン・規約</a:t>
            </a:r>
            <a:r>
              <a:rPr kumimoji="0" lang="en-US" altLang="ja-JP" sz="1400" kern="0" dirty="0">
                <a:solidFill>
                  <a:srgbClr val="000000">
                    <a:lumMod val="65000"/>
                    <a:lumOff val="35000"/>
                  </a:srgbClr>
                </a:solidFill>
                <a:latin typeface="+mn-ea"/>
              </a:rPr>
              <a:t>	</a:t>
            </a:r>
            <a:r>
              <a:rPr lang="en-US" altLang="ja-JP" sz="1400" b="0" i="0" u="none" strike="noStrike" dirty="0">
                <a:effectLst/>
                <a:latin typeface="+mn-ea"/>
                <a:hlinkClick r:id="rId4"/>
              </a:rPr>
              <a:t>https://www.lycbiz.com/jp/download/yahoo/</a:t>
            </a:r>
            <a:br>
              <a:rPr lang="en-US" altLang="ja-JP" sz="1400" dirty="0">
                <a:latin typeface="+mn-ea"/>
              </a:rPr>
            </a:br>
            <a:r>
              <a:rPr lang="ja-JP" altLang="en-US" sz="1400" b="0" i="0" dirty="0">
                <a:solidFill>
                  <a:srgbClr val="1D1C1D"/>
                </a:solidFill>
                <a:effectLst/>
                <a:latin typeface="+mn-ea"/>
              </a:rPr>
              <a:t>　　　　　　　　　</a:t>
            </a:r>
            <a:r>
              <a:rPr kumimoji="0" lang="en-US" altLang="ja-JP" sz="1400" kern="0" dirty="0">
                <a:solidFill>
                  <a:srgbClr val="000000">
                    <a:lumMod val="65000"/>
                    <a:lumOff val="35000"/>
                  </a:srgbClr>
                </a:solidFill>
                <a:latin typeface="+mn-ea"/>
              </a:rPr>
              <a:t>	</a:t>
            </a:r>
            <a:r>
              <a:rPr lang="en-US" altLang="ja-JP" sz="1400" b="0" i="0" u="none" strike="noStrike" dirty="0">
                <a:effectLst/>
                <a:latin typeface="+mn-ea"/>
                <a:hlinkClick r:id="rId5"/>
              </a:rPr>
              <a:t>https://www.lycbiz.com/jp/terms-and-policies/yahoo/</a:t>
            </a:r>
            <a:endParaRPr lang="en-US" altLang="ja-JP" sz="1400" b="0" i="0" u="none" strike="noStrike" dirty="0">
              <a:effectLst/>
              <a:latin typeface="+mn-ea"/>
            </a:endParaRPr>
          </a:p>
          <a:p>
            <a:pPr marL="742950" lvl="1" indent="-285750">
              <a:lnSpc>
                <a:spcPct val="120000"/>
              </a:lnSpc>
              <a:spcAft>
                <a:spcPts val="600"/>
              </a:spcAft>
              <a:buFont typeface="Wingdings" pitchFamily="2" charset="2"/>
              <a:buChar char="n"/>
              <a:defRPr/>
            </a:pPr>
            <a:r>
              <a:rPr kumimoji="0" lang="en-US" altLang="ja-JP" sz="1400" kern="0" dirty="0">
                <a:solidFill>
                  <a:srgbClr val="000000">
                    <a:lumMod val="65000"/>
                    <a:lumOff val="35000"/>
                  </a:srgbClr>
                </a:solidFill>
                <a:latin typeface="+mn-ea"/>
              </a:rPr>
              <a:t>Yahoo!</a:t>
            </a:r>
            <a:r>
              <a:rPr kumimoji="0" lang="ja-JP" altLang="en-US" sz="1400" kern="0" dirty="0">
                <a:solidFill>
                  <a:srgbClr val="000000">
                    <a:lumMod val="65000"/>
                    <a:lumOff val="35000"/>
                  </a:srgbClr>
                </a:solidFill>
                <a:latin typeface="+mn-ea"/>
              </a:rPr>
              <a:t>広告 ヘルプ</a:t>
            </a:r>
            <a:r>
              <a:rPr kumimoji="0" lang="en-US" altLang="ja-JP" sz="1400" kern="0" dirty="0">
                <a:solidFill>
                  <a:srgbClr val="000000">
                    <a:lumMod val="65000"/>
                    <a:lumOff val="35000"/>
                  </a:srgbClr>
                </a:solidFill>
                <a:latin typeface="+mn-ea"/>
              </a:rPr>
              <a:t>	</a:t>
            </a:r>
            <a:r>
              <a:rPr kumimoji="0" lang="en-US" altLang="ja-JP" sz="1400" kern="0" dirty="0">
                <a:solidFill>
                  <a:srgbClr val="000000">
                    <a:lumMod val="65000"/>
                    <a:lumOff val="35000"/>
                  </a:srgbClr>
                </a:solidFill>
                <a:latin typeface="+mn-ea"/>
                <a:hlinkClick r:id="rId6"/>
              </a:rPr>
              <a:t>https://ads-help.yahoo-net.jp/</a:t>
            </a:r>
            <a:endParaRPr kumimoji="0" lang="en-US" altLang="ja-JP" sz="1400" kern="0" dirty="0">
              <a:solidFill>
                <a:srgbClr val="000000">
                  <a:lumMod val="65000"/>
                  <a:lumOff val="35000"/>
                </a:srgbClr>
              </a:solidFill>
              <a:latin typeface="+mn-ea"/>
            </a:endParaRPr>
          </a:p>
          <a:p>
            <a:pPr>
              <a:lnSpc>
                <a:spcPct val="120000"/>
              </a:lnSpc>
              <a:spcAft>
                <a:spcPts val="600"/>
              </a:spcAft>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広告の掲載内容や販売内容が変更になる場合があります。あらかじめご了承ください。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広告が掲載されるウェブサイトやアプリケーション</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の内容・構成は、予告なく変更になる場合や、災害時、通信障害時、他プロモーション時等、特別編成になる場合があります。また、それらに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伴い広告</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掲載</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位置</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が変更になる場合があります。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弊社サービスによる特別演出に伴い、演出期間を含めた掲載期間の販売を停止する場合があります。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市区郡合併などでターゲティング対象のエリアが変更・廃止になる場合があります。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セールスシートの「商品一覧」ページに記載の「掲載場所」が複数のサービスやサービス内の階層、記事・種目などのカテゴリーを包含する場合、一部のサービス、サービス内の階層、カテゴリーで広告掲載されない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lang="ja-JP" altLang="en-US" sz="1400" b="0" i="0" dirty="0">
                <a:solidFill>
                  <a:schemeClr val="tx2">
                    <a:lumMod val="75000"/>
                    <a:lumOff val="25000"/>
                  </a:schemeClr>
                </a:solidFill>
                <a:effectLst/>
                <a:latin typeface="Hiragino Kaku Gothic Pro"/>
              </a:rPr>
              <a:t>商品によってはセールスシートの「商品一覧」ページに記載の「購入期間」より短期間で購入可能ですが、予約時のシミュレーションビューアブルインプレッションを下回る場合があります。</a:t>
            </a:r>
            <a:endParaRPr kumimoji="0" lang="en-US" altLang="ja-JP" sz="1400" b="0" i="0" u="none" strike="noStrike" kern="0" cap="none" spc="0" normalizeH="0" baseline="0" noProof="0" dirty="0">
              <a:ln>
                <a:noFill/>
              </a:ln>
              <a:solidFill>
                <a:schemeClr val="tx2">
                  <a:lumMod val="75000"/>
                  <a:lumOff val="25000"/>
                </a:scheme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237371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089025"/>
            <a:ext cx="11233150" cy="4741298"/>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広告掲載調整時間について</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次に定める時間は「広告掲載調整時間」とし、広告掲載調整時間内に発生した不具合について、ヤフーは免責されます。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広告掲載開始日、および広告内容を変更した後の掲載開始日において、掲載開始から</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時間を広告掲載調整時間とします。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ただし、以下の（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）に該当する場合は、その定めに従います。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広告掲載開始日が営業日以外の場合、当該広告の掲載開始時間から、翌営業日の正午までを広告掲載調整時間とします。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広告の総掲載予定時間が</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時間未満の場合、総掲載予定時間の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10</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％にあたる時間を上限に広告掲載調整時間とします。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枠購入型、時間帯ジャック購入型の商品について</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dirty="0">
                <a:solidFill>
                  <a:schemeClr val="tx2">
                    <a:lumMod val="75000"/>
                    <a:lumOff val="25000"/>
                  </a:schemeClr>
                </a:solidFill>
                <a:effectLst/>
                <a:latin typeface="Hiragino Kaku Gothic Pro"/>
              </a:rPr>
              <a:t>セールスシートの「商品一覧」ページ、「時間帯ジャック価格表」ページに記載の「想定ビューアブルインプレッション」は広告視聴数の目安です。結果として下回る場合があります。</a:t>
            </a:r>
            <a:endParaRPr lang="en-US" altLang="ja-JP" sz="1400" b="0" i="0" dirty="0">
              <a:solidFill>
                <a:schemeClr val="tx2">
                  <a:lumMod val="75000"/>
                  <a:lumOff val="25000"/>
                </a:schemeClr>
              </a:solidFill>
              <a:effectLst/>
              <a:latin typeface="Hiragino Kaku Gothic Pro"/>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ディスプレイ広告（運用型）を含めた</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他社の広告配信設定の状況により、</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SOV100</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配信の購入の場合でも他社の広告が配信される場合があります。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資料やツールに明示されている場合を除き、金額表示は以下のとおりです。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消費税を含みません。</a:t>
            </a: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代理店手数料を含みます。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399548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よくあるお問い合わせ</a:t>
            </a:r>
            <a:endParaRPr kumimoji="1" lang="ja-JP" altLang="en-US"/>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089025"/>
            <a:ext cx="11233150" cy="918713"/>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広告 ヘルプ</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4"/>
              </a:rPr>
              <a:t>https://ads-help.yahoo-net.jp/</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広告 パートナーサポート</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5"/>
              </a:rPr>
              <a:t>https://portal.yadui.business.yahoo.co.jp/agencyportal/873315/</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3" name="表 4">
            <a:extLst>
              <a:ext uri="{FF2B5EF4-FFF2-40B4-BE49-F238E27FC236}">
                <a16:creationId xmlns:a16="http://schemas.microsoft.com/office/drawing/2014/main" id="{38AA8EF1-A765-8D1E-F39C-0CF8379C4447}"/>
              </a:ext>
            </a:extLst>
          </p:cNvPr>
          <p:cNvGraphicFramePr>
            <a:graphicFrameLocks noGrp="1"/>
          </p:cNvGraphicFramePr>
          <p:nvPr/>
        </p:nvGraphicFramePr>
        <p:xfrm>
          <a:off x="479425" y="2567278"/>
          <a:ext cx="11233150" cy="3733800"/>
        </p:xfrm>
        <a:graphic>
          <a:graphicData uri="http://schemas.openxmlformats.org/drawingml/2006/table">
            <a:tbl>
              <a:tblPr firstRow="1" bandRow="1">
                <a:tableStyleId>{5C22544A-7EE6-4342-B048-85BDC9FD1C3A}</a:tableStyleId>
              </a:tblPr>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p>
                      <a:r>
                        <a:rPr kumimoji="1" lang="en-US" altLang="ja-JP" b="1">
                          <a:solidFill>
                            <a:srgbClr val="595959"/>
                          </a:solidFill>
                          <a:latin typeface="メイリオ" panose="020B0604030504040204" pitchFamily="50" charset="-128"/>
                          <a:ea typeface="メイリオ" panose="020B0604030504040204" pitchFamily="50" charset="-128"/>
                        </a:rPr>
                        <a:t>Q</a:t>
                      </a:r>
                      <a:endParaRPr kumimoji="1" lang="ja-JP" altLang="en-US" b="1">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595959"/>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p>
                      <a:r>
                        <a:rPr kumimoji="1" lang="en-US" altLang="ja-JP" b="1">
                          <a:solidFill>
                            <a:srgbClr val="595959"/>
                          </a:solidFill>
                          <a:latin typeface="メイリオ" panose="020B0604030504040204" pitchFamily="50" charset="-128"/>
                          <a:ea typeface="メイリオ" panose="020B0604030504040204" pitchFamily="50" charset="-128"/>
                        </a:rPr>
                        <a:t>A</a:t>
                      </a:r>
                      <a:endParaRPr kumimoji="1" lang="ja-JP" altLang="en-US" b="1">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595959"/>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a:solidFill>
                          <a:srgbClr val="595959"/>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595959"/>
                          </a:solidFill>
                          <a:latin typeface="メイリオ" panose="020B0604030504040204" pitchFamily="50" charset="-128"/>
                          <a:ea typeface="+mn-ea"/>
                        </a:rPr>
                        <a:t>ディスプレイ広告（予約型）販促情報一覧</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6"/>
                        </a:rPr>
                        <a:t>https://portal.yadui.business.yahoo.co.jp/agencyportal/30335704/</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p>
                      <a:r>
                        <a:rPr kumimoji="1" lang="en-US" altLang="ja-JP" b="1">
                          <a:solidFill>
                            <a:srgbClr val="595959"/>
                          </a:solidFill>
                          <a:latin typeface="メイリオ" panose="020B0604030504040204" pitchFamily="50" charset="-128"/>
                          <a:ea typeface="メイリオ" panose="020B0604030504040204" pitchFamily="50" charset="-128"/>
                        </a:rPr>
                        <a:t>Q</a:t>
                      </a:r>
                      <a:endParaRPr kumimoji="1" lang="ja-JP" altLang="en-US" b="1">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595959"/>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p>
                      <a:r>
                        <a:rPr kumimoji="1" lang="en-US" altLang="ja-JP" b="1">
                          <a:solidFill>
                            <a:srgbClr val="595959"/>
                          </a:solidFill>
                          <a:latin typeface="メイリオ" panose="020B0604030504040204" pitchFamily="50" charset="-128"/>
                          <a:ea typeface="メイリオ" panose="020B0604030504040204" pitchFamily="50" charset="-128"/>
                        </a:rPr>
                        <a:t>A</a:t>
                      </a:r>
                      <a:endParaRPr kumimoji="1" lang="ja-JP" altLang="en-US" b="1">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595959"/>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a:solidFill>
                          <a:srgbClr val="595959"/>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595959"/>
                          </a:solidFill>
                          <a:latin typeface="メイリオ" panose="020B0604030504040204" pitchFamily="50" charset="-128"/>
                          <a:ea typeface="+mn-ea"/>
                        </a:rPr>
                        <a:t>掲載制限カテゴリー確認依頼フォーム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7"/>
                        </a:rPr>
                        <a:t>https://form-business.yahoo.co.jp/claris/enqueteForm?inquiry_type=placement_restrictions</a:t>
                      </a:r>
                      <a:endParaRPr kumimoji="1" lang="en-US" altLang="ja-JP" sz="140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a:solidFill>
                            <a:srgbClr val="595959"/>
                          </a:solidFill>
                          <a:latin typeface="メイリオ" panose="020B0604030504040204" pitchFamily="50" charset="-128"/>
                          <a:ea typeface="+mn-ea"/>
                        </a:rPr>
                        <a:t>ディスプレイ広告（予約型） 入稿前審査依頼フォーム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8"/>
                        </a:rPr>
                        <a:t>https://form-business.yahoo.co.jp/claris/enqueteForm?inquiry_type=guaranteed_review</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p>
                      <a:r>
                        <a:rPr kumimoji="1" lang="en-US" altLang="ja-JP" b="1">
                          <a:solidFill>
                            <a:srgbClr val="595959"/>
                          </a:solidFill>
                          <a:latin typeface="メイリオ" panose="020B0604030504040204" pitchFamily="50" charset="-128"/>
                          <a:ea typeface="メイリオ" panose="020B0604030504040204" pitchFamily="50" charset="-128"/>
                        </a:rPr>
                        <a:t>Q</a:t>
                      </a:r>
                      <a:endParaRPr kumimoji="1" lang="ja-JP" altLang="en-US" b="1">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595959"/>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p>
                      <a:r>
                        <a:rPr kumimoji="1" lang="en-US" altLang="ja-JP" b="1">
                          <a:solidFill>
                            <a:srgbClr val="595959"/>
                          </a:solidFill>
                          <a:latin typeface="メイリオ" panose="020B0604030504040204" pitchFamily="50" charset="-128"/>
                          <a:ea typeface="メイリオ" panose="020B0604030504040204" pitchFamily="50" charset="-128"/>
                        </a:rPr>
                        <a:t>A</a:t>
                      </a:r>
                      <a:endParaRPr kumimoji="1" lang="ja-JP" altLang="en-US" b="1">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595959"/>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a:solidFill>
                            <a:srgbClr val="595959"/>
                          </a:solidFill>
                          <a:latin typeface="メイリオ" panose="020B0604030504040204" pitchFamily="50" charset="-128"/>
                          <a:ea typeface="メイリオ" panose="020B0604030504040204" pitchFamily="50" charset="-128"/>
                        </a:rPr>
                        <a:t>181</a:t>
                      </a:r>
                      <a:r>
                        <a:rPr kumimoji="1" lang="ja-JP" altLang="en-US" sz="1400">
                          <a:solidFill>
                            <a:srgbClr val="595959"/>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a:solidFill>
                            <a:srgbClr val="595959"/>
                          </a:solidFill>
                          <a:latin typeface="メイリオ" panose="020B0604030504040204" pitchFamily="50" charset="-128"/>
                          <a:ea typeface="メイリオ" panose="020B0604030504040204" pitchFamily="50" charset="-128"/>
                        </a:rPr>
                        <a:t>181</a:t>
                      </a:r>
                      <a:r>
                        <a:rPr kumimoji="1" lang="ja-JP" altLang="en-US" sz="1400">
                          <a:solidFill>
                            <a:srgbClr val="595959"/>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spTree>
    <p:extLst>
      <p:ext uri="{BB962C8B-B14F-4D97-AF65-F5344CB8AC3E}">
        <p14:creationId xmlns:p14="http://schemas.microsoft.com/office/powerpoint/2010/main" val="5333087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984DE7E9-DF9D-CF47-1973-35849F7FFB7B}"/>
              </a:ext>
            </a:extLst>
          </p:cNvPr>
          <p:cNvSpPr txBox="1"/>
          <p:nvPr/>
        </p:nvSpPr>
        <p:spPr>
          <a:xfrm>
            <a:off x="600427" y="6421638"/>
            <a:ext cx="3746477" cy="233547"/>
          </a:xfrm>
          <a:prstGeom prst="rect">
            <a:avLst/>
          </a:prstGeom>
          <a:noFill/>
        </p:spPr>
        <p:txBody>
          <a:bodyPr wrap="square">
            <a:spAutoFit/>
          </a:bodyPr>
          <a:lstStyle/>
          <a:p>
            <a:pPr>
              <a:lnSpc>
                <a:spcPct val="110000"/>
              </a:lnSpc>
              <a:defRPr/>
            </a:pPr>
            <a:r>
              <a:rPr kumimoji="0" lang="ja-JP" altLang="en-US" sz="800" kern="0">
                <a:solidFill>
                  <a:srgbClr val="595959"/>
                </a:solidFill>
                <a:latin typeface="Meiryo"/>
                <a:ea typeface="Meiryo"/>
              </a:rPr>
              <a:t>・</a:t>
            </a:r>
            <a:r>
              <a:rPr kumimoji="0" lang="en-US" altLang="ja-JP" sz="800" kern="0">
                <a:solidFill>
                  <a:srgbClr val="595959"/>
                </a:solidFill>
                <a:latin typeface="Meiryo"/>
                <a:ea typeface="+mn-lt"/>
                <a:cs typeface="+mn-lt"/>
              </a:rPr>
              <a:t>SP</a:t>
            </a:r>
            <a:r>
              <a:rPr kumimoji="0" lang="ja-JP" altLang="en-US" sz="800" kern="0">
                <a:solidFill>
                  <a:srgbClr val="595959"/>
                </a:solidFill>
                <a:latin typeface="Meiryo"/>
                <a:ea typeface="Meiryo"/>
                <a:cs typeface="+mn-lt"/>
              </a:rPr>
              <a:t>はスマートフォン、</a:t>
            </a:r>
            <a:r>
              <a:rPr kumimoji="0" lang="en-US" altLang="ja-JP" sz="800" kern="0">
                <a:solidFill>
                  <a:srgbClr val="595959"/>
                </a:solidFill>
                <a:latin typeface="Meiryo"/>
                <a:ea typeface="+mn-lt"/>
                <a:cs typeface="+mn-lt"/>
              </a:rPr>
              <a:t>PC</a:t>
            </a:r>
            <a:r>
              <a:rPr kumimoji="0" lang="ja-JP" altLang="en-US" sz="800" kern="0">
                <a:solidFill>
                  <a:srgbClr val="595959"/>
                </a:solidFill>
                <a:latin typeface="Meiryo"/>
                <a:ea typeface="Meiryo"/>
                <a:cs typeface="+mn-lt"/>
              </a:rPr>
              <a:t>はパソコン、</a:t>
            </a:r>
            <a:r>
              <a:rPr kumimoji="0" lang="en-US" altLang="ja-JP" sz="800" kern="0">
                <a:solidFill>
                  <a:srgbClr val="595959"/>
                </a:solidFill>
                <a:latin typeface="Meiryo"/>
                <a:ea typeface="+mn-lt"/>
                <a:cs typeface="+mn-lt"/>
              </a:rPr>
              <a:t>MD</a:t>
            </a:r>
            <a:r>
              <a:rPr kumimoji="0" lang="ja-JP" altLang="ja-JP" sz="800" kern="0">
                <a:solidFill>
                  <a:srgbClr val="595959"/>
                </a:solidFill>
                <a:latin typeface="Meiryo"/>
                <a:ea typeface="Meiryo"/>
                <a:cs typeface="+mn-lt"/>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p:txBody>
      </p:sp>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a:latin typeface="Meiryo" panose="020B0604030504040204" pitchFamily="34" charset="-128"/>
                <a:ea typeface="Meiryo" panose="020B0604030504040204" pitchFamily="34" charset="-128"/>
              </a:rPr>
              <a:t>ブランドパネル</a:t>
            </a:r>
            <a:r>
              <a:rPr kumimoji="1" lang="en-US" altLang="ja-JP">
                <a:latin typeface="Meiryo" panose="020B0604030504040204" pitchFamily="34" charset="-128"/>
                <a:ea typeface="Meiryo" panose="020B0604030504040204" pitchFamily="34" charset="-128"/>
              </a:rPr>
              <a:t>2024</a:t>
            </a:r>
            <a:r>
              <a:rPr kumimoji="1" lang="ja-JP" altLang="en-US">
                <a:latin typeface="Meiryo" panose="020B0604030504040204" pitchFamily="34" charset="-128"/>
                <a:ea typeface="Meiryo" panose="020B0604030504040204" pitchFamily="34" charset="-128"/>
              </a:rPr>
              <a:t>年</a:t>
            </a:r>
            <a:r>
              <a:rPr lang="en-US" altLang="ja-JP"/>
              <a:t>3</a:t>
            </a:r>
            <a:r>
              <a:rPr kumimoji="1" lang="ja-JP" altLang="en-US">
                <a:latin typeface="Meiryo" panose="020B0604030504040204" pitchFamily="34" charset="-128"/>
                <a:ea typeface="Meiryo" panose="020B0604030504040204" pitchFamily="34" charset="-128"/>
              </a:rPr>
              <a:t>月</a:t>
            </a:r>
            <a:r>
              <a:rPr kumimoji="1" lang="en-US" altLang="ja-JP">
                <a:latin typeface="Meiryo" panose="020B0604030504040204" pitchFamily="34" charset="-128"/>
                <a:ea typeface="Meiryo" panose="020B0604030504040204" pitchFamily="34" charset="-128"/>
              </a:rPr>
              <a:t>~2024</a:t>
            </a:r>
            <a:r>
              <a:rPr kumimoji="1" lang="ja-JP" altLang="en-US">
                <a:latin typeface="Meiryo" panose="020B0604030504040204" pitchFamily="34" charset="-128"/>
                <a:ea typeface="Meiryo" panose="020B0604030504040204" pitchFamily="34" charset="-128"/>
              </a:rPr>
              <a:t>年</a:t>
            </a:r>
            <a:r>
              <a:rPr lang="en-US" altLang="ja-JP"/>
              <a:t>9</a:t>
            </a:r>
            <a:r>
              <a:rPr kumimoji="1" lang="ja-JP" altLang="en-US">
                <a:latin typeface="Meiryo" panose="020B0604030504040204" pitchFamily="34" charset="-128"/>
                <a:ea typeface="Meiryo" panose="020B0604030504040204" pitchFamily="34" charset="-128"/>
              </a:rPr>
              <a:t>月商品 変更点</a:t>
            </a:r>
          </a:p>
        </p:txBody>
      </p:sp>
      <p:sp>
        <p:nvSpPr>
          <p:cNvPr id="18" name="テキスト ボックス 17">
            <a:extLst>
              <a:ext uri="{FF2B5EF4-FFF2-40B4-BE49-F238E27FC236}">
                <a16:creationId xmlns:a16="http://schemas.microsoft.com/office/drawing/2014/main" id="{ABA6AE07-4B99-ADCF-9043-0C924C86FE2D}"/>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14" name="テキスト プレースホルダー 5">
            <a:extLst>
              <a:ext uri="{FF2B5EF4-FFF2-40B4-BE49-F238E27FC236}">
                <a16:creationId xmlns:a16="http://schemas.microsoft.com/office/drawing/2014/main" id="{F72B0E9C-DD51-30AA-67B2-BD47A4E12041}"/>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概要</a:t>
            </a:r>
          </a:p>
        </p:txBody>
      </p:sp>
      <p:sp>
        <p:nvSpPr>
          <p:cNvPr id="9" name="正方形/長方形 8">
            <a:extLst>
              <a:ext uri="{FF2B5EF4-FFF2-40B4-BE49-F238E27FC236}">
                <a16:creationId xmlns:a16="http://schemas.microsoft.com/office/drawing/2014/main" id="{BE4461D1-59AF-3E9C-7798-C2FA3AF1B817}"/>
              </a:ext>
            </a:extLst>
          </p:cNvPr>
          <p:cNvSpPr/>
          <p:nvPr/>
        </p:nvSpPr>
        <p:spPr>
          <a:xfrm>
            <a:off x="507833" y="1674397"/>
            <a:ext cx="11204741" cy="1152390"/>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600" b="0" i="0" dirty="0">
                <a:solidFill>
                  <a:srgbClr val="1D1C1D"/>
                </a:solidFill>
                <a:effectLst/>
                <a:latin typeface="+mj-ea"/>
                <a:ea typeface="+mj-ea"/>
              </a:rPr>
              <a:t>・通常の</a:t>
            </a:r>
            <a:r>
              <a:rPr lang="en-US" altLang="ja-JP" sz="1600" b="0" i="0" dirty="0">
                <a:solidFill>
                  <a:srgbClr val="1D1C1D"/>
                </a:solidFill>
                <a:effectLst/>
                <a:latin typeface="+mj-ea"/>
                <a:ea typeface="+mj-ea"/>
              </a:rPr>
              <a:t>MD,SP,PC</a:t>
            </a:r>
            <a:r>
              <a:rPr lang="ja-JP" altLang="en-US" sz="1600" b="0" i="0" dirty="0">
                <a:solidFill>
                  <a:srgbClr val="1D1C1D"/>
                </a:solidFill>
                <a:effectLst/>
                <a:latin typeface="+mj-ea"/>
                <a:ea typeface="+mj-ea"/>
              </a:rPr>
              <a:t>関連商品は</a:t>
            </a:r>
            <a:r>
              <a:rPr lang="en-US" altLang="ja-JP" sz="1600" b="0" i="0" dirty="0">
                <a:solidFill>
                  <a:srgbClr val="1D1C1D"/>
                </a:solidFill>
                <a:effectLst/>
                <a:latin typeface="+mj-ea"/>
                <a:ea typeface="+mj-ea"/>
              </a:rPr>
              <a:t>3/1</a:t>
            </a:r>
            <a:r>
              <a:rPr lang="ja-JP" altLang="en-US" sz="1600" b="0" i="0" dirty="0">
                <a:solidFill>
                  <a:srgbClr val="1D1C1D"/>
                </a:solidFill>
                <a:effectLst/>
                <a:latin typeface="+mj-ea"/>
                <a:ea typeface="+mj-ea"/>
              </a:rPr>
              <a:t>～となります。</a:t>
            </a:r>
            <a:endParaRPr lang="en-US" altLang="ja-JP" sz="1600" b="0" i="0" dirty="0">
              <a:solidFill>
                <a:srgbClr val="1D1C1D"/>
              </a:solidFill>
              <a:effectLst/>
              <a:latin typeface="+mj-ea"/>
              <a:ea typeface="+mj-ea"/>
            </a:endParaRPr>
          </a:p>
          <a:p>
            <a:pPr marR="0" lvl="0" algn="l" defTabSz="914400" rtl="0" eaLnBrk="1" fontAlgn="auto" latinLnBrk="0" hangingPunct="1">
              <a:lnSpc>
                <a:spcPct val="150000"/>
              </a:lnSpc>
              <a:spcBef>
                <a:spcPts val="0"/>
              </a:spcBef>
              <a:spcAft>
                <a:spcPts val="0"/>
              </a:spcAft>
              <a:buClrTx/>
              <a:buSzTx/>
              <a:tabLst/>
              <a:defRPr/>
            </a:pPr>
            <a:r>
              <a:rPr lang="ja-JP" altLang="en-US" sz="1600" b="0" i="0" dirty="0">
                <a:solidFill>
                  <a:srgbClr val="1D1C1D"/>
                </a:solidFill>
                <a:effectLst/>
                <a:latin typeface="+mj-ea"/>
                <a:ea typeface="+mj-ea"/>
              </a:rPr>
              <a:t>・リッチアドについては</a:t>
            </a:r>
            <a:r>
              <a:rPr lang="en-US" altLang="ja-JP" sz="1600" b="0" i="0" dirty="0">
                <a:solidFill>
                  <a:srgbClr val="1D1C1D"/>
                </a:solidFill>
                <a:effectLst/>
                <a:latin typeface="+mj-ea"/>
                <a:ea typeface="+mj-ea"/>
              </a:rPr>
              <a:t>3/11</a:t>
            </a:r>
            <a:r>
              <a:rPr lang="ja-JP" altLang="en-US" sz="1600" b="0" i="0" dirty="0">
                <a:solidFill>
                  <a:srgbClr val="1D1C1D"/>
                </a:solidFill>
                <a:effectLst/>
                <a:latin typeface="+mj-ea"/>
                <a:ea typeface="+mj-ea"/>
              </a:rPr>
              <a:t>を売り止めしている関係で、掲載開始日が</a:t>
            </a:r>
            <a:r>
              <a:rPr lang="en-US" altLang="ja-JP" sz="1600" b="0" i="0" dirty="0">
                <a:solidFill>
                  <a:srgbClr val="1D1C1D"/>
                </a:solidFill>
                <a:effectLst/>
                <a:latin typeface="+mj-ea"/>
                <a:ea typeface="+mj-ea"/>
              </a:rPr>
              <a:t>3/12</a:t>
            </a:r>
            <a:r>
              <a:rPr lang="ja-JP" altLang="en-US" sz="1600" b="0" i="0" dirty="0">
                <a:solidFill>
                  <a:srgbClr val="1D1C1D"/>
                </a:solidFill>
                <a:effectLst/>
                <a:latin typeface="+mj-ea"/>
                <a:ea typeface="+mj-ea"/>
              </a:rPr>
              <a:t>～となります。</a:t>
            </a:r>
            <a:endParaRPr lang="en-US" altLang="ja-JP" sz="1600" b="0" i="0" dirty="0">
              <a:solidFill>
                <a:srgbClr val="1D1C1D"/>
              </a:solidFill>
              <a:effectLst/>
              <a:latin typeface="+mj-ea"/>
              <a:ea typeface="+mj-ea"/>
            </a:endParaRPr>
          </a:p>
        </p:txBody>
      </p:sp>
      <p:sp>
        <p:nvSpPr>
          <p:cNvPr id="10" name="1 つの角を丸めた四角形 22">
            <a:extLst>
              <a:ext uri="{FF2B5EF4-FFF2-40B4-BE49-F238E27FC236}">
                <a16:creationId xmlns:a16="http://schemas.microsoft.com/office/drawing/2014/main" id="{4ECD8B15-4C09-0AC1-E6A8-06D241B0BA3D}"/>
              </a:ext>
            </a:extLst>
          </p:cNvPr>
          <p:cNvSpPr/>
          <p:nvPr/>
        </p:nvSpPr>
        <p:spPr>
          <a:xfrm>
            <a:off x="507834" y="1089025"/>
            <a:ext cx="5588166"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商品により掲載期間が異なります</a:t>
            </a:r>
          </a:p>
        </p:txBody>
      </p:sp>
      <p:graphicFrame>
        <p:nvGraphicFramePr>
          <p:cNvPr id="13" name="表 12">
            <a:extLst>
              <a:ext uri="{FF2B5EF4-FFF2-40B4-BE49-F238E27FC236}">
                <a16:creationId xmlns:a16="http://schemas.microsoft.com/office/drawing/2014/main" id="{C60B18DA-51FC-A4D3-10CA-31EF69C86B87}"/>
              </a:ext>
            </a:extLst>
          </p:cNvPr>
          <p:cNvGraphicFramePr>
            <a:graphicFrameLocks noGrp="1"/>
          </p:cNvGraphicFramePr>
          <p:nvPr/>
        </p:nvGraphicFramePr>
        <p:xfrm>
          <a:off x="1246344" y="3555625"/>
          <a:ext cx="2774672" cy="1481856"/>
        </p:xfrm>
        <a:graphic>
          <a:graphicData uri="http://schemas.openxmlformats.org/drawingml/2006/table">
            <a:tbl>
              <a:tblPr/>
              <a:tblGrid>
                <a:gridCol w="2774672">
                  <a:extLst>
                    <a:ext uri="{9D8B030D-6E8A-4147-A177-3AD203B41FA5}">
                      <a16:colId xmlns:a16="http://schemas.microsoft.com/office/drawing/2014/main" val="4214658235"/>
                    </a:ext>
                  </a:extLst>
                </a:gridCol>
              </a:tblGrid>
              <a:tr h="360000">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1000" b="0" i="0" spc="300">
                          <a:solidFill>
                            <a:schemeClr val="bg1"/>
                          </a:solidFill>
                          <a:effectLst/>
                          <a:latin typeface="Meiryo" panose="020B0604030504040204" pitchFamily="34" charset="-128"/>
                          <a:ea typeface="Meiryo" panose="020B0604030504040204" pitchFamily="34" charset="-128"/>
                        </a:rPr>
                        <a:t>商品名</a:t>
                      </a:r>
                      <a:endParaRPr lang="en-US" altLang="ja-JP" sz="1000" b="0" i="0" spc="300">
                        <a:solidFill>
                          <a:schemeClr val="bg1"/>
                        </a:solidFill>
                        <a:effectLst/>
                        <a:latin typeface="Meiryo" panose="020B0604030504040204" pitchFamily="34" charset="-128"/>
                        <a:ea typeface="Meiryo" panose="020B0604030504040204" pitchFamily="34" charset="-128"/>
                      </a:endParaRPr>
                    </a:p>
                  </a:txBody>
                  <a:tcPr marL="36901" marR="36901" marT="25831"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3569015333"/>
                  </a:ext>
                </a:extLst>
              </a:tr>
              <a:tr h="373952">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MD</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関連</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627352238"/>
                  </a:ext>
                </a:extLst>
              </a:tr>
              <a:tr h="373952">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関連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時間帯ジャックを除く</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373603260"/>
                  </a:ext>
                </a:extLst>
              </a:tr>
              <a:tr h="373952">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関連</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326150942"/>
                  </a:ext>
                </a:extLst>
              </a:tr>
            </a:tbl>
          </a:graphicData>
        </a:graphic>
      </p:graphicFrame>
      <p:sp>
        <p:nvSpPr>
          <p:cNvPr id="15" name="角丸四角形 35">
            <a:extLst>
              <a:ext uri="{FF2B5EF4-FFF2-40B4-BE49-F238E27FC236}">
                <a16:creationId xmlns:a16="http://schemas.microsoft.com/office/drawing/2014/main" id="{528217A9-4207-62B9-3C40-D5308763731E}"/>
              </a:ext>
            </a:extLst>
          </p:cNvPr>
          <p:cNvSpPr/>
          <p:nvPr/>
        </p:nvSpPr>
        <p:spPr>
          <a:xfrm>
            <a:off x="1327435" y="3030330"/>
            <a:ext cx="2629786" cy="396000"/>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b="1" i="0">
                <a:solidFill>
                  <a:srgbClr val="000000"/>
                </a:solidFill>
                <a:effectLst/>
                <a:latin typeface="メイリオ" panose="020B0604030504040204" pitchFamily="50" charset="-128"/>
                <a:ea typeface="メイリオ" panose="020B0604030504040204" pitchFamily="50" charset="-128"/>
              </a:rPr>
              <a:t>掲載期間：</a:t>
            </a:r>
            <a:r>
              <a:rPr lang="en-US" altLang="zh-TW" sz="1400" b="1" i="0">
                <a:solidFill>
                  <a:srgbClr val="FF0000"/>
                </a:solidFill>
                <a:effectLst/>
                <a:latin typeface="メイリオ" panose="020B0604030504040204" pitchFamily="50" charset="-128"/>
                <a:ea typeface="メイリオ" panose="020B0604030504040204" pitchFamily="50" charset="-128"/>
              </a:rPr>
              <a:t>3/1</a:t>
            </a:r>
            <a:r>
              <a:rPr lang="zh-TW" altLang="en-US" sz="1400" b="1" i="0">
                <a:solidFill>
                  <a:srgbClr val="000000"/>
                </a:solidFill>
                <a:effectLst/>
                <a:latin typeface="メイリオ" panose="020B0604030504040204" pitchFamily="50" charset="-128"/>
                <a:ea typeface="メイリオ" panose="020B0604030504040204" pitchFamily="50" charset="-128"/>
              </a:rPr>
              <a:t>～</a:t>
            </a:r>
            <a:r>
              <a:rPr lang="en-US" altLang="zh-TW" sz="1400" b="1">
                <a:solidFill>
                  <a:srgbClr val="000000"/>
                </a:solidFill>
                <a:latin typeface="メイリオ" panose="020B0604030504040204" pitchFamily="50" charset="-128"/>
                <a:ea typeface="メイリオ" panose="020B0604030504040204" pitchFamily="50" charset="-128"/>
              </a:rPr>
              <a:t>9</a:t>
            </a:r>
            <a:r>
              <a:rPr lang="en-US" altLang="zh-TW" sz="1400" b="1" i="0">
                <a:solidFill>
                  <a:srgbClr val="000000"/>
                </a:solidFill>
                <a:effectLst/>
                <a:latin typeface="メイリオ" panose="020B0604030504040204" pitchFamily="50" charset="-128"/>
                <a:ea typeface="メイリオ" panose="020B0604030504040204" pitchFamily="50" charset="-128"/>
              </a:rPr>
              <a:t>/30</a:t>
            </a:r>
            <a:endParaRPr kumimoji="1" lang="ja-JP" altLang="en-US" sz="1400" b="1" i="0" u="none" strike="noStrike" kern="1200" cap="none" spc="60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graphicFrame>
        <p:nvGraphicFramePr>
          <p:cNvPr id="16" name="表 15">
            <a:extLst>
              <a:ext uri="{FF2B5EF4-FFF2-40B4-BE49-F238E27FC236}">
                <a16:creationId xmlns:a16="http://schemas.microsoft.com/office/drawing/2014/main" id="{38B1F543-6FA2-9457-D348-8327A71CF9CB}"/>
              </a:ext>
            </a:extLst>
          </p:cNvPr>
          <p:cNvGraphicFramePr>
            <a:graphicFrameLocks noGrp="1"/>
          </p:cNvGraphicFramePr>
          <p:nvPr/>
        </p:nvGraphicFramePr>
        <p:xfrm>
          <a:off x="4401503" y="3547198"/>
          <a:ext cx="3401164" cy="2874440"/>
        </p:xfrm>
        <a:graphic>
          <a:graphicData uri="http://schemas.openxmlformats.org/drawingml/2006/table">
            <a:tbl>
              <a:tblPr/>
              <a:tblGrid>
                <a:gridCol w="3401164">
                  <a:extLst>
                    <a:ext uri="{9D8B030D-6E8A-4147-A177-3AD203B41FA5}">
                      <a16:colId xmlns:a16="http://schemas.microsoft.com/office/drawing/2014/main" val="4214658235"/>
                    </a:ext>
                  </a:extLst>
                </a:gridCol>
              </a:tblGrid>
              <a:tr h="279227">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1000" b="0" i="0" spc="300">
                          <a:solidFill>
                            <a:schemeClr val="bg1"/>
                          </a:solidFill>
                          <a:effectLst/>
                          <a:latin typeface="Meiryo" panose="020B0604030504040204" pitchFamily="34" charset="-128"/>
                          <a:ea typeface="Meiryo" panose="020B0604030504040204" pitchFamily="34" charset="-128"/>
                        </a:rPr>
                        <a:t>商品名</a:t>
                      </a:r>
                      <a:endParaRPr lang="en-US" altLang="ja-JP" sz="1000" b="0" i="0" spc="300">
                        <a:solidFill>
                          <a:schemeClr val="bg1"/>
                        </a:solidFill>
                        <a:effectLst/>
                        <a:latin typeface="Meiryo" panose="020B0604030504040204" pitchFamily="34" charset="-128"/>
                        <a:ea typeface="Meiryo" panose="020B0604030504040204" pitchFamily="34" charset="-128"/>
                      </a:endParaRPr>
                    </a:p>
                  </a:txBody>
                  <a:tcPr marL="36901" marR="36901" marT="25831"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3569015333"/>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リッチフォーマット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MD</a:t>
                      </a:r>
                      <a:endParaRPr kumimoji="1" lang="ja-JP" altLang="en-US"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627352238"/>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リッチフォーマット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MD</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FQ1</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373603260"/>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リッチフォーマット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MD</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（都道府県）</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326150942"/>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トップインパクト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2151811043"/>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トップインパクト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（都道府県）</a:t>
                      </a:r>
                      <a:endParaRPr kumimoji="1" lang="en-US" altLang="ja-JP"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2534653171"/>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パノラマ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1000</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万円～）</a:t>
                      </a:r>
                      <a:endParaRPr kumimoji="1" lang="en-US" altLang="ja-JP"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314341012"/>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パノラマ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2000</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万円～）</a:t>
                      </a:r>
                      <a:endParaRPr kumimoji="1" lang="en-US" altLang="ja-JP"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826569767"/>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トップインパクト　パノラマ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1000</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万円～）</a:t>
                      </a:r>
                      <a:endParaRPr kumimoji="1" lang="en-US" altLang="ja-JP"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686933344"/>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トップインパクト　パノラマ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2000</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万円～）</a:t>
                      </a:r>
                      <a:endParaRPr kumimoji="1" lang="en-US" altLang="ja-JP"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615601655"/>
                  </a:ext>
                </a:extLst>
              </a:tr>
            </a:tbl>
          </a:graphicData>
        </a:graphic>
      </p:graphicFrame>
      <p:sp>
        <p:nvSpPr>
          <p:cNvPr id="17" name="角丸四角形 35">
            <a:extLst>
              <a:ext uri="{FF2B5EF4-FFF2-40B4-BE49-F238E27FC236}">
                <a16:creationId xmlns:a16="http://schemas.microsoft.com/office/drawing/2014/main" id="{A13411FA-D3E2-190A-FD50-7EA4631ECC5B}"/>
              </a:ext>
            </a:extLst>
          </p:cNvPr>
          <p:cNvSpPr/>
          <p:nvPr/>
        </p:nvSpPr>
        <p:spPr>
          <a:xfrm>
            <a:off x="4349432" y="3021904"/>
            <a:ext cx="3453235" cy="396000"/>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b="1" i="0">
                <a:solidFill>
                  <a:srgbClr val="000000"/>
                </a:solidFill>
                <a:effectLst/>
                <a:latin typeface="メイリオ" panose="020B0604030504040204" pitchFamily="50" charset="-128"/>
                <a:ea typeface="メイリオ" panose="020B0604030504040204" pitchFamily="50" charset="-128"/>
              </a:rPr>
              <a:t>掲載期間：</a:t>
            </a:r>
            <a:r>
              <a:rPr lang="en-US" altLang="zh-TW" sz="1400" b="1" i="0">
                <a:solidFill>
                  <a:srgbClr val="FF0000"/>
                </a:solidFill>
                <a:effectLst/>
                <a:latin typeface="メイリオ" panose="020B0604030504040204" pitchFamily="50" charset="-128"/>
                <a:ea typeface="メイリオ" panose="020B0604030504040204" pitchFamily="50" charset="-128"/>
              </a:rPr>
              <a:t>3/12</a:t>
            </a:r>
            <a:r>
              <a:rPr lang="zh-TW" altLang="en-US" sz="1400" b="1" i="0">
                <a:solidFill>
                  <a:srgbClr val="000000"/>
                </a:solidFill>
                <a:effectLst/>
                <a:latin typeface="メイリオ" panose="020B0604030504040204" pitchFamily="50" charset="-128"/>
                <a:ea typeface="メイリオ" panose="020B0604030504040204" pitchFamily="50" charset="-128"/>
              </a:rPr>
              <a:t>～</a:t>
            </a:r>
            <a:r>
              <a:rPr lang="en-US" altLang="zh-TW" sz="1400" b="1">
                <a:solidFill>
                  <a:srgbClr val="000000"/>
                </a:solidFill>
                <a:latin typeface="メイリオ" panose="020B0604030504040204" pitchFamily="50" charset="-128"/>
                <a:ea typeface="メイリオ" panose="020B0604030504040204" pitchFamily="50" charset="-128"/>
              </a:rPr>
              <a:t>9</a:t>
            </a:r>
            <a:r>
              <a:rPr lang="en-US" altLang="zh-TW" sz="1400" b="1" i="0">
                <a:solidFill>
                  <a:srgbClr val="000000"/>
                </a:solidFill>
                <a:effectLst/>
                <a:latin typeface="メイリオ" panose="020B0604030504040204" pitchFamily="50" charset="-128"/>
                <a:ea typeface="メイリオ" panose="020B0604030504040204" pitchFamily="50" charset="-128"/>
              </a:rPr>
              <a:t>/30</a:t>
            </a:r>
            <a:endParaRPr kumimoji="1" lang="ja-JP" altLang="en-US" sz="1400" b="1" i="0" u="none" strike="noStrike" kern="1200" cap="none" spc="60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19" name="角丸四角形 35">
            <a:extLst>
              <a:ext uri="{FF2B5EF4-FFF2-40B4-BE49-F238E27FC236}">
                <a16:creationId xmlns:a16="http://schemas.microsoft.com/office/drawing/2014/main" id="{881DBAA7-15AB-82D9-EDC1-55F62FD4B6C8}"/>
              </a:ext>
            </a:extLst>
          </p:cNvPr>
          <p:cNvSpPr/>
          <p:nvPr/>
        </p:nvSpPr>
        <p:spPr>
          <a:xfrm>
            <a:off x="8066092" y="3021904"/>
            <a:ext cx="2689174" cy="396000"/>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b="1" i="0">
                <a:solidFill>
                  <a:srgbClr val="000000"/>
                </a:solidFill>
                <a:effectLst/>
                <a:latin typeface="メイリオ" panose="020B0604030504040204" pitchFamily="50" charset="-128"/>
                <a:ea typeface="メイリオ" panose="020B0604030504040204" pitchFamily="50" charset="-128"/>
              </a:rPr>
              <a:t>掲載期間：</a:t>
            </a:r>
            <a:r>
              <a:rPr lang="en-US" altLang="ja-JP" sz="1400" b="1" i="0">
                <a:solidFill>
                  <a:srgbClr val="FF0000"/>
                </a:solidFill>
                <a:effectLst/>
                <a:latin typeface="メイリオ" panose="020B0604030504040204" pitchFamily="50" charset="-128"/>
                <a:ea typeface="メイリオ" panose="020B0604030504040204" pitchFamily="50" charset="-128"/>
              </a:rPr>
              <a:t>4</a:t>
            </a:r>
            <a:r>
              <a:rPr lang="en-US" altLang="zh-TW" sz="1400" b="1" i="0">
                <a:solidFill>
                  <a:srgbClr val="FF0000"/>
                </a:solidFill>
                <a:effectLst/>
                <a:latin typeface="メイリオ" panose="020B0604030504040204" pitchFamily="50" charset="-128"/>
                <a:ea typeface="メイリオ" panose="020B0604030504040204" pitchFamily="50" charset="-128"/>
              </a:rPr>
              <a:t>/1</a:t>
            </a:r>
            <a:r>
              <a:rPr lang="zh-TW" altLang="en-US" sz="1400" b="1" i="0">
                <a:solidFill>
                  <a:srgbClr val="000000"/>
                </a:solidFill>
                <a:effectLst/>
                <a:latin typeface="メイリオ" panose="020B0604030504040204" pitchFamily="50" charset="-128"/>
                <a:ea typeface="メイリオ" panose="020B0604030504040204" pitchFamily="50" charset="-128"/>
              </a:rPr>
              <a:t>～</a:t>
            </a:r>
            <a:r>
              <a:rPr lang="en-US" altLang="zh-TW" sz="1400" b="1">
                <a:solidFill>
                  <a:srgbClr val="000000"/>
                </a:solidFill>
                <a:latin typeface="メイリオ" panose="020B0604030504040204" pitchFamily="50" charset="-128"/>
                <a:ea typeface="メイリオ" panose="020B0604030504040204" pitchFamily="50" charset="-128"/>
              </a:rPr>
              <a:t>9</a:t>
            </a:r>
            <a:r>
              <a:rPr lang="en-US" altLang="zh-TW" sz="1400" b="1" i="0">
                <a:solidFill>
                  <a:srgbClr val="000000"/>
                </a:solidFill>
                <a:effectLst/>
                <a:latin typeface="メイリオ" panose="020B0604030504040204" pitchFamily="50" charset="-128"/>
                <a:ea typeface="メイリオ" panose="020B0604030504040204" pitchFamily="50" charset="-128"/>
              </a:rPr>
              <a:t>/3</a:t>
            </a:r>
            <a:r>
              <a:rPr lang="en-US" altLang="ja-JP" sz="1400" b="1">
                <a:solidFill>
                  <a:srgbClr val="000000"/>
                </a:solidFill>
                <a:latin typeface="メイリオ" panose="020B0604030504040204" pitchFamily="50" charset="-128"/>
                <a:ea typeface="メイリオ" panose="020B0604030504040204" pitchFamily="50" charset="-128"/>
              </a:rPr>
              <a:t>0</a:t>
            </a:r>
            <a:endParaRPr kumimoji="1" lang="ja-JP" altLang="en-US" sz="1400" b="1" i="0" u="none" strike="noStrike" kern="1200" cap="none" spc="60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graphicFrame>
        <p:nvGraphicFramePr>
          <p:cNvPr id="24" name="表 23">
            <a:extLst>
              <a:ext uri="{FF2B5EF4-FFF2-40B4-BE49-F238E27FC236}">
                <a16:creationId xmlns:a16="http://schemas.microsoft.com/office/drawing/2014/main" id="{533DD237-914F-9DC4-E695-191C41993D82}"/>
              </a:ext>
            </a:extLst>
          </p:cNvPr>
          <p:cNvGraphicFramePr>
            <a:graphicFrameLocks noGrp="1"/>
          </p:cNvGraphicFramePr>
          <p:nvPr/>
        </p:nvGraphicFramePr>
        <p:xfrm>
          <a:off x="8066091" y="3547198"/>
          <a:ext cx="3050869" cy="1827823"/>
        </p:xfrm>
        <a:graphic>
          <a:graphicData uri="http://schemas.openxmlformats.org/drawingml/2006/table">
            <a:tbl>
              <a:tblPr/>
              <a:tblGrid>
                <a:gridCol w="3050869">
                  <a:extLst>
                    <a:ext uri="{9D8B030D-6E8A-4147-A177-3AD203B41FA5}">
                      <a16:colId xmlns:a16="http://schemas.microsoft.com/office/drawing/2014/main" val="4214658235"/>
                    </a:ext>
                  </a:extLst>
                </a:gridCol>
              </a:tblGrid>
              <a:tr h="332293">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1000" b="0" i="0" spc="300">
                          <a:solidFill>
                            <a:schemeClr val="bg1"/>
                          </a:solidFill>
                          <a:effectLst/>
                          <a:latin typeface="Meiryo" panose="020B0604030504040204" pitchFamily="34" charset="-128"/>
                          <a:ea typeface="Meiryo" panose="020B0604030504040204" pitchFamily="34" charset="-128"/>
                        </a:rPr>
                        <a:t>商品名</a:t>
                      </a:r>
                      <a:endParaRPr lang="en-US" altLang="ja-JP" sz="1000" b="0" i="0" spc="300">
                        <a:solidFill>
                          <a:schemeClr val="bg1"/>
                        </a:solidFill>
                        <a:effectLst/>
                        <a:latin typeface="Meiryo" panose="020B0604030504040204" pitchFamily="34" charset="-128"/>
                        <a:ea typeface="Meiryo" panose="020B0604030504040204" pitchFamily="34" charset="-128"/>
                      </a:endParaRPr>
                    </a:p>
                  </a:txBody>
                  <a:tcPr marL="36901" marR="36901" marT="25831"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3569015333"/>
                  </a:ext>
                </a:extLst>
              </a:tr>
              <a:tr h="333625">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（時間帯ジャック）</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627352238"/>
                  </a:ext>
                </a:extLst>
              </a:tr>
              <a:tr h="327462">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（時間帯ジャック　関東</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1</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6</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県）</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373603260"/>
                  </a:ext>
                </a:extLst>
              </a:tr>
              <a:tr h="410353">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カルーセル（時間帯ジャック）</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326150942"/>
                  </a:ext>
                </a:extLst>
              </a:tr>
              <a:tr h="391450">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カルーセル（時間帯ジャック　関東</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1</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6</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県）</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413921914"/>
                  </a:ext>
                </a:extLst>
              </a:tr>
            </a:tbl>
          </a:graphicData>
        </a:graphic>
      </p:graphicFrame>
    </p:spTree>
    <p:extLst>
      <p:ext uri="{BB962C8B-B14F-4D97-AF65-F5344CB8AC3E}">
        <p14:creationId xmlns:p14="http://schemas.microsoft.com/office/powerpoint/2010/main" val="33870073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67002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pic>
        <p:nvPicPr>
          <p:cNvPr id="13" name="図プレースホルダー 12" descr="アイコン&#10;&#10;自動的に生成された説明">
            <a:extLst>
              <a:ext uri="{FF2B5EF4-FFF2-40B4-BE49-F238E27FC236}">
                <a16:creationId xmlns:a16="http://schemas.microsoft.com/office/drawing/2014/main" id="{9C170B1A-18AB-BD9F-9567-74FC723E55D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7" name="表 4">
            <a:extLst>
              <a:ext uri="{FF2B5EF4-FFF2-40B4-BE49-F238E27FC236}">
                <a16:creationId xmlns:a16="http://schemas.microsoft.com/office/drawing/2014/main" id="{74BCBDC6-087A-1BCC-27F6-D492445AA284}"/>
              </a:ext>
            </a:extLst>
          </p:cNvPr>
          <p:cNvGraphicFramePr>
            <a:graphicFrameLocks noGrp="1"/>
          </p:cNvGraphicFramePr>
          <p:nvPr>
            <p:extLst>
              <p:ext uri="{D42A27DB-BD31-4B8C-83A1-F6EECF244321}">
                <p14:modId xmlns:p14="http://schemas.microsoft.com/office/powerpoint/2010/main" val="2830924371"/>
              </p:ext>
            </p:extLst>
          </p:nvPr>
        </p:nvGraphicFramePr>
        <p:xfrm>
          <a:off x="479425" y="1562322"/>
          <a:ext cx="11233150" cy="4803438"/>
        </p:xfrm>
        <a:graphic>
          <a:graphicData uri="http://schemas.openxmlformats.org/drawingml/2006/table">
            <a:tbl>
              <a:tblPr firstRow="1" bandRow="1">
                <a:tableStyleId>{21E4AEA4-8DFA-4A89-87EB-49C32662AFE0}</a:tableStyleId>
              </a:tblPr>
              <a:tblGrid>
                <a:gridCol w="3339042">
                  <a:extLst>
                    <a:ext uri="{9D8B030D-6E8A-4147-A177-3AD203B41FA5}">
                      <a16:colId xmlns:a16="http://schemas.microsoft.com/office/drawing/2014/main" val="984914608"/>
                    </a:ext>
                  </a:extLst>
                </a:gridCol>
                <a:gridCol w="5953245">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405755">
                <a:tc gridSpan="2">
                  <a:txBody>
                    <a:bodyPr/>
                    <a:lstStyle/>
                    <a:p>
                      <a:pPr algn="ctr"/>
                      <a:r>
                        <a:rPr kumimoji="1" lang="ja-JP" altLang="en-US" sz="1600" b="1" spc="300">
                          <a:solidFill>
                            <a:schemeClr val="bg1"/>
                          </a:solidFill>
                          <a:latin typeface="Meiryo" panose="020B0604030504040204" pitchFamily="34" charset="-128"/>
                          <a:ea typeface="Meiryo" panose="020B0604030504040204" pitchFamily="34" charset="-128"/>
                        </a:rPr>
                        <a:t>商品区分</a:t>
                      </a:r>
                      <a:endParaRPr kumimoji="1" lang="ja-JP" altLang="en-US" sz="1600" b="1" i="0" spc="30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600" b="1" spc="300">
                          <a:solidFill>
                            <a:schemeClr val="bg1"/>
                          </a:solidFill>
                          <a:latin typeface="Meiryo" panose="020B0604030504040204" pitchFamily="34" charset="-128"/>
                          <a:ea typeface="Meiryo" panose="020B0604030504040204" pitchFamily="34" charset="-128"/>
                        </a:rPr>
                        <a:t>ページ数</a:t>
                      </a:r>
                      <a:endParaRPr kumimoji="1" lang="ja-JP" altLang="en-US" sz="16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727633">
                <a:tc rowSpan="2">
                  <a:txBody>
                    <a:bodyPr/>
                    <a:lstStyle/>
                    <a:p>
                      <a:pPr algn="ctr"/>
                      <a:endParaRPr kumimoji="1" lang="en-US" altLang="ja-JP" sz="1000" b="1" i="0" kern="1200">
                        <a:solidFill>
                          <a:schemeClr val="bg1"/>
                        </a:solidFill>
                        <a:latin typeface="Meiryo" panose="020B0604030504040204" pitchFamily="34" charset="-128"/>
                        <a:ea typeface="Meiryo" panose="020B0604030504040204" pitchFamily="34" charset="-128"/>
                        <a:cs typeface="+mn-cs"/>
                      </a:endParaRPr>
                    </a:p>
                    <a:p>
                      <a:pPr algn="ctr"/>
                      <a:endParaRPr kumimoji="1" lang="en-US" altLang="ja-JP" sz="1000" b="1" i="0" kern="1200">
                        <a:solidFill>
                          <a:schemeClr val="bg1"/>
                        </a:solidFill>
                        <a:latin typeface="Meiryo" panose="020B0604030504040204" pitchFamily="34" charset="-128"/>
                        <a:ea typeface="Meiryo" panose="020B0604030504040204" pitchFamily="34" charset="-128"/>
                        <a:cs typeface="+mn-cs"/>
                      </a:endParaRPr>
                    </a:p>
                    <a:p>
                      <a:pPr algn="ctr"/>
                      <a:endParaRPr kumimoji="1" lang="en-US" altLang="ja-JP" sz="1000" b="1" i="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00" b="1" i="0">
                          <a:solidFill>
                            <a:schemeClr val="bg1"/>
                          </a:solidFill>
                          <a:latin typeface="Meiryo"/>
                          <a:ea typeface="Meiryo"/>
                        </a:rPr>
                        <a:t>　　　　　</a:t>
                      </a:r>
                      <a:endParaRPr kumimoji="1" lang="en-US" altLang="ja-JP" sz="1000" b="1" i="0">
                        <a:solidFill>
                          <a:schemeClr val="bg1"/>
                        </a:solidFill>
                        <a:latin typeface="Meiryo"/>
                        <a:ea typeface="Meiryo"/>
                      </a:endParaRPr>
                    </a:p>
                    <a:p>
                      <a:pPr algn="ctr"/>
                      <a:r>
                        <a:rPr kumimoji="1" lang="ja-JP" altLang="en-US" sz="1000" b="1" i="0">
                          <a:solidFill>
                            <a:schemeClr val="bg1"/>
                          </a:solidFill>
                          <a:latin typeface="Meiryo" panose="020B0604030504040204" pitchFamily="34" charset="-128"/>
                          <a:ea typeface="Meiryo" panose="020B0604030504040204" pitchFamily="34" charset="-128"/>
                        </a:rPr>
                        <a:t>　　　　　　マルチデバイス</a:t>
                      </a:r>
                      <a:endParaRPr kumimoji="1" lang="en-US" altLang="ja-JP" sz="1000" b="1" i="0" kern="1200">
                        <a:solidFill>
                          <a:schemeClr val="bg1"/>
                        </a:solidFill>
                        <a:latin typeface="Meiryo" panose="020B0604030504040204" pitchFamily="34" charset="-128"/>
                        <a:ea typeface="Meiryo" panose="020B0604030504040204" pitchFamily="34" charset="-128"/>
                        <a:cs typeface="+mn-cs"/>
                      </a:endParaRPr>
                    </a:p>
                  </a:txBody>
                  <a:tcPr marB="144000">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C00000"/>
                    </a:solidFill>
                  </a:tcPr>
                </a:tc>
                <a:tc>
                  <a:txBody>
                    <a:bodyPr/>
                    <a:lstStyle/>
                    <a:p>
                      <a:r>
                        <a:rPr kumimoji="1" lang="ja-JP" altLang="en-US" sz="1050" b="1" i="0">
                          <a:solidFill>
                            <a:schemeClr val="accent3"/>
                          </a:solidFill>
                          <a:latin typeface="Meiryo"/>
                          <a:ea typeface="Meiryo"/>
                        </a:rPr>
                        <a:t>ブランドパネル</a:t>
                      </a:r>
                      <a:r>
                        <a:rPr lang="en-US" altLang="ja-JP" sz="1050" b="1" i="0">
                          <a:solidFill>
                            <a:schemeClr val="accent3"/>
                          </a:solidFill>
                          <a:latin typeface="Meiryo"/>
                          <a:ea typeface="Meiryo"/>
                        </a:rPr>
                        <a:t> </a:t>
                      </a:r>
                      <a:r>
                        <a:rPr kumimoji="1" lang="en-US" altLang="ja-JP" sz="1050" b="1" i="0">
                          <a:solidFill>
                            <a:schemeClr val="accent3"/>
                          </a:solidFill>
                          <a:latin typeface="Meiryo"/>
                          <a:ea typeface="Meiryo"/>
                        </a:rPr>
                        <a:t> </a:t>
                      </a:r>
                      <a:r>
                        <a:rPr kumimoji="1" lang="ja-JP" altLang="en-US" sz="1050" b="1" i="0">
                          <a:solidFill>
                            <a:schemeClr val="accent3"/>
                          </a:solidFill>
                          <a:latin typeface="Meiryo"/>
                          <a:ea typeface="Meiryo"/>
                        </a:rPr>
                        <a:t>マルチデバイス</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algn="ctr"/>
                      <a:r>
                        <a:rPr kumimoji="1" lang="en-US" altLang="ja-JP" sz="1050" b="0" i="0">
                          <a:solidFill>
                            <a:schemeClr val="accent3"/>
                          </a:solidFill>
                          <a:latin typeface="Meiryo"/>
                          <a:ea typeface="Meiryo"/>
                        </a:rPr>
                        <a:t>P.</a:t>
                      </a:r>
                      <a:r>
                        <a:rPr lang="en-US" altLang="ja-JP" sz="1050" b="0" i="0">
                          <a:solidFill>
                            <a:schemeClr val="accent3"/>
                          </a:solidFill>
                          <a:latin typeface="Meiryo"/>
                          <a:ea typeface="Meiryo"/>
                        </a:rPr>
                        <a:t>9</a:t>
                      </a:r>
                      <a:endParaRPr kumimoji="1" lang="ja-JP" altLang="en-US" sz="1050" b="0" i="0">
                        <a:solidFill>
                          <a:schemeClr val="accent3"/>
                        </a:solidFill>
                        <a:latin typeface="Meiryo"/>
                        <a:ea typeface="Meiryo"/>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021320354"/>
                  </a:ext>
                </a:extLst>
              </a:tr>
              <a:tr h="649425">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a:solidFill>
                            <a:schemeClr val="accent3"/>
                          </a:solidFill>
                          <a:latin typeface="Meiryo"/>
                          <a:ea typeface="Meiryo"/>
                        </a:rPr>
                        <a:t>ブランドパネル</a:t>
                      </a:r>
                      <a:r>
                        <a:rPr lang="en-US" altLang="ja-JP" sz="1050" b="1" i="0">
                          <a:solidFill>
                            <a:schemeClr val="accent3"/>
                          </a:solidFill>
                          <a:latin typeface="Meiryo"/>
                          <a:ea typeface="Meiryo"/>
                        </a:rPr>
                        <a:t> </a:t>
                      </a:r>
                      <a:r>
                        <a:rPr kumimoji="1" lang="en-US" altLang="ja-JP" sz="1050" b="1" i="0">
                          <a:solidFill>
                            <a:schemeClr val="accent3"/>
                          </a:solidFill>
                          <a:latin typeface="Meiryo"/>
                          <a:ea typeface="Meiryo"/>
                        </a:rPr>
                        <a:t> </a:t>
                      </a:r>
                      <a:r>
                        <a:rPr kumimoji="1" lang="ja-JP" altLang="en-US" sz="1050" b="1" i="0">
                          <a:solidFill>
                            <a:schemeClr val="accent3"/>
                          </a:solidFill>
                          <a:latin typeface="Meiryo"/>
                          <a:ea typeface="Meiryo"/>
                        </a:rPr>
                        <a:t>リッチフォーマット</a:t>
                      </a:r>
                      <a:r>
                        <a:rPr lang="en-US" altLang="ja-JP" sz="1050" b="1" i="0">
                          <a:solidFill>
                            <a:schemeClr val="accent3"/>
                          </a:solidFill>
                          <a:latin typeface="Meiryo"/>
                          <a:ea typeface="Meiryo"/>
                        </a:rPr>
                        <a:t> </a:t>
                      </a:r>
                      <a:r>
                        <a:rPr kumimoji="1" lang="en-US" altLang="ja-JP" sz="1050" b="1" i="0">
                          <a:solidFill>
                            <a:schemeClr val="accent3"/>
                          </a:solidFill>
                          <a:latin typeface="Meiryo"/>
                          <a:ea typeface="Meiryo"/>
                        </a:rPr>
                        <a:t> </a:t>
                      </a:r>
                      <a:r>
                        <a:rPr kumimoji="1" lang="ja-JP" altLang="en-US" sz="1050" b="1" i="0">
                          <a:solidFill>
                            <a:schemeClr val="accent3"/>
                          </a:solidFill>
                          <a:latin typeface="Meiryo"/>
                          <a:ea typeface="Meiryo"/>
                        </a:rPr>
                        <a:t>マルチデバイス</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545454"/>
                          </a:solidFill>
                          <a:effectLst/>
                          <a:uLnTx/>
                          <a:uFillTx/>
                          <a:latin typeface="Meiryo"/>
                          <a:ea typeface="Meiryo"/>
                          <a:cs typeface="+mn-cs"/>
                        </a:rPr>
                        <a:t>P.</a:t>
                      </a:r>
                      <a:r>
                        <a:rPr lang="en-US" altLang="ja-JP" sz="1050" b="0" i="0" u="none" strike="noStrike" kern="1200" cap="none" spc="0" normalizeH="0" baseline="0" noProof="0">
                          <a:ln>
                            <a:noFill/>
                          </a:ln>
                          <a:solidFill>
                            <a:srgbClr val="545454"/>
                          </a:solidFill>
                          <a:effectLst/>
                          <a:uLnTx/>
                          <a:uFillTx/>
                          <a:latin typeface="Meiryo"/>
                          <a:ea typeface="Meiryo"/>
                          <a:cs typeface="+mn-cs"/>
                        </a:rPr>
                        <a:t>13</a:t>
                      </a:r>
                      <a:endParaRPr kumimoji="1" lang="en-US" altLang="ja-JP" sz="1050" b="0" i="0" u="none" strike="noStrike" kern="1200" cap="none" spc="0" normalizeH="0" baseline="0" noProof="0">
                        <a:ln>
                          <a:noFill/>
                        </a:ln>
                        <a:solidFill>
                          <a:srgbClr val="545454"/>
                        </a:solidFill>
                        <a:effectLst/>
                        <a:uLnTx/>
                        <a:uFillTx/>
                        <a:latin typeface="Meiryo"/>
                        <a:ea typeface="Meiryo"/>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1018767192"/>
                  </a:ext>
                </a:extLst>
              </a:tr>
              <a:tr h="572520">
                <a:tc rowSpan="2">
                  <a:txBody>
                    <a:bodyPr/>
                    <a:lstStyle/>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r>
                        <a:rPr kumimoji="1" lang="ja-JP" altLang="en-US" sz="1000" b="1" i="0">
                          <a:solidFill>
                            <a:schemeClr val="bg1"/>
                          </a:solidFill>
                          <a:latin typeface="Meiryo" panose="020B0604030504040204" pitchFamily="34" charset="-128"/>
                          <a:ea typeface="Meiryo" panose="020B0604030504040204" pitchFamily="34" charset="-128"/>
                        </a:rPr>
                        <a:t>　　　　　　スマートフォン</a:t>
                      </a:r>
                      <a:endParaRPr kumimoji="1" lang="en-US" altLang="ja-JP" sz="1000" b="1" i="0">
                        <a:solidFill>
                          <a:schemeClr val="bg1"/>
                        </a:solidFill>
                        <a:latin typeface="Meiryo" panose="020B0604030504040204" pitchFamily="34" charset="-128"/>
                        <a:ea typeface="Meiryo" panose="020B0604030504040204" pitchFamily="34" charset="-128"/>
                      </a:endParaRPr>
                    </a:p>
                  </a:txBody>
                  <a:tcPr marB="14400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C00000"/>
                    </a:solidFill>
                  </a:tcPr>
                </a:tc>
                <a:tc>
                  <a:txBody>
                    <a:bodyPr/>
                    <a:lstStyle/>
                    <a:p>
                      <a:r>
                        <a:rPr kumimoji="1" lang="ja-JP" altLang="en-US" sz="1050" b="1" i="0">
                          <a:solidFill>
                            <a:schemeClr val="accent3"/>
                          </a:solidFill>
                          <a:latin typeface="Meiryo"/>
                          <a:ea typeface="Meiryo"/>
                        </a:rPr>
                        <a:t>ブランドパネル</a:t>
                      </a:r>
                      <a:r>
                        <a:rPr lang="en-US" altLang="ja-JP" sz="1050" b="1" i="0">
                          <a:solidFill>
                            <a:schemeClr val="accent3"/>
                          </a:solidFill>
                          <a:latin typeface="Meiryo"/>
                          <a:ea typeface="Meiryo"/>
                        </a:rPr>
                        <a:t> </a:t>
                      </a:r>
                      <a:r>
                        <a:rPr kumimoji="1" lang="en-US" altLang="ja-JP" sz="1050" b="1" i="0">
                          <a:solidFill>
                            <a:schemeClr val="accent3"/>
                          </a:solidFill>
                          <a:latin typeface="Meiryo"/>
                          <a:ea typeface="Meiryo"/>
                        </a:rPr>
                        <a:t> </a:t>
                      </a:r>
                      <a:r>
                        <a:rPr kumimoji="1" lang="ja-JP" altLang="en-US" sz="1050" b="1" i="0">
                          <a:solidFill>
                            <a:schemeClr val="accent3"/>
                          </a:solidFill>
                          <a:latin typeface="Meiryo"/>
                          <a:ea typeface="Meiryo"/>
                        </a:rPr>
                        <a:t>スマートフォン</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b="0" i="0" u="none" strike="noStrike" kern="1200" cap="none" spc="0" normalizeH="0" baseline="0" noProof="0">
                          <a:ln>
                            <a:noFill/>
                          </a:ln>
                          <a:solidFill>
                            <a:srgbClr val="545454"/>
                          </a:solidFill>
                          <a:effectLst/>
                          <a:uLnTx/>
                          <a:uFillTx/>
                          <a:latin typeface="Meiryo"/>
                          <a:ea typeface="Meiryo"/>
                          <a:cs typeface="+mn-cs"/>
                        </a:rPr>
                        <a:t>P.</a:t>
                      </a:r>
                      <a:r>
                        <a:rPr lang="en-US" altLang="ja-JP" sz="1050" b="0" i="0" u="none" strike="noStrike" kern="1200" cap="none" spc="0" normalizeH="0" baseline="0" noProof="0">
                          <a:ln>
                            <a:noFill/>
                          </a:ln>
                          <a:solidFill>
                            <a:srgbClr val="545454"/>
                          </a:solidFill>
                          <a:effectLst/>
                          <a:uLnTx/>
                          <a:uFillTx/>
                          <a:latin typeface="Meiryo"/>
                          <a:ea typeface="Meiryo"/>
                          <a:cs typeface="+mn-cs"/>
                        </a:rPr>
                        <a:t>16</a:t>
                      </a:r>
                      <a:endParaRPr kumimoji="1" lang="ja-JP" altLang="en-US" sz="105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584139763"/>
                  </a:ext>
                </a:extLst>
              </a:tr>
              <a:tr h="651970">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a:solidFill>
                            <a:schemeClr val="accent3"/>
                          </a:solidFill>
                          <a:latin typeface="Meiryo" panose="020B0604030504040204" pitchFamily="34" charset="-128"/>
                          <a:ea typeface="Meiryo" panose="020B0604030504040204" pitchFamily="34" charset="-128"/>
                        </a:rPr>
                        <a:t>ブランドパネル　スマートフォン　カルーセル</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545454"/>
                          </a:solidFill>
                          <a:effectLst/>
                          <a:uLnTx/>
                          <a:uFillTx/>
                          <a:latin typeface="Meiryo"/>
                          <a:ea typeface="Meiryo"/>
                          <a:cs typeface="+mn-cs"/>
                        </a:rPr>
                        <a:t>P.</a:t>
                      </a:r>
                      <a:r>
                        <a:rPr lang="en-US" altLang="ja-JP" sz="1050" b="0" i="0" u="none" strike="noStrike" kern="1200" cap="none" spc="0" normalizeH="0" baseline="0" noProof="0">
                          <a:ln>
                            <a:noFill/>
                          </a:ln>
                          <a:solidFill>
                            <a:srgbClr val="545454"/>
                          </a:solidFill>
                          <a:effectLst/>
                          <a:uLnTx/>
                          <a:uFillTx/>
                          <a:latin typeface="Meiryo"/>
                          <a:ea typeface="Meiryo"/>
                          <a:cs typeface="+mn-cs"/>
                        </a:rPr>
                        <a:t>22</a:t>
                      </a:r>
                      <a:endParaRPr kumimoji="1" lang="ja-JP" altLang="en-US" sz="105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571039734"/>
                  </a:ext>
                </a:extLst>
              </a:tr>
              <a:tr h="696642">
                <a:tc rowSpan="3">
                  <a:txBody>
                    <a:bodyPr/>
                    <a:lstStyle/>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r>
                        <a:rPr kumimoji="1" lang="ja-JP" altLang="en-US" sz="1000" b="1" i="0">
                          <a:solidFill>
                            <a:schemeClr val="bg1"/>
                          </a:solidFill>
                          <a:latin typeface="Meiryo"/>
                          <a:ea typeface="Meiryo"/>
                        </a:rPr>
                        <a:t>　</a:t>
                      </a:r>
                      <a:endParaRPr kumimoji="1" lang="en-US" altLang="ja-JP" sz="1000" b="1" i="0">
                        <a:solidFill>
                          <a:schemeClr val="bg1"/>
                        </a:solidFill>
                        <a:latin typeface="Meiryo"/>
                        <a:ea typeface="Meiryo"/>
                      </a:endParaRPr>
                    </a:p>
                    <a:p>
                      <a:pPr algn="ctr"/>
                      <a:r>
                        <a:rPr kumimoji="1" lang="ja-JP" altLang="en-US" sz="1000" b="1" i="0">
                          <a:solidFill>
                            <a:schemeClr val="bg1"/>
                          </a:solidFill>
                          <a:latin typeface="Meiryo"/>
                          <a:ea typeface="Meiryo"/>
                        </a:rPr>
                        <a:t>　　　</a:t>
                      </a:r>
                      <a:r>
                        <a:rPr kumimoji="1" lang="en-US" altLang="ja-JP" sz="1000" b="1" i="0">
                          <a:solidFill>
                            <a:schemeClr val="bg1"/>
                          </a:solidFill>
                          <a:latin typeface="Meiryo"/>
                          <a:ea typeface="Meiryo"/>
                        </a:rPr>
                        <a:t>PC</a:t>
                      </a: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ja-JP" altLang="en-US" sz="1000" b="1" i="0">
                        <a:solidFill>
                          <a:schemeClr val="bg1"/>
                        </a:solidFill>
                        <a:latin typeface="Meiryo" panose="020B0604030504040204" pitchFamily="34" charset="-128"/>
                        <a:ea typeface="Meiryo" panose="020B0604030504040204" pitchFamily="34" charset="-128"/>
                      </a:endParaRPr>
                    </a:p>
                  </a:txBody>
                  <a:tcPr marB="43200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C00000"/>
                    </a:solidFill>
                  </a:tcPr>
                </a:tc>
                <a:tc>
                  <a:txBody>
                    <a:bodyPr/>
                    <a:lstStyle/>
                    <a:p>
                      <a:r>
                        <a:rPr kumimoji="1" lang="ja-JP" altLang="en-US" sz="1050" b="1" i="0">
                          <a:solidFill>
                            <a:schemeClr val="accent3"/>
                          </a:solidFill>
                          <a:latin typeface="Meiryo"/>
                          <a:ea typeface="Meiryo"/>
                        </a:rPr>
                        <a:t>ブランドパネル</a:t>
                      </a:r>
                      <a:r>
                        <a:rPr lang="en-US" altLang="ja-JP" sz="1050" b="1" i="0">
                          <a:solidFill>
                            <a:schemeClr val="accent3"/>
                          </a:solidFill>
                          <a:latin typeface="Meiryo"/>
                          <a:ea typeface="Meiryo"/>
                        </a:rPr>
                        <a:t> </a:t>
                      </a:r>
                      <a:r>
                        <a:rPr kumimoji="1" lang="en-US" altLang="ja-JP" sz="1050" b="1" i="0">
                          <a:solidFill>
                            <a:schemeClr val="accent3"/>
                          </a:solidFill>
                          <a:latin typeface="Meiryo"/>
                          <a:ea typeface="Meiryo"/>
                        </a:rPr>
                        <a:t> PC</a:t>
                      </a:r>
                      <a:endParaRPr kumimoji="1" lang="ja-JP" altLang="en-US" sz="1050" b="1" i="0" dirty="0">
                        <a:solidFill>
                          <a:schemeClr val="accent3"/>
                        </a:solidFill>
                        <a:latin typeface="Meiryo"/>
                        <a:ea typeface="Meiryo"/>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b="0" i="0" u="none" strike="noStrike" kern="1200" cap="none" spc="0" normalizeH="0" baseline="0" noProof="0">
                          <a:ln>
                            <a:noFill/>
                          </a:ln>
                          <a:solidFill>
                            <a:srgbClr val="545454"/>
                          </a:solidFill>
                          <a:effectLst/>
                          <a:uLnTx/>
                          <a:uFillTx/>
                          <a:latin typeface="Meiryo"/>
                          <a:ea typeface="Meiryo"/>
                          <a:cs typeface="+mn-cs"/>
                        </a:rPr>
                        <a:t>P.</a:t>
                      </a:r>
                      <a:r>
                        <a:rPr lang="en-US" altLang="ja-JP" sz="1050" b="0" i="0" u="none" strike="noStrike" kern="1200" cap="none" spc="0" normalizeH="0" baseline="0" noProof="0">
                          <a:ln>
                            <a:noFill/>
                          </a:ln>
                          <a:solidFill>
                            <a:srgbClr val="545454"/>
                          </a:solidFill>
                          <a:effectLst/>
                          <a:uLnTx/>
                          <a:uFillTx/>
                          <a:latin typeface="Meiryo"/>
                          <a:ea typeface="Meiryo"/>
                          <a:cs typeface="+mn-cs"/>
                        </a:rPr>
                        <a:t>28</a:t>
                      </a:r>
                      <a:endParaRPr kumimoji="1" lang="ja-JP" altLang="en-US" sz="105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663668410"/>
                  </a:ext>
                </a:extLst>
              </a:tr>
              <a:tr h="626534">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a:solidFill>
                            <a:schemeClr val="accent3"/>
                          </a:solidFill>
                          <a:latin typeface="Meiryo"/>
                          <a:ea typeface="Meiryo"/>
                        </a:rPr>
                        <a:t>ブランドパネル</a:t>
                      </a:r>
                      <a:r>
                        <a:rPr lang="en-US" altLang="ja-JP" sz="1050" b="1" i="0">
                          <a:solidFill>
                            <a:schemeClr val="accent3"/>
                          </a:solidFill>
                          <a:latin typeface="Meiryo"/>
                          <a:ea typeface="Meiryo"/>
                        </a:rPr>
                        <a:t> </a:t>
                      </a:r>
                      <a:r>
                        <a:rPr kumimoji="1" lang="en-US" altLang="ja-JP" sz="1050" b="1" i="0">
                          <a:solidFill>
                            <a:schemeClr val="accent3"/>
                          </a:solidFill>
                          <a:latin typeface="Meiryo"/>
                          <a:ea typeface="Meiryo"/>
                        </a:rPr>
                        <a:t> </a:t>
                      </a:r>
                      <a:r>
                        <a:rPr kumimoji="1" lang="ja-JP" altLang="en-US" sz="1050" b="1" i="0">
                          <a:solidFill>
                            <a:schemeClr val="accent3"/>
                          </a:solidFill>
                          <a:latin typeface="Meiryo"/>
                          <a:ea typeface="Meiryo"/>
                        </a:rPr>
                        <a:t>トップインパクト</a:t>
                      </a:r>
                      <a:r>
                        <a:rPr lang="en-US" altLang="ja-JP" sz="1050" b="1" i="0">
                          <a:solidFill>
                            <a:schemeClr val="accent3"/>
                          </a:solidFill>
                          <a:latin typeface="Meiryo"/>
                          <a:ea typeface="Meiryo"/>
                        </a:rPr>
                        <a:t> </a:t>
                      </a:r>
                      <a:r>
                        <a:rPr kumimoji="1" lang="en-US" altLang="ja-JP" sz="1050" b="1" i="0">
                          <a:solidFill>
                            <a:schemeClr val="accent3"/>
                          </a:solidFill>
                          <a:latin typeface="Meiryo"/>
                          <a:ea typeface="Meiryo"/>
                        </a:rPr>
                        <a:t> PC</a:t>
                      </a:r>
                      <a:endParaRPr kumimoji="1" lang="ja-JP" altLang="en-US" sz="1050" b="1" i="0" dirty="0">
                        <a:solidFill>
                          <a:schemeClr val="accent3"/>
                        </a:solidFill>
                        <a:latin typeface="Meiryo"/>
                        <a:ea typeface="Meiryo"/>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545454"/>
                          </a:solidFill>
                          <a:effectLst/>
                          <a:uLnTx/>
                          <a:uFillTx/>
                          <a:latin typeface="Meiryo"/>
                          <a:ea typeface="Meiryo"/>
                          <a:cs typeface="+mn-cs"/>
                        </a:rPr>
                        <a:t>P.</a:t>
                      </a:r>
                      <a:r>
                        <a:rPr lang="en-US" altLang="ja-JP" sz="1050" b="0" i="0" u="none" strike="noStrike" kern="1200" cap="none" spc="0" normalizeH="0" baseline="0" noProof="0">
                          <a:ln>
                            <a:noFill/>
                          </a:ln>
                          <a:solidFill>
                            <a:srgbClr val="545454"/>
                          </a:solidFill>
                          <a:effectLst/>
                          <a:uLnTx/>
                          <a:uFillTx/>
                          <a:latin typeface="Meiryo"/>
                          <a:ea typeface="Meiryo"/>
                          <a:cs typeface="+mn-cs"/>
                        </a:rPr>
                        <a:t>31</a:t>
                      </a:r>
                      <a:endParaRPr kumimoji="1" lang="ja-JP" altLang="en-US" sz="105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72959">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a:solidFill>
                            <a:schemeClr val="accent3"/>
                          </a:solidFill>
                          <a:latin typeface="Meiryo" panose="020B0604030504040204" pitchFamily="34" charset="-128"/>
                          <a:ea typeface="Meiryo" panose="020B0604030504040204" pitchFamily="34" charset="-128"/>
                        </a:rPr>
                        <a:t>スペシャル商品</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545454"/>
                          </a:solidFill>
                          <a:effectLst/>
                          <a:uLnTx/>
                          <a:uFillTx/>
                          <a:latin typeface="Meiryo"/>
                          <a:ea typeface="Meiryo"/>
                          <a:cs typeface="+mn-cs"/>
                        </a:rPr>
                        <a:t>P.</a:t>
                      </a:r>
                      <a:r>
                        <a:rPr lang="en-US" altLang="ja-JP" sz="1050" b="0" i="0" u="none" strike="noStrike" kern="1200" cap="none" spc="0" normalizeH="0" baseline="0" noProof="0">
                          <a:ln>
                            <a:noFill/>
                          </a:ln>
                          <a:solidFill>
                            <a:srgbClr val="545454"/>
                          </a:solidFill>
                          <a:effectLst/>
                          <a:uLnTx/>
                          <a:uFillTx/>
                          <a:latin typeface="Meiryo"/>
                          <a:ea typeface="Meiryo"/>
                          <a:cs typeface="+mn-cs"/>
                        </a:rPr>
                        <a:t>34</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rgbClr val="EBEBEB"/>
                    </a:solidFill>
                  </a:tcPr>
                </a:tc>
                <a:extLst>
                  <a:ext uri="{0D108BD9-81ED-4DB2-BD59-A6C34878D82A}">
                    <a16:rowId xmlns:a16="http://schemas.microsoft.com/office/drawing/2014/main" val="853032624"/>
                  </a:ext>
                </a:extLst>
              </a:tr>
            </a:tbl>
          </a:graphicData>
        </a:graphic>
      </p:graphicFrame>
      <p:pic>
        <p:nvPicPr>
          <p:cNvPr id="9" name="図 8">
            <a:extLst>
              <a:ext uri="{FF2B5EF4-FFF2-40B4-BE49-F238E27FC236}">
                <a16:creationId xmlns:a16="http://schemas.microsoft.com/office/drawing/2014/main" id="{99540ED1-25F0-F79C-ACE9-74E8C815A36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9159" y="2446559"/>
            <a:ext cx="576000" cy="433107"/>
          </a:xfrm>
          <a:prstGeom prst="rect">
            <a:avLst/>
          </a:prstGeom>
        </p:spPr>
      </p:pic>
      <p:pic>
        <p:nvPicPr>
          <p:cNvPr id="10" name="図 9">
            <a:extLst>
              <a:ext uri="{FF2B5EF4-FFF2-40B4-BE49-F238E27FC236}">
                <a16:creationId xmlns:a16="http://schemas.microsoft.com/office/drawing/2014/main" id="{5CBB6980-23F4-9DE2-F597-D138C765958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252395" y="3681413"/>
            <a:ext cx="288000" cy="520176"/>
          </a:xfrm>
          <a:prstGeom prst="rect">
            <a:avLst/>
          </a:prstGeom>
        </p:spPr>
      </p:pic>
      <p:pic>
        <p:nvPicPr>
          <p:cNvPr id="11" name="図 10">
            <a:extLst>
              <a:ext uri="{FF2B5EF4-FFF2-40B4-BE49-F238E27FC236}">
                <a16:creationId xmlns:a16="http://schemas.microsoft.com/office/drawing/2014/main" id="{027A7F51-10EB-B88F-FCFA-99989CF1ADB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08584" y="5194078"/>
            <a:ext cx="575621" cy="475831"/>
          </a:xfrm>
          <a:prstGeom prst="rect">
            <a:avLst/>
          </a:prstGeom>
        </p:spPr>
      </p:pic>
    </p:spTree>
    <p:extLst>
      <p:ext uri="{BB962C8B-B14F-4D97-AF65-F5344CB8AC3E}">
        <p14:creationId xmlns:p14="http://schemas.microsoft.com/office/powerpoint/2010/main" val="184627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pic>
        <p:nvPicPr>
          <p:cNvPr id="19" name="図プレースホルダー 18" descr="アイコン&#10;&#10;自動的に生成された説明">
            <a:extLst>
              <a:ext uri="{FF2B5EF4-FFF2-40B4-BE49-F238E27FC236}">
                <a16:creationId xmlns:a16="http://schemas.microsoft.com/office/drawing/2014/main" id="{0AEEDD63-B9E7-613A-56CD-98D886165DC0}"/>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6" name="フリーフォーム 39">
            <a:extLst>
              <a:ext uri="{FF2B5EF4-FFF2-40B4-BE49-F238E27FC236}">
                <a16:creationId xmlns:a16="http://schemas.microsoft.com/office/drawing/2014/main" id="{B8994801-75F8-8C4D-7408-5699F0DFD0F9}"/>
              </a:ext>
            </a:extLst>
          </p:cNvPr>
          <p:cNvSpPr/>
          <p:nvPr/>
        </p:nvSpPr>
        <p:spPr>
          <a:xfrm>
            <a:off x="6616102"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83F1761E-A7B7-C18D-8F31-A234503F3785}"/>
              </a:ext>
            </a:extLst>
          </p:cNvPr>
          <p:cNvPicPr>
            <a:picLocks noChangeAspect="1"/>
          </p:cNvPicPr>
          <p:nvPr/>
        </p:nvPicPr>
        <p:blipFill rotWithShape="1">
          <a:blip r:embed="rId6">
            <a:extLst>
              <a:ext uri="{28A0092B-C50C-407E-A947-70E740481C1C}">
                <a14:useLocalDpi xmlns:a14="http://schemas.microsoft.com/office/drawing/2010/main"/>
              </a:ext>
            </a:extLst>
          </a:blip>
          <a:srcRect t="-105" b="18249"/>
          <a:stretch/>
        </p:blipFill>
        <p:spPr>
          <a:xfrm>
            <a:off x="3566514" y="3109965"/>
            <a:ext cx="3876964" cy="2176427"/>
          </a:xfrm>
          <a:prstGeom prst="rect">
            <a:avLst/>
          </a:prstGeom>
        </p:spPr>
      </p:pic>
      <p:sp>
        <p:nvSpPr>
          <p:cNvPr id="9" name="角丸四角形 44">
            <a:extLst>
              <a:ext uri="{FF2B5EF4-FFF2-40B4-BE49-F238E27FC236}">
                <a16:creationId xmlns:a16="http://schemas.microsoft.com/office/drawing/2014/main" id="{B710264E-61A9-1517-FCE1-C9771D635421}"/>
              </a:ext>
            </a:extLst>
          </p:cNvPr>
          <p:cNvSpPr/>
          <p:nvPr/>
        </p:nvSpPr>
        <p:spPr>
          <a:xfrm>
            <a:off x="3857878"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0" name="角丸四角形 45">
            <a:extLst>
              <a:ext uri="{FF2B5EF4-FFF2-40B4-BE49-F238E27FC236}">
                <a16:creationId xmlns:a16="http://schemas.microsoft.com/office/drawing/2014/main" id="{8912E256-ABB5-7285-CD47-420267992DD0}"/>
              </a:ext>
            </a:extLst>
          </p:cNvPr>
          <p:cNvSpPr/>
          <p:nvPr/>
        </p:nvSpPr>
        <p:spPr>
          <a:xfrm>
            <a:off x="3609513" y="1282994"/>
            <a:ext cx="8102303"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円/楕円 46">
            <a:extLst>
              <a:ext uri="{FF2B5EF4-FFF2-40B4-BE49-F238E27FC236}">
                <a16:creationId xmlns:a16="http://schemas.microsoft.com/office/drawing/2014/main" id="{B4068621-C44D-3905-DEBB-2021AC0E76CB}"/>
              </a:ext>
            </a:extLst>
          </p:cNvPr>
          <p:cNvSpPr>
            <a:spLocks noChangeAspect="1"/>
          </p:cNvSpPr>
          <p:nvPr/>
        </p:nvSpPr>
        <p:spPr>
          <a:xfrm>
            <a:off x="3609514"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角丸四角形 47">
            <a:extLst>
              <a:ext uri="{FF2B5EF4-FFF2-40B4-BE49-F238E27FC236}">
                <a16:creationId xmlns:a16="http://schemas.microsoft.com/office/drawing/2014/main" id="{9BE85380-CFD4-0904-5BA3-D1686ADE590E}"/>
              </a:ext>
            </a:extLst>
          </p:cNvPr>
          <p:cNvSpPr/>
          <p:nvPr/>
        </p:nvSpPr>
        <p:spPr>
          <a:xfrm>
            <a:off x="497930" y="1282994"/>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3" name="角丸四角形 48">
            <a:extLst>
              <a:ext uri="{FF2B5EF4-FFF2-40B4-BE49-F238E27FC236}">
                <a16:creationId xmlns:a16="http://schemas.microsoft.com/office/drawing/2014/main" id="{1CC75821-0B57-66A4-1FD3-B488F3B26D03}"/>
              </a:ext>
            </a:extLst>
          </p:cNvPr>
          <p:cNvSpPr/>
          <p:nvPr/>
        </p:nvSpPr>
        <p:spPr>
          <a:xfrm>
            <a:off x="749930" y="184482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49">
            <a:extLst>
              <a:ext uri="{FF2B5EF4-FFF2-40B4-BE49-F238E27FC236}">
                <a16:creationId xmlns:a16="http://schemas.microsoft.com/office/drawing/2014/main" id="{B9B11B24-F324-9DFD-CA78-4471B4E3951B}"/>
              </a:ext>
            </a:extLst>
          </p:cNvPr>
          <p:cNvSpPr>
            <a:spLocks noChangeAspect="1"/>
          </p:cNvSpPr>
          <p:nvPr/>
        </p:nvSpPr>
        <p:spPr>
          <a:xfrm>
            <a:off x="497930"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テキスト ボックス 14">
            <a:extLst>
              <a:ext uri="{FF2B5EF4-FFF2-40B4-BE49-F238E27FC236}">
                <a16:creationId xmlns:a16="http://schemas.microsoft.com/office/drawing/2014/main" id="{61C4878C-DC5C-78D4-4314-28DBBB6F1BA0}"/>
              </a:ext>
            </a:extLst>
          </p:cNvPr>
          <p:cNvSpPr txBox="1"/>
          <p:nvPr/>
        </p:nvSpPr>
        <p:spPr>
          <a:xfrm>
            <a:off x="1661888" y="2599260"/>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P12</a:t>
            </a:r>
            <a:endParaRPr kumimoji="1" lang="ja-JP" altLang="en-US"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CF99134B-0634-6BE3-B1BF-09F8466CC787}"/>
              </a:ext>
            </a:extLst>
          </p:cNvPr>
          <p:cNvPicPr>
            <a:picLocks noChangeAspect="1"/>
          </p:cNvPicPr>
          <p:nvPr/>
        </p:nvPicPr>
        <p:blipFill rotWithShape="1">
          <a:blip r:embed="rId7">
            <a:extLst>
              <a:ext uri="{28A0092B-C50C-407E-A947-70E740481C1C}">
                <a14:useLocalDpi xmlns:a14="http://schemas.microsoft.com/office/drawing/2010/main"/>
              </a:ext>
            </a:extLst>
          </a:blip>
          <a:srcRect t="15" b="15"/>
          <a:stretch/>
        </p:blipFill>
        <p:spPr>
          <a:xfrm>
            <a:off x="7660664" y="2892264"/>
            <a:ext cx="4379844" cy="2458731"/>
          </a:xfrm>
          <a:prstGeom prst="rect">
            <a:avLst/>
          </a:prstGeom>
        </p:spPr>
      </p:pic>
      <p:grpSp>
        <p:nvGrpSpPr>
          <p:cNvPr id="28" name="グループ化 27">
            <a:extLst>
              <a:ext uri="{FF2B5EF4-FFF2-40B4-BE49-F238E27FC236}">
                <a16:creationId xmlns:a16="http://schemas.microsoft.com/office/drawing/2014/main" id="{5EC1E5A2-B3BC-C1CA-05E9-E7C25DCF1977}"/>
              </a:ext>
            </a:extLst>
          </p:cNvPr>
          <p:cNvGrpSpPr/>
          <p:nvPr/>
        </p:nvGrpSpPr>
        <p:grpSpPr>
          <a:xfrm>
            <a:off x="534905" y="2894074"/>
            <a:ext cx="1322156" cy="2410962"/>
            <a:chOff x="513033" y="432674"/>
            <a:chExt cx="2115990" cy="3618219"/>
          </a:xfrm>
        </p:grpSpPr>
        <p:grpSp>
          <p:nvGrpSpPr>
            <p:cNvPr id="29" name="グループ化 28">
              <a:extLst>
                <a:ext uri="{FF2B5EF4-FFF2-40B4-BE49-F238E27FC236}">
                  <a16:creationId xmlns:a16="http://schemas.microsoft.com/office/drawing/2014/main" id="{9E03958B-DD56-AA3A-1D88-BE6EC92034E5}"/>
                </a:ext>
              </a:extLst>
            </p:cNvPr>
            <p:cNvGrpSpPr/>
            <p:nvPr/>
          </p:nvGrpSpPr>
          <p:grpSpPr>
            <a:xfrm>
              <a:off x="513033" y="432674"/>
              <a:ext cx="2115990" cy="3618219"/>
              <a:chOff x="513033" y="446485"/>
              <a:chExt cx="2115990" cy="3618219"/>
            </a:xfrm>
          </p:grpSpPr>
          <p:pic>
            <p:nvPicPr>
              <p:cNvPr id="31" name="図 30">
                <a:extLst>
                  <a:ext uri="{FF2B5EF4-FFF2-40B4-BE49-F238E27FC236}">
                    <a16:creationId xmlns:a16="http://schemas.microsoft.com/office/drawing/2014/main" id="{F1B7D97F-CF59-45B2-DC3F-9CD350C6A19E}"/>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32" name="図 31">
                <a:extLst>
                  <a:ext uri="{FF2B5EF4-FFF2-40B4-BE49-F238E27FC236}">
                    <a16:creationId xmlns:a16="http://schemas.microsoft.com/office/drawing/2014/main" id="{E70FCCAF-5FD8-A735-D775-134EC95AC313}"/>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33" name="図 32">
                <a:extLst>
                  <a:ext uri="{FF2B5EF4-FFF2-40B4-BE49-F238E27FC236}">
                    <a16:creationId xmlns:a16="http://schemas.microsoft.com/office/drawing/2014/main" id="{84BA0278-0C91-3FC3-9D96-CF80FA5C7492}"/>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0" name="図 29">
              <a:extLst>
                <a:ext uri="{FF2B5EF4-FFF2-40B4-BE49-F238E27FC236}">
                  <a16:creationId xmlns:a16="http://schemas.microsoft.com/office/drawing/2014/main" id="{B8551F42-96D9-F20A-95AB-0330960D6514}"/>
                </a:ext>
              </a:extLst>
            </p:cNvPr>
            <p:cNvPicPr>
              <a:picLocks noChangeAspect="1"/>
            </p:cNvPicPr>
            <p:nvPr/>
          </p:nvPicPr>
          <p:blipFill rotWithShape="1">
            <a:blip r:embed="rId11">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4" name="グループ化 33">
            <a:extLst>
              <a:ext uri="{FF2B5EF4-FFF2-40B4-BE49-F238E27FC236}">
                <a16:creationId xmlns:a16="http://schemas.microsoft.com/office/drawing/2014/main" id="{B80011CA-8F7F-5FA2-7D41-88AF8D197A79}"/>
              </a:ext>
            </a:extLst>
          </p:cNvPr>
          <p:cNvGrpSpPr/>
          <p:nvPr/>
        </p:nvGrpSpPr>
        <p:grpSpPr>
          <a:xfrm>
            <a:off x="1916910" y="2938226"/>
            <a:ext cx="1322156" cy="2366809"/>
            <a:chOff x="7241733" y="1270074"/>
            <a:chExt cx="2016626" cy="3609988"/>
          </a:xfrm>
        </p:grpSpPr>
        <p:grpSp>
          <p:nvGrpSpPr>
            <p:cNvPr id="37" name="グループ化 36">
              <a:extLst>
                <a:ext uri="{FF2B5EF4-FFF2-40B4-BE49-F238E27FC236}">
                  <a16:creationId xmlns:a16="http://schemas.microsoft.com/office/drawing/2014/main" id="{5D0272CD-A4E3-46CC-6337-0938ED9F418A}"/>
                </a:ext>
              </a:extLst>
            </p:cNvPr>
            <p:cNvGrpSpPr/>
            <p:nvPr/>
          </p:nvGrpSpPr>
          <p:grpSpPr>
            <a:xfrm>
              <a:off x="7241733" y="1270074"/>
              <a:ext cx="2016626" cy="3609988"/>
              <a:chOff x="513033" y="432676"/>
              <a:chExt cx="2115990" cy="3551959"/>
            </a:xfrm>
          </p:grpSpPr>
          <p:grpSp>
            <p:nvGrpSpPr>
              <p:cNvPr id="46" name="グループ化 45">
                <a:extLst>
                  <a:ext uri="{FF2B5EF4-FFF2-40B4-BE49-F238E27FC236}">
                    <a16:creationId xmlns:a16="http://schemas.microsoft.com/office/drawing/2014/main" id="{9CB23BD9-2917-072C-0B67-4B55A749D382}"/>
                  </a:ext>
                </a:extLst>
              </p:cNvPr>
              <p:cNvGrpSpPr/>
              <p:nvPr/>
            </p:nvGrpSpPr>
            <p:grpSpPr>
              <a:xfrm>
                <a:off x="513033" y="432676"/>
                <a:ext cx="2115990" cy="3551959"/>
                <a:chOff x="513033" y="446487"/>
                <a:chExt cx="2115990" cy="3551959"/>
              </a:xfrm>
            </p:grpSpPr>
            <p:pic>
              <p:nvPicPr>
                <p:cNvPr id="50" name="図 49">
                  <a:extLst>
                    <a:ext uri="{FF2B5EF4-FFF2-40B4-BE49-F238E27FC236}">
                      <a16:creationId xmlns:a16="http://schemas.microsoft.com/office/drawing/2014/main" id="{8FCB0FC5-CEA0-5B0A-FCD1-7DE71C9AA19D}"/>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1" name="図 50">
                  <a:extLst>
                    <a:ext uri="{FF2B5EF4-FFF2-40B4-BE49-F238E27FC236}">
                      <a16:creationId xmlns:a16="http://schemas.microsoft.com/office/drawing/2014/main" id="{36B02B43-FB58-3363-B908-B1EF58DC08DF}"/>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9" name="図 48">
                <a:extLst>
                  <a:ext uri="{FF2B5EF4-FFF2-40B4-BE49-F238E27FC236}">
                    <a16:creationId xmlns:a16="http://schemas.microsoft.com/office/drawing/2014/main" id="{4A72F7DD-BC5D-A36A-99C4-60F47581DDAB}"/>
                  </a:ext>
                </a:extLst>
              </p:cNvPr>
              <p:cNvPicPr>
                <a:picLocks noChangeAspect="1"/>
              </p:cNvPicPr>
              <p:nvPr/>
            </p:nvPicPr>
            <p:blipFill rotWithShape="1">
              <a:blip r:embed="rId11">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42" name="図 41">
              <a:extLst>
                <a:ext uri="{FF2B5EF4-FFF2-40B4-BE49-F238E27FC236}">
                  <a16:creationId xmlns:a16="http://schemas.microsoft.com/office/drawing/2014/main" id="{0147A5D3-AF05-7230-86F2-4D99D1887F23}"/>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43" name="図 42">
              <a:extLst>
                <a:ext uri="{FF2B5EF4-FFF2-40B4-BE49-F238E27FC236}">
                  <a16:creationId xmlns:a16="http://schemas.microsoft.com/office/drawing/2014/main" id="{4AE9770B-7635-E1FC-F9D4-6928FD70A4E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52" name="角丸四角形 20">
            <a:extLst>
              <a:ext uri="{FF2B5EF4-FFF2-40B4-BE49-F238E27FC236}">
                <a16:creationId xmlns:a16="http://schemas.microsoft.com/office/drawing/2014/main" id="{46DA2903-9AFC-CD61-4DF6-DA8D2C1AAFF9}"/>
              </a:ext>
            </a:extLst>
          </p:cNvPr>
          <p:cNvSpPr/>
          <p:nvPr/>
        </p:nvSpPr>
        <p:spPr>
          <a:xfrm>
            <a:off x="534905" y="5158103"/>
            <a:ext cx="1309162"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53" name="角丸四角形 21">
            <a:extLst>
              <a:ext uri="{FF2B5EF4-FFF2-40B4-BE49-F238E27FC236}">
                <a16:creationId xmlns:a16="http://schemas.microsoft.com/office/drawing/2014/main" id="{70AE6EDD-74EF-7316-F4EB-DA7CB3ADFEBA}"/>
              </a:ext>
            </a:extLst>
          </p:cNvPr>
          <p:cNvSpPr/>
          <p:nvPr/>
        </p:nvSpPr>
        <p:spPr>
          <a:xfrm>
            <a:off x="1921456" y="5158103"/>
            <a:ext cx="1317610"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6" name="フリーフォーム 62">
            <a:extLst>
              <a:ext uri="{FF2B5EF4-FFF2-40B4-BE49-F238E27FC236}">
                <a16:creationId xmlns:a16="http://schemas.microsoft.com/office/drawing/2014/main" id="{B7CAE3FD-6D6E-C831-81E9-7D75065F160B}"/>
              </a:ext>
            </a:extLst>
          </p:cNvPr>
          <p:cNvSpPr/>
          <p:nvPr/>
        </p:nvSpPr>
        <p:spPr>
          <a:xfrm>
            <a:off x="10719751"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65">
            <a:extLst>
              <a:ext uri="{FF2B5EF4-FFF2-40B4-BE49-F238E27FC236}">
                <a16:creationId xmlns:a16="http://schemas.microsoft.com/office/drawing/2014/main" id="{2A7B0A5E-F800-7F1E-D269-5D5BE30A0EFB}"/>
              </a:ext>
            </a:extLst>
          </p:cNvPr>
          <p:cNvSpPr/>
          <p:nvPr/>
        </p:nvSpPr>
        <p:spPr>
          <a:xfrm>
            <a:off x="7961527"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5" name="円/楕円 66">
            <a:extLst>
              <a:ext uri="{FF2B5EF4-FFF2-40B4-BE49-F238E27FC236}">
                <a16:creationId xmlns:a16="http://schemas.microsoft.com/office/drawing/2014/main" id="{15FB3C71-8B8A-043A-6ABE-18C227E51C5D}"/>
              </a:ext>
            </a:extLst>
          </p:cNvPr>
          <p:cNvSpPr>
            <a:spLocks noChangeAspect="1"/>
          </p:cNvSpPr>
          <p:nvPr/>
        </p:nvSpPr>
        <p:spPr>
          <a:xfrm>
            <a:off x="7713163"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7" name="テキスト ボックス 16">
            <a:extLst>
              <a:ext uri="{FF2B5EF4-FFF2-40B4-BE49-F238E27FC236}">
                <a16:creationId xmlns:a16="http://schemas.microsoft.com/office/drawing/2014/main" id="{4424EAA1-9FF4-1875-AB94-8CFD20B1E364}"/>
              </a:ext>
            </a:extLst>
          </p:cNvPr>
          <p:cNvSpPr txBox="1"/>
          <p:nvPr/>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3740557627"/>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84</TotalTime>
  <Words>13129</Words>
  <Application>Microsoft Office PowerPoint</Application>
  <PresentationFormat>ワイド画面</PresentationFormat>
  <Paragraphs>2352</Paragraphs>
  <Slides>53</Slides>
  <Notes>38</Notes>
  <HiddenSlides>0</HiddenSlides>
  <MMClips>0</MMClips>
  <ScaleCrop>false</ScaleCrop>
  <HeadingPairs>
    <vt:vector size="6" baseType="variant">
      <vt:variant>
        <vt:lpstr>使用されているフォント</vt:lpstr>
      </vt:variant>
      <vt:variant>
        <vt:i4>13</vt:i4>
      </vt:variant>
      <vt:variant>
        <vt:lpstr>テーマ</vt:lpstr>
      </vt:variant>
      <vt:variant>
        <vt:i4>2</vt:i4>
      </vt:variant>
      <vt:variant>
        <vt:lpstr>スライド タイトル</vt:lpstr>
      </vt:variant>
      <vt:variant>
        <vt:i4>53</vt:i4>
      </vt:variant>
    </vt:vector>
  </HeadingPairs>
  <TitlesOfParts>
    <vt:vector size="68" baseType="lpstr">
      <vt:lpstr>A P-OTF UD Shin Go NT Pr6N U</vt:lpstr>
      <vt:lpstr>Hiragino Kaku Gothic Pro</vt:lpstr>
      <vt:lpstr>LINE Seed JP_OTF Regular</vt:lpstr>
      <vt:lpstr>NotoSansJP</vt:lpstr>
      <vt:lpstr>Meiryo</vt:lpstr>
      <vt:lpstr>Meiryo</vt:lpstr>
      <vt:lpstr>游ゴシック</vt:lpstr>
      <vt:lpstr>游ゴシック</vt:lpstr>
      <vt:lpstr>Yu Gothic Medium</vt:lpstr>
      <vt:lpstr>Arial</vt:lpstr>
      <vt:lpstr>Calibri</vt:lpstr>
      <vt:lpstr>Segoe UI</vt:lpstr>
      <vt:lpstr>Wingdings</vt:lpstr>
      <vt:lpstr>表紙</vt:lpstr>
      <vt:lpstr>1_表紙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五十嵐 圭輔</cp:lastModifiedBy>
  <cp:revision>6</cp:revision>
  <dcterms:created xsi:type="dcterms:W3CDTF">2020-02-26T07:28:11Z</dcterms:created>
  <dcterms:modified xsi:type="dcterms:W3CDTF">2024-07-18T05:23:24Z</dcterms:modified>
  <cp:category/>
</cp:coreProperties>
</file>