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 id="2147483730" r:id="rId2"/>
    <p:sldMasterId id="2147483704" r:id="rId3"/>
  </p:sldMasterIdLst>
  <p:notesMasterIdLst>
    <p:notesMasterId r:id="rId25"/>
  </p:notesMasterIdLst>
  <p:sldIdLst>
    <p:sldId id="449" r:id="rId4"/>
    <p:sldId id="451" r:id="rId5"/>
    <p:sldId id="643" r:id="rId6"/>
    <p:sldId id="364" r:id="rId7"/>
    <p:sldId id="625" r:id="rId8"/>
    <p:sldId id="577" r:id="rId9"/>
    <p:sldId id="640" r:id="rId10"/>
    <p:sldId id="641" r:id="rId11"/>
    <p:sldId id="615" r:id="rId12"/>
    <p:sldId id="642" r:id="rId13"/>
    <p:sldId id="365" r:id="rId14"/>
    <p:sldId id="445" r:id="rId15"/>
    <p:sldId id="629" r:id="rId16"/>
    <p:sldId id="600" r:id="rId17"/>
    <p:sldId id="630" r:id="rId18"/>
    <p:sldId id="631" r:id="rId19"/>
    <p:sldId id="632" r:id="rId20"/>
    <p:sldId id="634" r:id="rId21"/>
    <p:sldId id="635" r:id="rId22"/>
    <p:sldId id="636" r:id="rId23"/>
    <p:sldId id="312" r:id="rId2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FF0000"/>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1F6279-A8EB-4FA3-A0C0-971E69C2FB25}" v="42" dt="2023-07-18T15:37:38.064"/>
    <p1510:client id="{EBC97CBC-ED26-4597-A1AA-F40FF03B277E}" v="10" dt="2023-08-04T04:35:04.13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91" autoAdjust="0"/>
    <p:restoredTop sz="96327" autoAdjust="0"/>
  </p:normalViewPr>
  <p:slideViewPr>
    <p:cSldViewPr>
      <p:cViewPr varScale="1">
        <p:scale>
          <a:sx n="91" d="100"/>
          <a:sy n="91" d="100"/>
        </p:scale>
        <p:origin x="111" y="71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userId="7815101345_tp_box_2" providerId="OAuth2" clId="{001F6279-A8EB-4FA3-A0C0-971E69C2FB25}"/>
    <pc:docChg chg="undo custSel addSld delSld modSld modMainMaster">
      <pc:chgData name="smiyazak" userId="7815101345_tp_box_2" providerId="OAuth2" clId="{001F6279-A8EB-4FA3-A0C0-971E69C2FB25}" dt="2023-07-18T15:56:51.095" v="419" actId="478"/>
      <pc:docMkLst>
        <pc:docMk/>
      </pc:docMkLst>
      <pc:sldChg chg="addSp delSp modSp mod">
        <pc:chgData name="smiyazak" userId="7815101345_tp_box_2" providerId="OAuth2" clId="{001F6279-A8EB-4FA3-A0C0-971E69C2FB25}" dt="2023-07-18T15:37:46.950" v="318" actId="122"/>
        <pc:sldMkLst>
          <pc:docMk/>
          <pc:sldMk cId="2546217800" sldId="364"/>
        </pc:sldMkLst>
        <pc:spChg chg="del">
          <ac:chgData name="smiyazak" userId="7815101345_tp_box_2" providerId="OAuth2" clId="{001F6279-A8EB-4FA3-A0C0-971E69C2FB25}" dt="2023-07-18T15:37:38.064" v="307" actId="931"/>
          <ac:spMkLst>
            <pc:docMk/>
            <pc:sldMk cId="2546217800" sldId="364"/>
            <ac:spMk id="2" creationId="{DF1EF607-299E-5B73-28BD-00F71CA697DD}"/>
          </ac:spMkLst>
        </pc:spChg>
        <pc:spChg chg="mod">
          <ac:chgData name="smiyazak" userId="7815101345_tp_box_2" providerId="OAuth2" clId="{001F6279-A8EB-4FA3-A0C0-971E69C2FB25}" dt="2023-07-18T15:37:46.950" v="318" actId="122"/>
          <ac:spMkLst>
            <pc:docMk/>
            <pc:sldMk cId="2546217800" sldId="364"/>
            <ac:spMk id="4" creationId="{0D208BA5-1218-2184-F62B-14DA482F4801}"/>
          </ac:spMkLst>
        </pc:spChg>
        <pc:spChg chg="del">
          <ac:chgData name="smiyazak" userId="7815101345_tp_box_2" providerId="OAuth2" clId="{001F6279-A8EB-4FA3-A0C0-971E69C2FB25}" dt="2023-07-14T08:07:46.849" v="68" actId="478"/>
          <ac:spMkLst>
            <pc:docMk/>
            <pc:sldMk cId="2546217800" sldId="364"/>
            <ac:spMk id="6" creationId="{44583B57-695A-75C3-1409-1E6CAE76486F}"/>
          </ac:spMkLst>
        </pc:spChg>
        <pc:spChg chg="mod">
          <ac:chgData name="smiyazak" userId="7815101345_tp_box_2" providerId="OAuth2" clId="{001F6279-A8EB-4FA3-A0C0-971E69C2FB25}" dt="2023-07-14T08:07:21.203" v="64" actId="14100"/>
          <ac:spMkLst>
            <pc:docMk/>
            <pc:sldMk cId="2546217800" sldId="364"/>
            <ac:spMk id="21" creationId="{00000000-0000-0000-0000-000000000000}"/>
          </ac:spMkLst>
        </pc:spChg>
        <pc:spChg chg="mod">
          <ac:chgData name="smiyazak" userId="7815101345_tp_box_2" providerId="OAuth2" clId="{001F6279-A8EB-4FA3-A0C0-971E69C2FB25}" dt="2023-07-14T08:04:31.135" v="32" actId="20577"/>
          <ac:spMkLst>
            <pc:docMk/>
            <pc:sldMk cId="2546217800" sldId="364"/>
            <ac:spMk id="24" creationId="{00000000-0000-0000-0000-000000000000}"/>
          </ac:spMkLst>
        </pc:spChg>
        <pc:spChg chg="mod">
          <ac:chgData name="smiyazak" userId="7815101345_tp_box_2" providerId="OAuth2" clId="{001F6279-A8EB-4FA3-A0C0-971E69C2FB25}" dt="2023-07-14T08:05:30.159" v="40" actId="20577"/>
          <ac:spMkLst>
            <pc:docMk/>
            <pc:sldMk cId="2546217800" sldId="364"/>
            <ac:spMk id="25" creationId="{00000000-0000-0000-0000-000000000000}"/>
          </ac:spMkLst>
        </pc:spChg>
        <pc:spChg chg="mod">
          <ac:chgData name="smiyazak" userId="7815101345_tp_box_2" providerId="OAuth2" clId="{001F6279-A8EB-4FA3-A0C0-971E69C2FB25}" dt="2023-07-14T08:04:13.565" v="19" actId="20577"/>
          <ac:spMkLst>
            <pc:docMk/>
            <pc:sldMk cId="2546217800" sldId="364"/>
            <ac:spMk id="29" creationId="{00000000-0000-0000-0000-000000000000}"/>
          </ac:spMkLst>
        </pc:spChg>
        <pc:spChg chg="mod">
          <ac:chgData name="smiyazak" userId="7815101345_tp_box_2" providerId="OAuth2" clId="{001F6279-A8EB-4FA3-A0C0-971E69C2FB25}" dt="2023-07-14T08:04:16.737" v="23" actId="20577"/>
          <ac:spMkLst>
            <pc:docMk/>
            <pc:sldMk cId="2546217800" sldId="364"/>
            <ac:spMk id="30" creationId="{00000000-0000-0000-0000-000000000000}"/>
          </ac:spMkLst>
        </pc:spChg>
        <pc:graphicFrameChg chg="add mod">
          <ac:chgData name="smiyazak" userId="7815101345_tp_box_2" providerId="OAuth2" clId="{001F6279-A8EB-4FA3-A0C0-971E69C2FB25}" dt="2023-07-14T08:07:25.117" v="65" actId="1076"/>
          <ac:graphicFrameMkLst>
            <pc:docMk/>
            <pc:sldMk cId="2546217800" sldId="364"/>
            <ac:graphicFrameMk id="5" creationId="{D1F982D4-9FBB-428D-AE6B-424D5DF665E2}"/>
          </ac:graphicFrameMkLst>
        </pc:graphicFrameChg>
        <pc:graphicFrameChg chg="add mod">
          <ac:chgData name="smiyazak" userId="7815101345_tp_box_2" providerId="OAuth2" clId="{001F6279-A8EB-4FA3-A0C0-971E69C2FB25}" dt="2023-07-14T08:07:37.302" v="67"/>
          <ac:graphicFrameMkLst>
            <pc:docMk/>
            <pc:sldMk cId="2546217800" sldId="364"/>
            <ac:graphicFrameMk id="8" creationId="{A067DBC1-FB54-4D90-A86D-D038586996C0}"/>
          </ac:graphicFrameMkLst>
        </pc:graphicFrameChg>
        <pc:graphicFrameChg chg="del mod">
          <ac:chgData name="smiyazak" userId="7815101345_tp_box_2" providerId="OAuth2" clId="{001F6279-A8EB-4FA3-A0C0-971E69C2FB25}" dt="2023-07-14T08:05:36.258" v="41" actId="478"/>
          <ac:graphicFrameMkLst>
            <pc:docMk/>
            <pc:sldMk cId="2546217800" sldId="364"/>
            <ac:graphicFrameMk id="23" creationId="{3823AC2A-975E-C329-CA48-B0E24488850A}"/>
          </ac:graphicFrameMkLst>
        </pc:graphicFrameChg>
        <pc:graphicFrameChg chg="del">
          <ac:chgData name="smiyazak" userId="7815101345_tp_box_2" providerId="OAuth2" clId="{001F6279-A8EB-4FA3-A0C0-971E69C2FB25}" dt="2023-07-14T08:03:21.482" v="0" actId="478"/>
          <ac:graphicFrameMkLst>
            <pc:docMk/>
            <pc:sldMk cId="2546217800" sldId="364"/>
            <ac:graphicFrameMk id="31" creationId="{308BF3F2-30FE-45D9-947F-D742CEE5681C}"/>
          </ac:graphicFrameMkLst>
        </pc:graphicFrameChg>
        <pc:picChg chg="add mod">
          <ac:chgData name="smiyazak" userId="7815101345_tp_box_2" providerId="OAuth2" clId="{001F6279-A8EB-4FA3-A0C0-971E69C2FB25}" dt="2023-07-18T15:37:38.866" v="309" actId="962"/>
          <ac:picMkLst>
            <pc:docMk/>
            <pc:sldMk cId="2546217800" sldId="364"/>
            <ac:picMk id="9" creationId="{F1B345B2-1F0F-B018-0222-0A76983582C7}"/>
          </ac:picMkLst>
        </pc:picChg>
      </pc:sldChg>
      <pc:sldChg chg="modSp mod">
        <pc:chgData name="smiyazak" userId="7815101345_tp_box_2" providerId="OAuth2" clId="{001F6279-A8EB-4FA3-A0C0-971E69C2FB25}" dt="2023-07-18T15:44:15.951" v="411" actId="6549"/>
        <pc:sldMkLst>
          <pc:docMk/>
          <pc:sldMk cId="1330337047" sldId="365"/>
        </pc:sldMkLst>
        <pc:spChg chg="mod">
          <ac:chgData name="smiyazak" userId="7815101345_tp_box_2" providerId="OAuth2" clId="{001F6279-A8EB-4FA3-A0C0-971E69C2FB25}" dt="2023-07-18T15:44:15.951" v="411" actId="6549"/>
          <ac:spMkLst>
            <pc:docMk/>
            <pc:sldMk cId="1330337047" sldId="365"/>
            <ac:spMk id="2" creationId="{00000000-0000-0000-0000-000000000000}"/>
          </ac:spMkLst>
        </pc:spChg>
      </pc:sldChg>
      <pc:sldChg chg="delSp mod">
        <pc:chgData name="smiyazak" userId="7815101345_tp_box_2" providerId="OAuth2" clId="{001F6279-A8EB-4FA3-A0C0-971E69C2FB25}" dt="2023-07-18T15:39:53.501" v="328" actId="478"/>
        <pc:sldMkLst>
          <pc:docMk/>
          <pc:sldMk cId="1371091112" sldId="445"/>
        </pc:sldMkLst>
        <pc:spChg chg="del">
          <ac:chgData name="smiyazak" userId="7815101345_tp_box_2" providerId="OAuth2" clId="{001F6279-A8EB-4FA3-A0C0-971E69C2FB25}" dt="2023-07-18T15:39:53.501" v="328" actId="478"/>
          <ac:spMkLst>
            <pc:docMk/>
            <pc:sldMk cId="1371091112" sldId="445"/>
            <ac:spMk id="10" creationId="{646FF1FE-EA54-18DB-D35C-3A5F589CABE4}"/>
          </ac:spMkLst>
        </pc:spChg>
      </pc:sldChg>
      <pc:sldChg chg="addSp delSp modSp mod">
        <pc:chgData name="smiyazak" userId="7815101345_tp_box_2" providerId="OAuth2" clId="{001F6279-A8EB-4FA3-A0C0-971E69C2FB25}" dt="2023-07-18T15:56:36.531" v="416" actId="478"/>
        <pc:sldMkLst>
          <pc:docMk/>
          <pc:sldMk cId="929843395" sldId="451"/>
        </pc:sldMkLst>
        <pc:spChg chg="add del mod">
          <ac:chgData name="smiyazak" userId="7815101345_tp_box_2" providerId="OAuth2" clId="{001F6279-A8EB-4FA3-A0C0-971E69C2FB25}" dt="2023-07-18T15:56:36.531" v="416" actId="478"/>
          <ac:spMkLst>
            <pc:docMk/>
            <pc:sldMk cId="929843395" sldId="451"/>
            <ac:spMk id="3" creationId="{4CA8815D-5E45-D128-1508-1C385A6A64C6}"/>
          </ac:spMkLst>
        </pc:spChg>
        <pc:spChg chg="mod">
          <ac:chgData name="smiyazak" userId="7815101345_tp_box_2" providerId="OAuth2" clId="{001F6279-A8EB-4FA3-A0C0-971E69C2FB25}" dt="2023-07-18T15:35:36.266" v="242" actId="20577"/>
          <ac:spMkLst>
            <pc:docMk/>
            <pc:sldMk cId="929843395" sldId="451"/>
            <ac:spMk id="4" creationId="{CAC0F31F-4C3E-497C-80C2-798BBF3ACEDF}"/>
          </ac:spMkLst>
        </pc:spChg>
        <pc:spChg chg="mod">
          <ac:chgData name="smiyazak" userId="7815101345_tp_box_2" providerId="OAuth2" clId="{001F6279-A8EB-4FA3-A0C0-971E69C2FB25}" dt="2023-07-18T15:35:40.919" v="259" actId="20577"/>
          <ac:spMkLst>
            <pc:docMk/>
            <pc:sldMk cId="929843395" sldId="451"/>
            <ac:spMk id="5" creationId="{539B4383-7B08-0FC6-C91F-2958FACB1D61}"/>
          </ac:spMkLst>
        </pc:spChg>
        <pc:spChg chg="mod">
          <ac:chgData name="smiyazak" userId="7815101345_tp_box_2" providerId="OAuth2" clId="{001F6279-A8EB-4FA3-A0C0-971E69C2FB25}" dt="2023-07-18T15:36:07.170" v="281" actId="20577"/>
          <ac:spMkLst>
            <pc:docMk/>
            <pc:sldMk cId="929843395" sldId="451"/>
            <ac:spMk id="6" creationId="{4065D5AA-32A9-DA6E-59E1-7526552ED046}"/>
          </ac:spMkLst>
        </pc:spChg>
        <pc:spChg chg="del mod">
          <ac:chgData name="smiyazak" userId="7815101345_tp_box_2" providerId="OAuth2" clId="{001F6279-A8EB-4FA3-A0C0-971E69C2FB25}" dt="2023-07-18T15:56:34.368" v="414" actId="478"/>
          <ac:spMkLst>
            <pc:docMk/>
            <pc:sldMk cId="929843395" sldId="451"/>
            <ac:spMk id="7" creationId="{00295BFE-1144-3B3B-B1A9-6E81F80CFC22}"/>
          </ac:spMkLst>
        </pc:spChg>
      </pc:sldChg>
      <pc:sldChg chg="modSp mod">
        <pc:chgData name="smiyazak" userId="7815101345_tp_box_2" providerId="OAuth2" clId="{001F6279-A8EB-4FA3-A0C0-971E69C2FB25}" dt="2023-07-18T15:39:42.786" v="327" actId="13926"/>
        <pc:sldMkLst>
          <pc:docMk/>
          <pc:sldMk cId="188527773" sldId="577"/>
        </pc:sldMkLst>
        <pc:spChg chg="mod">
          <ac:chgData name="smiyazak" userId="7815101345_tp_box_2" providerId="OAuth2" clId="{001F6279-A8EB-4FA3-A0C0-971E69C2FB25}" dt="2023-07-18T15:39:42.786" v="327" actId="13926"/>
          <ac:spMkLst>
            <pc:docMk/>
            <pc:sldMk cId="188527773" sldId="577"/>
            <ac:spMk id="32" creationId="{DB9BB8C6-018E-6D75-D5AF-936D058EF1DA}"/>
          </ac:spMkLst>
        </pc:spChg>
      </pc:sldChg>
      <pc:sldChg chg="delSp mod">
        <pc:chgData name="smiyazak" userId="7815101345_tp_box_2" providerId="OAuth2" clId="{001F6279-A8EB-4FA3-A0C0-971E69C2FB25}" dt="2023-07-18T15:45:38.479" v="412" actId="478"/>
        <pc:sldMkLst>
          <pc:docMk/>
          <pc:sldMk cId="1661996404" sldId="600"/>
        </pc:sldMkLst>
        <pc:spChg chg="del">
          <ac:chgData name="smiyazak" userId="7815101345_tp_box_2" providerId="OAuth2" clId="{001F6279-A8EB-4FA3-A0C0-971E69C2FB25}" dt="2023-07-18T15:45:38.479" v="412" actId="478"/>
          <ac:spMkLst>
            <pc:docMk/>
            <pc:sldMk cId="1661996404" sldId="600"/>
            <ac:spMk id="2" creationId="{81C6C7B8-D426-8C32-3F2F-3BB9B3C9CCA0}"/>
          </ac:spMkLst>
        </pc:spChg>
      </pc:sldChg>
      <pc:sldChg chg="del">
        <pc:chgData name="smiyazak" userId="7815101345_tp_box_2" providerId="OAuth2" clId="{001F6279-A8EB-4FA3-A0C0-971E69C2FB25}" dt="2023-07-18T15:37:11.573" v="306" actId="47"/>
        <pc:sldMkLst>
          <pc:docMk/>
          <pc:sldMk cId="3990012761" sldId="628"/>
        </pc:sldMkLst>
      </pc:sldChg>
      <pc:sldChg chg="modSp mod">
        <pc:chgData name="smiyazak" userId="7815101345_tp_box_2" providerId="OAuth2" clId="{001F6279-A8EB-4FA3-A0C0-971E69C2FB25}" dt="2023-07-18T15:46:44.644" v="413" actId="13926"/>
        <pc:sldMkLst>
          <pc:docMk/>
          <pc:sldMk cId="671098512" sldId="629"/>
        </pc:sldMkLst>
        <pc:spChg chg="mod">
          <ac:chgData name="smiyazak" userId="7815101345_tp_box_2" providerId="OAuth2" clId="{001F6279-A8EB-4FA3-A0C0-971E69C2FB25}" dt="2023-07-18T15:46:44.644" v="413" actId="13926"/>
          <ac:spMkLst>
            <pc:docMk/>
            <pc:sldMk cId="671098512" sldId="629"/>
            <ac:spMk id="12" creationId="{7B39DE73-188C-30FB-3A3E-3BACAA0D03C1}"/>
          </ac:spMkLst>
        </pc:spChg>
      </pc:sldChg>
      <pc:sldChg chg="modSp mod">
        <pc:chgData name="smiyazak" userId="7815101345_tp_box_2" providerId="OAuth2" clId="{001F6279-A8EB-4FA3-A0C0-971E69C2FB25}" dt="2023-07-18T15:38:43.303" v="326" actId="14734"/>
        <pc:sldMkLst>
          <pc:docMk/>
          <pc:sldMk cId="1776874558" sldId="641"/>
        </pc:sldMkLst>
        <pc:spChg chg="mod">
          <ac:chgData name="smiyazak" userId="7815101345_tp_box_2" providerId="OAuth2" clId="{001F6279-A8EB-4FA3-A0C0-971E69C2FB25}" dt="2023-07-18T15:38:13.066" v="319" actId="1076"/>
          <ac:spMkLst>
            <pc:docMk/>
            <pc:sldMk cId="1776874558" sldId="641"/>
            <ac:spMk id="16" creationId="{438AD3D7-292E-B3C8-2CB4-B4616389F0E3}"/>
          </ac:spMkLst>
        </pc:spChg>
        <pc:graphicFrameChg chg="mod modGraphic">
          <ac:chgData name="smiyazak" userId="7815101345_tp_box_2" providerId="OAuth2" clId="{001F6279-A8EB-4FA3-A0C0-971E69C2FB25}" dt="2023-07-18T15:38:43.303" v="326" actId="14734"/>
          <ac:graphicFrameMkLst>
            <pc:docMk/>
            <pc:sldMk cId="1776874558" sldId="641"/>
            <ac:graphicFrameMk id="15" creationId="{8F0D2EEA-0358-D2BD-21AB-9ED668FA6F45}"/>
          </ac:graphicFrameMkLst>
        </pc:graphicFrameChg>
      </pc:sldChg>
      <pc:sldChg chg="addSp delSp modSp add mod">
        <pc:chgData name="smiyazak" userId="7815101345_tp_box_2" providerId="OAuth2" clId="{001F6279-A8EB-4FA3-A0C0-971E69C2FB25}" dt="2023-07-18T15:36:56.594" v="305" actId="1076"/>
        <pc:sldMkLst>
          <pc:docMk/>
          <pc:sldMk cId="533000650" sldId="643"/>
        </pc:sldMkLst>
        <pc:spChg chg="add del mod">
          <ac:chgData name="smiyazak" userId="7815101345_tp_box_2" providerId="OAuth2" clId="{001F6279-A8EB-4FA3-A0C0-971E69C2FB25}" dt="2023-07-18T15:36:54.213" v="304" actId="478"/>
          <ac:spMkLst>
            <pc:docMk/>
            <pc:sldMk cId="533000650" sldId="643"/>
            <ac:spMk id="3" creationId="{1790217B-43B9-9AB4-876F-C3BDBD492950}"/>
          </ac:spMkLst>
        </pc:spChg>
        <pc:spChg chg="mod">
          <ac:chgData name="smiyazak" userId="7815101345_tp_box_2" providerId="OAuth2" clId="{001F6279-A8EB-4FA3-A0C0-971E69C2FB25}" dt="2023-07-18T15:36:30.678" v="301" actId="20577"/>
          <ac:spMkLst>
            <pc:docMk/>
            <pc:sldMk cId="533000650" sldId="643"/>
            <ac:spMk id="15" creationId="{66D1805B-DACC-DAAC-E13A-5206AC8E6F90}"/>
          </ac:spMkLst>
        </pc:spChg>
        <pc:spChg chg="mod">
          <ac:chgData name="smiyazak" userId="7815101345_tp_box_2" providerId="OAuth2" clId="{001F6279-A8EB-4FA3-A0C0-971E69C2FB25}" dt="2023-07-18T15:36:20.100" v="287" actId="20577"/>
          <ac:spMkLst>
            <pc:docMk/>
            <pc:sldMk cId="533000650" sldId="643"/>
            <ac:spMk id="17" creationId="{98592BC4-4A8D-520D-7D63-A31E01F8A11D}"/>
          </ac:spMkLst>
        </pc:spChg>
        <pc:picChg chg="add mod">
          <ac:chgData name="smiyazak" userId="7815101345_tp_box_2" providerId="OAuth2" clId="{001F6279-A8EB-4FA3-A0C0-971E69C2FB25}" dt="2023-07-18T15:36:56.594" v="305" actId="1076"/>
          <ac:picMkLst>
            <pc:docMk/>
            <pc:sldMk cId="533000650" sldId="643"/>
            <ac:picMk id="4" creationId="{96303AA8-CC9B-CEA9-6BDC-EADE2289F459}"/>
          </ac:picMkLst>
        </pc:picChg>
        <pc:picChg chg="del">
          <ac:chgData name="smiyazak" userId="7815101345_tp_box_2" providerId="OAuth2" clId="{001F6279-A8EB-4FA3-A0C0-971E69C2FB25}" dt="2023-07-18T15:36:50.342" v="302" actId="478"/>
          <ac:picMkLst>
            <pc:docMk/>
            <pc:sldMk cId="533000650" sldId="643"/>
            <ac:picMk id="16" creationId="{5C4B001F-2EF3-7C56-A3DC-741D40D1358A}"/>
          </ac:picMkLst>
        </pc:picChg>
      </pc:sldChg>
      <pc:sldMasterChg chg="modSldLayout">
        <pc:chgData name="smiyazak" userId="7815101345_tp_box_2" providerId="OAuth2" clId="{001F6279-A8EB-4FA3-A0C0-971E69C2FB25}" dt="2023-07-18T15:56:51.095" v="419" actId="478"/>
        <pc:sldMasterMkLst>
          <pc:docMk/>
          <pc:sldMasterMk cId="4048664664" sldId="2147483730"/>
        </pc:sldMasterMkLst>
        <pc:sldLayoutChg chg="delSp modSp mod">
          <pc:chgData name="smiyazak" userId="7815101345_tp_box_2" providerId="OAuth2" clId="{001F6279-A8EB-4FA3-A0C0-971E69C2FB25}" dt="2023-07-18T15:56:51.095" v="419" actId="478"/>
          <pc:sldLayoutMkLst>
            <pc:docMk/>
            <pc:sldMasterMk cId="4048664664" sldId="2147483730"/>
            <pc:sldLayoutMk cId="2704894062" sldId="2147483735"/>
          </pc:sldLayoutMkLst>
          <pc:spChg chg="del">
            <ac:chgData name="smiyazak" userId="7815101345_tp_box_2" providerId="OAuth2" clId="{001F6279-A8EB-4FA3-A0C0-971E69C2FB25}" dt="2023-07-18T15:56:46.191" v="417" actId="478"/>
            <ac:spMkLst>
              <pc:docMk/>
              <pc:sldMasterMk cId="4048664664" sldId="2147483730"/>
              <pc:sldLayoutMk cId="2704894062" sldId="2147483735"/>
              <ac:spMk id="52" creationId="{E3844857-778D-FB4D-F785-F07A305F429B}"/>
            </ac:spMkLst>
          </pc:spChg>
          <pc:spChg chg="del">
            <ac:chgData name="smiyazak" userId="7815101345_tp_box_2" providerId="OAuth2" clId="{001F6279-A8EB-4FA3-A0C0-971E69C2FB25}" dt="2023-07-18T15:56:51.095" v="419" actId="478"/>
            <ac:spMkLst>
              <pc:docMk/>
              <pc:sldMasterMk cId="4048664664" sldId="2147483730"/>
              <pc:sldLayoutMk cId="2704894062" sldId="2147483735"/>
              <ac:spMk id="59" creationId="{707B4232-FAAB-FFB6-A623-D322760D290A}"/>
            </ac:spMkLst>
          </pc:spChg>
          <pc:cxnChg chg="del mod">
            <ac:chgData name="smiyazak" userId="7815101345_tp_box_2" providerId="OAuth2" clId="{001F6279-A8EB-4FA3-A0C0-971E69C2FB25}" dt="2023-07-18T15:56:48.596" v="418" actId="478"/>
            <ac:cxnSpMkLst>
              <pc:docMk/>
              <pc:sldMasterMk cId="4048664664" sldId="2147483730"/>
              <pc:sldLayoutMk cId="2704894062" sldId="2147483735"/>
              <ac:cxnSpMk id="55" creationId="{E1AC21E9-E95C-BFC8-4A22-D36654BF692B}"/>
            </ac:cxnSpMkLst>
          </pc:cxnChg>
        </pc:sldLayoutChg>
      </pc:sldMasterChg>
    </pc:docChg>
  </pc:docChgLst>
  <pc:docChgLst>
    <pc:chgData name="hidsakur" clId="Web-{EBC97CBC-ED26-4597-A1AA-F40FF03B277E}"/>
    <pc:docChg chg="modSld">
      <pc:chgData name="hidsakur" userId="" providerId="" clId="Web-{EBC97CBC-ED26-4597-A1AA-F40FF03B277E}" dt="2023-08-04T04:35:04.132" v="5" actId="20577"/>
      <pc:docMkLst>
        <pc:docMk/>
      </pc:docMkLst>
      <pc:sldChg chg="delSp modSp">
        <pc:chgData name="hidsakur" userId="" providerId="" clId="Web-{EBC97CBC-ED26-4597-A1AA-F40FF03B277E}" dt="2023-08-04T04:35:04.132" v="5" actId="20577"/>
        <pc:sldMkLst>
          <pc:docMk/>
          <pc:sldMk cId="1330337047" sldId="365"/>
        </pc:sldMkLst>
        <pc:spChg chg="mod">
          <ac:chgData name="hidsakur" userId="" providerId="" clId="Web-{EBC97CBC-ED26-4597-A1AA-F40FF03B277E}" dt="2023-08-04T04:35:04.132" v="5" actId="20577"/>
          <ac:spMkLst>
            <pc:docMk/>
            <pc:sldMk cId="1330337047" sldId="365"/>
            <ac:spMk id="2" creationId="{00000000-0000-0000-0000-000000000000}"/>
          </ac:spMkLst>
        </pc:spChg>
        <pc:spChg chg="del">
          <ac:chgData name="hidsakur" userId="" providerId="" clId="Web-{EBC97CBC-ED26-4597-A1AA-F40FF03B277E}" dt="2023-08-04T04:34:51.162" v="0"/>
          <ac:spMkLst>
            <pc:docMk/>
            <pc:sldMk cId="1330337047" sldId="365"/>
            <ac:spMk id="5" creationId="{C2564EA0-7F11-E6D3-92AF-43922B981F3E}"/>
          </ac:spMkLst>
        </pc:spChg>
        <pc:spChg chg="del">
          <ac:chgData name="hidsakur" userId="" providerId="" clId="Web-{EBC97CBC-ED26-4597-A1AA-F40FF03B277E}" dt="2023-08-04T04:34:52.381" v="1"/>
          <ac:spMkLst>
            <pc:docMk/>
            <pc:sldMk cId="1330337047" sldId="365"/>
            <ac:spMk id="6" creationId="{8F0C92C5-CDEF-6AEA-2C75-893D5ECCDD1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2.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US" altLang="ja-JP"/>
              <a:t>SP</a:t>
            </a:r>
            <a:endParaRPr lang="ja-JP"/>
          </a:p>
        </c:rich>
      </c:tx>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3.5040477717364002E-2"/>
          <c:y val="0.14135978091619106"/>
          <c:w val="0.95001866312617267"/>
          <c:h val="0.65409309312771224"/>
        </c:manualLayout>
      </c:layout>
      <c:barChart>
        <c:barDir val="col"/>
        <c:grouping val="clustered"/>
        <c:varyColors val="0"/>
        <c:ser>
          <c:idx val="0"/>
          <c:order val="0"/>
          <c:tx>
            <c:strRef>
              <c:f>'[【日次】時間帯_元旦商品 (2023実績2024年プランニング用).xlsx]資料用'!$F$4</c:f>
              <c:strCache>
                <c:ptCount val="1"/>
                <c:pt idx="0">
                  <c:v>202３年元日</c:v>
                </c:pt>
              </c:strCache>
            </c:strRef>
          </c:tx>
          <c:spPr>
            <a:solidFill>
              <a:srgbClr val="FF0000"/>
            </a:solidFill>
            <a:ln>
              <a:noFill/>
            </a:ln>
            <a:effectLst/>
          </c:spPr>
          <c:invertIfNegative val="0"/>
          <c:dLbls>
            <c:delete val="1"/>
          </c:dLbls>
          <c:cat>
            <c:strRef>
              <c:f>'[【日次】時間帯_元旦商品 (2023実績2024年プランニング用).xlsx]資料用'!$E$5:$E$28</c:f>
              <c:strCache>
                <c:ptCount val="24"/>
                <c:pt idx="0">
                  <c:v>0:00
～
0:59</c:v>
                </c:pt>
                <c:pt idx="1">
                  <c:v>1:00
～
1:59</c:v>
                </c:pt>
                <c:pt idx="2">
                  <c:v>2:00
～
2:59</c:v>
                </c:pt>
                <c:pt idx="3">
                  <c:v>3:00
～
3:59</c:v>
                </c:pt>
                <c:pt idx="4">
                  <c:v>4:00
～
4:59</c:v>
                </c:pt>
                <c:pt idx="5">
                  <c:v>5:00
～
5:59</c:v>
                </c:pt>
                <c:pt idx="6">
                  <c:v>6:00
～
6:59</c:v>
                </c:pt>
                <c:pt idx="7">
                  <c:v>7:00
～
7:59</c:v>
                </c:pt>
                <c:pt idx="8">
                  <c:v>8:00
～
8:59</c:v>
                </c:pt>
                <c:pt idx="9">
                  <c:v>9:00
～
9:59</c:v>
                </c:pt>
                <c:pt idx="10">
                  <c:v>10:00
～
10:59</c:v>
                </c:pt>
                <c:pt idx="11">
                  <c:v>11:00
～
11:59</c:v>
                </c:pt>
                <c:pt idx="12">
                  <c:v>12:00
～
12:59</c:v>
                </c:pt>
                <c:pt idx="13">
                  <c:v>13:00
～
13:59</c:v>
                </c:pt>
                <c:pt idx="14">
                  <c:v>14:00
～
14:59</c:v>
                </c:pt>
                <c:pt idx="15">
                  <c:v>15:00
～
15:59</c:v>
                </c:pt>
                <c:pt idx="16">
                  <c:v>16:00
～
16:59</c:v>
                </c:pt>
                <c:pt idx="17">
                  <c:v>17:00
～
17:59</c:v>
                </c:pt>
                <c:pt idx="18">
                  <c:v>18:00
～
18:59</c:v>
                </c:pt>
                <c:pt idx="19">
                  <c:v>19:00
～
19:59</c:v>
                </c:pt>
                <c:pt idx="20">
                  <c:v>20:00
～
20:59</c:v>
                </c:pt>
                <c:pt idx="21">
                  <c:v>21:00
～
21:59</c:v>
                </c:pt>
                <c:pt idx="22">
                  <c:v>22:00
～
22:59</c:v>
                </c:pt>
                <c:pt idx="23">
                  <c:v>23:00
～
23:59</c:v>
                </c:pt>
              </c:strCache>
            </c:strRef>
          </c:cat>
          <c:val>
            <c:numRef>
              <c:f>'[【日次】時間帯_元旦商品 (2023実績2024年プランニング用).xlsx]資料用'!$F$5:$F$28</c:f>
              <c:numCache>
                <c:formatCode>#,##0_);[Red]\(#,##0\)</c:formatCode>
                <c:ptCount val="24"/>
                <c:pt idx="0">
                  <c:v>30720176</c:v>
                </c:pt>
                <c:pt idx="1">
                  <c:v>17904854</c:v>
                </c:pt>
                <c:pt idx="2">
                  <c:v>9606058</c:v>
                </c:pt>
                <c:pt idx="3">
                  <c:v>7231845</c:v>
                </c:pt>
                <c:pt idx="4">
                  <c:v>6235056</c:v>
                </c:pt>
                <c:pt idx="5">
                  <c:v>8299153</c:v>
                </c:pt>
                <c:pt idx="6">
                  <c:v>14827231</c:v>
                </c:pt>
                <c:pt idx="7">
                  <c:v>26119345</c:v>
                </c:pt>
                <c:pt idx="8">
                  <c:v>31281196</c:v>
                </c:pt>
                <c:pt idx="9">
                  <c:v>30662527</c:v>
                </c:pt>
                <c:pt idx="10">
                  <c:v>30510634</c:v>
                </c:pt>
                <c:pt idx="11">
                  <c:v>29504424</c:v>
                </c:pt>
                <c:pt idx="12">
                  <c:v>27871883</c:v>
                </c:pt>
                <c:pt idx="13">
                  <c:v>28298661</c:v>
                </c:pt>
                <c:pt idx="14">
                  <c:v>27865571</c:v>
                </c:pt>
                <c:pt idx="15">
                  <c:v>27836347</c:v>
                </c:pt>
                <c:pt idx="16">
                  <c:v>29845927</c:v>
                </c:pt>
                <c:pt idx="17">
                  <c:v>29349424</c:v>
                </c:pt>
                <c:pt idx="18">
                  <c:v>26078986</c:v>
                </c:pt>
                <c:pt idx="19">
                  <c:v>28006612</c:v>
                </c:pt>
                <c:pt idx="20">
                  <c:v>30703122</c:v>
                </c:pt>
                <c:pt idx="21">
                  <c:v>31691061</c:v>
                </c:pt>
                <c:pt idx="22">
                  <c:v>28014142</c:v>
                </c:pt>
                <c:pt idx="23">
                  <c:v>24258517</c:v>
                </c:pt>
              </c:numCache>
            </c:numRef>
          </c:val>
          <c:extLst>
            <c:ext xmlns:c16="http://schemas.microsoft.com/office/drawing/2014/chart" uri="{C3380CC4-5D6E-409C-BE32-E72D297353CC}">
              <c16:uniqueId val="{00000000-E42D-40DF-B9D2-98DCD300A62F}"/>
            </c:ext>
          </c:extLst>
        </c:ser>
        <c:ser>
          <c:idx val="1"/>
          <c:order val="1"/>
          <c:tx>
            <c:strRef>
              <c:f>'[【日次】時間帯_元旦商品 (2023実績2024年プランニング用).xlsx]資料用'!$G$4</c:f>
              <c:strCache>
                <c:ptCount val="1"/>
                <c:pt idx="0">
                  <c:v>2023年平常時</c:v>
                </c:pt>
              </c:strCache>
            </c:strRef>
          </c:tx>
          <c:spPr>
            <a:solidFill>
              <a:schemeClr val="bg1">
                <a:lumMod val="65000"/>
              </a:schemeClr>
            </a:solidFill>
            <a:ln>
              <a:noFill/>
            </a:ln>
            <a:effectLst/>
          </c:spPr>
          <c:invertIfNegative val="0"/>
          <c:dLbls>
            <c:delete val="1"/>
          </c:dLbls>
          <c:cat>
            <c:strRef>
              <c:f>'[【日次】時間帯_元旦商品 (2023実績2024年プランニング用).xlsx]資料用'!$E$5:$E$28</c:f>
              <c:strCache>
                <c:ptCount val="24"/>
                <c:pt idx="0">
                  <c:v>0:00
～
0:59</c:v>
                </c:pt>
                <c:pt idx="1">
                  <c:v>1:00
～
1:59</c:v>
                </c:pt>
                <c:pt idx="2">
                  <c:v>2:00
～
2:59</c:v>
                </c:pt>
                <c:pt idx="3">
                  <c:v>3:00
～
3:59</c:v>
                </c:pt>
                <c:pt idx="4">
                  <c:v>4:00
～
4:59</c:v>
                </c:pt>
                <c:pt idx="5">
                  <c:v>5:00
～
5:59</c:v>
                </c:pt>
                <c:pt idx="6">
                  <c:v>6:00
～
6:59</c:v>
                </c:pt>
                <c:pt idx="7">
                  <c:v>7:00
～
7:59</c:v>
                </c:pt>
                <c:pt idx="8">
                  <c:v>8:00
～
8:59</c:v>
                </c:pt>
                <c:pt idx="9">
                  <c:v>9:00
～
9:59</c:v>
                </c:pt>
                <c:pt idx="10">
                  <c:v>10:00
～
10:59</c:v>
                </c:pt>
                <c:pt idx="11">
                  <c:v>11:00
～
11:59</c:v>
                </c:pt>
                <c:pt idx="12">
                  <c:v>12:00
～
12:59</c:v>
                </c:pt>
                <c:pt idx="13">
                  <c:v>13:00
～
13:59</c:v>
                </c:pt>
                <c:pt idx="14">
                  <c:v>14:00
～
14:59</c:v>
                </c:pt>
                <c:pt idx="15">
                  <c:v>15:00
～
15:59</c:v>
                </c:pt>
                <c:pt idx="16">
                  <c:v>16:00
～
16:59</c:v>
                </c:pt>
                <c:pt idx="17">
                  <c:v>17:00
～
17:59</c:v>
                </c:pt>
                <c:pt idx="18">
                  <c:v>18:00
～
18:59</c:v>
                </c:pt>
                <c:pt idx="19">
                  <c:v>19:00
～
19:59</c:v>
                </c:pt>
                <c:pt idx="20">
                  <c:v>20:00
～
20:59</c:v>
                </c:pt>
                <c:pt idx="21">
                  <c:v>21:00
～
21:59</c:v>
                </c:pt>
                <c:pt idx="22">
                  <c:v>22:00
～
22:59</c:v>
                </c:pt>
                <c:pt idx="23">
                  <c:v>23:00
～
23:59</c:v>
                </c:pt>
              </c:strCache>
            </c:strRef>
          </c:cat>
          <c:val>
            <c:numRef>
              <c:f>'[【日次】時間帯_元旦商品 (2023実績2024年プランニング用).xlsx]資料用'!$G$5:$G$28</c:f>
              <c:numCache>
                <c:formatCode>#,##0_);[Red]\(#,##0\)</c:formatCode>
                <c:ptCount val="24"/>
                <c:pt idx="0">
                  <c:v>15925253.164835164</c:v>
                </c:pt>
                <c:pt idx="1">
                  <c:v>9251602.6483516488</c:v>
                </c:pt>
                <c:pt idx="2">
                  <c:v>6131301.7967032967</c:v>
                </c:pt>
                <c:pt idx="3">
                  <c:v>5153905.9450549446</c:v>
                </c:pt>
                <c:pt idx="4">
                  <c:v>6414802.9340659343</c:v>
                </c:pt>
                <c:pt idx="5">
                  <c:v>12011509.274725275</c:v>
                </c:pt>
                <c:pt idx="6">
                  <c:v>21100499.879120879</c:v>
                </c:pt>
                <c:pt idx="7">
                  <c:v>27248245.972527474</c:v>
                </c:pt>
                <c:pt idx="8">
                  <c:v>26099713</c:v>
                </c:pt>
                <c:pt idx="9">
                  <c:v>23711959.884615384</c:v>
                </c:pt>
                <c:pt idx="10">
                  <c:v>23557411.560439561</c:v>
                </c:pt>
                <c:pt idx="11">
                  <c:v>24812159.280219778</c:v>
                </c:pt>
                <c:pt idx="12">
                  <c:v>34432417.945054948</c:v>
                </c:pt>
                <c:pt idx="13">
                  <c:v>27155869.824175823</c:v>
                </c:pt>
                <c:pt idx="14">
                  <c:v>25648779.813186813</c:v>
                </c:pt>
                <c:pt idx="15">
                  <c:v>27434199.802197803</c:v>
                </c:pt>
                <c:pt idx="16">
                  <c:v>28309304.994505495</c:v>
                </c:pt>
                <c:pt idx="17">
                  <c:v>30321057.967032965</c:v>
                </c:pt>
                <c:pt idx="18">
                  <c:v>31318459.406593408</c:v>
                </c:pt>
                <c:pt idx="19">
                  <c:v>32397209.972527474</c:v>
                </c:pt>
                <c:pt idx="20">
                  <c:v>35767186.983516484</c:v>
                </c:pt>
                <c:pt idx="21">
                  <c:v>36355329.208791211</c:v>
                </c:pt>
                <c:pt idx="22">
                  <c:v>32443469.945054945</c:v>
                </c:pt>
                <c:pt idx="23">
                  <c:v>24973312.390109889</c:v>
                </c:pt>
              </c:numCache>
            </c:numRef>
          </c:val>
          <c:extLst>
            <c:ext xmlns:c16="http://schemas.microsoft.com/office/drawing/2014/chart" uri="{C3380CC4-5D6E-409C-BE32-E72D297353CC}">
              <c16:uniqueId val="{00000001-E42D-40DF-B9D2-98DCD300A62F}"/>
            </c:ext>
          </c:extLst>
        </c:ser>
        <c:dLbls>
          <c:dLblPos val="outEnd"/>
          <c:showLegendKey val="0"/>
          <c:showVal val="1"/>
          <c:showCatName val="0"/>
          <c:showSerName val="0"/>
          <c:showPercent val="0"/>
          <c:showBubbleSize val="0"/>
        </c:dLbls>
        <c:gapWidth val="182"/>
        <c:overlap val="-21"/>
        <c:axId val="209230848"/>
        <c:axId val="209224192"/>
      </c:barChart>
      <c:catAx>
        <c:axId val="209230848"/>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800" b="1" i="0" u="none" strike="noStrike" kern="1200" cap="all" spc="120" normalizeH="0" baseline="0">
                <a:solidFill>
                  <a:schemeClr val="tx1">
                    <a:lumMod val="65000"/>
                    <a:lumOff val="35000"/>
                  </a:schemeClr>
                </a:solidFill>
                <a:latin typeface="+mn-lt"/>
                <a:ea typeface="+mn-ea"/>
                <a:cs typeface="+mn-cs"/>
              </a:defRPr>
            </a:pPr>
            <a:endParaRPr lang="ja-JP"/>
          </a:p>
        </c:txPr>
        <c:crossAx val="209224192"/>
        <c:crosses val="autoZero"/>
        <c:auto val="0"/>
        <c:lblAlgn val="ctr"/>
        <c:lblOffset val="100"/>
        <c:tickLblSkip val="1"/>
        <c:noMultiLvlLbl val="0"/>
      </c:catAx>
      <c:valAx>
        <c:axId val="209224192"/>
        <c:scaling>
          <c:orientation val="minMax"/>
        </c:scaling>
        <c:delete val="1"/>
        <c:axPos val="l"/>
        <c:numFmt formatCode="#,##0_);[Red]\(#,##0\)" sourceLinked="1"/>
        <c:majorTickMark val="none"/>
        <c:minorTickMark val="none"/>
        <c:tickLblPos val="nextTo"/>
        <c:crossAx val="209230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n-US"/>
              <a:t>PC</a:t>
            </a:r>
            <a:endParaRPr lang="ja-JP"/>
          </a:p>
        </c:rich>
      </c:tx>
      <c:layout>
        <c:manualLayout>
          <c:xMode val="edge"/>
          <c:yMode val="edge"/>
          <c:x val="0.50491414683206637"/>
          <c:y val="1.7173379008812061E-2"/>
        </c:manualLayout>
      </c:layout>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5.7264160926383825E-2"/>
          <c:y val="2.4710734488742652E-2"/>
          <c:w val="0.93427844011388284"/>
          <c:h val="0.68911496247549076"/>
        </c:manualLayout>
      </c:layout>
      <c:barChart>
        <c:barDir val="col"/>
        <c:grouping val="clustered"/>
        <c:varyColors val="0"/>
        <c:ser>
          <c:idx val="0"/>
          <c:order val="0"/>
          <c:tx>
            <c:strRef>
              <c:f>'[【日次】時間帯_元旦商品 (2023実績2024年プランニング用).xlsx]資料用'!$B$4</c:f>
              <c:strCache>
                <c:ptCount val="1"/>
                <c:pt idx="0">
                  <c:v>2023年元日</c:v>
                </c:pt>
              </c:strCache>
            </c:strRef>
          </c:tx>
          <c:spPr>
            <a:solidFill>
              <a:srgbClr val="FF0000"/>
            </a:solidFill>
            <a:ln>
              <a:noFill/>
            </a:ln>
            <a:effectLst/>
          </c:spPr>
          <c:invertIfNegative val="0"/>
          <c:dLbls>
            <c:delete val="1"/>
          </c:dLbls>
          <c:cat>
            <c:strRef>
              <c:f>'[【日次】時間帯_元旦商品 (2023実績2024年プランニング用).xlsx]資料用'!$A$5:$A$28</c:f>
              <c:strCache>
                <c:ptCount val="24"/>
                <c:pt idx="0">
                  <c:v>0:00
～
0:59</c:v>
                </c:pt>
                <c:pt idx="1">
                  <c:v>1:00
～
1:59</c:v>
                </c:pt>
                <c:pt idx="2">
                  <c:v>2:00
～
2:59</c:v>
                </c:pt>
                <c:pt idx="3">
                  <c:v>3:00
～
3:59</c:v>
                </c:pt>
                <c:pt idx="4">
                  <c:v>4:00
～
4:59</c:v>
                </c:pt>
                <c:pt idx="5">
                  <c:v>5:00
～
5:59</c:v>
                </c:pt>
                <c:pt idx="6">
                  <c:v>6:00
～
6:59</c:v>
                </c:pt>
                <c:pt idx="7">
                  <c:v>7:00
～
7:59</c:v>
                </c:pt>
                <c:pt idx="8">
                  <c:v>8:00
～
8:59</c:v>
                </c:pt>
                <c:pt idx="9">
                  <c:v>9:00
～
9:59</c:v>
                </c:pt>
                <c:pt idx="10">
                  <c:v>10:00
～
10:59</c:v>
                </c:pt>
                <c:pt idx="11">
                  <c:v>11:00
～
11:59</c:v>
                </c:pt>
                <c:pt idx="12">
                  <c:v>12:00
～
12:59</c:v>
                </c:pt>
                <c:pt idx="13">
                  <c:v>13:00
～
13:59</c:v>
                </c:pt>
                <c:pt idx="14">
                  <c:v>14:00
～
14:59</c:v>
                </c:pt>
                <c:pt idx="15">
                  <c:v>15:00
～
15:59</c:v>
                </c:pt>
                <c:pt idx="16">
                  <c:v>16:00
～
16:59</c:v>
                </c:pt>
                <c:pt idx="17">
                  <c:v>17:00
～
17:59</c:v>
                </c:pt>
                <c:pt idx="18">
                  <c:v>18:00
～
18:59</c:v>
                </c:pt>
                <c:pt idx="19">
                  <c:v>19:00
～
19:59</c:v>
                </c:pt>
                <c:pt idx="20">
                  <c:v>20:00
～
20:59</c:v>
                </c:pt>
                <c:pt idx="21">
                  <c:v>21:00
～
21:59</c:v>
                </c:pt>
                <c:pt idx="22">
                  <c:v>22:00
～
22:59</c:v>
                </c:pt>
                <c:pt idx="23">
                  <c:v>23:00
～
23:59</c:v>
                </c:pt>
              </c:strCache>
            </c:strRef>
          </c:cat>
          <c:val>
            <c:numRef>
              <c:f>'[【日次】時間帯_元旦商品 (2023実績2024年プランニング用).xlsx]資料用'!$B$5:$B$28</c:f>
              <c:numCache>
                <c:formatCode>#,##0_);[Red]\(#,##0\)</c:formatCode>
                <c:ptCount val="24"/>
                <c:pt idx="0">
                  <c:v>1964773</c:v>
                </c:pt>
                <c:pt idx="1">
                  <c:v>1194946</c:v>
                </c:pt>
                <c:pt idx="2">
                  <c:v>705140</c:v>
                </c:pt>
                <c:pt idx="3">
                  <c:v>502063</c:v>
                </c:pt>
                <c:pt idx="4">
                  <c:v>469757</c:v>
                </c:pt>
                <c:pt idx="5">
                  <c:v>607926</c:v>
                </c:pt>
                <c:pt idx="6">
                  <c:v>945328</c:v>
                </c:pt>
                <c:pt idx="7">
                  <c:v>1553908</c:v>
                </c:pt>
                <c:pt idx="8">
                  <c:v>2231971</c:v>
                </c:pt>
                <c:pt idx="9">
                  <c:v>2688705</c:v>
                </c:pt>
                <c:pt idx="10">
                  <c:v>3002142</c:v>
                </c:pt>
                <c:pt idx="11">
                  <c:v>3076994</c:v>
                </c:pt>
                <c:pt idx="12">
                  <c:v>2832249</c:v>
                </c:pt>
                <c:pt idx="13">
                  <c:v>2898552</c:v>
                </c:pt>
                <c:pt idx="14">
                  <c:v>3059001</c:v>
                </c:pt>
                <c:pt idx="15">
                  <c:v>3212544</c:v>
                </c:pt>
                <c:pt idx="16">
                  <c:v>3540460</c:v>
                </c:pt>
                <c:pt idx="17">
                  <c:v>3395600</c:v>
                </c:pt>
                <c:pt idx="18">
                  <c:v>2713282</c:v>
                </c:pt>
                <c:pt idx="19">
                  <c:v>2622211</c:v>
                </c:pt>
                <c:pt idx="20">
                  <c:v>2897216</c:v>
                </c:pt>
                <c:pt idx="21">
                  <c:v>3123719</c:v>
                </c:pt>
                <c:pt idx="22">
                  <c:v>2652634</c:v>
                </c:pt>
                <c:pt idx="23">
                  <c:v>2178610</c:v>
                </c:pt>
              </c:numCache>
            </c:numRef>
          </c:val>
          <c:extLst>
            <c:ext xmlns:c16="http://schemas.microsoft.com/office/drawing/2014/chart" uri="{C3380CC4-5D6E-409C-BE32-E72D297353CC}">
              <c16:uniqueId val="{00000000-44A9-4F60-956E-8F5D527C800A}"/>
            </c:ext>
          </c:extLst>
        </c:ser>
        <c:ser>
          <c:idx val="1"/>
          <c:order val="1"/>
          <c:tx>
            <c:strRef>
              <c:f>'[【日次】時間帯_元旦商品 (2023実績2024年プランニング用).xlsx]資料用'!$C$4</c:f>
              <c:strCache>
                <c:ptCount val="1"/>
                <c:pt idx="0">
                  <c:v>2023年平常時</c:v>
                </c:pt>
              </c:strCache>
            </c:strRef>
          </c:tx>
          <c:spPr>
            <a:solidFill>
              <a:schemeClr val="bg1">
                <a:lumMod val="65000"/>
              </a:schemeClr>
            </a:solidFill>
            <a:ln>
              <a:noFill/>
            </a:ln>
            <a:effectLst/>
          </c:spPr>
          <c:invertIfNegative val="0"/>
          <c:dLbls>
            <c:delete val="1"/>
          </c:dLbls>
          <c:cat>
            <c:strRef>
              <c:f>'[【日次】時間帯_元旦商品 (2023実績2024年プランニング用).xlsx]資料用'!$A$5:$A$28</c:f>
              <c:strCache>
                <c:ptCount val="24"/>
                <c:pt idx="0">
                  <c:v>0:00
～
0:59</c:v>
                </c:pt>
                <c:pt idx="1">
                  <c:v>1:00
～
1:59</c:v>
                </c:pt>
                <c:pt idx="2">
                  <c:v>2:00
～
2:59</c:v>
                </c:pt>
                <c:pt idx="3">
                  <c:v>3:00
～
3:59</c:v>
                </c:pt>
                <c:pt idx="4">
                  <c:v>4:00
～
4:59</c:v>
                </c:pt>
                <c:pt idx="5">
                  <c:v>5:00
～
5:59</c:v>
                </c:pt>
                <c:pt idx="6">
                  <c:v>6:00
～
6:59</c:v>
                </c:pt>
                <c:pt idx="7">
                  <c:v>7:00
～
7:59</c:v>
                </c:pt>
                <c:pt idx="8">
                  <c:v>8:00
～
8:59</c:v>
                </c:pt>
                <c:pt idx="9">
                  <c:v>9:00
～
9:59</c:v>
                </c:pt>
                <c:pt idx="10">
                  <c:v>10:00
～
10:59</c:v>
                </c:pt>
                <c:pt idx="11">
                  <c:v>11:00
～
11:59</c:v>
                </c:pt>
                <c:pt idx="12">
                  <c:v>12:00
～
12:59</c:v>
                </c:pt>
                <c:pt idx="13">
                  <c:v>13:00
～
13:59</c:v>
                </c:pt>
                <c:pt idx="14">
                  <c:v>14:00
～
14:59</c:v>
                </c:pt>
                <c:pt idx="15">
                  <c:v>15:00
～
15:59</c:v>
                </c:pt>
                <c:pt idx="16">
                  <c:v>16:00
～
16:59</c:v>
                </c:pt>
                <c:pt idx="17">
                  <c:v>17:00
～
17:59</c:v>
                </c:pt>
                <c:pt idx="18">
                  <c:v>18:00
～
18:59</c:v>
                </c:pt>
                <c:pt idx="19">
                  <c:v>19:00
～
19:59</c:v>
                </c:pt>
                <c:pt idx="20">
                  <c:v>20:00
～
20:59</c:v>
                </c:pt>
                <c:pt idx="21">
                  <c:v>21:00
～
21:59</c:v>
                </c:pt>
                <c:pt idx="22">
                  <c:v>22:00
～
22:59</c:v>
                </c:pt>
                <c:pt idx="23">
                  <c:v>23:00
～
23:59</c:v>
                </c:pt>
              </c:strCache>
            </c:strRef>
          </c:cat>
          <c:val>
            <c:numRef>
              <c:f>'[【日次】時間帯_元旦商品 (2023実績2024年プランニング用).xlsx]資料用'!$C$5:$C$28</c:f>
              <c:numCache>
                <c:formatCode>#,##0_);[Red]\(#,##0\)</c:formatCode>
                <c:ptCount val="24"/>
                <c:pt idx="0">
                  <c:v>1480099.7582417582</c:v>
                </c:pt>
                <c:pt idx="1">
                  <c:v>860700.37362637359</c:v>
                </c:pt>
                <c:pt idx="2">
                  <c:v>561820.88461538462</c:v>
                </c:pt>
                <c:pt idx="3">
                  <c:v>463969.14835164836</c:v>
                </c:pt>
                <c:pt idx="4">
                  <c:v>560400.23076923075</c:v>
                </c:pt>
                <c:pt idx="5">
                  <c:v>934580.59890109894</c:v>
                </c:pt>
                <c:pt idx="6">
                  <c:v>1632761.7637362638</c:v>
                </c:pt>
                <c:pt idx="7">
                  <c:v>3095153.3516483516</c:v>
                </c:pt>
                <c:pt idx="8">
                  <c:v>5579613.8791208789</c:v>
                </c:pt>
                <c:pt idx="9">
                  <c:v>6545516.7142857146</c:v>
                </c:pt>
                <c:pt idx="10">
                  <c:v>6658246.7362637362</c:v>
                </c:pt>
                <c:pt idx="11">
                  <c:v>7093809.6703296704</c:v>
                </c:pt>
                <c:pt idx="12">
                  <c:v>8217662.9120879117</c:v>
                </c:pt>
                <c:pt idx="13">
                  <c:v>6658572.4670329671</c:v>
                </c:pt>
                <c:pt idx="14">
                  <c:v>6616518.0494505493</c:v>
                </c:pt>
                <c:pt idx="15">
                  <c:v>7191239.884615385</c:v>
                </c:pt>
                <c:pt idx="16">
                  <c:v>7555006.3736263737</c:v>
                </c:pt>
                <c:pt idx="17">
                  <c:v>6548698.653846154</c:v>
                </c:pt>
                <c:pt idx="18">
                  <c:v>4667673.4175824178</c:v>
                </c:pt>
                <c:pt idx="19">
                  <c:v>3906519.4450549451</c:v>
                </c:pt>
                <c:pt idx="20">
                  <c:v>3993994.1153846155</c:v>
                </c:pt>
                <c:pt idx="21">
                  <c:v>3938371.4120879122</c:v>
                </c:pt>
                <c:pt idx="22">
                  <c:v>3302134.3901098901</c:v>
                </c:pt>
                <c:pt idx="23">
                  <c:v>2399267.9395604394</c:v>
                </c:pt>
              </c:numCache>
            </c:numRef>
          </c:val>
          <c:extLst>
            <c:ext xmlns:c16="http://schemas.microsoft.com/office/drawing/2014/chart" uri="{C3380CC4-5D6E-409C-BE32-E72D297353CC}">
              <c16:uniqueId val="{00000001-44A9-4F60-956E-8F5D527C800A}"/>
            </c:ext>
          </c:extLst>
        </c:ser>
        <c:dLbls>
          <c:dLblPos val="outEnd"/>
          <c:showLegendKey val="0"/>
          <c:showVal val="1"/>
          <c:showCatName val="0"/>
          <c:showSerName val="0"/>
          <c:showPercent val="0"/>
          <c:showBubbleSize val="0"/>
        </c:dLbls>
        <c:gapWidth val="183"/>
        <c:overlap val="-21"/>
        <c:axId val="209230848"/>
        <c:axId val="209224192"/>
      </c:barChart>
      <c:catAx>
        <c:axId val="209230848"/>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defRPr sz="800" b="1" i="0" u="none" strike="noStrike" kern="1200" cap="all" spc="120" normalizeH="0" baseline="0">
                <a:solidFill>
                  <a:schemeClr val="tx1">
                    <a:lumMod val="65000"/>
                    <a:lumOff val="35000"/>
                  </a:schemeClr>
                </a:solidFill>
                <a:latin typeface="+mn-lt"/>
                <a:ea typeface="+mn-ea"/>
                <a:cs typeface="+mn-cs"/>
              </a:defRPr>
            </a:pPr>
            <a:endParaRPr lang="ja-JP"/>
          </a:p>
        </c:txPr>
        <c:crossAx val="209224192"/>
        <c:crosses val="autoZero"/>
        <c:auto val="0"/>
        <c:lblAlgn val="ctr"/>
        <c:lblOffset val="100"/>
        <c:tickLblSkip val="1"/>
        <c:noMultiLvlLbl val="0"/>
      </c:catAx>
      <c:valAx>
        <c:axId val="209224192"/>
        <c:scaling>
          <c:orientation val="minMax"/>
        </c:scaling>
        <c:delete val="1"/>
        <c:axPos val="l"/>
        <c:numFmt formatCode="#,##0_);[Red]\(#,##0\)" sourceLinked="1"/>
        <c:majorTickMark val="none"/>
        <c:minorTickMark val="none"/>
        <c:tickLblPos val="nextTo"/>
        <c:crossAx val="209230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2023/8/3</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3638138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1345076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671146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7</a:t>
            </a:fld>
            <a:endParaRPr kumimoji="1" lang="ja-JP" altLang="en-US"/>
          </a:p>
        </p:txBody>
      </p:sp>
    </p:spTree>
    <p:extLst>
      <p:ext uri="{BB962C8B-B14F-4D97-AF65-F5344CB8AC3E}">
        <p14:creationId xmlns:p14="http://schemas.microsoft.com/office/powerpoint/2010/main" val="2616858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2067336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3102749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9967422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3458439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161888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9.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4.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Yahoo Japan</a:t>
            </a:r>
          </a:p>
        </p:txBody>
      </p:sp>
    </p:spTree>
    <p:extLst>
      <p:ext uri="{BB962C8B-B14F-4D97-AF65-F5344CB8AC3E}">
        <p14:creationId xmlns:p14="http://schemas.microsoft.com/office/powerpoint/2010/main" val="659840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1031995" y="6538793"/>
            <a:ext cx="95731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Yahoo Japan</a:t>
            </a: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39536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1_表紙A_YDA共通">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9" name="テキスト ボックス 8">
            <a:extLst>
              <a:ext uri="{FF2B5EF4-FFF2-40B4-BE49-F238E27FC236}">
                <a16:creationId xmlns:a16="http://schemas.microsoft.com/office/drawing/2014/main" id="{3A59649C-8BE8-2DC3-D5D5-3BB644251C84}"/>
              </a:ext>
            </a:extLst>
          </p:cNvPr>
          <p:cNvSpPr txBox="1"/>
          <p:nvPr userDrawn="1"/>
        </p:nvSpPr>
        <p:spPr>
          <a:xfrm>
            <a:off x="947737" y="5710013"/>
            <a:ext cx="1295227"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2023/00/00</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5" name="図 14">
            <a:extLst>
              <a:ext uri="{FF2B5EF4-FFF2-40B4-BE49-F238E27FC236}">
                <a16:creationId xmlns:a16="http://schemas.microsoft.com/office/drawing/2014/main" id="{1C4C4838-CD06-033A-70D7-C6E759649CA6}"/>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3" name="テキスト ボックス 2">
            <a:extLst>
              <a:ext uri="{FF2B5EF4-FFF2-40B4-BE49-F238E27FC236}">
                <a16:creationId xmlns:a16="http://schemas.microsoft.com/office/drawing/2014/main" id="{610364D4-9AC7-A9AD-3EA1-6381106156A6}"/>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4" name="角丸四角形 3">
            <a:extLst>
              <a:ext uri="{FF2B5EF4-FFF2-40B4-BE49-F238E27FC236}">
                <a16:creationId xmlns:a16="http://schemas.microsoft.com/office/drawing/2014/main" id="{55AE3685-9106-B089-5763-6F7B0EEBB4F8}"/>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5" name="テキスト プレースホルダー 4">
            <a:extLst>
              <a:ext uri="{FF2B5EF4-FFF2-40B4-BE49-F238E27FC236}">
                <a16:creationId xmlns:a16="http://schemas.microsoft.com/office/drawing/2014/main" id="{4094C3B6-C4B9-1DA0-0E22-B53B77458F97}"/>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spTree>
    <p:extLst>
      <p:ext uri="{BB962C8B-B14F-4D97-AF65-F5344CB8AC3E}">
        <p14:creationId xmlns:p14="http://schemas.microsoft.com/office/powerpoint/2010/main" val="5733985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947737" y="5710013"/>
            <a:ext cx="1295227"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2023/08/15</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7"/>
            <a:ext cx="5077812" cy="75290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9" name="テキスト ボックス 8">
            <a:extLst>
              <a:ext uri="{FF2B5EF4-FFF2-40B4-BE49-F238E27FC236}">
                <a16:creationId xmlns:a16="http://schemas.microsoft.com/office/drawing/2014/main" id="{24F00912-7CA5-E7B6-76B3-DB18B6ACA07A}"/>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2" name="テキスト プレースホルダー 4">
            <a:extLst>
              <a:ext uri="{FF2B5EF4-FFF2-40B4-BE49-F238E27FC236}">
                <a16:creationId xmlns:a16="http://schemas.microsoft.com/office/drawing/2014/main" id="{DE1FF6AB-746B-FF1F-2B34-810E34B58D6E}"/>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spTree>
    <p:extLst>
      <p:ext uri="{BB962C8B-B14F-4D97-AF65-F5344CB8AC3E}">
        <p14:creationId xmlns:p14="http://schemas.microsoft.com/office/powerpoint/2010/main" val="32650317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表紙A_YSA共通">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0989"/>
            <a:ext cx="1256754" cy="215444"/>
          </a:xfrm>
          <a:prstGeom prst="rect">
            <a:avLst/>
          </a:prstGeom>
          <a:noFill/>
        </p:spPr>
        <p:txBody>
          <a:bodyPr wrap="none" lIns="0" tIns="0" rIns="0" bIns="0" rtlCol="0">
            <a:spAutoFit/>
          </a:bodyPr>
          <a:lstStyle/>
          <a:p>
            <a:pPr algn="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
        <p:nvSpPr>
          <p:cNvPr id="14" name="テキスト ボックス 13">
            <a:extLst>
              <a:ext uri="{FF2B5EF4-FFF2-40B4-BE49-F238E27FC236}">
                <a16:creationId xmlns:a16="http://schemas.microsoft.com/office/drawing/2014/main" id="{1C6A1C8E-39B1-5223-7072-753DE9827389}"/>
              </a:ext>
            </a:extLst>
          </p:cNvPr>
          <p:cNvSpPr txBox="1"/>
          <p:nvPr userDrawn="1"/>
        </p:nvSpPr>
        <p:spPr>
          <a:xfrm>
            <a:off x="1217042" y="5710013"/>
            <a:ext cx="1025922" cy="215444"/>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2023//00</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5091879"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18" name="図 17">
            <a:extLst>
              <a:ext uri="{FF2B5EF4-FFF2-40B4-BE49-F238E27FC236}">
                <a16:creationId xmlns:a16="http://schemas.microsoft.com/office/drawing/2014/main" id="{9B410745-B2A9-E3A5-8981-0D360F89EE3F}"/>
              </a:ext>
            </a:extLst>
          </p:cNvPr>
          <p:cNvPicPr>
            <a:picLocks noChangeAspect="1"/>
          </p:cNvPicPr>
          <p:nvPr userDrawn="1"/>
        </p:nvPicPr>
        <p:blipFill>
          <a:blip r:embed="rId3"/>
          <a:stretch>
            <a:fillRect/>
          </a:stretch>
        </p:blipFill>
        <p:spPr>
          <a:xfrm>
            <a:off x="947738" y="1053494"/>
            <a:ext cx="1277505" cy="669170"/>
          </a:xfrm>
          <a:prstGeom prst="rect">
            <a:avLst/>
          </a:prstGeom>
        </p:spPr>
      </p:pic>
      <p:sp>
        <p:nvSpPr>
          <p:cNvPr id="3" name="テキスト ボックス 2">
            <a:extLst>
              <a:ext uri="{FF2B5EF4-FFF2-40B4-BE49-F238E27FC236}">
                <a16:creationId xmlns:a16="http://schemas.microsoft.com/office/drawing/2014/main" id="{B0146A78-23E7-1BE4-6A34-79F663DB5FF5}"/>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4" name="角丸四角形 3">
            <a:extLst>
              <a:ext uri="{FF2B5EF4-FFF2-40B4-BE49-F238E27FC236}">
                <a16:creationId xmlns:a16="http://schemas.microsoft.com/office/drawing/2014/main" id="{EAA1288E-3F7C-ECD2-8654-DD76D0C207C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プレースホルダー 4">
            <a:extLst>
              <a:ext uri="{FF2B5EF4-FFF2-40B4-BE49-F238E27FC236}">
                <a16:creationId xmlns:a16="http://schemas.microsoft.com/office/drawing/2014/main" id="{523CAC3D-5C17-D366-4B6E-8CED9FEA9FA9}"/>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spTree>
    <p:extLst>
      <p:ext uri="{BB962C8B-B14F-4D97-AF65-F5344CB8AC3E}">
        <p14:creationId xmlns:p14="http://schemas.microsoft.com/office/powerpoint/2010/main" val="18547664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2_目次A_4項目">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4728DFE7-C7FE-A7C1-4895-BCAA694E5FE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962348"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962348"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962348"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32348"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32348"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1">
            <a:extLst>
              <a:ext uri="{FF2B5EF4-FFF2-40B4-BE49-F238E27FC236}">
                <a16:creationId xmlns:a16="http://schemas.microsoft.com/office/drawing/2014/main" id="{52995217-AFA7-70B0-788B-E754AA6672FB}"/>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27048940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8386006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4" name="テキスト ボックス 3">
            <a:extLst>
              <a:ext uri="{FF2B5EF4-FFF2-40B4-BE49-F238E27FC236}">
                <a16:creationId xmlns:a16="http://schemas.microsoft.com/office/drawing/2014/main" id="{8D9BB18C-1140-45B9-1066-313F8C6A51A7}"/>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3164823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Yahoo Japan</a:t>
            </a:r>
          </a:p>
        </p:txBody>
      </p:sp>
    </p:spTree>
    <p:extLst>
      <p:ext uri="{BB962C8B-B14F-4D97-AF65-F5344CB8AC3E}">
        <p14:creationId xmlns:p14="http://schemas.microsoft.com/office/powerpoint/2010/main" val="9891407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1_表紙B">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112539"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10538994" y="6458433"/>
            <a:ext cx="1869423"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
        <p:nvSpPr>
          <p:cNvPr id="2" name="角丸四角形 1">
            <a:extLst>
              <a:ext uri="{FF2B5EF4-FFF2-40B4-BE49-F238E27FC236}">
                <a16:creationId xmlns:a16="http://schemas.microsoft.com/office/drawing/2014/main" id="{198485C9-D565-10E7-6221-0B98F0A972DE}"/>
              </a:ext>
            </a:extLst>
          </p:cNvPr>
          <p:cNvSpPr/>
          <p:nvPr userDrawn="1"/>
        </p:nvSpPr>
        <p:spPr>
          <a:xfrm>
            <a:off x="10139346" y="226800"/>
            <a:ext cx="1833164" cy="324000"/>
          </a:xfrm>
          <a:prstGeom prst="roundRect">
            <a:avLst>
              <a:gd name="adj" fmla="val 9836"/>
            </a:avLst>
          </a:prstGeom>
          <a:solidFill>
            <a:schemeClr val="accent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3" name="テキスト プレースホルダー 4">
            <a:extLst>
              <a:ext uri="{FF2B5EF4-FFF2-40B4-BE49-F238E27FC236}">
                <a16:creationId xmlns:a16="http://schemas.microsoft.com/office/drawing/2014/main" id="{88802B76-35E1-423A-85DD-F24D1886B791}"/>
              </a:ext>
            </a:extLst>
          </p:cNvPr>
          <p:cNvSpPr>
            <a:spLocks noGrp="1"/>
          </p:cNvSpPr>
          <p:nvPr>
            <p:ph type="body" sz="quarter" idx="14" hasCustomPrompt="1"/>
          </p:nvPr>
        </p:nvSpPr>
        <p:spPr>
          <a:xfrm>
            <a:off x="722972" y="4369037"/>
            <a:ext cx="4679021" cy="360040"/>
          </a:xfrm>
          <a:prstGeom prst="rect">
            <a:avLst/>
          </a:prstGeom>
        </p:spPr>
        <p:txBody>
          <a:bodyPr>
            <a:normAutofit/>
          </a:bodyPr>
          <a:lstStyle>
            <a:lvl1pPr algn="l">
              <a:defRPr sz="1400" b="1">
                <a:solidFill>
                  <a:schemeClr val="accent6"/>
                </a:solidFill>
              </a:defRPr>
            </a:lvl1pPr>
          </a:lstStyle>
          <a:p>
            <a:pPr lvl="0"/>
            <a:r>
              <a:rPr kumimoji="1" lang="ja-JP" altLang="en-US"/>
              <a:t>サブタイトルを入力</a:t>
            </a:r>
          </a:p>
        </p:txBody>
      </p:sp>
    </p:spTree>
    <p:extLst>
      <p:ext uri="{BB962C8B-B14F-4D97-AF65-F5344CB8AC3E}">
        <p14:creationId xmlns:p14="http://schemas.microsoft.com/office/powerpoint/2010/main" val="6497966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2_目次B_4項目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954184"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954184"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954184"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954184"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24184"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24184"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24184"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840224"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840224"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840224"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840224"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 name="テキスト ボックス 4">
            <a:extLst>
              <a:ext uri="{FF2B5EF4-FFF2-40B4-BE49-F238E27FC236}">
                <a16:creationId xmlns:a16="http://schemas.microsoft.com/office/drawing/2014/main" id="{2EC1F6E7-5434-F67E-7D9A-33A9D9B67A7D}"/>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5313877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2_目次B_6項目">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4" name="図 3">
            <a:extLst>
              <a:ext uri="{FF2B5EF4-FFF2-40B4-BE49-F238E27FC236}">
                <a16:creationId xmlns:a16="http://schemas.microsoft.com/office/drawing/2014/main" id="{8A125518-0AAB-3573-D633-6794F505E320}"/>
              </a:ext>
            </a:extLst>
          </p:cNvPr>
          <p:cNvPicPr>
            <a:picLocks noChangeAspect="1"/>
          </p:cNvPicPr>
          <p:nvPr userDrawn="1"/>
        </p:nvPicPr>
        <p:blipFill>
          <a:blip r:embed="rId3">
            <a:alphaModFix amt="50000"/>
          </a:blip>
          <a:stretch>
            <a:fillRect/>
          </a:stretch>
        </p:blipFill>
        <p:spPr>
          <a:xfrm>
            <a:off x="6666280" y="-37840"/>
            <a:ext cx="7804641" cy="7102315"/>
          </a:xfrm>
          <a:prstGeom prst="rect">
            <a:avLst/>
          </a:prstGeom>
        </p:spPr>
      </p:pic>
      <p:sp>
        <p:nvSpPr>
          <p:cNvPr id="5" name="円/楕円 4">
            <a:extLst>
              <a:ext uri="{FF2B5EF4-FFF2-40B4-BE49-F238E27FC236}">
                <a16:creationId xmlns:a16="http://schemas.microsoft.com/office/drawing/2014/main" id="{46B2582F-0008-98B4-114F-E808E4BEB3D3}"/>
              </a:ext>
            </a:extLst>
          </p:cNvPr>
          <p:cNvSpPr>
            <a:spLocks noChangeAspect="1"/>
          </p:cNvSpPr>
          <p:nvPr userDrawn="1"/>
        </p:nvSpPr>
        <p:spPr>
          <a:xfrm>
            <a:off x="946017"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円/楕円 9">
            <a:extLst>
              <a:ext uri="{FF2B5EF4-FFF2-40B4-BE49-F238E27FC236}">
                <a16:creationId xmlns:a16="http://schemas.microsoft.com/office/drawing/2014/main" id="{53C53CFC-754C-8EC4-F8DA-89CB591076AE}"/>
              </a:ext>
            </a:extLst>
          </p:cNvPr>
          <p:cNvSpPr>
            <a:spLocks noChangeAspect="1"/>
          </p:cNvSpPr>
          <p:nvPr userDrawn="1"/>
        </p:nvSpPr>
        <p:spPr>
          <a:xfrm>
            <a:off x="946017"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EFAE35BD-DD25-1B47-794F-3C039617F04A}"/>
              </a:ext>
            </a:extLst>
          </p:cNvPr>
          <p:cNvSpPr>
            <a:spLocks noChangeAspect="1"/>
          </p:cNvSpPr>
          <p:nvPr userDrawn="1"/>
        </p:nvSpPr>
        <p:spPr>
          <a:xfrm>
            <a:off x="946017"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40D31314-C61D-DD98-3D5C-1DAD9777B856}"/>
              </a:ext>
            </a:extLst>
          </p:cNvPr>
          <p:cNvSpPr>
            <a:spLocks noChangeAspect="1"/>
          </p:cNvSpPr>
          <p:nvPr userDrawn="1"/>
        </p:nvSpPr>
        <p:spPr>
          <a:xfrm>
            <a:off x="946017"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8CCB8ECE-CF02-CDD2-FFAF-4A2757A3B37C}"/>
              </a:ext>
            </a:extLst>
          </p:cNvPr>
          <p:cNvCxnSpPr>
            <a:cxnSpLocks/>
            <a:stCxn id="5" idx="4"/>
          </p:cNvCxnSpPr>
          <p:nvPr userDrawn="1"/>
        </p:nvCxnSpPr>
        <p:spPr>
          <a:xfrm>
            <a:off x="1216017"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5034167B-1EF3-A0C9-CA6B-9383D8153899}"/>
              </a:ext>
            </a:extLst>
          </p:cNvPr>
          <p:cNvSpPr>
            <a:spLocks noChangeAspect="1"/>
          </p:cNvSpPr>
          <p:nvPr userDrawn="1"/>
        </p:nvSpPr>
        <p:spPr>
          <a:xfrm>
            <a:off x="946017"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691A4210-C74A-18B2-702C-F1487DCD8F0D}"/>
              </a:ext>
            </a:extLst>
          </p:cNvPr>
          <p:cNvSpPr>
            <a:spLocks noGrp="1"/>
          </p:cNvSpPr>
          <p:nvPr>
            <p:ph type="body" sz="quarter" idx="14" hasCustomPrompt="1"/>
          </p:nvPr>
        </p:nvSpPr>
        <p:spPr>
          <a:xfrm>
            <a:off x="1832057"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9C9F46C9-4326-D925-4C1F-40DBBF2C4554}"/>
              </a:ext>
            </a:extLst>
          </p:cNvPr>
          <p:cNvSpPr>
            <a:spLocks noGrp="1"/>
          </p:cNvSpPr>
          <p:nvPr>
            <p:ph type="body" sz="quarter" idx="15" hasCustomPrompt="1"/>
          </p:nvPr>
        </p:nvSpPr>
        <p:spPr>
          <a:xfrm>
            <a:off x="1832057"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1D6E681E-1FCC-0002-DE9E-3282D4E9B929}"/>
              </a:ext>
            </a:extLst>
          </p:cNvPr>
          <p:cNvSpPr>
            <a:spLocks noGrp="1"/>
          </p:cNvSpPr>
          <p:nvPr>
            <p:ph type="body" sz="quarter" idx="16" hasCustomPrompt="1"/>
          </p:nvPr>
        </p:nvSpPr>
        <p:spPr>
          <a:xfrm>
            <a:off x="1832057"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D05451ED-224A-EE20-6524-DD7F2A6B66F8}"/>
              </a:ext>
            </a:extLst>
          </p:cNvPr>
          <p:cNvSpPr>
            <a:spLocks noGrp="1"/>
          </p:cNvSpPr>
          <p:nvPr>
            <p:ph type="body" sz="quarter" idx="17" hasCustomPrompt="1"/>
          </p:nvPr>
        </p:nvSpPr>
        <p:spPr>
          <a:xfrm>
            <a:off x="1832057"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56C1FB27-AD8E-6B04-8B2D-DF20110BBF4C}"/>
              </a:ext>
            </a:extLst>
          </p:cNvPr>
          <p:cNvSpPr>
            <a:spLocks noGrp="1"/>
          </p:cNvSpPr>
          <p:nvPr>
            <p:ph type="body" sz="quarter" idx="18" hasCustomPrompt="1"/>
          </p:nvPr>
        </p:nvSpPr>
        <p:spPr>
          <a:xfrm>
            <a:off x="1832057"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2AD8B817-CE82-1FA6-48FF-5A1459623CB6}"/>
              </a:ext>
            </a:extLst>
          </p:cNvPr>
          <p:cNvSpPr>
            <a:spLocks noChangeAspect="1"/>
          </p:cNvSpPr>
          <p:nvPr userDrawn="1"/>
        </p:nvSpPr>
        <p:spPr>
          <a:xfrm>
            <a:off x="946017"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E8EBF631-0F12-4A41-C457-5DDD57606913}"/>
              </a:ext>
            </a:extLst>
          </p:cNvPr>
          <p:cNvSpPr>
            <a:spLocks noGrp="1"/>
          </p:cNvSpPr>
          <p:nvPr>
            <p:ph type="body" sz="quarter" idx="19" hasCustomPrompt="1"/>
          </p:nvPr>
        </p:nvSpPr>
        <p:spPr>
          <a:xfrm>
            <a:off x="1832057"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1ABF7065-E56F-E1FF-7E72-C4F482A9B780}"/>
              </a:ext>
            </a:extLst>
          </p:cNvPr>
          <p:cNvCxnSpPr>
            <a:cxnSpLocks/>
          </p:cNvCxnSpPr>
          <p:nvPr userDrawn="1"/>
        </p:nvCxnSpPr>
        <p:spPr>
          <a:xfrm>
            <a:off x="1216017"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F26911CA-BDD1-32D8-9A19-2A02D7DFADCF}"/>
              </a:ext>
            </a:extLst>
          </p:cNvPr>
          <p:cNvCxnSpPr>
            <a:cxnSpLocks/>
          </p:cNvCxnSpPr>
          <p:nvPr userDrawn="1"/>
        </p:nvCxnSpPr>
        <p:spPr>
          <a:xfrm>
            <a:off x="1216017"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38032B60-1410-BFD1-00F2-9DA4743EB3F9}"/>
              </a:ext>
            </a:extLst>
          </p:cNvPr>
          <p:cNvCxnSpPr>
            <a:cxnSpLocks/>
          </p:cNvCxnSpPr>
          <p:nvPr userDrawn="1"/>
        </p:nvCxnSpPr>
        <p:spPr>
          <a:xfrm>
            <a:off x="1216017"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94B4DCE9-6886-35F3-E353-4FC6C8F414CF}"/>
              </a:ext>
            </a:extLst>
          </p:cNvPr>
          <p:cNvCxnSpPr>
            <a:cxnSpLocks/>
          </p:cNvCxnSpPr>
          <p:nvPr userDrawn="1"/>
        </p:nvCxnSpPr>
        <p:spPr>
          <a:xfrm>
            <a:off x="1216017"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2" name="テキスト ボックス 1">
            <a:extLst>
              <a:ext uri="{FF2B5EF4-FFF2-40B4-BE49-F238E27FC236}">
                <a16:creationId xmlns:a16="http://schemas.microsoft.com/office/drawing/2014/main" id="{453E8E05-A780-8130-6D3D-AE18B85AE65D}"/>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892599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3_中表紙B_">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120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hasCustomPrompt="1"/>
          </p:nvPr>
        </p:nvSpPr>
        <p:spPr>
          <a:xfrm>
            <a:off x="2347737" y="2986688"/>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8157178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47738" y="45869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2" name="角丸四角形 1">
            <a:extLst>
              <a:ext uri="{FF2B5EF4-FFF2-40B4-BE49-F238E27FC236}">
                <a16:creationId xmlns:a16="http://schemas.microsoft.com/office/drawing/2014/main" id="{F125FBC4-EE4C-56B1-950B-C0A068BF643B}"/>
              </a:ext>
            </a:extLst>
          </p:cNvPr>
          <p:cNvSpPr/>
          <p:nvPr userDrawn="1"/>
        </p:nvSpPr>
        <p:spPr>
          <a:xfrm>
            <a:off x="10126800" y="198160"/>
            <a:ext cx="1833164" cy="324000"/>
          </a:xfrm>
          <a:prstGeom prst="roundRect">
            <a:avLst>
              <a:gd name="adj" fmla="val 9836"/>
            </a:avLst>
          </a:prstGeom>
          <a:solidFill>
            <a:schemeClr val="accent6"/>
          </a:solid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35916037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6913502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7912641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222814285"/>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短項目名</a:t>
            </a:r>
            <a:endParaRPr kumimoji="1" lang="en-US" altLang="ja-JP" dirty="0"/>
          </a:p>
        </p:txBody>
      </p:sp>
    </p:spTree>
    <p:extLst>
      <p:ext uri="{BB962C8B-B14F-4D97-AF65-F5344CB8AC3E}">
        <p14:creationId xmlns:p14="http://schemas.microsoft.com/office/powerpoint/2010/main" val="1601793539"/>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53400631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4653136"/>
            <a:ext cx="12193200" cy="2204864"/>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309976" y="6615833"/>
            <a:ext cx="16847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725550"/>
            <a:ext cx="8703924" cy="656199"/>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550254" y="5391180"/>
            <a:ext cx="794963" cy="662469"/>
          </a:xfrm>
          <a:prstGeom prst="rect">
            <a:avLst/>
          </a:prstGeom>
        </p:spPr>
      </p:pic>
    </p:spTree>
    <p:extLst>
      <p:ext uri="{BB962C8B-B14F-4D97-AF65-F5344CB8AC3E}">
        <p14:creationId xmlns:p14="http://schemas.microsoft.com/office/powerpoint/2010/main" val="3986794176"/>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ine logo w/o page num">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2735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2158235539"/>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0FAE830C-4CB9-C986-3BF1-C078716C7A77}"/>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6" name="グラフィックス 5" descr="警告 単色塗りつぶし">
            <a:extLst>
              <a:ext uri="{FF2B5EF4-FFF2-40B4-BE49-F238E27FC236}">
                <a16:creationId xmlns:a16="http://schemas.microsoft.com/office/drawing/2014/main" id="{0DE28A53-0CE6-83FA-56B2-1E736E5D9A71}"/>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8" name="テキスト プレースホルダー 10">
            <a:extLst>
              <a:ext uri="{FF2B5EF4-FFF2-40B4-BE49-F238E27FC236}">
                <a16:creationId xmlns:a16="http://schemas.microsoft.com/office/drawing/2014/main" id="{5D652994-1C82-A641-5520-7EBB623BD3C3}"/>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dirty="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dirty="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dirty="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9" name="テキスト ボックス 8">
            <a:extLst>
              <a:ext uri="{FF2B5EF4-FFF2-40B4-BE49-F238E27FC236}">
                <a16:creationId xmlns:a16="http://schemas.microsoft.com/office/drawing/2014/main" id="{81AD0757-D360-BB6D-C2A5-65B4D0F7B202}"/>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dirty="0">
              <a:solidFill>
                <a:schemeClr val="bg2"/>
              </a:solidFill>
              <a:latin typeface="Arial" panose="020B0604020202020204" pitchFamily="34" charset="0"/>
              <a:cs typeface="Arial" panose="020B0604020202020204" pitchFamily="34" charset="0"/>
            </a:endParaRPr>
          </a:p>
        </p:txBody>
      </p:sp>
      <p:sp>
        <p:nvSpPr>
          <p:cNvPr id="10" name="テキスト ボックス 9">
            <a:extLst>
              <a:ext uri="{FF2B5EF4-FFF2-40B4-BE49-F238E27FC236}">
                <a16:creationId xmlns:a16="http://schemas.microsoft.com/office/drawing/2014/main" id="{C83DAAFA-01D4-0104-06C6-A5052293B83A}"/>
              </a:ext>
            </a:extLst>
          </p:cNvPr>
          <p:cNvSpPr txBox="1"/>
          <p:nvPr userDrawn="1"/>
        </p:nvSpPr>
        <p:spPr>
          <a:xfrm>
            <a:off x="5309976" y="6615833"/>
            <a:ext cx="16847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807313764"/>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18253550"/>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Yahoo Japan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4048664664"/>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752" r:id="rId20"/>
    <p:sldLayoutId id="2147483753" r:id="rId21"/>
    <p:sldLayoutId id="2147483754" r:id="rId2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guide id="11" pos="3840">
          <p15:clr>
            <a:srgbClr val="F26B43"/>
          </p15:clr>
        </p15:guide>
        <p15:guide id="12" pos="597">
          <p15:clr>
            <a:srgbClr val="FBAE40"/>
          </p15:clr>
        </p15:guide>
        <p15:guide id="13" pos="7083">
          <p15:clr>
            <a:srgbClr val="FBAE4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957313" cy="21544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a:t>
            </a:r>
            <a:r>
              <a:rPr lang="ja-JP" altLang="en-US" sz="800" dirty="0">
                <a:solidFill>
                  <a:schemeClr val="accent2"/>
                </a:solidFill>
              </a:rPr>
              <a:t> </a:t>
            </a:r>
            <a:r>
              <a:rPr lang="en" altLang="ja-JP" sz="800" dirty="0">
                <a:solidFill>
                  <a:schemeClr val="accent2"/>
                </a:solidFill>
              </a:rPr>
              <a:t>Yahoo Japan</a:t>
            </a:r>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mailto:guaranteed-ad-plan@ml.yahoo-corp.jp" TargetMode="Externa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33.xml"/><Relationship Id="rId5" Type="http://schemas.openxmlformats.org/officeDocument/2006/relationships/image" Target="../media/image39.sv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33.xml"/><Relationship Id="rId5" Type="http://schemas.openxmlformats.org/officeDocument/2006/relationships/hyperlink" Target="https://ads-help.yahoo-net.jp/s/article/H000044801?language=ja" TargetMode="External"/><Relationship Id="rId4" Type="http://schemas.openxmlformats.org/officeDocument/2006/relationships/hyperlink" Target="https://form-business.yahoo.co.jp/claris/enqueteForm?inquiry_type=guaranteed_review"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8.xml"/><Relationship Id="rId1" Type="http://schemas.openxmlformats.org/officeDocument/2006/relationships/slideLayout" Target="../slideLayouts/slideLayout34.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34.xml"/><Relationship Id="rId5" Type="http://schemas.openxmlformats.org/officeDocument/2006/relationships/hyperlink" Target="https://ads-help.yahoo-net.jp/" TargetMode="External"/><Relationship Id="rId4" Type="http://schemas.openxmlformats.org/officeDocument/2006/relationships/hyperlink" Target="https://marketing.yahoo.co.jp/guidelines/"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8" Type="http://schemas.openxmlformats.org/officeDocument/2006/relationships/hyperlink" Target="https://form-business.yahoo.co.jp/claris/enqueteForm?inquiry_type=guaranteed_review" TargetMode="External"/><Relationship Id="rId3" Type="http://schemas.openxmlformats.org/officeDocument/2006/relationships/image" Target="../media/image37.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11.xml"/><Relationship Id="rId1" Type="http://schemas.openxmlformats.org/officeDocument/2006/relationships/slideLayout" Target="../slideLayouts/slideLayout34.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315/" TargetMode="External"/><Relationship Id="rId4" Type="http://schemas.openxmlformats.org/officeDocument/2006/relationships/hyperlink" Target="https://ads-help.yahoo-net.jp/"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chart" Target="../charts/chart2.xml"/><Relationship Id="rId4" Type="http://schemas.openxmlformats.org/officeDocument/2006/relationships/chart" Target="../charts/chart1.xml"/></Relationships>
</file>

<file path=ppt/slides/_rels/slide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s://s.yimg.jp/dl/displayads-guarantee/formatguide.zip" TargetMode="External"/><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32.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5.jpeg"/><Relationship Id="rId2" Type="http://schemas.openxmlformats.org/officeDocument/2006/relationships/image" Target="../media/image26.png"/><Relationship Id="rId1" Type="http://schemas.openxmlformats.org/officeDocument/2006/relationships/slideLayout" Target="../slideLayouts/slideLayout27.xml"/><Relationship Id="rId6" Type="http://schemas.openxmlformats.org/officeDocument/2006/relationships/image" Target="../media/image34.jpe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title"/>
          </p:nvPr>
        </p:nvSpPr>
        <p:spPr>
          <a:xfrm>
            <a:off x="957221" y="2766218"/>
            <a:ext cx="5082720" cy="1325563"/>
          </a:xfrm>
        </p:spPr>
        <p:txBody>
          <a:bodyPr/>
          <a:lstStyle/>
          <a:p>
            <a:r>
              <a:rPr lang="ja-JP" altLang="en-US" sz="28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4"/>
          </p:nvPr>
        </p:nvSpPr>
        <p:spPr>
          <a:xfrm>
            <a:off x="1127448" y="4581128"/>
            <a:ext cx="4791155" cy="719003"/>
          </a:xfrm>
        </p:spPr>
        <p:txBody>
          <a:bodyPr>
            <a:normAutofit/>
          </a:bodyPr>
          <a:lstStyle/>
          <a:p>
            <a:pPr algn="l"/>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ブランドパネル　リッチフォーマット　</a:t>
            </a:r>
            <a:r>
              <a:rPr lang="en-US" altLang="ja-JP" sz="1600" b="1" dirty="0">
                <a:latin typeface="メイリオ" panose="020B0604030504040204" pitchFamily="50" charset="-128"/>
                <a:ea typeface="メイリオ" panose="020B0604030504040204" pitchFamily="50" charset="-128"/>
                <a:cs typeface="メイリオ" panose="020B0604030504040204" pitchFamily="50" charset="-128"/>
              </a:rPr>
              <a:t>MD</a:t>
            </a:r>
          </a:p>
          <a:p>
            <a:pPr algn="l"/>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（時間帯ジャック）（元旦）</a:t>
            </a:r>
            <a:endParaRPr lang="en-US" altLang="ja-JP" sz="1600"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352680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ー 4">
            <a:extLst>
              <a:ext uri="{FF2B5EF4-FFF2-40B4-BE49-F238E27FC236}">
                <a16:creationId xmlns:a16="http://schemas.microsoft.com/office/drawing/2014/main" id="{E7565453-D579-74DE-9A4E-AA1963D90AA4}"/>
              </a:ext>
            </a:extLst>
          </p:cNvPr>
          <p:cNvSpPr>
            <a:spLocks noGrp="1"/>
          </p:cNvSpPr>
          <p:nvPr>
            <p:ph type="body" sz="quarter" idx="18"/>
          </p:nvPr>
        </p:nvSpPr>
        <p:spPr>
          <a:xfrm>
            <a:off x="2422456" y="1047719"/>
            <a:ext cx="1150023" cy="1057321"/>
          </a:xfrm>
        </p:spPr>
        <p:txBody>
          <a:bodyPr/>
          <a:lstStyle/>
          <a:p>
            <a:r>
              <a:rPr kumimoji="1" lang="en-US" altLang="ja-JP" dirty="0"/>
              <a:t>03</a:t>
            </a:r>
            <a:endParaRPr kumimoji="1" lang="ja-JP" altLang="en-US" dirty="0"/>
          </a:p>
        </p:txBody>
      </p:sp>
      <p:sp>
        <p:nvSpPr>
          <p:cNvPr id="10" name="テキスト プレースホルダー 5">
            <a:extLst>
              <a:ext uri="{FF2B5EF4-FFF2-40B4-BE49-F238E27FC236}">
                <a16:creationId xmlns:a16="http://schemas.microsoft.com/office/drawing/2014/main" id="{F80276C0-50BA-2459-6D58-F3ABF8475002}"/>
              </a:ext>
            </a:extLst>
          </p:cNvPr>
          <p:cNvSpPr>
            <a:spLocks noGrp="1"/>
          </p:cNvSpPr>
          <p:nvPr>
            <p:ph type="body" sz="quarter" idx="19"/>
          </p:nvPr>
        </p:nvSpPr>
        <p:spPr>
          <a:xfrm>
            <a:off x="1210945" y="4409296"/>
            <a:ext cx="3600115" cy="1412875"/>
          </a:xfrm>
        </p:spPr>
        <p:txBody>
          <a:bodyPr/>
          <a:lstStyle/>
          <a:p>
            <a:r>
              <a:rPr kumimoji="1" lang="ja-JP" altLang="en-US"/>
              <a:t>その他・注意事項</a:t>
            </a:r>
          </a:p>
        </p:txBody>
      </p:sp>
      <p:pic>
        <p:nvPicPr>
          <p:cNvPr id="11" name="図プレースホルダー 10" descr="アイコン&#10;&#10;自動的に生成された説明">
            <a:extLst>
              <a:ext uri="{FF2B5EF4-FFF2-40B4-BE49-F238E27FC236}">
                <a16:creationId xmlns:a16="http://schemas.microsoft.com/office/drawing/2014/main" id="{5E7F4903-9F4A-688A-4726-6F86BE0FD6A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2640557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0"/>
          </p:nvPr>
        </p:nvSpPr>
        <p:spPr/>
        <p:txBody>
          <a:bodyPr>
            <a:noAutofit/>
          </a:bodyPr>
          <a:lstStyle/>
          <a:p>
            <a:r>
              <a:rPr lang="ja-JP" altLang="en-US" dirty="0"/>
              <a:t>発注方法</a:t>
            </a:r>
          </a:p>
        </p:txBody>
      </p:sp>
      <p:sp>
        <p:nvSpPr>
          <p:cNvPr id="2" name="正方形/長方形 1"/>
          <p:cNvSpPr/>
          <p:nvPr/>
        </p:nvSpPr>
        <p:spPr>
          <a:xfrm>
            <a:off x="335161" y="980728"/>
            <a:ext cx="11521677" cy="5755422"/>
          </a:xfrm>
          <a:prstGeom prst="rect">
            <a:avLst/>
          </a:prstGeom>
        </p:spPr>
        <p:txBody>
          <a:bodyPr wrap="square" lIns="91440" tIns="45720" rIns="91440" bIns="45720" anchor="t">
            <a:spAutoFit/>
          </a:bodyPr>
          <a:lstStyle/>
          <a:p>
            <a:r>
              <a:rPr lang="ja-JP" altLang="en-US" sz="1600" dirty="0">
                <a:latin typeface="Arial" panose="020B0604020202020204" pitchFamily="34" charset="0"/>
              </a:rPr>
              <a:t>下記の通りの宛先、件名、本文でメールにてご連絡ください。</a:t>
            </a:r>
            <a:endParaRPr lang="en-US" altLang="ja-JP" sz="1600" dirty="0">
              <a:latin typeface="Arial" panose="020B0604020202020204" pitchFamily="34" charset="0"/>
            </a:endParaRPr>
          </a:p>
          <a:p>
            <a:r>
              <a:rPr lang="ja-JP" altLang="en-US" sz="1600" dirty="0">
                <a:latin typeface="Arial" panose="020B0604020202020204" pitchFamily="34" charset="0"/>
              </a:rPr>
              <a:t>エントリー期間終了後、発注が確定した案件につきましては</a:t>
            </a:r>
            <a:r>
              <a:rPr lang="ja-JP" altLang="en-US" sz="1600" b="0" i="0" dirty="0">
                <a:effectLst/>
                <a:latin typeface="Arial" panose="020B0604020202020204" pitchFamily="34" charset="0"/>
              </a:rPr>
              <a:t>弊社内でシステム対応を行い、広告管理ツールの商品選択画面にて該当商品が予約購入できるようになります。</a:t>
            </a:r>
            <a:endParaRPr lang="en-US" altLang="ja-JP" sz="1600" dirty="0">
              <a:latin typeface="Arial" panose="020B0604020202020204" pitchFamily="34" charset="0"/>
            </a:endParaRPr>
          </a:p>
          <a:p>
            <a:endParaRPr lang="en-US" altLang="ja-JP" sz="1600" dirty="0">
              <a:latin typeface="Arial" panose="020B0604020202020204" pitchFamily="34" charset="0"/>
            </a:endParaRPr>
          </a:p>
          <a:p>
            <a:r>
              <a:rPr lang="ja-JP" altLang="en-US" sz="1600">
                <a:latin typeface="Arial"/>
                <a:ea typeface="メイリオ"/>
                <a:cs typeface="Arial"/>
              </a:rPr>
              <a:t>発注受付開始日：</a:t>
            </a:r>
            <a:r>
              <a:rPr lang="en-US" altLang="ja-JP" sz="1600" b="1" dirty="0">
                <a:latin typeface="Arial"/>
                <a:ea typeface="メイリオ"/>
                <a:cs typeface="Arial"/>
              </a:rPr>
              <a:t>2023</a:t>
            </a:r>
            <a:r>
              <a:rPr lang="ja-JP" altLang="en-US" sz="1600" b="1">
                <a:latin typeface="Arial"/>
                <a:ea typeface="メイリオ"/>
                <a:cs typeface="Arial"/>
              </a:rPr>
              <a:t>年</a:t>
            </a:r>
            <a:r>
              <a:rPr lang="en-US" altLang="ja-JP" sz="1600" b="1" dirty="0">
                <a:latin typeface="Arial"/>
                <a:ea typeface="メイリオ"/>
                <a:cs typeface="Arial"/>
              </a:rPr>
              <a:t>8</a:t>
            </a:r>
            <a:r>
              <a:rPr lang="ja-JP" altLang="en-US" sz="1600" b="1">
                <a:latin typeface="Arial"/>
                <a:ea typeface="メイリオ"/>
                <a:cs typeface="Arial"/>
              </a:rPr>
              <a:t>月3</a:t>
            </a:r>
            <a:r>
              <a:rPr lang="en-US" altLang="ja-JP" sz="1600" b="1" dirty="0">
                <a:latin typeface="Arial"/>
                <a:ea typeface="メイリオ"/>
                <a:cs typeface="Arial"/>
              </a:rPr>
              <a:t>0</a:t>
            </a:r>
            <a:r>
              <a:rPr lang="ja-JP" altLang="en-US" sz="1600" b="1">
                <a:latin typeface="Arial"/>
                <a:ea typeface="メイリオ"/>
                <a:cs typeface="Arial"/>
              </a:rPr>
              <a:t>日（水）正午～</a:t>
            </a:r>
            <a:endParaRPr lang="en-US" altLang="ja-JP" sz="1600" b="1">
              <a:latin typeface="Arial"/>
              <a:ea typeface="メイリオ"/>
              <a:cs typeface="Arial"/>
            </a:endParaRPr>
          </a:p>
          <a:p>
            <a:endParaRPr lang="en-US" altLang="ja-JP" sz="1600" dirty="0">
              <a:latin typeface="Arial" panose="020B0604020202020204" pitchFamily="34" charset="0"/>
            </a:endParaRPr>
          </a:p>
          <a:p>
            <a:r>
              <a:rPr lang="en-US" altLang="ja-JP" sz="1600" dirty="0">
                <a:latin typeface="Arial" panose="020B0604020202020204" pitchFamily="34" charset="0"/>
              </a:rPr>
              <a:t>------------------------------------------</a:t>
            </a:r>
          </a:p>
          <a:p>
            <a:r>
              <a:rPr lang="ja-JP" altLang="en-US" sz="1600" dirty="0">
                <a:latin typeface="Arial" panose="020B0604020202020204" pitchFamily="34" charset="0"/>
              </a:rPr>
              <a:t>■宛先</a:t>
            </a:r>
            <a:endParaRPr lang="en-US" altLang="ja-JP" sz="1600" dirty="0">
              <a:latin typeface="Arial" panose="020B0604020202020204" pitchFamily="34" charset="0"/>
            </a:endParaRPr>
          </a:p>
          <a:p>
            <a:r>
              <a:rPr lang="en-US" altLang="ja-JP" sz="1600" u="sng" dirty="0">
                <a:hlinkClick r:id="rId2"/>
              </a:rPr>
              <a:t>guaranteed-ad-plan@ml.yahoo-corp.jp</a:t>
            </a:r>
            <a:endParaRPr lang="en-US" altLang="ja-JP" sz="1600" u="sng" dirty="0"/>
          </a:p>
          <a:p>
            <a:endParaRPr lang="en-US" altLang="ja-JP" sz="1600" dirty="0">
              <a:latin typeface="Arial" panose="020B0604020202020204" pitchFamily="34" charset="0"/>
            </a:endParaRPr>
          </a:p>
          <a:p>
            <a:r>
              <a:rPr lang="ja-JP" altLang="en-US" sz="1600" dirty="0">
                <a:latin typeface="Arial" panose="020B0604020202020204" pitchFamily="34" charset="0"/>
              </a:rPr>
              <a:t>■件名</a:t>
            </a:r>
            <a:endParaRPr lang="en-US" altLang="ja-JP" sz="1600" dirty="0">
              <a:latin typeface="Arial" panose="020B0604020202020204" pitchFamily="34" charset="0"/>
            </a:endParaRPr>
          </a:p>
          <a:p>
            <a:r>
              <a:rPr lang="en-US" altLang="ja-JP" sz="1600" dirty="0">
                <a:latin typeface="Arial" panose="020B0604020202020204" pitchFamily="34" charset="0"/>
              </a:rPr>
              <a:t>【</a:t>
            </a:r>
            <a:r>
              <a:rPr lang="ja-JP" altLang="en-US" sz="1600" dirty="0">
                <a:latin typeface="Arial" panose="020B0604020202020204" pitchFamily="34" charset="0"/>
              </a:rPr>
              <a:t>発注連絡</a:t>
            </a:r>
            <a:r>
              <a:rPr lang="en-US" altLang="ja-JP" sz="1600" dirty="0">
                <a:latin typeface="Arial" panose="020B0604020202020204" pitchFamily="34" charset="0"/>
              </a:rPr>
              <a:t>】</a:t>
            </a:r>
            <a:r>
              <a:rPr lang="ja-JP" altLang="en-US" sz="1600" dirty="0"/>
              <a:t>ブランドパネル　リッチフォーマット　</a:t>
            </a:r>
            <a:r>
              <a:rPr lang="en-US" altLang="ja-JP" sz="1600" dirty="0"/>
              <a:t>MD</a:t>
            </a:r>
            <a:r>
              <a:rPr lang="ja-JP" altLang="en-US" sz="1600" dirty="0"/>
              <a:t>（時間帯ジャック）（元旦）（広告主名●●●●●）</a:t>
            </a:r>
            <a:endParaRPr lang="en-US" altLang="ja-JP" sz="1600" dirty="0">
              <a:latin typeface="Arial" panose="020B0604020202020204" pitchFamily="34" charset="0"/>
            </a:endParaRPr>
          </a:p>
          <a:p>
            <a:endParaRPr lang="en-US" altLang="ja-JP" sz="1600" dirty="0">
              <a:latin typeface="Arial" panose="020B0604020202020204" pitchFamily="34" charset="0"/>
            </a:endParaRPr>
          </a:p>
          <a:p>
            <a:r>
              <a:rPr lang="ja-JP" altLang="en-US" sz="1600" dirty="0">
                <a:latin typeface="Arial" panose="020B0604020202020204" pitchFamily="34" charset="0"/>
              </a:rPr>
              <a:t>■本文</a:t>
            </a:r>
            <a:endParaRPr lang="en-US" altLang="ja-JP" sz="1600" dirty="0">
              <a:latin typeface="Arial" panose="020B0604020202020204" pitchFamily="34" charset="0"/>
            </a:endParaRPr>
          </a:p>
          <a:p>
            <a:r>
              <a:rPr lang="ja-JP" altLang="en-US" sz="1600" dirty="0">
                <a:latin typeface="Arial" panose="020B0604020202020204" pitchFamily="34" charset="0"/>
              </a:rPr>
              <a:t>広告主名：</a:t>
            </a:r>
            <a:endParaRPr lang="en-US" altLang="ja-JP" sz="1600" dirty="0">
              <a:latin typeface="Arial" panose="020B0604020202020204" pitchFamily="34" charset="0"/>
            </a:endParaRPr>
          </a:p>
          <a:p>
            <a:r>
              <a:rPr lang="ja-JP" altLang="en-US" sz="1600" dirty="0">
                <a:latin typeface="Arial" panose="020B0604020202020204" pitchFamily="34" charset="0"/>
              </a:rPr>
              <a:t>広告代理店名：</a:t>
            </a:r>
            <a:endParaRPr lang="en-US" altLang="ja-JP" sz="1600" dirty="0">
              <a:latin typeface="Arial" panose="020B0604020202020204" pitchFamily="34" charset="0"/>
            </a:endParaRPr>
          </a:p>
          <a:p>
            <a:r>
              <a:rPr lang="ja-JP" altLang="en-US" sz="1600" dirty="0">
                <a:latin typeface="Arial" panose="020B0604020202020204" pitchFamily="34" charset="0"/>
              </a:rPr>
              <a:t>アカウント</a:t>
            </a:r>
            <a:r>
              <a:rPr lang="en-US" altLang="ja-JP" sz="1600" dirty="0">
                <a:latin typeface="Arial" panose="020B0604020202020204" pitchFamily="34" charset="0"/>
              </a:rPr>
              <a:t>ID</a:t>
            </a:r>
            <a:r>
              <a:rPr lang="ja-JP" altLang="en-US" sz="1600" dirty="0">
                <a:latin typeface="Arial" panose="020B0604020202020204" pitchFamily="34" charset="0"/>
              </a:rPr>
              <a:t>（任意）：</a:t>
            </a:r>
            <a:endParaRPr lang="en-US" altLang="ja-JP" sz="1600" dirty="0">
              <a:latin typeface="Arial" panose="020B0604020202020204" pitchFamily="34" charset="0"/>
            </a:endParaRPr>
          </a:p>
          <a:p>
            <a:r>
              <a:rPr lang="en-US" altLang="ja-JP" sz="1600" dirty="0">
                <a:latin typeface="Arial" panose="020B0604020202020204" pitchFamily="34" charset="0"/>
              </a:rPr>
              <a:t>------------------------------------------</a:t>
            </a:r>
          </a:p>
          <a:p>
            <a:r>
              <a:rPr lang="en-US" altLang="ja-JP" sz="1600" dirty="0">
                <a:latin typeface="Arial" panose="020B0604020202020204" pitchFamily="34" charset="0"/>
              </a:rPr>
              <a:t>※</a:t>
            </a:r>
            <a:r>
              <a:rPr lang="ja-JP" altLang="en-US" sz="1600" dirty="0">
                <a:latin typeface="Arial" panose="020B0604020202020204" pitchFamily="34" charset="0"/>
              </a:rPr>
              <a:t>発注後のキャンセルは不可となります。</a:t>
            </a:r>
            <a:endParaRPr lang="en-US" altLang="ja-JP" sz="1600" dirty="0">
              <a:latin typeface="Arial" panose="020B0604020202020204" pitchFamily="34" charset="0"/>
            </a:endParaRPr>
          </a:p>
          <a:p>
            <a:r>
              <a:rPr lang="en-US" altLang="ja-JP" sz="1600" dirty="0"/>
              <a:t>※</a:t>
            </a:r>
            <a:r>
              <a:rPr lang="ja-JP" altLang="en-US" sz="1600" dirty="0"/>
              <a:t>発注メールを送付いただいた後に弊社から発注受付完了のご連絡をいたします。弊社からのご連絡をもって枠確保完了となります。</a:t>
            </a:r>
            <a:endParaRPr lang="en-US" altLang="ja-JP" sz="1600" dirty="0"/>
          </a:p>
          <a:p>
            <a:r>
              <a:rPr lang="en-US" altLang="ja-JP" sz="1600" dirty="0"/>
              <a:t>※</a:t>
            </a:r>
            <a:r>
              <a:rPr lang="en-US" altLang="ja-JP" sz="1600" b="1" dirty="0">
                <a:solidFill>
                  <a:srgbClr val="FF0000"/>
                </a:solidFill>
              </a:rPr>
              <a:t>1</a:t>
            </a:r>
            <a:r>
              <a:rPr lang="ja-JP" altLang="en-US" sz="1600" b="1" dirty="0">
                <a:solidFill>
                  <a:srgbClr val="FF0000"/>
                </a:solidFill>
              </a:rPr>
              <a:t>社限定の商品</a:t>
            </a:r>
            <a:r>
              <a:rPr lang="ja-JP" altLang="en-US" sz="1600" dirty="0"/>
              <a:t>となります。複数社様から発注をいただいた場合、発注メールの受信順での先着での枠確保となります。</a:t>
            </a:r>
            <a:endParaRPr lang="en-US" altLang="ja-JP" sz="1600" dirty="0"/>
          </a:p>
          <a:p>
            <a:r>
              <a:rPr lang="en-US" altLang="ja-JP" sz="1600" dirty="0"/>
              <a:t>※</a:t>
            </a:r>
            <a:r>
              <a:rPr lang="ja-JP" altLang="en-US" sz="1600" dirty="0"/>
              <a:t>枠確保を行ったのち、指定のアカウントに商品を紐づける対応を行います。</a:t>
            </a:r>
          </a:p>
        </p:txBody>
      </p:sp>
      <p:sp>
        <p:nvSpPr>
          <p:cNvPr id="7" name="テキスト プレースホルダー 6">
            <a:extLst>
              <a:ext uri="{FF2B5EF4-FFF2-40B4-BE49-F238E27FC236}">
                <a16:creationId xmlns:a16="http://schemas.microsoft.com/office/drawing/2014/main" id="{7CAA474B-6B5C-56B2-4397-25B9548E71DF}"/>
              </a:ext>
            </a:extLst>
          </p:cNvPr>
          <p:cNvSpPr>
            <a:spLocks noGrp="1"/>
          </p:cNvSpPr>
          <p:nvPr>
            <p:ph type="body" sz="quarter" idx="12"/>
          </p:nvPr>
        </p:nvSpPr>
        <p:spPr>
          <a:xfrm>
            <a:off x="595671" y="81412"/>
            <a:ext cx="866756" cy="410840"/>
          </a:xfrm>
        </p:spPr>
        <p:txBody>
          <a:bodyPr/>
          <a:lstStyle/>
          <a:p>
            <a:r>
              <a:rPr lang="ja-JP" altLang="en-US"/>
              <a:t>その他・注意事項</a:t>
            </a:r>
          </a:p>
        </p:txBody>
      </p:sp>
      <p:pic>
        <p:nvPicPr>
          <p:cNvPr id="8" name="図プレースホルダー 8" descr="アイコン&#10;&#10;自動的に生成された説明">
            <a:extLst>
              <a:ext uri="{FF2B5EF4-FFF2-40B4-BE49-F238E27FC236}">
                <a16:creationId xmlns:a16="http://schemas.microsoft.com/office/drawing/2014/main" id="{5D0A7581-45F2-C8F6-2F96-1311ABA22A1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1330337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0"/>
          </p:nvPr>
        </p:nvSpPr>
        <p:spPr/>
        <p:txBody>
          <a:bodyPr/>
          <a:lstStyle/>
          <a:p>
            <a:r>
              <a:rPr lang="ja-JP" altLang="en-US" dirty="0"/>
              <a:t>掲載制限カテゴリー</a:t>
            </a:r>
            <a:endParaRPr kumimoji="1" lang="ja-JP" altLang="en-US" dirty="0"/>
          </a:p>
        </p:txBody>
      </p:sp>
      <p:sp>
        <p:nvSpPr>
          <p:cNvPr id="6" name="テキスト プレースホルダー 6">
            <a:extLst>
              <a:ext uri="{FF2B5EF4-FFF2-40B4-BE49-F238E27FC236}">
                <a16:creationId xmlns:a16="http://schemas.microsoft.com/office/drawing/2014/main" id="{508E5A6A-3A41-37A2-F27E-25731F44C1B5}"/>
              </a:ext>
            </a:extLst>
          </p:cNvPr>
          <p:cNvSpPr>
            <a:spLocks noGrp="1"/>
          </p:cNvSpPr>
          <p:nvPr>
            <p:ph type="body" sz="quarter" idx="12"/>
          </p:nvPr>
        </p:nvSpPr>
        <p:spPr>
          <a:xfrm>
            <a:off x="595671" y="81412"/>
            <a:ext cx="866756" cy="410840"/>
          </a:xfrm>
        </p:spPr>
        <p:txBody>
          <a:bodyPr/>
          <a:lstStyle/>
          <a:p>
            <a:r>
              <a:rPr lang="ja-JP" altLang="en-US"/>
              <a:t>その他・注意事項</a:t>
            </a:r>
          </a:p>
        </p:txBody>
      </p:sp>
      <p:pic>
        <p:nvPicPr>
          <p:cNvPr id="7" name="図プレースホルダー 8" descr="アイコン&#10;&#10;自動的に生成された説明">
            <a:extLst>
              <a:ext uri="{FF2B5EF4-FFF2-40B4-BE49-F238E27FC236}">
                <a16:creationId xmlns:a16="http://schemas.microsoft.com/office/drawing/2014/main" id="{20BC6FEF-C319-8E9B-20BC-08395E38542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graphicFrame>
        <p:nvGraphicFramePr>
          <p:cNvPr id="8" name="表 7">
            <a:extLst>
              <a:ext uri="{FF2B5EF4-FFF2-40B4-BE49-F238E27FC236}">
                <a16:creationId xmlns:a16="http://schemas.microsoft.com/office/drawing/2014/main" id="{7572C1A3-DCB8-3E66-4097-74FB53497557}"/>
              </a:ext>
            </a:extLst>
          </p:cNvPr>
          <p:cNvGraphicFramePr>
            <a:graphicFrameLocks noGrp="1"/>
          </p:cNvGraphicFramePr>
          <p:nvPr>
            <p:extLst>
              <p:ext uri="{D42A27DB-BD31-4B8C-83A1-F6EECF244321}">
                <p14:modId xmlns:p14="http://schemas.microsoft.com/office/powerpoint/2010/main" val="901021064"/>
              </p:ext>
            </p:extLst>
          </p:nvPr>
        </p:nvGraphicFramePr>
        <p:xfrm>
          <a:off x="479376" y="980728"/>
          <a:ext cx="8238272" cy="5078785"/>
        </p:xfrm>
        <a:graphic>
          <a:graphicData uri="http://schemas.openxmlformats.org/drawingml/2006/table">
            <a:tbl>
              <a:tblPr firstCol="1" bandRow="1"/>
              <a:tblGrid>
                <a:gridCol w="5682549">
                  <a:extLst>
                    <a:ext uri="{9D8B030D-6E8A-4147-A177-3AD203B41FA5}">
                      <a16:colId xmlns:a16="http://schemas.microsoft.com/office/drawing/2014/main" val="792911817"/>
                    </a:ext>
                  </a:extLst>
                </a:gridCol>
                <a:gridCol w="2555723">
                  <a:extLst>
                    <a:ext uri="{9D8B030D-6E8A-4147-A177-3AD203B41FA5}">
                      <a16:colId xmlns:a16="http://schemas.microsoft.com/office/drawing/2014/main" val="4203260269"/>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ブランドパネル</a:t>
                      </a:r>
                      <a:r>
                        <a:rPr kumimoji="1" lang="ja-JP" altLang="en-US" sz="800" b="1" dirty="0">
                          <a:solidFill>
                            <a:schemeClr val="bg1"/>
                          </a:solidFill>
                        </a:rPr>
                        <a:t>リッチフォーマット　</a:t>
                      </a:r>
                      <a:r>
                        <a:rPr kumimoji="1" lang="en-US" altLang="ja-JP" sz="800" b="1" kern="1200" dirty="0">
                          <a:solidFill>
                            <a:schemeClr val="bg1"/>
                          </a:solidFill>
                        </a:rPr>
                        <a:t>MD</a:t>
                      </a:r>
                    </a:p>
                    <a:p>
                      <a:pPr algn="ctr"/>
                      <a:r>
                        <a:rPr kumimoji="1" lang="ja-JP" altLang="en-US" sz="800" b="1" kern="1200" dirty="0">
                          <a:solidFill>
                            <a:schemeClr val="bg1"/>
                          </a:solidFill>
                        </a:rPr>
                        <a:t>関連商品</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a:t>
                      </a: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6"/>
                          </a:solidFill>
                          <a:effectLst/>
                          <a:latin typeface="Meiryo" panose="020B0604030504040204" pitchFamily="34" charset="-128"/>
                          <a:ea typeface="Meiryo" panose="020B0604030504040204" pitchFamily="34" charset="-128"/>
                        </a:rPr>
                        <a:t>△</a:t>
                      </a: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
        <p:nvSpPr>
          <p:cNvPr id="12" name="正方形/長方形 11">
            <a:extLst>
              <a:ext uri="{FF2B5EF4-FFF2-40B4-BE49-F238E27FC236}">
                <a16:creationId xmlns:a16="http://schemas.microsoft.com/office/drawing/2014/main" id="{29BAA69B-F473-7D46-837E-C8E72D3176E5}"/>
              </a:ext>
            </a:extLst>
          </p:cNvPr>
          <p:cNvSpPr/>
          <p:nvPr/>
        </p:nvSpPr>
        <p:spPr>
          <a:xfrm>
            <a:off x="7773341" y="6128808"/>
            <a:ext cx="4183422" cy="406265"/>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
        <p:nvSpPr>
          <p:cNvPr id="13" name="正方形/長方形 12">
            <a:extLst>
              <a:ext uri="{FF2B5EF4-FFF2-40B4-BE49-F238E27FC236}">
                <a16:creationId xmlns:a16="http://schemas.microsoft.com/office/drawing/2014/main" id="{258C9868-46A7-30A6-DE03-CBE0647DF05B}"/>
              </a:ext>
            </a:extLst>
          </p:cNvPr>
          <p:cNvSpPr/>
          <p:nvPr/>
        </p:nvSpPr>
        <p:spPr>
          <a:xfrm>
            <a:off x="479425" y="6093296"/>
            <a:ext cx="6701050" cy="507831"/>
          </a:xfrm>
          <a:prstGeom prst="rect">
            <a:avLst/>
          </a:prstGeom>
        </p:spPr>
        <p:txBody>
          <a:bodyPr wrap="square" lIns="0" tIns="0" rIns="0" bIns="0">
            <a:spAutoFit/>
          </a:bodyPr>
          <a:lstStyle/>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9F5BD698-72F3-513B-E1F6-80C829290221}"/>
              </a:ext>
            </a:extLst>
          </p:cNvPr>
          <p:cNvSpPr/>
          <p:nvPr/>
        </p:nvSpPr>
        <p:spPr>
          <a:xfrm>
            <a:off x="7928475" y="6139232"/>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71091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dirty="0"/>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掲載制限カテゴリーに該当する場合の注意点</a:t>
            </a:r>
            <a:endParaRPr kumimoji="1" lang="ja-JP" altLang="en-US" dirty="0"/>
          </a:p>
        </p:txBody>
      </p:sp>
      <p:sp>
        <p:nvSpPr>
          <p:cNvPr id="10" name="正方形/長方形 9">
            <a:extLst>
              <a:ext uri="{FF2B5EF4-FFF2-40B4-BE49-F238E27FC236}">
                <a16:creationId xmlns:a16="http://schemas.microsoft.com/office/drawing/2014/main" id="{959046DC-AA05-BFBE-D470-7FAC5C12DC94}"/>
              </a:ext>
            </a:extLst>
          </p:cNvPr>
          <p:cNvSpPr/>
          <p:nvPr/>
        </p:nvSpPr>
        <p:spPr>
          <a:xfrm>
            <a:off x="479425" y="1467773"/>
            <a:ext cx="11233150" cy="1104933"/>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広告管理ツールのシミュレーションの結果は在庫なしと表示されます。</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11" name="1 つの角を丸めた四角形 6">
            <a:extLst>
              <a:ext uri="{FF2B5EF4-FFF2-40B4-BE49-F238E27FC236}">
                <a16:creationId xmlns:a16="http://schemas.microsoft.com/office/drawing/2014/main" id="{338B8F03-01DE-FEB4-2966-5BB1DAFD8303}"/>
              </a:ext>
            </a:extLst>
          </p:cNvPr>
          <p:cNvSpPr/>
          <p:nvPr/>
        </p:nvSpPr>
        <p:spPr>
          <a:xfrm>
            <a:off x="479424" y="1091977"/>
            <a:ext cx="11233149"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バナー広告、予約型専用広告</a:t>
            </a:r>
            <a:r>
              <a:rPr kumimoji="1" lang="ja-JP" altLang="en-US" sz="16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クインティのみ）</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12" name="正方形/長方形 11">
            <a:extLst>
              <a:ext uri="{FF2B5EF4-FFF2-40B4-BE49-F238E27FC236}">
                <a16:creationId xmlns:a16="http://schemas.microsoft.com/office/drawing/2014/main" id="{7B39DE73-188C-30FB-3A3E-3BACAA0D03C1}"/>
              </a:ext>
            </a:extLst>
          </p:cNvPr>
          <p:cNvSpPr/>
          <p:nvPr/>
        </p:nvSpPr>
        <p:spPr>
          <a:xfrm>
            <a:off x="479423" y="3505721"/>
            <a:ext cx="11233151" cy="1224000"/>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P14</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の事前提案可否のフローにて、事前に弊社営業または</a:t>
            </a:r>
            <a:r>
              <a:rPr kumimoji="1" lang="en"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Yahoo!</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広告パートナー サポート宛にご連絡ください。</a:t>
            </a:r>
          </a:p>
        </p:txBody>
      </p:sp>
      <p:sp>
        <p:nvSpPr>
          <p:cNvPr id="13" name="1 つの角を丸めた四角形 11">
            <a:extLst>
              <a:ext uri="{FF2B5EF4-FFF2-40B4-BE49-F238E27FC236}">
                <a16:creationId xmlns:a16="http://schemas.microsoft.com/office/drawing/2014/main" id="{51DC151E-6BDB-53BD-6764-ACCC2BD2944A}"/>
              </a:ext>
            </a:extLst>
          </p:cNvPr>
          <p:cNvSpPr/>
          <p:nvPr/>
        </p:nvSpPr>
        <p:spPr>
          <a:xfrm>
            <a:off x="479424" y="3129925"/>
            <a:ext cx="11233150"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クインティを除く）</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18" name="テキスト プレースホルダー 10">
            <a:extLst>
              <a:ext uri="{FF2B5EF4-FFF2-40B4-BE49-F238E27FC236}">
                <a16:creationId xmlns:a16="http://schemas.microsoft.com/office/drawing/2014/main" id="{AC50B768-CF68-E1F0-BB7E-3980C7837FD9}"/>
              </a:ext>
            </a:extLst>
          </p:cNvPr>
          <p:cNvSpPr txBox="1">
            <a:spLocks/>
          </p:cNvSpPr>
          <p:nvPr/>
        </p:nvSpPr>
        <p:spPr>
          <a:xfrm>
            <a:off x="2540339" y="5346000"/>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lang="ja-JP" altLang="en-US" sz="1200" spc="0" dirty="0">
                <a:solidFill>
                  <a:srgbClr val="212121"/>
                </a:solidFill>
                <a:latin typeface="Meiryo" panose="020B0604030504040204" pitchFamily="34" charset="-128"/>
                <a:ea typeface="Meiryo" panose="020B0604030504040204" pitchFamily="34" charset="-128"/>
              </a:rPr>
              <a:t>上記対象商品において</a:t>
            </a:r>
            <a:r>
              <a:rPr lang="ja-JP" altLang="en-US" sz="1200" b="1" spc="0" dirty="0">
                <a:solidFill>
                  <a:srgbClr val="C00000"/>
                </a:solidFill>
                <a:latin typeface="Meiryo" panose="020B0604030504040204" pitchFamily="34" charset="-128"/>
                <a:ea typeface="Meiryo" panose="020B0604030504040204" pitchFamily="34" charset="-128"/>
              </a:rPr>
              <a:t>「健康・美容食品」「法務・税務」「消費者金融」</a:t>
            </a:r>
            <a:r>
              <a:rPr lang="ja-JP" altLang="en-US" sz="1200" spc="0" dirty="0">
                <a:solidFill>
                  <a:srgbClr val="212121"/>
                </a:solidFill>
                <a:latin typeface="Meiryo" panose="020B0604030504040204" pitchFamily="34" charset="-128"/>
                <a:ea typeface="Meiryo" panose="020B0604030504040204" pitchFamily="34" charset="-128"/>
              </a:rPr>
              <a:t>は、システム制御がかからず予約できてしまいます。</a:t>
            </a:r>
            <a:br>
              <a:rPr lang="en-US" altLang="ja-JP" sz="1200" spc="0" dirty="0">
                <a:solidFill>
                  <a:srgbClr val="212121"/>
                </a:solidFill>
                <a:latin typeface="Meiryo" panose="020B0604030504040204" pitchFamily="34" charset="-128"/>
                <a:ea typeface="Meiryo" panose="020B0604030504040204" pitchFamily="34" charset="-128"/>
              </a:rPr>
            </a:br>
            <a:r>
              <a:rPr lang="ja-JP" altLang="en-US" sz="1200" spc="0" dirty="0">
                <a:solidFill>
                  <a:srgbClr val="212121"/>
                </a:solidFill>
                <a:latin typeface="Meiryo" panose="020B0604030504040204" pitchFamily="34" charset="-128"/>
                <a:ea typeface="Meiryo" panose="020B0604030504040204" pitchFamily="34" charset="-128"/>
              </a:rPr>
              <a:t>しかし、予約型専用広告（ブランドパネル クインティ以外）の掲載制限カテゴリー対象のため、審査のタイミングで否認されます。</a:t>
            </a:r>
            <a:br>
              <a:rPr lang="en-US" altLang="ja-JP" sz="1200" spc="0" dirty="0">
                <a:solidFill>
                  <a:srgbClr val="212121"/>
                </a:solidFill>
                <a:latin typeface="Meiryo" panose="020B0604030504040204" pitchFamily="34" charset="-128"/>
                <a:ea typeface="Meiryo" panose="020B0604030504040204" pitchFamily="34" charset="-128"/>
              </a:rPr>
            </a:br>
            <a:r>
              <a:rPr lang="ja-JP" altLang="en-US" sz="1200" spc="0" dirty="0">
                <a:solidFill>
                  <a:srgbClr val="212121"/>
                </a:solidFill>
                <a:latin typeface="Meiryo" panose="020B0604030504040204" pitchFamily="34" charset="-128"/>
                <a:ea typeface="Meiryo" panose="020B0604030504040204" pitchFamily="34" charset="-128"/>
              </a:rPr>
              <a:t>（ 「健康・美容食品」 は許可されたプロモーション内容のみ掲載可となりますので上記のとおり事前の申請が必要です）</a:t>
            </a:r>
            <a:br>
              <a:rPr lang="en-US" altLang="ja-JP" sz="1200" spc="0" dirty="0">
                <a:solidFill>
                  <a:srgbClr val="212121"/>
                </a:solidFill>
                <a:latin typeface="Meiryo" panose="020B0604030504040204" pitchFamily="34" charset="-128"/>
                <a:ea typeface="Meiryo" panose="020B0604030504040204" pitchFamily="34" charset="-128"/>
              </a:rPr>
            </a:br>
            <a:r>
              <a:rPr lang="ja-JP" altLang="en-US" sz="1200" b="1" spc="0" dirty="0">
                <a:solidFill>
                  <a:srgbClr val="C00000"/>
                </a:solidFill>
                <a:latin typeface="Meiryo" panose="020B0604030504040204" pitchFamily="34" charset="-128"/>
                <a:ea typeface="Meiryo" panose="020B0604030504040204" pitchFamily="34" charset="-128"/>
              </a:rPr>
              <a:t>否認された場合、再審査を申請するか、忘れずにキャンセルしてください。</a:t>
            </a:r>
            <a:br>
              <a:rPr lang="en-US" altLang="ja-JP" sz="1200" b="1" spc="0" dirty="0">
                <a:solidFill>
                  <a:srgbClr val="C00000"/>
                </a:solidFill>
                <a:latin typeface="Meiryo" panose="020B0604030504040204" pitchFamily="34" charset="-128"/>
                <a:ea typeface="Meiryo" panose="020B0604030504040204" pitchFamily="34" charset="-128"/>
              </a:rPr>
            </a:br>
            <a:r>
              <a:rPr lang="ja-JP" altLang="en-US" sz="1200" spc="0" dirty="0">
                <a:solidFill>
                  <a:srgbClr val="212121"/>
                </a:solidFill>
                <a:latin typeface="Meiryo" panose="020B0604030504040204" pitchFamily="34" charset="-128"/>
                <a:ea typeface="Meiryo" panose="020B0604030504040204" pitchFamily="34" charset="-128"/>
              </a:rPr>
              <a:t>（キャンペーン作成（予約）後、</a:t>
            </a:r>
            <a:r>
              <a:rPr lang="en-US" altLang="ja-JP" sz="1200" spc="0" dirty="0">
                <a:solidFill>
                  <a:srgbClr val="212121"/>
                </a:solidFill>
                <a:latin typeface="Meiryo" panose="020B0604030504040204" pitchFamily="34" charset="-128"/>
                <a:ea typeface="Meiryo" panose="020B0604030504040204" pitchFamily="34" charset="-128"/>
              </a:rPr>
              <a:t>3</a:t>
            </a:r>
            <a:r>
              <a:rPr lang="ja-JP" altLang="en-US" sz="1200" spc="0" dirty="0">
                <a:solidFill>
                  <a:srgbClr val="212121"/>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p>
        </p:txBody>
      </p:sp>
      <p:sp>
        <p:nvSpPr>
          <p:cNvPr id="25" name="正方形/長方形 24">
            <a:extLst>
              <a:ext uri="{FF2B5EF4-FFF2-40B4-BE49-F238E27FC236}">
                <a16:creationId xmlns:a16="http://schemas.microsoft.com/office/drawing/2014/main" id="{900F4F46-9457-1053-0FB1-B91DBFF41C38}"/>
              </a:ext>
            </a:extLst>
          </p:cNvPr>
          <p:cNvSpPr/>
          <p:nvPr/>
        </p:nvSpPr>
        <p:spPr>
          <a:xfrm>
            <a:off x="8417813" y="3280295"/>
            <a:ext cx="2587247"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トップインパクト関連、パノラマ関連</a:t>
            </a:r>
            <a:endPar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671098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事前提案可否について</a:t>
            </a:r>
            <a:endParaRPr kumimoji="1" lang="ja-JP" altLang="en-US" dirty="0"/>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900852"/>
            <a:ext cx="11269662" cy="981807"/>
          </a:xfrm>
          <a:prstGeom prst="rect">
            <a:avLst/>
          </a:prstGeom>
        </p:spPr>
        <p:txBody>
          <a:bodyPr wrap="square" lIns="0" tIns="0" rIns="0" bIns="0">
            <a:spAutoFit/>
          </a:bodyPr>
          <a:lstStyle/>
          <a:p>
            <a:pPr>
              <a:lnSpc>
                <a:spcPct val="130000"/>
              </a:lnSpc>
              <a:defRPr/>
            </a:pPr>
            <a:r>
              <a:rPr kumimoji="0" lang="en-US" altLang="ja-JP" kern="0" dirty="0">
                <a:solidFill>
                  <a:srgbClr val="FF0000"/>
                </a:solidFill>
                <a:latin typeface="Meiryo" panose="020B0604030504040204" pitchFamily="34" charset="-128"/>
                <a:ea typeface="Meiryo" panose="020B0604030504040204" pitchFamily="34" charset="-128"/>
              </a:rPr>
              <a:t>※</a:t>
            </a:r>
            <a:r>
              <a:rPr kumimoji="0" lang="ja-JP" altLang="en-US" kern="0" dirty="0">
                <a:solidFill>
                  <a:srgbClr val="FF0000"/>
                </a:solidFill>
                <a:latin typeface="Meiryo" panose="020B0604030504040204" pitchFamily="34" charset="-128"/>
                <a:ea typeface="Meiryo" panose="020B0604030504040204" pitchFamily="34" charset="-128"/>
              </a:rPr>
              <a:t>「健康・美容食品」「健康器具・雑貨」</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のみ、発注以前に以下の申請を行ってください</a:t>
            </a:r>
            <a:r>
              <a:rPr kumimoji="0" lang="zh-TW"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（事前提案可否必須</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ブランドパネル リッチフォーマット </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（時間帯ジャック）（元旦）への掲載をご希望の場合は、弊社担当営業または</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Yahoo!</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広告パートナーサポート宛に以下の項目をご連絡ください。回答まで最大</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5</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営業日いただきます。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3" name="角丸四角形 7">
            <a:extLst>
              <a:ext uri="{FF2B5EF4-FFF2-40B4-BE49-F238E27FC236}">
                <a16:creationId xmlns:a16="http://schemas.microsoft.com/office/drawing/2014/main" id="{BB9C40AF-0745-7743-E3F2-28F8845ABA44}"/>
              </a:ext>
            </a:extLst>
          </p:cNvPr>
          <p:cNvSpPr/>
          <p:nvPr/>
        </p:nvSpPr>
        <p:spPr>
          <a:xfrm>
            <a:off x="479425" y="235643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5" name="表 5">
            <a:extLst>
              <a:ext uri="{FF2B5EF4-FFF2-40B4-BE49-F238E27FC236}">
                <a16:creationId xmlns:a16="http://schemas.microsoft.com/office/drawing/2014/main" id="{C593BBC0-0374-BA76-9C22-50CBD3D12FFA}"/>
              </a:ext>
            </a:extLst>
          </p:cNvPr>
          <p:cNvGraphicFramePr>
            <a:graphicFrameLocks noGrp="1"/>
          </p:cNvGraphicFramePr>
          <p:nvPr>
            <p:extLst>
              <p:ext uri="{D42A27DB-BD31-4B8C-83A1-F6EECF244321}">
                <p14:modId xmlns:p14="http://schemas.microsoft.com/office/powerpoint/2010/main" val="2714563053"/>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ブランドパネル リッチフォーマット </a:t>
                      </a:r>
                      <a:r>
                        <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（時間帯ジャック）（元旦）</a:t>
                      </a:r>
                      <a:endParaRPr kumimoji="1" lang="ja-JP" altLang="en-US" sz="11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err="1">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22" name="テキスト プレースホルダー 6">
            <a:extLst>
              <a:ext uri="{FF2B5EF4-FFF2-40B4-BE49-F238E27FC236}">
                <a16:creationId xmlns:a16="http://schemas.microsoft.com/office/drawing/2014/main" id="{3B795F26-1097-5593-D4FB-84739E6DECF1}"/>
              </a:ext>
            </a:extLst>
          </p:cNvPr>
          <p:cNvSpPr>
            <a:spLocks noGrp="1"/>
          </p:cNvSpPr>
          <p:nvPr>
            <p:ph type="body" sz="quarter" idx="12"/>
          </p:nvPr>
        </p:nvSpPr>
        <p:spPr>
          <a:xfrm>
            <a:off x="595671" y="81412"/>
            <a:ext cx="866756" cy="410840"/>
          </a:xfrm>
        </p:spPr>
        <p:txBody>
          <a:bodyPr/>
          <a:lstStyle/>
          <a:p>
            <a:r>
              <a:rPr lang="ja-JP" altLang="en-US" dirty="0"/>
              <a:t>その他・注意事項</a:t>
            </a:r>
          </a:p>
        </p:txBody>
      </p:sp>
      <p:pic>
        <p:nvPicPr>
          <p:cNvPr id="23" name="図プレースホルダー 8" descr="アイコン&#10;&#10;自動的に生成された説明">
            <a:extLst>
              <a:ext uri="{FF2B5EF4-FFF2-40B4-BE49-F238E27FC236}">
                <a16:creationId xmlns:a16="http://schemas.microsoft.com/office/drawing/2014/main" id="{3588535A-9009-A60E-E27B-EB5D4D6BB5AF}"/>
              </a:ext>
            </a:extLst>
          </p:cNvPr>
          <p:cNvPicPr>
            <a:picLocks noGrp="1" noChangeAspect="1"/>
          </p:cNvPicPr>
          <p:nvPr>
            <p:ph type="pic" sz="quarter" idx="11"/>
          </p:nvPr>
        </p:nvPicPr>
        <p:blipFill rotWithShape="1">
          <a:blip r:embed="rId2" cstate="print">
            <a:extLst>
              <a:ext uri="{28A0092B-C50C-407E-A947-70E740481C1C}">
                <a14:useLocalDpi xmlns:a14="http://schemas.microsoft.com/office/drawing/2010/main" val="0"/>
              </a:ext>
            </a:extLst>
          </a:blip>
          <a:srcRect/>
          <a:stretch/>
        </p:blipFill>
        <p:spPr>
          <a:xfrm>
            <a:off x="56609" y="31805"/>
            <a:ext cx="498782" cy="497680"/>
          </a:xfrm>
        </p:spPr>
      </p:pic>
    </p:spTree>
    <p:extLst>
      <p:ext uri="{BB962C8B-B14F-4D97-AF65-F5344CB8AC3E}">
        <p14:creationId xmlns:p14="http://schemas.microsoft.com/office/powerpoint/2010/main" val="16619964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dirty="0"/>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販売制限カテゴリー</a:t>
            </a:r>
            <a:endParaRPr kumimoji="1" lang="ja-JP" altLang="en-US" dirty="0"/>
          </a:p>
        </p:txBody>
      </p:sp>
      <p:sp>
        <p:nvSpPr>
          <p:cNvPr id="5" name="テキスト ボックス 4">
            <a:extLst>
              <a:ext uri="{FF2B5EF4-FFF2-40B4-BE49-F238E27FC236}">
                <a16:creationId xmlns:a16="http://schemas.microsoft.com/office/drawing/2014/main" id="{3A08921D-4460-DD92-622C-E11D7991985D}"/>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dirty="0">
                <a:solidFill>
                  <a:srgbClr val="000000"/>
                </a:solidFill>
                <a:latin typeface="Meiryo" panose="020B0604030504040204" pitchFamily="34" charset="-128"/>
                <a:ea typeface="Meiryo" panose="020B0604030504040204" pitchFamily="34" charset="-128"/>
              </a:rPr>
              <a:t>以下商品において</a:t>
            </a:r>
            <a:r>
              <a:rPr lang="ja-JP" altLang="en-US" sz="1400" b="1" dirty="0">
                <a:solidFill>
                  <a:srgbClr val="C9002C"/>
                </a:solidFill>
                <a:latin typeface="Meiryo" panose="020B0604030504040204" pitchFamily="34" charset="-128"/>
                <a:ea typeface="Meiryo" panose="020B0604030504040204" pitchFamily="34" charset="-128"/>
              </a:rPr>
              <a:t>「下着・水着」の訴求内容</a:t>
            </a:r>
            <a:r>
              <a:rPr lang="ja-JP" altLang="en-US" sz="1400" dirty="0">
                <a:solidFill>
                  <a:srgbClr val="000000"/>
                </a:solidFill>
                <a:latin typeface="Meiryo" panose="020B0604030504040204" pitchFamily="34" charset="-128"/>
                <a:ea typeface="Meiryo" panose="020B0604030504040204" pitchFamily="34" charset="-128"/>
              </a:rPr>
              <a:t>は掲載できません。</a:t>
            </a:r>
          </a:p>
        </p:txBody>
      </p:sp>
      <p:sp>
        <p:nvSpPr>
          <p:cNvPr id="6" name="正方形/長方形 5">
            <a:extLst>
              <a:ext uri="{FF2B5EF4-FFF2-40B4-BE49-F238E27FC236}">
                <a16:creationId xmlns:a16="http://schemas.microsoft.com/office/drawing/2014/main" id="{ECFC725D-6123-DE3A-4613-298AF2DD8D99}"/>
              </a:ext>
            </a:extLst>
          </p:cNvPr>
          <p:cNvSpPr/>
          <p:nvPr/>
        </p:nvSpPr>
        <p:spPr>
          <a:xfrm>
            <a:off x="491492" y="2443845"/>
            <a:ext cx="5460046" cy="1743718"/>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MD</a:t>
            </a: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関連商品</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r>
              <a:rPr kumimoji="0" lang="ja-JP" altLang="en"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　</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 altLang="ja-JP"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rPr>
              <a:t>PC</a:t>
            </a:r>
            <a:endParaRPr kumimoji="0" lang="ja-JP" altLang="en-US" sz="1400" b="1" i="0" u="none" strike="noStrike" kern="0" cap="none" spc="0" normalizeH="0" baseline="0" noProof="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4" name="1 つの角を丸めた四角形 21">
            <a:extLst>
              <a:ext uri="{FF2B5EF4-FFF2-40B4-BE49-F238E27FC236}">
                <a16:creationId xmlns:a16="http://schemas.microsoft.com/office/drawing/2014/main" id="{1B6BAB68-3352-E1E1-1992-E67BF98007D4}"/>
              </a:ext>
            </a:extLst>
          </p:cNvPr>
          <p:cNvSpPr/>
          <p:nvPr/>
        </p:nvSpPr>
        <p:spPr>
          <a:xfrm>
            <a:off x="491492" y="2068049"/>
            <a:ext cx="3084277" cy="375796"/>
          </a:xfrm>
          <a:prstGeom prst="round1Rect">
            <a:avLst/>
          </a:prstGeom>
          <a:solidFill>
            <a:srgbClr val="999999"/>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5" name="正方形/長方形 14">
            <a:extLst>
              <a:ext uri="{FF2B5EF4-FFF2-40B4-BE49-F238E27FC236}">
                <a16:creationId xmlns:a16="http://schemas.microsoft.com/office/drawing/2014/main" id="{B75822C3-45A6-E5E9-6064-150B28875C63}"/>
              </a:ext>
            </a:extLst>
          </p:cNvPr>
          <p:cNvSpPr/>
          <p:nvPr/>
        </p:nvSpPr>
        <p:spPr>
          <a:xfrm>
            <a:off x="6252530" y="2437810"/>
            <a:ext cx="5472112" cy="1743718"/>
          </a:xfrm>
          <a:prstGeom prst="rect">
            <a:avLst/>
          </a:prstGeom>
          <a:solidFill>
            <a:srgbClr val="FCEDED"/>
          </a:solidFill>
          <a:ln w="9525" cap="flat" cmpd="sng" algn="ctr">
            <a:noFill/>
            <a:prstDash val="solid"/>
          </a:ln>
          <a:effectLst>
            <a:outerShdw blurRad="38100" dist="25400" dir="2700000" algn="tl" rotWithShape="0">
              <a:srgbClr val="C9002C">
                <a:alpha val="40000"/>
              </a:srgb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6" name="1 つの角を丸めた四角形 23">
            <a:extLst>
              <a:ext uri="{FF2B5EF4-FFF2-40B4-BE49-F238E27FC236}">
                <a16:creationId xmlns:a16="http://schemas.microsoft.com/office/drawing/2014/main" id="{9590562E-DD8C-EFFA-D50C-7635B32536D9}"/>
              </a:ext>
            </a:extLst>
          </p:cNvPr>
          <p:cNvSpPr/>
          <p:nvPr/>
        </p:nvSpPr>
        <p:spPr>
          <a:xfrm>
            <a:off x="6252530" y="2062014"/>
            <a:ext cx="3096343" cy="375796"/>
          </a:xfrm>
          <a:prstGeom prst="round1Rect">
            <a:avLst/>
          </a:prstGeom>
          <a:solidFill>
            <a:srgbClr val="C9002C"/>
          </a:solidFill>
          <a:ln w="9525" cap="flat" cmpd="sng" algn="ctr">
            <a:noFill/>
            <a:prstDash val="solid"/>
          </a:ln>
          <a:effectLst>
            <a:outerShdw dist="25400" algn="l" rotWithShape="0">
              <a:srgbClr val="C9002C">
                <a:lumMod val="50000"/>
                <a:alpha val="40000"/>
              </a:srgb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pic>
        <p:nvPicPr>
          <p:cNvPr id="17" name="グラフィックス 16" descr="バッジ: バツ 単色塗りつぶし">
            <a:extLst>
              <a:ext uri="{FF2B5EF4-FFF2-40B4-BE49-F238E27FC236}">
                <a16:creationId xmlns:a16="http://schemas.microsoft.com/office/drawing/2014/main" id="{8505B1F6-1950-18F6-F8A5-681C60071E8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935348" y="2852469"/>
            <a:ext cx="914400" cy="914400"/>
          </a:xfrm>
          <a:prstGeom prst="rect">
            <a:avLst/>
          </a:prstGeom>
        </p:spPr>
      </p:pic>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540339" y="5346000"/>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kumimoji="0" lang="ja-JP" altLang="en-US" sz="1200" kern="0" spc="0" dirty="0">
                <a:solidFill>
                  <a:srgbClr val="212121"/>
                </a:solidFill>
                <a:latin typeface="Meiryo" panose="020B0604030504040204" pitchFamily="34" charset="-128"/>
                <a:ea typeface="Meiryo" panose="020B0604030504040204" pitchFamily="34" charset="-128"/>
              </a:rPr>
              <a:t>上記対象商品において</a:t>
            </a:r>
            <a:r>
              <a:rPr kumimoji="0" lang="ja-JP" altLang="en-US" sz="1200" b="1" kern="0" spc="0" dirty="0">
                <a:solidFill>
                  <a:srgbClr val="C00000"/>
                </a:solidFill>
                <a:latin typeface="Meiryo" panose="020B0604030504040204" pitchFamily="34" charset="-128"/>
                <a:ea typeface="Meiryo" panose="020B0604030504040204" pitchFamily="34" charset="-128"/>
              </a:rPr>
              <a:t>「下着・水着の訴求」</a:t>
            </a:r>
            <a:r>
              <a:rPr kumimoji="0" lang="ja-JP" altLang="en-US" sz="1200" kern="0" spc="0" dirty="0">
                <a:solidFill>
                  <a:srgbClr val="212121"/>
                </a:solidFill>
                <a:latin typeface="Meiryo" panose="020B0604030504040204" pitchFamily="34" charset="-128"/>
                <a:ea typeface="Meiryo" panose="020B0604030504040204" pitchFamily="34" charset="-128"/>
              </a:rPr>
              <a:t>は、システム制御がかからず予約できてしまいます。</a:t>
            </a:r>
            <a:br>
              <a:rPr kumimoji="0" lang="en-US" altLang="ja-JP" sz="1200" kern="0" spc="0" dirty="0">
                <a:solidFill>
                  <a:srgbClr val="212121"/>
                </a:solidFill>
                <a:latin typeface="Meiryo" panose="020B0604030504040204" pitchFamily="34" charset="-128"/>
                <a:ea typeface="Meiryo" panose="020B0604030504040204" pitchFamily="34" charset="-128"/>
              </a:rPr>
            </a:br>
            <a:r>
              <a:rPr kumimoji="0" lang="ja-JP" altLang="en-US" sz="1200" kern="0" spc="0" dirty="0">
                <a:solidFill>
                  <a:srgbClr val="212121"/>
                </a:solidFill>
                <a:latin typeface="Meiryo" panose="020B0604030504040204" pitchFamily="34" charset="-128"/>
                <a:ea typeface="Meiryo" panose="020B0604030504040204" pitchFamily="34" charset="-128"/>
              </a:rPr>
              <a:t>しかし、プロモーション規制対象のため、審査のタイミングで否認されます。</a:t>
            </a:r>
            <a:br>
              <a:rPr kumimoji="0" lang="en-US" altLang="ja-JP" sz="1200" kern="0" spc="0" dirty="0">
                <a:solidFill>
                  <a:srgbClr val="212121"/>
                </a:solidFill>
                <a:latin typeface="Meiryo" panose="020B0604030504040204" pitchFamily="34" charset="-128"/>
                <a:ea typeface="Meiryo" panose="020B0604030504040204" pitchFamily="34" charset="-128"/>
              </a:rPr>
            </a:br>
            <a:r>
              <a:rPr kumimoji="0" lang="ja-JP" altLang="en-US" sz="1200" b="1" kern="0" spc="0" dirty="0">
                <a:solidFill>
                  <a:srgbClr val="C00000"/>
                </a:solidFill>
                <a:latin typeface="Meiryo" panose="020B0604030504040204" pitchFamily="34" charset="-128"/>
                <a:ea typeface="Meiryo" panose="020B0604030504040204" pitchFamily="34" charset="-128"/>
              </a:rPr>
              <a:t>否認された場合、再審査を申請するか、忘れずにキャンセルしてください。</a:t>
            </a:r>
            <a:br>
              <a:rPr kumimoji="0" lang="en-US" altLang="ja-JP" sz="1200" b="1" kern="0" spc="0" dirty="0">
                <a:solidFill>
                  <a:srgbClr val="C00000"/>
                </a:solidFill>
                <a:latin typeface="Meiryo" panose="020B0604030504040204" pitchFamily="34" charset="-128"/>
                <a:ea typeface="Meiryo" panose="020B0604030504040204" pitchFamily="34" charset="-128"/>
              </a:rPr>
            </a:br>
            <a:r>
              <a:rPr kumimoji="0" lang="ja-JP" altLang="en-US" sz="1200" kern="0" spc="0" dirty="0">
                <a:solidFill>
                  <a:srgbClr val="212121"/>
                </a:solidFill>
                <a:latin typeface="Meiryo" panose="020B0604030504040204" pitchFamily="34" charset="-128"/>
                <a:ea typeface="Meiryo" panose="020B0604030504040204" pitchFamily="34" charset="-128"/>
              </a:rPr>
              <a:t>（キャンペーン作成（予約）後、</a:t>
            </a:r>
            <a:r>
              <a:rPr kumimoji="0" lang="en-US" altLang="ja-JP" sz="1200" kern="0" spc="0" dirty="0">
                <a:solidFill>
                  <a:srgbClr val="212121"/>
                </a:solidFill>
                <a:latin typeface="Meiryo" panose="020B0604030504040204" pitchFamily="34" charset="-128"/>
                <a:ea typeface="Meiryo" panose="020B0604030504040204" pitchFamily="34" charset="-128"/>
              </a:rPr>
              <a:t>3</a:t>
            </a:r>
            <a:r>
              <a:rPr kumimoji="0" lang="ja-JP" altLang="en-US" sz="1200" kern="0" spc="0" dirty="0">
                <a:solidFill>
                  <a:srgbClr val="212121"/>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br>
              <a:rPr kumimoji="0" lang="en-US" altLang="ja-JP" sz="1200" kern="0" spc="0" dirty="0">
                <a:solidFill>
                  <a:srgbClr val="212121"/>
                </a:solidFill>
                <a:latin typeface="Meiryo" panose="020B0604030504040204" pitchFamily="34" charset="-128"/>
                <a:ea typeface="Meiryo" panose="020B0604030504040204" pitchFamily="34" charset="-128"/>
              </a:rPr>
            </a:br>
            <a:r>
              <a:rPr kumimoji="0" lang="ja-JP" altLang="en-US" sz="1000" kern="0" spc="0" dirty="0">
                <a:solidFill>
                  <a:srgbClr val="212121"/>
                </a:solidFill>
                <a:latin typeface="Meiryo" panose="020B0604030504040204" pitchFamily="34" charset="-128"/>
                <a:ea typeface="Meiryo" panose="020B0604030504040204" pitchFamily="34" charset="-128"/>
              </a:rPr>
              <a:t>なお、ブランドパネル</a:t>
            </a:r>
            <a:r>
              <a:rPr kumimoji="0" lang="en-US" altLang="ja-JP" sz="1000" kern="0" spc="0" dirty="0">
                <a:solidFill>
                  <a:srgbClr val="212121"/>
                </a:solidFill>
                <a:latin typeface="Meiryo" panose="020B0604030504040204" pitchFamily="34" charset="-128"/>
                <a:ea typeface="Meiryo" panose="020B0604030504040204" pitchFamily="34" charset="-128"/>
              </a:rPr>
              <a:t> </a:t>
            </a:r>
            <a:r>
              <a:rPr kumimoji="0" lang="ja-JP" altLang="en-US" sz="1000" kern="0" spc="0" dirty="0">
                <a:solidFill>
                  <a:srgbClr val="212121"/>
                </a:solidFill>
                <a:latin typeface="Meiryo" panose="020B0604030504040204" pitchFamily="34" charset="-128"/>
                <a:ea typeface="Meiryo" panose="020B0604030504040204" pitchFamily="34" charset="-128"/>
              </a:rPr>
              <a:t>リッチフォーマット</a:t>
            </a:r>
            <a:r>
              <a:rPr kumimoji="0" lang="en-US" altLang="ja-JP" sz="1000" kern="0" spc="0" dirty="0">
                <a:solidFill>
                  <a:srgbClr val="212121"/>
                </a:solidFill>
                <a:latin typeface="Meiryo" panose="020B0604030504040204" pitchFamily="34" charset="-128"/>
                <a:ea typeface="Meiryo" panose="020B0604030504040204" pitchFamily="34" charset="-128"/>
              </a:rPr>
              <a:t> </a:t>
            </a:r>
            <a:r>
              <a:rPr kumimoji="0" lang="en" altLang="ja-JP" sz="1000" kern="0" spc="0" dirty="0">
                <a:solidFill>
                  <a:srgbClr val="212121"/>
                </a:solidFill>
                <a:latin typeface="Meiryo" panose="020B0604030504040204" pitchFamily="34" charset="-128"/>
                <a:ea typeface="Meiryo" panose="020B0604030504040204" pitchFamily="34" charset="-128"/>
              </a:rPr>
              <a:t>MD</a:t>
            </a:r>
            <a:r>
              <a:rPr kumimoji="0" lang="ja-JP" altLang="en-US" sz="1000" kern="0" spc="0" dirty="0">
                <a:solidFill>
                  <a:srgbClr val="212121"/>
                </a:solidFill>
                <a:latin typeface="Meiryo" panose="020B0604030504040204" pitchFamily="34" charset="-128"/>
                <a:ea typeface="Meiryo" panose="020B0604030504040204" pitchFamily="34" charset="-128"/>
              </a:rPr>
              <a:t>関連商品、ブランドパネル</a:t>
            </a:r>
            <a:r>
              <a:rPr kumimoji="0" lang="en-US" altLang="ja-JP" sz="1000" kern="0" spc="0" dirty="0">
                <a:solidFill>
                  <a:srgbClr val="212121"/>
                </a:solidFill>
                <a:latin typeface="Meiryo" panose="020B0604030504040204" pitchFamily="34" charset="-128"/>
                <a:ea typeface="Meiryo" panose="020B0604030504040204" pitchFamily="34" charset="-128"/>
              </a:rPr>
              <a:t> </a:t>
            </a:r>
            <a:r>
              <a:rPr kumimoji="0" lang="ja-JP" altLang="en-US" sz="1000" kern="0" spc="0" dirty="0">
                <a:solidFill>
                  <a:srgbClr val="212121"/>
                </a:solidFill>
                <a:latin typeface="Meiryo" panose="020B0604030504040204" pitchFamily="34" charset="-128"/>
                <a:ea typeface="Meiryo" panose="020B0604030504040204" pitchFamily="34" charset="-128"/>
              </a:rPr>
              <a:t>トップインパクト</a:t>
            </a:r>
            <a:r>
              <a:rPr kumimoji="0" lang="en-US" altLang="ja-JP" sz="1000" kern="0" spc="0" dirty="0">
                <a:solidFill>
                  <a:srgbClr val="212121"/>
                </a:solidFill>
                <a:latin typeface="Meiryo" panose="020B0604030504040204" pitchFamily="34" charset="-128"/>
                <a:ea typeface="Meiryo" panose="020B0604030504040204" pitchFamily="34" charset="-128"/>
              </a:rPr>
              <a:t> </a:t>
            </a:r>
            <a:r>
              <a:rPr kumimoji="0" lang="en" altLang="ja-JP" sz="1000" kern="0" spc="0" dirty="0">
                <a:solidFill>
                  <a:srgbClr val="212121"/>
                </a:solidFill>
                <a:latin typeface="Meiryo" panose="020B0604030504040204" pitchFamily="34" charset="-128"/>
                <a:ea typeface="Meiryo" panose="020B0604030504040204" pitchFamily="34" charset="-128"/>
              </a:rPr>
              <a:t>PC</a:t>
            </a:r>
            <a:r>
              <a:rPr kumimoji="0" lang="ja-JP" altLang="en-US" sz="1000" kern="0" spc="0" dirty="0">
                <a:solidFill>
                  <a:srgbClr val="212121"/>
                </a:solidFill>
                <a:latin typeface="Meiryo" panose="020B0604030504040204" pitchFamily="34" charset="-128"/>
                <a:ea typeface="Meiryo" panose="020B0604030504040204" pitchFamily="34" charset="-128"/>
              </a:rPr>
              <a:t>以外の商品は事前提案可否が必須です。</a:t>
            </a:r>
          </a:p>
        </p:txBody>
      </p:sp>
      <p:sp>
        <p:nvSpPr>
          <p:cNvPr id="3" name="テキスト ボックス 2">
            <a:extLst>
              <a:ext uri="{FF2B5EF4-FFF2-40B4-BE49-F238E27FC236}">
                <a16:creationId xmlns:a16="http://schemas.microsoft.com/office/drawing/2014/main" id="{C93DD86A-6512-0602-7195-4F9293D4CA98}"/>
              </a:ext>
            </a:extLst>
          </p:cNvPr>
          <p:cNvSpPr txBox="1"/>
          <p:nvPr/>
        </p:nvSpPr>
        <p:spPr>
          <a:xfrm>
            <a:off x="6195849" y="4191985"/>
            <a:ext cx="5057795" cy="400110"/>
          </a:xfrm>
          <a:prstGeom prst="rect">
            <a:avLst/>
          </a:prstGeom>
          <a:noFill/>
        </p:spPr>
        <p:txBody>
          <a:bodyPr wrap="none" rtlCol="0">
            <a:spAutoFit/>
          </a:bodyPr>
          <a:lstStyle/>
          <a:p>
            <a:pPr algn="l"/>
            <a:r>
              <a:rPr lang="ja-JP" altLang="en-US" sz="1000" dirty="0"/>
              <a:t>上記以外においても</a:t>
            </a:r>
            <a:r>
              <a:rPr kumimoji="1" lang="ja-JP" altLang="en-US" sz="1000" dirty="0"/>
              <a:t>ユーザーに不快感・嫌悪感を与えるおそれのある場合は掲載を</a:t>
            </a:r>
            <a:endParaRPr kumimoji="1" lang="en-US" altLang="ja-JP" sz="1000" dirty="0"/>
          </a:p>
          <a:p>
            <a:pPr algn="l"/>
            <a:r>
              <a:rPr kumimoji="1" lang="ja-JP" altLang="en-US" sz="1000" dirty="0"/>
              <a:t>お断りすることがございます。</a:t>
            </a:r>
          </a:p>
        </p:txBody>
      </p:sp>
    </p:spTree>
    <p:extLst>
      <p:ext uri="{BB962C8B-B14F-4D97-AF65-F5344CB8AC3E}">
        <p14:creationId xmlns:p14="http://schemas.microsoft.com/office/powerpoint/2010/main" val="2585441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dirty="0"/>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販売制限カテゴリー</a:t>
            </a:r>
            <a:endParaRPr kumimoji="1" lang="ja-JP" altLang="en-US" dirty="0"/>
          </a:p>
        </p:txBody>
      </p:sp>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540339" y="5256548"/>
            <a:ext cx="9172235" cy="1224000"/>
          </a:xfrm>
          <a:prstGeom prst="rect">
            <a:avLst/>
          </a:prstGeom>
        </p:spPr>
        <p:txBody>
          <a:bodyPr lIns="0" tIns="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ja-JP" altLang="en-US" sz="1600" b="1" kern="0" spc="0" dirty="0">
                <a:solidFill>
                  <a:srgbClr val="C00000"/>
                </a:solidFill>
                <a:latin typeface="Meiryo" panose="020B0604030504040204" pitchFamily="34" charset="-128"/>
                <a:ea typeface="Meiryo" panose="020B0604030504040204" pitchFamily="34" charset="-128"/>
              </a:rPr>
              <a:t>「下着・水着」の訴求内容に該当するか迷ったら</a:t>
            </a:r>
            <a:r>
              <a:rPr kumimoji="0" lang="ja-JP" altLang="en-US" sz="1200" kern="0" spc="0" dirty="0">
                <a:solidFill>
                  <a:srgbClr val="595959"/>
                </a:solidFill>
                <a:latin typeface="Meiryo" panose="020B0604030504040204" pitchFamily="34" charset="-128"/>
                <a:ea typeface="Meiryo" panose="020B0604030504040204" pitchFamily="34" charset="-128"/>
              </a:rPr>
              <a:t>（予約前に確認可能です）</a:t>
            </a:r>
          </a:p>
          <a:p>
            <a:pPr defTabSz="914400">
              <a:lnSpc>
                <a:spcPct val="120000"/>
              </a:lnSpc>
              <a:spcBef>
                <a:spcPts val="0"/>
              </a:spcBef>
              <a:buFontTx/>
              <a:buNone/>
              <a:defRPr/>
            </a:pPr>
            <a:r>
              <a:rPr kumimoji="0" lang="ja-JP" altLang="en-US" sz="1200" kern="0" spc="0" dirty="0">
                <a:solidFill>
                  <a:srgbClr val="333333"/>
                </a:solidFill>
                <a:latin typeface="Meiryo" panose="020B0604030504040204" pitchFamily="34" charset="-128"/>
                <a:ea typeface="Meiryo" panose="020B0604030504040204" pitchFamily="34" charset="-128"/>
              </a:rPr>
              <a:t>「ディスプレイ広告（予約型）　入稿前審査依頼フォーム」</a:t>
            </a:r>
          </a:p>
          <a:p>
            <a:pPr defTabSz="914400">
              <a:lnSpc>
                <a:spcPct val="120000"/>
              </a:lnSpc>
              <a:spcBef>
                <a:spcPts val="0"/>
              </a:spcBef>
              <a:buFontTx/>
              <a:buNone/>
              <a:defRPr/>
            </a:pPr>
            <a:r>
              <a:rPr kumimoji="0" lang="en-US" altLang="ja-JP" sz="1200" kern="0" spc="0" dirty="0">
                <a:solidFill>
                  <a:srgbClr val="212121"/>
                </a:solidFill>
                <a:latin typeface="Meiryo" panose="020B0604030504040204" pitchFamily="34" charset="-128"/>
                <a:ea typeface="Meiryo" panose="020B0604030504040204" pitchFamily="34" charset="-128"/>
                <a:hlinkClick r:id="rId4"/>
              </a:rPr>
              <a:t>https://form-business.yahoo.co.jp/claris/enqueteForm?inquiry_type=guaranteed_review</a:t>
            </a:r>
            <a:r>
              <a:rPr kumimoji="0" lang="en-US" altLang="ja-JP" sz="1200" kern="0" spc="0" dirty="0">
                <a:solidFill>
                  <a:srgbClr val="212121"/>
                </a:solidFill>
                <a:latin typeface="Meiryo" panose="020B0604030504040204" pitchFamily="34" charset="-128"/>
                <a:ea typeface="Meiryo" panose="020B0604030504040204" pitchFamily="34" charset="-128"/>
              </a:rPr>
              <a:t> </a:t>
            </a:r>
            <a:r>
              <a:rPr kumimoji="0" lang="ja-JP" altLang="en-US" sz="1200" kern="0" spc="0" dirty="0">
                <a:solidFill>
                  <a:srgbClr val="595959"/>
                </a:solidFill>
                <a:latin typeface="Meiryo" panose="020B0604030504040204" pitchFamily="34" charset="-128"/>
                <a:ea typeface="Meiryo" panose="020B0604030504040204" pitchFamily="34" charset="-128"/>
              </a:rPr>
              <a:t>から入稿前審査を依頼してください。</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595959"/>
                </a:solidFill>
                <a:latin typeface="Meiryo" panose="020B0604030504040204" pitchFamily="34" charset="-128"/>
                <a:ea typeface="Meiryo" panose="020B0604030504040204" pitchFamily="34" charset="-128"/>
              </a:rPr>
              <a:t>選択項目</a:t>
            </a:r>
            <a:r>
              <a:rPr kumimoji="0" lang="ja-JP" altLang="en-US" sz="1100" kern="0" spc="0" dirty="0">
                <a:solidFill>
                  <a:srgbClr val="595959"/>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spc="0" dirty="0">
                <a:solidFill>
                  <a:srgbClr val="595959"/>
                </a:solidFill>
                <a:latin typeface="Meiryo" panose="020B0604030504040204" pitchFamily="34" charset="-128"/>
                <a:ea typeface="Meiryo" panose="020B0604030504040204" pitchFamily="34" charset="-128"/>
              </a:rPr>
              <a:t>URL</a:t>
            </a:r>
            <a:r>
              <a:rPr kumimoji="0" lang="ja-JP" altLang="en-US" sz="1100" kern="0" spc="0" dirty="0">
                <a:solidFill>
                  <a:srgbClr val="595959"/>
                </a:solidFill>
                <a:latin typeface="Meiryo" panose="020B0604030504040204" pitchFamily="34" charset="-128"/>
                <a:ea typeface="Meiryo" panose="020B0604030504040204" pitchFamily="34" charset="-128"/>
              </a:rPr>
              <a:t>、入稿時のリンク先の状態</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595959"/>
                </a:solidFill>
                <a:latin typeface="Meiryo" panose="020B0604030504040204" pitchFamily="34" charset="-128"/>
                <a:ea typeface="Meiryo" panose="020B0604030504040204" pitchFamily="34" charset="-128"/>
              </a:rPr>
              <a:t>詳細</a:t>
            </a:r>
            <a:r>
              <a:rPr kumimoji="0" lang="ja-JP" altLang="en-US" sz="1100" kern="0" spc="0" dirty="0">
                <a:solidFill>
                  <a:srgbClr val="595959"/>
                </a:solidFill>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595959"/>
                </a:solidFill>
                <a:latin typeface="Meiryo" panose="020B0604030504040204" pitchFamily="34" charset="-128"/>
                <a:ea typeface="Meiryo" panose="020B0604030504040204" pitchFamily="34" charset="-128"/>
              </a:rPr>
              <a:t>弊社からの回答</a:t>
            </a:r>
            <a:r>
              <a:rPr kumimoji="0" lang="ja-JP" altLang="en-US" sz="1100" kern="0" spc="0" dirty="0">
                <a:solidFill>
                  <a:srgbClr val="595959"/>
                </a:solidFill>
                <a:latin typeface="Meiryo" panose="020B0604030504040204" pitchFamily="34" charset="-128"/>
                <a:ea typeface="Meiryo" panose="020B0604030504040204" pitchFamily="34" charset="-128"/>
              </a:rPr>
              <a:t>：制限に該当するか否かを回答させていただきます。</a:t>
            </a:r>
          </a:p>
        </p:txBody>
      </p:sp>
      <p:graphicFrame>
        <p:nvGraphicFramePr>
          <p:cNvPr id="8" name="表 7">
            <a:extLst>
              <a:ext uri="{FF2B5EF4-FFF2-40B4-BE49-F238E27FC236}">
                <a16:creationId xmlns:a16="http://schemas.microsoft.com/office/drawing/2014/main" id="{DED5945E-D296-454A-6B0D-23AE9F76FFBE}"/>
              </a:ext>
            </a:extLst>
          </p:cNvPr>
          <p:cNvGraphicFramePr>
            <a:graphicFrameLocks noGrp="1"/>
          </p:cNvGraphicFramePr>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dirty="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chemeClr val="tx1">
                            <a:lumMod val="65000"/>
                            <a:lumOff val="35000"/>
                          </a:schemeClr>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・ショーツ</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パンツ</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・ブラジャー</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スポーツブラ</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ブラトップ</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チューブトップ</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・キャミソール</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ベビードール</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・ペチコート</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インナーショートパンツ</a:t>
                      </a:r>
                      <a:endParaRPr kumimoji="1" lang="ja-JP" altLang="en-US" sz="1050" dirty="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chemeClr val="tx1">
                              <a:lumMod val="65000"/>
                              <a:lumOff val="35000"/>
                            </a:schemeClr>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以下は基本的に</a:t>
                      </a: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対象外</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対象外例）</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・スポーツ水着</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rPr>
                        <a:t>　</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dirty="0">
                          <a:solidFill>
                            <a:srgbClr val="C00000"/>
                          </a:solidFill>
                          <a:latin typeface="Meiryo" panose="020B0604030504040204" pitchFamily="34" charset="-128"/>
                          <a:ea typeface="Meiryo" panose="020B0604030504040204" pitchFamily="34" charset="-128"/>
                        </a:rPr>
                        <a:t>※</a:t>
                      </a:r>
                      <a:r>
                        <a:rPr lang="ja-JP" altLang="ja-JP" sz="1050" b="1" dirty="0">
                          <a:solidFill>
                            <a:srgbClr val="C00000"/>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dirty="0">
                        <a:solidFill>
                          <a:srgbClr val="C00000"/>
                        </a:solidFill>
                        <a:latin typeface="Meiryo" panose="020B0604030504040204" pitchFamily="34" charset="-128"/>
                        <a:ea typeface="Meiryo" panose="020B0604030504040204" pitchFamily="34" charset="-128"/>
                      </a:endParaRPr>
                    </a:p>
                    <a:p>
                      <a:pPr marL="0" indent="0">
                        <a:lnSpc>
                          <a:spcPct val="120000"/>
                        </a:lnSpc>
                      </a:pPr>
                      <a:r>
                        <a:rPr lang="ja-JP" altLang="en-US" sz="1050" dirty="0">
                          <a:solidFill>
                            <a:srgbClr val="C00000"/>
                          </a:solidFill>
                          <a:latin typeface="Meiryo" panose="020B0604030504040204" pitchFamily="34" charset="-128"/>
                          <a:ea typeface="Meiryo" panose="020B0604030504040204" pitchFamily="34" charset="-128"/>
                        </a:rPr>
                        <a:t> </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参照：</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広告</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広告掲載基準＞第</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章　広告表現規制＞</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3. </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dirty="0">
                          <a:latin typeface="Meiryo" panose="020B0604030504040204" pitchFamily="34" charset="-128"/>
                          <a:ea typeface="Meiryo" panose="020B0604030504040204" pitchFamily="34" charset="-128"/>
                          <a:hlinkClick r:id="rId5"/>
                        </a:rPr>
                        <a:t>https://ads-help.yahoo-net.jp/s/article/H000044801?language=ja</a:t>
                      </a:r>
                      <a:endParaRPr kumimoji="1" lang="en-US" altLang="ja-JP" sz="1050" dirty="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98959427"/>
                  </a:ext>
                </a:extLst>
              </a:tr>
            </a:tbl>
          </a:graphicData>
        </a:graphic>
      </p:graphicFrame>
    </p:spTree>
    <p:extLst>
      <p:ext uri="{BB962C8B-B14F-4D97-AF65-F5344CB8AC3E}">
        <p14:creationId xmlns:p14="http://schemas.microsoft.com/office/powerpoint/2010/main" val="1892540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dirty="0"/>
              <a:t>その他・注意事項</a:t>
            </a:r>
          </a:p>
        </p:txBody>
      </p:sp>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入稿前審査</a:t>
            </a:r>
            <a:endParaRPr kumimoji="1" lang="ja-JP" altLang="en-US" sz="1600" dirty="0">
              <a:solidFill>
                <a:schemeClr val="accent6"/>
              </a:solidFill>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5" y="1800164"/>
          <a:ext cx="11248747" cy="4337266"/>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ブランドリフト調査</a:t>
                      </a:r>
                      <a:b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4"/>
                        </a:rPr>
                      </a:b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トップインパクト、パノラマなどのリッチ広告が対象です。予約型専用広告の詳細は入稿規定をご確認ください。</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5"/>
                        </a:rPr>
                        <a:t>https://ads-help.yahoo-net.jp/s/article/H000044534</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dirty="0">
                          <a:solidFill>
                            <a:schemeClr val="accent6"/>
                          </a:solidFill>
                          <a:latin typeface="Meiryo" panose="020B0604030504040204" pitchFamily="34" charset="-128"/>
                          <a:ea typeface="Meiryo" panose="020B0604030504040204" pitchFamily="34" charset="-128"/>
                        </a:rPr>
                        <a:t>営業日前</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6"/>
                        </a:rPr>
                        <a:t>ディスプレイ広告（予約型）入稿前審査依頼フォーム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7"/>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537ABCAA-0EA2-0E56-55B9-D26B279646CF}"/>
              </a:ext>
            </a:extLst>
          </p:cNvPr>
          <p:cNvSpPr txBox="1"/>
          <p:nvPr/>
        </p:nvSpPr>
        <p:spPr>
          <a:xfrm>
            <a:off x="479425" y="1089025"/>
            <a:ext cx="11233150" cy="543995"/>
          </a:xfrm>
          <a:prstGeom prst="rect">
            <a:avLst/>
          </a:prstGeom>
          <a:noFill/>
        </p:spPr>
        <p:txBody>
          <a:bodyPr wrap="square" lIns="0" tIns="0" rIns="0" bIns="0" rtlCol="0">
            <a:spAutoFit/>
          </a:bodyPr>
          <a:lstStyle/>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なお、審査には</a:t>
            </a:r>
            <a:r>
              <a:rPr lang="en-US" altLang="ja-JP" sz="1400" dirty="0">
                <a:solidFill>
                  <a:srgbClr val="545454"/>
                </a:solidFill>
                <a:latin typeface="Meiryo" panose="020B0604030504040204" pitchFamily="34" charset="-128"/>
                <a:ea typeface="Meiryo" panose="020B0604030504040204" pitchFamily="34" charset="-128"/>
              </a:rPr>
              <a:t>3</a:t>
            </a:r>
            <a:r>
              <a:rPr lang="ja-JP" altLang="en-US" sz="1400" dirty="0">
                <a:solidFill>
                  <a:srgbClr val="545454"/>
                </a:solidFill>
                <a:latin typeface="Meiryo" panose="020B0604030504040204" pitchFamily="34" charset="-128"/>
                <a:ea typeface="Meiryo" panose="020B0604030504040204" pitchFamily="34" charset="-128"/>
              </a:rPr>
              <a:t>営業日程度かかります。</a:t>
            </a:r>
            <a:endParaRPr lang="en-US" altLang="ja-JP" sz="14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21972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ディスプレイ広告（予約型）　共通免責事項・注意事項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089025"/>
            <a:ext cx="11233149" cy="5307607"/>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ガイドライン・規約</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4"/>
              </a:rPr>
              <a:t>https://marketing.yahoo.co.jp/guidelines/</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ヘルプ</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5"/>
              </a:rPr>
              <a:t>https://ads-help.yahoo-net.jp/</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伴い広告</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掲載</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位置</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が変更になる場合があります。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市区郡合併などでターゲティング対象のエリアが変更・廃止になる場合があります。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商品によってはセールスシートの「商品一覧」ページに記載の「購入期間」より短期間で購入可能ですが、指定したビューアブルインプレッション数の広告掲載は保証されません。</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23737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ディスプレイ広告（予約型）　共通免責事項・注意事項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89025"/>
            <a:ext cx="11233150" cy="4741298"/>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広告掲載調整時間について</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次に定める時間は「広告掲載調整時間」とし、広告掲載調整時間内に発生した不具合について、ヤフーは免責されます。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広告掲載開始日、および広告内容を変更した後の掲載開始日において、掲載開始から</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ただし、以下の（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）に該当する場合は、その定めに従います。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広告掲載開始日が営業日以外の場合、当該広告の掲載開始時間から、翌営業日の正午までを広告掲載調整時間とします。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広告の総掲載予定時間が</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時間未満の場合、総掲載予定時間の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％にあたる時間を上限に広告掲載調整時間とします。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枠購入型、時間帯ジャック購入型の商品について</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ビューアブルインプレッション保証の商品ではございません。セールスシートの「商品一覧」ページ、「時間帯ジャック価格表」ページに記載の「想定</a:t>
            </a:r>
            <a:r>
              <a:rPr kumimoji="0" lang="en-US" altLang="ja-JP" sz="1400" b="0" i="0" u="none" strike="noStrike" kern="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vimps</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の広告掲載は保証されません。広告視聴数の目安としてご確認ください。</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ディスプレイ広告（運用型）を含めた</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他社の広告配信設定の状況により、</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SOV100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配信の購入の場合でも他社の広告が配信される場合があります。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資料やツールに明示されている場合を除き、金額表示は以下のとおりです。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消費税を含みません。</a:t>
            </a: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代理店手数料を含みます。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39954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CAC0F31F-4C3E-497C-80C2-798BBF3ACEDF}"/>
              </a:ext>
            </a:extLst>
          </p:cNvPr>
          <p:cNvSpPr>
            <a:spLocks noGrp="1"/>
          </p:cNvSpPr>
          <p:nvPr>
            <p:ph type="body" sz="quarter" idx="14"/>
          </p:nvPr>
        </p:nvSpPr>
        <p:spPr/>
        <p:txBody>
          <a:bodyPr>
            <a:normAutofit lnSpcReduction="10000"/>
          </a:bodyPr>
          <a:lstStyle/>
          <a:p>
            <a:r>
              <a:rPr lang="ja-JP" altLang="en-US" dirty="0"/>
              <a:t>概要</a:t>
            </a:r>
          </a:p>
        </p:txBody>
      </p:sp>
      <p:sp>
        <p:nvSpPr>
          <p:cNvPr id="5" name="テキスト プレースホルダー 4">
            <a:extLst>
              <a:ext uri="{FF2B5EF4-FFF2-40B4-BE49-F238E27FC236}">
                <a16:creationId xmlns:a16="http://schemas.microsoft.com/office/drawing/2014/main" id="{539B4383-7B08-0FC6-C91F-2958FACB1D61}"/>
              </a:ext>
            </a:extLst>
          </p:cNvPr>
          <p:cNvSpPr>
            <a:spLocks noGrp="1"/>
          </p:cNvSpPr>
          <p:nvPr>
            <p:ph type="body" sz="quarter" idx="15"/>
          </p:nvPr>
        </p:nvSpPr>
        <p:spPr/>
        <p:txBody>
          <a:bodyPr>
            <a:normAutofit lnSpcReduction="10000"/>
          </a:bodyPr>
          <a:lstStyle/>
          <a:p>
            <a:r>
              <a:rPr lang="ja-JP" altLang="en-US" dirty="0"/>
              <a:t>商品スペック</a:t>
            </a:r>
          </a:p>
        </p:txBody>
      </p:sp>
      <p:sp>
        <p:nvSpPr>
          <p:cNvPr id="6" name="テキスト プレースホルダー 5">
            <a:extLst>
              <a:ext uri="{FF2B5EF4-FFF2-40B4-BE49-F238E27FC236}">
                <a16:creationId xmlns:a16="http://schemas.microsoft.com/office/drawing/2014/main" id="{4065D5AA-32A9-DA6E-59E1-7526552ED046}"/>
              </a:ext>
            </a:extLst>
          </p:cNvPr>
          <p:cNvSpPr>
            <a:spLocks noGrp="1"/>
          </p:cNvSpPr>
          <p:nvPr>
            <p:ph type="body" sz="quarter" idx="16"/>
          </p:nvPr>
        </p:nvSpPr>
        <p:spPr/>
        <p:txBody>
          <a:bodyPr>
            <a:normAutofit lnSpcReduction="10000"/>
          </a:bodyPr>
          <a:lstStyle/>
          <a:p>
            <a:r>
              <a:rPr lang="ja-JP" altLang="en-US" dirty="0"/>
              <a:t>その他・注意事項</a:t>
            </a:r>
          </a:p>
        </p:txBody>
      </p:sp>
    </p:spTree>
    <p:extLst>
      <p:ext uri="{BB962C8B-B14F-4D97-AF65-F5344CB8AC3E}">
        <p14:creationId xmlns:p14="http://schemas.microsoft.com/office/powerpoint/2010/main" val="9298433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よくあるお問い合わせ</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89025"/>
            <a:ext cx="11233150" cy="918713"/>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ヘルプ</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4"/>
              </a:rPr>
              <a:t>https://ads-help.yahoo-net.jp/</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パートナーサポート</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5"/>
              </a:rPr>
              <a:t>https://portal.yadui.business.yahoo.co.jp/agencyportal/873315/</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3" name="表 4">
            <a:extLst>
              <a:ext uri="{FF2B5EF4-FFF2-40B4-BE49-F238E27FC236}">
                <a16:creationId xmlns:a16="http://schemas.microsoft.com/office/drawing/2014/main" id="{38AA8EF1-A765-8D1E-F39C-0CF8379C4447}"/>
              </a:ext>
            </a:extLst>
          </p:cNvPr>
          <p:cNvGraphicFramePr>
            <a:graphicFrameLocks noGrp="1"/>
          </p:cNvGraphicFramePr>
          <p:nvPr/>
        </p:nvGraphicFramePr>
        <p:xfrm>
          <a:off x="479425" y="2567278"/>
          <a:ext cx="11233150" cy="3733800"/>
        </p:xfrm>
        <a:graphic>
          <a:graphicData uri="http://schemas.openxmlformats.org/drawingml/2006/table">
            <a:tbl>
              <a:tblPr firstRow="1" bandRow="1">
                <a:tableStyleId>{5C22544A-7EE6-4342-B048-85BDC9FD1C3A}</a:tableStyleId>
              </a:tblPr>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Q</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kumimoji="1" lang="ja-JP" altLang="en-US" sz="1400" b="1" dirty="0">
                          <a:solidFill>
                            <a:srgbClr val="595959"/>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A</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dirty="0">
                          <a:solidFill>
                            <a:srgbClr val="595959"/>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595959"/>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595959"/>
                          </a:solidFill>
                          <a:latin typeface="メイリオ" panose="020B0604030504040204" pitchFamily="50" charset="-128"/>
                          <a:ea typeface="+mn-ea"/>
                        </a:rPr>
                        <a:t>ディスプレイ広告（予約型）販促情報一覧</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6"/>
                        </a:rPr>
                        <a:t>https://portal.yadui.business.yahoo.co.jp/agencyportal/30335704/</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Q</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dirty="0">
                          <a:solidFill>
                            <a:srgbClr val="595959"/>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A</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dirty="0">
                          <a:solidFill>
                            <a:srgbClr val="595959"/>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dirty="0">
                        <a:solidFill>
                          <a:srgbClr val="595959"/>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595959"/>
                          </a:solidFill>
                          <a:latin typeface="メイリオ" panose="020B0604030504040204" pitchFamily="50" charset="-128"/>
                          <a:ea typeface="+mn-ea"/>
                        </a:rPr>
                        <a:t>掲載制限カテゴリー確認依頼フォーム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7"/>
                        </a:rPr>
                        <a:t>https://form-business.yahoo.co.jp/claris/enqueteForm?inquiry_type=placement_restrictions</a:t>
                      </a:r>
                      <a:endParaRPr kumimoji="1" lang="en-US" altLang="ja-JP" sz="1400" dirty="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dirty="0">
                          <a:solidFill>
                            <a:srgbClr val="595959"/>
                          </a:solidFill>
                          <a:latin typeface="メイリオ" panose="020B0604030504040204" pitchFamily="50" charset="-128"/>
                          <a:ea typeface="+mn-ea"/>
                        </a:rPr>
                        <a:t>ディスプレイ広告（予約型） 入稿前審査依頼フォーム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8"/>
                        </a:rPr>
                        <a:t>https://form-business.yahoo.co.jp/claris/enqueteForm?inquiry_type=guaranteed_review</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Q</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dirty="0">
                          <a:solidFill>
                            <a:srgbClr val="595959"/>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A</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dirty="0">
                          <a:solidFill>
                            <a:srgbClr val="595959"/>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595959"/>
                          </a:solidFill>
                          <a:latin typeface="メイリオ" panose="020B0604030504040204" pitchFamily="50" charset="-128"/>
                          <a:ea typeface="メイリオ" panose="020B0604030504040204" pitchFamily="50" charset="-128"/>
                        </a:rPr>
                        <a:t>181</a:t>
                      </a:r>
                      <a:r>
                        <a:rPr kumimoji="1" lang="ja-JP" altLang="en-US" sz="1400" dirty="0">
                          <a:solidFill>
                            <a:srgbClr val="595959"/>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595959"/>
                          </a:solidFill>
                          <a:latin typeface="メイリオ" panose="020B0604030504040204" pitchFamily="50" charset="-128"/>
                          <a:ea typeface="メイリオ" panose="020B0604030504040204" pitchFamily="50" charset="-128"/>
                        </a:rPr>
                        <a:t>181</a:t>
                      </a:r>
                      <a:r>
                        <a:rPr kumimoji="1" lang="ja-JP" altLang="en-US" sz="1400" dirty="0">
                          <a:solidFill>
                            <a:srgbClr val="595959"/>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spTree>
    <p:extLst>
      <p:ext uri="{BB962C8B-B14F-4D97-AF65-F5344CB8AC3E}">
        <p14:creationId xmlns:p14="http://schemas.microsoft.com/office/powerpoint/2010/main" val="533308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プレースホルダー 5">
            <a:extLst>
              <a:ext uri="{FF2B5EF4-FFF2-40B4-BE49-F238E27FC236}">
                <a16:creationId xmlns:a16="http://schemas.microsoft.com/office/drawing/2014/main" id="{66D1805B-DACC-DAAC-E13A-5206AC8E6F90}"/>
              </a:ext>
            </a:extLst>
          </p:cNvPr>
          <p:cNvSpPr txBox="1">
            <a:spLocks/>
          </p:cNvSpPr>
          <p:nvPr/>
        </p:nvSpPr>
        <p:spPr>
          <a:xfrm>
            <a:off x="1210945" y="4409296"/>
            <a:ext cx="3600115" cy="1412875"/>
          </a:xfrm>
          <a:prstGeom prst="rect">
            <a:avLst/>
          </a:prstGeom>
        </p:spPr>
        <p:txBody>
          <a:bodyPr/>
          <a:lstStyle>
            <a:lvl1pPr marL="0" indent="0" algn="ctr" defTabSz="914423" rtl="0" eaLnBrk="1" latinLnBrk="0" hangingPunct="1">
              <a:spcBef>
                <a:spcPct val="20000"/>
              </a:spcBef>
              <a:buFont typeface="Arial" pitchFamily="34" charset="0"/>
              <a:buNone/>
              <a:defRPr kumimoji="1" sz="2400" b="1" kern="1200" spc="300">
                <a:solidFill>
                  <a:schemeClr val="bg1"/>
                </a:solidFill>
                <a:latin typeface="+mn-lt"/>
                <a:ea typeface="+mn-ea"/>
                <a:cs typeface="+mn-cs"/>
              </a:defRPr>
            </a:lvl1pPr>
            <a:lvl2pPr marL="457212" indent="0" algn="l" defTabSz="914423" rtl="0" eaLnBrk="1" latinLnBrk="0" hangingPunct="1">
              <a:spcBef>
                <a:spcPct val="20000"/>
              </a:spcBef>
              <a:buFont typeface="Arial" pitchFamily="34" charset="0"/>
              <a:buNone/>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概要</a:t>
            </a:r>
          </a:p>
        </p:txBody>
      </p:sp>
      <p:sp>
        <p:nvSpPr>
          <p:cNvPr id="17" name="テキスト プレースホルダー 4">
            <a:extLst>
              <a:ext uri="{FF2B5EF4-FFF2-40B4-BE49-F238E27FC236}">
                <a16:creationId xmlns:a16="http://schemas.microsoft.com/office/drawing/2014/main" id="{98592BC4-4A8D-520D-7D63-A31E01F8A11D}"/>
              </a:ext>
            </a:extLst>
          </p:cNvPr>
          <p:cNvSpPr>
            <a:spLocks noGrp="1"/>
          </p:cNvSpPr>
          <p:nvPr>
            <p:ph type="body" sz="quarter" idx="18"/>
          </p:nvPr>
        </p:nvSpPr>
        <p:spPr>
          <a:xfrm>
            <a:off x="2422456" y="1047719"/>
            <a:ext cx="1150023" cy="1057321"/>
          </a:xfrm>
        </p:spPr>
        <p:txBody>
          <a:bodyPr/>
          <a:lstStyle/>
          <a:p>
            <a:r>
              <a:rPr kumimoji="1" lang="en-US" altLang="ja-JP" dirty="0"/>
              <a:t>01</a:t>
            </a:r>
            <a:endParaRPr kumimoji="1" lang="ja-JP" altLang="en-US" dirty="0"/>
          </a:p>
        </p:txBody>
      </p:sp>
      <p:pic>
        <p:nvPicPr>
          <p:cNvPr id="4" name="図プレースホルダー 10" descr="アイコン&#10;&#10;自動的に生成された説明">
            <a:extLst>
              <a:ext uri="{FF2B5EF4-FFF2-40B4-BE49-F238E27FC236}">
                <a16:creationId xmlns:a16="http://schemas.microsoft.com/office/drawing/2014/main" id="{96303AA8-CC9B-CEA9-6BDC-EADE2289F459}"/>
              </a:ext>
            </a:extLst>
          </p:cNvPr>
          <p:cNvPicPr>
            <a:picLocks noChangeAspect="1"/>
          </p:cNvPicPr>
          <p:nvPr/>
        </p:nvPicPr>
        <p:blipFill>
          <a:blip r:embed="rId2">
            <a:extLst>
              <a:ext uri="{28A0092B-C50C-407E-A947-70E740481C1C}">
                <a14:useLocalDpi xmlns:a14="http://schemas.microsoft.com/office/drawing/2010/main" val="0"/>
              </a:ext>
            </a:extLst>
          </a:blip>
          <a:srcRect t="3804" b="3804"/>
          <a:stretch>
            <a:fillRect/>
          </a:stretch>
        </p:blipFill>
        <p:spPr>
          <a:xfrm>
            <a:off x="2204326" y="2696758"/>
            <a:ext cx="1586282" cy="1464484"/>
          </a:xfrm>
          <a:prstGeom prst="rect">
            <a:avLst/>
          </a:prstGeom>
        </p:spPr>
      </p:pic>
    </p:spTree>
    <p:extLst>
      <p:ext uri="{BB962C8B-B14F-4D97-AF65-F5344CB8AC3E}">
        <p14:creationId xmlns:p14="http://schemas.microsoft.com/office/powerpoint/2010/main" val="533000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D208BA5-1218-2184-F62B-14DA482F4801}"/>
              </a:ext>
            </a:extLst>
          </p:cNvPr>
          <p:cNvSpPr>
            <a:spLocks noGrp="1"/>
          </p:cNvSpPr>
          <p:nvPr>
            <p:ph type="body" sz="quarter" idx="12"/>
          </p:nvPr>
        </p:nvSpPr>
        <p:spPr/>
        <p:txBody>
          <a:bodyPr/>
          <a:lstStyle/>
          <a:p>
            <a:pPr algn="ctr"/>
            <a:r>
              <a:rPr lang="ja-JP" altLang="en-US" dirty="0"/>
              <a:t>概要</a:t>
            </a:r>
          </a:p>
        </p:txBody>
      </p:sp>
      <p:pic>
        <p:nvPicPr>
          <p:cNvPr id="9" name="図プレースホルダー 8" descr="アイコン&#10;&#10;自動的に生成された説明">
            <a:extLst>
              <a:ext uri="{FF2B5EF4-FFF2-40B4-BE49-F238E27FC236}">
                <a16:creationId xmlns:a16="http://schemas.microsoft.com/office/drawing/2014/main" id="{F1B345B2-1F0F-B018-0222-0A76983582C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プレースホルダー 2"/>
          <p:cNvSpPr>
            <a:spLocks noGrp="1"/>
          </p:cNvSpPr>
          <p:nvPr>
            <p:ph type="body" sz="quarter" idx="10"/>
          </p:nvPr>
        </p:nvSpPr>
        <p:spPr/>
        <p:txBody>
          <a:bodyPr>
            <a:noAutofit/>
          </a:bodyPr>
          <a:lstStyle/>
          <a:p>
            <a:r>
              <a:rPr lang="en-US" altLang="ja-JP" dirty="0"/>
              <a:t>Yahoo!</a:t>
            </a:r>
            <a:r>
              <a:rPr lang="ja-JP" altLang="en-US" dirty="0"/>
              <a:t> </a:t>
            </a:r>
            <a:r>
              <a:rPr lang="en-US" altLang="ja-JP" dirty="0"/>
              <a:t>JAPAN</a:t>
            </a:r>
            <a:r>
              <a:rPr lang="ja-JP" altLang="en-US" dirty="0"/>
              <a:t>トップページ</a:t>
            </a:r>
            <a:r>
              <a:rPr lang="en-US" altLang="ja-JP" dirty="0"/>
              <a:t>PV</a:t>
            </a:r>
            <a:r>
              <a:rPr lang="ja-JP" altLang="en-US" dirty="0"/>
              <a:t>　元旦と平常時の比較</a:t>
            </a:r>
            <a:endParaRPr lang="en-US" altLang="ja-JP" dirty="0"/>
          </a:p>
        </p:txBody>
      </p:sp>
      <p:sp>
        <p:nvSpPr>
          <p:cNvPr id="7" name="正方形/長方形 6"/>
          <p:cNvSpPr/>
          <p:nvPr/>
        </p:nvSpPr>
        <p:spPr>
          <a:xfrm>
            <a:off x="911424" y="1921546"/>
            <a:ext cx="2448272" cy="432048"/>
          </a:xfrm>
          <a:prstGeom prst="rect">
            <a:avLst/>
          </a:prstGeom>
          <a:solidFill>
            <a:schemeClr val="tx1">
              <a:lumMod val="50000"/>
              <a:lumOff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rPr>
              <a:t>スマートフォン</a:t>
            </a:r>
          </a:p>
        </p:txBody>
      </p:sp>
      <p:sp>
        <p:nvSpPr>
          <p:cNvPr id="20" name="正方形/長方形 19"/>
          <p:cNvSpPr/>
          <p:nvPr/>
        </p:nvSpPr>
        <p:spPr>
          <a:xfrm>
            <a:off x="911424" y="4404442"/>
            <a:ext cx="2448272" cy="432048"/>
          </a:xfrm>
          <a:prstGeom prst="rect">
            <a:avLst/>
          </a:prstGeom>
          <a:solidFill>
            <a:schemeClr val="tx1">
              <a:lumMod val="50000"/>
              <a:lumOff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600" b="1" dirty="0">
                <a:solidFill>
                  <a:schemeClr val="bg1"/>
                </a:solidFill>
              </a:rPr>
              <a:t>PC</a:t>
            </a:r>
            <a:endParaRPr kumimoji="1" lang="ja-JP" altLang="en-US" sz="1600" b="1" dirty="0">
              <a:solidFill>
                <a:schemeClr val="bg1"/>
              </a:solidFill>
            </a:endParaRPr>
          </a:p>
        </p:txBody>
      </p:sp>
      <p:sp>
        <p:nvSpPr>
          <p:cNvPr id="24" name="テキスト ボックス 23"/>
          <p:cNvSpPr txBox="1"/>
          <p:nvPr/>
        </p:nvSpPr>
        <p:spPr>
          <a:xfrm>
            <a:off x="1503597" y="2511535"/>
            <a:ext cx="1854995" cy="369332"/>
          </a:xfrm>
          <a:prstGeom prst="rect">
            <a:avLst/>
          </a:prstGeom>
          <a:noFill/>
        </p:spPr>
        <p:txBody>
          <a:bodyPr wrap="none" rtlCol="0">
            <a:spAutoFit/>
          </a:bodyPr>
          <a:lstStyle/>
          <a:p>
            <a:pPr algn="l"/>
            <a:r>
              <a:rPr kumimoji="1" lang="ja-JP" altLang="en-US" dirty="0"/>
              <a:t>平常時の約</a:t>
            </a:r>
            <a:r>
              <a:rPr lang="en-US" altLang="ja-JP" dirty="0"/>
              <a:t>19</a:t>
            </a:r>
            <a:r>
              <a:rPr kumimoji="1" lang="en-US" altLang="ja-JP" dirty="0"/>
              <a:t>0%</a:t>
            </a:r>
            <a:endParaRPr kumimoji="1" lang="ja-JP" altLang="en-US" dirty="0"/>
          </a:p>
        </p:txBody>
      </p:sp>
      <p:sp>
        <p:nvSpPr>
          <p:cNvPr id="25" name="テキスト ボックス 24"/>
          <p:cNvSpPr txBox="1"/>
          <p:nvPr/>
        </p:nvSpPr>
        <p:spPr>
          <a:xfrm>
            <a:off x="1487665" y="4984695"/>
            <a:ext cx="1854995" cy="369332"/>
          </a:xfrm>
          <a:prstGeom prst="rect">
            <a:avLst/>
          </a:prstGeom>
          <a:noFill/>
        </p:spPr>
        <p:txBody>
          <a:bodyPr wrap="none" rtlCol="0">
            <a:spAutoFit/>
          </a:bodyPr>
          <a:lstStyle/>
          <a:p>
            <a:pPr algn="l"/>
            <a:r>
              <a:rPr kumimoji="1" lang="ja-JP" altLang="en-US" dirty="0"/>
              <a:t>平常時の約</a:t>
            </a:r>
            <a:r>
              <a:rPr lang="en-US" altLang="ja-JP" dirty="0"/>
              <a:t>13</a:t>
            </a:r>
            <a:r>
              <a:rPr kumimoji="1" lang="en-US" altLang="ja-JP" dirty="0"/>
              <a:t>0%</a:t>
            </a:r>
            <a:endParaRPr kumimoji="1" lang="ja-JP" altLang="en-US" dirty="0"/>
          </a:p>
        </p:txBody>
      </p:sp>
      <p:sp>
        <p:nvSpPr>
          <p:cNvPr id="26" name="正方形/長方形 25"/>
          <p:cNvSpPr/>
          <p:nvPr/>
        </p:nvSpPr>
        <p:spPr>
          <a:xfrm>
            <a:off x="334962" y="1028071"/>
            <a:ext cx="11305653" cy="646331"/>
          </a:xfrm>
          <a:prstGeom prst="rect">
            <a:avLst/>
          </a:prstGeom>
        </p:spPr>
        <p:txBody>
          <a:bodyPr wrap="square">
            <a:spAutoFit/>
          </a:bodyPr>
          <a:lstStyle/>
          <a:p>
            <a:r>
              <a:rPr lang="ja-JP" altLang="en-US" dirty="0"/>
              <a:t>ユーザーの注目度が高く、平常時と比較して</a:t>
            </a:r>
            <a:r>
              <a:rPr lang="en-US" altLang="ja-JP" dirty="0"/>
              <a:t>PV</a:t>
            </a:r>
            <a:r>
              <a:rPr lang="ja-JP" altLang="en-US" dirty="0"/>
              <a:t>が大きく上昇する</a:t>
            </a:r>
            <a:r>
              <a:rPr lang="en-US" altLang="ja-JP" dirty="0"/>
              <a:t>『</a:t>
            </a:r>
            <a:r>
              <a:rPr lang="ja-JP" altLang="en-US" dirty="0"/>
              <a:t>年明け直後の</a:t>
            </a:r>
            <a:r>
              <a:rPr lang="en-US" altLang="ja-JP" dirty="0"/>
              <a:t>1</a:t>
            </a:r>
            <a:r>
              <a:rPr lang="ja-JP" altLang="en-US" dirty="0"/>
              <a:t>時間</a:t>
            </a:r>
            <a:r>
              <a:rPr lang="en-US" altLang="ja-JP" dirty="0"/>
              <a:t>』</a:t>
            </a:r>
            <a:r>
              <a:rPr lang="ja-JP" altLang="en-US" dirty="0"/>
              <a:t>をジャック配信する特別商品をリリースいたします。</a:t>
            </a:r>
            <a:endParaRPr lang="en-US" altLang="ja-JP" dirty="0"/>
          </a:p>
        </p:txBody>
      </p:sp>
      <p:sp>
        <p:nvSpPr>
          <p:cNvPr id="27" name="正方形/長方形 26"/>
          <p:cNvSpPr/>
          <p:nvPr/>
        </p:nvSpPr>
        <p:spPr>
          <a:xfrm>
            <a:off x="9408368" y="1899170"/>
            <a:ext cx="216024" cy="205556"/>
          </a:xfrm>
          <a:prstGeom prst="rect">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65000"/>
                  <a:lumOff val="35000"/>
                </a:schemeClr>
              </a:solidFill>
            </a:endParaRPr>
          </a:p>
        </p:txBody>
      </p:sp>
      <p:sp>
        <p:nvSpPr>
          <p:cNvPr id="28" name="正方形/長方形 27"/>
          <p:cNvSpPr/>
          <p:nvPr/>
        </p:nvSpPr>
        <p:spPr>
          <a:xfrm>
            <a:off x="9408368" y="2179611"/>
            <a:ext cx="216024" cy="205556"/>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lumMod val="65000"/>
                  <a:lumOff val="35000"/>
                </a:schemeClr>
              </a:solidFill>
            </a:endParaRPr>
          </a:p>
        </p:txBody>
      </p:sp>
      <p:sp>
        <p:nvSpPr>
          <p:cNvPr id="29" name="テキスト ボックス 28"/>
          <p:cNvSpPr txBox="1"/>
          <p:nvPr/>
        </p:nvSpPr>
        <p:spPr>
          <a:xfrm>
            <a:off x="9624392" y="1891341"/>
            <a:ext cx="960519" cy="276999"/>
          </a:xfrm>
          <a:prstGeom prst="rect">
            <a:avLst/>
          </a:prstGeom>
          <a:noFill/>
        </p:spPr>
        <p:txBody>
          <a:bodyPr wrap="none" rtlCol="0">
            <a:spAutoFit/>
          </a:bodyPr>
          <a:lstStyle/>
          <a:p>
            <a:pPr algn="l"/>
            <a:r>
              <a:rPr kumimoji="1" lang="en-US" altLang="ja-JP" sz="1200" dirty="0">
                <a:solidFill>
                  <a:schemeClr val="tx1">
                    <a:lumMod val="65000"/>
                    <a:lumOff val="35000"/>
                  </a:schemeClr>
                </a:solidFill>
              </a:rPr>
              <a:t>2023</a:t>
            </a:r>
            <a:r>
              <a:rPr kumimoji="1" lang="ja-JP" altLang="en-US" sz="1200" dirty="0">
                <a:solidFill>
                  <a:schemeClr val="tx1">
                    <a:lumMod val="65000"/>
                    <a:lumOff val="35000"/>
                  </a:schemeClr>
                </a:solidFill>
              </a:rPr>
              <a:t>年元日</a:t>
            </a:r>
          </a:p>
        </p:txBody>
      </p:sp>
      <p:sp>
        <p:nvSpPr>
          <p:cNvPr id="30" name="テキスト ボックス 29"/>
          <p:cNvSpPr txBox="1"/>
          <p:nvPr/>
        </p:nvSpPr>
        <p:spPr>
          <a:xfrm>
            <a:off x="9624392" y="2143889"/>
            <a:ext cx="1422184" cy="276999"/>
          </a:xfrm>
          <a:prstGeom prst="rect">
            <a:avLst/>
          </a:prstGeom>
          <a:noFill/>
        </p:spPr>
        <p:txBody>
          <a:bodyPr wrap="none" rtlCol="0">
            <a:spAutoFit/>
          </a:bodyPr>
          <a:lstStyle/>
          <a:p>
            <a:pPr algn="l"/>
            <a:r>
              <a:rPr kumimoji="1" lang="en-US" altLang="ja-JP" sz="1200" dirty="0">
                <a:solidFill>
                  <a:schemeClr val="tx1">
                    <a:lumMod val="65000"/>
                    <a:lumOff val="35000"/>
                  </a:schemeClr>
                </a:solidFill>
              </a:rPr>
              <a:t>2023</a:t>
            </a:r>
            <a:r>
              <a:rPr lang="ja-JP" altLang="en-US" sz="1200" dirty="0">
                <a:solidFill>
                  <a:schemeClr val="tx1">
                    <a:lumMod val="65000"/>
                    <a:lumOff val="35000"/>
                  </a:schemeClr>
                </a:solidFill>
              </a:rPr>
              <a:t>年平常時平均</a:t>
            </a:r>
            <a:endParaRPr kumimoji="1" lang="ja-JP" altLang="en-US" sz="1200" dirty="0">
              <a:solidFill>
                <a:schemeClr val="tx1">
                  <a:lumMod val="65000"/>
                  <a:lumOff val="35000"/>
                </a:schemeClr>
              </a:solidFill>
            </a:endParaRPr>
          </a:p>
        </p:txBody>
      </p:sp>
      <p:sp>
        <p:nvSpPr>
          <p:cNvPr id="21" name="正方形/長方形 20"/>
          <p:cNvSpPr/>
          <p:nvPr/>
        </p:nvSpPr>
        <p:spPr>
          <a:xfrm>
            <a:off x="839416" y="2469187"/>
            <a:ext cx="576064" cy="1892907"/>
          </a:xfrm>
          <a:prstGeom prst="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p:cNvSpPr/>
          <p:nvPr/>
        </p:nvSpPr>
        <p:spPr>
          <a:xfrm>
            <a:off x="839416" y="4943099"/>
            <a:ext cx="576064" cy="1795486"/>
          </a:xfrm>
          <a:prstGeom prst="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5" name="グラフ 4">
            <a:extLst>
              <a:ext uri="{FF2B5EF4-FFF2-40B4-BE49-F238E27FC236}">
                <a16:creationId xmlns:a16="http://schemas.microsoft.com/office/drawing/2014/main" id="{D1F982D4-9FBB-428D-AE6B-424D5DF665E2}"/>
              </a:ext>
            </a:extLst>
          </p:cNvPr>
          <p:cNvGraphicFramePr>
            <a:graphicFrameLocks/>
          </p:cNvGraphicFramePr>
          <p:nvPr>
            <p:extLst>
              <p:ext uri="{D42A27DB-BD31-4B8C-83A1-F6EECF244321}">
                <p14:modId xmlns:p14="http://schemas.microsoft.com/office/powerpoint/2010/main" val="363503274"/>
              </p:ext>
            </p:extLst>
          </p:nvPr>
        </p:nvGraphicFramePr>
        <p:xfrm>
          <a:off x="567223" y="1846527"/>
          <a:ext cx="10909212" cy="251556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グラフ 7">
            <a:extLst>
              <a:ext uri="{FF2B5EF4-FFF2-40B4-BE49-F238E27FC236}">
                <a16:creationId xmlns:a16="http://schemas.microsoft.com/office/drawing/2014/main" id="{A067DBC1-FB54-4D90-A86D-D038586996C0}"/>
              </a:ext>
            </a:extLst>
          </p:cNvPr>
          <p:cNvGraphicFramePr>
            <a:graphicFrameLocks/>
          </p:cNvGraphicFramePr>
          <p:nvPr>
            <p:extLst>
              <p:ext uri="{D42A27DB-BD31-4B8C-83A1-F6EECF244321}">
                <p14:modId xmlns:p14="http://schemas.microsoft.com/office/powerpoint/2010/main" val="504593863"/>
              </p:ext>
            </p:extLst>
          </p:nvPr>
        </p:nvGraphicFramePr>
        <p:xfrm>
          <a:off x="310248" y="4520035"/>
          <a:ext cx="11132146" cy="221855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546217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プレースホルダー 5">
            <a:extLst>
              <a:ext uri="{FF2B5EF4-FFF2-40B4-BE49-F238E27FC236}">
                <a16:creationId xmlns:a16="http://schemas.microsoft.com/office/drawing/2014/main" id="{66D1805B-DACC-DAAC-E13A-5206AC8E6F90}"/>
              </a:ext>
            </a:extLst>
          </p:cNvPr>
          <p:cNvSpPr txBox="1">
            <a:spLocks/>
          </p:cNvSpPr>
          <p:nvPr/>
        </p:nvSpPr>
        <p:spPr>
          <a:xfrm>
            <a:off x="1210945" y="4409296"/>
            <a:ext cx="3600115" cy="1412875"/>
          </a:xfrm>
          <a:prstGeom prst="rect">
            <a:avLst/>
          </a:prstGeom>
        </p:spPr>
        <p:txBody>
          <a:bodyPr/>
          <a:lstStyle>
            <a:lvl1pPr marL="0" indent="0" algn="ctr" defTabSz="914423" rtl="0" eaLnBrk="1" latinLnBrk="0" hangingPunct="1">
              <a:spcBef>
                <a:spcPct val="20000"/>
              </a:spcBef>
              <a:buFont typeface="Arial" pitchFamily="34" charset="0"/>
              <a:buNone/>
              <a:defRPr kumimoji="1" sz="2400" b="1" kern="1200" spc="300">
                <a:solidFill>
                  <a:schemeClr val="bg1"/>
                </a:solidFill>
                <a:latin typeface="+mn-lt"/>
                <a:ea typeface="+mn-ea"/>
                <a:cs typeface="+mn-cs"/>
              </a:defRPr>
            </a:lvl1pPr>
            <a:lvl2pPr marL="457212" indent="0" algn="l" defTabSz="914423" rtl="0" eaLnBrk="1" latinLnBrk="0" hangingPunct="1">
              <a:spcBef>
                <a:spcPct val="20000"/>
              </a:spcBef>
              <a:buFont typeface="Arial" pitchFamily="34" charset="0"/>
              <a:buNone/>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a:t>商品スペック</a:t>
            </a:r>
            <a:endParaRPr lang="ja-JP" altLang="en-US" dirty="0"/>
          </a:p>
        </p:txBody>
      </p:sp>
      <p:pic>
        <p:nvPicPr>
          <p:cNvPr id="16" name="図プレースホルダー 9" descr="アイコン&#10;&#10;自動的に生成された説明">
            <a:extLst>
              <a:ext uri="{FF2B5EF4-FFF2-40B4-BE49-F238E27FC236}">
                <a16:creationId xmlns:a16="http://schemas.microsoft.com/office/drawing/2014/main" id="{5C4B001F-2EF3-7C56-A3DC-741D40D1358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
        <p:nvSpPr>
          <p:cNvPr id="17" name="テキスト プレースホルダー 4">
            <a:extLst>
              <a:ext uri="{FF2B5EF4-FFF2-40B4-BE49-F238E27FC236}">
                <a16:creationId xmlns:a16="http://schemas.microsoft.com/office/drawing/2014/main" id="{98592BC4-4A8D-520D-7D63-A31E01F8A11D}"/>
              </a:ext>
            </a:extLst>
          </p:cNvPr>
          <p:cNvSpPr>
            <a:spLocks noGrp="1"/>
          </p:cNvSpPr>
          <p:nvPr>
            <p:ph type="body" sz="quarter" idx="18"/>
          </p:nvPr>
        </p:nvSpPr>
        <p:spPr>
          <a:xfrm>
            <a:off x="2422456" y="1047719"/>
            <a:ext cx="1150023" cy="1057321"/>
          </a:xfrm>
        </p:spPr>
        <p:txBody>
          <a:bodyPr/>
          <a:lstStyle/>
          <a:p>
            <a:r>
              <a:rPr kumimoji="1" lang="en-US" altLang="ja-JP" dirty="0"/>
              <a:t>02</a:t>
            </a:r>
            <a:endParaRPr kumimoji="1" lang="ja-JP" altLang="en-US" dirty="0"/>
          </a:p>
        </p:txBody>
      </p:sp>
    </p:spTree>
    <p:extLst>
      <p:ext uri="{BB962C8B-B14F-4D97-AF65-F5344CB8AC3E}">
        <p14:creationId xmlns:p14="http://schemas.microsoft.com/office/powerpoint/2010/main" val="38995704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164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dirty="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18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マルチデバイス</a:t>
            </a:r>
          </a:p>
        </p:txBody>
      </p:sp>
      <p:sp>
        <p:nvSpPr>
          <p:cNvPr id="6" name="フリーフォーム 3">
            <a:extLst>
              <a:ext uri="{FF2B5EF4-FFF2-40B4-BE49-F238E27FC236}">
                <a16:creationId xmlns:a16="http://schemas.microsoft.com/office/drawing/2014/main" id="{34DD7B2E-BB4F-A979-0BD5-7227FE48EBEE}"/>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19" name="角丸四角形 6">
            <a:extLst>
              <a:ext uri="{FF2B5EF4-FFF2-40B4-BE49-F238E27FC236}">
                <a16:creationId xmlns:a16="http://schemas.microsoft.com/office/drawing/2014/main" id="{6B594EF5-8E46-0301-20CF-4D6606CAF0D3}"/>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角丸四角形 7">
            <a:extLst>
              <a:ext uri="{FF2B5EF4-FFF2-40B4-BE49-F238E27FC236}">
                <a16:creationId xmlns:a16="http://schemas.microsoft.com/office/drawing/2014/main" id="{CDCEF803-9C87-034C-9099-2C4907EA2A1E}"/>
              </a:ext>
            </a:extLst>
          </p:cNvPr>
          <p:cNvSpPr/>
          <p:nvPr/>
        </p:nvSpPr>
        <p:spPr>
          <a:xfrm>
            <a:off x="3609513" y="1271137"/>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2" name="円/楕円 8">
            <a:extLst>
              <a:ext uri="{FF2B5EF4-FFF2-40B4-BE49-F238E27FC236}">
                <a16:creationId xmlns:a16="http://schemas.microsoft.com/office/drawing/2014/main" id="{A4777C7F-7059-5AAC-4B92-65A670C07C35}"/>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角丸四角形 9">
            <a:extLst>
              <a:ext uri="{FF2B5EF4-FFF2-40B4-BE49-F238E27FC236}">
                <a16:creationId xmlns:a16="http://schemas.microsoft.com/office/drawing/2014/main" id="{97FF3C92-E0F0-4E75-5AF3-FF1988B72FF0}"/>
              </a:ext>
            </a:extLst>
          </p:cNvPr>
          <p:cNvSpPr/>
          <p:nvPr/>
        </p:nvSpPr>
        <p:spPr>
          <a:xfrm>
            <a:off x="483719" y="1271137"/>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599260"/>
            <a:ext cx="1489190"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P9</a:t>
            </a:r>
          </a:p>
        </p:txBody>
      </p:sp>
      <p:sp>
        <p:nvSpPr>
          <p:cNvPr id="36" name="フリーフォーム 22">
            <a:extLst>
              <a:ext uri="{FF2B5EF4-FFF2-40B4-BE49-F238E27FC236}">
                <a16:creationId xmlns:a16="http://schemas.microsoft.com/office/drawing/2014/main" id="{F180A0F1-CE6C-90C4-E40A-925B90D7FBE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40" name="角丸四角形 24">
            <a:extLst>
              <a:ext uri="{FF2B5EF4-FFF2-40B4-BE49-F238E27FC236}">
                <a16:creationId xmlns:a16="http://schemas.microsoft.com/office/drawing/2014/main" id="{8E8D690D-4011-EFF3-F02C-5282B28030E2}"/>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42" name="円/楕円 25">
            <a:extLst>
              <a:ext uri="{FF2B5EF4-FFF2-40B4-BE49-F238E27FC236}">
                <a16:creationId xmlns:a16="http://schemas.microsoft.com/office/drawing/2014/main" id="{B6929C8B-066A-46F0-8195-EF61E473CECF}"/>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8940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9382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2FA5C7E-2242-29A7-2CC3-2282F6DFD2E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14412" y="2881891"/>
            <a:ext cx="3585599" cy="2695742"/>
          </a:xfrm>
          <a:prstGeom prst="rect">
            <a:avLst/>
          </a:prstGeom>
        </p:spPr>
      </p:pic>
      <p:pic>
        <p:nvPicPr>
          <p:cNvPr id="9" name="図 8" descr="グラフィカル ユーザー インターフェイス, テキスト, アプリケーション, Web サイト&#10;&#10;自動的に生成された説明">
            <a:extLst>
              <a:ext uri="{FF2B5EF4-FFF2-40B4-BE49-F238E27FC236}">
                <a16:creationId xmlns:a16="http://schemas.microsoft.com/office/drawing/2014/main" id="{69676C50-787E-DC30-DA8D-381E9317D02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75357" y="2901519"/>
            <a:ext cx="3571770" cy="2685344"/>
          </a:xfrm>
          <a:prstGeom prst="rect">
            <a:avLst/>
          </a:prstGeom>
        </p:spPr>
      </p:pic>
      <p:sp>
        <p:nvSpPr>
          <p:cNvPr id="3" name="テキスト ボックス 2">
            <a:extLst>
              <a:ext uri="{FF2B5EF4-FFF2-40B4-BE49-F238E27FC236}">
                <a16:creationId xmlns:a16="http://schemas.microsoft.com/office/drawing/2014/main" id="{D1DA6746-7FD4-DF93-B34A-906D60D92D82}"/>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8527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943843900"/>
              </p:ext>
            </p:extLst>
          </p:nvPr>
        </p:nvGraphicFramePr>
        <p:xfrm>
          <a:off x="479425" y="1089027"/>
          <a:ext cx="11233151" cy="4983759"/>
        </p:xfrm>
        <a:graphic>
          <a:graphicData uri="http://schemas.openxmlformats.org/drawingml/2006/table">
            <a:tbl>
              <a:tblPr firstCol="1" bandRow="1"/>
              <a:tblGrid>
                <a:gridCol w="1728143">
                  <a:extLst>
                    <a:ext uri="{9D8B030D-6E8A-4147-A177-3AD203B41FA5}">
                      <a16:colId xmlns:a16="http://schemas.microsoft.com/office/drawing/2014/main" val="792911817"/>
                    </a:ext>
                  </a:extLst>
                </a:gridCol>
                <a:gridCol w="5182102">
                  <a:extLst>
                    <a:ext uri="{9D8B030D-6E8A-4147-A177-3AD203B41FA5}">
                      <a16:colId xmlns:a16="http://schemas.microsoft.com/office/drawing/2014/main" val="1525620392"/>
                    </a:ext>
                  </a:extLst>
                </a:gridCol>
                <a:gridCol w="4322906">
                  <a:extLst>
                    <a:ext uri="{9D8B030D-6E8A-4147-A177-3AD203B41FA5}">
                      <a16:colId xmlns:a16="http://schemas.microsoft.com/office/drawing/2014/main" val="3835180974"/>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リッチフォーマット　</a:t>
                      </a:r>
                      <a:r>
                        <a:rPr kumimoji="1" lang="en-US" altLang="ja-JP" sz="1050" b="1" i="0" kern="1200" dirty="0">
                          <a:solidFill>
                            <a:schemeClr val="bg1"/>
                          </a:solidFill>
                          <a:latin typeface="Meiryo"/>
                          <a:ea typeface="Meiryo"/>
                          <a:cs typeface="+mn-cs"/>
                        </a:rPr>
                        <a:t>MD</a:t>
                      </a:r>
                      <a:r>
                        <a:rPr kumimoji="1" lang="ja-JP" altLang="en-US" sz="1050" b="1" i="0" kern="1200" dirty="0">
                          <a:solidFill>
                            <a:schemeClr val="bg1"/>
                          </a:solidFill>
                          <a:latin typeface="Meiryo"/>
                          <a:ea typeface="Meiryo"/>
                          <a:cs typeface="+mn-cs"/>
                        </a:rPr>
                        <a:t>（時間帯ジャック）（元旦）</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dirty="0">
                          <a:solidFill>
                            <a:schemeClr val="tx1">
                              <a:lumMod val="65000"/>
                              <a:lumOff val="35000"/>
                            </a:schemeClr>
                          </a:solidFill>
                          <a:latin typeface="Meiryo"/>
                          <a:ea typeface="Meiryo"/>
                        </a:rPr>
                        <a:t>新規</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1000006614</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a:t>
                      </a:r>
                      <a:r>
                        <a:rPr kumimoji="1" lang="ja-JP" altLang="en-US" sz="900" kern="1200" dirty="0">
                          <a:solidFill>
                            <a:schemeClr val="tx1">
                              <a:lumMod val="65000"/>
                              <a:lumOff val="35000"/>
                            </a:schemeClr>
                          </a:solidFill>
                          <a:latin typeface="メイリオ"/>
                          <a:ea typeface="メイリオ"/>
                          <a:cs typeface="+mn-cs"/>
                        </a:rPr>
                        <a:t>商品はメールでの発注受付となります。詳細は発注方法のページをご確認ください。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accent3"/>
                          </a:solidFill>
                          <a:latin typeface="Meiryo"/>
                          <a:ea typeface="Meiryo"/>
                        </a:rPr>
                        <a:t>●</a:t>
                      </a:r>
                      <a:r>
                        <a:rPr kumimoji="1" lang="ja-JP" altLang="en-US" sz="900" b="0" i="0" kern="1200" dirty="0">
                          <a:solidFill>
                            <a:schemeClr val="tx1">
                              <a:lumMod val="65000"/>
                              <a:lumOff val="35000"/>
                            </a:schemeClr>
                          </a:solidFill>
                          <a:latin typeface="Meiryo"/>
                          <a:ea typeface="Meiryo"/>
                          <a:cs typeface="+mn-cs"/>
                        </a:rPr>
                        <a:t>（</a:t>
                      </a:r>
                      <a:r>
                        <a:rPr kumimoji="1" lang="en-US" altLang="ja-JP" sz="900" b="0" i="0" kern="1200" dirty="0">
                          <a:solidFill>
                            <a:schemeClr val="tx1">
                              <a:lumMod val="65000"/>
                              <a:lumOff val="35000"/>
                            </a:schemeClr>
                          </a:solidFill>
                          <a:latin typeface="Meiryo"/>
                          <a:ea typeface="Meiryo"/>
                          <a:cs typeface="+mn-cs"/>
                        </a:rPr>
                        <a:t>PC</a:t>
                      </a:r>
                      <a:r>
                        <a:rPr kumimoji="1" lang="ja-JP" altLang="en-US" sz="900" b="0" i="0" kern="1200" dirty="0">
                          <a:solidFill>
                            <a:schemeClr val="tx1">
                              <a:lumMod val="65000"/>
                              <a:lumOff val="35000"/>
                            </a:schemeClr>
                          </a:solidFill>
                          <a:latin typeface="Meiryo"/>
                          <a:ea typeface="Meiryo"/>
                          <a:cs typeface="+mn-cs"/>
                        </a:rPr>
                        <a:t>のみ）</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スマートフォン</a:t>
                      </a:r>
                      <a:r>
                        <a:rPr kumimoji="1" lang="en-US" altLang="ja-JP" sz="900" b="0" i="0" kern="1200" dirty="0">
                          <a:solidFill>
                            <a:schemeClr val="tx1">
                              <a:lumMod val="65000"/>
                              <a:lumOff val="35000"/>
                            </a:schemeClr>
                          </a:solidFill>
                          <a:latin typeface="Meiryo"/>
                          <a:ea typeface="Meiryo"/>
                          <a:cs typeface="+mn-cs"/>
                        </a:rPr>
                        <a:t>】</a:t>
                      </a:r>
                      <a:r>
                        <a:rPr kumimoji="1" lang="ja-JP" altLang="en-US" sz="900" kern="1200" dirty="0">
                          <a:solidFill>
                            <a:schemeClr val="accent3"/>
                          </a:solidFill>
                          <a:latin typeface="Meiryo"/>
                          <a:ea typeface="Meiryo"/>
                          <a:cs typeface="+mn-cs"/>
                        </a:rPr>
                        <a:t>バナー</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画像</a:t>
                      </a:r>
                      <a:r>
                        <a:rPr kumimoji="1" lang="en-US" altLang="ja-JP" sz="900" kern="1200" dirty="0">
                          <a:solidFill>
                            <a:schemeClr val="accent3"/>
                          </a:solidFill>
                          <a:latin typeface="Meiryo"/>
                          <a:ea typeface="Meiryo"/>
                          <a:cs typeface="+mn-cs"/>
                        </a:rPr>
                        <a:t>/16</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9</a:t>
                      </a:r>
                      <a:r>
                        <a:rPr kumimoji="1" lang="ja-JP" altLang="en-US" sz="900" kern="1200" dirty="0">
                          <a:solidFill>
                            <a:schemeClr val="accent3"/>
                          </a:solidFill>
                          <a:latin typeface="Meiryo"/>
                          <a:ea typeface="Meiryo"/>
                          <a:cs typeface="+mn-cs"/>
                        </a:rPr>
                        <a:t>　バナー</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/16</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9</a:t>
                      </a:r>
                      <a:r>
                        <a:rPr kumimoji="1" lang="ja-JP" altLang="en-US" sz="900" kern="1200" dirty="0">
                          <a:solidFill>
                            <a:schemeClr val="accent3"/>
                          </a:solidFill>
                          <a:latin typeface="Meiryo"/>
                          <a:ea typeface="Meiryo"/>
                          <a:cs typeface="+mn-cs"/>
                        </a:rPr>
                        <a:t>　</a:t>
                      </a:r>
                      <a:endParaRPr kumimoji="1" lang="en-US" altLang="ja-JP" sz="900" b="0" i="0" kern="1200" dirty="0">
                        <a:solidFill>
                          <a:schemeClr val="tx1">
                            <a:lumMod val="65000"/>
                            <a:lumOff val="35000"/>
                          </a:schemeClr>
                        </a:solidFill>
                        <a:latin typeface="Meiryo"/>
                        <a:ea typeface="Meiryo"/>
                        <a:cs typeface="+mn-cs"/>
                      </a:endParaRPr>
                    </a:p>
                    <a:p>
                      <a:pPr algn="ctr"/>
                      <a:r>
                        <a:rPr kumimoji="1" lang="en-US" altLang="ja-JP" sz="900" b="0" i="0" kern="1200" dirty="0">
                          <a:solidFill>
                            <a:schemeClr val="tx1">
                              <a:lumMod val="65000"/>
                              <a:lumOff val="35000"/>
                            </a:schemeClr>
                          </a:solidFill>
                          <a:latin typeface="Meiryo"/>
                          <a:ea typeface="Meiryo"/>
                          <a:cs typeface="+mn-cs"/>
                        </a:rPr>
                        <a:t>【PC】</a:t>
                      </a:r>
                      <a:r>
                        <a:rPr kumimoji="1" lang="ja-JP" altLang="en-US" sz="900" b="0" i="0" kern="1200" dirty="0">
                          <a:solidFill>
                            <a:schemeClr val="tx1">
                              <a:lumMod val="65000"/>
                              <a:lumOff val="35000"/>
                            </a:schemeClr>
                          </a:solidFill>
                          <a:latin typeface="Meiryo"/>
                          <a:ea typeface="Meiryo"/>
                          <a:cs typeface="+mn-cs"/>
                        </a:rPr>
                        <a:t>トップインパクト クインティ</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画像</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a:t>
                      </a:r>
                      <a:r>
                        <a:rPr kumimoji="1" lang="ja-JP" altLang="en-US" sz="900" b="0" i="0" kern="1200" dirty="0">
                          <a:solidFill>
                            <a:schemeClr val="accent3"/>
                          </a:solidFill>
                          <a:latin typeface="Meiryo"/>
                          <a:ea typeface="Meiryo"/>
                          <a:cs typeface="+mn-cs"/>
                        </a:rPr>
                        <a:t>　</a:t>
                      </a:r>
                      <a:r>
                        <a:rPr kumimoji="1" lang="ja-JP" altLang="en-US" sz="900" b="0" i="0" kern="1200" dirty="0">
                          <a:solidFill>
                            <a:schemeClr val="tx1">
                              <a:lumMod val="65000"/>
                              <a:lumOff val="35000"/>
                            </a:schemeClr>
                          </a:solidFill>
                          <a:latin typeface="Meiryo"/>
                          <a:ea typeface="Meiryo"/>
                          <a:cs typeface="+mn-cs"/>
                        </a:rPr>
                        <a:t>トップインパクト クインティ</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動画</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a:t>
                      </a:r>
                      <a:r>
                        <a:rPr lang="en-US" altLang="ja-JP" sz="900" b="0" i="0" kern="1200" dirty="0">
                          <a:solidFill>
                            <a:schemeClr val="tx1">
                              <a:lumMod val="65000"/>
                              <a:lumOff val="35000"/>
                            </a:schemeClr>
                          </a:solidFill>
                          <a:latin typeface="Meiryo"/>
                          <a:ea typeface="Meiryo"/>
                          <a:cs typeface="+mn-cs"/>
                        </a:rPr>
                        <a:t>         </a:t>
                      </a:r>
                      <a:endParaRPr kumimoji="1" lang="en-US" altLang="ja-JP" sz="900" b="0" i="0" kern="1200" dirty="0">
                        <a:solidFill>
                          <a:schemeClr val="tx1">
                            <a:lumMod val="65000"/>
                            <a:lumOff val="35000"/>
                          </a:schemeClr>
                        </a:solidFill>
                        <a:latin typeface="Meiryo"/>
                        <a:ea typeface="Meiryo"/>
                        <a:cs typeface="+mn-cs"/>
                      </a:endParaRPr>
                    </a:p>
                    <a:p>
                      <a:pPr algn="ctr"/>
                      <a:r>
                        <a:rPr kumimoji="1" lang="ja-JP" altLang="en-US" sz="900" b="0" i="0" kern="1200" dirty="0">
                          <a:solidFill>
                            <a:schemeClr val="tx1">
                              <a:lumMod val="65000"/>
                              <a:lumOff val="35000"/>
                            </a:schemeClr>
                          </a:solidFill>
                          <a:latin typeface="Meiryo"/>
                          <a:ea typeface="Meiryo"/>
                          <a:cs typeface="+mn-cs"/>
                        </a:rPr>
                        <a:t>トップインパクト スクエア</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画像</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a:t>
                      </a:r>
                      <a:r>
                        <a:rPr kumimoji="1" lang="ja-JP" altLang="en-US" sz="900" b="0" i="0" kern="1200" dirty="0">
                          <a:solidFill>
                            <a:schemeClr val="accent3"/>
                          </a:solidFill>
                          <a:latin typeface="Meiryo"/>
                          <a:ea typeface="Meiryo"/>
                          <a:cs typeface="+mn-cs"/>
                        </a:rPr>
                        <a:t>　</a:t>
                      </a:r>
                      <a:r>
                        <a:rPr kumimoji="1" lang="ja-JP" altLang="en-US" sz="900" kern="1200" dirty="0">
                          <a:solidFill>
                            <a:schemeClr val="accent3"/>
                          </a:solidFill>
                          <a:latin typeface="Meiryo"/>
                          <a:ea typeface="Meiryo"/>
                          <a:cs typeface="+mn-cs"/>
                        </a:rPr>
                        <a:t>トップインパクト スクエア</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a:r>
                        <a:rPr kumimoji="1" lang="ja-JP" altLang="en-US" sz="1050" kern="1200" dirty="0">
                          <a:solidFill>
                            <a:schemeClr val="accent3"/>
                          </a:solidFill>
                          <a:latin typeface="Meiryo"/>
                          <a:ea typeface="Meiryo"/>
                          <a:cs typeface="+mn-cs"/>
                        </a:rPr>
                        <a:t>動画をフルスクリーンで再生する（</a:t>
                      </a:r>
                      <a:r>
                        <a:rPr kumimoji="1" lang="en" altLang="ja-JP" sz="1050" kern="1200" dirty="0">
                          <a:solidFill>
                            <a:schemeClr val="accent3"/>
                          </a:solidFill>
                          <a:latin typeface="Meiryo"/>
                          <a:ea typeface="Meiryo"/>
                          <a:cs typeface="+mn-cs"/>
                        </a:rPr>
                        <a:t>for view</a:t>
                      </a:r>
                      <a:r>
                        <a:rPr kumimoji="1" lang="ja-JP" altLang="en" sz="1050" kern="1200" dirty="0">
                          <a:solidFill>
                            <a:schemeClr val="accent3"/>
                          </a:solidFill>
                          <a:latin typeface="Meiryo"/>
                          <a:ea typeface="Meiryo"/>
                          <a:cs typeface="+mn-cs"/>
                        </a:rPr>
                        <a:t>）　</a:t>
                      </a:r>
                      <a:r>
                        <a:rPr kumimoji="1" lang="en" altLang="ja-JP" sz="1050" kern="1200" dirty="0">
                          <a:solidFill>
                            <a:schemeClr val="accent3"/>
                          </a:solidFill>
                          <a:latin typeface="Meiryo"/>
                          <a:ea typeface="Meiryo"/>
                          <a:cs typeface="+mn-cs"/>
                        </a:rPr>
                        <a:t>/</a:t>
                      </a:r>
                      <a:r>
                        <a:rPr kumimoji="1" lang="ja-JP" altLang="en" sz="1050" kern="1200" dirty="0">
                          <a:solidFill>
                            <a:schemeClr val="accent3"/>
                          </a:solidFill>
                          <a:latin typeface="Meiryo"/>
                          <a:ea typeface="Meiryo"/>
                          <a:cs typeface="+mn-cs"/>
                        </a:rPr>
                        <a:t>　</a:t>
                      </a:r>
                      <a:r>
                        <a:rPr kumimoji="1" lang="ja-JP" altLang="en-US" sz="1050" kern="1200" dirty="0">
                          <a:solidFill>
                            <a:schemeClr val="accent3"/>
                          </a:solidFill>
                          <a:latin typeface="Meiryo"/>
                          <a:ea typeface="Meiryo"/>
                          <a:cs typeface="+mn-cs"/>
                        </a:rPr>
                        <a:t>ランディングページを表示する（</a:t>
                      </a:r>
                      <a:r>
                        <a:rPr kumimoji="1" lang="en" altLang="ja-JP" sz="1050" kern="1200" dirty="0">
                          <a:solidFill>
                            <a:schemeClr val="accent3"/>
                          </a:solidFill>
                          <a:latin typeface="Meiryo"/>
                          <a:ea typeface="Meiryo"/>
                          <a:cs typeface="+mn-cs"/>
                        </a:rPr>
                        <a:t>for click</a:t>
                      </a:r>
                      <a:r>
                        <a:rPr kumimoji="1" lang="ja-JP" altLang="en" sz="1050" kern="1200" dirty="0">
                          <a:solidFill>
                            <a:schemeClr val="accent3"/>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a:ea typeface="Meiryo"/>
                          <a:cs typeface="+mn-cs"/>
                        </a:rPr>
                        <a:t>スマートフォン（ウェブ</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dirty="0">
                          <a:solidFill>
                            <a:schemeClr val="tx1">
                              <a:lumMod val="65000"/>
                              <a:lumOff val="35000"/>
                            </a:schemeClr>
                          </a:solidFill>
                          <a:latin typeface="Meiryo"/>
                          <a:ea typeface="Meiryo"/>
                          <a:cs typeface="+mn-cs"/>
                        </a:rPr>
                        <a:t>アプリ）　</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baseline="0" dirty="0">
                          <a:solidFill>
                            <a:schemeClr val="tx1">
                              <a:lumMod val="65000"/>
                              <a:lumOff val="35000"/>
                            </a:schemeClr>
                          </a:solidFill>
                          <a:latin typeface="Meiryo"/>
                          <a:ea typeface="Meiryo"/>
                          <a:cs typeface="+mn-cs"/>
                        </a:rPr>
                        <a:t>　</a:t>
                      </a:r>
                      <a:r>
                        <a:rPr kumimoji="1" lang="en-US" altLang="ja-JP" sz="1050" b="0" i="0" kern="1200" dirty="0">
                          <a:solidFill>
                            <a:schemeClr val="tx1">
                              <a:lumMod val="65000"/>
                              <a:lumOff val="35000"/>
                            </a:schemeClr>
                          </a:solidFill>
                          <a:latin typeface="Meiryo"/>
                          <a:ea typeface="Meiryo"/>
                          <a:cs typeface="+mn-cs"/>
                        </a:rPr>
                        <a:t>PC</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　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　トップページ　および　</a:t>
                      </a: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アプリのファーストビュー</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chemeClr val="accent3"/>
                          </a:solidFill>
                          <a:effectLst/>
                          <a:uLnTx/>
                          <a:uFillTx/>
                        </a:rPr>
                        <a:t>2024</a:t>
                      </a:r>
                      <a:r>
                        <a:rPr kumimoji="1" lang="ja-JP" sz="1050" b="0" i="0" u="none" strike="noStrike" kern="1200" cap="none" spc="0" normalizeH="0" baseline="0" noProof="0" dirty="0">
                          <a:ln>
                            <a:noFill/>
                          </a:ln>
                          <a:solidFill>
                            <a:schemeClr val="accent3"/>
                          </a:solidFill>
                          <a:effectLst/>
                          <a:uLnTx/>
                          <a:uFillTx/>
                        </a:rPr>
                        <a:t>年</a:t>
                      </a:r>
                      <a:r>
                        <a:rPr kumimoji="1" lang="en-US" altLang="ja-JP" sz="1050" b="0" i="0" u="none" strike="noStrike" kern="1200" cap="none" spc="0" normalizeH="0" baseline="0" noProof="0" dirty="0">
                          <a:ln>
                            <a:noFill/>
                          </a:ln>
                          <a:solidFill>
                            <a:schemeClr val="accent3"/>
                          </a:solidFill>
                          <a:effectLst/>
                          <a:uLnTx/>
                          <a:uFillTx/>
                        </a:rPr>
                        <a:t>1</a:t>
                      </a:r>
                      <a:r>
                        <a:rPr lang="ja-JP" sz="1050" b="0" i="0" u="none" strike="noStrike" kern="1200" cap="none" spc="0" normalizeH="0" baseline="0" noProof="0" dirty="0">
                          <a:ln>
                            <a:noFill/>
                          </a:ln>
                          <a:solidFill>
                            <a:schemeClr val="accent3"/>
                          </a:solidFill>
                          <a:effectLst/>
                          <a:uLnTx/>
                          <a:uFillTx/>
                        </a:rPr>
                        <a:t>月</a:t>
                      </a:r>
                      <a:r>
                        <a:rPr kumimoji="1" lang="en-US" altLang="ja-JP" sz="1050" b="0" i="0" u="none" strike="noStrike" kern="1200" cap="none" spc="0" normalizeH="0" baseline="0" noProof="0" dirty="0">
                          <a:ln>
                            <a:noFill/>
                          </a:ln>
                          <a:solidFill>
                            <a:schemeClr val="accent3"/>
                          </a:solidFill>
                          <a:effectLst/>
                          <a:uLnTx/>
                          <a:uFillTx/>
                        </a:rPr>
                        <a:t>1</a:t>
                      </a:r>
                      <a:r>
                        <a:rPr kumimoji="1" lang="ja-JP" sz="1050" b="0" i="0" u="none" strike="noStrike" kern="1200" cap="none" spc="0" normalizeH="0" baseline="0" noProof="0" dirty="0">
                          <a:ln>
                            <a:noFill/>
                          </a:ln>
                          <a:solidFill>
                            <a:schemeClr val="accent3"/>
                          </a:solidFill>
                          <a:effectLst/>
                          <a:uLnTx/>
                          <a:uFillTx/>
                        </a:rPr>
                        <a:t>日</a:t>
                      </a:r>
                      <a:r>
                        <a:rPr lang="ja-JP" altLang="en-US" sz="1050" b="0" i="0" u="none" strike="noStrike" kern="1200" cap="none" spc="0" normalizeH="0" baseline="0" noProof="0" dirty="0">
                          <a:ln>
                            <a:noFill/>
                          </a:ln>
                          <a:solidFill>
                            <a:schemeClr val="accent3"/>
                          </a:solidFill>
                          <a:effectLst/>
                          <a:uLnTx/>
                          <a:uFillTx/>
                        </a:rPr>
                        <a:t>（月）</a:t>
                      </a:r>
                      <a:endParaRPr kumimoji="1" lang="ja-JP" sz="1050" b="0" i="0" u="none" strike="noStrike" kern="1200" cap="none" spc="0" normalizeH="0" baseline="0" noProof="0" dirty="0">
                        <a:ln>
                          <a:noFill/>
                        </a:ln>
                        <a:solidFill>
                          <a:schemeClr val="accent3"/>
                        </a:solidFill>
                        <a:effectLst/>
                        <a:uLnTx/>
                        <a:uFillTx/>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105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a:t>
                      </a:r>
                      <a:r>
                        <a:rPr kumimoji="1" lang="en-US" altLang="ja-JP" sz="105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0</a:t>
                      </a:r>
                      <a:r>
                        <a:rPr kumimoji="1" lang="ja-JP" altLang="en-US" sz="105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時～</a:t>
                      </a:r>
                      <a:r>
                        <a:rPr kumimoji="1" lang="en-US" altLang="ja-JP" sz="105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0</a:t>
                      </a:r>
                      <a:r>
                        <a:rPr kumimoji="1" lang="ja-JP" altLang="en-US" sz="105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時</a:t>
                      </a:r>
                      <a:r>
                        <a:rPr kumimoji="1" lang="en-US" altLang="ja-JP" sz="105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59</a:t>
                      </a:r>
                      <a:r>
                        <a:rPr kumimoji="1" lang="ja-JP" altLang="en-US" sz="105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n-ea"/>
                          <a:ea typeface="メイリオ"/>
                          <a:cs typeface="+mn-cs"/>
                        </a:rPr>
                        <a:t>価格は次項をご確認ください。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EF426870-B601-D7CD-706B-203D3C717AD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1" name="テキスト プレースホルダー 35">
            <a:extLst>
              <a:ext uri="{FF2B5EF4-FFF2-40B4-BE49-F238E27FC236}">
                <a16:creationId xmlns:a16="http://schemas.microsoft.com/office/drawing/2014/main" id="{A2E994EB-1522-05C3-6A30-A1D0202EFBEE}"/>
              </a:ext>
            </a:extLst>
          </p:cNvPr>
          <p:cNvSpPr>
            <a:spLocks noGrp="1"/>
          </p:cNvSpPr>
          <p:nvPr>
            <p:ph type="body" sz="quarter" idx="13"/>
          </p:nvPr>
        </p:nvSpPr>
        <p:spPr>
          <a:xfrm>
            <a:off x="3856038" y="241300"/>
            <a:ext cx="5324475" cy="334963"/>
          </a:xfrm>
        </p:spPr>
        <p:txBody>
          <a:bodyPr/>
          <a:lstStyle/>
          <a:p>
            <a:r>
              <a:rPr kumimoji="1" lang="ja-JP" altLang="en-US" sz="18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マルチデバイス</a:t>
            </a:r>
          </a:p>
        </p:txBody>
      </p:sp>
      <p:sp>
        <p:nvSpPr>
          <p:cNvPr id="17" name="円/楕円 17">
            <a:extLst>
              <a:ext uri="{FF2B5EF4-FFF2-40B4-BE49-F238E27FC236}">
                <a16:creationId xmlns:a16="http://schemas.microsoft.com/office/drawing/2014/main" id="{3E1F3935-73E0-19C5-ECC2-CD304A938095}"/>
              </a:ext>
            </a:extLst>
          </p:cNvPr>
          <p:cNvSpPr>
            <a:spLocks noChangeAspect="1"/>
          </p:cNvSpPr>
          <p:nvPr/>
        </p:nvSpPr>
        <p:spPr>
          <a:xfrm>
            <a:off x="9090513" y="263902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円/楕円 18">
            <a:extLst>
              <a:ext uri="{FF2B5EF4-FFF2-40B4-BE49-F238E27FC236}">
                <a16:creationId xmlns:a16="http://schemas.microsoft.com/office/drawing/2014/main" id="{0CCDB001-E789-2381-9841-4EC397FB11BB}"/>
              </a:ext>
            </a:extLst>
          </p:cNvPr>
          <p:cNvSpPr>
            <a:spLocks noChangeAspect="1"/>
          </p:cNvSpPr>
          <p:nvPr/>
        </p:nvSpPr>
        <p:spPr>
          <a:xfrm>
            <a:off x="8905701" y="279706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円/楕円 19">
            <a:extLst>
              <a:ext uri="{FF2B5EF4-FFF2-40B4-BE49-F238E27FC236}">
                <a16:creationId xmlns:a16="http://schemas.microsoft.com/office/drawing/2014/main" id="{7DB2FE40-CA70-5A1F-574E-3FF11B1B9AFA}"/>
              </a:ext>
            </a:extLst>
          </p:cNvPr>
          <p:cNvSpPr>
            <a:spLocks noChangeAspect="1"/>
          </p:cNvSpPr>
          <p:nvPr/>
        </p:nvSpPr>
        <p:spPr>
          <a:xfrm>
            <a:off x="8760296" y="2516824"/>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正方形/長方形 22">
            <a:extLst>
              <a:ext uri="{FF2B5EF4-FFF2-40B4-BE49-F238E27FC236}">
                <a16:creationId xmlns:a16="http://schemas.microsoft.com/office/drawing/2014/main" id="{56536020-A83E-3234-75E2-9A60F731F2D2}"/>
              </a:ext>
            </a:extLst>
          </p:cNvPr>
          <p:cNvSpPr/>
          <p:nvPr/>
        </p:nvSpPr>
        <p:spPr>
          <a:xfrm>
            <a:off x="483994" y="6090641"/>
            <a:ext cx="6065763" cy="541687"/>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時間帯ジャック商品は</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日で最大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週間で最大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時間までの販売となります。</a:t>
            </a:r>
            <a:r>
              <a:rPr kumimoji="0" lang="ja-JP" altLang="en-US" sz="800" kern="0" noProof="0" dirty="0">
                <a:solidFill>
                  <a:prstClr val="black">
                    <a:lumMod val="65000"/>
                    <a:lumOff val="35000"/>
                  </a:prstClr>
                </a:solidFill>
              </a:rPr>
              <a:t>当該商品は左記のカウントに含まれません。</a:t>
            </a:r>
            <a:endPar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40181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ー 35">
            <a:extLst>
              <a:ext uri="{FF2B5EF4-FFF2-40B4-BE49-F238E27FC236}">
                <a16:creationId xmlns:a16="http://schemas.microsoft.com/office/drawing/2014/main" id="{89F83C64-7CAC-1D89-DDE5-254DABD40929}"/>
              </a:ext>
            </a:extLst>
          </p:cNvPr>
          <p:cNvSpPr txBox="1">
            <a:spLocks/>
          </p:cNvSpPr>
          <p:nvPr/>
        </p:nvSpPr>
        <p:spPr>
          <a:xfrm>
            <a:off x="3935760" y="255928"/>
            <a:ext cx="5325181"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a:t>ブランドパネル</a:t>
            </a:r>
            <a:r>
              <a:rPr lang="en-US" altLang="ja-JP" sz="1800"/>
              <a:t>  </a:t>
            </a:r>
            <a:r>
              <a:rPr lang="ja-JP" altLang="en-US" sz="1800"/>
              <a:t>リッチフォーマット</a:t>
            </a:r>
            <a:r>
              <a:rPr lang="en-US" altLang="ja-JP" sz="1800"/>
              <a:t>  </a:t>
            </a:r>
            <a:r>
              <a:rPr lang="ja-JP" altLang="en-US" sz="1800"/>
              <a:t>マルチデバイス</a:t>
            </a:r>
            <a:endParaRPr lang="ja-JP" altLang="en-US" sz="1800" dirty="0"/>
          </a:p>
        </p:txBody>
      </p:sp>
      <p:sp>
        <p:nvSpPr>
          <p:cNvPr id="12" name="テキスト プレースホルダー 1">
            <a:extLst>
              <a:ext uri="{FF2B5EF4-FFF2-40B4-BE49-F238E27FC236}">
                <a16:creationId xmlns:a16="http://schemas.microsoft.com/office/drawing/2014/main" id="{F3FCE439-C0C3-DECD-DC38-E45BAAE06516}"/>
              </a:ext>
            </a:extLst>
          </p:cNvPr>
          <p:cNvSpPr>
            <a:spLocks noGrp="1"/>
          </p:cNvSpPr>
          <p:nvPr>
            <p:ph type="body" sz="quarter" idx="12"/>
          </p:nvPr>
        </p:nvSpPr>
        <p:spPr>
          <a:xfrm>
            <a:off x="595671" y="81412"/>
            <a:ext cx="866756" cy="410840"/>
          </a:xfrm>
        </p:spPr>
        <p:txBody>
          <a:bodyPr/>
          <a:lstStyle/>
          <a:p>
            <a:pPr algn="ctr"/>
            <a:r>
              <a:rPr lang="ja-JP" altLang="en-US"/>
              <a:t>商品スペック</a:t>
            </a:r>
          </a:p>
        </p:txBody>
      </p:sp>
      <p:sp>
        <p:nvSpPr>
          <p:cNvPr id="13" name="角丸四角形 25">
            <a:extLst>
              <a:ext uri="{FF2B5EF4-FFF2-40B4-BE49-F238E27FC236}">
                <a16:creationId xmlns:a16="http://schemas.microsoft.com/office/drawing/2014/main" id="{43872EF7-29CB-BBB4-9FD0-161DDB85E7C4}"/>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pic>
        <p:nvPicPr>
          <p:cNvPr id="14" name="図プレースホルダー 10" descr="アイコン&#10;&#10;自動的に生成された説明">
            <a:extLst>
              <a:ext uri="{FF2B5EF4-FFF2-40B4-BE49-F238E27FC236}">
                <a16:creationId xmlns:a16="http://schemas.microsoft.com/office/drawing/2014/main" id="{E8FAA44E-45F4-E6B8-E6BD-4783474174A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56609" y="31805"/>
            <a:ext cx="498782" cy="497680"/>
          </a:xfrm>
        </p:spPr>
      </p:pic>
      <p:graphicFrame>
        <p:nvGraphicFramePr>
          <p:cNvPr id="15" name="表 14">
            <a:extLst>
              <a:ext uri="{FF2B5EF4-FFF2-40B4-BE49-F238E27FC236}">
                <a16:creationId xmlns:a16="http://schemas.microsoft.com/office/drawing/2014/main" id="{8F0D2EEA-0358-D2BD-21AB-9ED668FA6F45}"/>
              </a:ext>
            </a:extLst>
          </p:cNvPr>
          <p:cNvGraphicFramePr>
            <a:graphicFrameLocks noGrp="1"/>
          </p:cNvGraphicFramePr>
          <p:nvPr>
            <p:extLst>
              <p:ext uri="{D42A27DB-BD31-4B8C-83A1-F6EECF244321}">
                <p14:modId xmlns:p14="http://schemas.microsoft.com/office/powerpoint/2010/main" val="3310137512"/>
              </p:ext>
            </p:extLst>
          </p:nvPr>
        </p:nvGraphicFramePr>
        <p:xfrm>
          <a:off x="479422" y="1556792"/>
          <a:ext cx="10873162" cy="2520279"/>
        </p:xfrm>
        <a:graphic>
          <a:graphicData uri="http://schemas.openxmlformats.org/drawingml/2006/table">
            <a:tbl>
              <a:tblPr firstCol="1" bandRow="1"/>
              <a:tblGrid>
                <a:gridCol w="3062828">
                  <a:extLst>
                    <a:ext uri="{9D8B030D-6E8A-4147-A177-3AD203B41FA5}">
                      <a16:colId xmlns:a16="http://schemas.microsoft.com/office/drawing/2014/main" val="792911817"/>
                    </a:ext>
                  </a:extLst>
                </a:gridCol>
                <a:gridCol w="3705878">
                  <a:extLst>
                    <a:ext uri="{9D8B030D-6E8A-4147-A177-3AD203B41FA5}">
                      <a16:colId xmlns:a16="http://schemas.microsoft.com/office/drawing/2014/main" val="598637953"/>
                    </a:ext>
                  </a:extLst>
                </a:gridCol>
                <a:gridCol w="4104456">
                  <a:extLst>
                    <a:ext uri="{9D8B030D-6E8A-4147-A177-3AD203B41FA5}">
                      <a16:colId xmlns:a16="http://schemas.microsoft.com/office/drawing/2014/main" val="240533709"/>
                    </a:ext>
                  </a:extLst>
                </a:gridCol>
              </a:tblGrid>
              <a:tr h="50377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758201">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kern="1200" dirty="0">
                          <a:solidFill>
                            <a:schemeClr val="bg1"/>
                          </a:solidFill>
                          <a:latin typeface="Meiryo"/>
                          <a:ea typeface="Meiryo"/>
                          <a:cs typeface="+mn-cs"/>
                        </a:rPr>
                        <a:t>ブランドパネル　リッチフォーマット　</a:t>
                      </a:r>
                      <a:r>
                        <a:rPr kumimoji="1" lang="en-US" altLang="ja-JP" sz="1000" b="1" i="0" kern="1200" dirty="0">
                          <a:solidFill>
                            <a:schemeClr val="bg1"/>
                          </a:solidFill>
                          <a:latin typeface="Meiryo"/>
                          <a:ea typeface="Meiryo"/>
                          <a:cs typeface="+mn-cs"/>
                        </a:rPr>
                        <a:t>MD</a:t>
                      </a:r>
                      <a:r>
                        <a:rPr kumimoji="1" lang="ja-JP" altLang="en-US" sz="1000" b="1" i="0" kern="1200" dirty="0">
                          <a:solidFill>
                            <a:schemeClr val="bg1"/>
                          </a:solidFill>
                          <a:latin typeface="Meiryo"/>
                          <a:ea typeface="Meiryo"/>
                          <a:cs typeface="+mn-cs"/>
                        </a:rPr>
                        <a:t>（時間帯ジャック）（元旦）</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54045">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90425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10,000,000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0" dirty="0">
                          <a:solidFill>
                            <a:schemeClr val="tx1">
                              <a:lumMod val="65000"/>
                              <a:lumOff val="35000"/>
                            </a:schemeClr>
                          </a:solidFill>
                        </a:rPr>
                        <a:t>6,555,000</a:t>
                      </a:r>
                      <a:r>
                        <a:rPr kumimoji="1" lang="ja-JP" altLang="en-US" sz="1000" b="0" dirty="0">
                          <a:solidFill>
                            <a:schemeClr val="tx1">
                              <a:lumMod val="65000"/>
                              <a:lumOff val="35000"/>
                            </a:schemeClr>
                          </a:solidFill>
                        </a:rPr>
                        <a:t>～</a:t>
                      </a:r>
                      <a:r>
                        <a:rPr kumimoji="1" lang="en-US" altLang="ja-JP" sz="1000" b="0" dirty="0">
                          <a:solidFill>
                            <a:schemeClr val="tx1">
                              <a:lumMod val="65000"/>
                              <a:lumOff val="35000"/>
                            </a:schemeClr>
                          </a:solidFill>
                        </a:rPr>
                        <a:t>8,011,000Vimps</a:t>
                      </a:r>
                    </a:p>
                    <a:p>
                      <a:pPr algn="ctr"/>
                      <a:endParaRPr kumimoji="1" lang="en-US" altLang="ja-JP" sz="1000" b="0" dirty="0">
                        <a:solidFill>
                          <a:schemeClr val="tx1">
                            <a:lumMod val="65000"/>
                            <a:lumOff val="35000"/>
                          </a:schemeClr>
                        </a:solidFill>
                      </a:endParaRPr>
                    </a:p>
                    <a:p>
                      <a:pPr lvl="1" algn="l"/>
                      <a:r>
                        <a:rPr kumimoji="1" lang="ja-JP" altLang="en-US" sz="1000" b="0" dirty="0">
                          <a:solidFill>
                            <a:schemeClr val="tx1">
                              <a:lumMod val="65000"/>
                              <a:lumOff val="35000"/>
                            </a:schemeClr>
                          </a:solidFill>
                        </a:rPr>
                        <a:t>・スマートフォン：</a:t>
                      </a:r>
                      <a:r>
                        <a:rPr kumimoji="1" lang="en-US" altLang="ja-JP" sz="1000" b="0" dirty="0">
                          <a:solidFill>
                            <a:schemeClr val="tx1">
                              <a:lumMod val="65000"/>
                              <a:lumOff val="35000"/>
                            </a:schemeClr>
                          </a:solidFill>
                        </a:rPr>
                        <a:t>5,375,000</a:t>
                      </a:r>
                      <a:r>
                        <a:rPr kumimoji="1" lang="ja-JP" altLang="en-US" sz="1000" b="0" dirty="0">
                          <a:solidFill>
                            <a:schemeClr val="tx1">
                              <a:lumMod val="65000"/>
                              <a:lumOff val="35000"/>
                            </a:schemeClr>
                          </a:solidFill>
                        </a:rPr>
                        <a:t>～</a:t>
                      </a:r>
                      <a:r>
                        <a:rPr kumimoji="1" lang="en-US" altLang="ja-JP" sz="1000" b="0" dirty="0">
                          <a:solidFill>
                            <a:schemeClr val="tx1">
                              <a:lumMod val="65000"/>
                              <a:lumOff val="35000"/>
                            </a:schemeClr>
                          </a:solidFill>
                        </a:rPr>
                        <a:t>6,569,000Vimps</a:t>
                      </a:r>
                    </a:p>
                    <a:p>
                      <a:pPr marL="457212" marR="0" lvl="1" indent="0" algn="l" defTabSz="914423"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tx1">
                              <a:lumMod val="65000"/>
                              <a:lumOff val="35000"/>
                            </a:schemeClr>
                          </a:solidFill>
                        </a:rPr>
                        <a:t>・</a:t>
                      </a:r>
                      <a:r>
                        <a:rPr kumimoji="1" lang="en-US" altLang="ja-JP" sz="1000" b="0" dirty="0">
                          <a:solidFill>
                            <a:schemeClr val="tx1">
                              <a:lumMod val="65000"/>
                              <a:lumOff val="35000"/>
                            </a:schemeClr>
                          </a:solidFill>
                        </a:rPr>
                        <a:t>PC:1,180,000</a:t>
                      </a:r>
                      <a:r>
                        <a:rPr kumimoji="1" lang="ja-JP" altLang="en-US" sz="1000" b="0" dirty="0">
                          <a:solidFill>
                            <a:schemeClr val="tx1">
                              <a:lumMod val="65000"/>
                              <a:lumOff val="35000"/>
                            </a:schemeClr>
                          </a:solidFill>
                        </a:rPr>
                        <a:t>～</a:t>
                      </a:r>
                      <a:r>
                        <a:rPr kumimoji="1" lang="en-US" altLang="ja-JP" sz="1000" b="0" dirty="0">
                          <a:solidFill>
                            <a:schemeClr val="tx1">
                              <a:lumMod val="65000"/>
                              <a:lumOff val="35000"/>
                            </a:schemeClr>
                          </a:solidFill>
                        </a:rPr>
                        <a:t>1,442,000Vimps</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bl>
          </a:graphicData>
        </a:graphic>
      </p:graphicFrame>
      <p:sp>
        <p:nvSpPr>
          <p:cNvPr id="16" name="テキスト ボックス 15">
            <a:extLst>
              <a:ext uri="{FF2B5EF4-FFF2-40B4-BE49-F238E27FC236}">
                <a16:creationId xmlns:a16="http://schemas.microsoft.com/office/drawing/2014/main" id="{438AD3D7-292E-B3C8-2CB4-B4616389F0E3}"/>
              </a:ext>
            </a:extLst>
          </p:cNvPr>
          <p:cNvSpPr txBox="1"/>
          <p:nvPr/>
        </p:nvSpPr>
        <p:spPr>
          <a:xfrm>
            <a:off x="444607" y="4077072"/>
            <a:ext cx="10046446" cy="284693"/>
          </a:xfrm>
          <a:prstGeom prst="rect">
            <a:avLst/>
          </a:prstGeom>
          <a:noFill/>
        </p:spPr>
        <p:txBody>
          <a:bodyPr wrap="square">
            <a:spAutoFit/>
          </a:bodyPr>
          <a:lstStyle/>
          <a:p>
            <a:r>
              <a:rPr kumimoji="0" lang="en-US" altLang="ja-JP" sz="1200" kern="0" noProof="0" dirty="0">
                <a:solidFill>
                  <a:prstClr val="black">
                    <a:lumMod val="65000"/>
                    <a:lumOff val="35000"/>
                  </a:prstClr>
                </a:solidFill>
              </a:rPr>
              <a:t>※</a:t>
            </a:r>
            <a:r>
              <a:rPr kumimoji="0" lang="ja-JP" altLang="en-US" sz="1200" kern="0" noProof="0" dirty="0">
                <a:solidFill>
                  <a:prstClr val="black">
                    <a:lumMod val="65000"/>
                    <a:lumOff val="35000"/>
                  </a:prstClr>
                </a:solidFill>
              </a:rPr>
              <a:t>時間帯ジャック商品は</a:t>
            </a:r>
            <a:r>
              <a:rPr kumimoji="0" lang="en-US" altLang="ja-JP" sz="1200" kern="0" noProof="0" dirty="0">
                <a:solidFill>
                  <a:prstClr val="black">
                    <a:lumMod val="65000"/>
                    <a:lumOff val="35000"/>
                  </a:prstClr>
                </a:solidFill>
              </a:rPr>
              <a:t>1</a:t>
            </a:r>
            <a:r>
              <a:rPr kumimoji="0" lang="ja-JP" altLang="en-US" sz="1200" kern="0" noProof="0" dirty="0">
                <a:solidFill>
                  <a:prstClr val="black">
                    <a:lumMod val="65000"/>
                    <a:lumOff val="35000"/>
                  </a:prstClr>
                </a:solidFill>
              </a:rPr>
              <a:t>日で最大</a:t>
            </a:r>
            <a:r>
              <a:rPr kumimoji="0" lang="en-US" altLang="ja-JP" sz="1200" kern="0" noProof="0" dirty="0">
                <a:solidFill>
                  <a:prstClr val="black">
                    <a:lumMod val="65000"/>
                    <a:lumOff val="35000"/>
                  </a:prstClr>
                </a:solidFill>
              </a:rPr>
              <a:t>3</a:t>
            </a:r>
            <a:r>
              <a:rPr kumimoji="0" lang="ja-JP" altLang="en-US" sz="1200" kern="0" noProof="0" dirty="0">
                <a:solidFill>
                  <a:prstClr val="black">
                    <a:lumMod val="65000"/>
                    <a:lumOff val="35000"/>
                  </a:prstClr>
                </a:solidFill>
              </a:rPr>
              <a:t>時間、</a:t>
            </a:r>
            <a:r>
              <a:rPr kumimoji="0" lang="en-US" altLang="ja-JP" sz="1200" kern="0" noProof="0" dirty="0">
                <a:solidFill>
                  <a:prstClr val="black">
                    <a:lumMod val="65000"/>
                    <a:lumOff val="35000"/>
                  </a:prstClr>
                </a:solidFill>
              </a:rPr>
              <a:t>1</a:t>
            </a:r>
            <a:r>
              <a:rPr kumimoji="0" lang="ja-JP" altLang="en-US" sz="1200" kern="0" noProof="0" dirty="0">
                <a:solidFill>
                  <a:prstClr val="black">
                    <a:lumMod val="65000"/>
                    <a:lumOff val="35000"/>
                  </a:prstClr>
                </a:solidFill>
              </a:rPr>
              <a:t>週間で最大</a:t>
            </a:r>
            <a:r>
              <a:rPr kumimoji="0" lang="en-US" altLang="ja-JP" sz="1200" kern="0" noProof="0" dirty="0">
                <a:solidFill>
                  <a:prstClr val="black">
                    <a:lumMod val="65000"/>
                    <a:lumOff val="35000"/>
                  </a:prstClr>
                </a:solidFill>
              </a:rPr>
              <a:t>10</a:t>
            </a:r>
            <a:r>
              <a:rPr kumimoji="0" lang="ja-JP" altLang="en-US" sz="1200" kern="0" noProof="0" dirty="0">
                <a:solidFill>
                  <a:prstClr val="black">
                    <a:lumMod val="65000"/>
                    <a:lumOff val="35000"/>
                  </a:prstClr>
                </a:solidFill>
              </a:rPr>
              <a:t>時間までの販売となります。当該商品は左記のカウントに含まれません。</a:t>
            </a:r>
            <a:endParaRPr kumimoji="0" lang="ja-JP" altLang="en-US" sz="1200" b="0" i="0" u="none" strike="noStrike" kern="0" cap="none" spc="0" normalizeH="0" baseline="0" noProof="0" dirty="0">
              <a:ln>
                <a:noFill/>
              </a:ln>
              <a:solidFill>
                <a:prstClr val="black">
                  <a:lumMod val="65000"/>
                  <a:lumOff val="35000"/>
                </a:prstClr>
              </a:solidFill>
              <a:effectLst/>
              <a:uLnTx/>
              <a:uFillTx/>
            </a:endParaRPr>
          </a:p>
        </p:txBody>
      </p:sp>
      <p:sp>
        <p:nvSpPr>
          <p:cNvPr id="20" name="正方形/長方形 19">
            <a:extLst>
              <a:ext uri="{FF2B5EF4-FFF2-40B4-BE49-F238E27FC236}">
                <a16:creationId xmlns:a16="http://schemas.microsoft.com/office/drawing/2014/main" id="{7DEA2E31-7C4F-0798-8EAE-D744A3563704}"/>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spTree>
    <p:extLst>
      <p:ext uri="{BB962C8B-B14F-4D97-AF65-F5344CB8AC3E}">
        <p14:creationId xmlns:p14="http://schemas.microsoft.com/office/powerpoint/2010/main" val="1776874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7" name="テキスト ボックス 16">
            <a:extLst>
              <a:ext uri="{FF2B5EF4-FFF2-40B4-BE49-F238E27FC236}">
                <a16:creationId xmlns:a16="http://schemas.microsoft.com/office/drawing/2014/main" id="{7CF18B31-197A-83B0-5A94-0A1E79A47069}"/>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18" name="片側の 2 つの角を丸めた四角形 17">
            <a:extLst>
              <a:ext uri="{FF2B5EF4-FFF2-40B4-BE49-F238E27FC236}">
                <a16:creationId xmlns:a16="http://schemas.microsoft.com/office/drawing/2014/main" id="{20264C38-2A53-16E2-6D9E-BC4C38FCF6BA}"/>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7156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7573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26" name="角丸四角形 5">
            <a:extLst>
              <a:ext uri="{FF2B5EF4-FFF2-40B4-BE49-F238E27FC236}">
                <a16:creationId xmlns:a16="http://schemas.microsoft.com/office/drawing/2014/main" id="{0DE597FE-7569-157D-6EEE-582908AC4EB0}"/>
              </a:ext>
            </a:extLst>
          </p:cNvPr>
          <p:cNvSpPr/>
          <p:nvPr/>
        </p:nvSpPr>
        <p:spPr>
          <a:xfrm>
            <a:off x="1779574" y="168557"/>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6465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kumimoji="1" lang="ja-JP" altLang="en-US" sz="1400"/>
              <a:t>再生している動画の下にランディングページが表示される</a:t>
            </a:r>
            <a:endParaRPr kumimoji="1" lang="en-US" altLang="ja-JP" sz="1400" dirty="0"/>
          </a:p>
        </p:txBody>
      </p:sp>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2"/>
          </p:nvPr>
        </p:nvSpPr>
        <p:spPr/>
        <p:txBody>
          <a:bodyPr/>
          <a:lstStyle/>
          <a:p>
            <a:pPr algn="ctr"/>
            <a:r>
              <a:rPr lang="ja-JP" altLang="en-US" dirty="0"/>
              <a:t>商品スペック</a:t>
            </a:r>
            <a:endParaRPr lang="en-US" altLang="ja-JP" dirty="0"/>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16" name="角丸四角形 15">
            <a:extLst>
              <a:ext uri="{FF2B5EF4-FFF2-40B4-BE49-F238E27FC236}">
                <a16:creationId xmlns:a16="http://schemas.microsoft.com/office/drawing/2014/main" id="{7B62F065-11A8-E1F2-CD69-A845CDE0808C}"/>
              </a:ext>
            </a:extLst>
          </p:cNvPr>
          <p:cNvSpPr/>
          <p:nvPr/>
        </p:nvSpPr>
        <p:spPr>
          <a:xfrm>
            <a:off x="1745057" y="169926"/>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545454"/>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theme/theme1.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4193</TotalTime>
  <Words>3481</Words>
  <Application>Microsoft Office PowerPoint</Application>
  <PresentationFormat>ワイド画面</PresentationFormat>
  <Paragraphs>387</Paragraphs>
  <Slides>21</Slides>
  <Notes>11</Notes>
  <HiddenSlides>0</HiddenSlides>
  <MMClips>0</MMClips>
  <ScaleCrop>false</ScaleCrop>
  <HeadingPairs>
    <vt:vector size="4" baseType="variant">
      <vt:variant>
        <vt:lpstr>テーマ</vt:lpstr>
      </vt:variant>
      <vt:variant>
        <vt:i4>3</vt:i4>
      </vt:variant>
      <vt:variant>
        <vt:lpstr>スライド タイトル</vt:lpstr>
      </vt:variant>
      <vt:variant>
        <vt:i4>21</vt:i4>
      </vt:variant>
    </vt:vector>
  </HeadingPairs>
  <TitlesOfParts>
    <vt:vector size="24" baseType="lpstr">
      <vt:lpstr>中表紙と裏表紙</vt:lpstr>
      <vt:lpstr>1_表紙</vt:lpstr>
      <vt:lpstr>コンテンツページ</vt:lpstr>
      <vt:lpstr>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ヤフー</cp:lastModifiedBy>
  <cp:revision>277</cp:revision>
  <dcterms:created xsi:type="dcterms:W3CDTF">2020-02-26T07:28:11Z</dcterms:created>
  <dcterms:modified xsi:type="dcterms:W3CDTF">2023-08-04T04:35:06Z</dcterms:modified>
</cp:coreProperties>
</file>